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3" r:id="rId2"/>
  </p:sldMasterIdLst>
  <p:notesMasterIdLst>
    <p:notesMasterId r:id="rId31"/>
  </p:notesMasterIdLst>
  <p:handoutMasterIdLst>
    <p:handoutMasterId r:id="rId32"/>
  </p:handoutMasterIdLst>
  <p:sldIdLst>
    <p:sldId id="286" r:id="rId3"/>
    <p:sldId id="323" r:id="rId4"/>
    <p:sldId id="430" r:id="rId5"/>
    <p:sldId id="374" r:id="rId6"/>
    <p:sldId id="324" r:id="rId7"/>
    <p:sldId id="311" r:id="rId8"/>
    <p:sldId id="312" r:id="rId9"/>
    <p:sldId id="331" r:id="rId10"/>
    <p:sldId id="337" r:id="rId11"/>
    <p:sldId id="338" r:id="rId12"/>
    <p:sldId id="431" r:id="rId13"/>
    <p:sldId id="423" r:id="rId14"/>
    <p:sldId id="424" r:id="rId15"/>
    <p:sldId id="425" r:id="rId16"/>
    <p:sldId id="377" r:id="rId17"/>
    <p:sldId id="388" r:id="rId18"/>
    <p:sldId id="389" r:id="rId19"/>
    <p:sldId id="339" r:id="rId20"/>
    <p:sldId id="342" r:id="rId21"/>
    <p:sldId id="343" r:id="rId22"/>
    <p:sldId id="429" r:id="rId23"/>
    <p:sldId id="411" r:id="rId24"/>
    <p:sldId id="412" r:id="rId25"/>
    <p:sldId id="413" r:id="rId26"/>
    <p:sldId id="414" r:id="rId27"/>
    <p:sldId id="415" r:id="rId28"/>
    <p:sldId id="416" r:id="rId29"/>
    <p:sldId id="417"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600"/>
    <a:srgbClr val="BE1523"/>
    <a:srgbClr val="D7001A"/>
    <a:srgbClr val="CCCCCC"/>
    <a:srgbClr val="333333"/>
    <a:srgbClr val="FD7505"/>
    <a:srgbClr val="16AEB0"/>
    <a:srgbClr val="609E0E"/>
    <a:srgbClr val="FEB91D"/>
    <a:srgbClr val="E1001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133" autoAdjust="0"/>
    <p:restoredTop sz="94224" autoAdjust="0"/>
  </p:normalViewPr>
  <p:slideViewPr>
    <p:cSldViewPr snapToGrid="0" snapToObjects="1" showGuides="1">
      <p:cViewPr varScale="1">
        <p:scale>
          <a:sx n="135" d="100"/>
          <a:sy n="135" d="100"/>
        </p:scale>
        <p:origin x="-544" y="-96"/>
      </p:cViewPr>
      <p:guideLst>
        <p:guide orient="horz" pos="3061"/>
        <p:guide pos="5581"/>
        <p:guide pos="180"/>
        <p:guide pos="543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389E1E-C654-E943-9883-792E99AD7287}" type="datetimeFigureOut">
              <a:rPr lang="en-US" smtClean="0"/>
              <a:t>3/16/16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50E822-5F4D-874B-B26E-81691243670C}" type="slidenum">
              <a:rPr lang="en-US" smtClean="0"/>
              <a:t>‹#›</a:t>
            </a:fld>
            <a:endParaRPr lang="en-US"/>
          </a:p>
        </p:txBody>
      </p:sp>
    </p:spTree>
    <p:extLst>
      <p:ext uri="{BB962C8B-B14F-4D97-AF65-F5344CB8AC3E}">
        <p14:creationId xmlns:p14="http://schemas.microsoft.com/office/powerpoint/2010/main" val="36464561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20D99B-2862-464A-984E-65BFC5FC0BBC}" type="datetimeFigureOut">
              <a:rPr lang="en-US" smtClean="0"/>
              <a:t>3/16/16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9351FC-18D6-4741-8EEB-9FDB1F020AAC}" type="slidenum">
              <a:rPr lang="en-US" smtClean="0"/>
              <a:t>‹#›</a:t>
            </a:fld>
            <a:endParaRPr lang="en-US"/>
          </a:p>
        </p:txBody>
      </p:sp>
    </p:spTree>
    <p:extLst>
      <p:ext uri="{BB962C8B-B14F-4D97-AF65-F5344CB8AC3E}">
        <p14:creationId xmlns:p14="http://schemas.microsoft.com/office/powerpoint/2010/main" val="10761705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a:t>
            </a:r>
            <a:endParaRPr lang="en-US" baseline="0" dirty="0" smtClean="0"/>
          </a:p>
          <a:p>
            <a:r>
              <a:rPr lang="en-US" baseline="0" dirty="0" smtClean="0"/>
              <a:t>Introduction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a:t>
            </a:fld>
            <a:endParaRPr lang="en-US"/>
          </a:p>
        </p:txBody>
      </p:sp>
    </p:spTree>
    <p:extLst>
      <p:ext uri="{BB962C8B-B14F-4D97-AF65-F5344CB8AC3E}">
        <p14:creationId xmlns:p14="http://schemas.microsoft.com/office/powerpoint/2010/main" val="2842602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dirty="0" smtClean="0"/>
              <a:t>Spark Core</a:t>
            </a:r>
          </a:p>
          <a:p>
            <a:pPr lvl="1"/>
            <a:r>
              <a:rPr lang="en-US" dirty="0" smtClean="0"/>
              <a:t>Automatic Cluster and Resource Management</a:t>
            </a:r>
          </a:p>
          <a:p>
            <a:pPr lvl="1"/>
            <a:r>
              <a:rPr lang="en-US" dirty="0" smtClean="0"/>
              <a:t>Creating and Persisting RDDs</a:t>
            </a:r>
          </a:p>
          <a:p>
            <a:pPr lvl="1"/>
            <a:r>
              <a:rPr lang="en-US" i="0" dirty="0" smtClean="0"/>
              <a:t>Java, </a:t>
            </a:r>
            <a:r>
              <a:rPr lang="en-US" i="0" dirty="0" err="1" smtClean="0"/>
              <a:t>Scala</a:t>
            </a:r>
            <a:r>
              <a:rPr lang="en-US" i="0" dirty="0" smtClean="0"/>
              <a:t> APIs</a:t>
            </a:r>
            <a:endParaRPr lang="en-US" sz="2800" i="0" dirty="0" smtClean="0"/>
          </a:p>
          <a:p>
            <a:r>
              <a:rPr lang="en-US" b="1" dirty="0" smtClean="0"/>
              <a:t>Spark SQL</a:t>
            </a:r>
          </a:p>
          <a:p>
            <a:pPr lvl="1"/>
            <a:r>
              <a:rPr lang="en-US" i="0" dirty="0" smtClean="0"/>
              <a:t>Easy JSON handling and querying</a:t>
            </a:r>
          </a:p>
          <a:p>
            <a:pPr lvl="1"/>
            <a:r>
              <a:rPr lang="en-US" i="0" dirty="0" smtClean="0"/>
              <a:t>Tight N1QL Integration</a:t>
            </a:r>
            <a:endParaRPr lang="en-US" sz="2800" i="0" dirty="0" smtClean="0"/>
          </a:p>
          <a:p>
            <a:r>
              <a:rPr lang="en-US" b="1" dirty="0" smtClean="0"/>
              <a:t>Spark Streaming</a:t>
            </a:r>
          </a:p>
          <a:p>
            <a:pPr lvl="1"/>
            <a:r>
              <a:rPr lang="en-US" dirty="0" smtClean="0"/>
              <a:t>Persisting </a:t>
            </a:r>
            <a:r>
              <a:rPr lang="en-US" dirty="0" err="1" smtClean="0"/>
              <a:t>DStreams</a:t>
            </a:r>
            <a:endParaRPr lang="en-US" dirty="0" smtClean="0"/>
          </a:p>
          <a:p>
            <a:pPr lvl="1"/>
            <a:r>
              <a:rPr lang="en-US" i="1" dirty="0" smtClean="0"/>
              <a:t>DCP source (experimental)</a:t>
            </a:r>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16</a:t>
            </a:fld>
            <a:endParaRPr lang="en-US"/>
          </a:p>
        </p:txBody>
      </p:sp>
    </p:spTree>
    <p:extLst>
      <p:ext uri="{BB962C8B-B14F-4D97-AF65-F5344CB8AC3E}">
        <p14:creationId xmlns:p14="http://schemas.microsoft.com/office/powerpoint/2010/main" val="251842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Spark</a:t>
            </a:r>
            <a:r>
              <a:rPr lang="en-US" baseline="0" dirty="0" smtClean="0"/>
              <a:t> is much better for highly iterative algorithms and interactive queries – which is important, given that the majority of jobs work on 100GB or less of data (small big data)</a:t>
            </a:r>
          </a:p>
          <a:p>
            <a:endParaRPr lang="en-US" baseline="0" dirty="0" smtClean="0"/>
          </a:p>
          <a:p>
            <a:r>
              <a:rPr lang="en-US" baseline="0" dirty="0" smtClean="0"/>
              <a:t>There’s not much that </a:t>
            </a:r>
            <a:r>
              <a:rPr lang="en-US" baseline="0" dirty="0" err="1" smtClean="0"/>
              <a:t>Hadoop</a:t>
            </a:r>
            <a:r>
              <a:rPr lang="en-US" baseline="0" dirty="0" smtClean="0"/>
              <a:t> MR is better at performance-wise, possibly if data set is orders of magnitude larger than cluster RAM, but that’s speculation</a:t>
            </a:r>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17</a:t>
            </a:fld>
            <a:endParaRPr lang="en-US"/>
          </a:p>
        </p:txBody>
      </p:sp>
    </p:spTree>
    <p:extLst>
      <p:ext uri="{BB962C8B-B14F-4D97-AF65-F5344CB8AC3E}">
        <p14:creationId xmlns:p14="http://schemas.microsoft.com/office/powerpoint/2010/main" val="1309629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Analyze other </a:t>
            </a:r>
          </a:p>
        </p:txBody>
      </p:sp>
      <p:sp>
        <p:nvSpPr>
          <p:cNvPr id="4" name="Slide Number Placeholder 3"/>
          <p:cNvSpPr>
            <a:spLocks noGrp="1"/>
          </p:cNvSpPr>
          <p:nvPr>
            <p:ph type="sldNum" sz="quarter" idx="10"/>
          </p:nvPr>
        </p:nvSpPr>
        <p:spPr/>
        <p:txBody>
          <a:bodyPr/>
          <a:lstStyle/>
          <a:p>
            <a:fld id="{F39351FC-18D6-4741-8EEB-9FDB1F020AAC}" type="slidenum">
              <a:rPr lang="en-US" smtClean="0"/>
              <a:t>18</a:t>
            </a:fld>
            <a:endParaRPr lang="en-US"/>
          </a:p>
        </p:txBody>
      </p:sp>
    </p:spTree>
    <p:extLst>
      <p:ext uri="{BB962C8B-B14F-4D97-AF65-F5344CB8AC3E}">
        <p14:creationId xmlns:p14="http://schemas.microsoft.com/office/powerpoint/2010/main" val="1848409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39351FC-18D6-4741-8EEB-9FDB1F020AAC}" type="slidenum">
              <a:rPr lang="en-US" smtClean="0"/>
              <a:t>19</a:t>
            </a:fld>
            <a:endParaRPr lang="en-US"/>
          </a:p>
        </p:txBody>
      </p:sp>
    </p:spTree>
    <p:extLst>
      <p:ext uri="{BB962C8B-B14F-4D97-AF65-F5344CB8AC3E}">
        <p14:creationId xmlns:p14="http://schemas.microsoft.com/office/powerpoint/2010/main" val="2695567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Fully transparent cluster and bucket management, including direct access if needed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20</a:t>
            </a:fld>
            <a:endParaRPr lang="en-US"/>
          </a:p>
        </p:txBody>
      </p:sp>
    </p:spTree>
    <p:extLst>
      <p:ext uri="{BB962C8B-B14F-4D97-AF65-F5344CB8AC3E}">
        <p14:creationId xmlns:p14="http://schemas.microsoft.com/office/powerpoint/2010/main" val="2905903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20B00A-819E-C242-B8E0-9EB52C77990E}" type="slidenum">
              <a:rPr lang="en-US" smtClean="0"/>
              <a:pPr>
                <a:defRPr/>
              </a:pPr>
              <a:t>2</a:t>
            </a:fld>
            <a:endParaRPr lang="en-US"/>
          </a:p>
        </p:txBody>
      </p:sp>
    </p:spTree>
    <p:extLst>
      <p:ext uri="{BB962C8B-B14F-4D97-AF65-F5344CB8AC3E}">
        <p14:creationId xmlns:p14="http://schemas.microsoft.com/office/powerpoint/2010/main" val="4191497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KEY POINTS:  BIG DATA IS NOT ONE THING – IT’S A COMBINATION OF OPERATIONAL (NOSQL) AND ANALYTICAL SYSTEMS. YOU NEED BOTH. COUCHBASE PROVIDES THE OPERATIONAL SOLUTION.   </a:t>
            </a:r>
          </a:p>
          <a:p>
            <a:endParaRPr lang="en-US" dirty="0" smtClean="0"/>
          </a:p>
          <a:p>
            <a:pPr marL="171450" indent="-171450">
              <a:buFont typeface="Arial"/>
              <a:buChar char="•"/>
            </a:pPr>
            <a:r>
              <a:rPr lang="en-US" dirty="0" smtClean="0"/>
              <a:t>Big data has two major pieces: Operational and Analytical</a:t>
            </a:r>
          </a:p>
          <a:p>
            <a:pPr marL="171450" indent="-171450">
              <a:buFont typeface="Arial"/>
              <a:buChar char="•"/>
            </a:pPr>
            <a:r>
              <a:rPr lang="en-US" dirty="0" smtClean="0"/>
              <a:t>Operational is about:</a:t>
            </a:r>
          </a:p>
          <a:p>
            <a:pPr marL="628650" lvl="1" indent="-171450">
              <a:buFont typeface="Arial"/>
              <a:buChar char="•"/>
            </a:pPr>
            <a:r>
              <a:rPr lang="en-US" dirty="0" smtClean="0"/>
              <a:t>Real time</a:t>
            </a:r>
          </a:p>
          <a:p>
            <a:pPr marL="628650" lvl="1" indent="-171450">
              <a:buFont typeface="Arial"/>
              <a:buChar char="•"/>
            </a:pPr>
            <a:r>
              <a:rPr lang="en-US" dirty="0" smtClean="0"/>
              <a:t>Online, interactive</a:t>
            </a:r>
          </a:p>
          <a:p>
            <a:pPr marL="628650" lvl="1" indent="-171450">
              <a:buFont typeface="Arial"/>
              <a:buChar char="•"/>
            </a:pPr>
            <a:r>
              <a:rPr lang="en-US" dirty="0" smtClean="0"/>
              <a:t>Customer/consumer facing</a:t>
            </a:r>
          </a:p>
          <a:p>
            <a:pPr marL="628650" lvl="1" indent="-171450">
              <a:buFont typeface="Arial"/>
              <a:buChar char="•"/>
            </a:pPr>
            <a:r>
              <a:rPr lang="en-US" dirty="0" smtClean="0"/>
              <a:t>Processing data at high velocity</a:t>
            </a:r>
          </a:p>
          <a:p>
            <a:pPr marL="171450" indent="-171450">
              <a:buFont typeface="Arial"/>
              <a:buChar char="•"/>
            </a:pPr>
            <a:r>
              <a:rPr lang="en-US" dirty="0" smtClean="0"/>
              <a:t>Analytical is about:</a:t>
            </a:r>
          </a:p>
          <a:p>
            <a:pPr marL="628650" lvl="1" indent="-171450">
              <a:buFont typeface="Arial"/>
              <a:buChar char="•"/>
            </a:pPr>
            <a:r>
              <a:rPr lang="en-US" dirty="0" smtClean="0"/>
              <a:t>Offline analytics</a:t>
            </a:r>
          </a:p>
          <a:p>
            <a:pPr marL="628650" lvl="1" indent="-171450">
              <a:buFont typeface="Arial"/>
              <a:buChar char="•"/>
            </a:pPr>
            <a:r>
              <a:rPr lang="en-US" dirty="0" smtClean="0"/>
              <a:t>Often batch oriented </a:t>
            </a:r>
          </a:p>
          <a:p>
            <a:pPr marL="628650" lvl="1" indent="-171450">
              <a:buFont typeface="Arial"/>
              <a:buChar char="•"/>
            </a:pPr>
            <a:r>
              <a:rPr lang="en-US" dirty="0" smtClean="0"/>
              <a:t>Takes time processing</a:t>
            </a:r>
          </a:p>
          <a:p>
            <a:pPr marL="628650" lvl="1" indent="-171450">
              <a:buFont typeface="Arial"/>
              <a:buChar char="•"/>
            </a:pPr>
            <a:r>
              <a:rPr lang="en-US" dirty="0" smtClean="0"/>
              <a:t>Directly touches relatively few users (business analysts)</a:t>
            </a:r>
          </a:p>
          <a:p>
            <a:pPr marL="171450" indent="-171450">
              <a:buFont typeface="Arial"/>
              <a:buChar char="•"/>
            </a:pPr>
            <a:r>
              <a:rPr lang="en-US" dirty="0" smtClean="0"/>
              <a:t>These two pieces together form “Big Data”</a:t>
            </a:r>
          </a:p>
          <a:p>
            <a:pPr marL="171450" indent="-171450">
              <a:buFont typeface="Arial"/>
              <a:buChar char="•"/>
            </a:pPr>
            <a:r>
              <a:rPr lang="en-US" dirty="0" smtClean="0"/>
              <a:t>There’s some overlap</a:t>
            </a:r>
          </a:p>
          <a:p>
            <a:pPr marL="628650" lvl="1" indent="-171450">
              <a:buFont typeface="Arial"/>
              <a:buChar char="•"/>
            </a:pPr>
            <a:r>
              <a:rPr lang="en-US" dirty="0" smtClean="0"/>
              <a:t>NoSQL can deliver some analytics</a:t>
            </a:r>
          </a:p>
          <a:p>
            <a:pPr marL="628650" lvl="1" indent="-171450">
              <a:buFont typeface="Arial"/>
              <a:buChar char="•"/>
            </a:pPr>
            <a:r>
              <a:rPr lang="en-US" dirty="0" err="1" smtClean="0"/>
              <a:t>Hadoop</a:t>
            </a:r>
            <a:r>
              <a:rPr lang="en-US" dirty="0" smtClean="0"/>
              <a:t> can deliver some operational</a:t>
            </a:r>
          </a:p>
          <a:p>
            <a:pPr marL="628650" lvl="1" indent="-171450">
              <a:buFont typeface="Arial"/>
              <a:buChar char="•"/>
            </a:pPr>
            <a:r>
              <a:rPr lang="en-US" dirty="0" smtClean="0"/>
              <a:t>But in general each technology designed for separate purposes</a:t>
            </a:r>
          </a:p>
          <a:p>
            <a:pPr marL="628650" lvl="1" indent="-171450">
              <a:buFont typeface="Arial"/>
              <a:buChar char="•"/>
            </a:pPr>
            <a:r>
              <a:rPr lang="en-US" dirty="0" smtClean="0"/>
              <a:t>Couchbase fits on the operational side, </a:t>
            </a:r>
            <a:r>
              <a:rPr lang="en-US" dirty="0" err="1" smtClean="0"/>
              <a:t>Hadoop</a:t>
            </a:r>
            <a:r>
              <a:rPr lang="en-US" dirty="0" smtClean="0"/>
              <a:t> on the analytics side</a:t>
            </a:r>
          </a:p>
        </p:txBody>
      </p:sp>
      <p:sp>
        <p:nvSpPr>
          <p:cNvPr id="4" name="Slide Number Placeholder 3"/>
          <p:cNvSpPr>
            <a:spLocks noGrp="1"/>
          </p:cNvSpPr>
          <p:nvPr>
            <p:ph type="sldNum" sz="quarter" idx="10"/>
          </p:nvPr>
        </p:nvSpPr>
        <p:spPr/>
        <p:txBody>
          <a:bodyPr/>
          <a:lstStyle/>
          <a:p>
            <a:fld id="{F39351FC-18D6-4741-8EEB-9FDB1F020AAC}" type="slidenum">
              <a:rPr lang="en-US" smtClean="0"/>
              <a:t>4</a:t>
            </a:fld>
            <a:endParaRPr lang="en-US"/>
          </a:p>
        </p:txBody>
      </p:sp>
    </p:spTree>
    <p:extLst>
      <p:ext uri="{BB962C8B-B14F-4D97-AF65-F5344CB8AC3E}">
        <p14:creationId xmlns:p14="http://schemas.microsoft.com/office/powerpoint/2010/main" val="173256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20B00A-819E-C242-B8E0-9EB52C77990E}" type="slidenum">
              <a:rPr lang="en-US" smtClean="0"/>
              <a:pPr>
                <a:defRPr/>
              </a:pPr>
              <a:t>5</a:t>
            </a:fld>
            <a:endParaRPr lang="en-US"/>
          </a:p>
        </p:txBody>
      </p:sp>
    </p:spTree>
    <p:extLst>
      <p:ext uri="{BB962C8B-B14F-4D97-AF65-F5344CB8AC3E}">
        <p14:creationId xmlns:p14="http://schemas.microsoft.com/office/powerpoint/2010/main" val="1670845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Improve the animation</a:t>
            </a:r>
            <a:r>
              <a:rPr lang="en-US" baseline="0" dirty="0" smtClean="0"/>
              <a:t> for data handling – refresh existing sales deck and deep dives. </a:t>
            </a:r>
            <a:endParaRPr lang="en-US" dirty="0"/>
          </a:p>
        </p:txBody>
      </p:sp>
      <p:sp>
        <p:nvSpPr>
          <p:cNvPr id="4" name="Slide Number Placeholder 3"/>
          <p:cNvSpPr>
            <a:spLocks noGrp="1"/>
          </p:cNvSpPr>
          <p:nvPr>
            <p:ph type="sldNum" sz="quarter" idx="10"/>
          </p:nvPr>
        </p:nvSpPr>
        <p:spPr/>
        <p:txBody>
          <a:bodyPr/>
          <a:lstStyle/>
          <a:p>
            <a:fld id="{A79922F5-C0F3-4004-A3F8-B5C12F85E978}" type="slidenum">
              <a:rPr lang="en-US" smtClean="0">
                <a:solidFill>
                  <a:prstClr val="black"/>
                </a:solidFill>
                <a:latin typeface="Calibri"/>
              </a:rPr>
              <a:pPr/>
              <a:t>6</a:t>
            </a:fld>
            <a:endParaRPr lang="en-US" dirty="0">
              <a:solidFill>
                <a:prstClr val="black"/>
              </a:solidFill>
              <a:latin typeface="Calibri"/>
            </a:endParaRPr>
          </a:p>
        </p:txBody>
      </p:sp>
    </p:spTree>
    <p:extLst>
      <p:ext uri="{BB962C8B-B14F-4D97-AF65-F5344CB8AC3E}">
        <p14:creationId xmlns:p14="http://schemas.microsoft.com/office/powerpoint/2010/main" val="296376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Using Couchbase as the high performance,</a:t>
            </a:r>
            <a:r>
              <a:rPr lang="en-US" baseline="0" dirty="0" smtClean="0"/>
              <a:t> low latency, scalable data store to support personalized interactions</a:t>
            </a:r>
          </a:p>
          <a:p>
            <a:pPr marL="228600" indent="-228600">
              <a:buAutoNum type="arabicPeriod"/>
            </a:pPr>
            <a:r>
              <a:rPr lang="en-US" baseline="0" dirty="0" smtClean="0"/>
              <a:t>Couchbase, as real-time operational database may be generating real-time data to feed into both the batch and real-time layers</a:t>
            </a:r>
          </a:p>
          <a:p>
            <a:pPr marL="228600" indent="-228600">
              <a:buAutoNum type="arabicPeriod"/>
            </a:pPr>
            <a:r>
              <a:rPr lang="en-US" baseline="0" dirty="0" smtClean="0"/>
              <a:t>In some use cases, Couchbase is used to perform real-time processing and analytics – M/R views</a:t>
            </a:r>
          </a:p>
          <a:p>
            <a:pPr marL="228600" indent="-228600">
              <a:buAutoNum type="arabicPeriod"/>
            </a:pPr>
            <a:r>
              <a:rPr lang="en-US" baseline="0" dirty="0" smtClean="0"/>
              <a:t>Some customers are using Couchbase as the data store to for stream processing</a:t>
            </a:r>
          </a:p>
          <a:p>
            <a:pPr marL="228600" indent="-228600">
              <a:buAutoNum type="arabicPeriod"/>
            </a:pPr>
            <a:endParaRPr lang="en-US" baseline="0" dirty="0" smtClean="0"/>
          </a:p>
          <a:p>
            <a:pPr marL="171450" indent="-171450">
              <a:buFontTx/>
              <a:buChar char="-"/>
            </a:pPr>
            <a:r>
              <a:rPr lang="en-US" baseline="0" dirty="0" smtClean="0"/>
              <a:t>Email from Michael on streaming data from CB to Spark via Kafka:</a:t>
            </a:r>
          </a:p>
          <a:p>
            <a:pPr marL="171450" indent="-171450">
              <a:buFontTx/>
              <a:buChar char="-"/>
            </a:pPr>
            <a:endParaRPr lang="en-US" baseline="0" dirty="0" smtClean="0"/>
          </a:p>
          <a:p>
            <a:r>
              <a:rPr lang="en-US" sz="1200" kern="1200" dirty="0" smtClean="0">
                <a:solidFill>
                  <a:schemeClr val="tx1"/>
                </a:solidFill>
                <a:latin typeface="+mn-lt"/>
                <a:ea typeface="+mn-ea"/>
                <a:cs typeface="+mn-cs"/>
              </a:rPr>
              <a:t>well, Kafka is one way but it also uses DCP under the covers. I actually need to make some changes to the DCP implementation in the java client and my plan is to have DCP support in dp2 (a month later or so). So once we are GA, there will be a 100% way to stream data directly into a </a:t>
            </a:r>
            <a:r>
              <a:rPr lang="en-US" sz="1200" kern="1200" dirty="0" err="1" smtClean="0">
                <a:solidFill>
                  <a:schemeClr val="tx1"/>
                </a:solidFill>
                <a:latin typeface="+mn-lt"/>
                <a:ea typeface="+mn-ea"/>
                <a:cs typeface="+mn-cs"/>
              </a:rPr>
              <a:t>DStream</a:t>
            </a:r>
            <a:r>
              <a:rPr lang="en-US" sz="1200" kern="1200" dirty="0" smtClean="0">
                <a:solidFill>
                  <a:schemeClr val="tx1"/>
                </a:solidFill>
                <a:latin typeface="+mn-lt"/>
                <a:ea typeface="+mn-ea"/>
                <a:cs typeface="+mn-cs"/>
              </a:rPr>
              <a:t> (spark streaming).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 of course you can easily implement simple polling of let’s say a view, and grab the full docs that match for example a time interval. </a:t>
            </a:r>
          </a:p>
        </p:txBody>
      </p:sp>
      <p:sp>
        <p:nvSpPr>
          <p:cNvPr id="4" name="Slide Number Placeholder 3"/>
          <p:cNvSpPr>
            <a:spLocks noGrp="1"/>
          </p:cNvSpPr>
          <p:nvPr>
            <p:ph type="sldNum" sz="quarter" idx="10"/>
          </p:nvPr>
        </p:nvSpPr>
        <p:spPr/>
        <p:txBody>
          <a:bodyPr/>
          <a:lstStyle/>
          <a:p>
            <a:fld id="{A79922F5-C0F3-4004-A3F8-B5C12F85E978}" type="slidenum">
              <a:rPr lang="en-US" smtClean="0"/>
              <a:t>7</a:t>
            </a:fld>
            <a:endParaRPr lang="en-US" dirty="0"/>
          </a:p>
        </p:txBody>
      </p:sp>
    </p:spTree>
    <p:extLst>
      <p:ext uri="{BB962C8B-B14F-4D97-AF65-F5344CB8AC3E}">
        <p14:creationId xmlns:p14="http://schemas.microsoft.com/office/powerpoint/2010/main" val="2963766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Work people do in these systems - </a:t>
            </a:r>
          </a:p>
          <a:p>
            <a:pPr marL="285750" indent="-285750">
              <a:buFont typeface="Arial"/>
              <a:buChar char="•"/>
            </a:pPr>
            <a:r>
              <a:rPr lang="en-US" sz="1200" dirty="0" smtClean="0"/>
              <a:t>Training ML models</a:t>
            </a:r>
          </a:p>
          <a:p>
            <a:pPr marL="285750" indent="-285750">
              <a:buFont typeface="Arial"/>
              <a:buChar char="•"/>
            </a:pPr>
            <a:r>
              <a:rPr lang="en-US" sz="1200" dirty="0" smtClean="0"/>
              <a:t>ETL / Data wrangling</a:t>
            </a:r>
          </a:p>
          <a:p>
            <a:pPr marL="285750" indent="-285750">
              <a:buFont typeface="Arial"/>
              <a:buChar char="•"/>
            </a:pPr>
            <a:r>
              <a:rPr lang="en-US" sz="1200" dirty="0" smtClean="0"/>
              <a:t>Aggregations</a:t>
            </a:r>
          </a:p>
          <a:p>
            <a:pPr marL="285750" indent="-285750">
              <a:buFont typeface="Arial"/>
              <a:buChar char="•"/>
            </a:pPr>
            <a:r>
              <a:rPr lang="en-US" sz="1200" dirty="0" smtClean="0"/>
              <a:t>Reporting / BI</a:t>
            </a:r>
          </a:p>
          <a:p>
            <a:endParaRPr lang="en-US" baseline="0" dirty="0" smtClean="0"/>
          </a:p>
          <a:p>
            <a:r>
              <a:rPr lang="en-US" baseline="0" dirty="0" smtClean="0"/>
              <a:t>Kafka is a data multiplexer – some people are still going to want to do this, but it’s designed for higher latency applications with a known high complexity (e.g. </a:t>
            </a:r>
            <a:r>
              <a:rPr lang="en-US" baseline="0" dirty="0" err="1" smtClean="0"/>
              <a:t>ebay</a:t>
            </a:r>
            <a:r>
              <a:rPr lang="en-US" baseline="0" dirty="0" smtClean="0"/>
              <a:t> – many different consumers for information)</a:t>
            </a:r>
          </a:p>
          <a:p>
            <a:endParaRPr lang="en-US" baseline="0" dirty="0" smtClean="0"/>
          </a:p>
          <a:p>
            <a:r>
              <a:rPr lang="en-US" baseline="0" dirty="0" smtClean="0"/>
              <a:t>Traditional data warehouse – definitely will be a different programming language – how do you make sense of the data feed? You get into the problems that making changes on one side introduces tons of complexity on the other</a:t>
            </a:r>
          </a:p>
          <a:p>
            <a:endParaRPr lang="en-US" baseline="0" dirty="0" smtClean="0"/>
          </a:p>
          <a:p>
            <a:r>
              <a:rPr lang="en-US" baseline="0" dirty="0" smtClean="0"/>
              <a:t>Downsides – maturity is not 100% on the Spark side, still in active development in the Couchbase side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KV / N1QL</a:t>
            </a:r>
          </a:p>
          <a:p>
            <a:endParaRPr lang="en-US" baseline="0" dirty="0" smtClean="0"/>
          </a:p>
        </p:txBody>
      </p:sp>
      <p:sp>
        <p:nvSpPr>
          <p:cNvPr id="4" name="Slide Number Placeholder 3"/>
          <p:cNvSpPr>
            <a:spLocks noGrp="1"/>
          </p:cNvSpPr>
          <p:nvPr>
            <p:ph type="sldNum" sz="quarter" idx="10"/>
          </p:nvPr>
        </p:nvSpPr>
        <p:spPr/>
        <p:txBody>
          <a:bodyPr/>
          <a:lstStyle/>
          <a:p>
            <a:fld id="{F39351FC-18D6-4741-8EEB-9FDB1F020AAC}" type="slidenum">
              <a:rPr lang="en-US" smtClean="0"/>
              <a:t>8</a:t>
            </a:fld>
            <a:endParaRPr lang="en-US"/>
          </a:p>
        </p:txBody>
      </p:sp>
    </p:spTree>
    <p:extLst>
      <p:ext uri="{BB962C8B-B14F-4D97-AF65-F5344CB8AC3E}">
        <p14:creationId xmlns:p14="http://schemas.microsoft.com/office/powerpoint/2010/main" val="2695567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Streams Data</a:t>
            </a:r>
          </a:p>
          <a:p>
            <a:pPr lvl="1"/>
            <a:r>
              <a:rPr lang="en-US" dirty="0" smtClean="0"/>
              <a:t>Inserts, Updates, Deletes</a:t>
            </a:r>
          </a:p>
          <a:p>
            <a:pPr lvl="2"/>
            <a:r>
              <a:rPr lang="en-US" dirty="0" smtClean="0"/>
              <a:t>Ordered (Sequence)</a:t>
            </a:r>
          </a:p>
          <a:p>
            <a:pPr lvl="2"/>
            <a:r>
              <a:rPr lang="en-US" dirty="0" smtClean="0"/>
              <a:t>Checkpoints</a:t>
            </a:r>
          </a:p>
          <a:p>
            <a:pPr lvl="2"/>
            <a:r>
              <a:rPr lang="en-US" dirty="0" smtClean="0"/>
              <a:t>Replay / Restart</a:t>
            </a:r>
          </a:p>
          <a:p>
            <a:r>
              <a:rPr lang="en-US" dirty="0" smtClean="0"/>
              <a:t>Internal</a:t>
            </a:r>
          </a:p>
          <a:p>
            <a:pPr lvl="1"/>
            <a:r>
              <a:rPr lang="en-US" dirty="0" smtClean="0"/>
              <a:t>Node to Node (Replication and XDCR)</a:t>
            </a:r>
          </a:p>
          <a:p>
            <a:r>
              <a:rPr lang="en-US" dirty="0" smtClean="0"/>
              <a:t>External</a:t>
            </a:r>
          </a:p>
          <a:p>
            <a:pPr lvl="1"/>
            <a:r>
              <a:rPr lang="en-US" dirty="0" smtClean="0"/>
              <a:t>Kafka, Spark, and more</a:t>
            </a:r>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9</a:t>
            </a:fld>
            <a:endParaRPr lang="en-US"/>
          </a:p>
        </p:txBody>
      </p:sp>
    </p:spTree>
    <p:extLst>
      <p:ext uri="{BB962C8B-B14F-4D97-AF65-F5344CB8AC3E}">
        <p14:creationId xmlns:p14="http://schemas.microsoft.com/office/powerpoint/2010/main" val="2254845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Streams Data</a:t>
            </a:r>
          </a:p>
          <a:p>
            <a:pPr lvl="1"/>
            <a:r>
              <a:rPr lang="en-US" dirty="0" smtClean="0"/>
              <a:t>Inserts, Updates, Deletes</a:t>
            </a:r>
          </a:p>
          <a:p>
            <a:pPr lvl="2"/>
            <a:r>
              <a:rPr lang="en-US" dirty="0" smtClean="0"/>
              <a:t>Ordered (Sequence)</a:t>
            </a:r>
          </a:p>
          <a:p>
            <a:pPr lvl="2"/>
            <a:r>
              <a:rPr lang="en-US" dirty="0" smtClean="0"/>
              <a:t>Checkpoints</a:t>
            </a:r>
          </a:p>
          <a:p>
            <a:pPr lvl="2"/>
            <a:r>
              <a:rPr lang="en-US" dirty="0" smtClean="0"/>
              <a:t>Replay / Restart</a:t>
            </a:r>
          </a:p>
          <a:p>
            <a:r>
              <a:rPr lang="en-US" dirty="0" smtClean="0"/>
              <a:t>Internal</a:t>
            </a:r>
          </a:p>
          <a:p>
            <a:pPr lvl="1"/>
            <a:r>
              <a:rPr lang="en-US" dirty="0" smtClean="0"/>
              <a:t>Node to Node (Replication and XDCR)</a:t>
            </a:r>
          </a:p>
          <a:p>
            <a:r>
              <a:rPr lang="en-US" dirty="0" smtClean="0"/>
              <a:t>External</a:t>
            </a:r>
          </a:p>
          <a:p>
            <a:pPr lvl="1"/>
            <a:r>
              <a:rPr lang="en-US" dirty="0" smtClean="0"/>
              <a:t>Kafka, Spark, and more</a:t>
            </a:r>
          </a:p>
          <a:p>
            <a:pPr lvl="1"/>
            <a:endParaRPr lang="en-US" dirty="0" smtClean="0"/>
          </a:p>
          <a:p>
            <a:pPr marL="0" lvl="1"/>
            <a:r>
              <a:rPr lang="en-US" dirty="0" smtClean="0"/>
              <a:t>Data replication – one node connecting</a:t>
            </a:r>
            <a:r>
              <a:rPr lang="en-US" baseline="0" dirty="0" smtClean="0"/>
              <a:t> to another node and making a replica (in CB, there is one active version of any piece of data. A replica is exactly that – a copy that is ready to take over if something goes wrong)</a:t>
            </a:r>
          </a:p>
          <a:p>
            <a:pPr marL="0" lvl="1"/>
            <a:endParaRPr lang="en-US" baseline="0" dirty="0" smtClean="0"/>
          </a:p>
          <a:p>
            <a:pPr marL="0" lvl="1"/>
            <a:r>
              <a:rPr lang="en-US" baseline="0" dirty="0" smtClean="0"/>
              <a:t>XDCR – moving data to another cluster</a:t>
            </a:r>
          </a:p>
          <a:p>
            <a:pPr lvl="1"/>
            <a:endParaRPr lang="en-US" baseline="0" dirty="0" smtClean="0"/>
          </a:p>
          <a:p>
            <a:pPr lvl="1"/>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10</a:t>
            </a:fld>
            <a:endParaRPr lang="en-US"/>
          </a:p>
        </p:txBody>
      </p:sp>
    </p:spTree>
    <p:extLst>
      <p:ext uri="{BB962C8B-B14F-4D97-AF65-F5344CB8AC3E}">
        <p14:creationId xmlns:p14="http://schemas.microsoft.com/office/powerpoint/2010/main" val="2254845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Bullets (Dark)">
    <p:spTree>
      <p:nvGrpSpPr>
        <p:cNvPr id="1" name=""/>
        <p:cNvGrpSpPr/>
        <p:nvPr/>
      </p:nvGrpSpPr>
      <p:grpSpPr>
        <a:xfrm>
          <a:off x="0" y="0"/>
          <a:ext cx="0" cy="0"/>
          <a:chOff x="0" y="0"/>
          <a:chExt cx="0" cy="0"/>
        </a:xfrm>
      </p:grpSpPr>
      <p:sp>
        <p:nvSpPr>
          <p:cNvPr id="2" name="Title 1"/>
          <p:cNvSpPr>
            <a:spLocks noGrp="1"/>
          </p:cNvSpPr>
          <p:nvPr>
            <p:ph type="title"/>
          </p:nvPr>
        </p:nvSpPr>
        <p:spPr>
          <a:xfrm>
            <a:off x="198157" y="47334"/>
            <a:ext cx="7998595" cy="537337"/>
          </a:xfrm>
          <a:effectLst/>
        </p:spPr>
        <p:txBody>
          <a:bodyPr anchor="ctr"/>
          <a:lstStyle>
            <a:lvl1pPr>
              <a:lnSpc>
                <a:spcPct val="80000"/>
              </a:lnSpc>
              <a:defRPr sz="2400">
                <a:solidFill>
                  <a:schemeClr val="accent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685800"/>
            <a:ext cx="8007739" cy="3394472"/>
          </a:xfrm>
        </p:spPr>
        <p:txBody>
          <a:bodyPr/>
          <a:lstStyle>
            <a:lvl1pPr marL="228600" indent="-228600">
              <a:lnSpc>
                <a:spcPct val="100000"/>
              </a:lnSpc>
              <a:spcBef>
                <a:spcPts val="0"/>
              </a:spcBef>
              <a:spcAft>
                <a:spcPts val="300"/>
              </a:spcAft>
              <a:buClr>
                <a:schemeClr val="accent1"/>
              </a:buClr>
              <a:buSzPct val="110000"/>
              <a:defRPr sz="2000"/>
            </a:lvl1pPr>
            <a:lvl2pPr marL="457200" indent="-228600">
              <a:lnSpc>
                <a:spcPct val="100000"/>
              </a:lnSpc>
              <a:spcBef>
                <a:spcPts val="0"/>
              </a:spcBef>
              <a:spcAft>
                <a:spcPts val="300"/>
              </a:spcAft>
              <a:buClr>
                <a:schemeClr val="accent1"/>
              </a:buClr>
              <a:buFont typeface="Lucida Grande"/>
              <a:buChar char="–"/>
              <a:defRPr sz="1800" b="0"/>
            </a:lvl2pPr>
            <a:lvl3pPr marL="455613" indent="-225425">
              <a:lnSpc>
                <a:spcPct val="100000"/>
              </a:lnSpc>
              <a:spcBef>
                <a:spcPts val="0"/>
              </a:spcBef>
              <a:spcAft>
                <a:spcPts val="300"/>
              </a:spcAft>
              <a:buClr>
                <a:schemeClr val="accent1"/>
              </a:buClr>
              <a:buFont typeface="Lucida Grande"/>
              <a:buChar char="–"/>
              <a:defRPr sz="1600" b="0"/>
            </a:lvl3pPr>
            <a:lvl4pPr marL="635000" indent="-228600">
              <a:lnSpc>
                <a:spcPct val="100000"/>
              </a:lnSpc>
              <a:spcBef>
                <a:spcPts val="0"/>
              </a:spcBef>
              <a:spcAft>
                <a:spcPts val="300"/>
              </a:spcAft>
              <a:buClr>
                <a:schemeClr val="accent1"/>
              </a:buClr>
              <a:buFont typeface="Arial"/>
              <a:buChar char="•"/>
              <a:defRPr sz="1600" b="0"/>
            </a:lvl4pPr>
            <a:lvl5pPr marL="863600" indent="-228600">
              <a:lnSpc>
                <a:spcPct val="100000"/>
              </a:lnSpc>
              <a:spcBef>
                <a:spcPts val="0"/>
              </a:spcBef>
              <a:spcAft>
                <a:spcPts val="300"/>
              </a:spcAft>
              <a:buClr>
                <a:schemeClr val="accent1"/>
              </a:buClr>
              <a:buFont typeface="Wingdings" charset="2"/>
              <a:buChar char="§"/>
              <a:defRPr sz="1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Footer Placeholder 4"/>
          <p:cNvSpPr>
            <a:spLocks noGrp="1"/>
          </p:cNvSpPr>
          <p:nvPr>
            <p:ph type="ftr" sz="quarter" idx="11"/>
          </p:nvPr>
        </p:nvSpPr>
        <p:spPr>
          <a:xfrm>
            <a:off x="3124200" y="4672595"/>
            <a:ext cx="2895600" cy="273844"/>
          </a:xfrm>
        </p:spPr>
        <p:txBody>
          <a:bodyPr/>
          <a:lstStyle/>
          <a:p>
            <a:endParaRPr lang="en-US" dirty="0"/>
          </a:p>
        </p:txBody>
      </p:sp>
      <p:sp>
        <p:nvSpPr>
          <p:cNvPr id="7" name="TextBox 6"/>
          <p:cNvSpPr txBox="1"/>
          <p:nvPr userDrawn="1"/>
        </p:nvSpPr>
        <p:spPr>
          <a:xfrm>
            <a:off x="204032" y="4680484"/>
            <a:ext cx="1180021" cy="223138"/>
          </a:xfrm>
          <a:prstGeom prst="rect">
            <a:avLst/>
          </a:prstGeom>
          <a:noFill/>
        </p:spPr>
        <p:txBody>
          <a:bodyPr wrap="none" rtlCol="0">
            <a:spAutoFit/>
          </a:bodyPr>
          <a:lstStyle/>
          <a:p>
            <a:r>
              <a:rPr lang="en-US" sz="850" dirty="0" smtClean="0">
                <a:solidFill>
                  <a:srgbClr val="CCCCCC"/>
                </a:solidFill>
              </a:rPr>
              <a:t>©2016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68048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z="850" smtClean="0"/>
              <a:t>‹#›</a:t>
            </a:fld>
            <a:endParaRPr lang="en-US" sz="850" dirty="0"/>
          </a:p>
        </p:txBody>
      </p:sp>
      <p:pic>
        <p:nvPicPr>
          <p:cNvPr id="11" name="Picture 10" descr="bug-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498" y="166522"/>
            <a:ext cx="237743" cy="237743"/>
          </a:xfrm>
          <a:prstGeom prst="rect">
            <a:avLst/>
          </a:prstGeom>
        </p:spPr>
      </p:pic>
      <p:cxnSp>
        <p:nvCxnSpPr>
          <p:cNvPr id="12" name="Straight Connector 11"/>
          <p:cNvCxnSpPr/>
          <p:nvPr userDrawn="1"/>
        </p:nvCxnSpPr>
        <p:spPr>
          <a:xfrm>
            <a:off x="285750" y="577185"/>
            <a:ext cx="857408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363124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Break (Red)">
    <p:bg>
      <p:bgPr>
        <a:solidFill>
          <a:srgbClr val="E100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4"/>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6"/>
            <a:ext cx="495260" cy="495260"/>
          </a:xfrm>
          <a:prstGeom prst="rect">
            <a:avLst/>
          </a:prstGeom>
          <a:effectLst/>
        </p:spPr>
      </p:pic>
    </p:spTree>
    <p:extLst>
      <p:ext uri="{BB962C8B-B14F-4D97-AF65-F5344CB8AC3E}">
        <p14:creationId xmlns:p14="http://schemas.microsoft.com/office/powerpoint/2010/main" val="123105305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latin typeface="Corbel"/>
            </a:endParaRPr>
          </a:p>
        </p:txBody>
      </p:sp>
      <p:sp>
        <p:nvSpPr>
          <p:cNvPr id="4" name="Slide Number Placeholder 3"/>
          <p:cNvSpPr>
            <a:spLocks noGrp="1"/>
          </p:cNvSpPr>
          <p:nvPr>
            <p:ph type="sldNum" sz="quarter" idx="11"/>
          </p:nvPr>
        </p:nvSpPr>
        <p:spPr/>
        <p:txBody>
          <a:bodyPr/>
          <a:lstStyle/>
          <a:p>
            <a:fld id="{E728A94C-44F1-DF43-8BD8-694E750DEF33}" type="slidenum">
              <a:rPr lang="en-US" smtClean="0">
                <a:latin typeface="Corbel"/>
              </a:rPr>
              <a:pPr/>
              <a:t>‹#›</a:t>
            </a:fld>
            <a:endParaRPr lang="en-US">
              <a:latin typeface="Corbel"/>
            </a:endParaRPr>
          </a:p>
        </p:txBody>
      </p:sp>
      <p:sp>
        <p:nvSpPr>
          <p:cNvPr id="5" name="TextBox 4"/>
          <p:cNvSpPr txBox="1"/>
          <p:nvPr userDrawn="1"/>
        </p:nvSpPr>
        <p:spPr>
          <a:xfrm>
            <a:off x="164592" y="4767263"/>
            <a:ext cx="1184940" cy="223138"/>
          </a:xfrm>
          <a:prstGeom prst="rect">
            <a:avLst/>
          </a:prstGeom>
          <a:noFill/>
        </p:spPr>
        <p:txBody>
          <a:bodyPr wrap="none" rtlCol="0">
            <a:spAutoFit/>
          </a:bodyPr>
          <a:lstStyle/>
          <a:p>
            <a:r>
              <a:rPr lang="en-US" sz="850" dirty="0" smtClean="0">
                <a:solidFill>
                  <a:srgbClr val="CCCCCC"/>
                </a:solidFill>
                <a:latin typeface="Corbel"/>
              </a:rPr>
              <a:t>©2014 </a:t>
            </a:r>
            <a:r>
              <a:rPr lang="en-US" sz="850" dirty="0" err="1" smtClean="0">
                <a:solidFill>
                  <a:srgbClr val="CCCCCC"/>
                </a:solidFill>
                <a:latin typeface="Corbel"/>
              </a:rPr>
              <a:t>Couchbase</a:t>
            </a:r>
            <a:r>
              <a:rPr lang="en-US" sz="850" dirty="0" smtClean="0">
                <a:solidFill>
                  <a:srgbClr val="CCCCCC"/>
                </a:solidFill>
                <a:latin typeface="Corbel"/>
              </a:rPr>
              <a:t> Inc.</a:t>
            </a:r>
            <a:endParaRPr lang="en-US" sz="850" dirty="0">
              <a:solidFill>
                <a:srgbClr val="CCCCCC"/>
              </a:solidFill>
              <a:latin typeface="Corbel"/>
            </a:endParaRPr>
          </a:p>
        </p:txBody>
      </p:sp>
    </p:spTree>
    <p:extLst>
      <p:ext uri="{BB962C8B-B14F-4D97-AF65-F5344CB8AC3E}">
        <p14:creationId xmlns:p14="http://schemas.microsoft.com/office/powerpoint/2010/main" val="420217511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198157" y="47334"/>
            <a:ext cx="7998595" cy="537337"/>
          </a:xfrm>
          <a:effectLst/>
        </p:spPr>
        <p:txBody>
          <a:bodyPr anchor="ctr"/>
          <a:lstStyle>
            <a:lvl1pPr>
              <a:lnSpc>
                <a:spcPct val="80000"/>
              </a:lnSpc>
              <a:defRPr sz="2400">
                <a:solidFill>
                  <a:schemeClr val="accent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685800"/>
            <a:ext cx="8007739" cy="3394472"/>
          </a:xfrm>
        </p:spPr>
        <p:txBody>
          <a:bodyPr/>
          <a:lstStyle>
            <a:lvl1pPr marL="0" indent="0">
              <a:lnSpc>
                <a:spcPct val="100000"/>
              </a:lnSpc>
              <a:spcBef>
                <a:spcPts val="0"/>
              </a:spcBef>
              <a:spcAft>
                <a:spcPts val="300"/>
              </a:spcAft>
              <a:buClr>
                <a:schemeClr val="accent1"/>
              </a:buClr>
              <a:buSzPct val="110000"/>
              <a:buNone/>
              <a:defRPr sz="2000" b="0"/>
            </a:lvl1pPr>
            <a:lvl2pPr marL="230188" indent="0">
              <a:lnSpc>
                <a:spcPct val="100000"/>
              </a:lnSpc>
              <a:spcBef>
                <a:spcPts val="0"/>
              </a:spcBef>
              <a:spcAft>
                <a:spcPts val="300"/>
              </a:spcAft>
              <a:buClr>
                <a:schemeClr val="accent1"/>
              </a:buClr>
              <a:buNone/>
              <a:defRPr sz="1600" b="0"/>
            </a:lvl2pPr>
            <a:lvl3pPr marL="230188" indent="0">
              <a:lnSpc>
                <a:spcPct val="100000"/>
              </a:lnSpc>
              <a:spcBef>
                <a:spcPts val="0"/>
              </a:spcBef>
              <a:spcAft>
                <a:spcPts val="300"/>
              </a:spcAft>
              <a:buClr>
                <a:schemeClr val="accent1"/>
              </a:buClr>
              <a:buNone/>
              <a:defRPr sz="1600" b="0"/>
            </a:lvl3pPr>
            <a:lvl4pPr marL="230188" indent="0">
              <a:lnSpc>
                <a:spcPct val="100000"/>
              </a:lnSpc>
              <a:spcBef>
                <a:spcPts val="0"/>
              </a:spcBef>
              <a:spcAft>
                <a:spcPts val="300"/>
              </a:spcAft>
              <a:buClr>
                <a:schemeClr val="accent1"/>
              </a:buClr>
              <a:buNone/>
              <a:defRPr sz="1600" b="0"/>
            </a:lvl4pPr>
            <a:lvl5pPr marL="230188" indent="0">
              <a:lnSpc>
                <a:spcPct val="100000"/>
              </a:lnSpc>
              <a:spcBef>
                <a:spcPts val="0"/>
              </a:spcBef>
              <a:spcAft>
                <a:spcPts val="300"/>
              </a:spcAft>
              <a:buClr>
                <a:schemeClr val="accent1"/>
              </a:buClr>
              <a:buNone/>
              <a:defRPr sz="16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3124200" y="4672595"/>
            <a:ext cx="2895600" cy="273844"/>
          </a:xfrm>
        </p:spPr>
        <p:txBody>
          <a:bodyPr/>
          <a:lstStyle/>
          <a:p>
            <a:endParaRPr lang="en-US" dirty="0"/>
          </a:p>
        </p:txBody>
      </p:sp>
      <p:sp>
        <p:nvSpPr>
          <p:cNvPr id="7" name="TextBox 6"/>
          <p:cNvSpPr txBox="1"/>
          <p:nvPr userDrawn="1"/>
        </p:nvSpPr>
        <p:spPr>
          <a:xfrm>
            <a:off x="204032" y="4680484"/>
            <a:ext cx="1180021" cy="223138"/>
          </a:xfrm>
          <a:prstGeom prst="rect">
            <a:avLst/>
          </a:prstGeom>
          <a:noFill/>
        </p:spPr>
        <p:txBody>
          <a:bodyPr wrap="none" rtlCol="0">
            <a:spAutoFit/>
          </a:bodyPr>
          <a:lstStyle/>
          <a:p>
            <a:r>
              <a:rPr lang="en-US" sz="850" dirty="0" smtClean="0">
                <a:solidFill>
                  <a:srgbClr val="CCCCCC"/>
                </a:solidFill>
              </a:rPr>
              <a:t>©2016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68048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z="850" smtClean="0"/>
              <a:t>‹#›</a:t>
            </a:fld>
            <a:endParaRPr lang="en-US" sz="850" dirty="0"/>
          </a:p>
        </p:txBody>
      </p:sp>
      <p:pic>
        <p:nvPicPr>
          <p:cNvPr id="11" name="Picture 10" descr="bug-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498" y="166522"/>
            <a:ext cx="237743" cy="237743"/>
          </a:xfrm>
          <a:prstGeom prst="rect">
            <a:avLst/>
          </a:prstGeom>
        </p:spPr>
      </p:pic>
      <p:cxnSp>
        <p:nvCxnSpPr>
          <p:cNvPr id="12" name="Straight Connector 11"/>
          <p:cNvCxnSpPr/>
          <p:nvPr userDrawn="1"/>
        </p:nvCxnSpPr>
        <p:spPr>
          <a:xfrm>
            <a:off x="285750" y="577185"/>
            <a:ext cx="857408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400134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157" y="47334"/>
            <a:ext cx="7998595" cy="537337"/>
          </a:xfrm>
          <a:effectLst/>
        </p:spPr>
        <p:txBody>
          <a:bodyPr anchor="ctr"/>
          <a:lstStyle>
            <a:lvl1pPr>
              <a:lnSpc>
                <a:spcPct val="80000"/>
              </a:lnSpc>
              <a:defRPr sz="2400">
                <a:solidFill>
                  <a:schemeClr val="accent2"/>
                </a:solidFill>
              </a:defRPr>
            </a:lvl1pPr>
          </a:lstStyle>
          <a:p>
            <a:r>
              <a:rPr lang="en-US" smtClean="0"/>
              <a:t>Click to edit Master title style</a:t>
            </a:r>
            <a:endParaRPr lang="en-US" dirty="0"/>
          </a:p>
        </p:txBody>
      </p:sp>
      <p:sp>
        <p:nvSpPr>
          <p:cNvPr id="5" name="Footer Placeholder 4"/>
          <p:cNvSpPr>
            <a:spLocks noGrp="1"/>
          </p:cNvSpPr>
          <p:nvPr>
            <p:ph type="ftr" sz="quarter" idx="11"/>
          </p:nvPr>
        </p:nvSpPr>
        <p:spPr>
          <a:xfrm>
            <a:off x="3124200" y="4672595"/>
            <a:ext cx="2895600" cy="273844"/>
          </a:xfrm>
        </p:spPr>
        <p:txBody>
          <a:bodyPr/>
          <a:lstStyle/>
          <a:p>
            <a:endParaRPr lang="en-US" dirty="0"/>
          </a:p>
        </p:txBody>
      </p:sp>
      <p:sp>
        <p:nvSpPr>
          <p:cNvPr id="7" name="TextBox 6"/>
          <p:cNvSpPr txBox="1"/>
          <p:nvPr userDrawn="1"/>
        </p:nvSpPr>
        <p:spPr>
          <a:xfrm>
            <a:off x="204032" y="4680484"/>
            <a:ext cx="1184940" cy="223138"/>
          </a:xfrm>
          <a:prstGeom prst="rect">
            <a:avLst/>
          </a:prstGeom>
          <a:noFill/>
        </p:spPr>
        <p:txBody>
          <a:bodyPr wrap="none" rtlCol="0">
            <a:spAutoFit/>
          </a:bodyPr>
          <a:lstStyle/>
          <a:p>
            <a:r>
              <a:rPr lang="en-US" sz="850" dirty="0" smtClean="0">
                <a:solidFill>
                  <a:srgbClr val="CCCCCC"/>
                </a:solidFill>
              </a:rPr>
              <a:t>©2016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68048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z="850" smtClean="0"/>
              <a:t>‹#›</a:t>
            </a:fld>
            <a:endParaRPr lang="en-US" sz="850" dirty="0"/>
          </a:p>
        </p:txBody>
      </p:sp>
      <p:pic>
        <p:nvPicPr>
          <p:cNvPr id="11" name="Picture 10" descr="bug-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498" y="166522"/>
            <a:ext cx="237743" cy="237743"/>
          </a:xfrm>
          <a:prstGeom prst="rect">
            <a:avLst/>
          </a:prstGeom>
        </p:spPr>
      </p:pic>
      <p:cxnSp>
        <p:nvCxnSpPr>
          <p:cNvPr id="12" name="Straight Connector 11"/>
          <p:cNvCxnSpPr/>
          <p:nvPr userDrawn="1"/>
        </p:nvCxnSpPr>
        <p:spPr>
          <a:xfrm>
            <a:off x="285750" y="577185"/>
            <a:ext cx="857408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75320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3124200" y="4672595"/>
            <a:ext cx="2895600" cy="273844"/>
          </a:xfrm>
        </p:spPr>
        <p:txBody>
          <a:bodyPr/>
          <a:lstStyle/>
          <a:p>
            <a:endParaRPr lang="en-US" dirty="0"/>
          </a:p>
        </p:txBody>
      </p:sp>
      <p:sp>
        <p:nvSpPr>
          <p:cNvPr id="8" name="TextBox 7"/>
          <p:cNvSpPr txBox="1"/>
          <p:nvPr userDrawn="1"/>
        </p:nvSpPr>
        <p:spPr>
          <a:xfrm>
            <a:off x="204032" y="4680484"/>
            <a:ext cx="1184940" cy="223138"/>
          </a:xfrm>
          <a:prstGeom prst="rect">
            <a:avLst/>
          </a:prstGeom>
          <a:noFill/>
        </p:spPr>
        <p:txBody>
          <a:bodyPr wrap="none" rtlCol="0">
            <a:spAutoFit/>
          </a:bodyPr>
          <a:lstStyle/>
          <a:p>
            <a:r>
              <a:rPr lang="en-US" sz="850" dirty="0" smtClean="0">
                <a:solidFill>
                  <a:srgbClr val="CCCCCC"/>
                </a:solidFill>
              </a:rPr>
              <a:t>©2016 Couchbase</a:t>
            </a:r>
            <a:r>
              <a:rPr lang="en-US" sz="850" baseline="0" dirty="0" smtClean="0">
                <a:solidFill>
                  <a:srgbClr val="CCCCCC"/>
                </a:solidFill>
              </a:rPr>
              <a:t> Inc.</a:t>
            </a:r>
            <a:endParaRPr lang="en-US" sz="850" dirty="0">
              <a:solidFill>
                <a:srgbClr val="CCCCCC"/>
              </a:solidFill>
            </a:endParaRPr>
          </a:p>
        </p:txBody>
      </p:sp>
      <p:sp>
        <p:nvSpPr>
          <p:cNvPr id="9" name="Slide Number Placeholder 5"/>
          <p:cNvSpPr txBox="1">
            <a:spLocks/>
          </p:cNvSpPr>
          <p:nvPr userDrawn="1"/>
        </p:nvSpPr>
        <p:spPr>
          <a:xfrm>
            <a:off x="8224640" y="468048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z="850" smtClean="0"/>
              <a:t>‹#›</a:t>
            </a:fld>
            <a:endParaRPr lang="en-US" sz="850" dirty="0"/>
          </a:p>
        </p:txBody>
      </p:sp>
    </p:spTree>
    <p:extLst>
      <p:ext uri="{BB962C8B-B14F-4D97-AF65-F5344CB8AC3E}">
        <p14:creationId xmlns:p14="http://schemas.microsoft.com/office/powerpoint/2010/main" val="420217511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Only (Dark)">
    <p:spTree>
      <p:nvGrpSpPr>
        <p:cNvPr id="1" name=""/>
        <p:cNvGrpSpPr/>
        <p:nvPr/>
      </p:nvGrpSpPr>
      <p:grpSpPr>
        <a:xfrm>
          <a:off x="0" y="0"/>
          <a:ext cx="0" cy="0"/>
          <a:chOff x="0" y="0"/>
          <a:chExt cx="0" cy="0"/>
        </a:xfrm>
      </p:grpSpPr>
      <p:sp>
        <p:nvSpPr>
          <p:cNvPr id="8" name="Rectangle 7"/>
          <p:cNvSpPr/>
          <p:nvPr userDrawn="1"/>
        </p:nvSpPr>
        <p:spPr>
          <a:xfrm>
            <a:off x="0" y="4"/>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52" y="12996"/>
            <a:ext cx="7998595" cy="539496"/>
          </a:xfrm>
          <a:effectLst>
            <a:outerShdw blurRad="127000" dir="2700000" algn="tl" rotWithShape="0">
              <a:srgbClr val="000000">
                <a:alpha val="20000"/>
              </a:srgbClr>
            </a:outerShdw>
          </a:effectLst>
        </p:spPr>
        <p:txBody>
          <a:bodyPr/>
          <a:lstStyle>
            <a:lvl1pPr>
              <a:lnSpc>
                <a:spcPct val="80000"/>
              </a:lnSpc>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600"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1" name="Slide Number Placeholder 5"/>
          <p:cNvSpPr txBox="1">
            <a:spLocks/>
          </p:cNvSpPr>
          <p:nvPr userDrawn="1"/>
        </p:nvSpPr>
        <p:spPr>
          <a:xfrm>
            <a:off x="8224640" y="476726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427903958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0"/>
            <a:ext cx="8229600" cy="762000"/>
          </a:xfrm>
          <a:prstGeom prst="rect">
            <a:avLst/>
          </a:prstGeom>
        </p:spPr>
        <p:txBody>
          <a:bodyPr vert="horz" lIns="68589" tIns="34295" rIns="68589" bIns="34295" rtlCol="0" anchor="ctr">
            <a:noAutofit/>
          </a:bodyPr>
          <a:lstStyle>
            <a:lvl1pPr>
              <a:defRPr>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2576557159"/>
      </p:ext>
    </p:extLst>
  </p:cSld>
  <p:clrMapOvr>
    <a:masterClrMapping/>
  </p:clrMapOvr>
  <p:transition xmlns:p14="http://schemas.microsoft.com/office/powerpoint/2010/mai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Section Break (Red)">
    <p:bg>
      <p:bgPr>
        <a:solidFill>
          <a:srgbClr val="E100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4"/>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6"/>
            <a:ext cx="495260" cy="495260"/>
          </a:xfrm>
          <a:prstGeom prst="rect">
            <a:avLst/>
          </a:prstGeom>
          <a:effectLst/>
        </p:spPr>
      </p:pic>
    </p:spTree>
    <p:extLst>
      <p:ext uri="{BB962C8B-B14F-4D97-AF65-F5344CB8AC3E}">
        <p14:creationId xmlns:p14="http://schemas.microsoft.com/office/powerpoint/2010/main" val="3821185921"/>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Dark)">
    <p:bg>
      <p:bgPr>
        <a:solidFill>
          <a:srgbClr val="E100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29384"/>
            <a:ext cx="7772400" cy="1102519"/>
          </a:xfrm>
          <a:effectLst>
            <a:outerShdw blurRad="127000" dir="2700000" algn="tl" rotWithShape="0">
              <a:srgbClr val="000000">
                <a:alpha val="20000"/>
              </a:srgbClr>
            </a:outerShdw>
          </a:effectLst>
        </p:spPr>
        <p:txBody>
          <a:bodyPr/>
          <a:lstStyle>
            <a:lvl1pPr algn="ctr">
              <a:defRPr sz="38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127248"/>
            <a:ext cx="6400800" cy="1088136"/>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4" name="Picture 3" descr="couchbase_logo_red_reversed.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7066" y="351896"/>
            <a:ext cx="2057168" cy="474732"/>
          </a:xfrm>
          <a:prstGeom prst="rect">
            <a:avLst/>
          </a:prstGeom>
        </p:spPr>
      </p:pic>
    </p:spTree>
    <p:extLst>
      <p:ext uri="{BB962C8B-B14F-4D97-AF65-F5344CB8AC3E}">
        <p14:creationId xmlns:p14="http://schemas.microsoft.com/office/powerpoint/2010/main" val="2736129353"/>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Section Break (Blue)">
    <p:bg>
      <p:bgPr>
        <a:solidFill>
          <a:srgbClr val="129DD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4"/>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6"/>
            <a:ext cx="495260" cy="495260"/>
          </a:xfrm>
          <a:prstGeom prst="rect">
            <a:avLst/>
          </a:prstGeom>
          <a:effectLst/>
        </p:spPr>
      </p:pic>
    </p:spTree>
    <p:extLst>
      <p:ext uri="{BB962C8B-B14F-4D97-AF65-F5344CB8AC3E}">
        <p14:creationId xmlns:p14="http://schemas.microsoft.com/office/powerpoint/2010/main" val="426922405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theme" Target="../theme/theme2.xml"/><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8311"/>
            <a:ext cx="8229600" cy="3394472"/>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850">
                <a:solidFill>
                  <a:srgbClr val="CCCCCC"/>
                </a:solidFill>
              </a:defRPr>
            </a:lvl1pPr>
          </a:lstStyle>
          <a:p>
            <a:endParaRPr lang="en-US" dirty="0"/>
          </a:p>
        </p:txBody>
      </p:sp>
      <p:sp>
        <p:nvSpPr>
          <p:cNvPr id="6" name="Slide Number Placeholder 5"/>
          <p:cNvSpPr>
            <a:spLocks noGrp="1"/>
          </p:cNvSpPr>
          <p:nvPr>
            <p:ph type="sldNum" sz="quarter" idx="4"/>
          </p:nvPr>
        </p:nvSpPr>
        <p:spPr>
          <a:xfrm>
            <a:off x="8229600" y="4767263"/>
            <a:ext cx="740664" cy="273844"/>
          </a:xfrm>
          <a:prstGeom prst="rect">
            <a:avLst/>
          </a:prstGeom>
        </p:spPr>
        <p:txBody>
          <a:bodyPr vert="horz" lIns="91440" tIns="45720" rIns="91440" bIns="45720" rtlCol="0" anchor="ctr"/>
          <a:lstStyle>
            <a:lvl1pPr algn="r">
              <a:defRPr sz="850">
                <a:solidFill>
                  <a:srgbClr val="CCCCCC"/>
                </a:solidFill>
              </a:defRPr>
            </a:lvl1pPr>
          </a:lstStyle>
          <a:p>
            <a:fld id="{E728A94C-44F1-DF43-8BD8-694E750DEF33}" type="slidenum">
              <a:rPr lang="en-US" smtClean="0"/>
              <a:pPr/>
              <a:t>‹#›</a:t>
            </a:fld>
            <a:endParaRPr lang="en-US"/>
          </a:p>
        </p:txBody>
      </p:sp>
    </p:spTree>
    <p:extLst>
      <p:ext uri="{BB962C8B-B14F-4D97-AF65-F5344CB8AC3E}">
        <p14:creationId xmlns:p14="http://schemas.microsoft.com/office/powerpoint/2010/main" val="456623133"/>
      </p:ext>
    </p:extLst>
  </p:cSld>
  <p:clrMap bg1="lt1" tx1="dk1" bg2="lt2" tx2="dk2" accent1="accent1" accent2="accent2" accent3="accent3" accent4="accent4" accent5="accent5" accent6="accent6" hlink="hlink" folHlink="folHlink"/>
  <p:sldLayoutIdLst>
    <p:sldLayoutId id="2147483675" r:id="rId1"/>
    <p:sldLayoutId id="2147483678" r:id="rId2"/>
    <p:sldLayoutId id="2147483679" r:id="rId3"/>
    <p:sldLayoutId id="2147483674" r:id="rId4"/>
    <p:sldLayoutId id="2147483680" r:id="rId5"/>
    <p:sldLayoutId id="2147483682" r:id="rId6"/>
    <p:sldLayoutId id="2147483691" r:id="rId7"/>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3pPr>
      <a:lvl4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4pPr>
      <a:lvl5pPr marL="455613" indent="-228600" algn="l" defTabSz="457200" rtl="0" eaLnBrk="1" latinLnBrk="0" hangingPunct="1">
        <a:spcBef>
          <a:spcPts val="200"/>
        </a:spcBef>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8311"/>
            <a:ext cx="8229600" cy="3394472"/>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850">
                <a:solidFill>
                  <a:srgbClr val="CCCCCC"/>
                </a:solidFill>
              </a:defRPr>
            </a:lvl1pPr>
          </a:lstStyle>
          <a:p>
            <a:endParaRPr lang="en-US" dirty="0">
              <a:latin typeface="Corbel"/>
            </a:endParaRPr>
          </a:p>
        </p:txBody>
      </p:sp>
      <p:sp>
        <p:nvSpPr>
          <p:cNvPr id="6" name="Slide Number Placeholder 5"/>
          <p:cNvSpPr>
            <a:spLocks noGrp="1"/>
          </p:cNvSpPr>
          <p:nvPr>
            <p:ph type="sldNum" sz="quarter" idx="4"/>
          </p:nvPr>
        </p:nvSpPr>
        <p:spPr>
          <a:xfrm>
            <a:off x="8229600" y="4767263"/>
            <a:ext cx="740664" cy="273844"/>
          </a:xfrm>
          <a:prstGeom prst="rect">
            <a:avLst/>
          </a:prstGeom>
        </p:spPr>
        <p:txBody>
          <a:bodyPr vert="horz" lIns="91440" tIns="45720" rIns="91440" bIns="45720" rtlCol="0" anchor="ctr"/>
          <a:lstStyle>
            <a:lvl1pPr algn="r">
              <a:defRPr sz="850">
                <a:solidFill>
                  <a:srgbClr val="CCCCCC"/>
                </a:solidFill>
              </a:defRPr>
            </a:lvl1pPr>
          </a:lstStyle>
          <a:p>
            <a:fld id="{E728A94C-44F1-DF43-8BD8-694E750DEF33}" type="slidenum">
              <a:rPr lang="en-US" smtClean="0">
                <a:latin typeface="Corbel"/>
              </a:rPr>
              <a:pPr/>
              <a:t>‹#›</a:t>
            </a:fld>
            <a:endParaRPr lang="en-US">
              <a:latin typeface="Corbel"/>
            </a:endParaRPr>
          </a:p>
        </p:txBody>
      </p:sp>
    </p:spTree>
    <p:extLst>
      <p:ext uri="{BB962C8B-B14F-4D97-AF65-F5344CB8AC3E}">
        <p14:creationId xmlns:p14="http://schemas.microsoft.com/office/powerpoint/2010/main" val="456623133"/>
      </p:ext>
    </p:extLst>
  </p:cSld>
  <p:clrMap bg1="lt1" tx1="dk1" bg2="lt2" tx2="dk2" accent1="accent1" accent2="accent2" accent3="accent3" accent4="accent4" accent5="accent5" accent6="accent6" hlink="hlink" folHlink="folHlink"/>
  <p:sldLayoutIdLst>
    <p:sldLayoutId id="2147483684" r:id="rId1"/>
    <p:sldLayoutId id="2147483688" r:id="rId2"/>
    <p:sldLayoutId id="2147483689" r:id="rId3"/>
    <p:sldLayoutId id="2147483690" r:id="rId4"/>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3pPr>
      <a:lvl4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4pPr>
      <a:lvl5pPr marL="455613" indent="-228600" algn="l" defTabSz="457200" rtl="0" eaLnBrk="1" latinLnBrk="0" hangingPunct="1">
        <a:spcBef>
          <a:spcPts val="200"/>
        </a:spcBef>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couchbase.com/connect/agenda/deep-dive-dcp-streaming-protocol-cluster-communicat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1" Type="http://schemas.openxmlformats.org/officeDocument/2006/relationships/slideLayout" Target="../slideLayouts/slideLayout3.xml"/><Relationship Id="rId2"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1" Type="http://schemas.openxmlformats.org/officeDocument/2006/relationships/slideLayout" Target="../slideLayouts/slideLayout3.xml"/><Relationship Id="rId2"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38.png"/><Relationship Id="rId7" Type="http://schemas.openxmlformats.org/officeDocument/2006/relationships/image" Target="../media/image34.png"/><Relationship Id="rId8" Type="http://schemas.openxmlformats.org/officeDocument/2006/relationships/image" Target="../media/image37.png"/><Relationship Id="rId9" Type="http://schemas.openxmlformats.org/officeDocument/2006/relationships/image" Target="../media/image36.png"/><Relationship Id="rId1" Type="http://schemas.openxmlformats.org/officeDocument/2006/relationships/slideLayout" Target="../slideLayouts/slideLayout3.xml"/><Relationship Id="rId2"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jpeg"/><Relationship Id="rId6" Type="http://schemas.microsoft.com/office/2007/relationships/hdphoto" Target="../media/hdphoto1.wdp"/><Relationship Id="rId7" Type="http://schemas.openxmlformats.org/officeDocument/2006/relationships/image" Target="../media/image33.png"/><Relationship Id="rId8"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jpeg"/><Relationship Id="rId6" Type="http://schemas.microsoft.com/office/2007/relationships/hdphoto" Target="../media/hdphoto1.wdp"/><Relationship Id="rId7" Type="http://schemas.openxmlformats.org/officeDocument/2006/relationships/image" Target="../media/image33.png"/><Relationship Id="rId8"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www.github.com/couchbaselabs/couchbase-spark-connector" TargetMode="External"/><Relationship Id="rId4" Type="http://schemas.openxmlformats.org/officeDocument/2006/relationships/hyperlink" Target="https://issues.couchbase.com/projects/SPARKC" TargetMode="External"/><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developer.couchbase.com/documentation/server/4.1/connectors/spark-1.0/working-with-rdds.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developer.couchbase.com/documentation/server/4.1/connectors/spark-1.0/spark-sql.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developer.couchbase.com/documentation/server/4.1/connectors/spark-1.0/spark-streaming.html" TargetMode="External"/></Relationships>
</file>

<file path=ppt/slides/_rels/slide3.xml.rels><?xml version="1.0" encoding="UTF-8" standalone="yes"?>
<Relationships xmlns="http://schemas.openxmlformats.org/package/2006/relationships"><Relationship Id="rId9" Type="http://schemas.openxmlformats.org/officeDocument/2006/relationships/image" Target="../media/image11.jpeg"/><Relationship Id="rId20" Type="http://schemas.openxmlformats.org/officeDocument/2006/relationships/image" Target="../media/image22.emf"/><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emf"/><Relationship Id="rId19" Type="http://schemas.openxmlformats.org/officeDocument/2006/relationships/image" Target="../media/image21.emf"/><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jpeg"/><Relationship Id="rId6" Type="http://schemas.microsoft.com/office/2007/relationships/hdphoto" Target="../media/hdphoto1.wdp"/><Relationship Id="rId7" Type="http://schemas.openxmlformats.org/officeDocument/2006/relationships/image" Target="../media/image33.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a:t>Couchbase </a:t>
            </a:r>
            <a:r>
              <a:rPr lang="en-US" dirty="0" smtClean="0"/>
              <a:t>and Spark</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98232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Change Protocol (DCP)</a:t>
            </a:r>
            <a:endParaRPr lang="en-US" dirty="0"/>
          </a:p>
        </p:txBody>
      </p:sp>
      <p:sp>
        <p:nvSpPr>
          <p:cNvPr id="3" name="Content Placeholder 2"/>
          <p:cNvSpPr>
            <a:spLocks noGrp="1"/>
          </p:cNvSpPr>
          <p:nvPr>
            <p:ph idx="1"/>
          </p:nvPr>
        </p:nvSpPr>
        <p:spPr>
          <a:xfrm>
            <a:off x="457200" y="685799"/>
            <a:ext cx="8007739" cy="3649619"/>
          </a:xfrm>
        </p:spPr>
        <p:txBody>
          <a:bodyPr/>
          <a:lstStyle/>
          <a:p>
            <a:r>
              <a:rPr lang="en-US" dirty="0" smtClean="0"/>
              <a:t>Innovative protocol for data sync in Couchbase Server</a:t>
            </a:r>
          </a:p>
          <a:p>
            <a:pPr lvl="1"/>
            <a:r>
              <a:rPr lang="en-US" dirty="0" smtClean="0"/>
              <a:t>Increases data sync efficiency with massive data footprints</a:t>
            </a:r>
          </a:p>
          <a:p>
            <a:pPr lvl="1"/>
            <a:r>
              <a:rPr lang="en-US" dirty="0" smtClean="0"/>
              <a:t>Removes slower disk-IO from the data sync path</a:t>
            </a:r>
          </a:p>
          <a:p>
            <a:pPr lvl="2"/>
            <a:r>
              <a:rPr lang="en-US" sz="1800" dirty="0" smtClean="0"/>
              <a:t>Improves latencies to replication for data durability</a:t>
            </a:r>
          </a:p>
          <a:p>
            <a:r>
              <a:rPr lang="en-US" dirty="0" smtClean="0"/>
              <a:t>Powers many critical functions </a:t>
            </a:r>
          </a:p>
          <a:p>
            <a:pPr lvl="1"/>
            <a:r>
              <a:rPr lang="en-US" dirty="0" smtClean="0"/>
              <a:t>Data replication </a:t>
            </a:r>
          </a:p>
          <a:p>
            <a:pPr lvl="1"/>
            <a:r>
              <a:rPr lang="en-US" dirty="0" smtClean="0"/>
              <a:t>XDCR (Cross Datacenter Replication) for HA / DR</a:t>
            </a:r>
          </a:p>
          <a:p>
            <a:pPr lvl="1"/>
            <a:r>
              <a:rPr lang="en-US" dirty="0"/>
              <a:t>M</a:t>
            </a:r>
            <a:r>
              <a:rPr lang="en-US" dirty="0" smtClean="0"/>
              <a:t>aintains indexes</a:t>
            </a:r>
          </a:p>
          <a:p>
            <a:pPr lvl="1"/>
            <a:r>
              <a:rPr lang="en-US" dirty="0" smtClean="0"/>
              <a:t>Connectors</a:t>
            </a:r>
          </a:p>
          <a:p>
            <a:r>
              <a:rPr lang="en-US" dirty="0" smtClean="0"/>
              <a:t>Spark </a:t>
            </a:r>
            <a:r>
              <a:rPr lang="en-US" dirty="0"/>
              <a:t>&amp; Kafka connectors </a:t>
            </a:r>
            <a:r>
              <a:rPr lang="en-US" dirty="0" smtClean="0"/>
              <a:t>use standard Java SDK </a:t>
            </a:r>
            <a:r>
              <a:rPr lang="en-US" dirty="0"/>
              <a:t>Core </a:t>
            </a:r>
            <a:r>
              <a:rPr lang="en-US" dirty="0" smtClean="0"/>
              <a:t>IO library for </a:t>
            </a:r>
            <a:r>
              <a:rPr lang="en-US" dirty="0"/>
              <a:t>DCP</a:t>
            </a:r>
          </a:p>
          <a:p>
            <a:endParaRPr lang="en-US" dirty="0"/>
          </a:p>
        </p:txBody>
      </p:sp>
      <p:sp>
        <p:nvSpPr>
          <p:cNvPr id="4" name="Slide Number Placeholder 3"/>
          <p:cNvSpPr>
            <a:spLocks noGrp="1"/>
          </p:cNvSpPr>
          <p:nvPr>
            <p:ph type="sldNum" sz="quarter" idx="4294967295"/>
          </p:nvPr>
        </p:nvSpPr>
        <p:spPr>
          <a:xfrm>
            <a:off x="8229600" y="4767263"/>
            <a:ext cx="740664" cy="273844"/>
          </a:xfrm>
          <a:prstGeom prst="rect">
            <a:avLst/>
          </a:prstGeom>
        </p:spPr>
        <p:txBody>
          <a:bodyPr/>
          <a:lstStyle/>
          <a:p>
            <a:fld id="{E728A94C-44F1-DF43-8BD8-694E750DEF33}" type="slidenum">
              <a:rPr lang="en-US" smtClean="0"/>
              <a:t>10</a:t>
            </a:fld>
            <a:endParaRPr lang="en-US"/>
          </a:p>
        </p:txBody>
      </p:sp>
    </p:spTree>
    <p:extLst>
      <p:ext uri="{BB962C8B-B14F-4D97-AF65-F5344CB8AC3E}">
        <p14:creationId xmlns:p14="http://schemas.microsoft.com/office/powerpoint/2010/main" val="13208169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Couchbase – Database Change Protocol</a:t>
            </a:r>
            <a:endParaRPr lang="en-US" dirty="0"/>
          </a:p>
        </p:txBody>
      </p:sp>
      <p:sp>
        <p:nvSpPr>
          <p:cNvPr id="3" name="Content Placeholder 2"/>
          <p:cNvSpPr>
            <a:spLocks noGrp="1"/>
          </p:cNvSpPr>
          <p:nvPr>
            <p:ph idx="1"/>
          </p:nvPr>
        </p:nvSpPr>
        <p:spPr/>
        <p:txBody>
          <a:bodyPr/>
          <a:lstStyle/>
          <a:p>
            <a:r>
              <a:rPr lang="en-US" dirty="0" smtClean="0"/>
              <a:t>Streams data</a:t>
            </a:r>
          </a:p>
          <a:p>
            <a:pPr lvl="1"/>
            <a:r>
              <a:rPr lang="en-US" dirty="0" smtClean="0"/>
              <a:t>Mutations (Inserts, Updates, Deletes)</a:t>
            </a:r>
          </a:p>
          <a:p>
            <a:pPr lvl="1"/>
            <a:r>
              <a:rPr lang="en-US" dirty="0" smtClean="0"/>
              <a:t>Ordered (Sequences)</a:t>
            </a:r>
            <a:br>
              <a:rPr lang="en-US" dirty="0" smtClean="0"/>
            </a:br>
            <a:r>
              <a:rPr lang="en-US" sz="1800" dirty="0" smtClean="0"/>
              <a:t>&gt; Replay / Restart</a:t>
            </a:r>
          </a:p>
          <a:p>
            <a:pPr lvl="1"/>
            <a:r>
              <a:rPr lang="en-US" dirty="0" smtClean="0"/>
              <a:t>Checkpoints (Snapshots)</a:t>
            </a:r>
          </a:p>
          <a:p>
            <a:pPr lvl="1"/>
            <a:r>
              <a:rPr lang="en-US" dirty="0" smtClean="0"/>
              <a:t>Memory-based</a:t>
            </a:r>
          </a:p>
          <a:p>
            <a:pPr lvl="1"/>
            <a:r>
              <a:rPr lang="en-US" b="1" dirty="0" smtClean="0"/>
              <a:t>Distributed</a:t>
            </a:r>
          </a:p>
          <a:p>
            <a:r>
              <a:rPr lang="en-US" dirty="0" smtClean="0"/>
              <a:t>Internal (Intra-cluster replication, inter-cluster replication)</a:t>
            </a:r>
          </a:p>
          <a:p>
            <a:r>
              <a:rPr lang="en-US" dirty="0" smtClean="0"/>
              <a:t>External (Spark, Kafka, Hadoop, Storm)</a:t>
            </a:r>
          </a:p>
          <a:p>
            <a:pPr lvl="1"/>
            <a:endParaRPr lang="en-US" dirty="0"/>
          </a:p>
        </p:txBody>
      </p:sp>
      <p:sp>
        <p:nvSpPr>
          <p:cNvPr id="4" name="Slide Number Placeholder 3"/>
          <p:cNvSpPr>
            <a:spLocks noGrp="1"/>
          </p:cNvSpPr>
          <p:nvPr>
            <p:ph type="sldNum" sz="quarter" idx="4294967295"/>
          </p:nvPr>
        </p:nvSpPr>
        <p:spPr>
          <a:xfrm>
            <a:off x="8229600" y="4767263"/>
            <a:ext cx="740664" cy="273844"/>
          </a:xfrm>
          <a:prstGeom prst="rect">
            <a:avLst/>
          </a:prstGeom>
        </p:spPr>
        <p:txBody>
          <a:bodyPr/>
          <a:lstStyle/>
          <a:p>
            <a:fld id="{E728A94C-44F1-DF43-8BD8-694E750DEF33}" type="slidenum">
              <a:rPr lang="en-US" smtClean="0">
                <a:latin typeface="Corbel"/>
              </a:rPr>
              <a:pPr/>
              <a:t>11</a:t>
            </a:fld>
            <a:endParaRPr lang="en-US">
              <a:latin typeface="Corbel"/>
            </a:endParaRPr>
          </a:p>
        </p:txBody>
      </p:sp>
      <p:sp>
        <p:nvSpPr>
          <p:cNvPr id="5" name="TextBox 4"/>
          <p:cNvSpPr txBox="1"/>
          <p:nvPr/>
        </p:nvSpPr>
        <p:spPr>
          <a:xfrm>
            <a:off x="1177103" y="4459486"/>
            <a:ext cx="6814686" cy="276999"/>
          </a:xfrm>
          <a:prstGeom prst="rect">
            <a:avLst/>
          </a:prstGeom>
          <a:noFill/>
        </p:spPr>
        <p:txBody>
          <a:bodyPr wrap="none" rtlCol="0">
            <a:spAutoFit/>
          </a:bodyPr>
          <a:lstStyle/>
          <a:p>
            <a:r>
              <a:rPr lang="en-US" sz="1200" dirty="0">
                <a:solidFill>
                  <a:srgbClr val="1E1C1C"/>
                </a:solidFill>
                <a:latin typeface="Corbel"/>
                <a:hlinkClick r:id="rId2"/>
              </a:rPr>
              <a:t>http://www.couchbase.com/connect/agenda/deep-dive-dcp-streaming-protocol-cluster-communication</a:t>
            </a:r>
            <a:r>
              <a:rPr lang="en-US" sz="1200" dirty="0" smtClean="0">
                <a:solidFill>
                  <a:srgbClr val="1E1C1C"/>
                </a:solidFill>
                <a:latin typeface="Corbel"/>
                <a:hlinkClick r:id="rId2"/>
              </a:rPr>
              <a:t>/</a:t>
            </a:r>
            <a:r>
              <a:rPr lang="en-US" sz="1200" dirty="0" smtClean="0">
                <a:solidFill>
                  <a:srgbClr val="1E1C1C"/>
                </a:solidFill>
                <a:latin typeface="Corbel"/>
              </a:rPr>
              <a:t> </a:t>
            </a:r>
            <a:endParaRPr lang="en-US" sz="1200" dirty="0">
              <a:solidFill>
                <a:srgbClr val="1E1C1C"/>
              </a:solidFill>
              <a:latin typeface="Corbel"/>
            </a:endParaRPr>
          </a:p>
        </p:txBody>
      </p:sp>
    </p:spTree>
    <p:extLst>
      <p:ext uri="{BB962C8B-B14F-4D97-AF65-F5344CB8AC3E}">
        <p14:creationId xmlns:p14="http://schemas.microsoft.com/office/powerpoint/2010/main" val="3562767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tools?</a:t>
            </a:r>
            <a:endParaRPr lang="en-US" dirty="0"/>
          </a:p>
        </p:txBody>
      </p:sp>
      <p:sp>
        <p:nvSpPr>
          <p:cNvPr id="3" name="Slide Number Placeholder 2"/>
          <p:cNvSpPr>
            <a:spLocks noGrp="1"/>
          </p:cNvSpPr>
          <p:nvPr>
            <p:ph type="sldNum" sz="quarter" idx="4294967295"/>
          </p:nvPr>
        </p:nvSpPr>
        <p:spPr>
          <a:xfrm>
            <a:off x="8402638" y="4767263"/>
            <a:ext cx="741362" cy="274637"/>
          </a:xfrm>
          <a:prstGeom prst="rect">
            <a:avLst/>
          </a:prstGeom>
        </p:spPr>
        <p:txBody>
          <a:bodyPr/>
          <a:lstStyle/>
          <a:p>
            <a:fld id="{E728A94C-44F1-DF43-8BD8-694E750DEF33}" type="slidenum">
              <a:rPr lang="en-US" smtClean="0">
                <a:latin typeface="Corbel"/>
              </a:rPr>
              <a:pPr/>
              <a:t>12</a:t>
            </a:fld>
            <a:endParaRPr lang="en-US">
              <a:latin typeface="Corbel"/>
            </a:endParaRPr>
          </a:p>
        </p:txBody>
      </p:sp>
      <p:pic>
        <p:nvPicPr>
          <p:cNvPr id="7" name="Picture 6" descr="hadoop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1696305"/>
            <a:ext cx="2259529" cy="548640"/>
          </a:xfrm>
          <a:prstGeom prst="rect">
            <a:avLst/>
          </a:prstGeom>
        </p:spPr>
      </p:pic>
      <p:pic>
        <p:nvPicPr>
          <p:cNvPr id="8" name="Picture 7" descr="kafka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432" y="3213465"/>
            <a:ext cx="1199441" cy="548640"/>
          </a:xfrm>
          <a:prstGeom prst="rect">
            <a:avLst/>
          </a:prstGeom>
        </p:spPr>
      </p:pic>
      <p:pic>
        <p:nvPicPr>
          <p:cNvPr id="9" name="Picture 8" descr="spark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9894" y="3972045"/>
            <a:ext cx="1035979" cy="548640"/>
          </a:xfrm>
          <a:prstGeom prst="rect">
            <a:avLst/>
          </a:prstGeom>
        </p:spPr>
      </p:pic>
      <p:pic>
        <p:nvPicPr>
          <p:cNvPr id="10" name="Picture 9" descr="storm_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750" y="2454885"/>
            <a:ext cx="1503123" cy="548640"/>
          </a:xfrm>
          <a:prstGeom prst="rect">
            <a:avLst/>
          </a:prstGeom>
        </p:spPr>
      </p:pic>
      <p:pic>
        <p:nvPicPr>
          <p:cNvPr id="14" name="Picture 13" descr="couchbase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5683" y="937725"/>
            <a:ext cx="2380190" cy="548640"/>
          </a:xfrm>
          <a:prstGeom prst="rect">
            <a:avLst/>
          </a:prstGeom>
        </p:spPr>
      </p:pic>
      <p:sp>
        <p:nvSpPr>
          <p:cNvPr id="21" name="Rectangle 20"/>
          <p:cNvSpPr/>
          <p:nvPr/>
        </p:nvSpPr>
        <p:spPr>
          <a:xfrm>
            <a:off x="2928179" y="937725"/>
            <a:ext cx="5536760" cy="5486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1E1C1C"/>
                </a:solidFill>
                <a:latin typeface="Corbel"/>
              </a:rPr>
              <a:t>Operational: Database</a:t>
            </a:r>
            <a:endParaRPr lang="en-US" dirty="0">
              <a:solidFill>
                <a:srgbClr val="1E1C1C"/>
              </a:solidFill>
              <a:latin typeface="Corbel"/>
            </a:endParaRPr>
          </a:p>
        </p:txBody>
      </p:sp>
      <p:sp>
        <p:nvSpPr>
          <p:cNvPr id="22" name="Rectangle 21"/>
          <p:cNvSpPr/>
          <p:nvPr/>
        </p:nvSpPr>
        <p:spPr>
          <a:xfrm>
            <a:off x="2928179" y="1696305"/>
            <a:ext cx="5536760" cy="5486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1E1C1C"/>
                </a:solidFill>
                <a:latin typeface="Corbel"/>
              </a:rPr>
              <a:t>Analytical: File System + Batch Processing (MR)</a:t>
            </a:r>
            <a:endParaRPr lang="en-US" dirty="0">
              <a:solidFill>
                <a:srgbClr val="1E1C1C"/>
              </a:solidFill>
              <a:latin typeface="Corbel"/>
            </a:endParaRPr>
          </a:p>
        </p:txBody>
      </p:sp>
      <p:sp>
        <p:nvSpPr>
          <p:cNvPr id="23" name="Rectangle 22"/>
          <p:cNvSpPr/>
          <p:nvPr/>
        </p:nvSpPr>
        <p:spPr>
          <a:xfrm>
            <a:off x="2928179" y="2454885"/>
            <a:ext cx="5536760" cy="5486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1E1C1C"/>
                </a:solidFill>
                <a:latin typeface="Corbel"/>
              </a:rPr>
              <a:t>Analytical: Stream Processing (DAG)</a:t>
            </a:r>
            <a:endParaRPr lang="en-US" dirty="0">
              <a:solidFill>
                <a:srgbClr val="1E1C1C"/>
              </a:solidFill>
              <a:latin typeface="Corbel"/>
            </a:endParaRPr>
          </a:p>
        </p:txBody>
      </p:sp>
      <p:sp>
        <p:nvSpPr>
          <p:cNvPr id="24" name="Rectangle 23"/>
          <p:cNvSpPr/>
          <p:nvPr/>
        </p:nvSpPr>
        <p:spPr>
          <a:xfrm>
            <a:off x="2928179" y="3213465"/>
            <a:ext cx="5536760" cy="5486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1E1C1C"/>
                </a:solidFill>
                <a:latin typeface="Corbel"/>
              </a:rPr>
              <a:t>Infrastructure: Messaging</a:t>
            </a:r>
            <a:endParaRPr lang="en-US" dirty="0">
              <a:solidFill>
                <a:srgbClr val="1E1C1C"/>
              </a:solidFill>
              <a:latin typeface="Corbel"/>
            </a:endParaRPr>
          </a:p>
        </p:txBody>
      </p:sp>
      <p:sp>
        <p:nvSpPr>
          <p:cNvPr id="25" name="Rectangle 24"/>
          <p:cNvSpPr/>
          <p:nvPr/>
        </p:nvSpPr>
        <p:spPr>
          <a:xfrm>
            <a:off x="2928179" y="3972045"/>
            <a:ext cx="5536760" cy="5486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1E1C1C"/>
                </a:solidFill>
                <a:latin typeface="Corbel"/>
              </a:rPr>
              <a:t>Analytical: In-Memory Batch &amp; Stream Processing (DAG)</a:t>
            </a:r>
            <a:endParaRPr lang="en-US" dirty="0">
              <a:solidFill>
                <a:srgbClr val="1E1C1C"/>
              </a:solidFill>
              <a:latin typeface="Corbel"/>
            </a:endParaRPr>
          </a:p>
        </p:txBody>
      </p:sp>
    </p:spTree>
    <p:extLst>
      <p:ext uri="{BB962C8B-B14F-4D97-AF65-F5344CB8AC3E}">
        <p14:creationId xmlns:p14="http://schemas.microsoft.com/office/powerpoint/2010/main" val="26634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they needed?</a:t>
            </a:r>
            <a:endParaRPr lang="en-US" dirty="0"/>
          </a:p>
        </p:txBody>
      </p:sp>
      <p:sp>
        <p:nvSpPr>
          <p:cNvPr id="3" name="Slide Number Placeholder 2"/>
          <p:cNvSpPr>
            <a:spLocks noGrp="1"/>
          </p:cNvSpPr>
          <p:nvPr>
            <p:ph type="sldNum" sz="quarter" idx="4294967295"/>
          </p:nvPr>
        </p:nvSpPr>
        <p:spPr>
          <a:xfrm>
            <a:off x="8402638" y="4767263"/>
            <a:ext cx="741362" cy="274637"/>
          </a:xfrm>
          <a:prstGeom prst="rect">
            <a:avLst/>
          </a:prstGeom>
        </p:spPr>
        <p:txBody>
          <a:bodyPr/>
          <a:lstStyle/>
          <a:p>
            <a:fld id="{E728A94C-44F1-DF43-8BD8-694E750DEF33}" type="slidenum">
              <a:rPr lang="en-US" smtClean="0">
                <a:latin typeface="Corbel"/>
              </a:rPr>
              <a:pPr/>
              <a:t>13</a:t>
            </a:fld>
            <a:endParaRPr lang="en-US">
              <a:latin typeface="Corbe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538" y="1018853"/>
            <a:ext cx="1394732" cy="1365775"/>
          </a:xfrm>
          <a:prstGeom prst="rect">
            <a:avLst/>
          </a:prstGeom>
        </p:spPr>
      </p:pic>
      <p:pic>
        <p:nvPicPr>
          <p:cNvPr id="5" name="Picture 4" descr="volu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513" y="2993115"/>
            <a:ext cx="1392757" cy="136384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4999" y="1018853"/>
            <a:ext cx="1392757" cy="1363841"/>
          </a:xfrm>
          <a:prstGeom prst="rect">
            <a:avLst/>
          </a:prstGeom>
        </p:spPr>
      </p:pic>
      <p:pic>
        <p:nvPicPr>
          <p:cNvPr id="9" name="Picture 8" descr="velocity.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999" y="2993115"/>
            <a:ext cx="1394732" cy="1365776"/>
          </a:xfrm>
          <a:prstGeom prst="rect">
            <a:avLst/>
          </a:prstGeom>
        </p:spPr>
      </p:pic>
      <p:sp>
        <p:nvSpPr>
          <p:cNvPr id="11" name="TextBox 10"/>
          <p:cNvSpPr txBox="1"/>
          <p:nvPr/>
        </p:nvSpPr>
        <p:spPr>
          <a:xfrm>
            <a:off x="2324998" y="2382694"/>
            <a:ext cx="1392757" cy="369332"/>
          </a:xfrm>
          <a:prstGeom prst="rect">
            <a:avLst/>
          </a:prstGeom>
          <a:noFill/>
        </p:spPr>
        <p:txBody>
          <a:bodyPr wrap="square" rtlCol="0">
            <a:spAutoFit/>
          </a:bodyPr>
          <a:lstStyle/>
          <a:p>
            <a:pPr algn="ctr"/>
            <a:r>
              <a:rPr lang="en-US" dirty="0" smtClean="0">
                <a:solidFill>
                  <a:srgbClr val="1E1C1C"/>
                </a:solidFill>
                <a:latin typeface="Corbel"/>
              </a:rPr>
              <a:t>Operational</a:t>
            </a:r>
            <a:endParaRPr lang="en-US" dirty="0">
              <a:solidFill>
                <a:srgbClr val="1E1C1C"/>
              </a:solidFill>
              <a:latin typeface="Corbel"/>
            </a:endParaRPr>
          </a:p>
        </p:txBody>
      </p:sp>
      <p:sp>
        <p:nvSpPr>
          <p:cNvPr id="12" name="TextBox 11"/>
          <p:cNvSpPr txBox="1"/>
          <p:nvPr/>
        </p:nvSpPr>
        <p:spPr>
          <a:xfrm>
            <a:off x="5108538" y="2382694"/>
            <a:ext cx="1392757" cy="369332"/>
          </a:xfrm>
          <a:prstGeom prst="rect">
            <a:avLst/>
          </a:prstGeom>
          <a:noFill/>
        </p:spPr>
        <p:txBody>
          <a:bodyPr wrap="square" rtlCol="0">
            <a:spAutoFit/>
          </a:bodyPr>
          <a:lstStyle/>
          <a:p>
            <a:pPr algn="ctr"/>
            <a:r>
              <a:rPr lang="en-US" dirty="0" smtClean="0">
                <a:solidFill>
                  <a:srgbClr val="1E1C1C"/>
                </a:solidFill>
                <a:latin typeface="Corbel"/>
              </a:rPr>
              <a:t>Analytical</a:t>
            </a:r>
            <a:endParaRPr lang="en-US" dirty="0">
              <a:solidFill>
                <a:srgbClr val="1E1C1C"/>
              </a:solidFill>
              <a:latin typeface="Corbel"/>
            </a:endParaRPr>
          </a:p>
        </p:txBody>
      </p:sp>
      <p:sp>
        <p:nvSpPr>
          <p:cNvPr id="13" name="TextBox 12"/>
          <p:cNvSpPr txBox="1"/>
          <p:nvPr/>
        </p:nvSpPr>
        <p:spPr>
          <a:xfrm>
            <a:off x="2326974" y="4358891"/>
            <a:ext cx="1392757" cy="369332"/>
          </a:xfrm>
          <a:prstGeom prst="rect">
            <a:avLst/>
          </a:prstGeom>
          <a:noFill/>
        </p:spPr>
        <p:txBody>
          <a:bodyPr wrap="square" rtlCol="0">
            <a:spAutoFit/>
          </a:bodyPr>
          <a:lstStyle/>
          <a:p>
            <a:pPr algn="ctr"/>
            <a:r>
              <a:rPr lang="en-US" dirty="0" smtClean="0">
                <a:solidFill>
                  <a:srgbClr val="1E1C1C"/>
                </a:solidFill>
                <a:latin typeface="Corbel"/>
              </a:rPr>
              <a:t>Velocity</a:t>
            </a:r>
            <a:endParaRPr lang="en-US" dirty="0">
              <a:solidFill>
                <a:srgbClr val="1E1C1C"/>
              </a:solidFill>
              <a:latin typeface="Corbel"/>
            </a:endParaRPr>
          </a:p>
        </p:txBody>
      </p:sp>
      <p:sp>
        <p:nvSpPr>
          <p:cNvPr id="14" name="TextBox 13"/>
          <p:cNvSpPr txBox="1"/>
          <p:nvPr/>
        </p:nvSpPr>
        <p:spPr>
          <a:xfrm>
            <a:off x="5108538" y="4358891"/>
            <a:ext cx="1392757" cy="369332"/>
          </a:xfrm>
          <a:prstGeom prst="rect">
            <a:avLst/>
          </a:prstGeom>
          <a:noFill/>
        </p:spPr>
        <p:txBody>
          <a:bodyPr wrap="square" rtlCol="0">
            <a:spAutoFit/>
          </a:bodyPr>
          <a:lstStyle/>
          <a:p>
            <a:pPr algn="ctr"/>
            <a:r>
              <a:rPr lang="en-US" dirty="0" smtClean="0">
                <a:solidFill>
                  <a:srgbClr val="1E1C1C"/>
                </a:solidFill>
                <a:latin typeface="Corbel"/>
              </a:rPr>
              <a:t>Volume</a:t>
            </a:r>
            <a:endParaRPr lang="en-US" dirty="0">
              <a:solidFill>
                <a:srgbClr val="1E1C1C"/>
              </a:solidFill>
              <a:latin typeface="Corbel"/>
            </a:endParaRPr>
          </a:p>
        </p:txBody>
      </p:sp>
      <p:sp>
        <p:nvSpPr>
          <p:cNvPr id="15" name="Plus 14"/>
          <p:cNvSpPr/>
          <p:nvPr/>
        </p:nvSpPr>
        <p:spPr>
          <a:xfrm>
            <a:off x="3967210" y="1228141"/>
            <a:ext cx="914400" cy="914400"/>
          </a:xfrm>
          <a:prstGeom prst="mathPlu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16" name="Plus 15"/>
          <p:cNvSpPr/>
          <p:nvPr/>
        </p:nvSpPr>
        <p:spPr>
          <a:xfrm>
            <a:off x="3967210" y="3207009"/>
            <a:ext cx="914400" cy="914400"/>
          </a:xfrm>
          <a:prstGeom prst="mathPlu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Tree>
    <p:extLst>
      <p:ext uri="{BB962C8B-B14F-4D97-AF65-F5344CB8AC3E}">
        <p14:creationId xmlns:p14="http://schemas.microsoft.com/office/powerpoint/2010/main" val="118724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they help?</a:t>
            </a:r>
            <a:endParaRPr lang="en-US" dirty="0"/>
          </a:p>
        </p:txBody>
      </p:sp>
      <p:sp>
        <p:nvSpPr>
          <p:cNvPr id="3" name="Slide Number Placeholder 2"/>
          <p:cNvSpPr>
            <a:spLocks noGrp="1"/>
          </p:cNvSpPr>
          <p:nvPr>
            <p:ph type="sldNum" sz="quarter" idx="4294967295"/>
          </p:nvPr>
        </p:nvSpPr>
        <p:spPr>
          <a:xfrm>
            <a:off x="8402638" y="4767263"/>
            <a:ext cx="741362" cy="274637"/>
          </a:xfrm>
          <a:prstGeom prst="rect">
            <a:avLst/>
          </a:prstGeom>
        </p:spPr>
        <p:txBody>
          <a:bodyPr/>
          <a:lstStyle/>
          <a:p>
            <a:fld id="{E728A94C-44F1-DF43-8BD8-694E750DEF33}" type="slidenum">
              <a:rPr lang="en-US" smtClean="0">
                <a:latin typeface="Corbel"/>
              </a:rPr>
              <a:pPr/>
              <a:t>14</a:t>
            </a:fld>
            <a:endParaRPr lang="en-US">
              <a:latin typeface="Corbe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70" y="2058954"/>
            <a:ext cx="1097280" cy="1074499"/>
          </a:xfrm>
          <a:prstGeom prst="rect">
            <a:avLst/>
          </a:prstGeom>
        </p:spPr>
      </p:pic>
      <p:sp>
        <p:nvSpPr>
          <p:cNvPr id="5" name="TextBox 4"/>
          <p:cNvSpPr txBox="1"/>
          <p:nvPr/>
        </p:nvSpPr>
        <p:spPr>
          <a:xfrm>
            <a:off x="416671" y="3141202"/>
            <a:ext cx="1097280" cy="307777"/>
          </a:xfrm>
          <a:prstGeom prst="rect">
            <a:avLst/>
          </a:prstGeom>
          <a:noFill/>
        </p:spPr>
        <p:txBody>
          <a:bodyPr wrap="square" rtlCol="0">
            <a:spAutoFit/>
          </a:bodyPr>
          <a:lstStyle/>
          <a:p>
            <a:pPr algn="ctr"/>
            <a:r>
              <a:rPr lang="en-US" sz="1400" dirty="0" smtClean="0">
                <a:solidFill>
                  <a:srgbClr val="1E1C1C"/>
                </a:solidFill>
                <a:latin typeface="Corbel"/>
              </a:rPr>
              <a:t>Operational</a:t>
            </a:r>
            <a:endParaRPr lang="en-US" sz="1400" dirty="0">
              <a:solidFill>
                <a:srgbClr val="1E1C1C"/>
              </a:solidFill>
              <a:latin typeface="Corbel"/>
            </a:endParaRPr>
          </a:p>
        </p:txBody>
      </p:sp>
      <p:pic>
        <p:nvPicPr>
          <p:cNvPr id="6" name="Picture 5" descr="velocit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851" y="2058953"/>
            <a:ext cx="1097280" cy="1074499"/>
          </a:xfrm>
          <a:prstGeom prst="rect">
            <a:avLst/>
          </a:prstGeom>
        </p:spPr>
      </p:pic>
      <p:sp>
        <p:nvSpPr>
          <p:cNvPr id="7" name="TextBox 6"/>
          <p:cNvSpPr txBox="1"/>
          <p:nvPr/>
        </p:nvSpPr>
        <p:spPr>
          <a:xfrm>
            <a:off x="1725826" y="3141200"/>
            <a:ext cx="1095305" cy="307777"/>
          </a:xfrm>
          <a:prstGeom prst="rect">
            <a:avLst/>
          </a:prstGeom>
          <a:noFill/>
        </p:spPr>
        <p:txBody>
          <a:bodyPr wrap="square" rtlCol="0">
            <a:spAutoFit/>
          </a:bodyPr>
          <a:lstStyle/>
          <a:p>
            <a:pPr algn="ctr"/>
            <a:r>
              <a:rPr lang="en-US" sz="1400" dirty="0" smtClean="0">
                <a:solidFill>
                  <a:srgbClr val="1E1C1C"/>
                </a:solidFill>
                <a:latin typeface="Corbel"/>
              </a:rPr>
              <a:t>Velocity</a:t>
            </a:r>
            <a:endParaRPr lang="en-US" sz="1400" dirty="0">
              <a:solidFill>
                <a:srgbClr val="1E1C1C"/>
              </a:solidFill>
              <a:latin typeface="Corbe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2871" y="2053351"/>
            <a:ext cx="1097280" cy="1074498"/>
          </a:xfrm>
          <a:prstGeom prst="rect">
            <a:avLst/>
          </a:prstGeom>
        </p:spPr>
      </p:pic>
      <p:sp>
        <p:nvSpPr>
          <p:cNvPr id="9" name="TextBox 8"/>
          <p:cNvSpPr txBox="1"/>
          <p:nvPr/>
        </p:nvSpPr>
        <p:spPr>
          <a:xfrm>
            <a:off x="6322871" y="3135600"/>
            <a:ext cx="1097280" cy="307777"/>
          </a:xfrm>
          <a:prstGeom prst="rect">
            <a:avLst/>
          </a:prstGeom>
          <a:noFill/>
        </p:spPr>
        <p:txBody>
          <a:bodyPr wrap="square" rtlCol="0">
            <a:spAutoFit/>
          </a:bodyPr>
          <a:lstStyle/>
          <a:p>
            <a:pPr algn="ctr"/>
            <a:r>
              <a:rPr lang="en-US" sz="1400" dirty="0" smtClean="0">
                <a:solidFill>
                  <a:srgbClr val="1E1C1C"/>
                </a:solidFill>
                <a:latin typeface="Corbel"/>
              </a:rPr>
              <a:t>Analytical</a:t>
            </a:r>
            <a:endParaRPr lang="en-US" sz="1400" dirty="0">
              <a:solidFill>
                <a:srgbClr val="1E1C1C"/>
              </a:solidFill>
              <a:latin typeface="Corbel"/>
            </a:endParaRPr>
          </a:p>
        </p:txBody>
      </p:sp>
      <p:pic>
        <p:nvPicPr>
          <p:cNvPr id="10" name="Picture 9" descr="volum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0051" y="2045599"/>
            <a:ext cx="1097280" cy="1074499"/>
          </a:xfrm>
          <a:prstGeom prst="rect">
            <a:avLst/>
          </a:prstGeom>
        </p:spPr>
      </p:pic>
      <p:sp>
        <p:nvSpPr>
          <p:cNvPr id="11" name="TextBox 10"/>
          <p:cNvSpPr txBox="1"/>
          <p:nvPr/>
        </p:nvSpPr>
        <p:spPr>
          <a:xfrm>
            <a:off x="7632026" y="3127846"/>
            <a:ext cx="1095305" cy="307777"/>
          </a:xfrm>
          <a:prstGeom prst="rect">
            <a:avLst/>
          </a:prstGeom>
          <a:noFill/>
        </p:spPr>
        <p:txBody>
          <a:bodyPr wrap="square" rtlCol="0">
            <a:spAutoFit/>
          </a:bodyPr>
          <a:lstStyle/>
          <a:p>
            <a:pPr algn="ctr"/>
            <a:r>
              <a:rPr lang="en-US" sz="1400" dirty="0" smtClean="0">
                <a:solidFill>
                  <a:srgbClr val="1E1C1C"/>
                </a:solidFill>
                <a:latin typeface="Corbel"/>
              </a:rPr>
              <a:t>Volume</a:t>
            </a:r>
            <a:endParaRPr lang="en-US" sz="1400" dirty="0">
              <a:solidFill>
                <a:srgbClr val="1E1C1C"/>
              </a:solidFill>
              <a:latin typeface="Corbe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2855" y="2071428"/>
            <a:ext cx="1097280" cy="1074498"/>
          </a:xfrm>
          <a:prstGeom prst="rect">
            <a:avLst/>
          </a:prstGeom>
        </p:spPr>
      </p:pic>
      <p:sp>
        <p:nvSpPr>
          <p:cNvPr id="13" name="TextBox 12"/>
          <p:cNvSpPr txBox="1"/>
          <p:nvPr/>
        </p:nvSpPr>
        <p:spPr>
          <a:xfrm>
            <a:off x="3373700" y="3153678"/>
            <a:ext cx="1097280" cy="307777"/>
          </a:xfrm>
          <a:prstGeom prst="rect">
            <a:avLst/>
          </a:prstGeom>
          <a:noFill/>
        </p:spPr>
        <p:txBody>
          <a:bodyPr wrap="square" rtlCol="0">
            <a:spAutoFit/>
          </a:bodyPr>
          <a:lstStyle/>
          <a:p>
            <a:pPr algn="ctr"/>
            <a:r>
              <a:rPr lang="en-US" sz="1400" dirty="0" smtClean="0">
                <a:solidFill>
                  <a:srgbClr val="1E1C1C"/>
                </a:solidFill>
                <a:latin typeface="Corbel"/>
              </a:rPr>
              <a:t>Analytical</a:t>
            </a:r>
            <a:endParaRPr lang="en-US" sz="1400" dirty="0">
              <a:solidFill>
                <a:srgbClr val="1E1C1C"/>
              </a:solidFill>
              <a:latin typeface="Corbel"/>
            </a:endParaRPr>
          </a:p>
        </p:txBody>
      </p:sp>
      <p:pic>
        <p:nvPicPr>
          <p:cNvPr id="14" name="Picture 13" descr="velocit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3700" y="2071428"/>
            <a:ext cx="1097280" cy="1074499"/>
          </a:xfrm>
          <a:prstGeom prst="rect">
            <a:avLst/>
          </a:prstGeom>
        </p:spPr>
      </p:pic>
      <p:sp>
        <p:nvSpPr>
          <p:cNvPr id="15" name="TextBox 14"/>
          <p:cNvSpPr txBox="1"/>
          <p:nvPr/>
        </p:nvSpPr>
        <p:spPr>
          <a:xfrm>
            <a:off x="4682855" y="3153675"/>
            <a:ext cx="1095305" cy="307777"/>
          </a:xfrm>
          <a:prstGeom prst="rect">
            <a:avLst/>
          </a:prstGeom>
          <a:noFill/>
        </p:spPr>
        <p:txBody>
          <a:bodyPr wrap="square" rtlCol="0">
            <a:spAutoFit/>
          </a:bodyPr>
          <a:lstStyle/>
          <a:p>
            <a:pPr algn="ctr"/>
            <a:r>
              <a:rPr lang="en-US" sz="1400" dirty="0" smtClean="0">
                <a:solidFill>
                  <a:srgbClr val="1E1C1C"/>
                </a:solidFill>
                <a:latin typeface="Corbel"/>
              </a:rPr>
              <a:t>Velocity</a:t>
            </a:r>
            <a:endParaRPr lang="en-US" sz="1400" dirty="0">
              <a:solidFill>
                <a:srgbClr val="1E1C1C"/>
              </a:solidFill>
              <a:latin typeface="Corbel"/>
            </a:endParaRPr>
          </a:p>
        </p:txBody>
      </p:sp>
      <p:pic>
        <p:nvPicPr>
          <p:cNvPr id="18" name="Picture 17" descr="couchbase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506" y="1534348"/>
            <a:ext cx="1586793" cy="365760"/>
          </a:xfrm>
          <a:prstGeom prst="rect">
            <a:avLst/>
          </a:prstGeom>
        </p:spPr>
      </p:pic>
      <p:sp>
        <p:nvSpPr>
          <p:cNvPr id="19" name="Rectangle 18"/>
          <p:cNvSpPr/>
          <p:nvPr/>
        </p:nvSpPr>
        <p:spPr>
          <a:xfrm>
            <a:off x="314858" y="1429379"/>
            <a:ext cx="2613322" cy="2141375"/>
          </a:xfrm>
          <a:prstGeom prst="rect">
            <a:avLst/>
          </a:prstGeom>
          <a:noFill/>
          <a:ln>
            <a:solidFill>
              <a:srgbClr val="1E1C1C"/>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20" name="Rectangle 19"/>
          <p:cNvSpPr/>
          <p:nvPr/>
        </p:nvSpPr>
        <p:spPr>
          <a:xfrm>
            <a:off x="6220631" y="1423777"/>
            <a:ext cx="2613322" cy="2141375"/>
          </a:xfrm>
          <a:prstGeom prst="rect">
            <a:avLst/>
          </a:prstGeom>
          <a:noFill/>
          <a:ln>
            <a:solidFill>
              <a:srgbClr val="1E1C1C"/>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21" name="Rectangle 20"/>
          <p:cNvSpPr/>
          <p:nvPr/>
        </p:nvSpPr>
        <p:spPr>
          <a:xfrm>
            <a:off x="3270152" y="1429379"/>
            <a:ext cx="2613322" cy="2141375"/>
          </a:xfrm>
          <a:prstGeom prst="rect">
            <a:avLst/>
          </a:prstGeom>
          <a:noFill/>
          <a:ln>
            <a:solidFill>
              <a:srgbClr val="1E1C1C"/>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pic>
        <p:nvPicPr>
          <p:cNvPr id="25" name="Picture 24" descr="hadoop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6714" y="1528746"/>
            <a:ext cx="1506353" cy="365760"/>
          </a:xfrm>
          <a:prstGeom prst="rect">
            <a:avLst/>
          </a:prstGeom>
        </p:spPr>
      </p:pic>
      <p:pic>
        <p:nvPicPr>
          <p:cNvPr id="26" name="Picture 25" descr="storm_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38793" y="1575308"/>
            <a:ext cx="1002082" cy="365760"/>
          </a:xfrm>
          <a:prstGeom prst="rect">
            <a:avLst/>
          </a:prstGeom>
        </p:spPr>
      </p:pic>
      <p:pic>
        <p:nvPicPr>
          <p:cNvPr id="27" name="Picture 26" descr="spark_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41023" y="1575308"/>
            <a:ext cx="690653" cy="365760"/>
          </a:xfrm>
          <a:prstGeom prst="rect">
            <a:avLst/>
          </a:prstGeom>
        </p:spPr>
      </p:pic>
    </p:spTree>
    <p:extLst>
      <p:ext uri="{BB962C8B-B14F-4D97-AF65-F5344CB8AC3E}">
        <p14:creationId xmlns:p14="http://schemas.microsoft.com/office/powerpoint/2010/main" val="368332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Couchbase Spark Connector</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775674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endParaRPr lang="en-US" dirty="0"/>
          </a:p>
        </p:txBody>
      </p:sp>
      <p:sp>
        <p:nvSpPr>
          <p:cNvPr id="3" name="Content Placeholder 2"/>
          <p:cNvSpPr>
            <a:spLocks noGrp="1"/>
          </p:cNvSpPr>
          <p:nvPr>
            <p:ph idx="1"/>
          </p:nvPr>
        </p:nvSpPr>
        <p:spPr/>
        <p:txBody>
          <a:bodyPr/>
          <a:lstStyle/>
          <a:p>
            <a:r>
              <a:rPr lang="en-US" dirty="0" smtClean="0"/>
              <a:t>Fast and general engine for big data processing with libraries for advanced analytics</a:t>
            </a:r>
            <a:endParaRPr lang="en-US" dirty="0"/>
          </a:p>
        </p:txBody>
      </p:sp>
      <p:pic>
        <p:nvPicPr>
          <p:cNvPr id="4" name="Picture 3"/>
          <p:cNvPicPr>
            <a:picLocks noChangeAspect="1"/>
          </p:cNvPicPr>
          <p:nvPr/>
        </p:nvPicPr>
        <p:blipFill>
          <a:blip r:embed="rId3"/>
          <a:stretch>
            <a:fillRect/>
          </a:stretch>
        </p:blipFill>
        <p:spPr>
          <a:xfrm>
            <a:off x="439420" y="1752600"/>
            <a:ext cx="4737100" cy="2438400"/>
          </a:xfrm>
          <a:prstGeom prst="rect">
            <a:avLst/>
          </a:prstGeom>
        </p:spPr>
      </p:pic>
      <p:sp>
        <p:nvSpPr>
          <p:cNvPr id="6" name="TextBox 5"/>
          <p:cNvSpPr txBox="1"/>
          <p:nvPr/>
        </p:nvSpPr>
        <p:spPr>
          <a:xfrm>
            <a:off x="5516880" y="2773680"/>
            <a:ext cx="3570208" cy="1754327"/>
          </a:xfrm>
          <a:prstGeom prst="rect">
            <a:avLst/>
          </a:prstGeom>
          <a:noFill/>
        </p:spPr>
        <p:txBody>
          <a:bodyPr wrap="none" rtlCol="0">
            <a:spAutoFit/>
          </a:bodyPr>
          <a:lstStyle/>
          <a:p>
            <a:r>
              <a:rPr lang="en-US" dirty="0" smtClean="0"/>
              <a:t>Spark Core:</a:t>
            </a:r>
          </a:p>
          <a:p>
            <a:pPr marL="285750" indent="-285750">
              <a:buFont typeface="Arial"/>
              <a:buChar char="•"/>
            </a:pPr>
            <a:r>
              <a:rPr lang="en-US" dirty="0"/>
              <a:t>task </a:t>
            </a:r>
            <a:r>
              <a:rPr lang="en-US" dirty="0" smtClean="0"/>
              <a:t>scheduling </a:t>
            </a:r>
          </a:p>
          <a:p>
            <a:pPr marL="285750" indent="-285750">
              <a:buFont typeface="Arial"/>
              <a:buChar char="•"/>
            </a:pPr>
            <a:r>
              <a:rPr lang="en-US" dirty="0" smtClean="0"/>
              <a:t>memory management</a:t>
            </a:r>
          </a:p>
          <a:p>
            <a:pPr marL="285750" indent="-285750">
              <a:buFont typeface="Arial"/>
              <a:buChar char="•"/>
            </a:pPr>
            <a:r>
              <a:rPr lang="en-US" dirty="0" smtClean="0"/>
              <a:t>fault recovery</a:t>
            </a:r>
          </a:p>
          <a:p>
            <a:pPr marL="285750" indent="-285750">
              <a:buFont typeface="Arial"/>
              <a:buChar char="•"/>
            </a:pPr>
            <a:r>
              <a:rPr lang="en-US" dirty="0" smtClean="0"/>
              <a:t>interacting </a:t>
            </a:r>
            <a:r>
              <a:rPr lang="en-US" dirty="0"/>
              <a:t>with storage </a:t>
            </a:r>
            <a:r>
              <a:rPr lang="en-US" dirty="0" smtClean="0"/>
              <a:t>systems </a:t>
            </a:r>
            <a:endParaRPr lang="en-US" dirty="0"/>
          </a:p>
          <a:p>
            <a:r>
              <a:rPr lang="en-US" dirty="0" smtClean="0"/>
              <a:t> </a:t>
            </a:r>
            <a:endParaRPr lang="en-US" dirty="0"/>
          </a:p>
        </p:txBody>
      </p:sp>
      <p:cxnSp>
        <p:nvCxnSpPr>
          <p:cNvPr id="8" name="Straight Connector 7"/>
          <p:cNvCxnSpPr>
            <a:stCxn id="4" idx="3"/>
          </p:cNvCxnSpPr>
          <p:nvPr/>
        </p:nvCxnSpPr>
        <p:spPr>
          <a:xfrm>
            <a:off x="5176520" y="2971800"/>
            <a:ext cx="3098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6209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Spark popular?</a:t>
            </a:r>
            <a:endParaRPr lang="en-US" dirty="0"/>
          </a:p>
        </p:txBody>
      </p:sp>
      <p:sp>
        <p:nvSpPr>
          <p:cNvPr id="3" name="Content Placeholder 2"/>
          <p:cNvSpPr>
            <a:spLocks noGrp="1"/>
          </p:cNvSpPr>
          <p:nvPr>
            <p:ph idx="1"/>
          </p:nvPr>
        </p:nvSpPr>
        <p:spPr/>
        <p:txBody>
          <a:bodyPr/>
          <a:lstStyle/>
          <a:p>
            <a:r>
              <a:rPr lang="en-US" sz="2000" dirty="0" smtClean="0">
                <a:latin typeface="KievitOT-Regular" charset="0"/>
                <a:ea typeface="KievitOT-Regular" charset="0"/>
                <a:cs typeface="KievitOT-Regular" charset="0"/>
              </a:rPr>
              <a:t>In-memory compute engine for Hadoop &amp; other platforms (</a:t>
            </a:r>
            <a:r>
              <a:rPr lang="en-US" sz="1600" dirty="0" smtClean="0">
                <a:latin typeface="KievitOT-Regular" charset="0"/>
                <a:ea typeface="KievitOT-Regular" charset="0"/>
                <a:cs typeface="KievitOT-Regular" charset="0"/>
              </a:rPr>
              <a:t>e.g. SAP HANA</a:t>
            </a:r>
            <a:r>
              <a:rPr lang="en-US" sz="2000" dirty="0" smtClean="0">
                <a:latin typeface="KievitOT-Regular" charset="0"/>
                <a:ea typeface="KievitOT-Regular" charset="0"/>
                <a:cs typeface="KievitOT-Regular" charset="0"/>
              </a:rPr>
              <a:t>)</a:t>
            </a:r>
          </a:p>
          <a:p>
            <a:r>
              <a:rPr lang="en-US" sz="2000" b="1" dirty="0" smtClean="0">
                <a:latin typeface="KievitOT-Regular" charset="0"/>
                <a:ea typeface="KievitOT-Regular" charset="0"/>
                <a:cs typeface="KievitOT-Regular" charset="0"/>
              </a:rPr>
              <a:t>Fast</a:t>
            </a:r>
            <a:endParaRPr lang="en-US" sz="2000" dirty="0" smtClean="0">
              <a:latin typeface="KievitOT-Regular" charset="0"/>
              <a:ea typeface="KievitOT-Regular" charset="0"/>
              <a:cs typeface="KievitOT-Regular" charset="0"/>
            </a:endParaRPr>
          </a:p>
          <a:p>
            <a:pPr lvl="1"/>
            <a:r>
              <a:rPr lang="en-US" dirty="0" smtClean="0">
                <a:latin typeface="KievitOT-Regular" charset="0"/>
                <a:ea typeface="KievitOT-Regular" charset="0"/>
                <a:cs typeface="KievitOT-Regular" charset="0"/>
              </a:rPr>
              <a:t>Claims </a:t>
            </a:r>
            <a:r>
              <a:rPr lang="en-US" sz="1800" dirty="0" smtClean="0">
                <a:latin typeface="KievitOT-Regular" charset="0"/>
                <a:ea typeface="KievitOT-Regular" charset="0"/>
                <a:cs typeface="KievitOT-Regular" charset="0"/>
              </a:rPr>
              <a:t>100x better than </a:t>
            </a:r>
            <a:r>
              <a:rPr lang="en-US" sz="1800" dirty="0" err="1" smtClean="0">
                <a:latin typeface="KievitOT-Regular" charset="0"/>
                <a:ea typeface="KievitOT-Regular" charset="0"/>
                <a:cs typeface="KievitOT-Regular" charset="0"/>
              </a:rPr>
              <a:t>MapReduce</a:t>
            </a:r>
            <a:r>
              <a:rPr lang="en-US" sz="1800" dirty="0" smtClean="0">
                <a:latin typeface="KievitOT-Regular" charset="0"/>
                <a:ea typeface="KievitOT-Regular" charset="0"/>
                <a:cs typeface="KievitOT-Regular" charset="0"/>
              </a:rPr>
              <a:t> when in-memory, 10x on disk</a:t>
            </a:r>
          </a:p>
          <a:p>
            <a:r>
              <a:rPr lang="en-US" sz="2000" b="1" dirty="0" smtClean="0">
                <a:latin typeface="KievitOT-Regular" charset="0"/>
                <a:ea typeface="KievitOT-Regular" charset="0"/>
                <a:cs typeface="KievitOT-Regular" charset="0"/>
              </a:rPr>
              <a:t>Sophisticated</a:t>
            </a:r>
            <a:r>
              <a:rPr lang="en-US" sz="2000" dirty="0" smtClean="0">
                <a:latin typeface="KievitOT-Regular" charset="0"/>
                <a:ea typeface="KievitOT-Regular" charset="0"/>
                <a:cs typeface="KievitOT-Regular" charset="0"/>
              </a:rPr>
              <a:t> </a:t>
            </a:r>
          </a:p>
          <a:p>
            <a:pPr lvl="1"/>
            <a:r>
              <a:rPr lang="en-US" sz="1800" dirty="0" smtClean="0">
                <a:latin typeface="KievitOT-Regular" charset="0"/>
                <a:ea typeface="KievitOT-Regular" charset="0"/>
                <a:cs typeface="KievitOT-Regular" charset="0"/>
              </a:rPr>
              <a:t>can run most advanced algorithms</a:t>
            </a:r>
          </a:p>
          <a:p>
            <a:r>
              <a:rPr lang="en-US" sz="2000" b="1" dirty="0" smtClean="0">
                <a:latin typeface="KievitOT-Regular" charset="0"/>
                <a:ea typeface="KievitOT-Regular" charset="0"/>
                <a:cs typeface="KievitOT-Regular" charset="0"/>
              </a:rPr>
              <a:t>Easy to develop</a:t>
            </a:r>
          </a:p>
          <a:p>
            <a:pPr lvl="1"/>
            <a:r>
              <a:rPr lang="en-US" sz="1800" dirty="0" smtClean="0">
                <a:latin typeface="KievitOT-Regular" charset="0"/>
                <a:ea typeface="KievitOT-Regular" charset="0"/>
                <a:cs typeface="KievitOT-Regular" charset="0"/>
              </a:rPr>
              <a:t>Well designed APIs in Java, </a:t>
            </a:r>
            <a:r>
              <a:rPr lang="en-US" sz="1800" dirty="0" err="1" smtClean="0">
                <a:latin typeface="KievitOT-Regular" charset="0"/>
                <a:ea typeface="KievitOT-Regular" charset="0"/>
                <a:cs typeface="KievitOT-Regular" charset="0"/>
              </a:rPr>
              <a:t>Scala</a:t>
            </a:r>
            <a:r>
              <a:rPr lang="en-US" sz="1800" dirty="0" smtClean="0">
                <a:latin typeface="KievitOT-Regular" charset="0"/>
                <a:ea typeface="KievitOT-Regular" charset="0"/>
                <a:cs typeface="KievitOT-Regular" charset="0"/>
              </a:rPr>
              <a:t>, Python, now R</a:t>
            </a:r>
          </a:p>
          <a:p>
            <a:pPr lvl="1"/>
            <a:r>
              <a:rPr lang="en-US" sz="1800" dirty="0" smtClean="0">
                <a:latin typeface="KievitOT-Regular" charset="0"/>
                <a:ea typeface="KievitOT-Regular" charset="0"/>
                <a:cs typeface="KievitOT-Regular" charset="0"/>
              </a:rPr>
              <a:t>Supports SQL, </a:t>
            </a:r>
            <a:r>
              <a:rPr lang="en-US" sz="1800" dirty="0" err="1" smtClean="0">
                <a:latin typeface="KievitOT-Regular" charset="0"/>
                <a:ea typeface="KievitOT-Regular" charset="0"/>
                <a:cs typeface="KievitOT-Regular" charset="0"/>
              </a:rPr>
              <a:t>Dataframes</a:t>
            </a:r>
            <a:r>
              <a:rPr lang="en-US" sz="1800" dirty="0" smtClean="0">
                <a:latin typeface="KievitOT-Regular" charset="0"/>
                <a:ea typeface="KievitOT-Regular" charset="0"/>
                <a:cs typeface="KievitOT-Regular" charset="0"/>
              </a:rPr>
              <a:t>, and many other formats</a:t>
            </a:r>
          </a:p>
          <a:p>
            <a:pPr lvl="1"/>
            <a:r>
              <a:rPr lang="en-US" sz="1800" dirty="0" smtClean="0">
                <a:latin typeface="KievitOT-Regular" charset="0"/>
                <a:ea typeface="KievitOT-Regular" charset="0"/>
                <a:cs typeface="KievitOT-Regular" charset="0"/>
              </a:rPr>
              <a:t>Interactive shell</a:t>
            </a:r>
            <a:endParaRPr lang="en-US" sz="1800" dirty="0">
              <a:latin typeface="KievitOT-Regular" charset="0"/>
              <a:ea typeface="KievitOT-Regular" charset="0"/>
              <a:cs typeface="KievitOT-Regular" charset="0"/>
            </a:endParaRPr>
          </a:p>
          <a:p>
            <a:r>
              <a:rPr lang="en-US" sz="2000" b="1" dirty="0" smtClean="0">
                <a:latin typeface="KievitOT-Regular" charset="0"/>
                <a:ea typeface="KievitOT-Regular" charset="0"/>
                <a:cs typeface="KievitOT-Regular" charset="0"/>
              </a:rPr>
              <a:t>Unified Lambda </a:t>
            </a:r>
            <a:r>
              <a:rPr lang="en-US" sz="2000" dirty="0">
                <a:latin typeface="KievitOT-Regular" charset="0"/>
                <a:ea typeface="KievitOT-Regular" charset="0"/>
                <a:cs typeface="KievitOT-Regular" charset="0"/>
              </a:rPr>
              <a:t>architecture </a:t>
            </a:r>
            <a:r>
              <a:rPr lang="en-US" sz="2000" dirty="0" smtClean="0">
                <a:latin typeface="KievitOT-Regular" charset="0"/>
                <a:ea typeface="KievitOT-Regular" charset="0"/>
                <a:cs typeface="KievitOT-Regular" charset="0"/>
              </a:rPr>
              <a:t>(</a:t>
            </a:r>
            <a:r>
              <a:rPr lang="en-US" sz="2000" dirty="0">
                <a:latin typeface="KievitOT-Regular" charset="0"/>
                <a:ea typeface="KievitOT-Regular" charset="0"/>
                <a:cs typeface="KievitOT-Regular" charset="0"/>
              </a:rPr>
              <a:t>mostly</a:t>
            </a:r>
            <a:r>
              <a:rPr lang="en-US" sz="2000" dirty="0" smtClean="0">
                <a:latin typeface="KievitOT-Regular" charset="0"/>
                <a:ea typeface="KievitOT-Regular" charset="0"/>
                <a:cs typeface="KievitOT-Regular" charset="0"/>
              </a:rPr>
              <a:t>)</a:t>
            </a:r>
          </a:p>
          <a:p>
            <a:pPr lvl="1"/>
            <a:r>
              <a:rPr lang="en-US" sz="1800" dirty="0" smtClean="0">
                <a:latin typeface="KievitOT-Regular" charset="0"/>
                <a:ea typeface="KievitOT-Regular" charset="0"/>
                <a:cs typeface="KievitOT-Regular" charset="0"/>
              </a:rPr>
              <a:t>Same code for streaming and batch</a:t>
            </a:r>
            <a:endParaRPr lang="en-US" sz="1800" dirty="0">
              <a:latin typeface="KievitOT-Regular" charset="0"/>
              <a:ea typeface="KievitOT-Regular" charset="0"/>
              <a:cs typeface="KievitOT-Regular" charset="0"/>
            </a:endParaRPr>
          </a:p>
        </p:txBody>
      </p:sp>
    </p:spTree>
    <p:extLst>
      <p:ext uri="{BB962C8B-B14F-4D97-AF65-F5344CB8AC3E}">
        <p14:creationId xmlns:p14="http://schemas.microsoft.com/office/powerpoint/2010/main" val="2679451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5917334" y="1934024"/>
            <a:ext cx="1694810" cy="914400"/>
          </a:xfrm>
          <a:prstGeom prst="rect">
            <a:avLst/>
          </a:prstGeom>
          <a:solidFill>
            <a:schemeClr val="bg2">
              <a:lumMod val="85000"/>
            </a:schemeClr>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50" name="Rectangle 49"/>
          <p:cNvSpPr/>
          <p:nvPr/>
        </p:nvSpPr>
        <p:spPr>
          <a:xfrm>
            <a:off x="5802026" y="2063864"/>
            <a:ext cx="1694810" cy="914400"/>
          </a:xfrm>
          <a:prstGeom prst="rect">
            <a:avLst/>
          </a:prstGeom>
          <a:solidFill>
            <a:schemeClr val="bg2">
              <a:lumMod val="85000"/>
            </a:schemeClr>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34" name="Rectangle 33"/>
          <p:cNvSpPr/>
          <p:nvPr/>
        </p:nvSpPr>
        <p:spPr>
          <a:xfrm>
            <a:off x="2436225" y="1934024"/>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OT-Regular"/>
              <a:cs typeface="KievitOT-Regular"/>
            </a:endParaRPr>
          </a:p>
        </p:txBody>
      </p:sp>
      <p:sp>
        <p:nvSpPr>
          <p:cNvPr id="32" name="Rectangle 31"/>
          <p:cNvSpPr/>
          <p:nvPr/>
        </p:nvSpPr>
        <p:spPr>
          <a:xfrm>
            <a:off x="2283825" y="2061800"/>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OT-Regular"/>
              <a:cs typeface="KievitOT-Regular"/>
            </a:endParaRPr>
          </a:p>
        </p:txBody>
      </p:sp>
      <p:sp>
        <p:nvSpPr>
          <p:cNvPr id="2" name="Title 1"/>
          <p:cNvSpPr>
            <a:spLocks noGrp="1"/>
          </p:cNvSpPr>
          <p:nvPr>
            <p:ph type="title"/>
          </p:nvPr>
        </p:nvSpPr>
        <p:spPr/>
        <p:txBody>
          <a:bodyPr/>
          <a:lstStyle/>
          <a:p>
            <a:r>
              <a:rPr lang="en-US" dirty="0" smtClean="0"/>
              <a:t>Couchbase Spark Connector</a:t>
            </a:r>
            <a:endParaRPr lang="en-US" dirty="0"/>
          </a:p>
        </p:txBody>
      </p:sp>
      <p:cxnSp>
        <p:nvCxnSpPr>
          <p:cNvPr id="29" name="Straight Arrow Connector 28"/>
          <p:cNvCxnSpPr>
            <a:stCxn id="33" idx="3"/>
            <a:endCxn id="3" idx="1"/>
          </p:cNvCxnSpPr>
          <p:nvPr/>
        </p:nvCxnSpPr>
        <p:spPr>
          <a:xfrm>
            <a:off x="1383597" y="2115215"/>
            <a:ext cx="747828" cy="531562"/>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33" name="Picture 32"/>
          <p:cNvPicPr>
            <a:picLocks noChangeAspect="1"/>
          </p:cNvPicPr>
          <p:nvPr/>
        </p:nvPicPr>
        <p:blipFill>
          <a:blip r:embed="rId3"/>
          <a:stretch>
            <a:fillRect/>
          </a:stretch>
        </p:blipFill>
        <p:spPr>
          <a:xfrm>
            <a:off x="838317" y="1563667"/>
            <a:ext cx="545280" cy="1103095"/>
          </a:xfrm>
          <a:prstGeom prst="rect">
            <a:avLst/>
          </a:prstGeom>
        </p:spPr>
      </p:pic>
      <p:pic>
        <p:nvPicPr>
          <p:cNvPr id="42" name="Picture 41"/>
          <p:cNvPicPr>
            <a:picLocks noChangeAspect="1"/>
          </p:cNvPicPr>
          <p:nvPr/>
        </p:nvPicPr>
        <p:blipFill rotWithShape="1">
          <a:blip r:embed="rId4"/>
          <a:srcRect t="63931" r="80919"/>
          <a:stretch/>
        </p:blipFill>
        <p:spPr>
          <a:xfrm>
            <a:off x="124196" y="2563130"/>
            <a:ext cx="1744769" cy="1451412"/>
          </a:xfrm>
          <a:prstGeom prst="rect">
            <a:avLst/>
          </a:prstGeom>
        </p:spPr>
      </p:pic>
      <p:sp>
        <p:nvSpPr>
          <p:cNvPr id="44" name="Rectangle 43"/>
          <p:cNvSpPr/>
          <p:nvPr/>
        </p:nvSpPr>
        <p:spPr>
          <a:xfrm>
            <a:off x="6661505" y="1001621"/>
            <a:ext cx="2482495" cy="584776"/>
          </a:xfrm>
          <a:prstGeom prst="rect">
            <a:avLst/>
          </a:prstGeom>
        </p:spPr>
        <p:txBody>
          <a:bodyPr wrap="square">
            <a:spAutoFit/>
          </a:bodyPr>
          <a:lstStyle/>
          <a:p>
            <a:r>
              <a:rPr lang="en-US" sz="1600" dirty="0" smtClean="0">
                <a:latin typeface="KievitOT-Regular"/>
                <a:cs typeface="KievitOT-Regular"/>
              </a:rPr>
              <a:t>data scientists &amp; </a:t>
            </a:r>
          </a:p>
          <a:p>
            <a:r>
              <a:rPr lang="en-US" sz="1600" dirty="0" smtClean="0">
                <a:latin typeface="KievitOT-Regular"/>
                <a:cs typeface="KievitOT-Regular"/>
              </a:rPr>
              <a:t>data engineers </a:t>
            </a:r>
          </a:p>
        </p:txBody>
      </p:sp>
      <p:sp>
        <p:nvSpPr>
          <p:cNvPr id="45" name="Rectangle 44"/>
          <p:cNvSpPr/>
          <p:nvPr/>
        </p:nvSpPr>
        <p:spPr>
          <a:xfrm>
            <a:off x="474693" y="1001621"/>
            <a:ext cx="2504137" cy="338554"/>
          </a:xfrm>
          <a:prstGeom prst="rect">
            <a:avLst/>
          </a:prstGeom>
        </p:spPr>
        <p:txBody>
          <a:bodyPr wrap="square">
            <a:spAutoFit/>
          </a:bodyPr>
          <a:lstStyle/>
          <a:p>
            <a:r>
              <a:rPr lang="en-US" sz="1600" dirty="0" smtClean="0">
                <a:latin typeface="KievitOT-Regular"/>
                <a:cs typeface="KievitOT-Regular"/>
              </a:rPr>
              <a:t>application users</a:t>
            </a:r>
          </a:p>
        </p:txBody>
      </p:sp>
      <p:sp>
        <p:nvSpPr>
          <p:cNvPr id="3" name="Rectangle 2"/>
          <p:cNvSpPr/>
          <p:nvPr/>
        </p:nvSpPr>
        <p:spPr>
          <a:xfrm>
            <a:off x="2131425" y="2189577"/>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cxnSp>
        <p:nvCxnSpPr>
          <p:cNvPr id="41" name="Straight Arrow Connector 40"/>
          <p:cNvCxnSpPr/>
          <p:nvPr/>
        </p:nvCxnSpPr>
        <p:spPr>
          <a:xfrm>
            <a:off x="4214119" y="2320147"/>
            <a:ext cx="1295861"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4214119" y="2671668"/>
            <a:ext cx="1295861"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1625456" y="2956841"/>
            <a:ext cx="505969" cy="4754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Regular"/>
            </a:endParaRPr>
          </a:p>
        </p:txBody>
      </p:sp>
      <p:cxnSp>
        <p:nvCxnSpPr>
          <p:cNvPr id="31" name="Straight Arrow Connector 30"/>
          <p:cNvCxnSpPr>
            <a:stCxn id="22" idx="1"/>
            <a:endCxn id="3" idx="1"/>
          </p:cNvCxnSpPr>
          <p:nvPr/>
        </p:nvCxnSpPr>
        <p:spPr>
          <a:xfrm flipV="1">
            <a:off x="1625456" y="2646777"/>
            <a:ext cx="505969" cy="547784"/>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bright="40000" contrast="40000"/>
                    </a14:imgEffect>
                  </a14:imgLayer>
                </a14:imgProps>
              </a:ext>
            </a:extLst>
          </a:blip>
          <a:stretch>
            <a:fillRect/>
          </a:stretch>
        </p:blipFill>
        <p:spPr>
          <a:xfrm>
            <a:off x="8150085" y="2239220"/>
            <a:ext cx="755657" cy="505906"/>
          </a:xfrm>
          <a:prstGeom prst="rect">
            <a:avLst/>
          </a:prstGeom>
          <a:ln w="3175" cap="rnd" cmpd="sng">
            <a:solidFill>
              <a:schemeClr val="tx1"/>
            </a:solidFill>
          </a:ln>
        </p:spPr>
      </p:pic>
      <p:pic>
        <p:nvPicPr>
          <p:cNvPr id="4" name="Picture 3" descr="CouchbaseLogo.RGB_STANDAR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0965" y="2475985"/>
            <a:ext cx="897135" cy="269141"/>
          </a:xfrm>
          <a:prstGeom prst="rect">
            <a:avLst/>
          </a:prstGeom>
          <a:solidFill>
            <a:schemeClr val="bg1"/>
          </a:solidFill>
        </p:spPr>
      </p:pic>
      <p:sp>
        <p:nvSpPr>
          <p:cNvPr id="24" name="Rectangle 23"/>
          <p:cNvSpPr/>
          <p:nvPr/>
        </p:nvSpPr>
        <p:spPr>
          <a:xfrm>
            <a:off x="5686719" y="2193704"/>
            <a:ext cx="1694810" cy="914400"/>
          </a:xfrm>
          <a:prstGeom prst="rect">
            <a:avLst/>
          </a:prstGeom>
          <a:solidFill>
            <a:schemeClr val="bg2">
              <a:lumMod val="85000"/>
            </a:schemeClr>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28" name="Rectangle 27"/>
          <p:cNvSpPr/>
          <p:nvPr/>
        </p:nvSpPr>
        <p:spPr>
          <a:xfrm>
            <a:off x="4376180" y="2327326"/>
            <a:ext cx="685215" cy="369332"/>
          </a:xfrm>
          <a:prstGeom prst="rect">
            <a:avLst/>
          </a:prstGeom>
        </p:spPr>
        <p:txBody>
          <a:bodyPr wrap="square">
            <a:spAutoFit/>
          </a:bodyPr>
          <a:lstStyle/>
          <a:p>
            <a:r>
              <a:rPr lang="de-DE" b="1" dirty="0" smtClean="0">
                <a:latin typeface="KievitOT-Regular"/>
                <a:cs typeface="KievitOT-Regular"/>
              </a:rPr>
              <a:t>DCP</a:t>
            </a:r>
          </a:p>
        </p:txBody>
      </p:sp>
      <p:sp>
        <p:nvSpPr>
          <p:cNvPr id="46" name="Rectangle 45"/>
          <p:cNvSpPr/>
          <p:nvPr/>
        </p:nvSpPr>
        <p:spPr>
          <a:xfrm>
            <a:off x="6113961" y="2416677"/>
            <a:ext cx="897135" cy="361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KievitOT-Regular"/>
              <a:cs typeface="KievitOT-Regular"/>
            </a:endParaRPr>
          </a:p>
        </p:txBody>
      </p:sp>
      <p:pic>
        <p:nvPicPr>
          <p:cNvPr id="26" name="Picture 25" descr="Screen Shot 2015-03-02 at 9.38.50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9855" y="2416677"/>
            <a:ext cx="714082" cy="361801"/>
          </a:xfrm>
          <a:prstGeom prst="rect">
            <a:avLst/>
          </a:prstGeom>
          <a:effectLst/>
        </p:spPr>
      </p:pic>
      <p:cxnSp>
        <p:nvCxnSpPr>
          <p:cNvPr id="48" name="Straight Arrow Connector 47"/>
          <p:cNvCxnSpPr/>
          <p:nvPr/>
        </p:nvCxnSpPr>
        <p:spPr>
          <a:xfrm flipH="1">
            <a:off x="7740419" y="2519862"/>
            <a:ext cx="317030"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2790085" y="3334786"/>
            <a:ext cx="4212787" cy="1569660"/>
          </a:xfrm>
          <a:prstGeom prst="rect">
            <a:avLst/>
          </a:prstGeom>
        </p:spPr>
        <p:txBody>
          <a:bodyPr wrap="square">
            <a:spAutoFit/>
          </a:bodyPr>
          <a:lstStyle/>
          <a:p>
            <a:r>
              <a:rPr lang="en-US" sz="1600" b="1" u="sng" dirty="0" smtClean="0">
                <a:latin typeface="KievitOT-Light"/>
                <a:cs typeface="KievitOT-Light"/>
              </a:rPr>
              <a:t>Features</a:t>
            </a:r>
          </a:p>
          <a:p>
            <a:pPr marL="285750" indent="-285750">
              <a:buFont typeface="Arial"/>
              <a:buChar char="•"/>
            </a:pPr>
            <a:r>
              <a:rPr lang="en-US" sz="1600" dirty="0" smtClean="0">
                <a:latin typeface="KievitOT-Light"/>
                <a:cs typeface="KievitOT-Light"/>
              </a:rPr>
              <a:t>Automatic cluster &amp; resource management</a:t>
            </a:r>
          </a:p>
          <a:p>
            <a:pPr marL="285750" indent="-285750">
              <a:buFont typeface="Arial"/>
              <a:buChar char="•"/>
            </a:pPr>
            <a:r>
              <a:rPr lang="en-US" sz="1600" dirty="0" smtClean="0">
                <a:latin typeface="KievitOT-Light"/>
                <a:cs typeface="KievitOT-Light"/>
              </a:rPr>
              <a:t>Create RDDs from KV, N1QL, Views</a:t>
            </a:r>
          </a:p>
          <a:p>
            <a:pPr marL="285750" indent="-285750">
              <a:buFont typeface="Arial"/>
              <a:buChar char="•"/>
            </a:pPr>
            <a:r>
              <a:rPr lang="en-US" sz="1600" dirty="0" smtClean="0">
                <a:latin typeface="KievitOT-Light"/>
                <a:cs typeface="KievitOT-Light"/>
              </a:rPr>
              <a:t>Create </a:t>
            </a:r>
            <a:r>
              <a:rPr lang="en-US" sz="1600" dirty="0" err="1" smtClean="0">
                <a:latin typeface="KievitOT-Light"/>
                <a:cs typeface="KievitOT-Light"/>
              </a:rPr>
              <a:t>DStreams</a:t>
            </a:r>
            <a:r>
              <a:rPr lang="en-US" sz="1600" dirty="0" smtClean="0">
                <a:latin typeface="KievitOT-Light"/>
                <a:cs typeface="KievitOT-Light"/>
              </a:rPr>
              <a:t> from DCP feeds</a:t>
            </a:r>
          </a:p>
          <a:p>
            <a:pPr marL="285750" indent="-285750">
              <a:buFont typeface="Arial"/>
              <a:buChar char="•"/>
            </a:pPr>
            <a:r>
              <a:rPr lang="en-US" sz="1600" dirty="0" smtClean="0">
                <a:latin typeface="KievitOT-Light"/>
                <a:cs typeface="KievitOT-Light"/>
              </a:rPr>
              <a:t>Persist RDDs and </a:t>
            </a:r>
            <a:r>
              <a:rPr lang="en-US" sz="1600" dirty="0" err="1" smtClean="0">
                <a:latin typeface="KievitOT-Light"/>
                <a:cs typeface="KievitOT-Light"/>
              </a:rPr>
              <a:t>Dstreams</a:t>
            </a:r>
            <a:endParaRPr lang="en-US" sz="1600" dirty="0" smtClean="0">
              <a:latin typeface="KievitOT-Light"/>
              <a:cs typeface="KievitOT-Light"/>
            </a:endParaRPr>
          </a:p>
          <a:p>
            <a:pPr marL="285750" indent="-285750">
              <a:buFont typeface="Arial"/>
              <a:buChar char="•"/>
            </a:pPr>
            <a:r>
              <a:rPr lang="en-US" sz="1600" dirty="0" smtClean="0">
                <a:latin typeface="KievitOT-Light"/>
                <a:cs typeface="KievitOT-Light"/>
              </a:rPr>
              <a:t>Support for </a:t>
            </a:r>
            <a:r>
              <a:rPr lang="en-US" sz="1600" dirty="0" err="1" smtClean="0">
                <a:latin typeface="KievitOT-Light"/>
                <a:cs typeface="KievitOT-Light"/>
              </a:rPr>
              <a:t>DataFrames</a:t>
            </a:r>
            <a:r>
              <a:rPr lang="en-US" sz="1600" dirty="0" smtClean="0">
                <a:latin typeface="KievitOT-Light"/>
                <a:cs typeface="KievitOT-Light"/>
              </a:rPr>
              <a:t> and </a:t>
            </a:r>
            <a:r>
              <a:rPr lang="en-US" sz="1600" dirty="0" err="1" smtClean="0">
                <a:latin typeface="KievitOT-Light"/>
                <a:cs typeface="KievitOT-Light"/>
              </a:rPr>
              <a:t>SparkSQL</a:t>
            </a:r>
            <a:endParaRPr lang="en-US" sz="1600" dirty="0" smtClean="0">
              <a:latin typeface="KievitOT-Light"/>
              <a:cs typeface="KievitOT-Light"/>
            </a:endParaRPr>
          </a:p>
        </p:txBody>
      </p:sp>
    </p:spTree>
    <p:extLst>
      <p:ext uri="{BB962C8B-B14F-4D97-AF65-F5344CB8AC3E}">
        <p14:creationId xmlns:p14="http://schemas.microsoft.com/office/powerpoint/2010/main" val="1445991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5917334" y="2219774"/>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50" name="Rectangle 49"/>
          <p:cNvSpPr/>
          <p:nvPr/>
        </p:nvSpPr>
        <p:spPr>
          <a:xfrm>
            <a:off x="5802026" y="2349614"/>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34" name="Rectangle 33"/>
          <p:cNvSpPr/>
          <p:nvPr/>
        </p:nvSpPr>
        <p:spPr>
          <a:xfrm>
            <a:off x="2436225" y="2219774"/>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OT-Regular"/>
              <a:cs typeface="KievitOT-Regular"/>
            </a:endParaRPr>
          </a:p>
        </p:txBody>
      </p:sp>
      <p:sp>
        <p:nvSpPr>
          <p:cNvPr id="32" name="Rectangle 31"/>
          <p:cNvSpPr/>
          <p:nvPr/>
        </p:nvSpPr>
        <p:spPr>
          <a:xfrm>
            <a:off x="2283825" y="2347550"/>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OT-Regular"/>
              <a:cs typeface="KievitOT-Regular"/>
            </a:endParaRPr>
          </a:p>
        </p:txBody>
      </p:sp>
      <p:sp>
        <p:nvSpPr>
          <p:cNvPr id="2" name="Title 1"/>
          <p:cNvSpPr>
            <a:spLocks noGrp="1"/>
          </p:cNvSpPr>
          <p:nvPr>
            <p:ph type="title"/>
          </p:nvPr>
        </p:nvSpPr>
        <p:spPr/>
        <p:txBody>
          <a:bodyPr/>
          <a:lstStyle/>
          <a:p>
            <a:r>
              <a:rPr lang="en-US" dirty="0" smtClean="0"/>
              <a:t>Couchbase Spark </a:t>
            </a:r>
            <a:r>
              <a:rPr lang="en-US" dirty="0" smtClean="0"/>
              <a:t>Connector</a:t>
            </a:r>
            <a:endParaRPr lang="en-US" dirty="0"/>
          </a:p>
        </p:txBody>
      </p:sp>
      <p:cxnSp>
        <p:nvCxnSpPr>
          <p:cNvPr id="29" name="Straight Arrow Connector 28"/>
          <p:cNvCxnSpPr>
            <a:stCxn id="33" idx="3"/>
            <a:endCxn id="3" idx="1"/>
          </p:cNvCxnSpPr>
          <p:nvPr/>
        </p:nvCxnSpPr>
        <p:spPr>
          <a:xfrm>
            <a:off x="1383597" y="2400965"/>
            <a:ext cx="747828" cy="531562"/>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33" name="Picture 32"/>
          <p:cNvPicPr>
            <a:picLocks noChangeAspect="1"/>
          </p:cNvPicPr>
          <p:nvPr/>
        </p:nvPicPr>
        <p:blipFill>
          <a:blip r:embed="rId3"/>
          <a:stretch>
            <a:fillRect/>
          </a:stretch>
        </p:blipFill>
        <p:spPr>
          <a:xfrm>
            <a:off x="838317" y="1849417"/>
            <a:ext cx="545280" cy="1103095"/>
          </a:xfrm>
          <a:prstGeom prst="rect">
            <a:avLst/>
          </a:prstGeom>
        </p:spPr>
      </p:pic>
      <p:pic>
        <p:nvPicPr>
          <p:cNvPr id="42" name="Picture 41"/>
          <p:cNvPicPr>
            <a:picLocks noChangeAspect="1"/>
          </p:cNvPicPr>
          <p:nvPr/>
        </p:nvPicPr>
        <p:blipFill rotWithShape="1">
          <a:blip r:embed="rId4"/>
          <a:srcRect t="63931" r="80919"/>
          <a:stretch/>
        </p:blipFill>
        <p:spPr>
          <a:xfrm>
            <a:off x="133672" y="2826070"/>
            <a:ext cx="1744769" cy="1451412"/>
          </a:xfrm>
          <a:prstGeom prst="rect">
            <a:avLst/>
          </a:prstGeom>
        </p:spPr>
      </p:pic>
      <p:sp>
        <p:nvSpPr>
          <p:cNvPr id="3" name="Rectangle 2"/>
          <p:cNvSpPr/>
          <p:nvPr/>
        </p:nvSpPr>
        <p:spPr>
          <a:xfrm>
            <a:off x="2131425" y="2475327"/>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a:latin typeface="KievitOT-Regular"/>
                <a:cs typeface="KievitOT-Regular"/>
              </a:rPr>
              <a:t>Operational </a:t>
            </a:r>
          </a:p>
          <a:p>
            <a:pPr algn="ctr"/>
            <a:r>
              <a:rPr lang="en-US" sz="1600" dirty="0">
                <a:latin typeface="KievitOT-Regular"/>
                <a:cs typeface="KievitOT-Regular"/>
              </a:rPr>
              <a:t>Data Store</a:t>
            </a:r>
          </a:p>
        </p:txBody>
      </p:sp>
      <p:cxnSp>
        <p:nvCxnSpPr>
          <p:cNvPr id="41" name="Straight Arrow Connector 40"/>
          <p:cNvCxnSpPr/>
          <p:nvPr/>
        </p:nvCxnSpPr>
        <p:spPr>
          <a:xfrm>
            <a:off x="4214119" y="2815447"/>
            <a:ext cx="1295861"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4214119" y="2976468"/>
            <a:ext cx="1295861"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1625456" y="3242591"/>
            <a:ext cx="505969" cy="4754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Regular"/>
            </a:endParaRPr>
          </a:p>
        </p:txBody>
      </p:sp>
      <p:cxnSp>
        <p:nvCxnSpPr>
          <p:cNvPr id="31" name="Straight Arrow Connector 30"/>
          <p:cNvCxnSpPr>
            <a:stCxn id="22" idx="1"/>
            <a:endCxn id="3" idx="1"/>
          </p:cNvCxnSpPr>
          <p:nvPr/>
        </p:nvCxnSpPr>
        <p:spPr>
          <a:xfrm flipV="1">
            <a:off x="1625456" y="2932527"/>
            <a:ext cx="505969" cy="547784"/>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bright="40000" contrast="40000"/>
                    </a14:imgEffect>
                  </a14:imgLayer>
                </a14:imgProps>
              </a:ext>
            </a:extLst>
          </a:blip>
          <a:stretch>
            <a:fillRect/>
          </a:stretch>
        </p:blipFill>
        <p:spPr>
          <a:xfrm>
            <a:off x="8150085" y="2524970"/>
            <a:ext cx="755657" cy="505906"/>
          </a:xfrm>
          <a:prstGeom prst="rect">
            <a:avLst/>
          </a:prstGeom>
          <a:ln w="3175" cap="rnd" cmpd="sng">
            <a:solidFill>
              <a:schemeClr val="tx1"/>
            </a:solidFill>
          </a:ln>
        </p:spPr>
      </p:pic>
      <p:pic>
        <p:nvPicPr>
          <p:cNvPr id="4" name="Picture 3" descr="CouchbaseLogo.RGB_STANDAR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0965" y="3067102"/>
            <a:ext cx="897135" cy="269141"/>
          </a:xfrm>
          <a:prstGeom prst="rect">
            <a:avLst/>
          </a:prstGeom>
          <a:solidFill>
            <a:schemeClr val="bg1"/>
          </a:solidFill>
        </p:spPr>
      </p:pic>
      <p:sp>
        <p:nvSpPr>
          <p:cNvPr id="24" name="Rectangle 23"/>
          <p:cNvSpPr/>
          <p:nvPr/>
        </p:nvSpPr>
        <p:spPr>
          <a:xfrm>
            <a:off x="5686719" y="2479454"/>
            <a:ext cx="1694810" cy="914400"/>
          </a:xfrm>
          <a:prstGeom prst="rect">
            <a:avLst/>
          </a:prstGeom>
          <a:solidFill>
            <a:srgbClr val="BE1523"/>
          </a:solidFill>
          <a:ln w="3175"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600" dirty="0">
              <a:latin typeface="KievitOT-Regular"/>
              <a:cs typeface="KievitOT-Regular"/>
            </a:endParaRPr>
          </a:p>
        </p:txBody>
      </p:sp>
      <p:sp>
        <p:nvSpPr>
          <p:cNvPr id="28" name="Rectangle 27"/>
          <p:cNvSpPr/>
          <p:nvPr/>
        </p:nvSpPr>
        <p:spPr>
          <a:xfrm>
            <a:off x="4471523" y="2415337"/>
            <a:ext cx="1025703" cy="400110"/>
          </a:xfrm>
          <a:prstGeom prst="rect">
            <a:avLst/>
          </a:prstGeom>
        </p:spPr>
        <p:txBody>
          <a:bodyPr wrap="square">
            <a:spAutoFit/>
          </a:bodyPr>
          <a:lstStyle/>
          <a:p>
            <a:r>
              <a:rPr lang="de-DE" sz="2000" b="1" dirty="0" smtClean="0">
                <a:latin typeface="KievitOT-Regular"/>
                <a:cs typeface="KievitOT-Regular"/>
              </a:rPr>
              <a:t>XDCR</a:t>
            </a:r>
          </a:p>
        </p:txBody>
      </p:sp>
      <p:pic>
        <p:nvPicPr>
          <p:cNvPr id="43" name="Picture 42" descr="CouchbaseLogo.RGB_STANDAR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3693" y="3030876"/>
            <a:ext cx="897135" cy="269141"/>
          </a:xfrm>
          <a:prstGeom prst="rect">
            <a:avLst/>
          </a:prstGeom>
          <a:solidFill>
            <a:schemeClr val="bg1"/>
          </a:solidFill>
        </p:spPr>
      </p:pic>
      <p:sp>
        <p:nvSpPr>
          <p:cNvPr id="46" name="Rectangle 45"/>
          <p:cNvSpPr/>
          <p:nvPr/>
        </p:nvSpPr>
        <p:spPr>
          <a:xfrm>
            <a:off x="6113693" y="2542614"/>
            <a:ext cx="897135" cy="361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KievitOT-Regular"/>
              <a:cs typeface="KievitOT-Regular"/>
            </a:endParaRPr>
          </a:p>
        </p:txBody>
      </p:sp>
      <p:pic>
        <p:nvPicPr>
          <p:cNvPr id="26" name="Picture 25" descr="Screen Shot 2015-03-02 at 9.38.50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9587" y="2542614"/>
            <a:ext cx="714082" cy="361801"/>
          </a:xfrm>
          <a:prstGeom prst="rect">
            <a:avLst/>
          </a:prstGeom>
          <a:effectLst/>
        </p:spPr>
      </p:pic>
      <p:sp>
        <p:nvSpPr>
          <p:cNvPr id="12" name="Rectangle 11"/>
          <p:cNvSpPr/>
          <p:nvPr/>
        </p:nvSpPr>
        <p:spPr>
          <a:xfrm>
            <a:off x="4612515" y="3615762"/>
            <a:ext cx="4212787" cy="830997"/>
          </a:xfrm>
          <a:prstGeom prst="rect">
            <a:avLst/>
          </a:prstGeom>
        </p:spPr>
        <p:txBody>
          <a:bodyPr wrap="square">
            <a:spAutoFit/>
          </a:bodyPr>
          <a:lstStyle/>
          <a:p>
            <a:pPr marL="285750" indent="-285750">
              <a:buFont typeface="Arial"/>
              <a:buChar char="•"/>
            </a:pPr>
            <a:r>
              <a:rPr lang="en-US" sz="1600" dirty="0" smtClean="0">
                <a:latin typeface="KievitOT-Light"/>
                <a:cs typeface="KievitOT-Light"/>
              </a:rPr>
              <a:t>Separate cluster for workload isolation</a:t>
            </a:r>
          </a:p>
          <a:p>
            <a:pPr marL="285750" indent="-285750">
              <a:buFont typeface="Arial"/>
              <a:buChar char="•"/>
            </a:pPr>
            <a:r>
              <a:rPr lang="en-US" sz="1600" dirty="0" smtClean="0">
                <a:latin typeface="KievitOT-Light"/>
                <a:cs typeface="KievitOT-Light"/>
              </a:rPr>
              <a:t>Results streamed back as needed to support applications</a:t>
            </a:r>
          </a:p>
        </p:txBody>
      </p:sp>
      <p:cxnSp>
        <p:nvCxnSpPr>
          <p:cNvPr id="48" name="Straight Arrow Connector 47"/>
          <p:cNvCxnSpPr/>
          <p:nvPr/>
        </p:nvCxnSpPr>
        <p:spPr>
          <a:xfrm flipH="1">
            <a:off x="7740419" y="2805612"/>
            <a:ext cx="317030"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6606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9" name="Content Placeholder 48"/>
          <p:cNvSpPr>
            <a:spLocks noGrp="1"/>
          </p:cNvSpPr>
          <p:nvPr>
            <p:ph idx="1"/>
          </p:nvPr>
        </p:nvSpPr>
        <p:spPr/>
        <p:txBody>
          <a:bodyPr/>
          <a:lstStyle/>
          <a:p>
            <a:endParaRPr lang="en-US" dirty="0" smtClean="0"/>
          </a:p>
          <a:p>
            <a:r>
              <a:rPr lang="en-US" dirty="0" smtClean="0"/>
              <a:t>Couchbase Overview</a:t>
            </a:r>
          </a:p>
          <a:p>
            <a:r>
              <a:rPr lang="en-US" dirty="0" smtClean="0"/>
              <a:t>Couchbase Data </a:t>
            </a:r>
            <a:r>
              <a:rPr lang="en-US" dirty="0" smtClean="0"/>
              <a:t>Pipeline</a:t>
            </a:r>
            <a:endParaRPr lang="en-US" dirty="0" smtClean="0"/>
          </a:p>
          <a:p>
            <a:r>
              <a:rPr lang="en-US" dirty="0" smtClean="0"/>
              <a:t>Spark</a:t>
            </a:r>
          </a:p>
          <a:p>
            <a:r>
              <a:rPr lang="en-US" dirty="0" smtClean="0"/>
              <a:t>Demo</a:t>
            </a:r>
            <a:endParaRPr lang="en-US" dirty="0" smtClean="0"/>
          </a:p>
          <a:p>
            <a:r>
              <a:rPr lang="en-US" dirty="0" smtClean="0"/>
              <a:t>Q&amp;A</a:t>
            </a:r>
            <a:endParaRPr lang="en-US" dirty="0"/>
          </a:p>
        </p:txBody>
      </p:sp>
    </p:spTree>
    <p:extLst>
      <p:ext uri="{BB962C8B-B14F-4D97-AF65-F5344CB8AC3E}">
        <p14:creationId xmlns:p14="http://schemas.microsoft.com/office/powerpoint/2010/main" val="3943177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Couchbase Spark Connector</a:t>
            </a:r>
            <a:endParaRPr lang="en-US" dirty="0"/>
          </a:p>
        </p:txBody>
      </p:sp>
      <p:sp>
        <p:nvSpPr>
          <p:cNvPr id="5" name="Content Placeholder 4"/>
          <p:cNvSpPr>
            <a:spLocks noGrp="1"/>
          </p:cNvSpPr>
          <p:nvPr>
            <p:ph idx="1"/>
          </p:nvPr>
        </p:nvSpPr>
        <p:spPr>
          <a:xfrm>
            <a:off x="457200" y="685800"/>
            <a:ext cx="4789935" cy="3394472"/>
          </a:xfrm>
        </p:spPr>
        <p:txBody>
          <a:bodyPr/>
          <a:lstStyle/>
          <a:p>
            <a:pPr marL="0" indent="0">
              <a:buNone/>
            </a:pPr>
            <a:r>
              <a:rPr lang="en-US" u="sng" dirty="0"/>
              <a:t>Available </a:t>
            </a:r>
            <a:r>
              <a:rPr lang="en-US" u="sng" dirty="0" smtClean="0"/>
              <a:t>Now: 1.0 GA</a:t>
            </a:r>
            <a:endParaRPr lang="en-US" u="sng" dirty="0"/>
          </a:p>
          <a:p>
            <a:r>
              <a:rPr lang="en-US" dirty="0" smtClean="0"/>
              <a:t>Spark Core</a:t>
            </a:r>
            <a:endParaRPr lang="en-US" dirty="0"/>
          </a:p>
          <a:p>
            <a:pPr lvl="1"/>
            <a:r>
              <a:rPr lang="en-US" dirty="0" smtClean="0"/>
              <a:t>Create </a:t>
            </a:r>
            <a:r>
              <a:rPr lang="en-US" dirty="0"/>
              <a:t>RDDs from Documents, Views and N1QL </a:t>
            </a:r>
            <a:r>
              <a:rPr lang="en-US" dirty="0" smtClean="0"/>
              <a:t>Queries</a:t>
            </a:r>
            <a:endParaRPr lang="en-US" dirty="0"/>
          </a:p>
          <a:p>
            <a:pPr lvl="1"/>
            <a:r>
              <a:rPr lang="en-US" dirty="0" smtClean="0"/>
              <a:t>Write RDDs </a:t>
            </a:r>
            <a:r>
              <a:rPr lang="en-US" dirty="0"/>
              <a:t>into </a:t>
            </a:r>
            <a:r>
              <a:rPr lang="en-US" dirty="0" smtClean="0"/>
              <a:t>Couchbase</a:t>
            </a:r>
            <a:endParaRPr lang="en-US" dirty="0"/>
          </a:p>
          <a:p>
            <a:pPr lvl="1"/>
            <a:r>
              <a:rPr lang="en-US" dirty="0" smtClean="0"/>
              <a:t>Automatic cluster and resource management</a:t>
            </a:r>
          </a:p>
          <a:p>
            <a:r>
              <a:rPr lang="en-US" dirty="0" smtClean="0"/>
              <a:t>Spark SQL – Data frames based on N1QL</a:t>
            </a:r>
          </a:p>
          <a:p>
            <a:r>
              <a:rPr lang="en-US" dirty="0"/>
              <a:t>Spark Streaming</a:t>
            </a:r>
          </a:p>
          <a:p>
            <a:pPr lvl="1"/>
            <a:r>
              <a:rPr lang="en-US" dirty="0"/>
              <a:t>Persisting </a:t>
            </a:r>
            <a:r>
              <a:rPr lang="en-US" dirty="0" err="1"/>
              <a:t>DStreams</a:t>
            </a:r>
            <a:endParaRPr lang="en-US" dirty="0"/>
          </a:p>
          <a:p>
            <a:pPr lvl="1"/>
            <a:r>
              <a:rPr lang="en-US" dirty="0"/>
              <a:t>Experimental support: use DCP feeds to create  Spark streams</a:t>
            </a:r>
          </a:p>
          <a:p>
            <a:endParaRPr lang="en-US" dirty="0"/>
          </a:p>
        </p:txBody>
      </p:sp>
      <p:sp>
        <p:nvSpPr>
          <p:cNvPr id="4" name="Slide Number Placeholder 3"/>
          <p:cNvSpPr>
            <a:spLocks noGrp="1"/>
          </p:cNvSpPr>
          <p:nvPr>
            <p:ph type="sldNum" sz="quarter" idx="4294967295"/>
          </p:nvPr>
        </p:nvSpPr>
        <p:spPr>
          <a:xfrm>
            <a:off x="8229600" y="4767263"/>
            <a:ext cx="740664" cy="273844"/>
          </a:xfrm>
          <a:prstGeom prst="rect">
            <a:avLst/>
          </a:prstGeom>
        </p:spPr>
        <p:txBody>
          <a:bodyPr/>
          <a:lstStyle/>
          <a:p>
            <a:fld id="{E728A94C-44F1-DF43-8BD8-694E750DEF33}" type="slidenum">
              <a:rPr lang="en-US" smtClean="0"/>
              <a:t>20</a:t>
            </a:fld>
            <a:endParaRPr lang="en-US"/>
          </a:p>
        </p:txBody>
      </p:sp>
      <p:sp>
        <p:nvSpPr>
          <p:cNvPr id="7" name="Content Placeholder 4"/>
          <p:cNvSpPr txBox="1">
            <a:spLocks/>
          </p:cNvSpPr>
          <p:nvPr/>
        </p:nvSpPr>
        <p:spPr>
          <a:xfrm>
            <a:off x="4612888" y="685800"/>
            <a:ext cx="4357375" cy="3394472"/>
          </a:xfrm>
          <a:prstGeom prst="rect">
            <a:avLst/>
          </a:prstGeom>
        </p:spPr>
        <p:txBody>
          <a:bodyPr vert="horz" lIns="91440" tIns="45720" rIns="91440" bIns="45720" rtlCol="0">
            <a:noAutofit/>
          </a:bodyPr>
          <a:lstStyle>
            <a:lvl1pPr marL="228600" indent="-228600" algn="l" defTabSz="457200" rtl="0" eaLnBrk="1" latinLnBrk="0" hangingPunct="1">
              <a:lnSpc>
                <a:spcPct val="100000"/>
              </a:lnSpc>
              <a:spcBef>
                <a:spcPts val="0"/>
              </a:spcBef>
              <a:spcAft>
                <a:spcPts val="300"/>
              </a:spcAft>
              <a:buClr>
                <a:schemeClr val="accent1"/>
              </a:buClr>
              <a:buSzPct val="110000"/>
              <a:buFont typeface="Wingdings" charset="2"/>
              <a:buChar char="§"/>
              <a:defRPr sz="2400" kern="1200">
                <a:solidFill>
                  <a:schemeClr val="tx1"/>
                </a:solidFill>
                <a:latin typeface="+mn-lt"/>
                <a:ea typeface="+mn-ea"/>
                <a:cs typeface="+mn-cs"/>
              </a:defRPr>
            </a:lvl1pPr>
            <a:lvl2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2pPr>
            <a:lvl3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3pPr>
            <a:lvl4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4pPr>
            <a:lvl5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u="sng" dirty="0" smtClean="0"/>
          </a:p>
          <a:p>
            <a:pPr lvl="1"/>
            <a:endParaRPr lang="en-US" dirty="0" smtClean="0"/>
          </a:p>
        </p:txBody>
      </p:sp>
      <p:sp>
        <p:nvSpPr>
          <p:cNvPr id="8" name="TextBox 7"/>
          <p:cNvSpPr txBox="1"/>
          <p:nvPr/>
        </p:nvSpPr>
        <p:spPr>
          <a:xfrm>
            <a:off x="466353" y="4447598"/>
            <a:ext cx="7998594" cy="1046440"/>
          </a:xfrm>
          <a:prstGeom prst="rect">
            <a:avLst/>
          </a:prstGeom>
          <a:noFill/>
        </p:spPr>
        <p:txBody>
          <a:bodyPr wrap="square" rtlCol="0">
            <a:spAutoFit/>
          </a:bodyPr>
          <a:lstStyle/>
          <a:p>
            <a:pPr algn="ctr"/>
            <a:r>
              <a:rPr lang="en-US" sz="2000" dirty="0" smtClean="0">
                <a:hlinkClick r:id="rId3"/>
              </a:rPr>
              <a:t>github.com</a:t>
            </a:r>
            <a:r>
              <a:rPr lang="en-US" sz="2000" dirty="0">
                <a:hlinkClick r:id="rId3"/>
              </a:rPr>
              <a:t>/couchbaselabs/couchbase-spark-</a:t>
            </a:r>
            <a:r>
              <a:rPr lang="en-US" sz="2000" dirty="0" smtClean="0">
                <a:hlinkClick r:id="rId3"/>
              </a:rPr>
              <a:t>connector</a:t>
            </a:r>
            <a:r>
              <a:rPr lang="en-US" sz="2000" dirty="0" smtClean="0"/>
              <a:t>  </a:t>
            </a:r>
          </a:p>
          <a:p>
            <a:pPr marL="0" lvl="1" algn="ctr"/>
            <a:r>
              <a:rPr lang="en-US" sz="2000" dirty="0">
                <a:hlinkClick r:id="rId4"/>
              </a:rPr>
              <a:t>https://issues.couchbase.com/projects/SPARKC</a:t>
            </a:r>
            <a:r>
              <a:rPr lang="en-US" sz="2000" dirty="0"/>
              <a:t> </a:t>
            </a:r>
          </a:p>
          <a:p>
            <a:pPr algn="ctr"/>
            <a:endParaRPr lang="en-US" sz="2000" dirty="0"/>
          </a:p>
        </p:txBody>
      </p:sp>
      <p:sp>
        <p:nvSpPr>
          <p:cNvPr id="9" name="Content Placeholder 4"/>
          <p:cNvSpPr txBox="1">
            <a:spLocks/>
          </p:cNvSpPr>
          <p:nvPr/>
        </p:nvSpPr>
        <p:spPr>
          <a:xfrm>
            <a:off x="5247135" y="953640"/>
            <a:ext cx="3321208" cy="3394472"/>
          </a:xfrm>
          <a:prstGeom prst="rect">
            <a:avLst/>
          </a:prstGeom>
        </p:spPr>
        <p:txBody>
          <a:bodyPr vert="horz" lIns="91440" tIns="45720" rIns="91440" bIns="45720" rtlCol="0">
            <a:noAutofit/>
          </a:bodyPr>
          <a:lstStyle>
            <a:lvl1pPr marL="228600" indent="-228600" algn="l" defTabSz="457200" rtl="0" eaLnBrk="1" latinLnBrk="0" hangingPunct="1">
              <a:lnSpc>
                <a:spcPct val="100000"/>
              </a:lnSpc>
              <a:spcBef>
                <a:spcPts val="0"/>
              </a:spcBef>
              <a:spcAft>
                <a:spcPts val="300"/>
              </a:spcAft>
              <a:buClr>
                <a:schemeClr val="accent1"/>
              </a:buClr>
              <a:buSzPct val="110000"/>
              <a:buFont typeface="Wingdings" charset="2"/>
              <a:buChar char="§"/>
              <a:defRPr sz="2000" kern="1200">
                <a:solidFill>
                  <a:schemeClr val="tx1"/>
                </a:solidFill>
                <a:latin typeface="+mn-lt"/>
                <a:ea typeface="+mn-ea"/>
                <a:cs typeface="+mn-cs"/>
              </a:defRPr>
            </a:lvl1pPr>
            <a:lvl2pPr marL="457200" indent="-228600" algn="l" defTabSz="457200" rtl="0" eaLnBrk="1" latinLnBrk="0" hangingPunct="1">
              <a:lnSpc>
                <a:spcPct val="100000"/>
              </a:lnSpc>
              <a:spcBef>
                <a:spcPts val="0"/>
              </a:spcBef>
              <a:spcAft>
                <a:spcPts val="300"/>
              </a:spcAft>
              <a:buClr>
                <a:schemeClr val="accent1"/>
              </a:buClr>
              <a:buFont typeface="Lucida Grande"/>
              <a:buChar char="–"/>
              <a:defRPr sz="1800" b="0" kern="1200">
                <a:solidFill>
                  <a:schemeClr val="tx1"/>
                </a:solidFill>
                <a:latin typeface="+mn-lt"/>
                <a:ea typeface="+mn-ea"/>
                <a:cs typeface="+mn-cs"/>
              </a:defRPr>
            </a:lvl2pPr>
            <a:lvl3pPr marL="455613" indent="-225425" algn="l" defTabSz="457200" rtl="0" eaLnBrk="1" latinLnBrk="0" hangingPunct="1">
              <a:lnSpc>
                <a:spcPct val="100000"/>
              </a:lnSpc>
              <a:spcBef>
                <a:spcPts val="0"/>
              </a:spcBef>
              <a:spcAft>
                <a:spcPts val="300"/>
              </a:spcAft>
              <a:buClr>
                <a:schemeClr val="accent1"/>
              </a:buClr>
              <a:buFont typeface="Lucida Grande"/>
              <a:buChar char="–"/>
              <a:defRPr sz="1600" b="0" kern="1200">
                <a:solidFill>
                  <a:schemeClr val="tx1"/>
                </a:solidFill>
                <a:latin typeface="+mn-lt"/>
                <a:ea typeface="+mn-ea"/>
                <a:cs typeface="+mn-cs"/>
              </a:defRPr>
            </a:lvl3pPr>
            <a:lvl4pPr marL="635000" indent="-228600" algn="l" defTabSz="457200" rtl="0" eaLnBrk="1" latinLnBrk="0" hangingPunct="1">
              <a:lnSpc>
                <a:spcPct val="100000"/>
              </a:lnSpc>
              <a:spcBef>
                <a:spcPts val="0"/>
              </a:spcBef>
              <a:spcAft>
                <a:spcPts val="300"/>
              </a:spcAft>
              <a:buClr>
                <a:schemeClr val="accent1"/>
              </a:buClr>
              <a:buFont typeface="Arial"/>
              <a:buChar char="•"/>
              <a:defRPr sz="1600" b="0" kern="1200">
                <a:solidFill>
                  <a:schemeClr val="tx1"/>
                </a:solidFill>
                <a:latin typeface="+mn-lt"/>
                <a:ea typeface="+mn-ea"/>
                <a:cs typeface="+mn-cs"/>
              </a:defRPr>
            </a:lvl4pPr>
            <a:lvl5pPr marL="863600" indent="-228600" algn="l" defTabSz="457200" rtl="0" eaLnBrk="1" latinLnBrk="0" hangingPunct="1">
              <a:lnSpc>
                <a:spcPct val="100000"/>
              </a:lnSpc>
              <a:spcBef>
                <a:spcPts val="0"/>
              </a:spcBef>
              <a:spcAft>
                <a:spcPts val="300"/>
              </a:spcAft>
              <a:buClr>
                <a:schemeClr val="accent1"/>
              </a:buClr>
              <a:buFont typeface="Wingdings" charset="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r>
              <a:rPr lang="en-US" u="sng" dirty="0" smtClean="0"/>
              <a:t>Future Releases</a:t>
            </a:r>
          </a:p>
          <a:p>
            <a:pPr marL="114300" indent="-342900"/>
            <a:r>
              <a:rPr lang="en-US" dirty="0" smtClean="0"/>
              <a:t>Maintenance releases most months</a:t>
            </a:r>
            <a:endParaRPr lang="en-US" dirty="0"/>
          </a:p>
          <a:p>
            <a:pPr marL="114300" indent="-342900"/>
            <a:r>
              <a:rPr lang="en-US" dirty="0" smtClean="0"/>
              <a:t>Support </a:t>
            </a:r>
            <a:r>
              <a:rPr lang="en-US" dirty="0"/>
              <a:t>for Spark </a:t>
            </a:r>
            <a:r>
              <a:rPr lang="en-US" dirty="0" smtClean="0"/>
              <a:t>1.5</a:t>
            </a:r>
          </a:p>
          <a:p>
            <a:pPr marL="114300" indent="-342900"/>
            <a:r>
              <a:rPr lang="en-US" dirty="0" smtClean="0"/>
              <a:t>Spark R</a:t>
            </a:r>
          </a:p>
          <a:p>
            <a:pPr marL="114300" indent="-342900"/>
            <a:r>
              <a:rPr lang="en-US" dirty="0" smtClean="0"/>
              <a:t>N1QL &amp; view on RDDs</a:t>
            </a:r>
          </a:p>
          <a:p>
            <a:pPr marL="114300" indent="-342900"/>
            <a:r>
              <a:rPr lang="en-US" dirty="0" smtClean="0"/>
              <a:t>Hints for views &amp; queries</a:t>
            </a:r>
          </a:p>
          <a:p>
            <a:pPr marL="114300" indent="-342900"/>
            <a:r>
              <a:rPr lang="en-US" dirty="0" err="1" smtClean="0"/>
              <a:t>Databricks</a:t>
            </a:r>
            <a:r>
              <a:rPr lang="en-US" dirty="0" smtClean="0"/>
              <a:t> certification</a:t>
            </a:r>
          </a:p>
          <a:p>
            <a:r>
              <a:rPr lang="en-US" dirty="0" smtClean="0"/>
              <a:t>  Schema inference on random docs</a:t>
            </a:r>
          </a:p>
          <a:p>
            <a:pPr marL="228600" lvl="1" indent="0">
              <a:buNone/>
            </a:pPr>
            <a:endParaRPr lang="en-US" dirty="0" smtClean="0"/>
          </a:p>
        </p:txBody>
      </p:sp>
    </p:spTree>
    <p:extLst>
      <p:ext uri="{BB962C8B-B14F-4D97-AF65-F5344CB8AC3E}">
        <p14:creationId xmlns:p14="http://schemas.microsoft.com/office/powerpoint/2010/main" val="15205740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a:t>
            </a:r>
            <a:endParaRPr lang="en-US" dirty="0"/>
          </a:p>
        </p:txBody>
      </p:sp>
    </p:spTree>
    <p:extLst>
      <p:ext uri="{BB962C8B-B14F-4D97-AF65-F5344CB8AC3E}">
        <p14:creationId xmlns:p14="http://schemas.microsoft.com/office/powerpoint/2010/main" val="390585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use Spark – instead of Hadoop</a:t>
            </a:r>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22</a:t>
            </a:fld>
            <a:endParaRPr lang="en-US">
              <a:latin typeface="Corbel"/>
            </a:endParaRPr>
          </a:p>
        </p:txBody>
      </p:sp>
      <p:grpSp>
        <p:nvGrpSpPr>
          <p:cNvPr id="26" name="Group 25"/>
          <p:cNvGrpSpPr/>
          <p:nvPr/>
        </p:nvGrpSpPr>
        <p:grpSpPr>
          <a:xfrm>
            <a:off x="2549567" y="1300959"/>
            <a:ext cx="4044867" cy="2541582"/>
            <a:chOff x="466343" y="830866"/>
            <a:chExt cx="4044867" cy="2541582"/>
          </a:xfrm>
        </p:grpSpPr>
        <p:sp>
          <p:nvSpPr>
            <p:cNvPr id="4" name="Rounded Rectangle 3"/>
            <p:cNvSpPr/>
            <p:nvPr/>
          </p:nvSpPr>
          <p:spPr>
            <a:xfrm>
              <a:off x="466343" y="1635088"/>
              <a:ext cx="1645920" cy="914400"/>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1E1C1C"/>
                  </a:solidFill>
                  <a:latin typeface="Corbel"/>
                </a:rPr>
                <a:t>Couchbase</a:t>
              </a:r>
              <a:endParaRPr lang="en-US" sz="1600" dirty="0">
                <a:solidFill>
                  <a:srgbClr val="1E1C1C"/>
                </a:solidFill>
                <a:latin typeface="Corbel"/>
              </a:endParaRPr>
            </a:p>
          </p:txBody>
        </p:sp>
        <p:sp>
          <p:nvSpPr>
            <p:cNvPr id="5" name="Rounded Rectangle 4"/>
            <p:cNvSpPr/>
            <p:nvPr/>
          </p:nvSpPr>
          <p:spPr>
            <a:xfrm>
              <a:off x="2865290" y="1635088"/>
              <a:ext cx="1645920" cy="914400"/>
            </a:xfrm>
            <a:prstGeom prst="round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1E1C1C"/>
                  </a:solidFill>
                  <a:latin typeface="Corbel"/>
                </a:rPr>
                <a:t>Spark</a:t>
              </a:r>
              <a:endParaRPr lang="en-US" sz="1600" dirty="0">
                <a:solidFill>
                  <a:srgbClr val="1E1C1C"/>
                </a:solidFill>
                <a:latin typeface="Corbel"/>
              </a:endParaRPr>
            </a:p>
          </p:txBody>
        </p:sp>
        <p:sp>
          <p:nvSpPr>
            <p:cNvPr id="6" name="Curved Up Arrow 5"/>
            <p:cNvSpPr/>
            <p:nvPr/>
          </p:nvSpPr>
          <p:spPr>
            <a:xfrm>
              <a:off x="1385458" y="2823808"/>
              <a:ext cx="2194560" cy="548640"/>
            </a:xfrm>
            <a:prstGeom prst="curvedUpArrow">
              <a:avLst/>
            </a:prstGeom>
            <a:solidFill>
              <a:srgbClr val="1E1C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E1C1C"/>
                </a:solidFill>
                <a:latin typeface="Corbel"/>
              </a:endParaRPr>
            </a:p>
          </p:txBody>
        </p:sp>
        <p:sp>
          <p:nvSpPr>
            <p:cNvPr id="7" name="Curved Up Arrow 6"/>
            <p:cNvSpPr/>
            <p:nvPr/>
          </p:nvSpPr>
          <p:spPr>
            <a:xfrm rot="10800000">
              <a:off x="1385458" y="830866"/>
              <a:ext cx="2194560" cy="548640"/>
            </a:xfrm>
            <a:prstGeom prst="curvedUp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E1C1C"/>
                </a:solidFill>
                <a:latin typeface="Corbel"/>
              </a:endParaRPr>
            </a:p>
          </p:txBody>
        </p:sp>
        <p:sp>
          <p:nvSpPr>
            <p:cNvPr id="8" name="TextBox 7"/>
            <p:cNvSpPr txBox="1"/>
            <p:nvPr/>
          </p:nvSpPr>
          <p:spPr>
            <a:xfrm>
              <a:off x="2112262" y="3003116"/>
              <a:ext cx="753027" cy="369332"/>
            </a:xfrm>
            <a:prstGeom prst="rect">
              <a:avLst/>
            </a:prstGeom>
            <a:noFill/>
          </p:spPr>
          <p:txBody>
            <a:bodyPr wrap="square" rtlCol="0">
              <a:spAutoFit/>
            </a:bodyPr>
            <a:lstStyle/>
            <a:p>
              <a:pPr algn="ctr"/>
              <a:r>
                <a:rPr lang="en-US" dirty="0" smtClean="0">
                  <a:solidFill>
                    <a:srgbClr val="1E1C1C"/>
                  </a:solidFill>
                  <a:latin typeface="Corbel"/>
                </a:rPr>
                <a:t>Input</a:t>
              </a:r>
              <a:endParaRPr lang="en-US" dirty="0">
                <a:solidFill>
                  <a:srgbClr val="1E1C1C"/>
                </a:solidFill>
                <a:latin typeface="Corbel"/>
              </a:endParaRPr>
            </a:p>
          </p:txBody>
        </p:sp>
        <p:sp>
          <p:nvSpPr>
            <p:cNvPr id="9" name="TextBox 8"/>
            <p:cNvSpPr txBox="1"/>
            <p:nvPr/>
          </p:nvSpPr>
          <p:spPr>
            <a:xfrm>
              <a:off x="1385459" y="830866"/>
              <a:ext cx="2194560" cy="369332"/>
            </a:xfrm>
            <a:prstGeom prst="rect">
              <a:avLst/>
            </a:prstGeom>
            <a:noFill/>
          </p:spPr>
          <p:txBody>
            <a:bodyPr wrap="square" rtlCol="0">
              <a:spAutoFit/>
            </a:bodyPr>
            <a:lstStyle/>
            <a:p>
              <a:pPr algn="ctr"/>
              <a:r>
                <a:rPr lang="en-US" dirty="0" smtClean="0">
                  <a:solidFill>
                    <a:srgbClr val="1E1C1C"/>
                  </a:solidFill>
                  <a:latin typeface="Corbel"/>
                </a:rPr>
                <a:t>Output</a:t>
              </a:r>
              <a:endParaRPr lang="en-US" dirty="0">
                <a:solidFill>
                  <a:srgbClr val="1E1C1C"/>
                </a:solidFill>
                <a:latin typeface="Corbel"/>
              </a:endParaRPr>
            </a:p>
          </p:txBody>
        </p:sp>
      </p:grpSp>
    </p:spTree>
    <p:extLst>
      <p:ext uri="{BB962C8B-B14F-4D97-AF65-F5344CB8AC3E}">
        <p14:creationId xmlns:p14="http://schemas.microsoft.com/office/powerpoint/2010/main" val="2547831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use Spark – with Hadoop</a:t>
            </a:r>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23</a:t>
            </a:fld>
            <a:endParaRPr lang="en-US">
              <a:latin typeface="Corbel"/>
            </a:endParaRPr>
          </a:p>
        </p:txBody>
      </p:sp>
      <p:grpSp>
        <p:nvGrpSpPr>
          <p:cNvPr id="13" name="Group 12"/>
          <p:cNvGrpSpPr/>
          <p:nvPr/>
        </p:nvGrpSpPr>
        <p:grpSpPr>
          <a:xfrm>
            <a:off x="1315126" y="1300959"/>
            <a:ext cx="6513748" cy="2541582"/>
            <a:chOff x="466343" y="830866"/>
            <a:chExt cx="6513748" cy="2541582"/>
          </a:xfrm>
        </p:grpSpPr>
        <p:sp>
          <p:nvSpPr>
            <p:cNvPr id="4" name="Rounded Rectangle 3"/>
            <p:cNvSpPr/>
            <p:nvPr/>
          </p:nvSpPr>
          <p:spPr>
            <a:xfrm>
              <a:off x="466343" y="1635088"/>
              <a:ext cx="1645920" cy="914400"/>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1E1C1C"/>
                  </a:solidFill>
                  <a:latin typeface="Corbel"/>
                </a:rPr>
                <a:t>Couchbase</a:t>
              </a:r>
              <a:endParaRPr lang="en-US" sz="1600" dirty="0">
                <a:solidFill>
                  <a:srgbClr val="1E1C1C"/>
                </a:solidFill>
                <a:latin typeface="Corbel"/>
              </a:endParaRPr>
            </a:p>
          </p:txBody>
        </p:sp>
        <p:sp>
          <p:nvSpPr>
            <p:cNvPr id="5" name="Rounded Rectangle 4"/>
            <p:cNvSpPr/>
            <p:nvPr/>
          </p:nvSpPr>
          <p:spPr>
            <a:xfrm>
              <a:off x="2865290" y="1635088"/>
              <a:ext cx="1645920" cy="914400"/>
            </a:xfrm>
            <a:prstGeom prst="round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1E1C1C"/>
                  </a:solidFill>
                  <a:latin typeface="Corbel"/>
                </a:rPr>
                <a:t>Spark</a:t>
              </a:r>
              <a:endParaRPr lang="en-US" sz="1600" dirty="0">
                <a:solidFill>
                  <a:srgbClr val="1E1C1C"/>
                </a:solidFill>
                <a:latin typeface="Corbel"/>
              </a:endParaRPr>
            </a:p>
          </p:txBody>
        </p:sp>
        <p:sp>
          <p:nvSpPr>
            <p:cNvPr id="6" name="Curved Up Arrow 5"/>
            <p:cNvSpPr/>
            <p:nvPr/>
          </p:nvSpPr>
          <p:spPr>
            <a:xfrm>
              <a:off x="1385458" y="2823808"/>
              <a:ext cx="2194560" cy="548640"/>
            </a:xfrm>
            <a:prstGeom prst="curvedUpArrow">
              <a:avLst/>
            </a:prstGeom>
            <a:solidFill>
              <a:srgbClr val="1E1C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E1C1C"/>
                </a:solidFill>
                <a:latin typeface="Corbel"/>
              </a:endParaRPr>
            </a:p>
          </p:txBody>
        </p:sp>
        <p:sp>
          <p:nvSpPr>
            <p:cNvPr id="7" name="Curved Up Arrow 6"/>
            <p:cNvSpPr/>
            <p:nvPr/>
          </p:nvSpPr>
          <p:spPr>
            <a:xfrm rot="10800000">
              <a:off x="1385458" y="830866"/>
              <a:ext cx="2194560" cy="548640"/>
            </a:xfrm>
            <a:prstGeom prst="curvedUp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E1C1C"/>
                </a:solidFill>
                <a:latin typeface="Corbel"/>
              </a:endParaRPr>
            </a:p>
          </p:txBody>
        </p:sp>
        <p:sp>
          <p:nvSpPr>
            <p:cNvPr id="8" name="TextBox 7"/>
            <p:cNvSpPr txBox="1"/>
            <p:nvPr/>
          </p:nvSpPr>
          <p:spPr>
            <a:xfrm>
              <a:off x="2112262" y="3003116"/>
              <a:ext cx="753027" cy="369332"/>
            </a:xfrm>
            <a:prstGeom prst="rect">
              <a:avLst/>
            </a:prstGeom>
            <a:noFill/>
          </p:spPr>
          <p:txBody>
            <a:bodyPr wrap="square" rtlCol="0">
              <a:spAutoFit/>
            </a:bodyPr>
            <a:lstStyle/>
            <a:p>
              <a:pPr algn="ctr"/>
              <a:r>
                <a:rPr lang="en-US" dirty="0" smtClean="0">
                  <a:solidFill>
                    <a:srgbClr val="1E1C1C"/>
                  </a:solidFill>
                  <a:latin typeface="Corbel"/>
                </a:rPr>
                <a:t>Input</a:t>
              </a:r>
              <a:endParaRPr lang="en-US" dirty="0">
                <a:solidFill>
                  <a:srgbClr val="1E1C1C"/>
                </a:solidFill>
                <a:latin typeface="Corbel"/>
              </a:endParaRPr>
            </a:p>
          </p:txBody>
        </p:sp>
        <p:sp>
          <p:nvSpPr>
            <p:cNvPr id="9" name="TextBox 8"/>
            <p:cNvSpPr txBox="1"/>
            <p:nvPr/>
          </p:nvSpPr>
          <p:spPr>
            <a:xfrm>
              <a:off x="1385459" y="830866"/>
              <a:ext cx="2194560" cy="369332"/>
            </a:xfrm>
            <a:prstGeom prst="rect">
              <a:avLst/>
            </a:prstGeom>
            <a:noFill/>
          </p:spPr>
          <p:txBody>
            <a:bodyPr wrap="square" rtlCol="0">
              <a:spAutoFit/>
            </a:bodyPr>
            <a:lstStyle/>
            <a:p>
              <a:pPr algn="ctr"/>
              <a:r>
                <a:rPr lang="en-US" dirty="0" smtClean="0">
                  <a:solidFill>
                    <a:srgbClr val="1E1C1C"/>
                  </a:solidFill>
                  <a:latin typeface="Corbel"/>
                </a:rPr>
                <a:t>Output</a:t>
              </a:r>
              <a:endParaRPr lang="en-US" dirty="0">
                <a:solidFill>
                  <a:srgbClr val="1E1C1C"/>
                </a:solidFill>
                <a:latin typeface="Corbel"/>
              </a:endParaRPr>
            </a:p>
          </p:txBody>
        </p:sp>
        <p:sp>
          <p:nvSpPr>
            <p:cNvPr id="24" name="Rounded Rectangle 23"/>
            <p:cNvSpPr/>
            <p:nvPr/>
          </p:nvSpPr>
          <p:spPr>
            <a:xfrm>
              <a:off x="5334171" y="1635088"/>
              <a:ext cx="1645920" cy="914400"/>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1E1C1C"/>
                  </a:solidFill>
                  <a:latin typeface="Corbel"/>
                </a:rPr>
                <a:t>Hadoop</a:t>
              </a:r>
              <a:endParaRPr lang="en-US" sz="1600" dirty="0">
                <a:solidFill>
                  <a:srgbClr val="1E1C1C"/>
                </a:solidFill>
                <a:latin typeface="Corbel"/>
              </a:endParaRPr>
            </a:p>
          </p:txBody>
        </p:sp>
        <p:sp>
          <p:nvSpPr>
            <p:cNvPr id="25" name="Left Arrow 24"/>
            <p:cNvSpPr/>
            <p:nvPr/>
          </p:nvSpPr>
          <p:spPr>
            <a:xfrm>
              <a:off x="4701879" y="1983921"/>
              <a:ext cx="367334" cy="262424"/>
            </a:xfrm>
            <a:prstGeom prst="lef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grpSp>
      <p:sp>
        <p:nvSpPr>
          <p:cNvPr id="26" name="TextBox 25"/>
          <p:cNvSpPr txBox="1"/>
          <p:nvPr/>
        </p:nvSpPr>
        <p:spPr>
          <a:xfrm>
            <a:off x="5359994" y="2716438"/>
            <a:ext cx="842700" cy="369332"/>
          </a:xfrm>
          <a:prstGeom prst="rect">
            <a:avLst/>
          </a:prstGeom>
          <a:noFill/>
        </p:spPr>
        <p:txBody>
          <a:bodyPr wrap="square" rtlCol="0">
            <a:spAutoFit/>
          </a:bodyPr>
          <a:lstStyle/>
          <a:p>
            <a:pPr algn="ctr"/>
            <a:r>
              <a:rPr lang="en-US" dirty="0" smtClean="0">
                <a:solidFill>
                  <a:srgbClr val="1E1C1C"/>
                </a:solidFill>
                <a:latin typeface="Corbel"/>
              </a:rPr>
              <a:t>Input</a:t>
            </a:r>
            <a:endParaRPr lang="en-US" dirty="0">
              <a:solidFill>
                <a:srgbClr val="1E1C1C"/>
              </a:solidFill>
              <a:latin typeface="Corbel"/>
            </a:endParaRPr>
          </a:p>
        </p:txBody>
      </p:sp>
    </p:spTree>
    <p:extLst>
      <p:ext uri="{BB962C8B-B14F-4D97-AF65-F5344CB8AC3E}">
        <p14:creationId xmlns:p14="http://schemas.microsoft.com/office/powerpoint/2010/main" val="4182644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use Spark – instead of Storm</a:t>
            </a:r>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24</a:t>
            </a:fld>
            <a:endParaRPr lang="en-US">
              <a:latin typeface="Corbel"/>
            </a:endParaRPr>
          </a:p>
        </p:txBody>
      </p:sp>
      <p:grpSp>
        <p:nvGrpSpPr>
          <p:cNvPr id="13" name="Group 12"/>
          <p:cNvGrpSpPr/>
          <p:nvPr/>
        </p:nvGrpSpPr>
        <p:grpSpPr>
          <a:xfrm>
            <a:off x="2183656" y="1699498"/>
            <a:ext cx="4776688" cy="1744504"/>
            <a:chOff x="3688251" y="2823808"/>
            <a:chExt cx="4776688" cy="1744504"/>
          </a:xfrm>
        </p:grpSpPr>
        <p:sp>
          <p:nvSpPr>
            <p:cNvPr id="10" name="Rounded Rectangle 9"/>
            <p:cNvSpPr/>
            <p:nvPr/>
          </p:nvSpPr>
          <p:spPr>
            <a:xfrm>
              <a:off x="3688251" y="3646768"/>
              <a:ext cx="1645920" cy="914400"/>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1E1C1C"/>
                  </a:solidFill>
                  <a:latin typeface="Corbel"/>
                </a:rPr>
                <a:t>Couchbase</a:t>
              </a:r>
              <a:endParaRPr lang="en-US" sz="1600" dirty="0">
                <a:solidFill>
                  <a:srgbClr val="1E1C1C"/>
                </a:solidFill>
                <a:latin typeface="Corbel"/>
              </a:endParaRPr>
            </a:p>
          </p:txBody>
        </p:sp>
        <p:sp>
          <p:nvSpPr>
            <p:cNvPr id="11" name="Rounded Rectangle 10"/>
            <p:cNvSpPr/>
            <p:nvPr/>
          </p:nvSpPr>
          <p:spPr>
            <a:xfrm>
              <a:off x="6819019" y="3646768"/>
              <a:ext cx="1645920" cy="914400"/>
            </a:xfrm>
            <a:prstGeom prst="round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1E1C1C"/>
                  </a:solidFill>
                  <a:latin typeface="Corbel"/>
                </a:rPr>
                <a:t>Spark</a:t>
              </a:r>
              <a:endParaRPr lang="en-US" sz="1600" dirty="0">
                <a:solidFill>
                  <a:srgbClr val="1E1C1C"/>
                </a:solidFill>
                <a:latin typeface="Corbel"/>
              </a:endParaRPr>
            </a:p>
          </p:txBody>
        </p:sp>
        <p:sp>
          <p:nvSpPr>
            <p:cNvPr id="12" name="Oval 11"/>
            <p:cNvSpPr/>
            <p:nvPr/>
          </p:nvSpPr>
          <p:spPr>
            <a:xfrm>
              <a:off x="5482970" y="4016100"/>
              <a:ext cx="182880" cy="182880"/>
            </a:xfrm>
            <a:prstGeom prst="ellipse">
              <a:avLst/>
            </a:prstGeom>
            <a:solidFill>
              <a:srgbClr val="1E1C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14" name="Oval 13"/>
            <p:cNvSpPr/>
            <p:nvPr/>
          </p:nvSpPr>
          <p:spPr>
            <a:xfrm>
              <a:off x="5726810" y="4016100"/>
              <a:ext cx="182880" cy="182880"/>
            </a:xfrm>
            <a:prstGeom prst="ellipse">
              <a:avLst/>
            </a:prstGeom>
            <a:solidFill>
              <a:srgbClr val="1E1C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15" name="Oval 14"/>
            <p:cNvSpPr/>
            <p:nvPr/>
          </p:nvSpPr>
          <p:spPr>
            <a:xfrm>
              <a:off x="5987606" y="4016100"/>
              <a:ext cx="182880" cy="182880"/>
            </a:xfrm>
            <a:prstGeom prst="ellipse">
              <a:avLst/>
            </a:prstGeom>
            <a:solidFill>
              <a:srgbClr val="1E1C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16" name="Oval 15"/>
            <p:cNvSpPr/>
            <p:nvPr/>
          </p:nvSpPr>
          <p:spPr>
            <a:xfrm>
              <a:off x="6244095" y="4016100"/>
              <a:ext cx="182880" cy="182880"/>
            </a:xfrm>
            <a:prstGeom prst="ellipse">
              <a:avLst/>
            </a:prstGeom>
            <a:solidFill>
              <a:srgbClr val="1E1C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17" name="Oval 16"/>
            <p:cNvSpPr/>
            <p:nvPr/>
          </p:nvSpPr>
          <p:spPr>
            <a:xfrm>
              <a:off x="6506477" y="4016100"/>
              <a:ext cx="182880" cy="182880"/>
            </a:xfrm>
            <a:prstGeom prst="ellipse">
              <a:avLst/>
            </a:prstGeom>
            <a:solidFill>
              <a:srgbClr val="1E1C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18" name="TextBox 17"/>
            <p:cNvSpPr txBox="1"/>
            <p:nvPr/>
          </p:nvSpPr>
          <p:spPr>
            <a:xfrm>
              <a:off x="5334171" y="4198980"/>
              <a:ext cx="1484847" cy="369332"/>
            </a:xfrm>
            <a:prstGeom prst="rect">
              <a:avLst/>
            </a:prstGeom>
            <a:noFill/>
          </p:spPr>
          <p:txBody>
            <a:bodyPr wrap="square" rtlCol="0">
              <a:spAutoFit/>
            </a:bodyPr>
            <a:lstStyle/>
            <a:p>
              <a:pPr algn="ctr"/>
              <a:r>
                <a:rPr lang="en-US" dirty="0" smtClean="0">
                  <a:solidFill>
                    <a:srgbClr val="1E1C1C"/>
                  </a:solidFill>
                  <a:latin typeface="Corbel"/>
                </a:rPr>
                <a:t>Stream</a:t>
              </a:r>
              <a:endParaRPr lang="en-US" dirty="0">
                <a:solidFill>
                  <a:srgbClr val="1E1C1C"/>
                </a:solidFill>
                <a:latin typeface="Corbel"/>
              </a:endParaRPr>
            </a:p>
          </p:txBody>
        </p:sp>
        <p:cxnSp>
          <p:nvCxnSpPr>
            <p:cNvPr id="20" name="Straight Arrow Connector 19"/>
            <p:cNvCxnSpPr/>
            <p:nvPr/>
          </p:nvCxnSpPr>
          <p:spPr>
            <a:xfrm>
              <a:off x="5482970" y="3843280"/>
              <a:ext cx="1206387"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Curved Up Arrow 21"/>
            <p:cNvSpPr/>
            <p:nvPr/>
          </p:nvSpPr>
          <p:spPr>
            <a:xfrm rot="10800000">
              <a:off x="4890325" y="2823808"/>
              <a:ext cx="2194560" cy="548640"/>
            </a:xfrm>
            <a:prstGeom prst="curvedUp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E1C1C"/>
                </a:solidFill>
                <a:latin typeface="Corbel"/>
              </a:endParaRPr>
            </a:p>
          </p:txBody>
        </p:sp>
        <p:sp>
          <p:nvSpPr>
            <p:cNvPr id="23" name="TextBox 22"/>
            <p:cNvSpPr txBox="1"/>
            <p:nvPr/>
          </p:nvSpPr>
          <p:spPr>
            <a:xfrm>
              <a:off x="4890326" y="2823808"/>
              <a:ext cx="2194560" cy="369332"/>
            </a:xfrm>
            <a:prstGeom prst="rect">
              <a:avLst/>
            </a:prstGeom>
            <a:noFill/>
          </p:spPr>
          <p:txBody>
            <a:bodyPr wrap="square" rtlCol="0">
              <a:spAutoFit/>
            </a:bodyPr>
            <a:lstStyle/>
            <a:p>
              <a:pPr algn="ctr"/>
              <a:r>
                <a:rPr lang="en-US" dirty="0" smtClean="0">
                  <a:solidFill>
                    <a:srgbClr val="1E1C1C"/>
                  </a:solidFill>
                  <a:latin typeface="Corbel"/>
                </a:rPr>
                <a:t>Output</a:t>
              </a:r>
              <a:endParaRPr lang="en-US" dirty="0">
                <a:solidFill>
                  <a:srgbClr val="1E1C1C"/>
                </a:solidFill>
                <a:latin typeface="Corbel"/>
              </a:endParaRPr>
            </a:p>
          </p:txBody>
        </p:sp>
      </p:grpSp>
    </p:spTree>
    <p:extLst>
      <p:ext uri="{BB962C8B-B14F-4D97-AF65-F5344CB8AC3E}">
        <p14:creationId xmlns:p14="http://schemas.microsoft.com/office/powerpoint/2010/main" val="4182644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Couchbase to Spark: Parallel Import/Export</a:t>
            </a:r>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25</a:t>
            </a:fld>
            <a:endParaRPr lang="en-US">
              <a:latin typeface="Corbel"/>
            </a:endParaRPr>
          </a:p>
        </p:txBody>
      </p:sp>
      <p:sp>
        <p:nvSpPr>
          <p:cNvPr id="4" name="Rounded Rectangle 3"/>
          <p:cNvSpPr/>
          <p:nvPr/>
        </p:nvSpPr>
        <p:spPr>
          <a:xfrm>
            <a:off x="1287855" y="839601"/>
            <a:ext cx="2194560" cy="112677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rgbClr val="1E1C1C"/>
                </a:solidFill>
                <a:latin typeface="Corbel"/>
              </a:rPr>
              <a:t>Couchbase Server 1</a:t>
            </a:r>
            <a:endParaRPr lang="en-US" sz="1600" dirty="0">
              <a:solidFill>
                <a:srgbClr val="1E1C1C"/>
              </a:solidFill>
              <a:latin typeface="Corbel"/>
            </a:endParaRPr>
          </a:p>
        </p:txBody>
      </p:sp>
      <p:sp>
        <p:nvSpPr>
          <p:cNvPr id="5" name="Rounded Rectangle 4"/>
          <p:cNvSpPr/>
          <p:nvPr/>
        </p:nvSpPr>
        <p:spPr>
          <a:xfrm>
            <a:off x="1719472" y="1591882"/>
            <a:ext cx="1280160" cy="274320"/>
          </a:xfrm>
          <a:prstGeom prst="roundRect">
            <a:avLst/>
          </a:prstGeom>
          <a:solidFill>
            <a:srgbClr val="FFFFFF"/>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err="1" smtClean="0">
                <a:solidFill>
                  <a:srgbClr val="1E1C1C"/>
                </a:solidFill>
                <a:latin typeface="Corbel"/>
              </a:rPr>
              <a:t>vBucket</a:t>
            </a:r>
            <a:r>
              <a:rPr lang="en-US" sz="1400" dirty="0" smtClean="0">
                <a:solidFill>
                  <a:srgbClr val="1E1C1C"/>
                </a:solidFill>
                <a:latin typeface="Corbel"/>
              </a:rPr>
              <a:t> 2</a:t>
            </a:r>
            <a:endParaRPr lang="en-US" sz="1400" dirty="0">
              <a:solidFill>
                <a:srgbClr val="1E1C1C"/>
              </a:solidFill>
              <a:latin typeface="Corbel"/>
            </a:endParaRPr>
          </a:p>
        </p:txBody>
      </p:sp>
      <p:sp>
        <p:nvSpPr>
          <p:cNvPr id="6" name="Rounded Rectangle 5"/>
          <p:cNvSpPr/>
          <p:nvPr/>
        </p:nvSpPr>
        <p:spPr>
          <a:xfrm>
            <a:off x="1719472" y="1275574"/>
            <a:ext cx="1280160" cy="274320"/>
          </a:xfrm>
          <a:prstGeom prst="roundRect">
            <a:avLst/>
          </a:prstGeom>
          <a:solidFill>
            <a:srgbClr val="FFFFFF"/>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err="1" smtClean="0">
                <a:solidFill>
                  <a:srgbClr val="1E1C1C"/>
                </a:solidFill>
                <a:latin typeface="Corbel"/>
              </a:rPr>
              <a:t>vBucket</a:t>
            </a:r>
            <a:r>
              <a:rPr lang="en-US" sz="1400" dirty="0" smtClean="0">
                <a:solidFill>
                  <a:srgbClr val="1E1C1C"/>
                </a:solidFill>
                <a:latin typeface="Corbel"/>
              </a:rPr>
              <a:t> 1</a:t>
            </a:r>
            <a:endParaRPr lang="en-US" sz="1400" dirty="0">
              <a:solidFill>
                <a:srgbClr val="1E1C1C"/>
              </a:solidFill>
              <a:latin typeface="Corbel"/>
            </a:endParaRPr>
          </a:p>
        </p:txBody>
      </p:sp>
      <p:sp>
        <p:nvSpPr>
          <p:cNvPr id="13" name="Rounded Rectangle 12"/>
          <p:cNvSpPr/>
          <p:nvPr/>
        </p:nvSpPr>
        <p:spPr>
          <a:xfrm>
            <a:off x="1287855" y="2176315"/>
            <a:ext cx="2194560" cy="112677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rgbClr val="1E1C1C"/>
                </a:solidFill>
                <a:latin typeface="Corbel"/>
              </a:rPr>
              <a:t>Couchbase Server 1</a:t>
            </a:r>
            <a:endParaRPr lang="en-US" sz="1600" dirty="0">
              <a:solidFill>
                <a:srgbClr val="1E1C1C"/>
              </a:solidFill>
              <a:latin typeface="Corbel"/>
            </a:endParaRPr>
          </a:p>
        </p:txBody>
      </p:sp>
      <p:sp>
        <p:nvSpPr>
          <p:cNvPr id="14" name="Rounded Rectangle 13"/>
          <p:cNvSpPr/>
          <p:nvPr/>
        </p:nvSpPr>
        <p:spPr>
          <a:xfrm>
            <a:off x="1719472" y="2928596"/>
            <a:ext cx="1280160" cy="274320"/>
          </a:xfrm>
          <a:prstGeom prst="roundRect">
            <a:avLst/>
          </a:prstGeom>
          <a:solidFill>
            <a:srgbClr val="FFFFFF"/>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err="1" smtClean="0">
                <a:solidFill>
                  <a:srgbClr val="1E1C1C"/>
                </a:solidFill>
                <a:latin typeface="Corbel"/>
              </a:rPr>
              <a:t>vBucket</a:t>
            </a:r>
            <a:r>
              <a:rPr lang="en-US" sz="1400" dirty="0" smtClean="0">
                <a:solidFill>
                  <a:srgbClr val="1E1C1C"/>
                </a:solidFill>
                <a:latin typeface="Corbel"/>
              </a:rPr>
              <a:t> 4</a:t>
            </a:r>
            <a:endParaRPr lang="en-US" sz="1400" dirty="0">
              <a:solidFill>
                <a:srgbClr val="1E1C1C"/>
              </a:solidFill>
              <a:latin typeface="Corbel"/>
            </a:endParaRPr>
          </a:p>
        </p:txBody>
      </p:sp>
      <p:sp>
        <p:nvSpPr>
          <p:cNvPr id="15" name="Rounded Rectangle 14"/>
          <p:cNvSpPr/>
          <p:nvPr/>
        </p:nvSpPr>
        <p:spPr>
          <a:xfrm>
            <a:off x="1719472" y="2612288"/>
            <a:ext cx="1280160" cy="274320"/>
          </a:xfrm>
          <a:prstGeom prst="roundRect">
            <a:avLst/>
          </a:prstGeom>
          <a:solidFill>
            <a:srgbClr val="FFFFFF"/>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err="1" smtClean="0">
                <a:solidFill>
                  <a:srgbClr val="1E1C1C"/>
                </a:solidFill>
                <a:latin typeface="Corbel"/>
              </a:rPr>
              <a:t>vBucket</a:t>
            </a:r>
            <a:r>
              <a:rPr lang="en-US" sz="1400" dirty="0" smtClean="0">
                <a:solidFill>
                  <a:srgbClr val="1E1C1C"/>
                </a:solidFill>
                <a:latin typeface="Corbel"/>
              </a:rPr>
              <a:t> 3</a:t>
            </a:r>
            <a:endParaRPr lang="en-US" sz="1400" dirty="0">
              <a:solidFill>
                <a:srgbClr val="1E1C1C"/>
              </a:solidFill>
              <a:latin typeface="Corbel"/>
            </a:endParaRPr>
          </a:p>
        </p:txBody>
      </p:sp>
      <p:sp>
        <p:nvSpPr>
          <p:cNvPr id="16" name="Rounded Rectangle 15"/>
          <p:cNvSpPr/>
          <p:nvPr/>
        </p:nvSpPr>
        <p:spPr>
          <a:xfrm>
            <a:off x="1272466" y="3513029"/>
            <a:ext cx="2194560" cy="112677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rgbClr val="1E1C1C"/>
                </a:solidFill>
                <a:latin typeface="Corbel"/>
              </a:rPr>
              <a:t>Couchbase Server n</a:t>
            </a:r>
            <a:endParaRPr lang="en-US" sz="1600" dirty="0">
              <a:solidFill>
                <a:srgbClr val="1E1C1C"/>
              </a:solidFill>
              <a:latin typeface="Corbel"/>
            </a:endParaRPr>
          </a:p>
        </p:txBody>
      </p:sp>
      <p:sp>
        <p:nvSpPr>
          <p:cNvPr id="17" name="Rounded Rectangle 16"/>
          <p:cNvSpPr/>
          <p:nvPr/>
        </p:nvSpPr>
        <p:spPr>
          <a:xfrm>
            <a:off x="1704083" y="4265310"/>
            <a:ext cx="1280160" cy="274320"/>
          </a:xfrm>
          <a:prstGeom prst="roundRect">
            <a:avLst/>
          </a:prstGeom>
          <a:solidFill>
            <a:srgbClr val="FFFFFF"/>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err="1" smtClean="0">
                <a:solidFill>
                  <a:srgbClr val="1E1C1C"/>
                </a:solidFill>
                <a:latin typeface="Corbel"/>
              </a:rPr>
              <a:t>vBucket</a:t>
            </a:r>
            <a:r>
              <a:rPr lang="en-US" sz="1400" dirty="0" smtClean="0">
                <a:solidFill>
                  <a:srgbClr val="1E1C1C"/>
                </a:solidFill>
                <a:latin typeface="Corbel"/>
              </a:rPr>
              <a:t> 1024</a:t>
            </a:r>
            <a:endParaRPr lang="en-US" sz="1400" dirty="0">
              <a:solidFill>
                <a:srgbClr val="1E1C1C"/>
              </a:solidFill>
              <a:latin typeface="Corbel"/>
            </a:endParaRPr>
          </a:p>
        </p:txBody>
      </p:sp>
      <p:sp>
        <p:nvSpPr>
          <p:cNvPr id="18" name="Rounded Rectangle 17"/>
          <p:cNvSpPr/>
          <p:nvPr/>
        </p:nvSpPr>
        <p:spPr>
          <a:xfrm>
            <a:off x="1704083" y="3949002"/>
            <a:ext cx="1280160" cy="274320"/>
          </a:xfrm>
          <a:prstGeom prst="roundRect">
            <a:avLst/>
          </a:prstGeom>
          <a:solidFill>
            <a:srgbClr val="FFFFFF"/>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err="1" smtClean="0">
                <a:solidFill>
                  <a:srgbClr val="1E1C1C"/>
                </a:solidFill>
                <a:latin typeface="Corbel"/>
              </a:rPr>
              <a:t>vBucket</a:t>
            </a:r>
            <a:r>
              <a:rPr lang="en-US" sz="1400" dirty="0" smtClean="0">
                <a:solidFill>
                  <a:srgbClr val="1E1C1C"/>
                </a:solidFill>
                <a:latin typeface="Corbel"/>
              </a:rPr>
              <a:t> 1023</a:t>
            </a:r>
            <a:endParaRPr lang="en-US" sz="1400" dirty="0">
              <a:solidFill>
                <a:srgbClr val="1E1C1C"/>
              </a:solidFill>
              <a:latin typeface="Corbel"/>
            </a:endParaRPr>
          </a:p>
        </p:txBody>
      </p:sp>
      <p:sp>
        <p:nvSpPr>
          <p:cNvPr id="22" name="Rounded Rectangle 21"/>
          <p:cNvSpPr/>
          <p:nvPr/>
        </p:nvSpPr>
        <p:spPr>
          <a:xfrm>
            <a:off x="5676975" y="839601"/>
            <a:ext cx="2194560" cy="112677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rgbClr val="1E1C1C"/>
                </a:solidFill>
                <a:latin typeface="Corbel"/>
              </a:rPr>
              <a:t>Spark 1</a:t>
            </a:r>
            <a:endParaRPr lang="en-US" sz="1600" dirty="0">
              <a:solidFill>
                <a:srgbClr val="1E1C1C"/>
              </a:solidFill>
              <a:latin typeface="Corbel"/>
            </a:endParaRPr>
          </a:p>
        </p:txBody>
      </p:sp>
      <p:sp>
        <p:nvSpPr>
          <p:cNvPr id="23" name="Rounded Rectangle 22"/>
          <p:cNvSpPr/>
          <p:nvPr/>
        </p:nvSpPr>
        <p:spPr>
          <a:xfrm>
            <a:off x="6108592" y="1591882"/>
            <a:ext cx="1280160" cy="274320"/>
          </a:xfrm>
          <a:prstGeom prst="roundRect">
            <a:avLst/>
          </a:prstGeom>
          <a:solidFill>
            <a:srgbClr val="FFFFFF"/>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a:solidFill>
                  <a:srgbClr val="1E1C1C"/>
                </a:solidFill>
                <a:latin typeface="Corbel"/>
              </a:rPr>
              <a:t>Task</a:t>
            </a:r>
          </a:p>
        </p:txBody>
      </p:sp>
      <p:sp>
        <p:nvSpPr>
          <p:cNvPr id="24" name="Rounded Rectangle 23"/>
          <p:cNvSpPr/>
          <p:nvPr/>
        </p:nvSpPr>
        <p:spPr>
          <a:xfrm>
            <a:off x="6108592" y="1275574"/>
            <a:ext cx="1280160" cy="274320"/>
          </a:xfrm>
          <a:prstGeom prst="roundRect">
            <a:avLst/>
          </a:prstGeom>
          <a:solidFill>
            <a:srgbClr val="FFFFFF"/>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smtClean="0">
                <a:solidFill>
                  <a:srgbClr val="1E1C1C"/>
                </a:solidFill>
                <a:latin typeface="Corbel"/>
              </a:rPr>
              <a:t>Task</a:t>
            </a:r>
            <a:endParaRPr lang="en-US" sz="1400" dirty="0">
              <a:solidFill>
                <a:srgbClr val="1E1C1C"/>
              </a:solidFill>
              <a:latin typeface="Corbel"/>
            </a:endParaRPr>
          </a:p>
        </p:txBody>
      </p:sp>
      <p:sp>
        <p:nvSpPr>
          <p:cNvPr id="25" name="Rounded Rectangle 24"/>
          <p:cNvSpPr/>
          <p:nvPr/>
        </p:nvSpPr>
        <p:spPr>
          <a:xfrm>
            <a:off x="5676975" y="2176315"/>
            <a:ext cx="2194560" cy="1126774"/>
          </a:xfrm>
          <a:prstGeom prst="round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rgbClr val="1E1C1C"/>
                </a:solidFill>
                <a:latin typeface="Corbel"/>
              </a:rPr>
              <a:t>Spark 2</a:t>
            </a:r>
            <a:endParaRPr lang="en-US" sz="1600" dirty="0">
              <a:solidFill>
                <a:srgbClr val="1E1C1C"/>
              </a:solidFill>
              <a:latin typeface="Corbel"/>
            </a:endParaRPr>
          </a:p>
        </p:txBody>
      </p:sp>
      <p:sp>
        <p:nvSpPr>
          <p:cNvPr id="26" name="Rounded Rectangle 25"/>
          <p:cNvSpPr/>
          <p:nvPr/>
        </p:nvSpPr>
        <p:spPr>
          <a:xfrm>
            <a:off x="6108592" y="2928596"/>
            <a:ext cx="1280160" cy="274320"/>
          </a:xfrm>
          <a:prstGeom prst="roundRect">
            <a:avLst/>
          </a:prstGeom>
          <a:solidFill>
            <a:srgbClr val="FFFFFF"/>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a:solidFill>
                  <a:srgbClr val="1E1C1C"/>
                </a:solidFill>
                <a:latin typeface="Corbel"/>
              </a:rPr>
              <a:t>Task</a:t>
            </a:r>
          </a:p>
        </p:txBody>
      </p:sp>
      <p:sp>
        <p:nvSpPr>
          <p:cNvPr id="27" name="Rounded Rectangle 26"/>
          <p:cNvSpPr/>
          <p:nvPr/>
        </p:nvSpPr>
        <p:spPr>
          <a:xfrm>
            <a:off x="6108592" y="2612288"/>
            <a:ext cx="1280160" cy="274320"/>
          </a:xfrm>
          <a:prstGeom prst="roundRect">
            <a:avLst/>
          </a:prstGeom>
          <a:solidFill>
            <a:srgbClr val="FFFFFF"/>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a:solidFill>
                  <a:srgbClr val="1E1C1C"/>
                </a:solidFill>
                <a:latin typeface="Corbel"/>
              </a:rPr>
              <a:t>Task</a:t>
            </a:r>
          </a:p>
        </p:txBody>
      </p:sp>
      <p:sp>
        <p:nvSpPr>
          <p:cNvPr id="28" name="Rounded Rectangle 27"/>
          <p:cNvSpPr/>
          <p:nvPr/>
        </p:nvSpPr>
        <p:spPr>
          <a:xfrm>
            <a:off x="5676975" y="3513029"/>
            <a:ext cx="2194560" cy="1126774"/>
          </a:xfrm>
          <a:prstGeom prst="round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rgbClr val="1E1C1C"/>
                </a:solidFill>
                <a:latin typeface="Corbel"/>
              </a:rPr>
              <a:t>Spark n</a:t>
            </a:r>
            <a:endParaRPr lang="en-US" sz="1600" dirty="0">
              <a:solidFill>
                <a:srgbClr val="1E1C1C"/>
              </a:solidFill>
              <a:latin typeface="Corbel"/>
            </a:endParaRPr>
          </a:p>
        </p:txBody>
      </p:sp>
      <p:sp>
        <p:nvSpPr>
          <p:cNvPr id="29" name="Rounded Rectangle 28"/>
          <p:cNvSpPr/>
          <p:nvPr/>
        </p:nvSpPr>
        <p:spPr>
          <a:xfrm>
            <a:off x="6108592" y="4265310"/>
            <a:ext cx="1280160" cy="274320"/>
          </a:xfrm>
          <a:prstGeom prst="roundRect">
            <a:avLst/>
          </a:prstGeom>
          <a:solidFill>
            <a:srgbClr val="FFFFFF"/>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a:solidFill>
                  <a:srgbClr val="1E1C1C"/>
                </a:solidFill>
                <a:latin typeface="Corbel"/>
              </a:rPr>
              <a:t>Task</a:t>
            </a:r>
          </a:p>
        </p:txBody>
      </p:sp>
      <p:sp>
        <p:nvSpPr>
          <p:cNvPr id="30" name="Rounded Rectangle 29"/>
          <p:cNvSpPr/>
          <p:nvPr/>
        </p:nvSpPr>
        <p:spPr>
          <a:xfrm>
            <a:off x="6108592" y="3949002"/>
            <a:ext cx="1280160" cy="274320"/>
          </a:xfrm>
          <a:prstGeom prst="roundRect">
            <a:avLst/>
          </a:prstGeom>
          <a:solidFill>
            <a:srgbClr val="FFFFFF"/>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a:solidFill>
                  <a:srgbClr val="1E1C1C"/>
                </a:solidFill>
                <a:latin typeface="Corbel"/>
              </a:rPr>
              <a:t>Task</a:t>
            </a:r>
          </a:p>
        </p:txBody>
      </p:sp>
      <p:cxnSp>
        <p:nvCxnSpPr>
          <p:cNvPr id="33" name="Straight Arrow Connector 32"/>
          <p:cNvCxnSpPr>
            <a:stCxn id="6" idx="3"/>
            <a:endCxn id="24" idx="1"/>
          </p:cNvCxnSpPr>
          <p:nvPr/>
        </p:nvCxnSpPr>
        <p:spPr>
          <a:xfrm>
            <a:off x="2999632" y="1412734"/>
            <a:ext cx="3108960" cy="0"/>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5" idx="3"/>
            <a:endCxn id="27" idx="1"/>
          </p:cNvCxnSpPr>
          <p:nvPr/>
        </p:nvCxnSpPr>
        <p:spPr>
          <a:xfrm>
            <a:off x="2999632" y="2749448"/>
            <a:ext cx="3108960" cy="0"/>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8" idx="3"/>
            <a:endCxn id="30" idx="1"/>
          </p:cNvCxnSpPr>
          <p:nvPr/>
        </p:nvCxnSpPr>
        <p:spPr>
          <a:xfrm>
            <a:off x="2984243" y="4086162"/>
            <a:ext cx="3124349" cy="0"/>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4" idx="3"/>
            <a:endCxn id="26" idx="1"/>
          </p:cNvCxnSpPr>
          <p:nvPr/>
        </p:nvCxnSpPr>
        <p:spPr>
          <a:xfrm>
            <a:off x="2999632" y="3065756"/>
            <a:ext cx="3108960" cy="0"/>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7" idx="3"/>
            <a:endCxn id="29" idx="1"/>
          </p:cNvCxnSpPr>
          <p:nvPr/>
        </p:nvCxnSpPr>
        <p:spPr>
          <a:xfrm>
            <a:off x="2984243" y="4402470"/>
            <a:ext cx="3124349" cy="0"/>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5" idx="3"/>
            <a:endCxn id="23" idx="1"/>
          </p:cNvCxnSpPr>
          <p:nvPr/>
        </p:nvCxnSpPr>
        <p:spPr>
          <a:xfrm>
            <a:off x="2999632" y="1729042"/>
            <a:ext cx="3108960" cy="0"/>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196459" y="808265"/>
            <a:ext cx="6758951" cy="1188720"/>
          </a:xfrm>
          <a:prstGeom prst="rect">
            <a:avLst/>
          </a:prstGeom>
          <a:noFill/>
          <a:ln w="28575" cmpd="sng">
            <a:solidFill>
              <a:srgbClr val="1E1C1C"/>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34" name="Rectangle 33"/>
          <p:cNvSpPr/>
          <p:nvPr/>
        </p:nvSpPr>
        <p:spPr>
          <a:xfrm>
            <a:off x="1196459" y="2142337"/>
            <a:ext cx="6758951" cy="1188720"/>
          </a:xfrm>
          <a:prstGeom prst="rect">
            <a:avLst/>
          </a:prstGeom>
          <a:noFill/>
          <a:ln w="28575" cmpd="sng">
            <a:solidFill>
              <a:srgbClr val="1E1C1C"/>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36" name="Rectangle 35"/>
          <p:cNvSpPr/>
          <p:nvPr/>
        </p:nvSpPr>
        <p:spPr>
          <a:xfrm>
            <a:off x="1196459" y="3481538"/>
            <a:ext cx="6758951" cy="1188720"/>
          </a:xfrm>
          <a:prstGeom prst="rect">
            <a:avLst/>
          </a:prstGeom>
          <a:noFill/>
          <a:ln w="28575" cmpd="sng">
            <a:solidFill>
              <a:srgbClr val="1E1C1C"/>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12" name="TextBox 11"/>
          <p:cNvSpPr txBox="1"/>
          <p:nvPr/>
        </p:nvSpPr>
        <p:spPr>
          <a:xfrm>
            <a:off x="3482415" y="839601"/>
            <a:ext cx="2194560" cy="369332"/>
          </a:xfrm>
          <a:prstGeom prst="rect">
            <a:avLst/>
          </a:prstGeom>
          <a:noFill/>
        </p:spPr>
        <p:txBody>
          <a:bodyPr wrap="square" rtlCol="0">
            <a:spAutoFit/>
          </a:bodyPr>
          <a:lstStyle/>
          <a:p>
            <a:pPr algn="ctr"/>
            <a:r>
              <a:rPr lang="en-US" dirty="0" smtClean="0">
                <a:solidFill>
                  <a:srgbClr val="1E1C1C"/>
                </a:solidFill>
                <a:latin typeface="Corbel"/>
              </a:rPr>
              <a:t>Server 1</a:t>
            </a:r>
            <a:endParaRPr lang="en-US" dirty="0">
              <a:solidFill>
                <a:srgbClr val="1E1C1C"/>
              </a:solidFill>
              <a:latin typeface="Corbel"/>
            </a:endParaRPr>
          </a:p>
        </p:txBody>
      </p:sp>
      <p:sp>
        <p:nvSpPr>
          <p:cNvPr id="38" name="TextBox 37"/>
          <p:cNvSpPr txBox="1"/>
          <p:nvPr/>
        </p:nvSpPr>
        <p:spPr>
          <a:xfrm>
            <a:off x="3482415" y="2170559"/>
            <a:ext cx="2194560" cy="369332"/>
          </a:xfrm>
          <a:prstGeom prst="rect">
            <a:avLst/>
          </a:prstGeom>
          <a:noFill/>
        </p:spPr>
        <p:txBody>
          <a:bodyPr wrap="square" rtlCol="0">
            <a:spAutoFit/>
          </a:bodyPr>
          <a:lstStyle/>
          <a:p>
            <a:pPr algn="ctr"/>
            <a:r>
              <a:rPr lang="en-US" dirty="0" smtClean="0">
                <a:solidFill>
                  <a:srgbClr val="1E1C1C"/>
                </a:solidFill>
                <a:latin typeface="Corbel"/>
              </a:rPr>
              <a:t>Server 2</a:t>
            </a:r>
            <a:endParaRPr lang="en-US" dirty="0">
              <a:solidFill>
                <a:srgbClr val="1E1C1C"/>
              </a:solidFill>
              <a:latin typeface="Corbel"/>
            </a:endParaRPr>
          </a:p>
        </p:txBody>
      </p:sp>
      <p:sp>
        <p:nvSpPr>
          <p:cNvPr id="40" name="TextBox 39"/>
          <p:cNvSpPr txBox="1"/>
          <p:nvPr/>
        </p:nvSpPr>
        <p:spPr>
          <a:xfrm>
            <a:off x="3467026" y="3509760"/>
            <a:ext cx="2194560" cy="369332"/>
          </a:xfrm>
          <a:prstGeom prst="rect">
            <a:avLst/>
          </a:prstGeom>
          <a:noFill/>
        </p:spPr>
        <p:txBody>
          <a:bodyPr wrap="square" rtlCol="0">
            <a:spAutoFit/>
          </a:bodyPr>
          <a:lstStyle/>
          <a:p>
            <a:pPr algn="ctr"/>
            <a:r>
              <a:rPr lang="en-US" dirty="0" smtClean="0">
                <a:solidFill>
                  <a:srgbClr val="1E1C1C"/>
                </a:solidFill>
                <a:latin typeface="Corbel"/>
              </a:rPr>
              <a:t>Server 3</a:t>
            </a:r>
            <a:endParaRPr lang="en-US" dirty="0">
              <a:solidFill>
                <a:srgbClr val="1E1C1C"/>
              </a:solidFill>
              <a:latin typeface="Corbel"/>
            </a:endParaRPr>
          </a:p>
        </p:txBody>
      </p:sp>
    </p:spTree>
    <p:extLst>
      <p:ext uri="{BB962C8B-B14F-4D97-AF65-F5344CB8AC3E}">
        <p14:creationId xmlns:p14="http://schemas.microsoft.com/office/powerpoint/2010/main" val="2639738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Spark connector – RDDs (Core)</a:t>
            </a:r>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26</a:t>
            </a:fld>
            <a:endParaRPr lang="en-US">
              <a:latin typeface="Corbel"/>
            </a:endParaRPr>
          </a:p>
        </p:txBody>
      </p:sp>
      <p:sp>
        <p:nvSpPr>
          <p:cNvPr id="4" name="Rectangle 3"/>
          <p:cNvSpPr/>
          <p:nvPr/>
        </p:nvSpPr>
        <p:spPr>
          <a:xfrm>
            <a:off x="466344" y="866532"/>
            <a:ext cx="7998595" cy="3970318"/>
          </a:xfrm>
          <a:prstGeom prst="rect">
            <a:avLst/>
          </a:prstGeom>
        </p:spPr>
        <p:txBody>
          <a:bodyPr wrap="square">
            <a:spAutoFit/>
          </a:bodyPr>
          <a:lstStyle/>
          <a:p>
            <a:r>
              <a:rPr lang="en-US" sz="1400" dirty="0" err="1" smtClean="0">
                <a:solidFill>
                  <a:srgbClr val="1E1C1C"/>
                </a:solidFill>
                <a:latin typeface="Corbel"/>
              </a:rPr>
              <a:t>val</a:t>
            </a:r>
            <a:r>
              <a:rPr lang="en-US" sz="1400" dirty="0" smtClean="0">
                <a:solidFill>
                  <a:srgbClr val="1E1C1C"/>
                </a:solidFill>
                <a:latin typeface="Corbel"/>
              </a:rPr>
              <a:t> </a:t>
            </a:r>
            <a:r>
              <a:rPr lang="en-US" sz="1400" dirty="0" err="1">
                <a:solidFill>
                  <a:srgbClr val="1E1C1C"/>
                </a:solidFill>
                <a:latin typeface="Corbel"/>
              </a:rPr>
              <a:t>cfg</a:t>
            </a:r>
            <a:r>
              <a:rPr lang="en-US" sz="1400" dirty="0">
                <a:solidFill>
                  <a:srgbClr val="1E1C1C"/>
                </a:solidFill>
                <a:latin typeface="Corbel"/>
              </a:rPr>
              <a:t> = new </a:t>
            </a:r>
            <a:r>
              <a:rPr lang="en-US" sz="1400" dirty="0" err="1">
                <a:solidFill>
                  <a:srgbClr val="1E1C1C"/>
                </a:solidFill>
                <a:latin typeface="Corbel"/>
              </a:rPr>
              <a:t>SparkConf</a:t>
            </a:r>
            <a:r>
              <a:rPr lang="en-US" sz="1400" dirty="0">
                <a:solidFill>
                  <a:srgbClr val="1E1C1C"/>
                </a:solidFill>
                <a:latin typeface="Corbel"/>
              </a:rPr>
              <a:t>()</a:t>
            </a:r>
          </a:p>
          <a:p>
            <a:r>
              <a:rPr lang="en-US" sz="1400" dirty="0">
                <a:solidFill>
                  <a:srgbClr val="1E1C1C"/>
                </a:solidFill>
                <a:latin typeface="Corbel"/>
              </a:rPr>
              <a:t>  </a:t>
            </a:r>
            <a:r>
              <a:rPr lang="en-US" sz="1400" dirty="0" smtClean="0">
                <a:solidFill>
                  <a:srgbClr val="1E1C1C"/>
                </a:solidFill>
                <a:latin typeface="Corbel"/>
              </a:rPr>
              <a:t>.</a:t>
            </a:r>
            <a:r>
              <a:rPr lang="en-US" sz="1400" dirty="0" err="1">
                <a:solidFill>
                  <a:srgbClr val="1E1C1C"/>
                </a:solidFill>
                <a:latin typeface="Corbel"/>
              </a:rPr>
              <a:t>setAppName</a:t>
            </a:r>
            <a:r>
              <a:rPr lang="en-US" sz="1400" dirty="0">
                <a:solidFill>
                  <a:srgbClr val="1E1C1C"/>
                </a:solidFill>
                <a:latin typeface="Corbel"/>
              </a:rPr>
              <a:t>("</a:t>
            </a:r>
            <a:r>
              <a:rPr lang="en-US" sz="1400" dirty="0" err="1">
                <a:solidFill>
                  <a:srgbClr val="1E1C1C"/>
                </a:solidFill>
                <a:latin typeface="Corbel"/>
              </a:rPr>
              <a:t>couchbaseQuickstart</a:t>
            </a:r>
            <a:r>
              <a:rPr lang="en-US" sz="1400" dirty="0">
                <a:solidFill>
                  <a:srgbClr val="1E1C1C"/>
                </a:solidFill>
                <a:latin typeface="Corbel"/>
              </a:rPr>
              <a:t>") </a:t>
            </a:r>
            <a:r>
              <a:rPr lang="en-US" sz="1400" dirty="0" smtClean="0">
                <a:solidFill>
                  <a:srgbClr val="1E1C1C"/>
                </a:solidFill>
                <a:latin typeface="Corbel"/>
              </a:rPr>
              <a:t>                  	/</a:t>
            </a:r>
            <a:r>
              <a:rPr lang="en-US" sz="1400" dirty="0">
                <a:solidFill>
                  <a:srgbClr val="1E1C1C"/>
                </a:solidFill>
                <a:latin typeface="Corbel"/>
              </a:rPr>
              <a:t>/ give your app a name</a:t>
            </a:r>
          </a:p>
          <a:p>
            <a:r>
              <a:rPr lang="en-US" sz="1400" dirty="0">
                <a:solidFill>
                  <a:srgbClr val="1E1C1C"/>
                </a:solidFill>
                <a:latin typeface="Corbel"/>
              </a:rPr>
              <a:t>  .</a:t>
            </a:r>
            <a:r>
              <a:rPr lang="en-US" sz="1400" dirty="0" err="1">
                <a:solidFill>
                  <a:srgbClr val="1E1C1C"/>
                </a:solidFill>
                <a:latin typeface="Corbel"/>
              </a:rPr>
              <a:t>setMaster</a:t>
            </a:r>
            <a:r>
              <a:rPr lang="en-US" sz="1400" dirty="0">
                <a:solidFill>
                  <a:srgbClr val="1E1C1C"/>
                </a:solidFill>
                <a:latin typeface="Corbel"/>
              </a:rPr>
              <a:t>("local[*]") </a:t>
            </a:r>
            <a:r>
              <a:rPr lang="en-US" sz="1400" dirty="0" smtClean="0">
                <a:solidFill>
                  <a:srgbClr val="1E1C1C"/>
                </a:solidFill>
                <a:latin typeface="Corbel"/>
              </a:rPr>
              <a:t>                                                  	/</a:t>
            </a:r>
            <a:r>
              <a:rPr lang="en-US" sz="1400" dirty="0">
                <a:solidFill>
                  <a:srgbClr val="1E1C1C"/>
                </a:solidFill>
                <a:latin typeface="Corbel"/>
              </a:rPr>
              <a:t>/ set the master to local for easy experimenting</a:t>
            </a:r>
          </a:p>
          <a:p>
            <a:r>
              <a:rPr lang="en-US" sz="1400" dirty="0">
                <a:solidFill>
                  <a:srgbClr val="1E1C1C"/>
                </a:solidFill>
                <a:latin typeface="Corbel"/>
              </a:rPr>
              <a:t>  .set("</a:t>
            </a:r>
            <a:r>
              <a:rPr lang="en-US" sz="1400" dirty="0" err="1">
                <a:solidFill>
                  <a:srgbClr val="1E1C1C"/>
                </a:solidFill>
                <a:latin typeface="Corbel"/>
              </a:rPr>
              <a:t>com.couchbase.bucket.travel</a:t>
            </a:r>
            <a:r>
              <a:rPr lang="en-US" sz="1400" dirty="0">
                <a:solidFill>
                  <a:srgbClr val="1E1C1C"/>
                </a:solidFill>
                <a:latin typeface="Corbel"/>
              </a:rPr>
              <a:t>-sample", </a:t>
            </a:r>
            <a:r>
              <a:rPr lang="en-US" sz="1400" dirty="0" smtClean="0">
                <a:solidFill>
                  <a:srgbClr val="1E1C1C"/>
                </a:solidFill>
                <a:latin typeface="Corbel"/>
              </a:rPr>
              <a:t>"”)	/</a:t>
            </a:r>
            <a:r>
              <a:rPr lang="en-US" sz="1400" dirty="0">
                <a:solidFill>
                  <a:srgbClr val="1E1C1C"/>
                </a:solidFill>
                <a:latin typeface="Corbel"/>
              </a:rPr>
              <a:t>/ open the travel-sample bucket</a:t>
            </a:r>
          </a:p>
          <a:p>
            <a:endParaRPr lang="en-US" sz="1400" dirty="0">
              <a:solidFill>
                <a:srgbClr val="1E1C1C"/>
              </a:solidFill>
              <a:latin typeface="Corbel"/>
            </a:endParaRPr>
          </a:p>
          <a:p>
            <a:r>
              <a:rPr lang="en-US" sz="1400" dirty="0" err="1" smtClean="0">
                <a:solidFill>
                  <a:srgbClr val="1E1C1C"/>
                </a:solidFill>
                <a:latin typeface="Corbel"/>
              </a:rPr>
              <a:t>val</a:t>
            </a:r>
            <a:r>
              <a:rPr lang="en-US" sz="1400" dirty="0" smtClean="0">
                <a:solidFill>
                  <a:srgbClr val="1E1C1C"/>
                </a:solidFill>
                <a:latin typeface="Corbel"/>
              </a:rPr>
              <a:t> </a:t>
            </a:r>
            <a:r>
              <a:rPr lang="en-US" sz="1400" dirty="0" err="1">
                <a:solidFill>
                  <a:srgbClr val="1E1C1C"/>
                </a:solidFill>
                <a:latin typeface="Corbel"/>
              </a:rPr>
              <a:t>sc</a:t>
            </a:r>
            <a:r>
              <a:rPr lang="en-US" sz="1400" dirty="0">
                <a:solidFill>
                  <a:srgbClr val="1E1C1C"/>
                </a:solidFill>
                <a:latin typeface="Corbel"/>
              </a:rPr>
              <a:t> = new </a:t>
            </a:r>
            <a:r>
              <a:rPr lang="en-US" sz="1400" dirty="0" err="1">
                <a:solidFill>
                  <a:srgbClr val="1E1C1C"/>
                </a:solidFill>
                <a:latin typeface="Corbel"/>
              </a:rPr>
              <a:t>SparkContext</a:t>
            </a:r>
            <a:r>
              <a:rPr lang="en-US" sz="1400" dirty="0">
                <a:solidFill>
                  <a:srgbClr val="1E1C1C"/>
                </a:solidFill>
                <a:latin typeface="Corbel"/>
              </a:rPr>
              <a:t>(</a:t>
            </a:r>
            <a:r>
              <a:rPr lang="en-US" sz="1400" dirty="0" err="1">
                <a:solidFill>
                  <a:srgbClr val="1E1C1C"/>
                </a:solidFill>
                <a:latin typeface="Corbel"/>
              </a:rPr>
              <a:t>cfg</a:t>
            </a:r>
            <a:r>
              <a:rPr lang="en-US" sz="1400" dirty="0" smtClean="0">
                <a:solidFill>
                  <a:srgbClr val="1E1C1C"/>
                </a:solidFill>
                <a:latin typeface="Corbel"/>
              </a:rPr>
              <a:t>)</a:t>
            </a:r>
          </a:p>
          <a:p>
            <a:endParaRPr lang="en-US" sz="1400" dirty="0">
              <a:solidFill>
                <a:srgbClr val="1E1C1C"/>
              </a:solidFill>
              <a:latin typeface="Corbel"/>
            </a:endParaRPr>
          </a:p>
          <a:p>
            <a:r>
              <a:rPr lang="en-US" sz="1400" dirty="0" err="1" smtClean="0">
                <a:solidFill>
                  <a:srgbClr val="1E1C1C"/>
                </a:solidFill>
                <a:latin typeface="Corbel"/>
              </a:rPr>
              <a:t>sc.couchbaseGet</a:t>
            </a:r>
            <a:r>
              <a:rPr lang="en-US" sz="1400" dirty="0">
                <a:solidFill>
                  <a:srgbClr val="1E1C1C"/>
                </a:solidFill>
                <a:latin typeface="Corbel"/>
              </a:rPr>
              <a:t>[</a:t>
            </a:r>
            <a:r>
              <a:rPr lang="en-US" sz="1400" dirty="0" err="1">
                <a:solidFill>
                  <a:srgbClr val="1E1C1C"/>
                </a:solidFill>
                <a:latin typeface="Corbel"/>
              </a:rPr>
              <a:t>JsonDocument</a:t>
            </a:r>
            <a:r>
              <a:rPr lang="en-US" sz="1400" dirty="0">
                <a:solidFill>
                  <a:srgbClr val="1E1C1C"/>
                </a:solidFill>
                <a:latin typeface="Corbel"/>
              </a:rPr>
              <a:t>](</a:t>
            </a:r>
            <a:r>
              <a:rPr lang="en-US" sz="1400" dirty="0" err="1">
                <a:solidFill>
                  <a:srgbClr val="1E1C1C"/>
                </a:solidFill>
                <a:latin typeface="Corbel"/>
              </a:rPr>
              <a:t>Seq</a:t>
            </a:r>
            <a:r>
              <a:rPr lang="en-US" sz="1400" dirty="0">
                <a:solidFill>
                  <a:srgbClr val="1E1C1C"/>
                </a:solidFill>
                <a:latin typeface="Corbel"/>
              </a:rPr>
              <a:t>("airline_10123", "airline_10748")</a:t>
            </a:r>
            <a:r>
              <a:rPr lang="en-US" sz="1400" dirty="0" smtClean="0">
                <a:solidFill>
                  <a:srgbClr val="1E1C1C"/>
                </a:solidFill>
                <a:latin typeface="Corbel"/>
              </a:rPr>
              <a:t>).</a:t>
            </a:r>
            <a:r>
              <a:rPr lang="en-US" sz="1400" dirty="0">
                <a:solidFill>
                  <a:srgbClr val="1E1C1C"/>
                </a:solidFill>
                <a:latin typeface="Corbel"/>
              </a:rPr>
              <a:t>collect(</a:t>
            </a:r>
            <a:r>
              <a:rPr lang="en-US" sz="1400" dirty="0" smtClean="0">
                <a:solidFill>
                  <a:srgbClr val="1E1C1C"/>
                </a:solidFill>
                <a:latin typeface="Corbel"/>
              </a:rPr>
              <a:t>).</a:t>
            </a:r>
            <a:r>
              <a:rPr lang="en-US" sz="1400" dirty="0" err="1">
                <a:solidFill>
                  <a:srgbClr val="1E1C1C"/>
                </a:solidFill>
                <a:latin typeface="Corbel"/>
              </a:rPr>
              <a:t>foreach</a:t>
            </a:r>
            <a:r>
              <a:rPr lang="en-US" sz="1400" dirty="0">
                <a:solidFill>
                  <a:srgbClr val="1E1C1C"/>
                </a:solidFill>
                <a:latin typeface="Corbel"/>
              </a:rPr>
              <a:t>(</a:t>
            </a:r>
            <a:r>
              <a:rPr lang="en-US" sz="1400" dirty="0" err="1">
                <a:solidFill>
                  <a:srgbClr val="1E1C1C"/>
                </a:solidFill>
                <a:latin typeface="Corbel"/>
              </a:rPr>
              <a:t>println</a:t>
            </a:r>
            <a:r>
              <a:rPr lang="en-US" sz="1400" dirty="0" smtClean="0">
                <a:solidFill>
                  <a:srgbClr val="1E1C1C"/>
                </a:solidFill>
                <a:latin typeface="Corbel"/>
              </a:rPr>
              <a:t>)</a:t>
            </a:r>
          </a:p>
          <a:p>
            <a:endParaRPr lang="en-US" sz="1400" dirty="0">
              <a:solidFill>
                <a:srgbClr val="1E1C1C"/>
              </a:solidFill>
              <a:latin typeface="Corbel"/>
            </a:endParaRPr>
          </a:p>
          <a:p>
            <a:r>
              <a:rPr lang="en-US" sz="1400" dirty="0" err="1">
                <a:solidFill>
                  <a:srgbClr val="1E1C1C"/>
                </a:solidFill>
                <a:latin typeface="Corbel"/>
              </a:rPr>
              <a:t>s</a:t>
            </a:r>
            <a:r>
              <a:rPr lang="en-US" sz="1400" dirty="0" err="1" smtClean="0">
                <a:solidFill>
                  <a:srgbClr val="1E1C1C"/>
                </a:solidFill>
                <a:latin typeface="Corbel"/>
              </a:rPr>
              <a:t>c.couchbaseView</a:t>
            </a:r>
            <a:r>
              <a:rPr lang="en-US" sz="1400" dirty="0">
                <a:solidFill>
                  <a:srgbClr val="1E1C1C"/>
                </a:solidFill>
                <a:latin typeface="Corbel"/>
              </a:rPr>
              <a:t>(</a:t>
            </a:r>
            <a:r>
              <a:rPr lang="en-US" sz="1400" dirty="0" err="1">
                <a:solidFill>
                  <a:srgbClr val="1E1C1C"/>
                </a:solidFill>
                <a:latin typeface="Corbel"/>
              </a:rPr>
              <a:t>ViewQuery.from</a:t>
            </a:r>
            <a:r>
              <a:rPr lang="en-US" sz="1400" dirty="0">
                <a:solidFill>
                  <a:srgbClr val="1E1C1C"/>
                </a:solidFill>
                <a:latin typeface="Corbel"/>
              </a:rPr>
              <a:t>("airlines", "</a:t>
            </a:r>
            <a:r>
              <a:rPr lang="en-US" sz="1400" dirty="0" err="1">
                <a:solidFill>
                  <a:srgbClr val="1E1C1C"/>
                </a:solidFill>
                <a:latin typeface="Corbel"/>
              </a:rPr>
              <a:t>by_name</a:t>
            </a:r>
            <a:r>
              <a:rPr lang="en-US" sz="1400" dirty="0">
                <a:solidFill>
                  <a:srgbClr val="1E1C1C"/>
                </a:solidFill>
                <a:latin typeface="Corbel"/>
              </a:rPr>
              <a:t>").limit(10)</a:t>
            </a:r>
            <a:r>
              <a:rPr lang="en-US" sz="1400" dirty="0" smtClean="0">
                <a:solidFill>
                  <a:srgbClr val="1E1C1C"/>
                </a:solidFill>
                <a:latin typeface="Corbel"/>
              </a:rPr>
              <a:t>).</a:t>
            </a:r>
            <a:r>
              <a:rPr lang="en-US" sz="1400" dirty="0">
                <a:solidFill>
                  <a:srgbClr val="1E1C1C"/>
                </a:solidFill>
                <a:latin typeface="Corbel"/>
              </a:rPr>
              <a:t>collect(</a:t>
            </a:r>
            <a:r>
              <a:rPr lang="en-US" sz="1400" dirty="0" smtClean="0">
                <a:solidFill>
                  <a:srgbClr val="1E1C1C"/>
                </a:solidFill>
                <a:latin typeface="Corbel"/>
              </a:rPr>
              <a:t>).</a:t>
            </a:r>
            <a:r>
              <a:rPr lang="en-US" sz="1400" dirty="0" err="1">
                <a:solidFill>
                  <a:srgbClr val="1E1C1C"/>
                </a:solidFill>
                <a:latin typeface="Corbel"/>
              </a:rPr>
              <a:t>foreach</a:t>
            </a:r>
            <a:r>
              <a:rPr lang="en-US" sz="1400" dirty="0">
                <a:solidFill>
                  <a:srgbClr val="1E1C1C"/>
                </a:solidFill>
                <a:latin typeface="Corbel"/>
              </a:rPr>
              <a:t>(</a:t>
            </a:r>
            <a:r>
              <a:rPr lang="en-US" sz="1400" dirty="0" err="1">
                <a:solidFill>
                  <a:srgbClr val="1E1C1C"/>
                </a:solidFill>
                <a:latin typeface="Corbel"/>
              </a:rPr>
              <a:t>println</a:t>
            </a:r>
            <a:r>
              <a:rPr lang="en-US" sz="1400" dirty="0" smtClean="0">
                <a:solidFill>
                  <a:srgbClr val="1E1C1C"/>
                </a:solidFill>
                <a:latin typeface="Corbel"/>
              </a:rPr>
              <a:t>)</a:t>
            </a:r>
          </a:p>
          <a:p>
            <a:endParaRPr lang="en-US" sz="1400" dirty="0">
              <a:solidFill>
                <a:srgbClr val="1E1C1C"/>
              </a:solidFill>
              <a:latin typeface="Corbel"/>
            </a:endParaRPr>
          </a:p>
          <a:p>
            <a:r>
              <a:rPr lang="en-US" sz="1400" dirty="0" err="1">
                <a:solidFill>
                  <a:srgbClr val="1E1C1C"/>
                </a:solidFill>
                <a:latin typeface="Corbel"/>
              </a:rPr>
              <a:t>val</a:t>
            </a:r>
            <a:r>
              <a:rPr lang="en-US" sz="1400" dirty="0">
                <a:solidFill>
                  <a:srgbClr val="1E1C1C"/>
                </a:solidFill>
                <a:latin typeface="Corbel"/>
              </a:rPr>
              <a:t> query = "SELECT name FROM `travel-sample` WHERE type = 'airline' ORDER BY name ASC LIMIT </a:t>
            </a:r>
            <a:r>
              <a:rPr lang="en-US" sz="1400" dirty="0" smtClean="0">
                <a:solidFill>
                  <a:srgbClr val="1E1C1C"/>
                </a:solidFill>
                <a:latin typeface="Corbel"/>
              </a:rPr>
              <a:t>10”</a:t>
            </a:r>
            <a:endParaRPr lang="en-US" sz="1400" dirty="0">
              <a:solidFill>
                <a:srgbClr val="1E1C1C"/>
              </a:solidFill>
              <a:latin typeface="Corbel"/>
            </a:endParaRPr>
          </a:p>
          <a:p>
            <a:endParaRPr lang="en-US" sz="1400" dirty="0" smtClean="0">
              <a:solidFill>
                <a:srgbClr val="1E1C1C"/>
              </a:solidFill>
              <a:latin typeface="Corbel"/>
            </a:endParaRPr>
          </a:p>
          <a:p>
            <a:r>
              <a:rPr lang="en-US" sz="1400" dirty="0" err="1">
                <a:solidFill>
                  <a:srgbClr val="1E1C1C"/>
                </a:solidFill>
                <a:latin typeface="Corbel"/>
              </a:rPr>
              <a:t>s</a:t>
            </a:r>
            <a:r>
              <a:rPr lang="en-US" sz="1400" dirty="0" err="1" smtClean="0">
                <a:solidFill>
                  <a:srgbClr val="1E1C1C"/>
                </a:solidFill>
                <a:latin typeface="Corbel"/>
              </a:rPr>
              <a:t>c.couchbaseQuery</a:t>
            </a:r>
            <a:r>
              <a:rPr lang="en-US" sz="1400" dirty="0">
                <a:solidFill>
                  <a:srgbClr val="1E1C1C"/>
                </a:solidFill>
                <a:latin typeface="Corbel"/>
              </a:rPr>
              <a:t>(</a:t>
            </a:r>
            <a:r>
              <a:rPr lang="en-US" sz="1400" dirty="0" err="1">
                <a:solidFill>
                  <a:srgbClr val="1E1C1C"/>
                </a:solidFill>
                <a:latin typeface="Corbel"/>
              </a:rPr>
              <a:t>Query.simple</a:t>
            </a:r>
            <a:r>
              <a:rPr lang="en-US" sz="1400" dirty="0">
                <a:solidFill>
                  <a:srgbClr val="1E1C1C"/>
                </a:solidFill>
                <a:latin typeface="Corbel"/>
              </a:rPr>
              <a:t>(query)</a:t>
            </a:r>
            <a:r>
              <a:rPr lang="en-US" sz="1400" dirty="0" smtClean="0">
                <a:solidFill>
                  <a:srgbClr val="1E1C1C"/>
                </a:solidFill>
                <a:latin typeface="Corbel"/>
              </a:rPr>
              <a:t>).</a:t>
            </a:r>
            <a:r>
              <a:rPr lang="en-US" sz="1400" dirty="0">
                <a:solidFill>
                  <a:srgbClr val="1E1C1C"/>
                </a:solidFill>
                <a:latin typeface="Corbel"/>
              </a:rPr>
              <a:t>collect(</a:t>
            </a:r>
            <a:r>
              <a:rPr lang="en-US" sz="1400" dirty="0" smtClean="0">
                <a:solidFill>
                  <a:srgbClr val="1E1C1C"/>
                </a:solidFill>
                <a:latin typeface="Corbel"/>
              </a:rPr>
              <a:t>).</a:t>
            </a:r>
            <a:r>
              <a:rPr lang="en-US" sz="1400" dirty="0" err="1">
                <a:solidFill>
                  <a:srgbClr val="1E1C1C"/>
                </a:solidFill>
                <a:latin typeface="Corbel"/>
              </a:rPr>
              <a:t>foreach</a:t>
            </a:r>
            <a:r>
              <a:rPr lang="en-US" sz="1400" dirty="0">
                <a:solidFill>
                  <a:srgbClr val="1E1C1C"/>
                </a:solidFill>
                <a:latin typeface="Corbel"/>
              </a:rPr>
              <a:t>(</a:t>
            </a:r>
            <a:r>
              <a:rPr lang="en-US" sz="1400" dirty="0" err="1">
                <a:solidFill>
                  <a:srgbClr val="1E1C1C"/>
                </a:solidFill>
                <a:latin typeface="Corbel"/>
              </a:rPr>
              <a:t>println</a:t>
            </a:r>
            <a:r>
              <a:rPr lang="en-US" sz="1400" dirty="0" smtClean="0">
                <a:solidFill>
                  <a:srgbClr val="1E1C1C"/>
                </a:solidFill>
                <a:latin typeface="Corbel"/>
              </a:rPr>
              <a:t>)</a:t>
            </a:r>
          </a:p>
          <a:p>
            <a:endParaRPr lang="en-US" sz="1400" dirty="0">
              <a:solidFill>
                <a:srgbClr val="1E1C1C"/>
              </a:solidFill>
              <a:latin typeface="Corbel"/>
            </a:endParaRPr>
          </a:p>
          <a:p>
            <a:r>
              <a:rPr lang="en-US" sz="1400" dirty="0" smtClean="0">
                <a:solidFill>
                  <a:srgbClr val="1E1C1C"/>
                </a:solidFill>
                <a:latin typeface="Corbel"/>
              </a:rPr>
              <a:t>// </a:t>
            </a:r>
            <a:r>
              <a:rPr lang="en-US" sz="1400" dirty="0" err="1" smtClean="0">
                <a:solidFill>
                  <a:srgbClr val="1E1C1C"/>
                </a:solidFill>
                <a:latin typeface="Corbel"/>
              </a:rPr>
              <a:t>sc.</a:t>
            </a:r>
            <a:r>
              <a:rPr lang="en-US" sz="1400" i="1" dirty="0" err="1" smtClean="0">
                <a:solidFill>
                  <a:srgbClr val="1E1C1C"/>
                </a:solidFill>
                <a:latin typeface="Corbel"/>
              </a:rPr>
              <a:t>something</a:t>
            </a:r>
            <a:r>
              <a:rPr lang="en-US" sz="1400" dirty="0" smtClean="0">
                <a:solidFill>
                  <a:srgbClr val="1E1C1C"/>
                </a:solidFill>
                <a:latin typeface="Corbel"/>
              </a:rPr>
              <a:t>().</a:t>
            </a:r>
            <a:r>
              <a:rPr lang="en-US" sz="1400" dirty="0" err="1" smtClean="0">
                <a:solidFill>
                  <a:srgbClr val="1E1C1C"/>
                </a:solidFill>
                <a:latin typeface="Corbel"/>
              </a:rPr>
              <a:t>saveToCouchbase</a:t>
            </a:r>
            <a:r>
              <a:rPr lang="en-US" sz="1400" dirty="0" smtClean="0">
                <a:solidFill>
                  <a:srgbClr val="1E1C1C"/>
                </a:solidFill>
                <a:latin typeface="Corbel"/>
              </a:rPr>
              <a:t>()</a:t>
            </a:r>
          </a:p>
          <a:p>
            <a:endParaRPr lang="en-US" sz="1400" dirty="0">
              <a:solidFill>
                <a:srgbClr val="1E1C1C"/>
              </a:solidFill>
              <a:latin typeface="Corbel"/>
            </a:endParaRPr>
          </a:p>
          <a:p>
            <a:endParaRPr lang="en-US" sz="1400" dirty="0">
              <a:solidFill>
                <a:srgbClr val="1E1C1C"/>
              </a:solidFill>
              <a:latin typeface="Corbel"/>
            </a:endParaRPr>
          </a:p>
        </p:txBody>
      </p:sp>
      <p:sp>
        <p:nvSpPr>
          <p:cNvPr id="7" name="TextBox 6"/>
          <p:cNvSpPr txBox="1"/>
          <p:nvPr/>
        </p:nvSpPr>
        <p:spPr>
          <a:xfrm>
            <a:off x="1039031" y="4493570"/>
            <a:ext cx="6849201" cy="276999"/>
          </a:xfrm>
          <a:prstGeom prst="rect">
            <a:avLst/>
          </a:prstGeom>
          <a:noFill/>
        </p:spPr>
        <p:txBody>
          <a:bodyPr wrap="none" rtlCol="0">
            <a:spAutoFit/>
          </a:bodyPr>
          <a:lstStyle/>
          <a:p>
            <a:r>
              <a:rPr lang="en-US" sz="1200" dirty="0">
                <a:solidFill>
                  <a:srgbClr val="1E1C1C"/>
                </a:solidFill>
                <a:latin typeface="Corbel"/>
                <a:hlinkClick r:id="rId2"/>
              </a:rPr>
              <a:t>http://developer.couchbase.com/documentation/server/4.1/connectors/spark-1.0/working-with-</a:t>
            </a:r>
            <a:r>
              <a:rPr lang="en-US" sz="1200" dirty="0" smtClean="0">
                <a:solidFill>
                  <a:srgbClr val="1E1C1C"/>
                </a:solidFill>
                <a:latin typeface="Corbel"/>
                <a:hlinkClick r:id="rId2"/>
              </a:rPr>
              <a:t>rdds.html</a:t>
            </a:r>
            <a:r>
              <a:rPr lang="en-US" sz="1200" dirty="0" smtClean="0">
                <a:solidFill>
                  <a:srgbClr val="1E1C1C"/>
                </a:solidFill>
                <a:latin typeface="Corbel"/>
              </a:rPr>
              <a:t> </a:t>
            </a:r>
            <a:endParaRPr lang="en-US" sz="1200" dirty="0">
              <a:solidFill>
                <a:srgbClr val="1E1C1C"/>
              </a:solidFill>
              <a:latin typeface="Corbel"/>
            </a:endParaRPr>
          </a:p>
        </p:txBody>
      </p:sp>
    </p:spTree>
    <p:extLst>
      <p:ext uri="{BB962C8B-B14F-4D97-AF65-F5344CB8AC3E}">
        <p14:creationId xmlns:p14="http://schemas.microsoft.com/office/powerpoint/2010/main" val="2588833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Spark connector – </a:t>
            </a:r>
            <a:r>
              <a:rPr lang="en-US" dirty="0" err="1" smtClean="0"/>
              <a:t>DataFrames</a:t>
            </a:r>
            <a:r>
              <a:rPr lang="en-US" dirty="0" smtClean="0"/>
              <a:t> (SQL)</a:t>
            </a:r>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27</a:t>
            </a:fld>
            <a:endParaRPr lang="en-US">
              <a:latin typeface="Corbel"/>
            </a:endParaRPr>
          </a:p>
        </p:txBody>
      </p:sp>
      <p:sp>
        <p:nvSpPr>
          <p:cNvPr id="4" name="Rectangle 3"/>
          <p:cNvSpPr/>
          <p:nvPr/>
        </p:nvSpPr>
        <p:spPr>
          <a:xfrm>
            <a:off x="466344" y="866532"/>
            <a:ext cx="7998595" cy="3108544"/>
          </a:xfrm>
          <a:prstGeom prst="rect">
            <a:avLst/>
          </a:prstGeom>
        </p:spPr>
        <p:txBody>
          <a:bodyPr wrap="square">
            <a:spAutoFit/>
          </a:bodyPr>
          <a:lstStyle/>
          <a:p>
            <a:r>
              <a:rPr lang="en-US" sz="1400" dirty="0" err="1">
                <a:solidFill>
                  <a:srgbClr val="1E1C1C"/>
                </a:solidFill>
                <a:latin typeface="Corbel"/>
              </a:rPr>
              <a:t>val</a:t>
            </a:r>
            <a:r>
              <a:rPr lang="en-US" sz="1400" dirty="0">
                <a:solidFill>
                  <a:srgbClr val="1E1C1C"/>
                </a:solidFill>
                <a:latin typeface="Corbel"/>
              </a:rPr>
              <a:t> </a:t>
            </a:r>
            <a:r>
              <a:rPr lang="en-US" sz="1400" dirty="0" err="1">
                <a:solidFill>
                  <a:srgbClr val="1E1C1C"/>
                </a:solidFill>
                <a:latin typeface="Corbel"/>
              </a:rPr>
              <a:t>sql</a:t>
            </a:r>
            <a:r>
              <a:rPr lang="en-US" sz="1400" dirty="0">
                <a:solidFill>
                  <a:srgbClr val="1E1C1C"/>
                </a:solidFill>
                <a:latin typeface="Corbel"/>
              </a:rPr>
              <a:t> = new </a:t>
            </a:r>
            <a:r>
              <a:rPr lang="en-US" sz="1400" dirty="0" err="1">
                <a:solidFill>
                  <a:srgbClr val="1E1C1C"/>
                </a:solidFill>
                <a:latin typeface="Corbel"/>
              </a:rPr>
              <a:t>SQLContext</a:t>
            </a:r>
            <a:r>
              <a:rPr lang="en-US" sz="1400" dirty="0">
                <a:solidFill>
                  <a:srgbClr val="1E1C1C"/>
                </a:solidFill>
                <a:latin typeface="Corbel"/>
              </a:rPr>
              <a:t>(</a:t>
            </a:r>
            <a:r>
              <a:rPr lang="en-US" sz="1400" dirty="0" err="1">
                <a:solidFill>
                  <a:srgbClr val="1E1C1C"/>
                </a:solidFill>
                <a:latin typeface="Corbel"/>
              </a:rPr>
              <a:t>sc</a:t>
            </a:r>
            <a:r>
              <a:rPr lang="en-US" sz="1400" dirty="0" smtClean="0">
                <a:solidFill>
                  <a:srgbClr val="1E1C1C"/>
                </a:solidFill>
                <a:latin typeface="Corbel"/>
              </a:rPr>
              <a:t>);</a:t>
            </a:r>
          </a:p>
          <a:p>
            <a:endParaRPr lang="en-US" sz="1400" dirty="0">
              <a:solidFill>
                <a:srgbClr val="1E1C1C"/>
              </a:solidFill>
              <a:latin typeface="Corbel"/>
            </a:endParaRPr>
          </a:p>
          <a:p>
            <a:r>
              <a:rPr lang="en-US" sz="1400" dirty="0" smtClean="0">
                <a:solidFill>
                  <a:srgbClr val="1E1C1C"/>
                </a:solidFill>
                <a:latin typeface="Corbel"/>
              </a:rPr>
              <a:t>/</a:t>
            </a:r>
            <a:r>
              <a:rPr lang="en-US" sz="1400" dirty="0">
                <a:solidFill>
                  <a:srgbClr val="1E1C1C"/>
                </a:solidFill>
                <a:latin typeface="Corbel"/>
              </a:rPr>
              <a:t>/ Load Airports from Couchbase</a:t>
            </a:r>
          </a:p>
          <a:p>
            <a:r>
              <a:rPr lang="en-US" sz="1400" dirty="0" err="1">
                <a:solidFill>
                  <a:srgbClr val="1E1C1C"/>
                </a:solidFill>
                <a:latin typeface="Corbel"/>
              </a:rPr>
              <a:t>val</a:t>
            </a:r>
            <a:r>
              <a:rPr lang="en-US" sz="1400" dirty="0">
                <a:solidFill>
                  <a:srgbClr val="1E1C1C"/>
                </a:solidFill>
                <a:latin typeface="Corbel"/>
              </a:rPr>
              <a:t> airports = </a:t>
            </a:r>
            <a:r>
              <a:rPr lang="en-US" sz="1400" dirty="0" err="1">
                <a:solidFill>
                  <a:srgbClr val="1E1C1C"/>
                </a:solidFill>
                <a:latin typeface="Corbel"/>
              </a:rPr>
              <a:t>sql.read.couchbase</a:t>
            </a:r>
            <a:r>
              <a:rPr lang="en-US" sz="1400" dirty="0">
                <a:solidFill>
                  <a:srgbClr val="1E1C1C"/>
                </a:solidFill>
                <a:latin typeface="Corbel"/>
              </a:rPr>
              <a:t>(</a:t>
            </a:r>
            <a:r>
              <a:rPr lang="en-US" sz="1400" dirty="0" err="1">
                <a:solidFill>
                  <a:srgbClr val="1E1C1C"/>
                </a:solidFill>
                <a:latin typeface="Corbel"/>
              </a:rPr>
              <a:t>schemaFilter</a:t>
            </a:r>
            <a:r>
              <a:rPr lang="en-US" sz="1400" dirty="0">
                <a:solidFill>
                  <a:srgbClr val="1E1C1C"/>
                </a:solidFill>
                <a:latin typeface="Corbel"/>
              </a:rPr>
              <a:t> = </a:t>
            </a:r>
            <a:r>
              <a:rPr lang="en-US" sz="1400" dirty="0" err="1">
                <a:solidFill>
                  <a:srgbClr val="1E1C1C"/>
                </a:solidFill>
                <a:latin typeface="Corbel"/>
              </a:rPr>
              <a:t>EqualTo</a:t>
            </a:r>
            <a:r>
              <a:rPr lang="en-US" sz="1400" dirty="0">
                <a:solidFill>
                  <a:srgbClr val="1E1C1C"/>
                </a:solidFill>
                <a:latin typeface="Corbel"/>
              </a:rPr>
              <a:t>("type", "airport"))</a:t>
            </a:r>
          </a:p>
          <a:p>
            <a:endParaRPr lang="en-US" sz="1400" dirty="0" smtClean="0">
              <a:solidFill>
                <a:srgbClr val="1E1C1C"/>
              </a:solidFill>
              <a:latin typeface="Corbel"/>
            </a:endParaRPr>
          </a:p>
          <a:p>
            <a:r>
              <a:rPr lang="en-US" sz="1400" dirty="0" smtClean="0">
                <a:solidFill>
                  <a:srgbClr val="1E1C1C"/>
                </a:solidFill>
                <a:latin typeface="Corbel"/>
              </a:rPr>
              <a:t>// find all landmarks in the same city as the given FAA code</a:t>
            </a:r>
          </a:p>
          <a:p>
            <a:r>
              <a:rPr lang="en-US" sz="1400" dirty="0" err="1" smtClean="0">
                <a:solidFill>
                  <a:srgbClr val="1E1C1C"/>
                </a:solidFill>
                <a:latin typeface="Corbel"/>
              </a:rPr>
              <a:t>val</a:t>
            </a:r>
            <a:r>
              <a:rPr lang="en-US" sz="1400" dirty="0" smtClean="0">
                <a:solidFill>
                  <a:srgbClr val="1E1C1C"/>
                </a:solidFill>
                <a:latin typeface="Corbel"/>
              </a:rPr>
              <a:t> </a:t>
            </a:r>
            <a:r>
              <a:rPr lang="en-US" sz="1400" dirty="0" err="1" smtClean="0">
                <a:solidFill>
                  <a:srgbClr val="1E1C1C"/>
                </a:solidFill>
                <a:latin typeface="Corbel"/>
              </a:rPr>
              <a:t>toFind</a:t>
            </a:r>
            <a:r>
              <a:rPr lang="en-US" sz="1400" dirty="0" smtClean="0">
                <a:solidFill>
                  <a:srgbClr val="1E1C1C"/>
                </a:solidFill>
                <a:latin typeface="Corbel"/>
              </a:rPr>
              <a:t> = "SFO" // try SFO or LAX</a:t>
            </a:r>
          </a:p>
          <a:p>
            <a:endParaRPr lang="en-US" sz="1400" dirty="0">
              <a:solidFill>
                <a:srgbClr val="1E1C1C"/>
              </a:solidFill>
              <a:latin typeface="Corbel"/>
            </a:endParaRPr>
          </a:p>
          <a:p>
            <a:r>
              <a:rPr lang="en-US" sz="1400" dirty="0">
                <a:solidFill>
                  <a:srgbClr val="1E1C1C"/>
                </a:solidFill>
                <a:latin typeface="Corbel"/>
              </a:rPr>
              <a:t>airports</a:t>
            </a:r>
          </a:p>
          <a:p>
            <a:r>
              <a:rPr lang="en-US" sz="1400" dirty="0">
                <a:solidFill>
                  <a:srgbClr val="1E1C1C"/>
                </a:solidFill>
                <a:latin typeface="Corbel"/>
              </a:rPr>
              <a:t>  .join(landmarks, airports("city") === landmarks("city"))</a:t>
            </a:r>
          </a:p>
          <a:p>
            <a:r>
              <a:rPr lang="en-US" sz="1400" dirty="0">
                <a:solidFill>
                  <a:srgbClr val="1E1C1C"/>
                </a:solidFill>
                <a:latin typeface="Corbel"/>
              </a:rPr>
              <a:t>  .select(airports("</a:t>
            </a:r>
            <a:r>
              <a:rPr lang="en-US" sz="1400" dirty="0" err="1">
                <a:solidFill>
                  <a:srgbClr val="1E1C1C"/>
                </a:solidFill>
                <a:latin typeface="Corbel"/>
              </a:rPr>
              <a:t>faa</a:t>
            </a:r>
            <a:r>
              <a:rPr lang="en-US" sz="1400" dirty="0">
                <a:solidFill>
                  <a:srgbClr val="1E1C1C"/>
                </a:solidFill>
                <a:latin typeface="Corbel"/>
              </a:rPr>
              <a:t>"), landmarks("name"), landmarks("</a:t>
            </a:r>
            <a:r>
              <a:rPr lang="en-US" sz="1400" dirty="0" err="1">
                <a:solidFill>
                  <a:srgbClr val="1E1C1C"/>
                </a:solidFill>
                <a:latin typeface="Corbel"/>
              </a:rPr>
              <a:t>url</a:t>
            </a:r>
            <a:r>
              <a:rPr lang="en-US" sz="1400" dirty="0">
                <a:solidFill>
                  <a:srgbClr val="1E1C1C"/>
                </a:solidFill>
                <a:latin typeface="Corbel"/>
              </a:rPr>
              <a:t>"))</a:t>
            </a:r>
          </a:p>
          <a:p>
            <a:r>
              <a:rPr lang="en-US" sz="1400" dirty="0">
                <a:solidFill>
                  <a:srgbClr val="1E1C1C"/>
                </a:solidFill>
                <a:latin typeface="Corbel"/>
              </a:rPr>
              <a:t>  .where(airports("</a:t>
            </a:r>
            <a:r>
              <a:rPr lang="en-US" sz="1400" dirty="0" err="1">
                <a:solidFill>
                  <a:srgbClr val="1E1C1C"/>
                </a:solidFill>
                <a:latin typeface="Corbel"/>
              </a:rPr>
              <a:t>faa</a:t>
            </a:r>
            <a:r>
              <a:rPr lang="en-US" sz="1400" dirty="0">
                <a:solidFill>
                  <a:srgbClr val="1E1C1C"/>
                </a:solidFill>
                <a:latin typeface="Corbel"/>
              </a:rPr>
              <a:t>") === </a:t>
            </a:r>
            <a:r>
              <a:rPr lang="en-US" sz="1400" dirty="0" err="1">
                <a:solidFill>
                  <a:srgbClr val="1E1C1C"/>
                </a:solidFill>
                <a:latin typeface="Corbel"/>
              </a:rPr>
              <a:t>toFind</a:t>
            </a:r>
            <a:r>
              <a:rPr lang="en-US" sz="1400" dirty="0">
                <a:solidFill>
                  <a:srgbClr val="1E1C1C"/>
                </a:solidFill>
                <a:latin typeface="Corbel"/>
              </a:rPr>
              <a:t> and landmarks("</a:t>
            </a:r>
            <a:r>
              <a:rPr lang="en-US" sz="1400" dirty="0" err="1">
                <a:solidFill>
                  <a:srgbClr val="1E1C1C"/>
                </a:solidFill>
                <a:latin typeface="Corbel"/>
              </a:rPr>
              <a:t>url</a:t>
            </a:r>
            <a:r>
              <a:rPr lang="en-US" sz="1400" dirty="0">
                <a:solidFill>
                  <a:srgbClr val="1E1C1C"/>
                </a:solidFill>
                <a:latin typeface="Corbel"/>
              </a:rPr>
              <a:t>").</a:t>
            </a:r>
            <a:r>
              <a:rPr lang="en-US" sz="1400" dirty="0" err="1">
                <a:solidFill>
                  <a:srgbClr val="1E1C1C"/>
                </a:solidFill>
                <a:latin typeface="Corbel"/>
              </a:rPr>
              <a:t>isNotNull</a:t>
            </a:r>
            <a:r>
              <a:rPr lang="en-US" sz="1400" dirty="0">
                <a:solidFill>
                  <a:srgbClr val="1E1C1C"/>
                </a:solidFill>
                <a:latin typeface="Corbel"/>
              </a:rPr>
              <a:t>)</a:t>
            </a:r>
          </a:p>
          <a:p>
            <a:r>
              <a:rPr lang="en-US" sz="1400" dirty="0">
                <a:solidFill>
                  <a:srgbClr val="1E1C1C"/>
                </a:solidFill>
                <a:latin typeface="Corbel"/>
              </a:rPr>
              <a:t>  .</a:t>
            </a:r>
            <a:r>
              <a:rPr lang="en-US" sz="1400" dirty="0" err="1">
                <a:solidFill>
                  <a:srgbClr val="1E1C1C"/>
                </a:solidFill>
                <a:latin typeface="Corbel"/>
              </a:rPr>
              <a:t>orderBy</a:t>
            </a:r>
            <a:r>
              <a:rPr lang="en-US" sz="1400" dirty="0">
                <a:solidFill>
                  <a:srgbClr val="1E1C1C"/>
                </a:solidFill>
                <a:latin typeface="Corbel"/>
              </a:rPr>
              <a:t>(landmarks("name").</a:t>
            </a:r>
            <a:r>
              <a:rPr lang="en-US" sz="1400" dirty="0" err="1">
                <a:solidFill>
                  <a:srgbClr val="1E1C1C"/>
                </a:solidFill>
                <a:latin typeface="Corbel"/>
              </a:rPr>
              <a:t>asc</a:t>
            </a:r>
            <a:r>
              <a:rPr lang="en-US" sz="1400" dirty="0">
                <a:solidFill>
                  <a:srgbClr val="1E1C1C"/>
                </a:solidFill>
                <a:latin typeface="Corbel"/>
              </a:rPr>
              <a:t>)</a:t>
            </a:r>
          </a:p>
          <a:p>
            <a:r>
              <a:rPr lang="en-US" sz="1400" dirty="0">
                <a:solidFill>
                  <a:srgbClr val="1E1C1C"/>
                </a:solidFill>
                <a:latin typeface="Corbel"/>
              </a:rPr>
              <a:t>  .show(20)</a:t>
            </a:r>
            <a:endParaRPr lang="en-US" sz="1400" dirty="0" smtClean="0">
              <a:solidFill>
                <a:srgbClr val="1E1C1C"/>
              </a:solidFill>
              <a:latin typeface="Corbel"/>
            </a:endParaRPr>
          </a:p>
        </p:txBody>
      </p:sp>
      <p:sp>
        <p:nvSpPr>
          <p:cNvPr id="5" name="TextBox 4"/>
          <p:cNvSpPr txBox="1"/>
          <p:nvPr/>
        </p:nvSpPr>
        <p:spPr>
          <a:xfrm>
            <a:off x="1458842" y="4493570"/>
            <a:ext cx="6238156" cy="276999"/>
          </a:xfrm>
          <a:prstGeom prst="rect">
            <a:avLst/>
          </a:prstGeom>
          <a:noFill/>
        </p:spPr>
        <p:txBody>
          <a:bodyPr wrap="none" rtlCol="0">
            <a:spAutoFit/>
          </a:bodyPr>
          <a:lstStyle/>
          <a:p>
            <a:r>
              <a:rPr lang="en-US" sz="1200" dirty="0">
                <a:solidFill>
                  <a:srgbClr val="1E1C1C"/>
                </a:solidFill>
                <a:latin typeface="Corbel"/>
                <a:hlinkClick r:id="rId2"/>
              </a:rPr>
              <a:t>http://developer.couchbase.com/documentation/server/4.1/connectors/spark-1.0/spark-</a:t>
            </a:r>
            <a:r>
              <a:rPr lang="en-US" sz="1200" dirty="0" smtClean="0">
                <a:solidFill>
                  <a:srgbClr val="1E1C1C"/>
                </a:solidFill>
                <a:latin typeface="Corbel"/>
                <a:hlinkClick r:id="rId2"/>
              </a:rPr>
              <a:t>sql.html</a:t>
            </a:r>
            <a:r>
              <a:rPr lang="en-US" sz="1200" dirty="0" smtClean="0">
                <a:solidFill>
                  <a:srgbClr val="1E1C1C"/>
                </a:solidFill>
                <a:latin typeface="Corbel"/>
              </a:rPr>
              <a:t> </a:t>
            </a:r>
            <a:endParaRPr lang="en-US" sz="1200" dirty="0">
              <a:solidFill>
                <a:srgbClr val="1E1C1C"/>
              </a:solidFill>
              <a:latin typeface="Corbel"/>
            </a:endParaRPr>
          </a:p>
        </p:txBody>
      </p:sp>
    </p:spTree>
    <p:extLst>
      <p:ext uri="{BB962C8B-B14F-4D97-AF65-F5344CB8AC3E}">
        <p14:creationId xmlns:p14="http://schemas.microsoft.com/office/powerpoint/2010/main" val="3841547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Spark connector – </a:t>
            </a:r>
            <a:r>
              <a:rPr lang="en-US" dirty="0" err="1" smtClean="0"/>
              <a:t>DStreams</a:t>
            </a:r>
            <a:r>
              <a:rPr lang="en-US" dirty="0" smtClean="0"/>
              <a:t> (Streaming)</a:t>
            </a:r>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28</a:t>
            </a:fld>
            <a:endParaRPr lang="en-US">
              <a:latin typeface="Corbel"/>
            </a:endParaRPr>
          </a:p>
        </p:txBody>
      </p:sp>
      <p:sp>
        <p:nvSpPr>
          <p:cNvPr id="4" name="Rectangle 3"/>
          <p:cNvSpPr/>
          <p:nvPr/>
        </p:nvSpPr>
        <p:spPr>
          <a:xfrm>
            <a:off x="466344" y="866532"/>
            <a:ext cx="7998595" cy="3323987"/>
          </a:xfrm>
          <a:prstGeom prst="rect">
            <a:avLst/>
          </a:prstGeom>
        </p:spPr>
        <p:txBody>
          <a:bodyPr wrap="square">
            <a:spAutoFit/>
          </a:bodyPr>
          <a:lstStyle/>
          <a:p>
            <a:r>
              <a:rPr lang="en-US" sz="1400" dirty="0" err="1">
                <a:solidFill>
                  <a:srgbClr val="1E1C1C"/>
                </a:solidFill>
                <a:latin typeface="Corbel"/>
              </a:rPr>
              <a:t>val</a:t>
            </a:r>
            <a:r>
              <a:rPr lang="en-US" sz="1400" dirty="0">
                <a:solidFill>
                  <a:srgbClr val="1E1C1C"/>
                </a:solidFill>
                <a:latin typeface="Corbel"/>
              </a:rPr>
              <a:t> </a:t>
            </a:r>
            <a:r>
              <a:rPr lang="en-US" sz="1400" dirty="0" err="1">
                <a:solidFill>
                  <a:srgbClr val="1E1C1C"/>
                </a:solidFill>
                <a:latin typeface="Corbel"/>
              </a:rPr>
              <a:t>ssc</a:t>
            </a:r>
            <a:r>
              <a:rPr lang="en-US" sz="1400" dirty="0">
                <a:solidFill>
                  <a:srgbClr val="1E1C1C"/>
                </a:solidFill>
                <a:latin typeface="Corbel"/>
              </a:rPr>
              <a:t> = new </a:t>
            </a:r>
            <a:r>
              <a:rPr lang="en-US" sz="1400" dirty="0" err="1">
                <a:solidFill>
                  <a:srgbClr val="1E1C1C"/>
                </a:solidFill>
                <a:latin typeface="Corbel"/>
              </a:rPr>
              <a:t>StreamingContext</a:t>
            </a:r>
            <a:r>
              <a:rPr lang="en-US" sz="1400" dirty="0">
                <a:solidFill>
                  <a:srgbClr val="1E1C1C"/>
                </a:solidFill>
                <a:latin typeface="Corbel"/>
              </a:rPr>
              <a:t>(</a:t>
            </a:r>
            <a:r>
              <a:rPr lang="en-US" sz="1400" dirty="0" err="1">
                <a:solidFill>
                  <a:srgbClr val="1E1C1C"/>
                </a:solidFill>
                <a:latin typeface="Corbel"/>
              </a:rPr>
              <a:t>cfg</a:t>
            </a:r>
            <a:r>
              <a:rPr lang="en-US" sz="1400" dirty="0">
                <a:solidFill>
                  <a:srgbClr val="1E1C1C"/>
                </a:solidFill>
                <a:latin typeface="Corbel"/>
              </a:rPr>
              <a:t>, Seconds(2))</a:t>
            </a:r>
          </a:p>
          <a:p>
            <a:endParaRPr lang="en-US" sz="1400" dirty="0" smtClean="0">
              <a:solidFill>
                <a:srgbClr val="1E1C1C"/>
              </a:solidFill>
              <a:latin typeface="Corbel"/>
            </a:endParaRPr>
          </a:p>
          <a:p>
            <a:r>
              <a:rPr lang="en-US" sz="1400" dirty="0" err="1" smtClean="0">
                <a:solidFill>
                  <a:srgbClr val="1E1C1C"/>
                </a:solidFill>
                <a:latin typeface="Corbel"/>
              </a:rPr>
              <a:t>val</a:t>
            </a:r>
            <a:r>
              <a:rPr lang="en-US" sz="1400" dirty="0" smtClean="0">
                <a:solidFill>
                  <a:srgbClr val="1E1C1C"/>
                </a:solidFill>
                <a:latin typeface="Corbel"/>
              </a:rPr>
              <a:t> </a:t>
            </a:r>
            <a:r>
              <a:rPr lang="en-US" sz="1400" dirty="0">
                <a:solidFill>
                  <a:srgbClr val="1E1C1C"/>
                </a:solidFill>
                <a:latin typeface="Corbel"/>
              </a:rPr>
              <a:t>stream = </a:t>
            </a:r>
            <a:r>
              <a:rPr lang="en-US" sz="1400" dirty="0" err="1">
                <a:solidFill>
                  <a:srgbClr val="1E1C1C"/>
                </a:solidFill>
                <a:latin typeface="Corbel"/>
              </a:rPr>
              <a:t>TwitterUtils.createStream</a:t>
            </a:r>
            <a:r>
              <a:rPr lang="en-US" sz="1400" dirty="0">
                <a:solidFill>
                  <a:srgbClr val="1E1C1C"/>
                </a:solidFill>
                <a:latin typeface="Corbel"/>
              </a:rPr>
              <a:t>(</a:t>
            </a:r>
            <a:r>
              <a:rPr lang="en-US" sz="1400" dirty="0" err="1">
                <a:solidFill>
                  <a:srgbClr val="1E1C1C"/>
                </a:solidFill>
                <a:latin typeface="Corbel"/>
              </a:rPr>
              <a:t>ssc</a:t>
            </a:r>
            <a:r>
              <a:rPr lang="en-US" sz="1400" dirty="0">
                <a:solidFill>
                  <a:srgbClr val="1E1C1C"/>
                </a:solidFill>
                <a:latin typeface="Corbel"/>
              </a:rPr>
              <a:t>, None, </a:t>
            </a:r>
            <a:r>
              <a:rPr lang="en-US" sz="1400" dirty="0" err="1">
                <a:solidFill>
                  <a:srgbClr val="1E1C1C"/>
                </a:solidFill>
                <a:latin typeface="Corbel"/>
              </a:rPr>
              <a:t>Seq</a:t>
            </a:r>
            <a:r>
              <a:rPr lang="en-US" sz="1400" dirty="0">
                <a:solidFill>
                  <a:srgbClr val="1E1C1C"/>
                </a:solidFill>
                <a:latin typeface="Corbel"/>
              </a:rPr>
              <a:t>())</a:t>
            </a:r>
          </a:p>
          <a:p>
            <a:endParaRPr lang="en-US" sz="1400" dirty="0">
              <a:solidFill>
                <a:srgbClr val="1E1C1C"/>
              </a:solidFill>
              <a:latin typeface="Corbel"/>
            </a:endParaRPr>
          </a:p>
          <a:p>
            <a:r>
              <a:rPr lang="en-US" sz="1400" dirty="0" err="1">
                <a:solidFill>
                  <a:srgbClr val="1E1C1C"/>
                </a:solidFill>
                <a:latin typeface="Corbel"/>
              </a:rPr>
              <a:t>val</a:t>
            </a:r>
            <a:r>
              <a:rPr lang="en-US" sz="1400" dirty="0">
                <a:solidFill>
                  <a:srgbClr val="1E1C1C"/>
                </a:solidFill>
                <a:latin typeface="Corbel"/>
              </a:rPr>
              <a:t> </a:t>
            </a:r>
            <a:r>
              <a:rPr lang="en-US" sz="1400" dirty="0" err="1">
                <a:solidFill>
                  <a:srgbClr val="1E1C1C"/>
                </a:solidFill>
                <a:latin typeface="Corbel"/>
              </a:rPr>
              <a:t>hashTags</a:t>
            </a:r>
            <a:r>
              <a:rPr lang="en-US" sz="1400" dirty="0">
                <a:solidFill>
                  <a:srgbClr val="1E1C1C"/>
                </a:solidFill>
                <a:latin typeface="Corbel"/>
              </a:rPr>
              <a:t> = stream</a:t>
            </a:r>
          </a:p>
          <a:p>
            <a:endParaRPr lang="en-US" sz="1400" dirty="0">
              <a:solidFill>
                <a:srgbClr val="1E1C1C"/>
              </a:solidFill>
              <a:latin typeface="Corbel"/>
            </a:endParaRPr>
          </a:p>
          <a:p>
            <a:r>
              <a:rPr lang="en-US" sz="1400" dirty="0" err="1">
                <a:solidFill>
                  <a:srgbClr val="1E1C1C"/>
                </a:solidFill>
                <a:latin typeface="Corbel"/>
              </a:rPr>
              <a:t>hashTags.foreachRDD</a:t>
            </a:r>
            <a:r>
              <a:rPr lang="en-US" sz="1400" dirty="0">
                <a:solidFill>
                  <a:srgbClr val="1E1C1C"/>
                </a:solidFill>
                <a:latin typeface="Corbel"/>
              </a:rPr>
              <a:t>(</a:t>
            </a:r>
            <a:r>
              <a:rPr lang="en-US" sz="1400" dirty="0" err="1">
                <a:solidFill>
                  <a:srgbClr val="1E1C1C"/>
                </a:solidFill>
                <a:latin typeface="Corbel"/>
              </a:rPr>
              <a:t>rdd</a:t>
            </a:r>
            <a:r>
              <a:rPr lang="en-US" sz="1400" dirty="0">
                <a:solidFill>
                  <a:srgbClr val="1E1C1C"/>
                </a:solidFill>
                <a:latin typeface="Corbel"/>
              </a:rPr>
              <a:t> =&gt; {</a:t>
            </a:r>
          </a:p>
          <a:p>
            <a:r>
              <a:rPr lang="en-US" sz="1400" dirty="0">
                <a:solidFill>
                  <a:srgbClr val="1E1C1C"/>
                </a:solidFill>
                <a:latin typeface="Corbel"/>
              </a:rPr>
              <a:t>  </a:t>
            </a:r>
            <a:r>
              <a:rPr lang="en-US" sz="1400" dirty="0" err="1" smtClean="0">
                <a:solidFill>
                  <a:srgbClr val="1E1C1C"/>
                </a:solidFill>
                <a:latin typeface="Corbel"/>
              </a:rPr>
              <a:t>rdd.map</a:t>
            </a:r>
            <a:r>
              <a:rPr lang="en-US" sz="1400" dirty="0">
                <a:solidFill>
                  <a:srgbClr val="1E1C1C"/>
                </a:solidFill>
                <a:latin typeface="Corbel"/>
              </a:rPr>
              <a:t>(status =&gt; </a:t>
            </a:r>
            <a:endParaRPr lang="en-US" sz="1400" dirty="0" smtClean="0">
              <a:solidFill>
                <a:srgbClr val="1E1C1C"/>
              </a:solidFill>
              <a:latin typeface="Corbel"/>
            </a:endParaRPr>
          </a:p>
          <a:p>
            <a:r>
              <a:rPr lang="en-US" sz="1400" dirty="0">
                <a:solidFill>
                  <a:srgbClr val="1E1C1C"/>
                </a:solidFill>
                <a:latin typeface="Corbel"/>
              </a:rPr>
              <a:t> </a:t>
            </a:r>
            <a:r>
              <a:rPr lang="en-US" sz="1400" dirty="0" smtClean="0">
                <a:solidFill>
                  <a:srgbClr val="1E1C1C"/>
                </a:solidFill>
                <a:latin typeface="Corbel"/>
              </a:rPr>
              <a:t>   </a:t>
            </a:r>
            <a:r>
              <a:rPr lang="en-US" sz="1400" dirty="0" err="1" smtClean="0">
                <a:solidFill>
                  <a:srgbClr val="1E1C1C"/>
                </a:solidFill>
                <a:latin typeface="Corbel"/>
              </a:rPr>
              <a:t>JsonDocument.create</a:t>
            </a:r>
            <a:r>
              <a:rPr lang="en-US" sz="1400" dirty="0">
                <a:solidFill>
                  <a:srgbClr val="1E1C1C"/>
                </a:solidFill>
                <a:latin typeface="Corbel"/>
              </a:rPr>
              <a:t>(</a:t>
            </a:r>
            <a:r>
              <a:rPr lang="en-US" sz="1400" dirty="0" err="1">
                <a:solidFill>
                  <a:srgbClr val="1E1C1C"/>
                </a:solidFill>
                <a:latin typeface="Corbel"/>
              </a:rPr>
              <a:t>status.getId.toString</a:t>
            </a:r>
            <a:r>
              <a:rPr lang="en-US" sz="1400" dirty="0">
                <a:solidFill>
                  <a:srgbClr val="1E1C1C"/>
                </a:solidFill>
                <a:latin typeface="Corbel"/>
              </a:rPr>
              <a:t>, </a:t>
            </a:r>
            <a:r>
              <a:rPr lang="en-US" sz="1400" dirty="0" err="1">
                <a:solidFill>
                  <a:srgbClr val="1E1C1C"/>
                </a:solidFill>
                <a:latin typeface="Corbel"/>
              </a:rPr>
              <a:t>JsonObject.create</a:t>
            </a:r>
            <a:r>
              <a:rPr lang="en-US" sz="1400" dirty="0">
                <a:solidFill>
                  <a:srgbClr val="1E1C1C"/>
                </a:solidFill>
                <a:latin typeface="Corbel"/>
              </a:rPr>
              <a:t>().put("text",  </a:t>
            </a:r>
            <a:r>
              <a:rPr lang="en-US" sz="1400" dirty="0" err="1" smtClean="0">
                <a:solidFill>
                  <a:srgbClr val="1E1C1C"/>
                </a:solidFill>
                <a:latin typeface="Corbel"/>
              </a:rPr>
              <a:t>status.getText</a:t>
            </a:r>
            <a:r>
              <a:rPr lang="en-US" sz="1400" dirty="0">
                <a:solidFill>
                  <a:srgbClr val="1E1C1C"/>
                </a:solidFill>
                <a:latin typeface="Corbel"/>
              </a:rPr>
              <a:t>))</a:t>
            </a:r>
            <a:r>
              <a:rPr lang="en-US" sz="1400" dirty="0" smtClean="0">
                <a:solidFill>
                  <a:srgbClr val="1E1C1C"/>
                </a:solidFill>
                <a:latin typeface="Corbel"/>
              </a:rPr>
              <a:t>)</a:t>
            </a:r>
          </a:p>
          <a:p>
            <a:r>
              <a:rPr lang="en-US" sz="1400" dirty="0">
                <a:solidFill>
                  <a:srgbClr val="1E1C1C"/>
                </a:solidFill>
                <a:latin typeface="Corbel"/>
              </a:rPr>
              <a:t> </a:t>
            </a:r>
            <a:r>
              <a:rPr lang="en-US" sz="1400" dirty="0" smtClean="0">
                <a:solidFill>
                  <a:srgbClr val="1E1C1C"/>
                </a:solidFill>
                <a:latin typeface="Corbel"/>
              </a:rPr>
              <a:t>   .</a:t>
            </a:r>
            <a:r>
              <a:rPr lang="en-US" sz="1400" dirty="0" err="1">
                <a:solidFill>
                  <a:srgbClr val="1E1C1C"/>
                </a:solidFill>
                <a:latin typeface="Corbel"/>
              </a:rPr>
              <a:t>saveToCouchbase</a:t>
            </a:r>
            <a:r>
              <a:rPr lang="en-US" sz="1400" dirty="0">
                <a:solidFill>
                  <a:srgbClr val="1E1C1C"/>
                </a:solidFill>
                <a:latin typeface="Corbel"/>
              </a:rPr>
              <a:t>(</a:t>
            </a:r>
            <a:r>
              <a:rPr lang="en-US" sz="1400" dirty="0" smtClean="0">
                <a:solidFill>
                  <a:srgbClr val="1E1C1C"/>
                </a:solidFill>
                <a:latin typeface="Corbel"/>
              </a:rPr>
              <a:t>)</a:t>
            </a:r>
            <a:endParaRPr lang="en-US" sz="1400" dirty="0">
              <a:solidFill>
                <a:srgbClr val="1E1C1C"/>
              </a:solidFill>
              <a:latin typeface="Corbel"/>
            </a:endParaRPr>
          </a:p>
          <a:p>
            <a:r>
              <a:rPr lang="en-US" sz="1400" dirty="0">
                <a:solidFill>
                  <a:srgbClr val="1E1C1C"/>
                </a:solidFill>
                <a:latin typeface="Corbel"/>
              </a:rPr>
              <a:t>})</a:t>
            </a:r>
          </a:p>
          <a:p>
            <a:endParaRPr lang="en-US" sz="1400" dirty="0">
              <a:solidFill>
                <a:srgbClr val="1E1C1C"/>
              </a:solidFill>
              <a:latin typeface="Corbel"/>
            </a:endParaRPr>
          </a:p>
          <a:p>
            <a:r>
              <a:rPr lang="en-US" sz="1400" dirty="0" err="1">
                <a:solidFill>
                  <a:srgbClr val="1E1C1C"/>
                </a:solidFill>
                <a:latin typeface="Corbel"/>
              </a:rPr>
              <a:t>ssc.start</a:t>
            </a:r>
            <a:r>
              <a:rPr lang="en-US" sz="1400" dirty="0">
                <a:solidFill>
                  <a:srgbClr val="1E1C1C"/>
                </a:solidFill>
                <a:latin typeface="Corbel"/>
              </a:rPr>
              <a:t>(</a:t>
            </a:r>
            <a:r>
              <a:rPr lang="en-US" sz="1400" dirty="0" smtClean="0">
                <a:solidFill>
                  <a:srgbClr val="1E1C1C"/>
                </a:solidFill>
                <a:latin typeface="Corbel"/>
              </a:rPr>
              <a:t>)</a:t>
            </a:r>
          </a:p>
          <a:p>
            <a:endParaRPr lang="en-US" sz="1400" dirty="0">
              <a:solidFill>
                <a:srgbClr val="1E1C1C"/>
              </a:solidFill>
              <a:latin typeface="Corbel"/>
            </a:endParaRPr>
          </a:p>
          <a:p>
            <a:r>
              <a:rPr lang="en-US" sz="1400" dirty="0" err="1">
                <a:solidFill>
                  <a:srgbClr val="1E1C1C"/>
                </a:solidFill>
                <a:latin typeface="Corbel"/>
              </a:rPr>
              <a:t>ssc.awaitTermination</a:t>
            </a:r>
            <a:r>
              <a:rPr lang="en-US" sz="1400" dirty="0">
                <a:solidFill>
                  <a:srgbClr val="1E1C1C"/>
                </a:solidFill>
                <a:latin typeface="Corbel"/>
              </a:rPr>
              <a:t>()</a:t>
            </a:r>
            <a:endParaRPr lang="en-US" sz="1400" dirty="0" smtClean="0">
              <a:solidFill>
                <a:srgbClr val="1E1C1C"/>
              </a:solidFill>
              <a:latin typeface="Corbel"/>
            </a:endParaRPr>
          </a:p>
        </p:txBody>
      </p:sp>
      <p:sp>
        <p:nvSpPr>
          <p:cNvPr id="5" name="TextBox 4"/>
          <p:cNvSpPr txBox="1"/>
          <p:nvPr/>
        </p:nvSpPr>
        <p:spPr>
          <a:xfrm>
            <a:off x="1112498" y="4490264"/>
            <a:ext cx="6704855" cy="276999"/>
          </a:xfrm>
          <a:prstGeom prst="rect">
            <a:avLst/>
          </a:prstGeom>
          <a:noFill/>
        </p:spPr>
        <p:txBody>
          <a:bodyPr wrap="none" rtlCol="0">
            <a:spAutoFit/>
          </a:bodyPr>
          <a:lstStyle/>
          <a:p>
            <a:r>
              <a:rPr lang="en-US" sz="1200" dirty="0">
                <a:solidFill>
                  <a:srgbClr val="1E1C1C"/>
                </a:solidFill>
                <a:latin typeface="Corbel"/>
                <a:hlinkClick r:id="rId2"/>
              </a:rPr>
              <a:t>http://developer.couchbase.com/documentation/server/4.1/connectors/spark-1.0/spark-</a:t>
            </a:r>
            <a:r>
              <a:rPr lang="en-US" sz="1200" dirty="0" smtClean="0">
                <a:solidFill>
                  <a:srgbClr val="1E1C1C"/>
                </a:solidFill>
                <a:latin typeface="Corbel"/>
                <a:hlinkClick r:id="rId2"/>
              </a:rPr>
              <a:t>streaming.html</a:t>
            </a:r>
            <a:r>
              <a:rPr lang="en-US" sz="1200" dirty="0" smtClean="0">
                <a:solidFill>
                  <a:srgbClr val="1E1C1C"/>
                </a:solidFill>
                <a:latin typeface="Corbel"/>
              </a:rPr>
              <a:t> </a:t>
            </a:r>
            <a:endParaRPr lang="en-US" sz="1200" dirty="0">
              <a:solidFill>
                <a:srgbClr val="1E1C1C"/>
              </a:solidFill>
              <a:latin typeface="Corbel"/>
            </a:endParaRPr>
          </a:p>
        </p:txBody>
      </p:sp>
    </p:spTree>
    <p:extLst>
      <p:ext uri="{BB962C8B-B14F-4D97-AF65-F5344CB8AC3E}">
        <p14:creationId xmlns:p14="http://schemas.microsoft.com/office/powerpoint/2010/main" val="61496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is Couchbase?</a:t>
            </a:r>
            <a:endParaRPr lang="en-US" dirty="0"/>
          </a:p>
        </p:txBody>
      </p:sp>
      <p:sp>
        <p:nvSpPr>
          <p:cNvPr id="3" name="Rectangle 2"/>
          <p:cNvSpPr/>
          <p:nvPr/>
        </p:nvSpPr>
        <p:spPr>
          <a:xfrm>
            <a:off x="748029" y="688504"/>
            <a:ext cx="7232832" cy="369332"/>
          </a:xfrm>
          <a:prstGeom prst="rect">
            <a:avLst/>
          </a:prstGeom>
        </p:spPr>
        <p:txBody>
          <a:bodyPr wrap="none" lIns="91438" tIns="45719" rIns="91438" bIns="45719">
            <a:spAutoFit/>
          </a:bodyPr>
          <a:lstStyle/>
          <a:p>
            <a:pPr algn="ctr"/>
            <a:r>
              <a:rPr lang="en-US" dirty="0" smtClean="0">
                <a:solidFill>
                  <a:srgbClr val="1E1C1C"/>
                </a:solidFill>
                <a:latin typeface="Corbel"/>
              </a:rPr>
              <a:t>Couchbase is the company behind </a:t>
            </a:r>
            <a:r>
              <a:rPr lang="en-US" b="1" dirty="0" smtClean="0">
                <a:solidFill>
                  <a:srgbClr val="E10021"/>
                </a:solidFill>
                <a:latin typeface="Corbel"/>
              </a:rPr>
              <a:t>Couchbase Server </a:t>
            </a:r>
            <a:r>
              <a:rPr lang="en-US" dirty="0" smtClean="0">
                <a:solidFill>
                  <a:srgbClr val="1E1C1C"/>
                </a:solidFill>
                <a:latin typeface="Corbel"/>
              </a:rPr>
              <a:t>&amp; </a:t>
            </a:r>
            <a:r>
              <a:rPr lang="en-US" b="1" dirty="0" smtClean="0">
                <a:solidFill>
                  <a:srgbClr val="BE1523"/>
                </a:solidFill>
                <a:latin typeface="Corbel"/>
              </a:rPr>
              <a:t>Couchbase Mobile</a:t>
            </a:r>
          </a:p>
        </p:txBody>
      </p:sp>
      <p:sp>
        <p:nvSpPr>
          <p:cNvPr id="4" name="Rectangle 3"/>
          <p:cNvSpPr/>
          <p:nvPr/>
        </p:nvSpPr>
        <p:spPr>
          <a:xfrm>
            <a:off x="2776526" y="1072857"/>
            <a:ext cx="3806193" cy="830995"/>
          </a:xfrm>
          <a:prstGeom prst="rect">
            <a:avLst/>
          </a:prstGeom>
        </p:spPr>
        <p:txBody>
          <a:bodyPr wrap="square" lIns="91438" tIns="45719" rIns="91438" bIns="45719">
            <a:spAutoFit/>
          </a:bodyPr>
          <a:lstStyle/>
          <a:p>
            <a:pPr marL="285743" indent="-285743">
              <a:buFont typeface="Arial"/>
              <a:buChar char="•"/>
            </a:pPr>
            <a:r>
              <a:rPr lang="en-US" sz="1600" dirty="0">
                <a:solidFill>
                  <a:srgbClr val="1E1C1C"/>
                </a:solidFill>
                <a:latin typeface="Corbel"/>
              </a:rPr>
              <a:t>Open source JSON database</a:t>
            </a:r>
          </a:p>
          <a:p>
            <a:pPr marL="285743" indent="-285743">
              <a:buFont typeface="Arial"/>
              <a:buChar char="•"/>
            </a:pPr>
            <a:r>
              <a:rPr lang="en-US" sz="1600" dirty="0">
                <a:solidFill>
                  <a:srgbClr val="1E1C1C"/>
                </a:solidFill>
                <a:latin typeface="Corbel"/>
              </a:rPr>
              <a:t>Founded 2010</a:t>
            </a:r>
          </a:p>
          <a:p>
            <a:pPr marL="285743" indent="-285743">
              <a:buFont typeface="Arial"/>
              <a:buChar char="•"/>
            </a:pPr>
            <a:r>
              <a:rPr lang="en-US" sz="1600" dirty="0">
                <a:solidFill>
                  <a:srgbClr val="1E1C1C"/>
                </a:solidFill>
                <a:latin typeface="Corbel"/>
              </a:rPr>
              <a:t>400+ enterprise customers globally</a:t>
            </a:r>
          </a:p>
        </p:txBody>
      </p:sp>
      <p:sp>
        <p:nvSpPr>
          <p:cNvPr id="5" name="Rectangle 4"/>
          <p:cNvSpPr/>
          <p:nvPr/>
        </p:nvSpPr>
        <p:spPr>
          <a:xfrm>
            <a:off x="369013" y="2041627"/>
            <a:ext cx="8459203" cy="369332"/>
          </a:xfrm>
          <a:prstGeom prst="rect">
            <a:avLst/>
          </a:prstGeom>
        </p:spPr>
        <p:txBody>
          <a:bodyPr wrap="square" lIns="91438" tIns="45719" rIns="91438" bIns="45719">
            <a:spAutoFit/>
          </a:bodyPr>
          <a:lstStyle/>
          <a:p>
            <a:pPr algn="ctr"/>
            <a:r>
              <a:rPr lang="en-US" b="1" dirty="0" smtClean="0">
                <a:solidFill>
                  <a:srgbClr val="1E1C1C"/>
                </a:solidFill>
                <a:latin typeface="Corbel"/>
              </a:rPr>
              <a:t>Some of our customers:</a:t>
            </a:r>
          </a:p>
        </p:txBody>
      </p:sp>
      <p:pic>
        <p:nvPicPr>
          <p:cNvPr id="6" name="Picture 5"/>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689809" y="2857408"/>
            <a:ext cx="674636" cy="409934"/>
          </a:xfrm>
          <a:prstGeom prst="rect">
            <a:avLst/>
          </a:prstGeom>
          <a:noFill/>
          <a:ln w="9525">
            <a:noFill/>
            <a:miter lim="800000"/>
            <a:headEnd/>
            <a:tailEnd/>
          </a:ln>
        </p:spPr>
      </p:pic>
      <p:pic>
        <p:nvPicPr>
          <p:cNvPr id="7" name="Picture 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545041" y="2921793"/>
            <a:ext cx="694006" cy="318698"/>
          </a:xfrm>
          <a:prstGeom prst="rect">
            <a:avLst/>
          </a:prstGeom>
          <a:noFill/>
          <a:ln w="9525">
            <a:noFill/>
            <a:miter lim="800000"/>
            <a:headEnd/>
            <a:tailEnd/>
          </a:ln>
        </p:spPr>
      </p:pic>
      <p:pic>
        <p:nvPicPr>
          <p:cNvPr id="8" name="Picture 7" descr="https://encrypted-tbn2.google.com/images?q=tbn:ANd9GcQzb7zEWIwrrnnZe67kJsQdy7FZWcGpfAmuw-VLCkhCYLtHYSyB"/>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022370" y="2514013"/>
            <a:ext cx="781196" cy="2019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3618548" y="2515521"/>
            <a:ext cx="794242" cy="212776"/>
          </a:xfrm>
          <a:prstGeom prst="rect">
            <a:avLst/>
          </a:prstGeom>
        </p:spPr>
      </p:pic>
      <p:pic>
        <p:nvPicPr>
          <p:cNvPr id="10" name="Picture 9"/>
          <p:cNvPicPr>
            <a:picLocks noChangeAspect="1"/>
          </p:cNvPicPr>
          <p:nvPr/>
        </p:nvPicPr>
        <p:blipFill>
          <a:blip r:embed="rId6"/>
          <a:stretch>
            <a:fillRect/>
          </a:stretch>
        </p:blipFill>
        <p:spPr>
          <a:xfrm>
            <a:off x="7942912" y="2517920"/>
            <a:ext cx="598742" cy="210670"/>
          </a:xfrm>
          <a:prstGeom prst="rect">
            <a:avLst/>
          </a:prstGeom>
        </p:spPr>
      </p:pic>
      <p:pic>
        <p:nvPicPr>
          <p:cNvPr id="11" name="Picture 10"/>
          <p:cNvPicPr>
            <a:picLocks noChangeAspect="1"/>
          </p:cNvPicPr>
          <p:nvPr/>
        </p:nvPicPr>
        <p:blipFill rotWithShape="1">
          <a:blip r:embed="rId7"/>
          <a:srcRect l="11460" t="26248" r="16922" b="17071"/>
          <a:stretch/>
        </p:blipFill>
        <p:spPr>
          <a:xfrm>
            <a:off x="7810467" y="2853003"/>
            <a:ext cx="629378" cy="327274"/>
          </a:xfrm>
          <a:prstGeom prst="rect">
            <a:avLst/>
          </a:prstGeom>
        </p:spPr>
      </p:pic>
      <p:pic>
        <p:nvPicPr>
          <p:cNvPr id="12" name="Picture 11"/>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376455" y="2940280"/>
            <a:ext cx="856778" cy="29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descr="https://encrypted-tbn0.google.com/images?q=tbn:ANd9GcTCFmF1ZbNADKnx_YrPvYGeRLWJPT5yaaCXs6RMiMtvM7eeBpgkZA"/>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5633129" y="2919288"/>
            <a:ext cx="775662" cy="3379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rotWithShape="1">
          <a:blip r:embed="rId10"/>
          <a:srcRect l="5188" t="14118" r="4980" b="15778"/>
          <a:stretch/>
        </p:blipFill>
        <p:spPr>
          <a:xfrm>
            <a:off x="1366914" y="2515487"/>
            <a:ext cx="788138" cy="212530"/>
          </a:xfrm>
          <a:prstGeom prst="rect">
            <a:avLst/>
          </a:prstGeom>
        </p:spPr>
      </p:pic>
      <p:pic>
        <p:nvPicPr>
          <p:cNvPr id="15" name="Picture 1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6171283" y="2526787"/>
            <a:ext cx="419508" cy="202610"/>
          </a:xfrm>
          <a:prstGeom prst="rect">
            <a:avLst/>
          </a:prstGeom>
        </p:spPr>
      </p:pic>
      <p:pic>
        <p:nvPicPr>
          <p:cNvPr id="16" name="Picture 15"/>
          <p:cNvPicPr>
            <a:picLocks noChangeAspect="1"/>
          </p:cNvPicPr>
          <p:nvPr/>
        </p:nvPicPr>
        <p:blipFill>
          <a:blip r:embed="rId12"/>
          <a:stretch>
            <a:fillRect/>
          </a:stretch>
        </p:blipFill>
        <p:spPr>
          <a:xfrm>
            <a:off x="377623" y="2893172"/>
            <a:ext cx="660872" cy="297392"/>
          </a:xfrm>
          <a:prstGeom prst="rect">
            <a:avLst/>
          </a:prstGeom>
        </p:spPr>
      </p:pic>
      <p:pic>
        <p:nvPicPr>
          <p:cNvPr id="17" name="Picture 16"/>
          <p:cNvPicPr>
            <a:picLocks noChangeAspect="1"/>
          </p:cNvPicPr>
          <p:nvPr/>
        </p:nvPicPr>
        <p:blipFill>
          <a:blip r:embed="rId13"/>
          <a:stretch>
            <a:fillRect/>
          </a:stretch>
        </p:blipFill>
        <p:spPr>
          <a:xfrm>
            <a:off x="369013" y="2479370"/>
            <a:ext cx="598934" cy="260280"/>
          </a:xfrm>
          <a:prstGeom prst="rect">
            <a:avLst/>
          </a:prstGeom>
        </p:spPr>
      </p:pic>
      <p:pic>
        <p:nvPicPr>
          <p:cNvPr id="18" name="Picture 17"/>
          <p:cNvPicPr>
            <a:picLocks noChangeAspect="1"/>
          </p:cNvPicPr>
          <p:nvPr/>
        </p:nvPicPr>
        <p:blipFill>
          <a:blip r:embed="rId14"/>
          <a:stretch>
            <a:fillRect/>
          </a:stretch>
        </p:blipFill>
        <p:spPr>
          <a:xfrm>
            <a:off x="6817296" y="2928344"/>
            <a:ext cx="617240" cy="237086"/>
          </a:xfrm>
          <a:prstGeom prst="rect">
            <a:avLst/>
          </a:prstGeom>
        </p:spPr>
      </p:pic>
      <p:pic>
        <p:nvPicPr>
          <p:cNvPr id="19" name="Picture 18"/>
          <p:cNvPicPr>
            <a:picLocks noChangeAspect="1"/>
          </p:cNvPicPr>
          <p:nvPr/>
        </p:nvPicPr>
        <p:blipFill>
          <a:blip r:embed="rId15"/>
          <a:stretch>
            <a:fillRect/>
          </a:stretch>
        </p:blipFill>
        <p:spPr>
          <a:xfrm>
            <a:off x="4698081" y="2954188"/>
            <a:ext cx="609562" cy="243824"/>
          </a:xfrm>
          <a:prstGeom prst="rect">
            <a:avLst/>
          </a:prstGeom>
        </p:spPr>
      </p:pic>
      <p:pic>
        <p:nvPicPr>
          <p:cNvPr id="20" name="Picture 19"/>
          <p:cNvPicPr>
            <a:picLocks noChangeAspect="1"/>
          </p:cNvPicPr>
          <p:nvPr/>
        </p:nvPicPr>
        <p:blipFill>
          <a:blip r:embed="rId16"/>
          <a:stretch>
            <a:fillRect/>
          </a:stretch>
        </p:blipFill>
        <p:spPr>
          <a:xfrm>
            <a:off x="2460562" y="2343720"/>
            <a:ext cx="778484" cy="495398"/>
          </a:xfrm>
          <a:prstGeom prst="rect">
            <a:avLst/>
          </a:prstGeom>
        </p:spPr>
      </p:pic>
      <p:pic>
        <p:nvPicPr>
          <p:cNvPr id="21" name="Picture 20"/>
          <p:cNvPicPr>
            <a:picLocks noChangeAspect="1"/>
          </p:cNvPicPr>
          <p:nvPr/>
        </p:nvPicPr>
        <p:blipFill>
          <a:blip r:embed="rId17"/>
          <a:stretch>
            <a:fillRect/>
          </a:stretch>
        </p:blipFill>
        <p:spPr>
          <a:xfrm>
            <a:off x="6822968" y="2460057"/>
            <a:ext cx="880116" cy="277236"/>
          </a:xfrm>
          <a:prstGeom prst="rect">
            <a:avLst/>
          </a:prstGeom>
        </p:spPr>
      </p:pic>
      <p:cxnSp>
        <p:nvCxnSpPr>
          <p:cNvPr id="25" name="Straight Connector 24"/>
          <p:cNvCxnSpPr/>
          <p:nvPr/>
        </p:nvCxnSpPr>
        <p:spPr>
          <a:xfrm>
            <a:off x="369013" y="2038864"/>
            <a:ext cx="8459204" cy="0"/>
          </a:xfrm>
          <a:prstGeom prst="line">
            <a:avLst/>
          </a:prstGeom>
          <a:ln w="12700"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69013" y="3362821"/>
            <a:ext cx="8459204" cy="0"/>
          </a:xfrm>
          <a:prstGeom prst="line">
            <a:avLst/>
          </a:prstGeom>
          <a:ln w="12700"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389448" y="3411268"/>
            <a:ext cx="3950007" cy="369332"/>
          </a:xfrm>
          <a:prstGeom prst="rect">
            <a:avLst/>
          </a:prstGeom>
        </p:spPr>
        <p:txBody>
          <a:bodyPr wrap="none" lIns="91438" tIns="45719" rIns="91438" bIns="45719">
            <a:spAutoFit/>
          </a:bodyPr>
          <a:lstStyle/>
          <a:p>
            <a:pPr algn="ctr"/>
            <a:r>
              <a:rPr lang="en-US" b="1" dirty="0" smtClean="0">
                <a:solidFill>
                  <a:srgbClr val="1E1C1C"/>
                </a:solidFill>
                <a:latin typeface="Corbel"/>
              </a:rPr>
              <a:t>Couchbase Server can be deployed as:</a:t>
            </a:r>
          </a:p>
        </p:txBody>
      </p:sp>
      <p:pic>
        <p:nvPicPr>
          <p:cNvPr id="28" name="Picture 27" descr="drum_layered_blue_JSON.eps"/>
          <p:cNvPicPr>
            <a:picLocks noChangeAspect="1"/>
          </p:cNvPicPr>
          <p:nvPr/>
        </p:nvPicPr>
        <p:blipFill>
          <a:blip r:embed="rId18"/>
          <a:stretch>
            <a:fillRect/>
          </a:stretch>
        </p:blipFill>
        <p:spPr>
          <a:xfrm>
            <a:off x="2313555" y="4187048"/>
            <a:ext cx="462970" cy="594862"/>
          </a:xfrm>
          <a:prstGeom prst="rect">
            <a:avLst/>
          </a:prstGeom>
        </p:spPr>
      </p:pic>
      <p:pic>
        <p:nvPicPr>
          <p:cNvPr id="29" name="Picture 28" descr="cache_blue.eps"/>
          <p:cNvPicPr>
            <a:picLocks noChangeAspect="1"/>
          </p:cNvPicPr>
          <p:nvPr/>
        </p:nvPicPr>
        <p:blipFill>
          <a:blip r:embed="rId19"/>
          <a:stretch>
            <a:fillRect/>
          </a:stretch>
        </p:blipFill>
        <p:spPr>
          <a:xfrm>
            <a:off x="6273292" y="4282570"/>
            <a:ext cx="635000" cy="499340"/>
          </a:xfrm>
          <a:prstGeom prst="rect">
            <a:avLst/>
          </a:prstGeom>
        </p:spPr>
      </p:pic>
      <p:pic>
        <p:nvPicPr>
          <p:cNvPr id="30" name="Picture 29" descr="key-value-store-blue2.eps"/>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359233" y="4177169"/>
            <a:ext cx="473394" cy="604740"/>
          </a:xfrm>
          <a:prstGeom prst="rect">
            <a:avLst/>
          </a:prstGeom>
        </p:spPr>
      </p:pic>
      <p:sp>
        <p:nvSpPr>
          <p:cNvPr id="31" name="Rectangle 30"/>
          <p:cNvSpPr/>
          <p:nvPr/>
        </p:nvSpPr>
        <p:spPr>
          <a:xfrm>
            <a:off x="1571455" y="3817715"/>
            <a:ext cx="1898076" cy="338554"/>
          </a:xfrm>
          <a:prstGeom prst="rect">
            <a:avLst/>
          </a:prstGeom>
        </p:spPr>
        <p:txBody>
          <a:bodyPr wrap="none" lIns="91438" tIns="45719" rIns="91438" bIns="45719">
            <a:spAutoFit/>
          </a:bodyPr>
          <a:lstStyle/>
          <a:p>
            <a:r>
              <a:rPr lang="en-US" sz="1600" dirty="0">
                <a:solidFill>
                  <a:srgbClr val="1E1C1C"/>
                </a:solidFill>
                <a:latin typeface="Corbel"/>
              </a:rPr>
              <a:t>Document database</a:t>
            </a:r>
          </a:p>
        </p:txBody>
      </p:sp>
      <p:sp>
        <p:nvSpPr>
          <p:cNvPr id="32" name="Rectangle 31"/>
          <p:cNvSpPr/>
          <p:nvPr/>
        </p:nvSpPr>
        <p:spPr>
          <a:xfrm>
            <a:off x="3865485" y="3817715"/>
            <a:ext cx="1499128" cy="338554"/>
          </a:xfrm>
          <a:prstGeom prst="rect">
            <a:avLst/>
          </a:prstGeom>
        </p:spPr>
        <p:txBody>
          <a:bodyPr wrap="none" lIns="91438" tIns="45719" rIns="91438" bIns="45719">
            <a:spAutoFit/>
          </a:bodyPr>
          <a:lstStyle/>
          <a:p>
            <a:r>
              <a:rPr lang="en-US" sz="1600" dirty="0">
                <a:solidFill>
                  <a:srgbClr val="1E1C1C"/>
                </a:solidFill>
                <a:latin typeface="Corbel"/>
              </a:rPr>
              <a:t>Key-value store</a:t>
            </a:r>
          </a:p>
        </p:txBody>
      </p:sp>
      <p:sp>
        <p:nvSpPr>
          <p:cNvPr id="33" name="Rectangle 32"/>
          <p:cNvSpPr/>
          <p:nvPr/>
        </p:nvSpPr>
        <p:spPr>
          <a:xfrm>
            <a:off x="5847251" y="3817715"/>
            <a:ext cx="1672553" cy="338554"/>
          </a:xfrm>
          <a:prstGeom prst="rect">
            <a:avLst/>
          </a:prstGeom>
        </p:spPr>
        <p:txBody>
          <a:bodyPr wrap="none" lIns="91438" tIns="45719" rIns="91438" bIns="45719">
            <a:spAutoFit/>
          </a:bodyPr>
          <a:lstStyle/>
          <a:p>
            <a:r>
              <a:rPr lang="en-US" sz="1600" dirty="0">
                <a:solidFill>
                  <a:srgbClr val="1E1C1C"/>
                </a:solidFill>
                <a:latin typeface="Corbel"/>
              </a:rPr>
              <a:t>Distributed cache</a:t>
            </a:r>
          </a:p>
        </p:txBody>
      </p:sp>
    </p:spTree>
    <p:extLst>
      <p:ext uri="{BB962C8B-B14F-4D97-AF65-F5344CB8AC3E}">
        <p14:creationId xmlns:p14="http://schemas.microsoft.com/office/powerpoint/2010/main" val="15672869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KievitOT-Medium"/>
                <a:cs typeface="KievitOT-Medium"/>
              </a:rPr>
              <a:t>How Does Couchbase Fit </a:t>
            </a:r>
            <a:r>
              <a:rPr lang="en-US" b="0" dirty="0">
                <a:latin typeface="KievitOT-Medium"/>
                <a:cs typeface="KievitOT-Medium"/>
              </a:rPr>
              <a:t>I</a:t>
            </a:r>
            <a:r>
              <a:rPr lang="en-US" b="0" dirty="0" smtClean="0">
                <a:latin typeface="KievitOT-Medium"/>
                <a:cs typeface="KievitOT-Medium"/>
              </a:rPr>
              <a:t>n Big Data?</a:t>
            </a:r>
            <a:endParaRPr lang="en-US" b="0" dirty="0">
              <a:latin typeface="KievitOT-Medium"/>
              <a:cs typeface="KievitOT-Medium"/>
            </a:endParaRPr>
          </a:p>
        </p:txBody>
      </p:sp>
      <p:sp>
        <p:nvSpPr>
          <p:cNvPr id="6" name="Content Placeholder 2"/>
          <p:cNvSpPr txBox="1">
            <a:spLocks/>
          </p:cNvSpPr>
          <p:nvPr/>
        </p:nvSpPr>
        <p:spPr>
          <a:xfrm>
            <a:off x="447506" y="814427"/>
            <a:ext cx="8229600" cy="426605"/>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000" b="0" i="0" kern="1200">
                <a:solidFill>
                  <a:schemeClr val="tx1"/>
                </a:solidFill>
                <a:latin typeface="KievitOT-Light"/>
                <a:ea typeface="+mn-ea"/>
                <a:cs typeface="KievitOT-Light"/>
              </a:defRPr>
            </a:lvl1pPr>
            <a:lvl2pPr marL="742950" indent="-285750" algn="l" defTabSz="457200" rtl="0" eaLnBrk="1" latinLnBrk="0" hangingPunct="1">
              <a:spcBef>
                <a:spcPct val="20000"/>
              </a:spcBef>
              <a:buFont typeface="Arial"/>
              <a:buChar char="•"/>
              <a:defRPr sz="2000" b="0" i="0" kern="1200">
                <a:solidFill>
                  <a:schemeClr val="tx1"/>
                </a:solidFill>
                <a:latin typeface="KievitOT-Light"/>
                <a:ea typeface="+mn-ea"/>
                <a:cs typeface="KievitOT-Light"/>
              </a:defRPr>
            </a:lvl2pPr>
            <a:lvl3pPr marL="1143000" indent="-228600" algn="l" defTabSz="457200" rtl="0" eaLnBrk="1" latinLnBrk="0" hangingPunct="1">
              <a:spcBef>
                <a:spcPct val="20000"/>
              </a:spcBef>
              <a:buFont typeface="Lucida Grande"/>
              <a:buChar char="–"/>
              <a:defRPr sz="2000" b="0" i="0" kern="1200">
                <a:solidFill>
                  <a:schemeClr val="tx1"/>
                </a:solidFill>
                <a:latin typeface="KievitOT-Light"/>
                <a:ea typeface="+mn-ea"/>
                <a:cs typeface="KievitOT-Light"/>
              </a:defRPr>
            </a:lvl3pPr>
            <a:lvl4pPr marL="1600200" indent="-228600" algn="l" defTabSz="457200" rtl="0" eaLnBrk="1" latinLnBrk="0" hangingPunct="1">
              <a:spcBef>
                <a:spcPct val="20000"/>
              </a:spcBef>
              <a:buFont typeface="Wingdings" charset="2"/>
              <a:buChar char="§"/>
              <a:defRPr sz="2000" b="0" i="0" kern="1200">
                <a:solidFill>
                  <a:schemeClr val="tx1"/>
                </a:solidFill>
                <a:latin typeface="KievitOT-Light"/>
                <a:ea typeface="+mn-ea"/>
                <a:cs typeface="KievitOT-Light"/>
              </a:defRPr>
            </a:lvl4pPr>
            <a:lvl5pPr marL="2057400" indent="-228600" algn="l" defTabSz="457200" rtl="0" eaLnBrk="1" latinLnBrk="0" hangingPunct="1">
              <a:spcBef>
                <a:spcPct val="20000"/>
              </a:spcBef>
              <a:buFont typeface="Arial"/>
              <a:buChar char="»"/>
              <a:defRPr sz="2000" b="0" i="0" kern="1200">
                <a:solidFill>
                  <a:schemeClr val="tx1"/>
                </a:solidFill>
                <a:latin typeface="KievitOT-Light"/>
                <a:ea typeface="+mn-ea"/>
                <a:cs typeface="KievitOT-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spc="-10" dirty="0" smtClean="0"/>
              <a:t>Couchbase and Hadoop are complementary.</a:t>
            </a:r>
            <a:endParaRPr lang="en-US" sz="1600" spc="-10" dirty="0"/>
          </a:p>
        </p:txBody>
      </p:sp>
      <p:pic>
        <p:nvPicPr>
          <p:cNvPr id="7" name="Picture 6" descr="corp.SL1.complimentarySlide.BG.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71993"/>
            <a:ext cx="7620000" cy="3818373"/>
          </a:xfrm>
          <a:prstGeom prst="rect">
            <a:avLst/>
          </a:prstGeom>
        </p:spPr>
      </p:pic>
    </p:spTree>
    <p:extLst>
      <p:ext uri="{BB962C8B-B14F-4D97-AF65-F5344CB8AC3E}">
        <p14:creationId xmlns:p14="http://schemas.microsoft.com/office/powerpoint/2010/main" val="682135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36" y="1227566"/>
            <a:ext cx="6109095" cy="3270235"/>
          </a:xfrm>
          <a:prstGeom prst="rect">
            <a:avLst/>
          </a:prstGeom>
        </p:spPr>
        <p:txBody>
          <a:bodyPr vert="horz" wrap="square" lIns="68589" tIns="68589" rIns="68589" bIns="68589" rtlCol="0">
            <a:noAutofit/>
          </a:bodyPr>
          <a:lstStyle/>
          <a:p>
            <a:endParaRPr lang="en-US" dirty="0"/>
          </a:p>
        </p:txBody>
      </p:sp>
      <p:pic>
        <p:nvPicPr>
          <p:cNvPr id="5" name="Picture 4"/>
          <p:cNvPicPr>
            <a:picLocks noChangeAspect="1"/>
          </p:cNvPicPr>
          <p:nvPr/>
        </p:nvPicPr>
        <p:blipFill>
          <a:blip r:embed="rId3"/>
          <a:stretch>
            <a:fillRect/>
          </a:stretch>
        </p:blipFill>
        <p:spPr>
          <a:xfrm>
            <a:off x="1239687" y="3173334"/>
            <a:ext cx="6478015" cy="1619082"/>
          </a:xfrm>
          <a:prstGeom prst="rect">
            <a:avLst/>
          </a:prstGeom>
        </p:spPr>
      </p:pic>
      <p:sp>
        <p:nvSpPr>
          <p:cNvPr id="2" name="Title 1"/>
          <p:cNvSpPr>
            <a:spLocks noGrp="1"/>
          </p:cNvSpPr>
          <p:nvPr>
            <p:ph type="title"/>
          </p:nvPr>
        </p:nvSpPr>
        <p:spPr/>
        <p:txBody>
          <a:bodyPr/>
          <a:lstStyle/>
          <a:p>
            <a:r>
              <a:rPr lang="en-US" dirty="0" smtClean="0"/>
              <a:t>Couchbase and </a:t>
            </a:r>
            <a:r>
              <a:rPr lang="en-US" dirty="0" err="1" smtClean="0"/>
              <a:t>Hadoop</a:t>
            </a:r>
            <a:endParaRPr lang="en-US" dirty="0"/>
          </a:p>
        </p:txBody>
      </p:sp>
      <p:sp>
        <p:nvSpPr>
          <p:cNvPr id="6" name="Content Placeholder 5"/>
          <p:cNvSpPr>
            <a:spLocks noGrp="1"/>
          </p:cNvSpPr>
          <p:nvPr>
            <p:ph idx="1"/>
          </p:nvPr>
        </p:nvSpPr>
        <p:spPr/>
        <p:txBody>
          <a:bodyPr/>
          <a:lstStyle/>
          <a:p>
            <a:pPr marL="214341" indent="-214341">
              <a:buFont typeface="Arial"/>
              <a:buChar char="•"/>
            </a:pPr>
            <a:r>
              <a:rPr lang="en-US" dirty="0"/>
              <a:t>Couchbase is primarily online operational </a:t>
            </a:r>
            <a:r>
              <a:rPr lang="en-US" dirty="0" err="1"/>
              <a:t>NoSQL</a:t>
            </a:r>
            <a:r>
              <a:rPr lang="en-US" dirty="0"/>
              <a:t> </a:t>
            </a:r>
            <a:r>
              <a:rPr lang="en-US" dirty="0" err="1"/>
              <a:t>datastore</a:t>
            </a:r>
            <a:r>
              <a:rPr lang="en-US" dirty="0"/>
              <a:t>, low latency, </a:t>
            </a:r>
            <a:r>
              <a:rPr lang="en-US" dirty="0" smtClean="0"/>
              <a:t>scalable</a:t>
            </a:r>
            <a:endParaRPr lang="en-US" dirty="0"/>
          </a:p>
          <a:p>
            <a:pPr marL="214341" indent="-214341">
              <a:buFont typeface="Arial"/>
              <a:buChar char="•"/>
            </a:pPr>
            <a:r>
              <a:rPr lang="en-US" dirty="0" smtClean="0"/>
              <a:t>Data Source</a:t>
            </a:r>
          </a:p>
          <a:p>
            <a:pPr marL="442941" lvl="1" indent="-214341">
              <a:buFont typeface="Arial"/>
              <a:buChar char="•"/>
            </a:pPr>
            <a:r>
              <a:rPr lang="en-US" dirty="0" smtClean="0"/>
              <a:t>Example: </a:t>
            </a:r>
            <a:r>
              <a:rPr lang="en-US" dirty="0"/>
              <a:t>Pulling user profiles into </a:t>
            </a:r>
            <a:r>
              <a:rPr lang="en-US" dirty="0" err="1"/>
              <a:t>Hadoop</a:t>
            </a:r>
            <a:r>
              <a:rPr lang="en-US" dirty="0"/>
              <a:t> for deep </a:t>
            </a:r>
            <a:r>
              <a:rPr lang="en-US" dirty="0" smtClean="0"/>
              <a:t>analytics</a:t>
            </a:r>
          </a:p>
          <a:p>
            <a:pPr marL="214341" indent="-214341">
              <a:buFont typeface="Arial"/>
              <a:buChar char="•"/>
            </a:pPr>
            <a:r>
              <a:rPr lang="en-US" dirty="0" smtClean="0"/>
              <a:t>Data Sink</a:t>
            </a:r>
            <a:endParaRPr lang="en-US" dirty="0"/>
          </a:p>
          <a:p>
            <a:pPr marL="442941" lvl="1" indent="-214341">
              <a:buFont typeface="Arial"/>
              <a:buChar char="•"/>
            </a:pPr>
            <a:r>
              <a:rPr lang="en-US" dirty="0" smtClean="0"/>
              <a:t>Example: </a:t>
            </a:r>
            <a:r>
              <a:rPr lang="en-US" dirty="0"/>
              <a:t>training machine learning models that are then cached / served from Couchbase</a:t>
            </a:r>
          </a:p>
          <a:p>
            <a:pPr marL="214341" indent="-214341">
              <a:buFont typeface="Arial"/>
              <a:buChar char="•"/>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797144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Couchbase and </a:t>
            </a:r>
            <a:r>
              <a:rPr lang="en-US" dirty="0" err="1" smtClean="0"/>
              <a:t>Hadoop</a:t>
            </a:r>
            <a:endParaRPr lang="en-US" sz="2700" dirty="0"/>
          </a:p>
        </p:txBody>
      </p:sp>
      <p:sp>
        <p:nvSpPr>
          <p:cNvPr id="9" name="Rectangle 8"/>
          <p:cNvSpPr/>
          <p:nvPr/>
        </p:nvSpPr>
        <p:spPr>
          <a:xfrm>
            <a:off x="3358486" y="2084227"/>
            <a:ext cx="3106598" cy="724289"/>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Corbel"/>
            </a:endParaRPr>
          </a:p>
        </p:txBody>
      </p:sp>
      <p:sp>
        <p:nvSpPr>
          <p:cNvPr id="10" name="Rectangle 9"/>
          <p:cNvSpPr/>
          <p:nvPr/>
        </p:nvSpPr>
        <p:spPr>
          <a:xfrm>
            <a:off x="3358486" y="2944976"/>
            <a:ext cx="3106598" cy="724289"/>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11" name="Rectangle 10"/>
          <p:cNvSpPr/>
          <p:nvPr/>
        </p:nvSpPr>
        <p:spPr>
          <a:xfrm>
            <a:off x="1532309" y="3947628"/>
            <a:ext cx="4932775" cy="891462"/>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12" name="Rectangle 11"/>
          <p:cNvSpPr/>
          <p:nvPr/>
        </p:nvSpPr>
        <p:spPr>
          <a:xfrm>
            <a:off x="1532309" y="919455"/>
            <a:ext cx="4932775" cy="891462"/>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prstClr val="white"/>
              </a:solidFill>
              <a:latin typeface="Corbel"/>
            </a:endParaRPr>
          </a:p>
        </p:txBody>
      </p:sp>
      <p:sp>
        <p:nvSpPr>
          <p:cNvPr id="13" name="Rectangle 12"/>
          <p:cNvSpPr/>
          <p:nvPr/>
        </p:nvSpPr>
        <p:spPr>
          <a:xfrm>
            <a:off x="592285" y="2519849"/>
            <a:ext cx="1412311" cy="682301"/>
          </a:xfrm>
          <a:prstGeom prst="rect">
            <a:avLst/>
          </a:prstGeom>
          <a:solidFill>
            <a:schemeClr val="tx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latin typeface="Corbel"/>
              </a:rPr>
              <a:t>New Data Stream</a:t>
            </a:r>
            <a:endParaRPr lang="en-US" sz="1400" dirty="0">
              <a:solidFill>
                <a:prstClr val="white"/>
              </a:solidFill>
              <a:latin typeface="Corbel"/>
            </a:endParaRPr>
          </a:p>
        </p:txBody>
      </p:sp>
      <p:sp>
        <p:nvSpPr>
          <p:cNvPr id="14" name="Rectangle 13"/>
          <p:cNvSpPr/>
          <p:nvPr/>
        </p:nvSpPr>
        <p:spPr>
          <a:xfrm>
            <a:off x="7178278" y="2519849"/>
            <a:ext cx="1412311" cy="682301"/>
          </a:xfrm>
          <a:prstGeom prst="rect">
            <a:avLst/>
          </a:prstGeom>
          <a:solidFill>
            <a:schemeClr val="tx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latin typeface="Corbel"/>
              </a:rPr>
              <a:t>Merged View</a:t>
            </a:r>
            <a:endParaRPr lang="en-US" sz="1400" dirty="0">
              <a:solidFill>
                <a:prstClr val="white"/>
              </a:solidFill>
              <a:latin typeface="Corbel"/>
            </a:endParaRPr>
          </a:p>
        </p:txBody>
      </p:sp>
      <p:cxnSp>
        <p:nvCxnSpPr>
          <p:cNvPr id="19" name="Straight Connector 18"/>
          <p:cNvCxnSpPr/>
          <p:nvPr/>
        </p:nvCxnSpPr>
        <p:spPr>
          <a:xfrm flipV="1">
            <a:off x="1301413" y="1941933"/>
            <a:ext cx="6234188" cy="20994"/>
          </a:xfrm>
          <a:prstGeom prst="line">
            <a:avLst/>
          </a:prstGeom>
          <a:ln w="28575" cmpd="sng">
            <a:solidFill>
              <a:schemeClr val="bg2">
                <a:lumMod val="50000"/>
              </a:schemeClr>
            </a:solidFill>
            <a:prstDash val="dot"/>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1301413" y="3815832"/>
            <a:ext cx="6234188" cy="20994"/>
          </a:xfrm>
          <a:prstGeom prst="line">
            <a:avLst/>
          </a:prstGeom>
          <a:ln w="28575" cmpd="sng">
            <a:solidFill>
              <a:schemeClr val="bg2">
                <a:lumMod val="50000"/>
              </a:schemeClr>
            </a:solidFill>
            <a:prstDash val="dot"/>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1815681" y="1070688"/>
            <a:ext cx="1427356" cy="608822"/>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latin typeface="Corbel"/>
              </a:rPr>
              <a:t>All Data</a:t>
            </a:r>
          </a:p>
        </p:txBody>
      </p:sp>
      <p:sp>
        <p:nvSpPr>
          <p:cNvPr id="23" name="Rectangle 22"/>
          <p:cNvSpPr/>
          <p:nvPr/>
        </p:nvSpPr>
        <p:spPr>
          <a:xfrm>
            <a:off x="4182581" y="1007705"/>
            <a:ext cx="1516347" cy="740229"/>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latin typeface="Corbel"/>
              </a:rPr>
              <a:t>Precompute Views </a:t>
            </a:r>
            <a:br>
              <a:rPr lang="en-US" sz="1400" dirty="0" smtClean="0">
                <a:solidFill>
                  <a:prstClr val="white"/>
                </a:solidFill>
                <a:latin typeface="Corbel"/>
              </a:rPr>
            </a:br>
            <a:r>
              <a:rPr lang="en-US" sz="1400" dirty="0" smtClean="0">
                <a:solidFill>
                  <a:prstClr val="white"/>
                </a:solidFill>
                <a:latin typeface="Corbel"/>
              </a:rPr>
              <a:t>(Map Reduce)</a:t>
            </a:r>
            <a:endParaRPr lang="en-US" sz="1400" dirty="0">
              <a:solidFill>
                <a:prstClr val="white"/>
              </a:solidFill>
              <a:latin typeface="Corbel"/>
            </a:endParaRPr>
          </a:p>
        </p:txBody>
      </p:sp>
      <p:sp>
        <p:nvSpPr>
          <p:cNvPr id="24" name="Rectangle 23"/>
          <p:cNvSpPr/>
          <p:nvPr/>
        </p:nvSpPr>
        <p:spPr>
          <a:xfrm>
            <a:off x="1815681" y="4088752"/>
            <a:ext cx="1427356" cy="60882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latin typeface="Corbel"/>
              </a:rPr>
              <a:t>Process </a:t>
            </a:r>
          </a:p>
          <a:p>
            <a:pPr algn="ctr"/>
            <a:r>
              <a:rPr lang="en-US" sz="1400" dirty="0" smtClean="0">
                <a:solidFill>
                  <a:prstClr val="white"/>
                </a:solidFill>
                <a:latin typeface="Corbel"/>
              </a:rPr>
              <a:t>Stream</a:t>
            </a:r>
            <a:endParaRPr lang="en-US" sz="1400" dirty="0">
              <a:solidFill>
                <a:prstClr val="white"/>
              </a:solidFill>
              <a:latin typeface="Corbel"/>
            </a:endParaRPr>
          </a:p>
        </p:txBody>
      </p:sp>
      <p:sp>
        <p:nvSpPr>
          <p:cNvPr id="25" name="Rectangle 24"/>
          <p:cNvSpPr/>
          <p:nvPr/>
        </p:nvSpPr>
        <p:spPr>
          <a:xfrm>
            <a:off x="4182582" y="4088752"/>
            <a:ext cx="1427356" cy="60882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latin typeface="Corbel"/>
              </a:rPr>
              <a:t>Incremental Views</a:t>
            </a:r>
            <a:endParaRPr lang="en-US" sz="1400" dirty="0">
              <a:solidFill>
                <a:prstClr val="white"/>
              </a:solidFill>
              <a:latin typeface="Corbel"/>
            </a:endParaRPr>
          </a:p>
        </p:txBody>
      </p:sp>
      <p:sp>
        <p:nvSpPr>
          <p:cNvPr id="26" name="Rectangle 25"/>
          <p:cNvSpPr/>
          <p:nvPr/>
        </p:nvSpPr>
        <p:spPr>
          <a:xfrm>
            <a:off x="3568390" y="2183363"/>
            <a:ext cx="745164" cy="367393"/>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prstClr val="white"/>
                </a:solidFill>
                <a:latin typeface="Corbel"/>
              </a:rPr>
              <a:t>Partial Aggregate</a:t>
            </a:r>
          </a:p>
        </p:txBody>
      </p:sp>
      <p:sp>
        <p:nvSpPr>
          <p:cNvPr id="27" name="Rectangle 26"/>
          <p:cNvSpPr/>
          <p:nvPr/>
        </p:nvSpPr>
        <p:spPr>
          <a:xfrm>
            <a:off x="4549916" y="2183363"/>
            <a:ext cx="745164" cy="367393"/>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prstClr val="white"/>
                </a:solidFill>
                <a:latin typeface="Corbel"/>
              </a:rPr>
              <a:t>Partial Aggregate</a:t>
            </a:r>
          </a:p>
        </p:txBody>
      </p:sp>
      <p:sp>
        <p:nvSpPr>
          <p:cNvPr id="28" name="Rectangle 27"/>
          <p:cNvSpPr/>
          <p:nvPr/>
        </p:nvSpPr>
        <p:spPr>
          <a:xfrm>
            <a:off x="5531442" y="2173450"/>
            <a:ext cx="745164" cy="367393"/>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prstClr val="white"/>
                </a:solidFill>
                <a:latin typeface="Corbel"/>
              </a:rPr>
              <a:t>Partial Aggregate</a:t>
            </a:r>
          </a:p>
        </p:txBody>
      </p:sp>
      <p:sp>
        <p:nvSpPr>
          <p:cNvPr id="29" name="Rectangle 28"/>
          <p:cNvSpPr/>
          <p:nvPr/>
        </p:nvSpPr>
        <p:spPr>
          <a:xfrm>
            <a:off x="3993667" y="3223144"/>
            <a:ext cx="1805186" cy="35631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latin typeface="Corbel"/>
              </a:rPr>
              <a:t>Real-Time Data</a:t>
            </a:r>
            <a:endParaRPr lang="en-US" sz="1400" dirty="0">
              <a:solidFill>
                <a:prstClr val="white"/>
              </a:solidFill>
              <a:latin typeface="Corbel"/>
            </a:endParaRPr>
          </a:p>
        </p:txBody>
      </p:sp>
      <p:cxnSp>
        <p:nvCxnSpPr>
          <p:cNvPr id="32" name="Straight Arrow Connector 31"/>
          <p:cNvCxnSpPr>
            <a:stCxn id="13" idx="0"/>
            <a:endCxn id="22" idx="2"/>
          </p:cNvCxnSpPr>
          <p:nvPr/>
        </p:nvCxnSpPr>
        <p:spPr>
          <a:xfrm flipV="1">
            <a:off x="1298441" y="1679510"/>
            <a:ext cx="1230918" cy="840339"/>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3" idx="2"/>
            <a:endCxn id="24" idx="0"/>
          </p:cNvCxnSpPr>
          <p:nvPr/>
        </p:nvCxnSpPr>
        <p:spPr>
          <a:xfrm>
            <a:off x="1298441" y="3202150"/>
            <a:ext cx="1230918" cy="886602"/>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2" idx="3"/>
            <a:endCxn id="23" idx="1"/>
          </p:cNvCxnSpPr>
          <p:nvPr/>
        </p:nvCxnSpPr>
        <p:spPr>
          <a:xfrm>
            <a:off x="3243037" y="1375099"/>
            <a:ext cx="939544" cy="2721"/>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25" idx="1"/>
          </p:cNvCxnSpPr>
          <p:nvPr/>
        </p:nvCxnSpPr>
        <p:spPr>
          <a:xfrm>
            <a:off x="3243037" y="4387720"/>
            <a:ext cx="939545" cy="5443"/>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5" idx="0"/>
            <a:endCxn id="29" idx="2"/>
          </p:cNvCxnSpPr>
          <p:nvPr/>
        </p:nvCxnSpPr>
        <p:spPr>
          <a:xfrm flipV="1">
            <a:off x="4896260" y="3579456"/>
            <a:ext cx="0" cy="509296"/>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3" idx="2"/>
          </p:cNvCxnSpPr>
          <p:nvPr/>
        </p:nvCxnSpPr>
        <p:spPr>
          <a:xfrm flipH="1">
            <a:off x="3993667" y="1747934"/>
            <a:ext cx="947088" cy="425516"/>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27" idx="0"/>
          </p:cNvCxnSpPr>
          <p:nvPr/>
        </p:nvCxnSpPr>
        <p:spPr>
          <a:xfrm flipH="1">
            <a:off x="4922498" y="1747934"/>
            <a:ext cx="18257" cy="435429"/>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4940755" y="1747934"/>
            <a:ext cx="1020556" cy="425516"/>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0" idx="3"/>
            <a:endCxn id="14" idx="1"/>
          </p:cNvCxnSpPr>
          <p:nvPr/>
        </p:nvCxnSpPr>
        <p:spPr>
          <a:xfrm flipV="1">
            <a:off x="6465084" y="2861000"/>
            <a:ext cx="713194" cy="446121"/>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9" idx="3"/>
            <a:endCxn id="14" idx="1"/>
          </p:cNvCxnSpPr>
          <p:nvPr/>
        </p:nvCxnSpPr>
        <p:spPr>
          <a:xfrm>
            <a:off x="6465084" y="2446372"/>
            <a:ext cx="713194" cy="414628"/>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3017170" y="1349252"/>
            <a:ext cx="1296384" cy="461665"/>
          </a:xfrm>
          <a:prstGeom prst="rect">
            <a:avLst/>
          </a:prstGeom>
          <a:ln>
            <a:noFill/>
          </a:ln>
        </p:spPr>
        <p:txBody>
          <a:bodyPr wrap="square">
            <a:spAutoFit/>
          </a:bodyPr>
          <a:lstStyle/>
          <a:p>
            <a:pPr algn="ctr"/>
            <a:r>
              <a:rPr lang="en-US" sz="1200" dirty="0">
                <a:solidFill>
                  <a:srgbClr val="FFFFFF">
                    <a:lumMod val="50000"/>
                  </a:srgbClr>
                </a:solidFill>
                <a:latin typeface="Corbel"/>
              </a:rPr>
              <a:t>Batch</a:t>
            </a:r>
          </a:p>
          <a:p>
            <a:pPr algn="ctr"/>
            <a:r>
              <a:rPr lang="en-US" sz="1200" dirty="0">
                <a:solidFill>
                  <a:srgbClr val="FFFFFF">
                    <a:lumMod val="50000"/>
                  </a:srgbClr>
                </a:solidFill>
                <a:latin typeface="Corbel"/>
              </a:rPr>
              <a:t>Recompute</a:t>
            </a:r>
          </a:p>
        </p:txBody>
      </p:sp>
      <p:sp>
        <p:nvSpPr>
          <p:cNvPr id="66" name="Rectangle 65"/>
          <p:cNvSpPr/>
          <p:nvPr/>
        </p:nvSpPr>
        <p:spPr>
          <a:xfrm>
            <a:off x="3885981" y="2509354"/>
            <a:ext cx="2041548" cy="276999"/>
          </a:xfrm>
          <a:prstGeom prst="rect">
            <a:avLst/>
          </a:prstGeom>
          <a:ln>
            <a:noFill/>
          </a:ln>
        </p:spPr>
        <p:txBody>
          <a:bodyPr wrap="square">
            <a:spAutoFit/>
          </a:bodyPr>
          <a:lstStyle/>
          <a:p>
            <a:pPr algn="ctr"/>
            <a:r>
              <a:rPr lang="en-US" sz="1200" dirty="0" smtClean="0">
                <a:solidFill>
                  <a:srgbClr val="FFFFFF">
                    <a:lumMod val="50000"/>
                  </a:srgbClr>
                </a:solidFill>
                <a:latin typeface="Corbel"/>
              </a:rPr>
              <a:t>Batch Views</a:t>
            </a:r>
            <a:endParaRPr lang="en-US" sz="1200" dirty="0">
              <a:solidFill>
                <a:srgbClr val="FFFFFF">
                  <a:lumMod val="50000"/>
                </a:srgbClr>
              </a:solidFill>
              <a:latin typeface="Corbel"/>
            </a:endParaRPr>
          </a:p>
        </p:txBody>
      </p:sp>
      <p:sp>
        <p:nvSpPr>
          <p:cNvPr id="67" name="Rectangle 66"/>
          <p:cNvSpPr/>
          <p:nvPr/>
        </p:nvSpPr>
        <p:spPr>
          <a:xfrm>
            <a:off x="3891451" y="2945173"/>
            <a:ext cx="2041548" cy="276999"/>
          </a:xfrm>
          <a:prstGeom prst="rect">
            <a:avLst/>
          </a:prstGeom>
          <a:ln>
            <a:noFill/>
          </a:ln>
        </p:spPr>
        <p:txBody>
          <a:bodyPr wrap="square">
            <a:spAutoFit/>
          </a:bodyPr>
          <a:lstStyle/>
          <a:p>
            <a:pPr algn="ctr"/>
            <a:r>
              <a:rPr lang="en-US" sz="1200" dirty="0" smtClean="0">
                <a:solidFill>
                  <a:srgbClr val="FFFFFF">
                    <a:lumMod val="50000"/>
                  </a:srgbClr>
                </a:solidFill>
                <a:latin typeface="Corbel"/>
              </a:rPr>
              <a:t>Real-Time Views</a:t>
            </a:r>
            <a:endParaRPr lang="en-US" sz="1200" dirty="0">
              <a:solidFill>
                <a:srgbClr val="FFFFFF">
                  <a:lumMod val="50000"/>
                </a:srgbClr>
              </a:solidFill>
              <a:latin typeface="Corbel"/>
            </a:endParaRPr>
          </a:p>
        </p:txBody>
      </p:sp>
      <p:sp>
        <p:nvSpPr>
          <p:cNvPr id="68" name="Rectangle 67"/>
          <p:cNvSpPr/>
          <p:nvPr/>
        </p:nvSpPr>
        <p:spPr>
          <a:xfrm>
            <a:off x="3017170" y="4377425"/>
            <a:ext cx="1296384" cy="461665"/>
          </a:xfrm>
          <a:prstGeom prst="rect">
            <a:avLst/>
          </a:prstGeom>
          <a:ln>
            <a:noFill/>
          </a:ln>
        </p:spPr>
        <p:txBody>
          <a:bodyPr wrap="square">
            <a:spAutoFit/>
          </a:bodyPr>
          <a:lstStyle/>
          <a:p>
            <a:pPr algn="ctr"/>
            <a:r>
              <a:rPr lang="en-US" sz="1200" dirty="0" smtClean="0">
                <a:solidFill>
                  <a:srgbClr val="FFFFFF">
                    <a:lumMod val="50000"/>
                  </a:srgbClr>
                </a:solidFill>
                <a:latin typeface="Corbel"/>
              </a:rPr>
              <a:t>Real-Time</a:t>
            </a:r>
          </a:p>
          <a:p>
            <a:pPr algn="ctr"/>
            <a:r>
              <a:rPr lang="en-US" sz="1200" dirty="0" smtClean="0">
                <a:solidFill>
                  <a:srgbClr val="FFFFFF">
                    <a:lumMod val="50000"/>
                  </a:srgbClr>
                </a:solidFill>
                <a:latin typeface="Corbel"/>
              </a:rPr>
              <a:t>Increment</a:t>
            </a:r>
            <a:endParaRPr lang="en-US" sz="1200" dirty="0">
              <a:solidFill>
                <a:srgbClr val="FFFFFF">
                  <a:lumMod val="50000"/>
                </a:srgbClr>
              </a:solidFill>
              <a:latin typeface="Corbel"/>
            </a:endParaRPr>
          </a:p>
        </p:txBody>
      </p:sp>
      <p:sp>
        <p:nvSpPr>
          <p:cNvPr id="69" name="Rectangle 68"/>
          <p:cNvSpPr/>
          <p:nvPr/>
        </p:nvSpPr>
        <p:spPr>
          <a:xfrm>
            <a:off x="6087251" y="2712003"/>
            <a:ext cx="1296384" cy="276999"/>
          </a:xfrm>
          <a:prstGeom prst="rect">
            <a:avLst/>
          </a:prstGeom>
          <a:ln>
            <a:noFill/>
          </a:ln>
        </p:spPr>
        <p:txBody>
          <a:bodyPr wrap="square">
            <a:spAutoFit/>
          </a:bodyPr>
          <a:lstStyle/>
          <a:p>
            <a:pPr algn="ctr"/>
            <a:r>
              <a:rPr lang="en-US" sz="1200" dirty="0" smtClean="0">
                <a:solidFill>
                  <a:srgbClr val="FFFFFF">
                    <a:lumMod val="50000"/>
                  </a:srgbClr>
                </a:solidFill>
                <a:latin typeface="Corbel"/>
              </a:rPr>
              <a:t>Merge</a:t>
            </a:r>
          </a:p>
        </p:txBody>
      </p:sp>
      <p:sp>
        <p:nvSpPr>
          <p:cNvPr id="3" name="TextBox 2"/>
          <p:cNvSpPr txBox="1"/>
          <p:nvPr/>
        </p:nvSpPr>
        <p:spPr>
          <a:xfrm>
            <a:off x="7178278" y="1223931"/>
            <a:ext cx="992579" cy="276999"/>
          </a:xfrm>
          <a:prstGeom prst="rect">
            <a:avLst/>
          </a:prstGeom>
          <a:noFill/>
        </p:spPr>
        <p:txBody>
          <a:bodyPr wrap="none" rtlCol="0">
            <a:spAutoFit/>
          </a:bodyPr>
          <a:lstStyle/>
          <a:p>
            <a:r>
              <a:rPr lang="en-US" sz="1200" b="1" dirty="0" smtClean="0">
                <a:solidFill>
                  <a:srgbClr val="1E1C1C"/>
                </a:solidFill>
                <a:latin typeface="Corbel"/>
              </a:rPr>
              <a:t>Batch Layer</a:t>
            </a:r>
            <a:endParaRPr lang="en-US" sz="1200" b="1" dirty="0">
              <a:solidFill>
                <a:srgbClr val="1E1C1C"/>
              </a:solidFill>
              <a:latin typeface="Corbel"/>
            </a:endParaRPr>
          </a:p>
        </p:txBody>
      </p:sp>
      <p:sp>
        <p:nvSpPr>
          <p:cNvPr id="40" name="TextBox 39"/>
          <p:cNvSpPr txBox="1"/>
          <p:nvPr/>
        </p:nvSpPr>
        <p:spPr>
          <a:xfrm>
            <a:off x="7178278" y="2106391"/>
            <a:ext cx="1107996" cy="276999"/>
          </a:xfrm>
          <a:prstGeom prst="rect">
            <a:avLst/>
          </a:prstGeom>
          <a:noFill/>
        </p:spPr>
        <p:txBody>
          <a:bodyPr wrap="none" rtlCol="0">
            <a:spAutoFit/>
          </a:bodyPr>
          <a:lstStyle/>
          <a:p>
            <a:r>
              <a:rPr lang="en-US" sz="1200" b="1" dirty="0" smtClean="0">
                <a:solidFill>
                  <a:srgbClr val="1E1C1C"/>
                </a:solidFill>
                <a:latin typeface="Corbel"/>
              </a:rPr>
              <a:t>Serving Layer</a:t>
            </a:r>
            <a:endParaRPr lang="en-US" sz="1200" b="1" dirty="0">
              <a:solidFill>
                <a:srgbClr val="1E1C1C"/>
              </a:solidFill>
              <a:latin typeface="Corbel"/>
            </a:endParaRPr>
          </a:p>
        </p:txBody>
      </p:sp>
      <p:sp>
        <p:nvSpPr>
          <p:cNvPr id="41" name="TextBox 40"/>
          <p:cNvSpPr txBox="1"/>
          <p:nvPr/>
        </p:nvSpPr>
        <p:spPr>
          <a:xfrm>
            <a:off x="7178278" y="4238925"/>
            <a:ext cx="1018227" cy="276999"/>
          </a:xfrm>
          <a:prstGeom prst="rect">
            <a:avLst/>
          </a:prstGeom>
          <a:noFill/>
        </p:spPr>
        <p:txBody>
          <a:bodyPr wrap="none" rtlCol="0">
            <a:spAutoFit/>
          </a:bodyPr>
          <a:lstStyle/>
          <a:p>
            <a:r>
              <a:rPr lang="en-US" sz="1200" b="1" dirty="0" smtClean="0">
                <a:solidFill>
                  <a:srgbClr val="1E1C1C"/>
                </a:solidFill>
                <a:latin typeface="Corbel"/>
              </a:rPr>
              <a:t>Speed Layer</a:t>
            </a:r>
            <a:endParaRPr lang="en-US" sz="1200" b="1" dirty="0">
              <a:solidFill>
                <a:srgbClr val="1E1C1C"/>
              </a:solidFill>
              <a:latin typeface="Corbel"/>
            </a:endParaRPr>
          </a:p>
        </p:txBody>
      </p:sp>
      <p:pic>
        <p:nvPicPr>
          <p:cNvPr id="42" name="Picture 41" descr="Screen Shot 2015-03-02 at 9.37.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741" y="3320418"/>
            <a:ext cx="779693" cy="380338"/>
          </a:xfrm>
          <a:prstGeom prst="rect">
            <a:avLst/>
          </a:prstGeom>
        </p:spPr>
      </p:pic>
      <p:pic>
        <p:nvPicPr>
          <p:cNvPr id="45" name="Picture 44" descr="Screen Shot 2015-03-02 at 9.50.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615" y="3208180"/>
            <a:ext cx="903423" cy="254088"/>
          </a:xfrm>
          <a:prstGeom prst="rect">
            <a:avLst/>
          </a:prstGeom>
        </p:spPr>
      </p:pic>
      <p:pic>
        <p:nvPicPr>
          <p:cNvPr id="46" name="Picture 45" descr="Screen Shot 2015-03-02 at 9.33.0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6606" y="3907721"/>
            <a:ext cx="750530" cy="257088"/>
          </a:xfrm>
          <a:prstGeom prst="rect">
            <a:avLst/>
          </a:prstGeom>
        </p:spPr>
      </p:pic>
      <p:pic>
        <p:nvPicPr>
          <p:cNvPr id="48" name="Picture 47" descr="Screen Shot 2015-03-02 at 9.34.18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7436" y="1174618"/>
            <a:ext cx="1215296" cy="357803"/>
          </a:xfrm>
          <a:prstGeom prst="rect">
            <a:avLst/>
          </a:prstGeom>
        </p:spPr>
      </p:pic>
      <p:pic>
        <p:nvPicPr>
          <p:cNvPr id="54" name="Picture 53" descr="Screen Shot 2015-03-02 at 9.34.18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7436" y="1174618"/>
            <a:ext cx="1215296" cy="357803"/>
          </a:xfrm>
          <a:prstGeom prst="rect">
            <a:avLst/>
          </a:prstGeom>
        </p:spPr>
      </p:pic>
      <p:pic>
        <p:nvPicPr>
          <p:cNvPr id="56" name="Picture 55" descr="Screen Shot 2015-03-02 at 9.38.50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8903" y="4251257"/>
            <a:ext cx="600808" cy="304409"/>
          </a:xfrm>
          <a:prstGeom prst="rect">
            <a:avLst/>
          </a:prstGeom>
        </p:spPr>
      </p:pic>
      <p:pic>
        <p:nvPicPr>
          <p:cNvPr id="58" name="Picture 57" descr="Screen Shot 2015-03-02 at 9.50.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4855" y="4653864"/>
            <a:ext cx="903423" cy="254088"/>
          </a:xfrm>
          <a:prstGeom prst="rect">
            <a:avLst/>
          </a:prstGeom>
        </p:spPr>
      </p:pic>
      <p:pic>
        <p:nvPicPr>
          <p:cNvPr id="50" name="Picture 49" descr="Screen Shot 2015-03-02 at 9.37.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141" y="2021080"/>
            <a:ext cx="779693" cy="380338"/>
          </a:xfrm>
          <a:prstGeom prst="rect">
            <a:avLst/>
          </a:prstGeom>
        </p:spPr>
      </p:pic>
      <p:sp>
        <p:nvSpPr>
          <p:cNvPr id="52" name="TextBox 51"/>
          <p:cNvSpPr txBox="1"/>
          <p:nvPr/>
        </p:nvSpPr>
        <p:spPr>
          <a:xfrm>
            <a:off x="148068" y="1926115"/>
            <a:ext cx="1467068" cy="461665"/>
          </a:xfrm>
          <a:prstGeom prst="rect">
            <a:avLst/>
          </a:prstGeom>
          <a:noFill/>
        </p:spPr>
        <p:txBody>
          <a:bodyPr wrap="none" rtlCol="0">
            <a:spAutoFit/>
          </a:bodyPr>
          <a:lstStyle/>
          <a:p>
            <a:r>
              <a:rPr lang="en-US" sz="1200" b="1" dirty="0" smtClean="0">
                <a:solidFill>
                  <a:srgbClr val="1E1C1C"/>
                </a:solidFill>
                <a:latin typeface="Corbel"/>
              </a:rPr>
              <a:t>Couchbase </a:t>
            </a:r>
            <a:r>
              <a:rPr lang="en-US" sz="1200" b="1" dirty="0" err="1" smtClean="0">
                <a:solidFill>
                  <a:srgbClr val="1E1C1C"/>
                </a:solidFill>
                <a:latin typeface="Corbel"/>
              </a:rPr>
              <a:t>Hadoop</a:t>
            </a:r>
            <a:r>
              <a:rPr lang="en-US" sz="1200" b="1" dirty="0" smtClean="0">
                <a:solidFill>
                  <a:srgbClr val="1E1C1C"/>
                </a:solidFill>
                <a:latin typeface="Corbel"/>
              </a:rPr>
              <a:t/>
            </a:r>
            <a:br>
              <a:rPr lang="en-US" sz="1200" b="1" dirty="0" smtClean="0">
                <a:solidFill>
                  <a:srgbClr val="1E1C1C"/>
                </a:solidFill>
                <a:latin typeface="Corbel"/>
              </a:rPr>
            </a:br>
            <a:r>
              <a:rPr lang="en-US" sz="1200" b="1" dirty="0" smtClean="0">
                <a:solidFill>
                  <a:srgbClr val="1E1C1C"/>
                </a:solidFill>
                <a:latin typeface="Corbel"/>
              </a:rPr>
              <a:t>Connector (</a:t>
            </a:r>
            <a:r>
              <a:rPr lang="en-US" sz="1200" b="1" dirty="0" err="1" smtClean="0">
                <a:solidFill>
                  <a:srgbClr val="1E1C1C"/>
                </a:solidFill>
                <a:latin typeface="Corbel"/>
              </a:rPr>
              <a:t>Sqoop</a:t>
            </a:r>
            <a:r>
              <a:rPr lang="en-US" sz="1200" b="1" dirty="0" smtClean="0">
                <a:solidFill>
                  <a:srgbClr val="1E1C1C"/>
                </a:solidFill>
                <a:latin typeface="Corbel"/>
              </a:rPr>
              <a:t>)</a:t>
            </a:r>
            <a:endParaRPr lang="en-US" sz="1200" b="1" dirty="0">
              <a:solidFill>
                <a:srgbClr val="1E1C1C"/>
              </a:solidFill>
              <a:latin typeface="Corbel"/>
            </a:endParaRPr>
          </a:p>
        </p:txBody>
      </p:sp>
      <p:pic>
        <p:nvPicPr>
          <p:cNvPr id="59" name="Picture 58" descr="Screen Shot 2015-03-02 at 9.50.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243" y="3095128"/>
            <a:ext cx="903423" cy="254088"/>
          </a:xfrm>
          <a:prstGeom prst="rect">
            <a:avLst/>
          </a:prstGeom>
        </p:spPr>
      </p:pic>
    </p:spTree>
    <p:extLst>
      <p:ext uri="{BB962C8B-B14F-4D97-AF65-F5344CB8AC3E}">
        <p14:creationId xmlns:p14="http://schemas.microsoft.com/office/powerpoint/2010/main" val="568711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descr="Screen Shot 2015-03-02 at 9.37.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141" y="2021080"/>
            <a:ext cx="779693" cy="380338"/>
          </a:xfrm>
          <a:prstGeom prst="rect">
            <a:avLst/>
          </a:prstGeom>
        </p:spPr>
      </p:pic>
      <p:sp>
        <p:nvSpPr>
          <p:cNvPr id="62" name="TextBox 61"/>
          <p:cNvSpPr txBox="1"/>
          <p:nvPr/>
        </p:nvSpPr>
        <p:spPr>
          <a:xfrm>
            <a:off x="148068" y="1926115"/>
            <a:ext cx="1467068" cy="461665"/>
          </a:xfrm>
          <a:prstGeom prst="rect">
            <a:avLst/>
          </a:prstGeom>
          <a:noFill/>
        </p:spPr>
        <p:txBody>
          <a:bodyPr wrap="none" rtlCol="0">
            <a:spAutoFit/>
          </a:bodyPr>
          <a:lstStyle/>
          <a:p>
            <a:r>
              <a:rPr lang="en-US" sz="1200" b="1" dirty="0" smtClean="0">
                <a:solidFill>
                  <a:srgbClr val="1E1C1C"/>
                </a:solidFill>
                <a:latin typeface="Corbel"/>
              </a:rPr>
              <a:t>Couchbase </a:t>
            </a:r>
            <a:r>
              <a:rPr lang="en-US" sz="1200" b="1" dirty="0" err="1" smtClean="0">
                <a:solidFill>
                  <a:srgbClr val="1E1C1C"/>
                </a:solidFill>
                <a:latin typeface="Corbel"/>
              </a:rPr>
              <a:t>Hadoop</a:t>
            </a:r>
            <a:r>
              <a:rPr lang="en-US" sz="1200" b="1" dirty="0" smtClean="0">
                <a:solidFill>
                  <a:srgbClr val="1E1C1C"/>
                </a:solidFill>
                <a:latin typeface="Corbel"/>
              </a:rPr>
              <a:t/>
            </a:r>
            <a:br>
              <a:rPr lang="en-US" sz="1200" b="1" dirty="0" smtClean="0">
                <a:solidFill>
                  <a:srgbClr val="1E1C1C"/>
                </a:solidFill>
                <a:latin typeface="Corbel"/>
              </a:rPr>
            </a:br>
            <a:r>
              <a:rPr lang="en-US" sz="1200" b="1" dirty="0" smtClean="0">
                <a:solidFill>
                  <a:srgbClr val="1E1C1C"/>
                </a:solidFill>
                <a:latin typeface="Corbel"/>
              </a:rPr>
              <a:t>Connector (</a:t>
            </a:r>
            <a:r>
              <a:rPr lang="en-US" sz="1200" b="1" dirty="0" err="1" smtClean="0">
                <a:solidFill>
                  <a:srgbClr val="1E1C1C"/>
                </a:solidFill>
                <a:latin typeface="Corbel"/>
              </a:rPr>
              <a:t>Sqoop</a:t>
            </a:r>
            <a:r>
              <a:rPr lang="en-US" sz="1200" b="1" dirty="0" smtClean="0">
                <a:solidFill>
                  <a:srgbClr val="1E1C1C"/>
                </a:solidFill>
                <a:latin typeface="Corbel"/>
              </a:rPr>
              <a:t>)</a:t>
            </a:r>
            <a:endParaRPr lang="en-US" sz="1200" b="1" dirty="0">
              <a:solidFill>
                <a:srgbClr val="1E1C1C"/>
              </a:solidFill>
              <a:latin typeface="Corbel"/>
            </a:endParaRPr>
          </a:p>
        </p:txBody>
      </p:sp>
      <p:sp>
        <p:nvSpPr>
          <p:cNvPr id="2" name="Title 1"/>
          <p:cNvSpPr>
            <a:spLocks noGrp="1"/>
          </p:cNvSpPr>
          <p:nvPr>
            <p:ph type="title"/>
          </p:nvPr>
        </p:nvSpPr>
        <p:spPr/>
        <p:txBody>
          <a:bodyPr/>
          <a:lstStyle/>
          <a:p>
            <a:r>
              <a:rPr lang="en-US" smtClean="0"/>
              <a:t>Couchbase and Hadoop</a:t>
            </a:r>
            <a:endParaRPr lang="en-US" dirty="0"/>
          </a:p>
        </p:txBody>
      </p:sp>
      <p:sp>
        <p:nvSpPr>
          <p:cNvPr id="9" name="Rectangle 8"/>
          <p:cNvSpPr/>
          <p:nvPr/>
        </p:nvSpPr>
        <p:spPr>
          <a:xfrm>
            <a:off x="3358486" y="2084227"/>
            <a:ext cx="3106598" cy="724289"/>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3358486" y="2944976"/>
            <a:ext cx="3106598" cy="724289"/>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32309" y="3947628"/>
            <a:ext cx="4932775" cy="891462"/>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532309" y="919455"/>
            <a:ext cx="4932775" cy="891462"/>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13" name="Rectangle 12"/>
          <p:cNvSpPr/>
          <p:nvPr/>
        </p:nvSpPr>
        <p:spPr>
          <a:xfrm>
            <a:off x="592285" y="2519849"/>
            <a:ext cx="1412311" cy="682301"/>
          </a:xfrm>
          <a:prstGeom prst="rect">
            <a:avLst/>
          </a:prstGeom>
          <a:solidFill>
            <a:schemeClr val="tx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New Data Stream</a:t>
            </a:r>
            <a:endParaRPr lang="en-US" sz="1400" dirty="0"/>
          </a:p>
        </p:txBody>
      </p:sp>
      <p:sp>
        <p:nvSpPr>
          <p:cNvPr id="14" name="Rectangle 13"/>
          <p:cNvSpPr/>
          <p:nvPr/>
        </p:nvSpPr>
        <p:spPr>
          <a:xfrm>
            <a:off x="7178278" y="2519849"/>
            <a:ext cx="1412311" cy="682301"/>
          </a:xfrm>
          <a:prstGeom prst="rect">
            <a:avLst/>
          </a:prstGeom>
          <a:solidFill>
            <a:schemeClr val="tx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Merged View</a:t>
            </a:r>
            <a:endParaRPr lang="en-US" sz="1400" dirty="0"/>
          </a:p>
        </p:txBody>
      </p:sp>
      <p:cxnSp>
        <p:nvCxnSpPr>
          <p:cNvPr id="19" name="Straight Connector 18"/>
          <p:cNvCxnSpPr/>
          <p:nvPr/>
        </p:nvCxnSpPr>
        <p:spPr>
          <a:xfrm flipV="1">
            <a:off x="1301413" y="1941933"/>
            <a:ext cx="6234188" cy="20994"/>
          </a:xfrm>
          <a:prstGeom prst="line">
            <a:avLst/>
          </a:prstGeom>
          <a:ln w="28575" cmpd="sng">
            <a:solidFill>
              <a:schemeClr val="bg2">
                <a:lumMod val="50000"/>
              </a:schemeClr>
            </a:solidFill>
            <a:prstDash val="dot"/>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1301413" y="3815832"/>
            <a:ext cx="6234188" cy="20994"/>
          </a:xfrm>
          <a:prstGeom prst="line">
            <a:avLst/>
          </a:prstGeom>
          <a:ln w="28575" cmpd="sng">
            <a:solidFill>
              <a:schemeClr val="bg2">
                <a:lumMod val="50000"/>
              </a:schemeClr>
            </a:solidFill>
            <a:prstDash val="dot"/>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1815681" y="1070688"/>
            <a:ext cx="1427356" cy="608822"/>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All Data</a:t>
            </a:r>
          </a:p>
        </p:txBody>
      </p:sp>
      <p:sp>
        <p:nvSpPr>
          <p:cNvPr id="23" name="Rectangle 22"/>
          <p:cNvSpPr/>
          <p:nvPr/>
        </p:nvSpPr>
        <p:spPr>
          <a:xfrm>
            <a:off x="4182581" y="1007705"/>
            <a:ext cx="1516347" cy="740229"/>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Precompute Views </a:t>
            </a:r>
            <a:br>
              <a:rPr lang="en-US" sz="1400" dirty="0" smtClean="0"/>
            </a:br>
            <a:r>
              <a:rPr lang="en-US" sz="1400" dirty="0" smtClean="0"/>
              <a:t>(Map Reduce)</a:t>
            </a:r>
            <a:endParaRPr lang="en-US" sz="1400" dirty="0"/>
          </a:p>
        </p:txBody>
      </p:sp>
      <p:sp>
        <p:nvSpPr>
          <p:cNvPr id="24" name="Rectangle 23"/>
          <p:cNvSpPr/>
          <p:nvPr/>
        </p:nvSpPr>
        <p:spPr>
          <a:xfrm>
            <a:off x="1815681" y="4088752"/>
            <a:ext cx="1427356" cy="60882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Process </a:t>
            </a:r>
          </a:p>
          <a:p>
            <a:pPr algn="ctr"/>
            <a:r>
              <a:rPr lang="en-US" sz="1400" dirty="0" smtClean="0"/>
              <a:t>Stream</a:t>
            </a:r>
            <a:endParaRPr lang="en-US" sz="1400" dirty="0"/>
          </a:p>
        </p:txBody>
      </p:sp>
      <p:sp>
        <p:nvSpPr>
          <p:cNvPr id="25" name="Rectangle 24"/>
          <p:cNvSpPr/>
          <p:nvPr/>
        </p:nvSpPr>
        <p:spPr>
          <a:xfrm>
            <a:off x="4182582" y="4088752"/>
            <a:ext cx="1427356" cy="60882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Incremental Views</a:t>
            </a:r>
            <a:endParaRPr lang="en-US" sz="1400" dirty="0"/>
          </a:p>
        </p:txBody>
      </p:sp>
      <p:sp>
        <p:nvSpPr>
          <p:cNvPr id="26" name="Rectangle 25"/>
          <p:cNvSpPr/>
          <p:nvPr/>
        </p:nvSpPr>
        <p:spPr>
          <a:xfrm>
            <a:off x="3568390" y="2183363"/>
            <a:ext cx="745164" cy="367393"/>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Partial Aggregate</a:t>
            </a:r>
          </a:p>
        </p:txBody>
      </p:sp>
      <p:sp>
        <p:nvSpPr>
          <p:cNvPr id="27" name="Rectangle 26"/>
          <p:cNvSpPr/>
          <p:nvPr/>
        </p:nvSpPr>
        <p:spPr>
          <a:xfrm>
            <a:off x="4549916" y="2183363"/>
            <a:ext cx="745164" cy="367393"/>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Partial Aggregate</a:t>
            </a:r>
          </a:p>
        </p:txBody>
      </p:sp>
      <p:sp>
        <p:nvSpPr>
          <p:cNvPr id="28" name="Rectangle 27"/>
          <p:cNvSpPr/>
          <p:nvPr/>
        </p:nvSpPr>
        <p:spPr>
          <a:xfrm>
            <a:off x="5531442" y="2173450"/>
            <a:ext cx="745164" cy="367393"/>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Partial Aggregate</a:t>
            </a:r>
          </a:p>
        </p:txBody>
      </p:sp>
      <p:sp>
        <p:nvSpPr>
          <p:cNvPr id="29" name="Rectangle 28"/>
          <p:cNvSpPr/>
          <p:nvPr/>
        </p:nvSpPr>
        <p:spPr>
          <a:xfrm>
            <a:off x="3993667" y="3223144"/>
            <a:ext cx="1805186" cy="35631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Real-Time Data</a:t>
            </a:r>
            <a:endParaRPr lang="en-US" sz="1400" dirty="0"/>
          </a:p>
        </p:txBody>
      </p:sp>
      <p:cxnSp>
        <p:nvCxnSpPr>
          <p:cNvPr id="32" name="Straight Arrow Connector 31"/>
          <p:cNvCxnSpPr>
            <a:stCxn id="13" idx="0"/>
            <a:endCxn id="22" idx="2"/>
          </p:cNvCxnSpPr>
          <p:nvPr/>
        </p:nvCxnSpPr>
        <p:spPr>
          <a:xfrm flipV="1">
            <a:off x="1298441" y="1679510"/>
            <a:ext cx="1230918" cy="840339"/>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3" idx="2"/>
            <a:endCxn id="24" idx="0"/>
          </p:cNvCxnSpPr>
          <p:nvPr/>
        </p:nvCxnSpPr>
        <p:spPr>
          <a:xfrm>
            <a:off x="1298441" y="3202150"/>
            <a:ext cx="1230918" cy="886602"/>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2" idx="3"/>
            <a:endCxn id="23" idx="1"/>
          </p:cNvCxnSpPr>
          <p:nvPr/>
        </p:nvCxnSpPr>
        <p:spPr>
          <a:xfrm>
            <a:off x="3243037" y="1375099"/>
            <a:ext cx="939544" cy="2721"/>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25" idx="1"/>
          </p:cNvCxnSpPr>
          <p:nvPr/>
        </p:nvCxnSpPr>
        <p:spPr>
          <a:xfrm>
            <a:off x="3243037" y="4387720"/>
            <a:ext cx="939545" cy="5443"/>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5" idx="0"/>
            <a:endCxn id="29" idx="2"/>
          </p:cNvCxnSpPr>
          <p:nvPr/>
        </p:nvCxnSpPr>
        <p:spPr>
          <a:xfrm flipV="1">
            <a:off x="4896260" y="3579456"/>
            <a:ext cx="0" cy="509296"/>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3" idx="2"/>
          </p:cNvCxnSpPr>
          <p:nvPr/>
        </p:nvCxnSpPr>
        <p:spPr>
          <a:xfrm flipH="1">
            <a:off x="3993667" y="1747934"/>
            <a:ext cx="947088" cy="425516"/>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27" idx="0"/>
          </p:cNvCxnSpPr>
          <p:nvPr/>
        </p:nvCxnSpPr>
        <p:spPr>
          <a:xfrm flipH="1">
            <a:off x="4922498" y="1747934"/>
            <a:ext cx="18257" cy="435429"/>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4940755" y="1747934"/>
            <a:ext cx="1020556" cy="425516"/>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0" idx="3"/>
            <a:endCxn id="14" idx="1"/>
          </p:cNvCxnSpPr>
          <p:nvPr/>
        </p:nvCxnSpPr>
        <p:spPr>
          <a:xfrm flipV="1">
            <a:off x="6465084" y="2861000"/>
            <a:ext cx="713194" cy="446121"/>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9" idx="3"/>
            <a:endCxn id="14" idx="1"/>
          </p:cNvCxnSpPr>
          <p:nvPr/>
        </p:nvCxnSpPr>
        <p:spPr>
          <a:xfrm>
            <a:off x="6465084" y="2446372"/>
            <a:ext cx="713194" cy="414628"/>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3017170" y="1349252"/>
            <a:ext cx="1296384" cy="461665"/>
          </a:xfrm>
          <a:prstGeom prst="rect">
            <a:avLst/>
          </a:prstGeom>
          <a:ln>
            <a:noFill/>
          </a:ln>
        </p:spPr>
        <p:txBody>
          <a:bodyPr wrap="square">
            <a:spAutoFit/>
          </a:bodyPr>
          <a:lstStyle/>
          <a:p>
            <a:pPr algn="ctr"/>
            <a:r>
              <a:rPr lang="en-US" sz="1200" dirty="0">
                <a:solidFill>
                  <a:schemeClr val="bg2">
                    <a:lumMod val="50000"/>
                  </a:schemeClr>
                </a:solidFill>
              </a:rPr>
              <a:t>Batch</a:t>
            </a:r>
          </a:p>
          <a:p>
            <a:pPr algn="ctr"/>
            <a:r>
              <a:rPr lang="en-US" sz="1200" dirty="0">
                <a:solidFill>
                  <a:schemeClr val="bg2">
                    <a:lumMod val="50000"/>
                  </a:schemeClr>
                </a:solidFill>
              </a:rPr>
              <a:t>Recompute</a:t>
            </a:r>
          </a:p>
        </p:txBody>
      </p:sp>
      <p:sp>
        <p:nvSpPr>
          <p:cNvPr id="66" name="Rectangle 65"/>
          <p:cNvSpPr/>
          <p:nvPr/>
        </p:nvSpPr>
        <p:spPr>
          <a:xfrm>
            <a:off x="3885981" y="2509354"/>
            <a:ext cx="2041548" cy="276999"/>
          </a:xfrm>
          <a:prstGeom prst="rect">
            <a:avLst/>
          </a:prstGeom>
          <a:ln>
            <a:noFill/>
          </a:ln>
        </p:spPr>
        <p:txBody>
          <a:bodyPr wrap="square">
            <a:spAutoFit/>
          </a:bodyPr>
          <a:lstStyle/>
          <a:p>
            <a:pPr algn="ctr"/>
            <a:r>
              <a:rPr lang="en-US" sz="1200" dirty="0" smtClean="0">
                <a:solidFill>
                  <a:schemeClr val="bg2">
                    <a:lumMod val="50000"/>
                  </a:schemeClr>
                </a:solidFill>
              </a:rPr>
              <a:t>Batch Views</a:t>
            </a:r>
            <a:endParaRPr lang="en-US" sz="1200" dirty="0">
              <a:solidFill>
                <a:schemeClr val="bg2">
                  <a:lumMod val="50000"/>
                </a:schemeClr>
              </a:solidFill>
            </a:endParaRPr>
          </a:p>
        </p:txBody>
      </p:sp>
      <p:sp>
        <p:nvSpPr>
          <p:cNvPr id="67" name="Rectangle 66"/>
          <p:cNvSpPr/>
          <p:nvPr/>
        </p:nvSpPr>
        <p:spPr>
          <a:xfrm>
            <a:off x="3891451" y="2945173"/>
            <a:ext cx="2041548" cy="276999"/>
          </a:xfrm>
          <a:prstGeom prst="rect">
            <a:avLst/>
          </a:prstGeom>
          <a:ln>
            <a:noFill/>
          </a:ln>
        </p:spPr>
        <p:txBody>
          <a:bodyPr wrap="square">
            <a:spAutoFit/>
          </a:bodyPr>
          <a:lstStyle/>
          <a:p>
            <a:pPr algn="ctr"/>
            <a:r>
              <a:rPr lang="en-US" sz="1200" dirty="0" smtClean="0">
                <a:solidFill>
                  <a:schemeClr val="bg2">
                    <a:lumMod val="50000"/>
                  </a:schemeClr>
                </a:solidFill>
              </a:rPr>
              <a:t>Real-Time Views</a:t>
            </a:r>
            <a:endParaRPr lang="en-US" sz="1200" dirty="0">
              <a:solidFill>
                <a:schemeClr val="bg2">
                  <a:lumMod val="50000"/>
                </a:schemeClr>
              </a:solidFill>
            </a:endParaRPr>
          </a:p>
        </p:txBody>
      </p:sp>
      <p:sp>
        <p:nvSpPr>
          <p:cNvPr id="68" name="Rectangle 67"/>
          <p:cNvSpPr/>
          <p:nvPr/>
        </p:nvSpPr>
        <p:spPr>
          <a:xfrm>
            <a:off x="3017170" y="4377425"/>
            <a:ext cx="1296384" cy="461665"/>
          </a:xfrm>
          <a:prstGeom prst="rect">
            <a:avLst/>
          </a:prstGeom>
          <a:ln>
            <a:noFill/>
          </a:ln>
        </p:spPr>
        <p:txBody>
          <a:bodyPr wrap="square">
            <a:spAutoFit/>
          </a:bodyPr>
          <a:lstStyle/>
          <a:p>
            <a:pPr algn="ctr"/>
            <a:r>
              <a:rPr lang="en-US" sz="1200" dirty="0" smtClean="0">
                <a:solidFill>
                  <a:schemeClr val="bg2">
                    <a:lumMod val="50000"/>
                  </a:schemeClr>
                </a:solidFill>
              </a:rPr>
              <a:t>Real-Time</a:t>
            </a:r>
          </a:p>
          <a:p>
            <a:pPr algn="ctr"/>
            <a:r>
              <a:rPr lang="en-US" sz="1200" dirty="0" smtClean="0">
                <a:solidFill>
                  <a:schemeClr val="bg2">
                    <a:lumMod val="50000"/>
                  </a:schemeClr>
                </a:solidFill>
              </a:rPr>
              <a:t>Increment</a:t>
            </a:r>
            <a:endParaRPr lang="en-US" sz="1200" dirty="0">
              <a:solidFill>
                <a:schemeClr val="bg2">
                  <a:lumMod val="50000"/>
                </a:schemeClr>
              </a:solidFill>
            </a:endParaRPr>
          </a:p>
        </p:txBody>
      </p:sp>
      <p:sp>
        <p:nvSpPr>
          <p:cNvPr id="69" name="Rectangle 68"/>
          <p:cNvSpPr/>
          <p:nvPr/>
        </p:nvSpPr>
        <p:spPr>
          <a:xfrm>
            <a:off x="6087251" y="2712003"/>
            <a:ext cx="1296384" cy="276999"/>
          </a:xfrm>
          <a:prstGeom prst="rect">
            <a:avLst/>
          </a:prstGeom>
          <a:ln>
            <a:noFill/>
          </a:ln>
        </p:spPr>
        <p:txBody>
          <a:bodyPr wrap="square">
            <a:spAutoFit/>
          </a:bodyPr>
          <a:lstStyle/>
          <a:p>
            <a:pPr algn="ctr"/>
            <a:r>
              <a:rPr lang="en-US" sz="1200" dirty="0" smtClean="0">
                <a:solidFill>
                  <a:schemeClr val="bg2">
                    <a:lumMod val="50000"/>
                  </a:schemeClr>
                </a:solidFill>
              </a:rPr>
              <a:t>Merge</a:t>
            </a:r>
          </a:p>
        </p:txBody>
      </p:sp>
      <p:sp>
        <p:nvSpPr>
          <p:cNvPr id="3" name="TextBox 2"/>
          <p:cNvSpPr txBox="1"/>
          <p:nvPr/>
        </p:nvSpPr>
        <p:spPr>
          <a:xfrm>
            <a:off x="7178278" y="1223931"/>
            <a:ext cx="992579" cy="276999"/>
          </a:xfrm>
          <a:prstGeom prst="rect">
            <a:avLst/>
          </a:prstGeom>
          <a:noFill/>
        </p:spPr>
        <p:txBody>
          <a:bodyPr wrap="none" rtlCol="0">
            <a:spAutoFit/>
          </a:bodyPr>
          <a:lstStyle/>
          <a:p>
            <a:r>
              <a:rPr lang="en-US" sz="1200" b="1" dirty="0" smtClean="0"/>
              <a:t>Batch Layer</a:t>
            </a:r>
            <a:endParaRPr lang="en-US" sz="1200" b="1" dirty="0"/>
          </a:p>
        </p:txBody>
      </p:sp>
      <p:sp>
        <p:nvSpPr>
          <p:cNvPr id="40" name="TextBox 39"/>
          <p:cNvSpPr txBox="1"/>
          <p:nvPr/>
        </p:nvSpPr>
        <p:spPr>
          <a:xfrm>
            <a:off x="7178278" y="2106391"/>
            <a:ext cx="1107996" cy="276999"/>
          </a:xfrm>
          <a:prstGeom prst="rect">
            <a:avLst/>
          </a:prstGeom>
          <a:noFill/>
        </p:spPr>
        <p:txBody>
          <a:bodyPr wrap="none" rtlCol="0">
            <a:spAutoFit/>
          </a:bodyPr>
          <a:lstStyle/>
          <a:p>
            <a:r>
              <a:rPr lang="en-US" sz="1200" b="1" dirty="0" smtClean="0"/>
              <a:t>Serving Layer</a:t>
            </a:r>
            <a:endParaRPr lang="en-US" sz="1200" b="1" dirty="0"/>
          </a:p>
        </p:txBody>
      </p:sp>
      <p:sp>
        <p:nvSpPr>
          <p:cNvPr id="41" name="TextBox 40"/>
          <p:cNvSpPr txBox="1"/>
          <p:nvPr/>
        </p:nvSpPr>
        <p:spPr>
          <a:xfrm>
            <a:off x="7178278" y="4238925"/>
            <a:ext cx="1018227" cy="276999"/>
          </a:xfrm>
          <a:prstGeom prst="rect">
            <a:avLst/>
          </a:prstGeom>
          <a:noFill/>
        </p:spPr>
        <p:txBody>
          <a:bodyPr wrap="none" rtlCol="0">
            <a:spAutoFit/>
          </a:bodyPr>
          <a:lstStyle/>
          <a:p>
            <a:r>
              <a:rPr lang="en-US" sz="1200" b="1" dirty="0" smtClean="0"/>
              <a:t>Speed Layer</a:t>
            </a:r>
            <a:endParaRPr lang="en-US" sz="1200" b="1" dirty="0"/>
          </a:p>
        </p:txBody>
      </p:sp>
      <p:pic>
        <p:nvPicPr>
          <p:cNvPr id="42" name="Picture 41" descr="Screen Shot 2015-03-02 at 9.37.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741" y="3320418"/>
            <a:ext cx="779693" cy="380338"/>
          </a:xfrm>
          <a:prstGeom prst="rect">
            <a:avLst/>
          </a:prstGeom>
        </p:spPr>
      </p:pic>
      <p:pic>
        <p:nvPicPr>
          <p:cNvPr id="5" name="Picture 4" descr="Screen Shot 2015-03-02 at 9.50.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5681" y="2719753"/>
            <a:ext cx="903423" cy="254088"/>
          </a:xfrm>
          <a:prstGeom prst="rect">
            <a:avLst/>
          </a:prstGeom>
        </p:spPr>
      </p:pic>
      <p:pic>
        <p:nvPicPr>
          <p:cNvPr id="45" name="Picture 44" descr="Screen Shot 2015-03-02 at 9.50.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615" y="3208180"/>
            <a:ext cx="903423" cy="254088"/>
          </a:xfrm>
          <a:prstGeom prst="rect">
            <a:avLst/>
          </a:prstGeom>
        </p:spPr>
      </p:pic>
      <p:pic>
        <p:nvPicPr>
          <p:cNvPr id="46" name="Picture 45" descr="Screen Shot 2015-03-02 at 9.33.0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6606" y="3907721"/>
            <a:ext cx="750530" cy="257088"/>
          </a:xfrm>
          <a:prstGeom prst="rect">
            <a:avLst/>
          </a:prstGeom>
        </p:spPr>
      </p:pic>
      <p:pic>
        <p:nvPicPr>
          <p:cNvPr id="48" name="Picture 47" descr="Screen Shot 2015-03-02 at 9.34.18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7436" y="1174618"/>
            <a:ext cx="1215296" cy="357803"/>
          </a:xfrm>
          <a:prstGeom prst="rect">
            <a:avLst/>
          </a:prstGeom>
        </p:spPr>
      </p:pic>
      <p:pic>
        <p:nvPicPr>
          <p:cNvPr id="54" name="Picture 53" descr="Screen Shot 2015-03-02 at 9.34.18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7436" y="1174618"/>
            <a:ext cx="1215296" cy="357803"/>
          </a:xfrm>
          <a:prstGeom prst="rect">
            <a:avLst/>
          </a:prstGeom>
        </p:spPr>
      </p:pic>
      <p:pic>
        <p:nvPicPr>
          <p:cNvPr id="56" name="Picture 55" descr="Screen Shot 2015-03-02 at 9.38.50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8903" y="4251257"/>
            <a:ext cx="600808" cy="304409"/>
          </a:xfrm>
          <a:prstGeom prst="rect">
            <a:avLst/>
          </a:prstGeom>
        </p:spPr>
      </p:pic>
      <p:pic>
        <p:nvPicPr>
          <p:cNvPr id="50" name="Picture 49" descr="Screen Shot 2015-03-02 at 9.50.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243" y="3095128"/>
            <a:ext cx="903423" cy="254088"/>
          </a:xfrm>
          <a:prstGeom prst="rect">
            <a:avLst/>
          </a:prstGeom>
        </p:spPr>
      </p:pic>
      <p:sp>
        <p:nvSpPr>
          <p:cNvPr id="59" name="Oval 58"/>
          <p:cNvSpPr/>
          <p:nvPr/>
        </p:nvSpPr>
        <p:spPr>
          <a:xfrm>
            <a:off x="1150666" y="2286537"/>
            <a:ext cx="2404118" cy="104395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Stream / Data Ingestion</a:t>
            </a:r>
            <a:endParaRPr lang="en-US" dirty="0"/>
          </a:p>
          <a:p>
            <a:pPr algn="ctr"/>
            <a:r>
              <a:rPr lang="en-US" dirty="0" smtClean="0"/>
              <a:t>Store</a:t>
            </a:r>
          </a:p>
        </p:txBody>
      </p:sp>
      <p:sp>
        <p:nvSpPr>
          <p:cNvPr id="60" name="Oval 59"/>
          <p:cNvSpPr/>
          <p:nvPr/>
        </p:nvSpPr>
        <p:spPr>
          <a:xfrm>
            <a:off x="3993667" y="3716946"/>
            <a:ext cx="2404118" cy="104395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Incremental Data / Stream processing</a:t>
            </a:r>
            <a:endParaRPr lang="en-US" dirty="0"/>
          </a:p>
        </p:txBody>
      </p:sp>
      <p:sp>
        <p:nvSpPr>
          <p:cNvPr id="61" name="Oval 60"/>
          <p:cNvSpPr/>
          <p:nvPr/>
        </p:nvSpPr>
        <p:spPr>
          <a:xfrm>
            <a:off x="6880206" y="2383390"/>
            <a:ext cx="2404118" cy="104395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Serving merged results / responses</a:t>
            </a:r>
            <a:endParaRPr lang="en-US" dirty="0"/>
          </a:p>
        </p:txBody>
      </p:sp>
      <p:pic>
        <p:nvPicPr>
          <p:cNvPr id="64" name="Picture 63" descr="Screen Shot 2015-03-02 at 9.50.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4855" y="4653864"/>
            <a:ext cx="903423" cy="254088"/>
          </a:xfrm>
          <a:prstGeom prst="rect">
            <a:avLst/>
          </a:prstGeom>
        </p:spPr>
      </p:pic>
    </p:spTree>
    <p:extLst>
      <p:ext uri="{BB962C8B-B14F-4D97-AF65-F5344CB8AC3E}">
        <p14:creationId xmlns:p14="http://schemas.microsoft.com/office/powerpoint/2010/main" val="240511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Connectors - Overview</a:t>
            </a:r>
            <a:endParaRPr lang="en-US" dirty="0"/>
          </a:p>
        </p:txBody>
      </p:sp>
      <p:cxnSp>
        <p:nvCxnSpPr>
          <p:cNvPr id="29" name="Straight Arrow Connector 28"/>
          <p:cNvCxnSpPr>
            <a:stCxn id="33" idx="3"/>
            <a:endCxn id="3" idx="1"/>
          </p:cNvCxnSpPr>
          <p:nvPr/>
        </p:nvCxnSpPr>
        <p:spPr>
          <a:xfrm>
            <a:off x="1614212" y="2561271"/>
            <a:ext cx="747828" cy="483729"/>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33" name="Picture 32"/>
          <p:cNvPicPr>
            <a:picLocks noChangeAspect="1"/>
          </p:cNvPicPr>
          <p:nvPr/>
        </p:nvPicPr>
        <p:blipFill>
          <a:blip r:embed="rId3"/>
          <a:stretch>
            <a:fillRect/>
          </a:stretch>
        </p:blipFill>
        <p:spPr>
          <a:xfrm>
            <a:off x="1068932" y="2009723"/>
            <a:ext cx="545280" cy="1103095"/>
          </a:xfrm>
          <a:prstGeom prst="rect">
            <a:avLst/>
          </a:prstGeom>
        </p:spPr>
      </p:pic>
      <p:pic>
        <p:nvPicPr>
          <p:cNvPr id="42" name="Picture 41"/>
          <p:cNvPicPr>
            <a:picLocks noChangeAspect="1"/>
          </p:cNvPicPr>
          <p:nvPr/>
        </p:nvPicPr>
        <p:blipFill rotWithShape="1">
          <a:blip r:embed="rId4"/>
          <a:srcRect t="63931" r="80919"/>
          <a:stretch/>
        </p:blipFill>
        <p:spPr>
          <a:xfrm>
            <a:off x="364287" y="2986376"/>
            <a:ext cx="1744769" cy="1451412"/>
          </a:xfrm>
          <a:prstGeom prst="rect">
            <a:avLst/>
          </a:prstGeom>
        </p:spPr>
      </p:pic>
      <p:sp>
        <p:nvSpPr>
          <p:cNvPr id="44" name="Rectangle 43"/>
          <p:cNvSpPr/>
          <p:nvPr/>
        </p:nvSpPr>
        <p:spPr>
          <a:xfrm>
            <a:off x="5923281" y="1219408"/>
            <a:ext cx="3220720" cy="338554"/>
          </a:xfrm>
          <a:prstGeom prst="rect">
            <a:avLst/>
          </a:prstGeom>
        </p:spPr>
        <p:txBody>
          <a:bodyPr wrap="square">
            <a:spAutoFit/>
          </a:bodyPr>
          <a:lstStyle/>
          <a:p>
            <a:r>
              <a:rPr lang="en-US" sz="1600" dirty="0">
                <a:latin typeface="KievitOT-Regular"/>
                <a:cs typeface="KievitOT-Regular"/>
              </a:rPr>
              <a:t>a</a:t>
            </a:r>
            <a:r>
              <a:rPr lang="en-US" sz="1600" dirty="0" smtClean="0">
                <a:latin typeface="KievitOT-Regular"/>
                <a:cs typeface="KievitOT-Regular"/>
              </a:rPr>
              <a:t>nalyst/data scientist/engineers </a:t>
            </a:r>
          </a:p>
        </p:txBody>
      </p:sp>
      <p:sp>
        <p:nvSpPr>
          <p:cNvPr id="45" name="Rectangle 44"/>
          <p:cNvSpPr/>
          <p:nvPr/>
        </p:nvSpPr>
        <p:spPr>
          <a:xfrm>
            <a:off x="474693" y="1232826"/>
            <a:ext cx="2959387" cy="338554"/>
          </a:xfrm>
          <a:prstGeom prst="rect">
            <a:avLst/>
          </a:prstGeom>
        </p:spPr>
        <p:txBody>
          <a:bodyPr wrap="square">
            <a:spAutoFit/>
          </a:bodyPr>
          <a:lstStyle/>
          <a:p>
            <a:r>
              <a:rPr lang="en-US" sz="1600" b="1" dirty="0" smtClean="0">
                <a:latin typeface="KievitOT-Regular"/>
                <a:cs typeface="KievitOT-Regular"/>
              </a:rPr>
              <a:t>unknown</a:t>
            </a:r>
            <a:r>
              <a:rPr lang="en-US" sz="1600" b="1" baseline="30000" dirty="0" smtClean="0">
                <a:latin typeface="KievitOT-Regular"/>
                <a:cs typeface="KievitOT-Regular"/>
              </a:rPr>
              <a:t> </a:t>
            </a:r>
            <a:r>
              <a:rPr lang="en-US" sz="1600" dirty="0" smtClean="0">
                <a:latin typeface="KievitOT-Regular"/>
                <a:cs typeface="KievitOT-Regular"/>
              </a:rPr>
              <a:t>application users</a:t>
            </a:r>
          </a:p>
        </p:txBody>
      </p:sp>
      <p:sp>
        <p:nvSpPr>
          <p:cNvPr id="3" name="Rectangle 2"/>
          <p:cNvSpPr/>
          <p:nvPr/>
        </p:nvSpPr>
        <p:spPr>
          <a:xfrm>
            <a:off x="2362040" y="2699956"/>
            <a:ext cx="1694810" cy="690088"/>
          </a:xfrm>
          <a:prstGeom prst="rect">
            <a:avLst/>
          </a:prstGeom>
          <a:solidFill>
            <a:srgbClr val="BE15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KievitOT-Regular"/>
                <a:cs typeface="KievitOT-Regular"/>
              </a:rPr>
              <a:t>NoSQL Database</a:t>
            </a:r>
            <a:endParaRPr lang="en-US" dirty="0">
              <a:latin typeface="KievitOT-Regular"/>
              <a:cs typeface="KievitOT-Regular"/>
            </a:endParaRPr>
          </a:p>
        </p:txBody>
      </p:sp>
      <p:sp>
        <p:nvSpPr>
          <p:cNvPr id="37" name="Rectangle 36"/>
          <p:cNvSpPr/>
          <p:nvPr/>
        </p:nvSpPr>
        <p:spPr>
          <a:xfrm>
            <a:off x="5740595" y="2772938"/>
            <a:ext cx="1039745" cy="64008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KievitOT-Regular"/>
                <a:cs typeface="KievitOT-Regular"/>
              </a:rPr>
              <a:t>Kafka</a:t>
            </a:r>
            <a:endParaRPr lang="en-US" dirty="0">
              <a:latin typeface="KievitOT-Regular"/>
              <a:cs typeface="KievitOT-Regular"/>
            </a:endParaRPr>
          </a:p>
        </p:txBody>
      </p:sp>
      <p:sp>
        <p:nvSpPr>
          <p:cNvPr id="39" name="Rectangle 38"/>
          <p:cNvSpPr/>
          <p:nvPr/>
        </p:nvSpPr>
        <p:spPr>
          <a:xfrm>
            <a:off x="7098620" y="2772938"/>
            <a:ext cx="1214457" cy="64008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KievitOT-Regular" charset="0"/>
                <a:ea typeface="KievitOT-Regular" charset="0"/>
                <a:cs typeface="KievitOT-Regular" charset="0"/>
              </a:rPr>
              <a:t>Hadoop</a:t>
            </a:r>
            <a:endParaRPr lang="en-US" dirty="0">
              <a:latin typeface="KievitOT-Regular" charset="0"/>
              <a:ea typeface="KievitOT-Regular" charset="0"/>
              <a:cs typeface="KievitOT-Regular" charset="0"/>
            </a:endParaRPr>
          </a:p>
        </p:txBody>
      </p:sp>
      <p:cxnSp>
        <p:nvCxnSpPr>
          <p:cNvPr id="51" name="Straight Arrow Connector 50"/>
          <p:cNvCxnSpPr/>
          <p:nvPr/>
        </p:nvCxnSpPr>
        <p:spPr>
          <a:xfrm flipV="1">
            <a:off x="6780340" y="3092854"/>
            <a:ext cx="318280" cy="7398"/>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236729" y="2975427"/>
            <a:ext cx="1503866" cy="326"/>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4236729" y="3136774"/>
            <a:ext cx="1503866" cy="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1856071" y="3402897"/>
            <a:ext cx="505969" cy="4754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Kievit-Regular"/>
            </a:endParaRPr>
          </a:p>
        </p:txBody>
      </p:sp>
      <p:cxnSp>
        <p:nvCxnSpPr>
          <p:cNvPr id="31" name="Straight Arrow Connector 30"/>
          <p:cNvCxnSpPr>
            <a:stCxn id="22" idx="1"/>
            <a:endCxn id="3" idx="1"/>
          </p:cNvCxnSpPr>
          <p:nvPr/>
        </p:nvCxnSpPr>
        <p:spPr>
          <a:xfrm flipV="1">
            <a:off x="1856071" y="3045000"/>
            <a:ext cx="505969" cy="595617"/>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bright="40000" contrast="40000"/>
                    </a14:imgEffect>
                  </a14:imgLayer>
                </a14:imgProps>
              </a:ext>
            </a:extLst>
          </a:blip>
          <a:stretch>
            <a:fillRect/>
          </a:stretch>
        </p:blipFill>
        <p:spPr>
          <a:xfrm>
            <a:off x="5075057" y="1147295"/>
            <a:ext cx="755657" cy="505906"/>
          </a:xfrm>
          <a:prstGeom prst="rect">
            <a:avLst/>
          </a:prstGeom>
          <a:ln w="3175" cap="rnd" cmpd="sng">
            <a:solidFill>
              <a:schemeClr val="tx1"/>
            </a:solidFill>
          </a:ln>
        </p:spPr>
      </p:pic>
      <p:cxnSp>
        <p:nvCxnSpPr>
          <p:cNvPr id="5" name="Straight Connector 4"/>
          <p:cNvCxnSpPr/>
          <p:nvPr/>
        </p:nvCxnSpPr>
        <p:spPr>
          <a:xfrm>
            <a:off x="4807084" y="1062096"/>
            <a:ext cx="0" cy="3710452"/>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46" idx="1"/>
          </p:cNvCxnSpPr>
          <p:nvPr/>
        </p:nvCxnSpPr>
        <p:spPr>
          <a:xfrm flipV="1">
            <a:off x="4236729" y="2103843"/>
            <a:ext cx="2074217" cy="827788"/>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310946" y="1792781"/>
            <a:ext cx="1484012" cy="622124"/>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KievitOT-Regular"/>
                <a:cs typeface="KievitOT-Regular"/>
              </a:rPr>
              <a:t>Spark</a:t>
            </a:r>
          </a:p>
        </p:txBody>
      </p:sp>
      <p:pic>
        <p:nvPicPr>
          <p:cNvPr id="4" name="Picture 3" descr="CouchbaseLogo.RGB_STANDAR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7854" y="2267222"/>
            <a:ext cx="1211307" cy="363392"/>
          </a:xfrm>
          <a:prstGeom prst="rect">
            <a:avLst/>
          </a:prstGeom>
        </p:spPr>
      </p:pic>
      <p:sp>
        <p:nvSpPr>
          <p:cNvPr id="52" name="Rectangle 51"/>
          <p:cNvSpPr/>
          <p:nvPr/>
        </p:nvSpPr>
        <p:spPr>
          <a:xfrm>
            <a:off x="2362040" y="4215539"/>
            <a:ext cx="1821985" cy="650825"/>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KievitOT-Regular" charset="0"/>
                <a:ea typeface="KievitOT-Regular" charset="0"/>
                <a:cs typeface="KievitOT-Regular" charset="0"/>
              </a:rPr>
              <a:t>Elasticsearch</a:t>
            </a:r>
            <a:endParaRPr lang="en-US" dirty="0">
              <a:latin typeface="KievitOT-Regular" charset="0"/>
              <a:ea typeface="KievitOT-Regular" charset="0"/>
              <a:cs typeface="KievitOT-Regular" charset="0"/>
            </a:endParaRPr>
          </a:p>
        </p:txBody>
      </p:sp>
      <p:cxnSp>
        <p:nvCxnSpPr>
          <p:cNvPr id="30" name="Straight Arrow Connector 29"/>
          <p:cNvCxnSpPr/>
          <p:nvPr/>
        </p:nvCxnSpPr>
        <p:spPr>
          <a:xfrm>
            <a:off x="3303222" y="3442802"/>
            <a:ext cx="1" cy="772737"/>
          </a:xfrm>
          <a:prstGeom prst="straightConnector1">
            <a:avLst/>
          </a:prstGeom>
          <a:ln w="12700" cmpd="sng">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4884342" y="2630614"/>
            <a:ext cx="633160" cy="369332"/>
          </a:xfrm>
          <a:prstGeom prst="rect">
            <a:avLst/>
          </a:prstGeom>
        </p:spPr>
        <p:txBody>
          <a:bodyPr wrap="square">
            <a:spAutoFit/>
          </a:bodyPr>
          <a:lstStyle/>
          <a:p>
            <a:r>
              <a:rPr lang="de-DE" dirty="0" smtClean="0"/>
              <a:t>DCP</a:t>
            </a:r>
          </a:p>
        </p:txBody>
      </p:sp>
      <p:sp>
        <p:nvSpPr>
          <p:cNvPr id="32" name="Rectangle 31"/>
          <p:cNvSpPr/>
          <p:nvPr/>
        </p:nvSpPr>
        <p:spPr>
          <a:xfrm>
            <a:off x="3303222" y="3620577"/>
            <a:ext cx="1090869" cy="369332"/>
          </a:xfrm>
          <a:prstGeom prst="rect">
            <a:avLst/>
          </a:prstGeom>
        </p:spPr>
        <p:txBody>
          <a:bodyPr wrap="square">
            <a:spAutoFit/>
          </a:bodyPr>
          <a:lstStyle/>
          <a:p>
            <a:r>
              <a:rPr lang="de-DE" dirty="0" smtClean="0"/>
              <a:t>XDCR v1</a:t>
            </a:r>
          </a:p>
        </p:txBody>
      </p:sp>
      <p:sp>
        <p:nvSpPr>
          <p:cNvPr id="26" name="Rectangle 25"/>
          <p:cNvSpPr/>
          <p:nvPr/>
        </p:nvSpPr>
        <p:spPr>
          <a:xfrm>
            <a:off x="6310946" y="3760555"/>
            <a:ext cx="1484012" cy="622124"/>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KievitOT-Regular"/>
                <a:cs typeface="KievitOT-Regular"/>
              </a:rPr>
              <a:t>Storm</a:t>
            </a:r>
          </a:p>
        </p:txBody>
      </p:sp>
      <p:cxnSp>
        <p:nvCxnSpPr>
          <p:cNvPr id="34" name="Straight Arrow Connector 33"/>
          <p:cNvCxnSpPr>
            <a:endCxn id="26" idx="1"/>
          </p:cNvCxnSpPr>
          <p:nvPr/>
        </p:nvCxnSpPr>
        <p:spPr>
          <a:xfrm>
            <a:off x="4244405" y="3273603"/>
            <a:ext cx="2066541" cy="798014"/>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9" name="Curved Connector 8"/>
          <p:cNvCxnSpPr>
            <a:endCxn id="39" idx="2"/>
          </p:cNvCxnSpPr>
          <p:nvPr/>
        </p:nvCxnSpPr>
        <p:spPr>
          <a:xfrm>
            <a:off x="4394091" y="3273603"/>
            <a:ext cx="3311758" cy="139415"/>
          </a:xfrm>
          <a:prstGeom prst="curvedConnector4">
            <a:avLst>
              <a:gd name="adj1" fmla="val 31916"/>
              <a:gd name="adj2" fmla="val 26397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6276456" y="3398118"/>
            <a:ext cx="633160" cy="276999"/>
          </a:xfrm>
          <a:prstGeom prst="rect">
            <a:avLst/>
          </a:prstGeom>
        </p:spPr>
        <p:txBody>
          <a:bodyPr wrap="square">
            <a:spAutoFit/>
          </a:bodyPr>
          <a:lstStyle/>
          <a:p>
            <a:r>
              <a:rPr lang="de-DE" sz="1200" dirty="0" err="1" smtClean="0"/>
              <a:t>Sqoop</a:t>
            </a:r>
            <a:endParaRPr lang="de-DE" sz="1200" dirty="0" smtClean="0"/>
          </a:p>
        </p:txBody>
      </p:sp>
    </p:spTree>
    <p:extLst>
      <p:ext uri="{BB962C8B-B14F-4D97-AF65-F5344CB8AC3E}">
        <p14:creationId xmlns:p14="http://schemas.microsoft.com/office/powerpoint/2010/main" val="12929198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Connector Overview (DCP)</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Spark &amp; Kafka Connectors leverage Java SDK (JVM Core Library for DCP)</a:t>
            </a:r>
          </a:p>
          <a:p>
            <a:pPr marL="0" indent="0">
              <a:buNone/>
            </a:pPr>
            <a:r>
              <a:rPr lang="en-US" dirty="0" smtClean="0"/>
              <a:t>Maintenance release around 3</a:t>
            </a:r>
            <a:r>
              <a:rPr lang="en-US" baseline="30000" dirty="0" smtClean="0"/>
              <a:t>rd</a:t>
            </a:r>
            <a:r>
              <a:rPr lang="en-US" dirty="0" smtClean="0"/>
              <a:t> Tuesday most months</a:t>
            </a:r>
          </a:p>
          <a:p>
            <a:pPr marL="0" indent="0">
              <a:buNone/>
            </a:pPr>
            <a:endParaRPr lang="en-US" dirty="0" smtClean="0"/>
          </a:p>
          <a:p>
            <a:pPr marL="0" indent="0">
              <a:buNone/>
            </a:pPr>
            <a:endParaRPr lang="en-US" dirty="0" smtClean="0"/>
          </a:p>
          <a:p>
            <a:pPr marL="0" indent="0">
              <a:buNone/>
            </a:pPr>
            <a:r>
              <a:rPr lang="en-US" dirty="0" smtClean="0"/>
              <a:t>Spark &amp; Kafka release later in the month to take advantage of Java SDK</a:t>
            </a:r>
            <a:endParaRPr lang="en-US" dirty="0"/>
          </a:p>
          <a:p>
            <a:pPr marL="0" indent="0">
              <a:buNone/>
            </a:pPr>
            <a:r>
              <a:rPr lang="en-US" dirty="0" smtClean="0"/>
              <a:t>QE validation for </a:t>
            </a:r>
            <a:r>
              <a:rPr lang="en-US" dirty="0" err="1" smtClean="0"/>
              <a:t>Elasticsearch</a:t>
            </a:r>
            <a:r>
              <a:rPr lang="en-US" dirty="0" smtClean="0"/>
              <a:t>, Kafka &amp; Spark</a:t>
            </a:r>
            <a:endParaRPr lang="en-US" dirty="0"/>
          </a:p>
        </p:txBody>
      </p:sp>
      <p:sp>
        <p:nvSpPr>
          <p:cNvPr id="4" name="Slide Number Placeholder 3"/>
          <p:cNvSpPr>
            <a:spLocks noGrp="1"/>
          </p:cNvSpPr>
          <p:nvPr>
            <p:ph type="sldNum" sz="quarter" idx="4294967295"/>
          </p:nvPr>
        </p:nvSpPr>
        <p:spPr>
          <a:xfrm>
            <a:off x="8229600" y="4767263"/>
            <a:ext cx="740664" cy="273844"/>
          </a:xfrm>
          <a:prstGeom prst="rect">
            <a:avLst/>
          </a:prstGeom>
        </p:spPr>
        <p:txBody>
          <a:bodyPr/>
          <a:lstStyle/>
          <a:p>
            <a:fld id="{E728A94C-44F1-DF43-8BD8-694E750DEF33}" type="slidenum">
              <a:rPr lang="en-US" smtClean="0"/>
              <a:t>9</a:t>
            </a:fld>
            <a:endParaRPr lang="en-US"/>
          </a:p>
        </p:txBody>
      </p:sp>
    </p:spTree>
    <p:extLst>
      <p:ext uri="{BB962C8B-B14F-4D97-AF65-F5344CB8AC3E}">
        <p14:creationId xmlns:p14="http://schemas.microsoft.com/office/powerpoint/2010/main" val="7273067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rp.SKO.pptTemplate">
  <a:themeElements>
    <a:clrScheme name="Custom 1">
      <a:dk1>
        <a:srgbClr val="1E1C1C"/>
      </a:dk1>
      <a:lt1>
        <a:sysClr val="window" lastClr="FFFFFF"/>
      </a:lt1>
      <a:dk2>
        <a:srgbClr val="1E1C1C"/>
      </a:dk2>
      <a:lt2>
        <a:srgbClr val="FFFFFF"/>
      </a:lt2>
      <a:accent1>
        <a:srgbClr val="178ADB"/>
      </a:accent1>
      <a:accent2>
        <a:srgbClr val="BE1523"/>
      </a:accent2>
      <a:accent3>
        <a:srgbClr val="FD7500"/>
      </a:accent3>
      <a:accent4>
        <a:srgbClr val="FEB900"/>
      </a:accent4>
      <a:accent5>
        <a:srgbClr val="609E0E"/>
      </a:accent5>
      <a:accent6>
        <a:srgbClr val="16AEB0"/>
      </a:accent6>
      <a:hlink>
        <a:srgbClr val="129DD8"/>
      </a:hlink>
      <a:folHlink>
        <a:srgbClr val="292929"/>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Couchbase 2014">
      <a:dk1>
        <a:srgbClr val="1E1C1C"/>
      </a:dk1>
      <a:lt1>
        <a:sysClr val="window" lastClr="FFFFFF"/>
      </a:lt1>
      <a:dk2>
        <a:srgbClr val="1E1C1C"/>
      </a:dk2>
      <a:lt2>
        <a:srgbClr val="FFFFFF"/>
      </a:lt2>
      <a:accent1>
        <a:srgbClr val="178ADB"/>
      </a:accent1>
      <a:accent2>
        <a:srgbClr val="E10021"/>
      </a:accent2>
      <a:accent3>
        <a:srgbClr val="FD7500"/>
      </a:accent3>
      <a:accent4>
        <a:srgbClr val="FEB900"/>
      </a:accent4>
      <a:accent5>
        <a:srgbClr val="609E0E"/>
      </a:accent5>
      <a:accent6>
        <a:srgbClr val="16AEB0"/>
      </a:accent6>
      <a:hlink>
        <a:srgbClr val="129DD8"/>
      </a:hlink>
      <a:folHlink>
        <a:srgbClr val="292929"/>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corp.SKO.pptTemplate.potx</Template>
  <TotalTime>15663</TotalTime>
  <Words>1861</Words>
  <Application>Microsoft Macintosh PowerPoint</Application>
  <PresentationFormat>On-screen Show (16:9)</PresentationFormat>
  <Paragraphs>397</Paragraphs>
  <Slides>28</Slides>
  <Notes>14</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corp.SKO.pptTemplate</vt:lpstr>
      <vt:lpstr>Office Theme</vt:lpstr>
      <vt:lpstr> Couchbase and Spark</vt:lpstr>
      <vt:lpstr>Agenda</vt:lpstr>
      <vt:lpstr>What is Couchbase?</vt:lpstr>
      <vt:lpstr>How Does Couchbase Fit In Big Data?</vt:lpstr>
      <vt:lpstr>Couchbase and Hadoop</vt:lpstr>
      <vt:lpstr>Couchbase and Hadoop</vt:lpstr>
      <vt:lpstr>Couchbase and Hadoop</vt:lpstr>
      <vt:lpstr>Connectors - Overview</vt:lpstr>
      <vt:lpstr>Connector Overview (DCP)</vt:lpstr>
      <vt:lpstr>Database Change Protocol (DCP)</vt:lpstr>
      <vt:lpstr>Couchbase – Database Change Protocol</vt:lpstr>
      <vt:lpstr>What are tools?</vt:lpstr>
      <vt:lpstr>Why are they needed?</vt:lpstr>
      <vt:lpstr>How do they help?</vt:lpstr>
      <vt:lpstr>Couchbase Spark Connector</vt:lpstr>
      <vt:lpstr>Spark</vt:lpstr>
      <vt:lpstr>Why is Spark popular?</vt:lpstr>
      <vt:lpstr>Couchbase Spark Connector</vt:lpstr>
      <vt:lpstr>Couchbase Spark Connector</vt:lpstr>
      <vt:lpstr>Couchbase Spark Connector</vt:lpstr>
      <vt:lpstr>Spark</vt:lpstr>
      <vt:lpstr>How can we use Spark – instead of Hadoop</vt:lpstr>
      <vt:lpstr>How can we use Spark – with Hadoop</vt:lpstr>
      <vt:lpstr>How can we use Spark – instead of Storm</vt:lpstr>
      <vt:lpstr>Couchbase to Spark: Parallel Import/Export</vt:lpstr>
      <vt:lpstr>Using the Spark connector – RDDs (Core)</vt:lpstr>
      <vt:lpstr>Using the Spark connector – DataFrames (SQL)</vt:lpstr>
      <vt:lpstr>Using the Spark connector – DStreams (Streaming)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Sparky Rose</dc:creator>
  <cp:lastModifiedBy>Justin Michaels</cp:lastModifiedBy>
  <cp:revision>74</cp:revision>
  <dcterms:created xsi:type="dcterms:W3CDTF">2014-10-22T15:36:28Z</dcterms:created>
  <dcterms:modified xsi:type="dcterms:W3CDTF">2016-03-16T14:30:17Z</dcterms:modified>
</cp:coreProperties>
</file>