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7"/>
  </p:notesMasterIdLst>
  <p:handoutMasterIdLst>
    <p:handoutMasterId r:id="rId1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946900" cy="92837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737" autoAdjust="0"/>
  </p:normalViewPr>
  <p:slideViewPr>
    <p:cSldViewPr>
      <p:cViewPr varScale="1">
        <p:scale>
          <a:sx n="85" d="100"/>
          <a:sy n="85" d="100"/>
        </p:scale>
        <p:origin x="158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t" anchorCtr="0" compatLnSpc="1">
            <a:prstTxWarp prst="textNoShape">
              <a:avLst/>
            </a:prstTxWarp>
          </a:bodyPr>
          <a:lstStyle>
            <a:lvl1pPr defTabSz="927100" eaLnBrk="0" hangingPunct="0">
              <a:defRPr sz="1200"/>
            </a:lvl1pPr>
          </a:lstStyle>
          <a:p>
            <a:endParaRPr lang="en-US"/>
          </a:p>
        </p:txBody>
      </p:sp>
      <p:sp>
        <p:nvSpPr>
          <p:cNvPr id="20483" name="Rectangle 3"/>
          <p:cNvSpPr>
            <a:spLocks noGrp="1" noChangeArrowheads="1"/>
          </p:cNvSpPr>
          <p:nvPr>
            <p:ph type="dt" sz="quarter"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t" anchorCtr="0" compatLnSpc="1">
            <a:prstTxWarp prst="textNoShape">
              <a:avLst/>
            </a:prstTxWarp>
          </a:bodyPr>
          <a:lstStyle>
            <a:lvl1pPr algn="r" defTabSz="927100" eaLnBrk="0" hangingPunct="0">
              <a:defRPr sz="1200"/>
            </a:lvl1pPr>
          </a:lstStyle>
          <a:p>
            <a:endParaRPr lang="en-US"/>
          </a:p>
        </p:txBody>
      </p:sp>
      <p:sp>
        <p:nvSpPr>
          <p:cNvPr id="20484" name="Rectangle 4"/>
          <p:cNvSpPr>
            <a:spLocks noGrp="1" noChangeArrowheads="1"/>
          </p:cNvSpPr>
          <p:nvPr>
            <p:ph type="ftr" sz="quarter" idx="2"/>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b" anchorCtr="0" compatLnSpc="1">
            <a:prstTxWarp prst="textNoShape">
              <a:avLst/>
            </a:prstTxWarp>
          </a:bodyPr>
          <a:lstStyle>
            <a:lvl1pPr defTabSz="927100" eaLnBrk="0" hangingPunct="0">
              <a:defRPr sz="1200"/>
            </a:lvl1pPr>
          </a:lstStyle>
          <a:p>
            <a:endParaRPr lang="en-US"/>
          </a:p>
        </p:txBody>
      </p:sp>
      <p:sp>
        <p:nvSpPr>
          <p:cNvPr id="20485" name="Rectangle 5"/>
          <p:cNvSpPr>
            <a:spLocks noGrp="1" noChangeArrowheads="1"/>
          </p:cNvSpPr>
          <p:nvPr>
            <p:ph type="sldNum" sz="quarter" idx="3"/>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b" anchorCtr="0" compatLnSpc="1">
            <a:prstTxWarp prst="textNoShape">
              <a:avLst/>
            </a:prstTxWarp>
          </a:bodyPr>
          <a:lstStyle>
            <a:lvl1pPr algn="r" defTabSz="927100" eaLnBrk="0" hangingPunct="0">
              <a:defRPr sz="1200"/>
            </a:lvl1pPr>
          </a:lstStyle>
          <a:p>
            <a:fld id="{AF47CCCC-307A-4810-BAB0-0FB698B8C195}" type="slidenum">
              <a:rPr lang="en-US"/>
              <a:pPr/>
              <a:t>‹#›</a:t>
            </a:fld>
            <a:endParaRPr lang="en-US"/>
          </a:p>
        </p:txBody>
      </p:sp>
    </p:spTree>
    <p:extLst>
      <p:ext uri="{BB962C8B-B14F-4D97-AF65-F5344CB8AC3E}">
        <p14:creationId xmlns:p14="http://schemas.microsoft.com/office/powerpoint/2010/main" val="9460066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t" anchorCtr="0" compatLnSpc="1">
            <a:prstTxWarp prst="textNoShape">
              <a:avLst/>
            </a:prstTxWarp>
          </a:bodyPr>
          <a:lstStyle>
            <a:lvl1pPr defTabSz="927100" eaLnBrk="0" hangingPunct="0">
              <a:defRPr sz="1200"/>
            </a:lvl1pPr>
          </a:lstStyle>
          <a:p>
            <a:endParaRPr lang="en-US"/>
          </a:p>
        </p:txBody>
      </p:sp>
      <p:sp>
        <p:nvSpPr>
          <p:cNvPr id="2051" name="Rectangle 3"/>
          <p:cNvSpPr>
            <a:spLocks noGrp="1" noRot="1" noChangeAspect="1" noChangeArrowheads="1"/>
          </p:cNvSpPr>
          <p:nvPr>
            <p:ph type="sldImg" idx="2"/>
          </p:nvPr>
        </p:nvSpPr>
        <p:spPr bwMode="auto">
          <a:xfrm>
            <a:off x="1152525" y="696913"/>
            <a:ext cx="4641850" cy="3481387"/>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25513" y="4410075"/>
            <a:ext cx="50958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3" name="Rectangle 5"/>
          <p:cNvSpPr>
            <a:spLocks noGrp="1" noChangeArrowheads="1"/>
          </p:cNvSpPr>
          <p:nvPr>
            <p:ph type="dt"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t" anchorCtr="0" compatLnSpc="1">
            <a:prstTxWarp prst="textNoShape">
              <a:avLst/>
            </a:prstTxWarp>
          </a:bodyPr>
          <a:lstStyle>
            <a:lvl1pPr algn="r" defTabSz="927100" eaLnBrk="0" hangingPunct="0">
              <a:defRPr sz="1200"/>
            </a:lvl1pPr>
          </a:lstStyle>
          <a:p>
            <a:endParaRPr lang="en-US"/>
          </a:p>
        </p:txBody>
      </p:sp>
      <p:sp>
        <p:nvSpPr>
          <p:cNvPr id="2054" name="Rectangle 6"/>
          <p:cNvSpPr>
            <a:spLocks noGrp="1" noChangeArrowheads="1"/>
          </p:cNvSpPr>
          <p:nvPr>
            <p:ph type="ftr" sz="quarter" idx="4"/>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b" anchorCtr="0" compatLnSpc="1">
            <a:prstTxWarp prst="textNoShape">
              <a:avLst/>
            </a:prstTxWarp>
          </a:bodyPr>
          <a:lstStyle>
            <a:lvl1pPr defTabSz="927100" eaLnBrk="0" hangingPunct="0">
              <a:defRPr sz="1200"/>
            </a:lvl1pPr>
          </a:lstStyle>
          <a:p>
            <a:endParaRPr lang="en-US"/>
          </a:p>
        </p:txBody>
      </p:sp>
      <p:sp>
        <p:nvSpPr>
          <p:cNvPr id="2055" name="Rectangle 7"/>
          <p:cNvSpPr>
            <a:spLocks noGrp="1" noChangeArrowheads="1"/>
          </p:cNvSpPr>
          <p:nvPr>
            <p:ph type="sldNum" sz="quarter" idx="5"/>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b" anchorCtr="0" compatLnSpc="1">
            <a:prstTxWarp prst="textNoShape">
              <a:avLst/>
            </a:prstTxWarp>
          </a:bodyPr>
          <a:lstStyle>
            <a:lvl1pPr algn="r" defTabSz="927100" eaLnBrk="0" hangingPunct="0">
              <a:defRPr sz="1200"/>
            </a:lvl1pPr>
          </a:lstStyle>
          <a:p>
            <a:fld id="{C7324988-157E-48A4-8BD0-4BF7D9FE9192}" type="slidenum">
              <a:rPr lang="en-US"/>
              <a:pPr/>
              <a:t>‹#›</a:t>
            </a:fld>
            <a:endParaRPr lang="en-US"/>
          </a:p>
        </p:txBody>
      </p:sp>
    </p:spTree>
    <p:extLst>
      <p:ext uri="{BB962C8B-B14F-4D97-AF65-F5344CB8AC3E}">
        <p14:creationId xmlns:p14="http://schemas.microsoft.com/office/powerpoint/2010/main" val="4185159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a short intro </a:t>
            </a:r>
          </a:p>
        </p:txBody>
      </p:sp>
      <p:sp>
        <p:nvSpPr>
          <p:cNvPr id="4" name="Slide Number Placeholder 3"/>
          <p:cNvSpPr>
            <a:spLocks noGrp="1"/>
          </p:cNvSpPr>
          <p:nvPr>
            <p:ph type="sldNum" sz="quarter" idx="10"/>
          </p:nvPr>
        </p:nvSpPr>
        <p:spPr/>
        <p:txBody>
          <a:bodyPr/>
          <a:lstStyle/>
          <a:p>
            <a:fld id="{C7324988-157E-48A4-8BD0-4BF7D9FE9192}" type="slidenum">
              <a:rPr lang="en-US" smtClean="0"/>
              <a:pPr/>
              <a:t>1</a:t>
            </a:fld>
            <a:endParaRPr lang="en-US"/>
          </a:p>
        </p:txBody>
      </p:sp>
    </p:spTree>
    <p:extLst>
      <p:ext uri="{BB962C8B-B14F-4D97-AF65-F5344CB8AC3E}">
        <p14:creationId xmlns:p14="http://schemas.microsoft.com/office/powerpoint/2010/main" val="1325990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do this until we have removed or gone to each item in the list. Each time we hit an item we add it’s cords to a new list that will be our ordered list. Then we run through the same tsp and distance formula until we have our complete list.</a:t>
            </a:r>
          </a:p>
        </p:txBody>
      </p:sp>
      <p:sp>
        <p:nvSpPr>
          <p:cNvPr id="4" name="Slide Number Placeholder 3"/>
          <p:cNvSpPr>
            <a:spLocks noGrp="1"/>
          </p:cNvSpPr>
          <p:nvPr>
            <p:ph type="sldNum" sz="quarter" idx="10"/>
          </p:nvPr>
        </p:nvSpPr>
        <p:spPr/>
        <p:txBody>
          <a:bodyPr/>
          <a:lstStyle/>
          <a:p>
            <a:fld id="{C7324988-157E-48A4-8BD0-4BF7D9FE9192}" type="slidenum">
              <a:rPr lang="en-US" smtClean="0"/>
              <a:pPr/>
              <a:t>10</a:t>
            </a:fld>
            <a:endParaRPr lang="en-US"/>
          </a:p>
        </p:txBody>
      </p:sp>
    </p:spTree>
    <p:extLst>
      <p:ext uri="{BB962C8B-B14F-4D97-AF65-F5344CB8AC3E}">
        <p14:creationId xmlns:p14="http://schemas.microsoft.com/office/powerpoint/2010/main" val="1784086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format our two lists one with the names the other with the cords. </a:t>
            </a:r>
          </a:p>
        </p:txBody>
      </p:sp>
      <p:sp>
        <p:nvSpPr>
          <p:cNvPr id="4" name="Slide Number Placeholder 3"/>
          <p:cNvSpPr>
            <a:spLocks noGrp="1"/>
          </p:cNvSpPr>
          <p:nvPr>
            <p:ph type="sldNum" sz="quarter" idx="10"/>
          </p:nvPr>
        </p:nvSpPr>
        <p:spPr/>
        <p:txBody>
          <a:bodyPr/>
          <a:lstStyle/>
          <a:p>
            <a:fld id="{C7324988-157E-48A4-8BD0-4BF7D9FE9192}" type="slidenum">
              <a:rPr lang="en-US" smtClean="0"/>
              <a:pPr/>
              <a:t>11</a:t>
            </a:fld>
            <a:endParaRPr lang="en-US"/>
          </a:p>
        </p:txBody>
      </p:sp>
    </p:spTree>
    <p:extLst>
      <p:ext uri="{BB962C8B-B14F-4D97-AF65-F5344CB8AC3E}">
        <p14:creationId xmlns:p14="http://schemas.microsoft.com/office/powerpoint/2010/main" val="407673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add our instructions for how to read the list and also an ok button that ends the program and our list words formatted left and cords right.</a:t>
            </a:r>
          </a:p>
        </p:txBody>
      </p:sp>
      <p:sp>
        <p:nvSpPr>
          <p:cNvPr id="4" name="Slide Number Placeholder 3"/>
          <p:cNvSpPr>
            <a:spLocks noGrp="1"/>
          </p:cNvSpPr>
          <p:nvPr>
            <p:ph type="sldNum" sz="quarter" idx="10"/>
          </p:nvPr>
        </p:nvSpPr>
        <p:spPr/>
        <p:txBody>
          <a:bodyPr/>
          <a:lstStyle/>
          <a:p>
            <a:fld id="{C7324988-157E-48A4-8BD0-4BF7D9FE9192}" type="slidenum">
              <a:rPr lang="en-US" smtClean="0"/>
              <a:pPr/>
              <a:t>12</a:t>
            </a:fld>
            <a:endParaRPr lang="en-US"/>
          </a:p>
        </p:txBody>
      </p:sp>
    </p:spTree>
    <p:extLst>
      <p:ext uri="{BB962C8B-B14F-4D97-AF65-F5344CB8AC3E}">
        <p14:creationId xmlns:p14="http://schemas.microsoft.com/office/powerpoint/2010/main" val="3391913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do some demonstrations. Do one or two then ask if someone would like to try it.  </a:t>
            </a:r>
          </a:p>
        </p:txBody>
      </p:sp>
      <p:sp>
        <p:nvSpPr>
          <p:cNvPr id="4" name="Slide Number Placeholder 3"/>
          <p:cNvSpPr>
            <a:spLocks noGrp="1"/>
          </p:cNvSpPr>
          <p:nvPr>
            <p:ph type="sldNum" sz="quarter" idx="10"/>
          </p:nvPr>
        </p:nvSpPr>
        <p:spPr/>
        <p:txBody>
          <a:bodyPr/>
          <a:lstStyle/>
          <a:p>
            <a:fld id="{C7324988-157E-48A4-8BD0-4BF7D9FE9192}" type="slidenum">
              <a:rPr lang="en-US" smtClean="0"/>
              <a:pPr/>
              <a:t>13</a:t>
            </a:fld>
            <a:endParaRPr lang="en-US"/>
          </a:p>
        </p:txBody>
      </p:sp>
    </p:spTree>
    <p:extLst>
      <p:ext uri="{BB962C8B-B14F-4D97-AF65-F5344CB8AC3E}">
        <p14:creationId xmlns:p14="http://schemas.microsoft.com/office/powerpoint/2010/main" val="123563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now open for questions. </a:t>
            </a:r>
          </a:p>
        </p:txBody>
      </p:sp>
      <p:sp>
        <p:nvSpPr>
          <p:cNvPr id="4" name="Slide Number Placeholder 3"/>
          <p:cNvSpPr>
            <a:spLocks noGrp="1"/>
          </p:cNvSpPr>
          <p:nvPr>
            <p:ph type="sldNum" sz="quarter" idx="10"/>
          </p:nvPr>
        </p:nvSpPr>
        <p:spPr/>
        <p:txBody>
          <a:bodyPr/>
          <a:lstStyle/>
          <a:p>
            <a:fld id="{C7324988-157E-48A4-8BD0-4BF7D9FE9192}" type="slidenum">
              <a:rPr lang="en-US" smtClean="0"/>
              <a:pPr/>
              <a:t>14</a:t>
            </a:fld>
            <a:endParaRPr lang="en-US"/>
          </a:p>
        </p:txBody>
      </p:sp>
    </p:spTree>
    <p:extLst>
      <p:ext uri="{BB962C8B-B14F-4D97-AF65-F5344CB8AC3E}">
        <p14:creationId xmlns:p14="http://schemas.microsoft.com/office/powerpoint/2010/main" val="48617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it does?</a:t>
            </a:r>
          </a:p>
          <a:p>
            <a:r>
              <a:rPr lang="en-US" dirty="0"/>
              <a:t>Why I made it.</a:t>
            </a:r>
          </a:p>
        </p:txBody>
      </p:sp>
      <p:sp>
        <p:nvSpPr>
          <p:cNvPr id="4" name="Slide Number Placeholder 3"/>
          <p:cNvSpPr>
            <a:spLocks noGrp="1"/>
          </p:cNvSpPr>
          <p:nvPr>
            <p:ph type="sldNum" sz="quarter" idx="10"/>
          </p:nvPr>
        </p:nvSpPr>
        <p:spPr/>
        <p:txBody>
          <a:bodyPr/>
          <a:lstStyle/>
          <a:p>
            <a:fld id="{C7324988-157E-48A4-8BD0-4BF7D9FE9192}" type="slidenum">
              <a:rPr lang="en-US" smtClean="0"/>
              <a:pPr/>
              <a:t>2</a:t>
            </a:fld>
            <a:endParaRPr lang="en-US"/>
          </a:p>
        </p:txBody>
      </p:sp>
    </p:spTree>
    <p:extLst>
      <p:ext uri="{BB962C8B-B14F-4D97-AF65-F5344CB8AC3E}">
        <p14:creationId xmlns:p14="http://schemas.microsoft.com/office/powerpoint/2010/main" val="46572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store router an easy to use app that lets you check which items you want then displays in order of what to get with isle location and section.</a:t>
            </a:r>
          </a:p>
        </p:txBody>
      </p:sp>
      <p:sp>
        <p:nvSpPr>
          <p:cNvPr id="4" name="Slide Number Placeholder 3"/>
          <p:cNvSpPr>
            <a:spLocks noGrp="1"/>
          </p:cNvSpPr>
          <p:nvPr>
            <p:ph type="sldNum" sz="quarter" idx="10"/>
          </p:nvPr>
        </p:nvSpPr>
        <p:spPr/>
        <p:txBody>
          <a:bodyPr/>
          <a:lstStyle/>
          <a:p>
            <a:fld id="{C7324988-157E-48A4-8BD0-4BF7D9FE9192}" type="slidenum">
              <a:rPr lang="en-US" smtClean="0"/>
              <a:pPr/>
              <a:t>3</a:t>
            </a:fld>
            <a:endParaRPr lang="en-US"/>
          </a:p>
        </p:txBody>
      </p:sp>
    </p:spTree>
    <p:extLst>
      <p:ext uri="{BB962C8B-B14F-4D97-AF65-F5344CB8AC3E}">
        <p14:creationId xmlns:p14="http://schemas.microsoft.com/office/powerpoint/2010/main" val="312650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and __</a:t>
            </a:r>
            <a:r>
              <a:rPr lang="en-US" dirty="0" err="1"/>
              <a:t>init</a:t>
            </a:r>
            <a:r>
              <a:rPr lang="en-US" dirty="0"/>
              <a:t>__ are needed to get </a:t>
            </a:r>
            <a:r>
              <a:rPr lang="en-US" dirty="0" err="1"/>
              <a:t>tkinter</a:t>
            </a:r>
            <a:r>
              <a:rPr lang="en-US" dirty="0"/>
              <a:t> to work. Here we import frames and our photo and then use frames from </a:t>
            </a:r>
            <a:r>
              <a:rPr lang="en-US" dirty="0" err="1"/>
              <a:t>tkinter</a:t>
            </a:r>
            <a:r>
              <a:rPr lang="en-US" dirty="0"/>
              <a:t> to format our text.</a:t>
            </a:r>
          </a:p>
        </p:txBody>
      </p:sp>
      <p:sp>
        <p:nvSpPr>
          <p:cNvPr id="4" name="Slide Number Placeholder 3"/>
          <p:cNvSpPr>
            <a:spLocks noGrp="1"/>
          </p:cNvSpPr>
          <p:nvPr>
            <p:ph type="sldNum" sz="quarter" idx="10"/>
          </p:nvPr>
        </p:nvSpPr>
        <p:spPr/>
        <p:txBody>
          <a:bodyPr/>
          <a:lstStyle/>
          <a:p>
            <a:fld id="{C7324988-157E-48A4-8BD0-4BF7D9FE9192}" type="slidenum">
              <a:rPr lang="en-US" smtClean="0"/>
              <a:pPr/>
              <a:t>4</a:t>
            </a:fld>
            <a:endParaRPr lang="en-US"/>
          </a:p>
        </p:txBody>
      </p:sp>
    </p:spTree>
    <p:extLst>
      <p:ext uri="{BB962C8B-B14F-4D97-AF65-F5344CB8AC3E}">
        <p14:creationId xmlns:p14="http://schemas.microsoft.com/office/powerpoint/2010/main" val="2530900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we use frames to format our </a:t>
            </a:r>
            <a:r>
              <a:rPr lang="en-US" dirty="0" err="1"/>
              <a:t>checkbuttons</a:t>
            </a:r>
            <a:r>
              <a:rPr lang="en-US" dirty="0"/>
              <a:t> and set a </a:t>
            </a:r>
            <a:r>
              <a:rPr lang="en-US" dirty="0" err="1"/>
              <a:t>self.var</a:t>
            </a:r>
            <a:r>
              <a:rPr lang="en-US" dirty="0"/>
              <a:t> to be able to get a 1 or 0 (1 being on, 0 off). Self. Lets you get the variable anywhere in the program. We also set up a button to up our result frame and a button to quit.</a:t>
            </a:r>
          </a:p>
        </p:txBody>
      </p:sp>
      <p:sp>
        <p:nvSpPr>
          <p:cNvPr id="4" name="Slide Number Placeholder 3"/>
          <p:cNvSpPr>
            <a:spLocks noGrp="1"/>
          </p:cNvSpPr>
          <p:nvPr>
            <p:ph type="sldNum" sz="quarter" idx="10"/>
          </p:nvPr>
        </p:nvSpPr>
        <p:spPr/>
        <p:txBody>
          <a:bodyPr/>
          <a:lstStyle/>
          <a:p>
            <a:fld id="{C7324988-157E-48A4-8BD0-4BF7D9FE9192}" type="slidenum">
              <a:rPr lang="en-US" smtClean="0"/>
              <a:pPr/>
              <a:t>5</a:t>
            </a:fld>
            <a:endParaRPr lang="en-US"/>
          </a:p>
        </p:txBody>
      </p:sp>
    </p:spTree>
    <p:extLst>
      <p:ext uri="{BB962C8B-B14F-4D97-AF65-F5344CB8AC3E}">
        <p14:creationId xmlns:p14="http://schemas.microsoft.com/office/powerpoint/2010/main" val="208633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out new frame that we open with </a:t>
            </a:r>
            <a:r>
              <a:rPr lang="en-US" dirty="0" err="1"/>
              <a:t>Toplevel</a:t>
            </a:r>
            <a:r>
              <a:rPr lang="en-US" dirty="0"/>
              <a:t> from </a:t>
            </a:r>
            <a:r>
              <a:rPr lang="en-US" dirty="0" err="1"/>
              <a:t>tkinter</a:t>
            </a:r>
            <a:r>
              <a:rPr lang="en-US" dirty="0"/>
              <a:t>. Now we get all of our variables from our main frame and add then to v list or variable list. We will use this to create a coordinate list and a list of items that are checked on.</a:t>
            </a:r>
          </a:p>
        </p:txBody>
      </p:sp>
      <p:sp>
        <p:nvSpPr>
          <p:cNvPr id="4" name="Slide Number Placeholder 3"/>
          <p:cNvSpPr>
            <a:spLocks noGrp="1"/>
          </p:cNvSpPr>
          <p:nvPr>
            <p:ph type="sldNum" sz="quarter" idx="10"/>
          </p:nvPr>
        </p:nvSpPr>
        <p:spPr/>
        <p:txBody>
          <a:bodyPr/>
          <a:lstStyle/>
          <a:p>
            <a:fld id="{C7324988-157E-48A4-8BD0-4BF7D9FE9192}" type="slidenum">
              <a:rPr lang="en-US" smtClean="0"/>
              <a:pPr/>
              <a:t>6</a:t>
            </a:fld>
            <a:endParaRPr lang="en-US"/>
          </a:p>
        </p:txBody>
      </p:sp>
    </p:spTree>
    <p:extLst>
      <p:ext uri="{BB962C8B-B14F-4D97-AF65-F5344CB8AC3E}">
        <p14:creationId xmlns:p14="http://schemas.microsoft.com/office/powerpoint/2010/main" val="3733270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our grid which is a </a:t>
            </a:r>
            <a:r>
              <a:rPr lang="en-US" dirty="0" err="1"/>
              <a:t>dict</a:t>
            </a:r>
            <a:r>
              <a:rPr lang="en-US" dirty="0"/>
              <a:t> with keys = to the food items and the coordinate as a tuple. We also have a list of food with the index lining up with where the key is in the dict. We then set up three lists one that holds the cords and does not get mutated, one with the food names, and on that we will be mutating in our greedy tsp alg.</a:t>
            </a:r>
          </a:p>
        </p:txBody>
      </p:sp>
      <p:sp>
        <p:nvSpPr>
          <p:cNvPr id="4" name="Slide Number Placeholder 3"/>
          <p:cNvSpPr>
            <a:spLocks noGrp="1"/>
          </p:cNvSpPr>
          <p:nvPr>
            <p:ph type="sldNum" sz="quarter" idx="10"/>
          </p:nvPr>
        </p:nvSpPr>
        <p:spPr/>
        <p:txBody>
          <a:bodyPr/>
          <a:lstStyle/>
          <a:p>
            <a:fld id="{C7324988-157E-48A4-8BD0-4BF7D9FE9192}" type="slidenum">
              <a:rPr lang="en-US" smtClean="0"/>
              <a:pPr/>
              <a:t>7</a:t>
            </a:fld>
            <a:endParaRPr lang="en-US"/>
          </a:p>
        </p:txBody>
      </p:sp>
    </p:spTree>
    <p:extLst>
      <p:ext uri="{BB962C8B-B14F-4D97-AF65-F5344CB8AC3E}">
        <p14:creationId xmlns:p14="http://schemas.microsoft.com/office/powerpoint/2010/main" val="603952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first run of the tsp </a:t>
            </a:r>
            <a:r>
              <a:rPr lang="en-US" dirty="0" err="1"/>
              <a:t>alg</a:t>
            </a:r>
            <a:r>
              <a:rPr lang="en-US" dirty="0"/>
              <a:t> and this one is special since we start at the entrance of the store and must force it to start there. Then we go through our shopping matrix (out mutating list) and compare each item to our entrance.</a:t>
            </a:r>
          </a:p>
        </p:txBody>
      </p:sp>
      <p:sp>
        <p:nvSpPr>
          <p:cNvPr id="4" name="Slide Number Placeholder 3"/>
          <p:cNvSpPr>
            <a:spLocks noGrp="1"/>
          </p:cNvSpPr>
          <p:nvPr>
            <p:ph type="sldNum" sz="quarter" idx="10"/>
          </p:nvPr>
        </p:nvSpPr>
        <p:spPr/>
        <p:txBody>
          <a:bodyPr/>
          <a:lstStyle/>
          <a:p>
            <a:fld id="{C7324988-157E-48A4-8BD0-4BF7D9FE9192}" type="slidenum">
              <a:rPr lang="en-US" smtClean="0"/>
              <a:pPr/>
              <a:t>8</a:t>
            </a:fld>
            <a:endParaRPr lang="en-US"/>
          </a:p>
        </p:txBody>
      </p:sp>
    </p:spTree>
    <p:extLst>
      <p:ext uri="{BB962C8B-B14F-4D97-AF65-F5344CB8AC3E}">
        <p14:creationId xmlns:p14="http://schemas.microsoft.com/office/powerpoint/2010/main" val="278416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break up our distance one way is if it is in the same isle the other is if it needs to go out of the isle and go to a different isle. Then it finds the next item as the item with the smallest distance from our entrance.</a:t>
            </a:r>
          </a:p>
        </p:txBody>
      </p:sp>
      <p:sp>
        <p:nvSpPr>
          <p:cNvPr id="4" name="Slide Number Placeholder 3"/>
          <p:cNvSpPr>
            <a:spLocks noGrp="1"/>
          </p:cNvSpPr>
          <p:nvPr>
            <p:ph type="sldNum" sz="quarter" idx="10"/>
          </p:nvPr>
        </p:nvSpPr>
        <p:spPr/>
        <p:txBody>
          <a:bodyPr/>
          <a:lstStyle/>
          <a:p>
            <a:fld id="{C7324988-157E-48A4-8BD0-4BF7D9FE9192}" type="slidenum">
              <a:rPr lang="en-US" smtClean="0"/>
              <a:pPr/>
              <a:t>9</a:t>
            </a:fld>
            <a:endParaRPr lang="en-US"/>
          </a:p>
        </p:txBody>
      </p:sp>
    </p:spTree>
    <p:extLst>
      <p:ext uri="{BB962C8B-B14F-4D97-AF65-F5344CB8AC3E}">
        <p14:creationId xmlns:p14="http://schemas.microsoft.com/office/powerpoint/2010/main" val="3744187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6" name="Rectangle 4"/>
          <p:cNvSpPr>
            <a:spLocks noGrp="1" noChangeArrowheads="1"/>
          </p:cNvSpPr>
          <p:nvPr>
            <p:ph type="ctrTitle" sz="quarter"/>
          </p:nvPr>
        </p:nvSpPr>
        <p:spPr>
          <a:xfrm>
            <a:off x="1905000" y="2057400"/>
            <a:ext cx="6705600" cy="1447800"/>
          </a:xfrm>
        </p:spPr>
        <p:txBody>
          <a:bodyPr/>
          <a:lstStyle>
            <a:lvl1pPr>
              <a:defRPr sz="4400"/>
            </a:lvl1pPr>
          </a:lstStyle>
          <a:p>
            <a:pPr lvl="0"/>
            <a:r>
              <a:rPr lang="en-US" noProof="0"/>
              <a:t>Click to edit Master title style</a:t>
            </a:r>
            <a:endParaRPr lang="en-US" noProof="0" dirty="0"/>
          </a:p>
        </p:txBody>
      </p:sp>
      <p:sp>
        <p:nvSpPr>
          <p:cNvPr id="3077" name="Rectangle 5"/>
          <p:cNvSpPr>
            <a:spLocks noGrp="1" noChangeArrowheads="1"/>
          </p:cNvSpPr>
          <p:nvPr>
            <p:ph type="subTitle" sz="quarter" idx="1"/>
          </p:nvPr>
        </p:nvSpPr>
        <p:spPr>
          <a:xfrm>
            <a:off x="2209800" y="3581400"/>
            <a:ext cx="6400800" cy="1752600"/>
          </a:xfrm>
        </p:spPr>
        <p:txBody>
          <a:bodyPr/>
          <a:lstStyle>
            <a:lvl1pPr marL="0" indent="0">
              <a:spcBef>
                <a:spcPct val="20000"/>
              </a:spcBef>
              <a:buFontTx/>
              <a:buNone/>
              <a:defRPr/>
            </a:lvl1pPr>
          </a:lstStyle>
          <a:p>
            <a:pPr lvl="0"/>
            <a:r>
              <a:rPr lang="en-US" noProof="0"/>
              <a:t>Click to edit Master subtitle style</a:t>
            </a:r>
            <a:endParaRPr lang="en-US" noProof="0" dirty="0"/>
          </a:p>
        </p:txBody>
      </p:sp>
      <p:sp>
        <p:nvSpPr>
          <p:cNvPr id="3078" name="Rectangle 6"/>
          <p:cNvSpPr>
            <a:spLocks noGrp="1" noChangeArrowheads="1"/>
          </p:cNvSpPr>
          <p:nvPr>
            <p:ph type="dt" sz="quarter" idx="2"/>
          </p:nvPr>
        </p:nvSpPr>
        <p:spPr/>
        <p:txBody>
          <a:bodyPr/>
          <a:lstStyle>
            <a:lvl1pPr>
              <a:defRPr/>
            </a:lvl1pPr>
          </a:lstStyle>
          <a:p>
            <a:endParaRPr lang="en-US" dirty="0"/>
          </a:p>
        </p:txBody>
      </p:sp>
      <p:sp>
        <p:nvSpPr>
          <p:cNvPr id="3079" name="Rectangle 7"/>
          <p:cNvSpPr>
            <a:spLocks noGrp="1" noChangeArrowheads="1"/>
          </p:cNvSpPr>
          <p:nvPr>
            <p:ph type="ftr" sz="quarter" idx="3"/>
          </p:nvPr>
        </p:nvSpPr>
        <p:spPr/>
        <p:txBody>
          <a:bodyPr/>
          <a:lstStyle>
            <a:lvl1pPr>
              <a:defRPr/>
            </a:lvl1pPr>
          </a:lstStyle>
          <a:p>
            <a:endParaRPr lang="en-US"/>
          </a:p>
        </p:txBody>
      </p:sp>
      <p:sp>
        <p:nvSpPr>
          <p:cNvPr id="3080" name="Rectangle 8"/>
          <p:cNvSpPr>
            <a:spLocks noGrp="1" noChangeArrowheads="1"/>
          </p:cNvSpPr>
          <p:nvPr>
            <p:ph type="sldNum" sz="quarter" idx="4"/>
          </p:nvPr>
        </p:nvSpPr>
        <p:spPr/>
        <p:txBody>
          <a:bodyPr/>
          <a:lstStyle>
            <a:lvl1pPr>
              <a:defRPr/>
            </a:lvl1pPr>
          </a:lstStyle>
          <a:p>
            <a:fld id="{98227F8F-9FEE-4D60-9626-1DC48B585FB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B85931-1F01-44C2-AE94-F9B21AF1DA2A}" type="slidenum">
              <a:rPr lang="en-US"/>
              <a:pPr/>
              <a:t>‹#›</a:t>
            </a:fld>
            <a:endParaRPr lang="en-US"/>
          </a:p>
        </p:txBody>
      </p:sp>
    </p:spTree>
    <p:extLst>
      <p:ext uri="{BB962C8B-B14F-4D97-AF65-F5344CB8AC3E}">
        <p14:creationId xmlns:p14="http://schemas.microsoft.com/office/powerpoint/2010/main" val="238823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066800"/>
            <a:ext cx="165735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66800"/>
            <a:ext cx="4819650" cy="4953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ECC99D3-AE44-4BDA-A347-A4050423CC19}" type="slidenum">
              <a:rPr lang="en-US"/>
              <a:pPr/>
              <a:t>‹#›</a:t>
            </a:fld>
            <a:endParaRPr lang="en-US"/>
          </a:p>
        </p:txBody>
      </p:sp>
    </p:spTree>
    <p:extLst>
      <p:ext uri="{BB962C8B-B14F-4D97-AF65-F5344CB8AC3E}">
        <p14:creationId xmlns:p14="http://schemas.microsoft.com/office/powerpoint/2010/main" val="156472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D31E662-8C2D-4714-B2E8-E4A1A5B8ABCC}" type="slidenum">
              <a:rPr lang="en-US"/>
              <a:pPr/>
              <a:t>‹#›</a:t>
            </a:fld>
            <a:endParaRPr lang="en-US" dirty="0"/>
          </a:p>
        </p:txBody>
      </p:sp>
    </p:spTree>
    <p:extLst>
      <p:ext uri="{BB962C8B-B14F-4D97-AF65-F5344CB8AC3E}">
        <p14:creationId xmlns:p14="http://schemas.microsoft.com/office/powerpoint/2010/main" val="133025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0D690E-0FF2-4A81-898C-9EBC2AC677FC}" type="slidenum">
              <a:rPr lang="en-US"/>
              <a:pPr/>
              <a:t>‹#›</a:t>
            </a:fld>
            <a:endParaRPr lang="en-US"/>
          </a:p>
        </p:txBody>
      </p:sp>
    </p:spTree>
    <p:extLst>
      <p:ext uri="{BB962C8B-B14F-4D97-AF65-F5344CB8AC3E}">
        <p14:creationId xmlns:p14="http://schemas.microsoft.com/office/powerpoint/2010/main" val="342772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33600" y="2057400"/>
            <a:ext cx="30861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2057400"/>
            <a:ext cx="30861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1007BD0-32DF-427E-9756-F8EF23A47696}" type="slidenum">
              <a:rPr lang="en-US"/>
              <a:pPr/>
              <a:t>‹#›</a:t>
            </a:fld>
            <a:endParaRPr lang="en-US"/>
          </a:p>
        </p:txBody>
      </p:sp>
    </p:spTree>
    <p:extLst>
      <p:ext uri="{BB962C8B-B14F-4D97-AF65-F5344CB8AC3E}">
        <p14:creationId xmlns:p14="http://schemas.microsoft.com/office/powerpoint/2010/main" val="300794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quarter"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A60DBD8-4379-4399-8344-B8D7ACF25431}" type="slidenum">
              <a:rPr lang="en-US"/>
              <a:pPr/>
              <a:t>‹#›</a:t>
            </a:fld>
            <a:endParaRPr lang="en-US"/>
          </a:p>
        </p:txBody>
      </p:sp>
    </p:spTree>
    <p:extLst>
      <p:ext uri="{BB962C8B-B14F-4D97-AF65-F5344CB8AC3E}">
        <p14:creationId xmlns:p14="http://schemas.microsoft.com/office/powerpoint/2010/main" val="355951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quarter"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9E5CE88-51E4-4EA4-88DF-D91611194BFF}" type="slidenum">
              <a:rPr lang="en-US"/>
              <a:pPr/>
              <a:t>‹#›</a:t>
            </a:fld>
            <a:endParaRPr lang="en-US"/>
          </a:p>
        </p:txBody>
      </p:sp>
    </p:spTree>
    <p:extLst>
      <p:ext uri="{BB962C8B-B14F-4D97-AF65-F5344CB8AC3E}">
        <p14:creationId xmlns:p14="http://schemas.microsoft.com/office/powerpoint/2010/main" val="52803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B674088-F302-4343-97F4-1652843EC3F6}" type="slidenum">
              <a:rPr lang="en-US"/>
              <a:pPr/>
              <a:t>‹#›</a:t>
            </a:fld>
            <a:endParaRPr lang="en-US"/>
          </a:p>
        </p:txBody>
      </p:sp>
    </p:spTree>
    <p:extLst>
      <p:ext uri="{BB962C8B-B14F-4D97-AF65-F5344CB8AC3E}">
        <p14:creationId xmlns:p14="http://schemas.microsoft.com/office/powerpoint/2010/main" val="1336907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17B1C91-D629-419B-AA51-E48E4CF078B2}" type="slidenum">
              <a:rPr lang="en-US"/>
              <a:pPr/>
              <a:t>‹#›</a:t>
            </a:fld>
            <a:endParaRPr lang="en-US"/>
          </a:p>
        </p:txBody>
      </p:sp>
    </p:spTree>
    <p:extLst>
      <p:ext uri="{BB962C8B-B14F-4D97-AF65-F5344CB8AC3E}">
        <p14:creationId xmlns:p14="http://schemas.microsoft.com/office/powerpoint/2010/main" val="374459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2AC46CD-AE69-47FD-ACC5-AB875E8BA73A}" type="slidenum">
              <a:rPr lang="en-US"/>
              <a:pPr/>
              <a:t>‹#›</a:t>
            </a:fld>
            <a:endParaRPr lang="en-US"/>
          </a:p>
        </p:txBody>
      </p:sp>
    </p:spTree>
    <p:extLst>
      <p:ext uri="{BB962C8B-B14F-4D97-AF65-F5344CB8AC3E}">
        <p14:creationId xmlns:p14="http://schemas.microsoft.com/office/powerpoint/2010/main" val="44602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gs>
            <a:gs pos="21000">
              <a:schemeClr val="accent2">
                <a:alpha val="76000"/>
              </a:schemeClr>
            </a:gs>
            <a:gs pos="100000">
              <a:schemeClr val="accent2">
                <a:lumMod val="75000"/>
              </a:schemeClr>
            </a:gs>
          </a:gsLst>
          <a:lin ang="5400000" scaled="0"/>
          <a:tileRect/>
        </a:gra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1828800" y="1066800"/>
            <a:ext cx="6629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en-US"/>
              <a:t>Click to edit Master title style</a:t>
            </a:r>
            <a:endParaRPr lang="en-US" dirty="0"/>
          </a:p>
        </p:txBody>
      </p:sp>
      <p:sp>
        <p:nvSpPr>
          <p:cNvPr id="1031" name="Rectangle 7"/>
          <p:cNvSpPr>
            <a:spLocks noGrp="1" noChangeArrowheads="1"/>
          </p:cNvSpPr>
          <p:nvPr>
            <p:ph type="body" idx="1"/>
          </p:nvPr>
        </p:nvSpPr>
        <p:spPr bwMode="auto">
          <a:xfrm>
            <a:off x="2133600" y="2057400"/>
            <a:ext cx="6324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5" name="Rectangle 11"/>
          <p:cNvSpPr>
            <a:spLocks noGrp="1" noChangeArrowheads="1"/>
          </p:cNvSpPr>
          <p:nvPr>
            <p:ph type="dt" sz="quarter" idx="2"/>
          </p:nvPr>
        </p:nvSpPr>
        <p:spPr bwMode="auto">
          <a:xfrm>
            <a:off x="1828800" y="62484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defRPr sz="1200">
                <a:latin typeface="+mn-lt"/>
              </a:defRPr>
            </a:lvl1pPr>
          </a:lstStyle>
          <a:p>
            <a:endParaRPr lang="en-US" dirty="0"/>
          </a:p>
        </p:txBody>
      </p:sp>
      <p:sp>
        <p:nvSpPr>
          <p:cNvPr id="1036" name="Rectangle 12"/>
          <p:cNvSpPr>
            <a:spLocks noGrp="1" noChangeArrowheads="1"/>
          </p:cNvSpPr>
          <p:nvPr>
            <p:ph type="ftr" sz="quarter" idx="3"/>
          </p:nvPr>
        </p:nvSpPr>
        <p:spPr bwMode="auto">
          <a:xfrm>
            <a:off x="3886200" y="6248400"/>
            <a:ext cx="3048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a:defRPr sz="1200">
                <a:latin typeface="+mn-lt"/>
              </a:defRPr>
            </a:lvl1pPr>
          </a:lstStyle>
          <a:p>
            <a:endParaRPr lang="en-US" dirty="0"/>
          </a:p>
        </p:txBody>
      </p:sp>
      <p:sp>
        <p:nvSpPr>
          <p:cNvPr id="1037" name="Rectangle 13"/>
          <p:cNvSpPr>
            <a:spLocks noGrp="1" noChangeArrowheads="1"/>
          </p:cNvSpPr>
          <p:nvPr>
            <p:ph type="sldNum" sz="quarter" idx="4"/>
          </p:nvPr>
        </p:nvSpPr>
        <p:spPr bwMode="auto">
          <a:xfrm>
            <a:off x="7086600" y="62484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200">
                <a:latin typeface="+mn-lt"/>
              </a:defRPr>
            </a:lvl1pPr>
          </a:lstStyle>
          <a:p>
            <a:fld id="{F601FFC2-68D7-4AB8-B7F1-8ED445831F2C}" type="slidenum">
              <a:rPr lang="en-US"/>
              <a:pPr/>
              <a:t>‹#›</a:t>
            </a:fld>
            <a:endParaRPr lang="en-US" dirty="0"/>
          </a:p>
        </p:txBody>
      </p:sp>
      <p:sp>
        <p:nvSpPr>
          <p:cNvPr id="8" name="Rectangle 7"/>
          <p:cNvSpPr/>
          <p:nvPr userDrawn="1"/>
        </p:nvSpPr>
        <p:spPr bwMode="auto">
          <a:xfrm>
            <a:off x="3810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Rectangle 8"/>
          <p:cNvSpPr/>
          <p:nvPr userDrawn="1"/>
        </p:nvSpPr>
        <p:spPr bwMode="auto">
          <a:xfrm>
            <a:off x="10668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Rectangle 9"/>
          <p:cNvSpPr/>
          <p:nvPr userDrawn="1"/>
        </p:nvSpPr>
        <p:spPr bwMode="auto">
          <a:xfrm>
            <a:off x="19812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Rectangle 10"/>
          <p:cNvSpPr/>
          <p:nvPr userDrawn="1"/>
        </p:nvSpPr>
        <p:spPr bwMode="auto">
          <a:xfrm>
            <a:off x="33528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Rectangle 11"/>
          <p:cNvSpPr/>
          <p:nvPr userDrawn="1"/>
        </p:nvSpPr>
        <p:spPr bwMode="auto">
          <a:xfrm>
            <a:off x="57150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Rectangle 12"/>
          <p:cNvSpPr/>
          <p:nvPr userDrawn="1"/>
        </p:nvSpPr>
        <p:spPr bwMode="auto">
          <a:xfrm>
            <a:off x="381000" y="9906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Rectangle 13"/>
          <p:cNvSpPr/>
          <p:nvPr userDrawn="1"/>
        </p:nvSpPr>
        <p:spPr bwMode="auto">
          <a:xfrm>
            <a:off x="381000" y="16002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5" name="Rectangle 14"/>
          <p:cNvSpPr/>
          <p:nvPr userDrawn="1"/>
        </p:nvSpPr>
        <p:spPr bwMode="auto">
          <a:xfrm>
            <a:off x="381000" y="6629400"/>
            <a:ext cx="457200" cy="45720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6" name="Rectangle 15"/>
          <p:cNvSpPr/>
          <p:nvPr userDrawn="1"/>
        </p:nvSpPr>
        <p:spPr bwMode="auto">
          <a:xfrm>
            <a:off x="381000" y="5181600"/>
            <a:ext cx="457200" cy="45720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7" name="Rectangle 16"/>
          <p:cNvSpPr/>
          <p:nvPr userDrawn="1"/>
        </p:nvSpPr>
        <p:spPr bwMode="auto">
          <a:xfrm>
            <a:off x="381000" y="6019800"/>
            <a:ext cx="457200" cy="45720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8" name="Rectangle 17"/>
          <p:cNvSpPr/>
          <p:nvPr userDrawn="1"/>
        </p:nvSpPr>
        <p:spPr bwMode="auto">
          <a:xfrm>
            <a:off x="381000" y="3505200"/>
            <a:ext cx="457200" cy="45720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9" name="Rectangle 18"/>
          <p:cNvSpPr/>
          <p:nvPr userDrawn="1"/>
        </p:nvSpPr>
        <p:spPr bwMode="auto">
          <a:xfrm>
            <a:off x="1097280" y="5516880"/>
            <a:ext cx="274320" cy="27432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0" name="Rectangle 19"/>
          <p:cNvSpPr/>
          <p:nvPr userDrawn="1"/>
        </p:nvSpPr>
        <p:spPr bwMode="auto">
          <a:xfrm>
            <a:off x="1066800" y="990600"/>
            <a:ext cx="274320" cy="27432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1" name="Rectangle 20"/>
          <p:cNvSpPr/>
          <p:nvPr userDrawn="1"/>
        </p:nvSpPr>
        <p:spPr bwMode="auto">
          <a:xfrm>
            <a:off x="4069080" y="685800"/>
            <a:ext cx="274320" cy="27432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2" name="Rectangle 21"/>
          <p:cNvSpPr/>
          <p:nvPr userDrawn="1"/>
        </p:nvSpPr>
        <p:spPr bwMode="auto">
          <a:xfrm>
            <a:off x="381000" y="23622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Trebuchet MS" pitchFamily="34" charset="0"/>
        </a:defRPr>
      </a:lvl2pPr>
      <a:lvl3pPr algn="l" rtl="0" eaLnBrk="1" fontAlgn="base" hangingPunct="1">
        <a:spcBef>
          <a:spcPct val="0"/>
        </a:spcBef>
        <a:spcAft>
          <a:spcPct val="0"/>
        </a:spcAft>
        <a:defRPr sz="3200" b="1">
          <a:solidFill>
            <a:schemeClr val="tx1"/>
          </a:solidFill>
          <a:latin typeface="Trebuchet MS" pitchFamily="34" charset="0"/>
        </a:defRPr>
      </a:lvl3pPr>
      <a:lvl4pPr algn="l" rtl="0" eaLnBrk="1" fontAlgn="base" hangingPunct="1">
        <a:spcBef>
          <a:spcPct val="0"/>
        </a:spcBef>
        <a:spcAft>
          <a:spcPct val="0"/>
        </a:spcAft>
        <a:defRPr sz="3200" b="1">
          <a:solidFill>
            <a:schemeClr val="tx1"/>
          </a:solidFill>
          <a:latin typeface="Trebuchet MS" pitchFamily="34" charset="0"/>
        </a:defRPr>
      </a:lvl4pPr>
      <a:lvl5pPr algn="l" rtl="0" eaLnBrk="1" fontAlgn="base" hangingPunct="1">
        <a:spcBef>
          <a:spcPct val="0"/>
        </a:spcBef>
        <a:spcAft>
          <a:spcPct val="0"/>
        </a:spcAft>
        <a:defRPr sz="3200" b="1">
          <a:solidFill>
            <a:schemeClr val="tx1"/>
          </a:solidFill>
          <a:latin typeface="Trebuchet MS" pitchFamily="34" charset="0"/>
        </a:defRPr>
      </a:lvl5pPr>
      <a:lvl6pPr marL="457200" algn="l" rtl="0" eaLnBrk="1" fontAlgn="base" hangingPunct="1">
        <a:spcBef>
          <a:spcPct val="0"/>
        </a:spcBef>
        <a:spcAft>
          <a:spcPct val="0"/>
        </a:spcAft>
        <a:defRPr sz="3200" b="1">
          <a:solidFill>
            <a:schemeClr val="tx1"/>
          </a:solidFill>
          <a:latin typeface="Trebuchet MS" pitchFamily="34" charset="0"/>
        </a:defRPr>
      </a:lvl6pPr>
      <a:lvl7pPr marL="914400" algn="l" rtl="0" eaLnBrk="1" fontAlgn="base" hangingPunct="1">
        <a:spcBef>
          <a:spcPct val="0"/>
        </a:spcBef>
        <a:spcAft>
          <a:spcPct val="0"/>
        </a:spcAft>
        <a:defRPr sz="3200" b="1">
          <a:solidFill>
            <a:schemeClr val="tx1"/>
          </a:solidFill>
          <a:latin typeface="Trebuchet MS" pitchFamily="34" charset="0"/>
        </a:defRPr>
      </a:lvl7pPr>
      <a:lvl8pPr marL="1371600" algn="l" rtl="0" eaLnBrk="1" fontAlgn="base" hangingPunct="1">
        <a:spcBef>
          <a:spcPct val="0"/>
        </a:spcBef>
        <a:spcAft>
          <a:spcPct val="0"/>
        </a:spcAft>
        <a:defRPr sz="3200" b="1">
          <a:solidFill>
            <a:schemeClr val="tx1"/>
          </a:solidFill>
          <a:latin typeface="Trebuchet MS" pitchFamily="34" charset="0"/>
        </a:defRPr>
      </a:lvl8pPr>
      <a:lvl9pPr marL="1828800" algn="l" rtl="0" eaLnBrk="1" fontAlgn="base" hangingPunct="1">
        <a:spcBef>
          <a:spcPct val="0"/>
        </a:spcBef>
        <a:spcAft>
          <a:spcPct val="0"/>
        </a:spcAft>
        <a:defRPr sz="3200" b="1">
          <a:solidFill>
            <a:schemeClr val="tx1"/>
          </a:solidFill>
          <a:latin typeface="Trebuchet MS" pitchFamily="34" charset="0"/>
        </a:defRPr>
      </a:lvl9pPr>
    </p:titleStyle>
    <p:bodyStyle>
      <a:lvl1pPr marL="342900" indent="-342900" algn="l" rtl="0" eaLnBrk="1" fontAlgn="base" hangingPunct="1">
        <a:spcBef>
          <a:spcPct val="5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Garamond" pitchFamily="18" charset="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Garamond" pitchFamily="18" charset="0"/>
        <a:buChar char="−"/>
        <a:defRPr>
          <a:solidFill>
            <a:schemeClr val="tx1"/>
          </a:solidFill>
          <a:latin typeface="+mn-lt"/>
        </a:defRPr>
      </a:lvl4pPr>
      <a:lvl5pPr marL="2057400" indent="-228600" algn="l" rtl="0" eaLnBrk="1" fontAlgn="base" hangingPunct="1">
        <a:spcBef>
          <a:spcPct val="20000"/>
        </a:spcBef>
        <a:spcAft>
          <a:spcPct val="0"/>
        </a:spcAft>
        <a:buClr>
          <a:schemeClr val="tx1"/>
        </a:buClr>
        <a:buChar char="•"/>
        <a:defRPr sz="1600">
          <a:solidFill>
            <a:schemeClr val="tx1"/>
          </a:solidFill>
          <a:latin typeface="+mn-lt"/>
        </a:defRPr>
      </a:lvl5pPr>
      <a:lvl6pPr marL="2514600" indent="-228600" algn="l" rtl="0" eaLnBrk="1" fontAlgn="base" hangingPunct="1">
        <a:spcBef>
          <a:spcPct val="20000"/>
        </a:spcBef>
        <a:spcAft>
          <a:spcPct val="0"/>
        </a:spcAft>
        <a:buClr>
          <a:schemeClr val="tx1"/>
        </a:buClr>
        <a:buChar char="•"/>
        <a:defRPr sz="1600">
          <a:solidFill>
            <a:schemeClr val="tx1"/>
          </a:solidFill>
          <a:latin typeface="+mn-lt"/>
        </a:defRPr>
      </a:lvl6pPr>
      <a:lvl7pPr marL="2971800" indent="-228600" algn="l" rtl="0" eaLnBrk="1" fontAlgn="base" hangingPunct="1">
        <a:spcBef>
          <a:spcPct val="20000"/>
        </a:spcBef>
        <a:spcAft>
          <a:spcPct val="0"/>
        </a:spcAft>
        <a:buClr>
          <a:schemeClr val="tx1"/>
        </a:buClr>
        <a:buChar char="•"/>
        <a:defRPr sz="1600">
          <a:solidFill>
            <a:schemeClr val="tx1"/>
          </a:solidFill>
          <a:latin typeface="+mn-lt"/>
        </a:defRPr>
      </a:lvl7pPr>
      <a:lvl8pPr marL="3429000" indent="-228600" algn="l" rtl="0" eaLnBrk="1" fontAlgn="base" hangingPunct="1">
        <a:spcBef>
          <a:spcPct val="20000"/>
        </a:spcBef>
        <a:spcAft>
          <a:spcPct val="0"/>
        </a:spcAft>
        <a:buClr>
          <a:schemeClr val="tx1"/>
        </a:buClr>
        <a:buChar char="•"/>
        <a:defRPr sz="1600">
          <a:solidFill>
            <a:schemeClr val="tx1"/>
          </a:solidFill>
          <a:latin typeface="+mn-lt"/>
        </a:defRPr>
      </a:lvl8pPr>
      <a:lvl9pPr marL="3886200" indent="-228600" algn="l" rtl="0" eaLnBrk="1" fontAlgn="base" hangingPunct="1">
        <a:spcBef>
          <a:spcPct val="2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a:t>Project Overview</a:t>
            </a:r>
          </a:p>
        </p:txBody>
      </p:sp>
      <p:sp>
        <p:nvSpPr>
          <p:cNvPr id="4101" name="Rectangle 5"/>
          <p:cNvSpPr>
            <a:spLocks noGrp="1" noChangeArrowheads="1"/>
          </p:cNvSpPr>
          <p:nvPr>
            <p:ph type="subTitle" idx="1"/>
          </p:nvPr>
        </p:nvSpPr>
        <p:spPr/>
        <p:txBody>
          <a:bodyPr/>
          <a:lstStyle/>
          <a:p>
            <a:r>
              <a:rPr lang="en-US" dirty="0"/>
              <a:t>Store Router</a:t>
            </a:r>
          </a:p>
          <a:p>
            <a:r>
              <a:rPr lang="en-US" dirty="0"/>
              <a:t>Justin D. Minsk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What the codes does</a:t>
            </a:r>
          </a:p>
        </p:txBody>
      </p:sp>
      <p:sp>
        <p:nvSpPr>
          <p:cNvPr id="4" name="Rectangle 1">
            <a:extLst>
              <a:ext uri="{FF2B5EF4-FFF2-40B4-BE49-F238E27FC236}">
                <a16:creationId xmlns:a16="http://schemas.microsoft.com/office/drawing/2014/main" id="{667552CD-5C38-4670-8526-F0F1E323704C}"/>
              </a:ext>
            </a:extLst>
          </p:cNvPr>
          <p:cNvSpPr>
            <a:spLocks noChangeArrowheads="1"/>
          </p:cNvSpPr>
          <p:nvPr/>
        </p:nvSpPr>
        <p:spPr bwMode="auto">
          <a:xfrm>
            <a:off x="279990" y="1981200"/>
            <a:ext cx="8584019" cy="46628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while </a:t>
            </a:r>
            <a:r>
              <a:rPr kumimoji="0" lang="en-US" altLang="en-US" sz="900" b="0" i="0" u="none" strike="noStrike" cap="none" normalizeH="0" baseline="0">
                <a:ln>
                  <a:noFill/>
                </a:ln>
                <a:solidFill>
                  <a:srgbClr val="8888C6"/>
                </a:solidFill>
                <a:effectLst/>
                <a:latin typeface="Courier New" panose="02070309020205020404" pitchFamily="49" charset="0"/>
                <a:cs typeface="Courier New" panose="02070309020205020404" pitchFamily="49" charset="0"/>
              </a:rPr>
              <a:t>len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(shopping_matrix) &gt;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Add what we went to into our final list</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shopping_coord.append(next_item)</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Remove it from our list so that it no longer runs in the tsp</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shopping_matrix.remove(next_item)</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reset smallest distance</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smallest_distance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100000</a:t>
            </a:r>
            <a:b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b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shopping_matrix: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 == next_item:</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continue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else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Distance alg</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coord1 = shopping_matrix[</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coord_x1 = coord1[</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coord_y1 = coord1[</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coord2 = shopping_matrix[index]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coord_x2 = coord2[</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coord_y2 = coord2[</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coord_x2 == coord_x1:</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distance = ((coord_x1 - coord_x2)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(coord_y1 - coord_y2)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0.5</a:t>
            </a:r>
            <a:b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else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coord_y1 &gt;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distance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coord_y1) + </a:t>
            </a:r>
            <a:r>
              <a:rPr kumimoji="0" lang="en-US" altLang="en-US" sz="900" b="0" i="0" u="none" strike="noStrike" cap="none" normalizeH="0" baseline="0">
                <a:ln>
                  <a:noFill/>
                </a:ln>
                <a:solidFill>
                  <a:srgbClr val="8888C6"/>
                </a:solidFill>
                <a:effectLst/>
                <a:latin typeface="Courier New" panose="02070309020205020404" pitchFamily="49" charset="0"/>
                <a:cs typeface="Courier New" panose="02070309020205020404" pitchFamily="49" charset="0"/>
              </a:rPr>
              <a:t>abs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(coord_x2 - coord_x1)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coord_y2)</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coord_y1 &lt;=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distance = coord_y1 + </a:t>
            </a:r>
            <a:r>
              <a:rPr kumimoji="0" lang="en-US" altLang="en-US" sz="900" b="0" i="0" u="none" strike="noStrike" cap="none" normalizeH="0" baseline="0">
                <a:ln>
                  <a:noFill/>
                </a:ln>
                <a:solidFill>
                  <a:srgbClr val="8888C6"/>
                </a:solidFill>
                <a:effectLst/>
                <a:latin typeface="Courier New" panose="02070309020205020404" pitchFamily="49" charset="0"/>
                <a:cs typeface="Courier New" panose="02070309020205020404" pitchFamily="49" charset="0"/>
              </a:rPr>
              <a:t>abs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(coord_x2 - coord_x1) + coord_y2</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distance &lt; smallest_distance:</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Change smallest distance to the smallest then make that item the next item</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smallest_distance = distance</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next_item = shopping_matrix[index]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Make an ending list of groceries as Strings</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shopping_list =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What the code does</a:t>
            </a:r>
          </a:p>
        </p:txBody>
      </p:sp>
      <p:sp>
        <p:nvSpPr>
          <p:cNvPr id="4" name="Rectangle 1">
            <a:extLst>
              <a:ext uri="{FF2B5EF4-FFF2-40B4-BE49-F238E27FC236}">
                <a16:creationId xmlns:a16="http://schemas.microsoft.com/office/drawing/2014/main" id="{99B77FD8-A349-4B49-A5C9-74AEE03194C1}"/>
              </a:ext>
            </a:extLst>
          </p:cNvPr>
          <p:cNvSpPr>
            <a:spLocks noGrp="1" noChangeArrowheads="1"/>
          </p:cNvSpPr>
          <p:nvPr>
            <p:ph idx="1"/>
          </p:nvPr>
        </p:nvSpPr>
        <p:spPr bwMode="auto">
          <a:xfrm>
            <a:off x="1828800" y="2424016"/>
            <a:ext cx="4191000"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numbers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shopping_coord:</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grocery_list[index] == shopping_coord[index]: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Populate our list of groceries</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shopping_list.append(g_food_list[index])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index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B79B38B-DB0D-4053-B9A7-F8707B80CD16}"/>
              </a:ext>
            </a:extLst>
          </p:cNvPr>
          <p:cNvSpPr txBox="1"/>
          <p:nvPr/>
        </p:nvSpPr>
        <p:spPr>
          <a:xfrm>
            <a:off x="1905000" y="1905000"/>
            <a:ext cx="4114800" cy="461665"/>
          </a:xfrm>
          <a:prstGeom prst="rect">
            <a:avLst/>
          </a:prstGeom>
          <a:noFill/>
        </p:spPr>
        <p:txBody>
          <a:bodyPr wrap="square" rtlCol="0">
            <a:spAutoFit/>
          </a:bodyPr>
          <a:lstStyle/>
          <a:p>
            <a:r>
              <a:rPr lang="en-US" sz="1200" dirty="0">
                <a:latin typeface="Trebuchet MS" panose="020B0603020202020204" pitchFamily="34" charset="0"/>
              </a:rPr>
              <a:t>Here we set up our last list and start formatting for the result screen.</a:t>
            </a:r>
          </a:p>
        </p:txBody>
      </p:sp>
      <p:sp>
        <p:nvSpPr>
          <p:cNvPr id="6" name="Rectangle 2">
            <a:extLst>
              <a:ext uri="{FF2B5EF4-FFF2-40B4-BE49-F238E27FC236}">
                <a16:creationId xmlns:a16="http://schemas.microsoft.com/office/drawing/2014/main" id="{58A4ADDC-E6EB-427E-85E6-EE3DE480951B}"/>
              </a:ext>
            </a:extLst>
          </p:cNvPr>
          <p:cNvSpPr>
            <a:spLocks noChangeArrowheads="1"/>
          </p:cNvSpPr>
          <p:nvPr/>
        </p:nvSpPr>
        <p:spPr bwMode="auto">
          <a:xfrm>
            <a:off x="1828800" y="3295473"/>
            <a:ext cx="4191000" cy="13388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Create our string to add as a label</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shopping_list_string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.join(shopping_list)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Start out string of coordinates, start it with a new line ot format with the shopping_list_string</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shopping_coord_list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coord_pair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shopping_coord:</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Populate the string</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shopping_coord_string = </a:t>
            </a:r>
            <a:r>
              <a:rPr kumimoji="0" lang="en-US" altLang="en-US" sz="900" b="0" i="0" u="none" strike="noStrike" cap="none" normalizeH="0" baseline="0">
                <a:ln>
                  <a:noFill/>
                </a:ln>
                <a:solidFill>
                  <a:srgbClr val="8888C6"/>
                </a:solidFill>
                <a:effectLst/>
                <a:latin typeface="Courier New" panose="02070309020205020404" pitchFamily="49" charset="0"/>
                <a:cs typeface="Courier New" panose="02070309020205020404" pitchFamily="49" charset="0"/>
              </a:rPr>
              <a:t>str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(coord_pair)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shopping_coord_list += shopping_coord_string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DEA7-6C96-49E7-8153-8C0CD5996574}"/>
              </a:ext>
            </a:extLst>
          </p:cNvPr>
          <p:cNvSpPr>
            <a:spLocks noGrp="1"/>
          </p:cNvSpPr>
          <p:nvPr>
            <p:ph type="title"/>
          </p:nvPr>
        </p:nvSpPr>
        <p:spPr/>
        <p:txBody>
          <a:bodyPr/>
          <a:lstStyle/>
          <a:p>
            <a:r>
              <a:rPr lang="en-US" dirty="0"/>
              <a:t>What the code does</a:t>
            </a:r>
          </a:p>
        </p:txBody>
      </p:sp>
      <p:sp>
        <p:nvSpPr>
          <p:cNvPr id="4" name="Content Placeholder 3">
            <a:extLst>
              <a:ext uri="{FF2B5EF4-FFF2-40B4-BE49-F238E27FC236}">
                <a16:creationId xmlns:a16="http://schemas.microsoft.com/office/drawing/2014/main" id="{1D5DC6F9-EC04-4B21-84F1-2B1ABBC9ACEB}"/>
              </a:ext>
            </a:extLst>
          </p:cNvPr>
          <p:cNvSpPr>
            <a:spLocks noGrp="1" noChangeArrowheads="1"/>
          </p:cNvSpPr>
          <p:nvPr>
            <p:ph idx="1"/>
          </p:nvPr>
        </p:nvSpPr>
        <p:spPr bwMode="auto">
          <a:xfrm>
            <a:off x="1828800" y="2229178"/>
            <a:ext cx="4572000" cy="27238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Frames for formatting</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Frame(result)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frame_top.pack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frame_middle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Frame(result)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frame_middle.pack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frame_bottom</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Frame(result)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frame_bottom.pack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our text explaining the list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'Here is your list with the top being the first item and the bottom being your '</a:t>
            </a:r>
            <a:b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'last.'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'Each item has a coordinate the first number being isle the second being the '</a:t>
            </a:r>
            <a:b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'section.'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our list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frame_middle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shopping_list_string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side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=LEFT)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frame_middle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shopping_coord_list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side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=RIGHT)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an exit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Button(</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frame_bottom</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"OK"</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command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quit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side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=BOTTOM)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833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B34A-A85C-4660-9505-965BDFB7BA6D}"/>
              </a:ext>
            </a:extLst>
          </p:cNvPr>
          <p:cNvSpPr>
            <a:spLocks noGrp="1"/>
          </p:cNvSpPr>
          <p:nvPr>
            <p:ph type="title"/>
          </p:nvPr>
        </p:nvSpPr>
        <p:spPr>
          <a:xfrm>
            <a:off x="1524000" y="2819400"/>
            <a:ext cx="6629400" cy="1219200"/>
          </a:xfrm>
        </p:spPr>
        <p:txBody>
          <a:bodyPr/>
          <a:lstStyle/>
          <a:p>
            <a:r>
              <a:rPr lang="en-US" sz="7200" dirty="0"/>
              <a:t>Demonstration</a:t>
            </a:r>
            <a:r>
              <a:rPr lang="en-US" dirty="0"/>
              <a:t> </a:t>
            </a:r>
          </a:p>
        </p:txBody>
      </p:sp>
    </p:spTree>
    <p:extLst>
      <p:ext uri="{BB962C8B-B14F-4D97-AF65-F5344CB8AC3E}">
        <p14:creationId xmlns:p14="http://schemas.microsoft.com/office/powerpoint/2010/main" val="281421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3C9B-F065-465E-AA2D-1B5408F88201}"/>
              </a:ext>
            </a:extLst>
          </p:cNvPr>
          <p:cNvSpPr>
            <a:spLocks noGrp="1"/>
          </p:cNvSpPr>
          <p:nvPr>
            <p:ph type="title"/>
          </p:nvPr>
        </p:nvSpPr>
        <p:spPr>
          <a:xfrm>
            <a:off x="1676400" y="3009900"/>
            <a:ext cx="6629400" cy="838200"/>
          </a:xfrm>
        </p:spPr>
        <p:txBody>
          <a:bodyPr/>
          <a:lstStyle/>
          <a:p>
            <a:r>
              <a:rPr lang="en-US" sz="7200" dirty="0"/>
              <a:t>Questions</a:t>
            </a:r>
          </a:p>
        </p:txBody>
      </p:sp>
    </p:spTree>
    <p:extLst>
      <p:ext uri="{BB962C8B-B14F-4D97-AF65-F5344CB8AC3E}">
        <p14:creationId xmlns:p14="http://schemas.microsoft.com/office/powerpoint/2010/main" val="104209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a:t>Store Router</a:t>
            </a:r>
          </a:p>
        </p:txBody>
      </p:sp>
      <p:sp>
        <p:nvSpPr>
          <p:cNvPr id="5127" name="Rectangle 7"/>
          <p:cNvSpPr>
            <a:spLocks noGrp="1" noChangeArrowheads="1"/>
          </p:cNvSpPr>
          <p:nvPr>
            <p:ph type="body" idx="1"/>
          </p:nvPr>
        </p:nvSpPr>
        <p:spPr/>
        <p:txBody>
          <a:bodyPr/>
          <a:lstStyle/>
          <a:p>
            <a:r>
              <a:rPr lang="en-US" dirty="0"/>
              <a:t>Create an application that finds the smallest distance to travel in a store using a list created by the user.</a:t>
            </a:r>
          </a:p>
          <a:p>
            <a:r>
              <a:rPr lang="en-US" dirty="0"/>
              <a:t>Other applications include list creation and shared lists to help with shopping, but there are currently no applications that look at a grid of the store and route your shopping.</a:t>
            </a:r>
          </a:p>
        </p:txBody>
      </p:sp>
      <p:pic>
        <p:nvPicPr>
          <p:cNvPr id="3" name="Picture 2">
            <a:extLst>
              <a:ext uri="{FF2B5EF4-FFF2-40B4-BE49-F238E27FC236}">
                <a16:creationId xmlns:a16="http://schemas.microsoft.com/office/drawing/2014/main" id="{62354979-44CA-4F9E-82A1-BED4E954C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728" y="609601"/>
            <a:ext cx="1792472" cy="16889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Store Router</a:t>
            </a:r>
          </a:p>
        </p:txBody>
      </p:sp>
      <p:pic>
        <p:nvPicPr>
          <p:cNvPr id="3" name="Picture 2">
            <a:extLst>
              <a:ext uri="{FF2B5EF4-FFF2-40B4-BE49-F238E27FC236}">
                <a16:creationId xmlns:a16="http://schemas.microsoft.com/office/drawing/2014/main" id="{BA65D13D-62B8-49D8-8ECA-5BC2ACA61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905000"/>
            <a:ext cx="3791479" cy="4077269"/>
          </a:xfrm>
          <a:prstGeom prst="rect">
            <a:avLst/>
          </a:prstGeom>
        </p:spPr>
      </p:pic>
      <p:pic>
        <p:nvPicPr>
          <p:cNvPr id="5" name="Picture 4">
            <a:extLst>
              <a:ext uri="{FF2B5EF4-FFF2-40B4-BE49-F238E27FC236}">
                <a16:creationId xmlns:a16="http://schemas.microsoft.com/office/drawing/2014/main" id="{906CABCD-E505-4732-9534-C6EACF0B4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8279" y="3429000"/>
            <a:ext cx="4286848" cy="23053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the code does</a:t>
            </a:r>
          </a:p>
        </p:txBody>
      </p:sp>
      <p:sp>
        <p:nvSpPr>
          <p:cNvPr id="2" name="Text Placeholder 1">
            <a:extLst>
              <a:ext uri="{FF2B5EF4-FFF2-40B4-BE49-F238E27FC236}">
                <a16:creationId xmlns:a16="http://schemas.microsoft.com/office/drawing/2014/main" id="{3070A341-6101-4BDC-87EC-96784A2B9795}"/>
              </a:ext>
            </a:extLst>
          </p:cNvPr>
          <p:cNvSpPr>
            <a:spLocks noGrp="1" noChangeArrowheads="1"/>
          </p:cNvSpPr>
          <p:nvPr>
            <p:ph type="body" idx="1"/>
          </p:nvPr>
        </p:nvSpPr>
        <p:spPr bwMode="auto">
          <a:xfrm>
            <a:off x="1524000" y="2539614"/>
            <a:ext cx="20193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StoreRouter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900" b="0" i="0" u="none" strike="noStrike" cap="none" normalizeH="0" baseline="0" dirty="0" err="1">
                <a:ln>
                  <a:noFill/>
                </a:ln>
                <a:solidFill>
                  <a:srgbClr val="B200B2"/>
                </a:solidFill>
                <a:effectLst/>
                <a:latin typeface="Courier New" panose="02070309020205020404" pitchFamily="49" charset="0"/>
                <a:cs typeface="Courier New" panose="02070309020205020404" pitchFamily="49" charset="0"/>
              </a:rPr>
              <a:t>init</a:t>
            </a:r>
            <a:r>
              <a:rPr kumimoji="0" lang="en-US" altLang="en-US" sz="9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pass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0511D8F-ACCD-4949-AE9D-2C07458CEB08}"/>
              </a:ext>
            </a:extLst>
          </p:cNvPr>
          <p:cNvSpPr txBox="1"/>
          <p:nvPr/>
        </p:nvSpPr>
        <p:spPr>
          <a:xfrm>
            <a:off x="1600200" y="1895540"/>
            <a:ext cx="5225902" cy="461665"/>
          </a:xfrm>
          <a:prstGeom prst="rect">
            <a:avLst/>
          </a:prstGeom>
          <a:noFill/>
        </p:spPr>
        <p:txBody>
          <a:bodyPr wrap="square" rtlCol="0">
            <a:spAutoFit/>
          </a:bodyPr>
          <a:lstStyle/>
          <a:p>
            <a:r>
              <a:rPr lang="en-US" sz="1200" dirty="0">
                <a:latin typeface="Trebuchet MS" panose="020B0603020202020204" pitchFamily="34" charset="0"/>
              </a:rPr>
              <a:t>Here we set up the application with our class and our __</a:t>
            </a:r>
            <a:r>
              <a:rPr lang="en-US" sz="1200" dirty="0" err="1">
                <a:latin typeface="Trebuchet MS" panose="020B0603020202020204" pitchFamily="34" charset="0"/>
              </a:rPr>
              <a:t>init</a:t>
            </a:r>
            <a:r>
              <a:rPr lang="en-US" sz="1200" dirty="0">
                <a:latin typeface="Trebuchet MS" panose="020B0603020202020204" pitchFamily="34" charset="0"/>
              </a:rPr>
              <a:t>__ definition. Then we set up our first frame of window.</a:t>
            </a:r>
          </a:p>
        </p:txBody>
      </p:sp>
      <p:sp>
        <p:nvSpPr>
          <p:cNvPr id="11" name="Rectangle 6">
            <a:extLst>
              <a:ext uri="{FF2B5EF4-FFF2-40B4-BE49-F238E27FC236}">
                <a16:creationId xmlns:a16="http://schemas.microsoft.com/office/drawing/2014/main" id="{178B3321-04B1-491F-97D5-BF62A77F7C6E}"/>
              </a:ext>
            </a:extLst>
          </p:cNvPr>
          <p:cNvSpPr>
            <a:spLocks noChangeArrowheads="1"/>
          </p:cNvSpPr>
          <p:nvPr/>
        </p:nvSpPr>
        <p:spPr bwMode="auto">
          <a:xfrm>
            <a:off x="1524000" y="3201827"/>
            <a:ext cx="4724400"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main_frame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master):</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Set up title of the window</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master.title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'Store Router'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a photo to the top of a shopping cart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photo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PhotoImage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file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"ShoppingCart.png"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a frame to be the top frame on the window</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Frame(master)</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frame_top.pack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photo_label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image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=photo)</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photo_label.photo</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photo</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photo_label.pack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three lines of text as an introduction and instructions</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'Welcome to Store Router, the app for your routing needs.'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'This is an example store to show how Store Router works and what it does.'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'Check the boxes of the items you would like to buy then hit Route.'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What the code does</a:t>
            </a:r>
          </a:p>
        </p:txBody>
      </p:sp>
      <p:sp>
        <p:nvSpPr>
          <p:cNvPr id="4" name="Rectangle 1">
            <a:extLst>
              <a:ext uri="{FF2B5EF4-FFF2-40B4-BE49-F238E27FC236}">
                <a16:creationId xmlns:a16="http://schemas.microsoft.com/office/drawing/2014/main" id="{73B3B993-9406-4D29-A548-3DC68C1EE75E}"/>
              </a:ext>
            </a:extLst>
          </p:cNvPr>
          <p:cNvSpPr>
            <a:spLocks noGrp="1" noChangeArrowheads="1"/>
          </p:cNvSpPr>
          <p:nvPr>
            <p:ph idx="1"/>
          </p:nvPr>
        </p:nvSpPr>
        <p:spPr bwMode="auto">
          <a:xfrm>
            <a:off x="1714500" y="3581653"/>
            <a:ext cx="5715000"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the check boxes and the variable that goes along with them for 1 on and 0 off</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IntVar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Checkbutton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(frame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"cheese"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variable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.var1).pack(</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side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=LEFT)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IntVar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Checkbutton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(frame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"yogurt"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variable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.var2).pack(</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side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=LEFT)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3FA9CC1-B72E-44EB-8BFE-5E6162A93CFE}"/>
              </a:ext>
            </a:extLst>
          </p:cNvPr>
          <p:cNvSpPr>
            <a:spLocks noChangeArrowheads="1"/>
          </p:cNvSpPr>
          <p:nvPr/>
        </p:nvSpPr>
        <p:spPr bwMode="auto">
          <a:xfrm>
            <a:off x="1714500" y="2505670"/>
            <a:ext cx="5715000"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Create frames to make the lists more organized</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frame = Frame(master)</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frame.pack()</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frame2 = Frame(master)</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frame2.pack()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08CA8CC-A33E-441E-BC90-54F4C847D278}"/>
              </a:ext>
            </a:extLst>
          </p:cNvPr>
          <p:cNvSpPr>
            <a:spLocks noChangeArrowheads="1"/>
          </p:cNvSpPr>
          <p:nvPr/>
        </p:nvSpPr>
        <p:spPr bwMode="auto">
          <a:xfrm>
            <a:off x="1686146" y="4796136"/>
            <a:ext cx="5715000"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Create our quit button and our button that creates the results</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Button(master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"Route"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command</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.result_frame).pack()</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Button(master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"Quit"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command</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8888C6"/>
                </a:solidFill>
                <a:effectLst/>
                <a:latin typeface="Courier New" panose="02070309020205020404" pitchFamily="49" charset="0"/>
                <a:cs typeface="Courier New" panose="02070309020205020404" pitchFamily="49" charset="0"/>
              </a:rPr>
              <a:t>quit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).pack()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A47D448-ABF7-4964-AC3A-A6C36DAC6B29}"/>
              </a:ext>
            </a:extLst>
          </p:cNvPr>
          <p:cNvSpPr txBox="1"/>
          <p:nvPr/>
        </p:nvSpPr>
        <p:spPr>
          <a:xfrm>
            <a:off x="1828800" y="1981200"/>
            <a:ext cx="5572346" cy="276999"/>
          </a:xfrm>
          <a:prstGeom prst="rect">
            <a:avLst/>
          </a:prstGeom>
          <a:noFill/>
        </p:spPr>
        <p:txBody>
          <a:bodyPr wrap="square" rtlCol="0">
            <a:spAutoFit/>
          </a:bodyPr>
          <a:lstStyle/>
          <a:p>
            <a:r>
              <a:rPr lang="en-US" sz="1200" dirty="0">
                <a:latin typeface="Trebuchet MS" panose="020B0603020202020204" pitchFamily="34" charset="0"/>
              </a:rPr>
              <a:t>Here is and example of some of the formatting for the frame.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What the code does</a:t>
            </a:r>
          </a:p>
        </p:txBody>
      </p:sp>
      <p:sp>
        <p:nvSpPr>
          <p:cNvPr id="4" name="Rectangle 1">
            <a:extLst>
              <a:ext uri="{FF2B5EF4-FFF2-40B4-BE49-F238E27FC236}">
                <a16:creationId xmlns:a16="http://schemas.microsoft.com/office/drawing/2014/main" id="{FABA0D8A-5DE1-434F-BE96-CE8261CC7557}"/>
              </a:ext>
            </a:extLst>
          </p:cNvPr>
          <p:cNvSpPr>
            <a:spLocks noGrp="1" noChangeArrowheads="1"/>
          </p:cNvSpPr>
          <p:nvPr>
            <p:ph idx="1"/>
          </p:nvPr>
        </p:nvSpPr>
        <p:spPr bwMode="auto">
          <a:xfrm>
            <a:off x="2057400" y="2684146"/>
            <a:ext cx="4038600"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result_frame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new window with displaying the results</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result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Toplevel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the window title</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result.title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'Shopping list'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D855336-7FF3-4ABA-B4B3-E7D69C771E8C}"/>
              </a:ext>
            </a:extLst>
          </p:cNvPr>
          <p:cNvSpPr txBox="1"/>
          <p:nvPr/>
        </p:nvSpPr>
        <p:spPr>
          <a:xfrm>
            <a:off x="2057400" y="1981269"/>
            <a:ext cx="4038600" cy="461665"/>
          </a:xfrm>
          <a:prstGeom prst="rect">
            <a:avLst/>
          </a:prstGeom>
          <a:noFill/>
        </p:spPr>
        <p:txBody>
          <a:bodyPr wrap="square" rtlCol="0">
            <a:spAutoFit/>
          </a:bodyPr>
          <a:lstStyle/>
          <a:p>
            <a:r>
              <a:rPr lang="en-US" sz="1200" dirty="0">
                <a:latin typeface="Trebuchet MS" panose="020B0603020202020204" pitchFamily="34" charset="0"/>
              </a:rPr>
              <a:t>Here is how we open the next frame and start creating lists. </a:t>
            </a:r>
          </a:p>
        </p:txBody>
      </p:sp>
      <p:sp>
        <p:nvSpPr>
          <p:cNvPr id="6" name="Rectangle 2">
            <a:extLst>
              <a:ext uri="{FF2B5EF4-FFF2-40B4-BE49-F238E27FC236}">
                <a16:creationId xmlns:a16="http://schemas.microsoft.com/office/drawing/2014/main" id="{BECE6716-F8A5-4A7C-AB84-B9476BCD8BD2}"/>
              </a:ext>
            </a:extLst>
          </p:cNvPr>
          <p:cNvSpPr>
            <a:spLocks noChangeArrowheads="1"/>
          </p:cNvSpPr>
          <p:nvPr/>
        </p:nvSpPr>
        <p:spPr bwMode="auto">
          <a:xfrm>
            <a:off x="2057400" y="3710188"/>
            <a:ext cx="4038600" cy="24468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list that takes the variables from the last window</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v_list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Was having problems with the for statement so set up an x to go through the list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b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while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x &lt;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28</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query =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.var4</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.var5</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.var7</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.var8</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.var9</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.var11</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.var12</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.var14</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.var15</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.var17</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.var18</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.var19</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.var21</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.var22</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.var24</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.var25</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.var27</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.var28]</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all of the 1 or 0's from last window</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v_list.append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(query[x].get())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x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941487"/>
            <a:ext cx="6629400" cy="838200"/>
          </a:xfrm>
        </p:spPr>
        <p:txBody>
          <a:bodyPr/>
          <a:lstStyle/>
          <a:p>
            <a:r>
              <a:rPr lang="en-US" dirty="0"/>
              <a:t>What the code does</a:t>
            </a:r>
          </a:p>
        </p:txBody>
      </p:sp>
      <p:sp>
        <p:nvSpPr>
          <p:cNvPr id="2" name="Text Placeholder 1">
            <a:extLst>
              <a:ext uri="{FF2B5EF4-FFF2-40B4-BE49-F238E27FC236}">
                <a16:creationId xmlns:a16="http://schemas.microsoft.com/office/drawing/2014/main" id="{0A2CAEB3-D0E9-49F6-BB8D-5915E12ECE62}"/>
              </a:ext>
            </a:extLst>
          </p:cNvPr>
          <p:cNvSpPr>
            <a:spLocks noGrp="1" noChangeArrowheads="1"/>
          </p:cNvSpPr>
          <p:nvPr>
            <p:ph type="body" idx="1"/>
          </p:nvPr>
        </p:nvSpPr>
        <p:spPr bwMode="auto">
          <a:xfrm>
            <a:off x="1066800" y="1981200"/>
            <a:ext cx="7620000" cy="43858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list based off of our </a:t>
            </a:r>
            <a:r>
              <a:rPr kumimoji="0" lang="en-US" altLang="en-US"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v_list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grocery_list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grid of our grocery store</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grid =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'cheese'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'milk'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'yogurt'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'chicken'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'beef'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'pork'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'tv dinners'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7</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'ice cream'</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8</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'waffles'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9</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'cereal'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'coffee'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'tea'</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'bread'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'cake'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'crackers'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'cookies'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'water'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7</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'soda'</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8</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'juice'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9</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'vegetables'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'fruit'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'salads'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'nuts'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'jam'</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'peanut butter'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'paper towels'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'tooth paste'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7</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'laundry detergent'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8</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List of only the food in order</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food_lst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'cheese'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'milk'</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'yogurt'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'chicken'</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'beef'</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'pork'</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'tv dinners'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'ice cream'</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'waffles'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'cereal'</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'coffee'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'tea'</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'bread'</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'cake'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'crackers'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'cookies'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'water'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'soda'</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'juice'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'vegetables'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'fruit'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'salads'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'nuts'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'jam'</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'peanut butter'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'paper towels'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'tooth paste'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'laundry detergent'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b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list to get the coordinates from our grocery list in order</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shopping_coord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a list of the food we are looking for as strings</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g_food_list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list we will use in our tsp</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shopping_matrix</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while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 &lt;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28</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v_list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Populate our three lists</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grocery_list.append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(grid[</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food_lst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shopping_matrix.append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(grid[</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food_lst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g_food_list.append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food_lst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index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What the code does</a:t>
            </a:r>
          </a:p>
        </p:txBody>
      </p:sp>
      <p:sp>
        <p:nvSpPr>
          <p:cNvPr id="4" name="Rectangle 1">
            <a:extLst>
              <a:ext uri="{FF2B5EF4-FFF2-40B4-BE49-F238E27FC236}">
                <a16:creationId xmlns:a16="http://schemas.microsoft.com/office/drawing/2014/main" id="{6874803E-CD24-44A3-B4F2-4CEE1A6868E0}"/>
              </a:ext>
            </a:extLst>
          </p:cNvPr>
          <p:cNvSpPr>
            <a:spLocks noGrp="1" noChangeArrowheads="1"/>
          </p:cNvSpPr>
          <p:nvPr>
            <p:ph idx="1"/>
          </p:nvPr>
        </p:nvSpPr>
        <p:spPr bwMode="auto">
          <a:xfrm>
            <a:off x="1485900" y="2717723"/>
            <a:ext cx="6172200" cy="30008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Start at the entrance or (0, 0)</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start_coord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Create a large number to go back to each run of the tsp</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smallest_distance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100000</a:t>
            </a:r>
            <a:b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Our first run of our greedy tsp for just the entrance</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item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shopping_matrix: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item == start_coord:</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continue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else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Our Manhattan distance alg</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b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Starting coordinate</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coord1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Break it into x and y</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coord_x1 = coord1[</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coord_y1 = coord1[</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Ending coordinate</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coord2 = shopping_matrix[index]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Break it into x and y</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coord_x2 = coord2[</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coord_y2 = coord2[</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B049E3E-D2F2-4369-B485-5F90A7D12538}"/>
              </a:ext>
            </a:extLst>
          </p:cNvPr>
          <p:cNvSpPr txBox="1"/>
          <p:nvPr/>
        </p:nvSpPr>
        <p:spPr>
          <a:xfrm>
            <a:off x="1676400" y="1981200"/>
            <a:ext cx="5791200" cy="461665"/>
          </a:xfrm>
          <a:prstGeom prst="rect">
            <a:avLst/>
          </a:prstGeom>
          <a:noFill/>
        </p:spPr>
        <p:txBody>
          <a:bodyPr wrap="square" rtlCol="0">
            <a:spAutoFit/>
          </a:bodyPr>
          <a:lstStyle/>
          <a:p>
            <a:r>
              <a:rPr lang="en-US" sz="1200" dirty="0">
                <a:latin typeface="Trebuchet MS" panose="020B0603020202020204" pitchFamily="34" charset="0"/>
              </a:rPr>
              <a:t>Here is the first greedy traveling salesman problem. This one is special since it starts at the entrance. This is also the start of our distance problem.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What the code does</a:t>
            </a:r>
          </a:p>
        </p:txBody>
      </p:sp>
      <p:sp>
        <p:nvSpPr>
          <p:cNvPr id="7" name="Rectangle 2">
            <a:extLst>
              <a:ext uri="{FF2B5EF4-FFF2-40B4-BE49-F238E27FC236}">
                <a16:creationId xmlns:a16="http://schemas.microsoft.com/office/drawing/2014/main" id="{58500DE8-7524-40F2-8BB4-8C26D94CEFE5}"/>
              </a:ext>
            </a:extLst>
          </p:cNvPr>
          <p:cNvSpPr>
            <a:spLocks noGrp="1" noChangeArrowheads="1"/>
          </p:cNvSpPr>
          <p:nvPr>
            <p:ph idx="1"/>
          </p:nvPr>
        </p:nvSpPr>
        <p:spPr bwMode="auto">
          <a:xfrm>
            <a:off x="1828800" y="2819400"/>
            <a:ext cx="5715000" cy="27238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See if x of end is equal to x of start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coord_x2 == coord_x1:</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If it is distance is a straight line use normal distance formula</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distance = ((coord_x1 - coord_x2)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(coord_y1 - coord_y2)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0.5</a:t>
            </a:r>
            <a:b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If start of y is greater than 4 then you should go to the top of the isle</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coord_y1 &gt;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Manhattan distance</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distance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coord_y1) + </a:t>
            </a:r>
            <a:r>
              <a:rPr kumimoji="0" lang="en-US" altLang="en-US" sz="9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abs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(coord_x2 - coord_x1)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coord_y2)</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If start of y is less than or equal to 4 the go to the bottom of the isle</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coord_y1 &lt;=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Manhattan distance</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distance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coord_y1 + </a:t>
            </a:r>
            <a:r>
              <a:rPr kumimoji="0" lang="en-US" altLang="en-US" sz="9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abs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(coord_x2 - coord_x1) + coord_y2</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distance &lt;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smallest_distance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Change smallest distance to the smallest then make that item the next item</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smallest_distance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distance</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next_item</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shopping_matrix</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49AF9E1-4240-43E7-96D1-029D13BF4CEE}"/>
              </a:ext>
            </a:extLst>
          </p:cNvPr>
          <p:cNvSpPr txBox="1"/>
          <p:nvPr/>
        </p:nvSpPr>
        <p:spPr>
          <a:xfrm>
            <a:off x="1981200" y="1905000"/>
            <a:ext cx="5334000" cy="461665"/>
          </a:xfrm>
          <a:prstGeom prst="rect">
            <a:avLst/>
          </a:prstGeom>
          <a:noFill/>
        </p:spPr>
        <p:txBody>
          <a:bodyPr wrap="square" rtlCol="0">
            <a:spAutoFit/>
          </a:bodyPr>
          <a:lstStyle/>
          <a:p>
            <a:r>
              <a:rPr lang="en-US" sz="1200" dirty="0">
                <a:latin typeface="Trebuchet MS" panose="020B0603020202020204" pitchFamily="34" charset="0"/>
              </a:rPr>
              <a:t>Here is the rest of the distance algorithm and the rest of our greedy traveling salesman problem algorithm. </a:t>
            </a:r>
          </a:p>
        </p:txBody>
      </p:sp>
    </p:spTree>
  </p:cSld>
  <p:clrMapOvr>
    <a:masterClrMapping/>
  </p:clrMapOvr>
</p:sld>
</file>

<file path=ppt/theme/theme1.xml><?xml version="1.0" encoding="utf-8"?>
<a:theme xmlns:a="http://schemas.openxmlformats.org/drawingml/2006/main" name="01018456">
  <a:themeElements>
    <a:clrScheme name="Project Overview">
      <a:dk1>
        <a:srgbClr val="000000"/>
      </a:dk1>
      <a:lt1>
        <a:srgbClr val="FFFFFF"/>
      </a:lt1>
      <a:dk2>
        <a:srgbClr val="0066CC"/>
      </a:dk2>
      <a:lt2>
        <a:srgbClr val="CBCBCB"/>
      </a:lt2>
      <a:accent1>
        <a:srgbClr val="00CCFF"/>
      </a:accent1>
      <a:accent2>
        <a:srgbClr val="0D658A"/>
      </a:accent2>
      <a:accent3>
        <a:srgbClr val="AAB8E2"/>
      </a:accent3>
      <a:accent4>
        <a:srgbClr val="DADADA"/>
      </a:accent4>
      <a:accent5>
        <a:srgbClr val="AAE2FF"/>
      </a:accent5>
      <a:accent6>
        <a:srgbClr val="00E7B9"/>
      </a:accent6>
      <a:hlink>
        <a:srgbClr val="FF3300"/>
      </a:hlink>
      <a:folHlink>
        <a:srgbClr val="FF7C80"/>
      </a:folHlink>
    </a:clrScheme>
    <a:fontScheme name="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4D0E0B0-8833-491E-BB0D-6E6AC9CC05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planning overview presentation</Template>
  <TotalTime>50</TotalTime>
  <Words>871</Words>
  <Application>Microsoft Office PowerPoint</Application>
  <PresentationFormat>On-screen Show (4:3)</PresentationFormat>
  <Paragraphs>67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 New</vt:lpstr>
      <vt:lpstr>Garamond</vt:lpstr>
      <vt:lpstr>Times New Roman</vt:lpstr>
      <vt:lpstr>Trebuchet MS</vt:lpstr>
      <vt:lpstr>01018456</vt:lpstr>
      <vt:lpstr>Project Overview</vt:lpstr>
      <vt:lpstr>Store Router</vt:lpstr>
      <vt:lpstr>Store Router</vt:lpstr>
      <vt:lpstr>What the code does</vt:lpstr>
      <vt:lpstr>What the code does</vt:lpstr>
      <vt:lpstr>What the code does</vt:lpstr>
      <vt:lpstr>What the code does</vt:lpstr>
      <vt:lpstr>What the code does</vt:lpstr>
      <vt:lpstr>What the code does</vt:lpstr>
      <vt:lpstr>What the codes does</vt:lpstr>
      <vt:lpstr>What the code does</vt:lpstr>
      <vt:lpstr>What the code does</vt:lpstr>
      <vt:lpstr>Demonstration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Daniel Minsk</dc:creator>
  <cp:keywords/>
  <cp:lastModifiedBy>Daniel Minsk</cp:lastModifiedBy>
  <cp:revision>7</cp:revision>
  <cp:lastPrinted>1601-01-01T00:00:00Z</cp:lastPrinted>
  <dcterms:created xsi:type="dcterms:W3CDTF">2017-11-19T15:28:13Z</dcterms:created>
  <dcterms:modified xsi:type="dcterms:W3CDTF">2017-11-19T16:18:43Z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TC010184561033</vt:lpwstr>
  </property>
</Properties>
</file>