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4" r:id="rId1"/>
  </p:sldMasterIdLst>
  <p:notesMasterIdLst>
    <p:notesMasterId r:id="rId26"/>
  </p:notesMasterIdLst>
  <p:handoutMasterIdLst>
    <p:handoutMasterId r:id="rId27"/>
  </p:handoutMasterIdLst>
  <p:sldIdLst>
    <p:sldId id="268" r:id="rId2"/>
    <p:sldId id="269" r:id="rId3"/>
    <p:sldId id="279" r:id="rId4"/>
    <p:sldId id="270" r:id="rId5"/>
    <p:sldId id="276" r:id="rId6"/>
    <p:sldId id="293" r:id="rId7"/>
    <p:sldId id="292" r:id="rId8"/>
    <p:sldId id="294" r:id="rId9"/>
    <p:sldId id="274" r:id="rId10"/>
    <p:sldId id="275" r:id="rId11"/>
    <p:sldId id="290" r:id="rId12"/>
    <p:sldId id="291" r:id="rId13"/>
    <p:sldId id="28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77" r:id="rId24"/>
    <p:sldId id="278" r:id="rId25"/>
  </p:sldIdLst>
  <p:sldSz cx="12188825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4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pos="959">
          <p15:clr>
            <a:srgbClr val="A4A3A4"/>
          </p15:clr>
        </p15:guide>
        <p15:guide id="5" pos="67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>
      <p:cViewPr>
        <p:scale>
          <a:sx n="50" d="100"/>
          <a:sy n="50" d="100"/>
        </p:scale>
        <p:origin x="29" y="739"/>
      </p:cViewPr>
      <p:guideLst>
        <p:guide orient="horz" pos="2160"/>
        <p:guide orient="horz" pos="384"/>
        <p:guide orient="horz" pos="3792"/>
        <p:guide pos="959"/>
        <p:guide pos="671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9" d="100"/>
          <a:sy n="89" d="100"/>
        </p:scale>
        <p:origin x="3012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>
              <a:latin typeface="Calibri" panose="020F0502020204030204" pitchFamily="34" charset="0"/>
            </a:endParaRPr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833FF43-C6E3-4F35-8B62-30F26AF44B85}" type="datetime1">
              <a:rPr lang="es-ES" smtClean="0">
                <a:latin typeface="Calibri" panose="020F0502020204030204" pitchFamily="34" charset="0"/>
              </a:rPr>
              <a:t>17/07/2023</a:t>
            </a:fld>
            <a:endParaRPr lang="es-ES">
              <a:latin typeface="Calibri" panose="020F0502020204030204" pitchFamily="34" charset="0"/>
            </a:endParaRPr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>
              <a:latin typeface="Calibri" panose="020F0502020204030204" pitchFamily="34" charset="0"/>
            </a:endParaRPr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4886E15-F82A-4596-A46C-375C6D3981E1}" type="slidenum">
              <a:rPr lang="es-ES" smtClean="0">
                <a:latin typeface="Calibri" panose="020F0502020204030204" pitchFamily="34" charset="0"/>
              </a:rPr>
              <a:t>‹Nº›</a:t>
            </a:fld>
            <a:endParaRPr lang="es-E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830810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panose="020F0502020204030204" pitchFamily="34" charset="0"/>
              </a:defRPr>
            </a:lvl1pPr>
          </a:lstStyle>
          <a:p>
            <a:endParaRPr lang="es-ES" noProof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23C583B0-1B44-4090-966D-772B615572DF}" type="datetime1">
              <a:rPr lang="es-ES" noProof="0" smtClean="0"/>
              <a:t>17/07/2023</a:t>
            </a:fld>
            <a:endParaRPr lang="es-ES" noProof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 panose="020F0502020204030204" pitchFamily="34" charset="0"/>
              </a:defRPr>
            </a:lvl1pPr>
          </a:lstStyle>
          <a:p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BF105DB2-FD3E-441D-8B7E-7AE83ECE27B3}" type="slidenum">
              <a:rPr lang="es-ES" noProof="0" smtClean="0"/>
              <a:pPr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8947205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>
              <a:latin typeface="Calibri" panose="020F0502020204030204" pitchFamily="34" charset="0"/>
            </a:endParaRPr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s-ES" smtClean="0">
                <a:latin typeface="Calibri" panose="020F0502020204030204" pitchFamily="34" charset="0"/>
              </a:rPr>
              <a:t>1</a:t>
            </a:fld>
            <a:endParaRPr lang="es-E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52762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>
              <a:latin typeface="Calibri" panose="020F0502020204030204" pitchFamily="34" charset="0"/>
            </a:endParaRPr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s-ES" smtClean="0">
                <a:latin typeface="Calibri" panose="020F0502020204030204" pitchFamily="34" charset="0"/>
              </a:rPr>
              <a:t>10</a:t>
            </a:fld>
            <a:endParaRPr lang="es-E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83153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>
              <a:latin typeface="Calibri" panose="020F0502020204030204" pitchFamily="34" charset="0"/>
            </a:endParaRPr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s-ES" smtClean="0">
                <a:latin typeface="Calibri" panose="020F0502020204030204" pitchFamily="34" charset="0"/>
              </a:rPr>
              <a:t>11</a:t>
            </a:fld>
            <a:endParaRPr lang="es-E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77063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>
              <a:latin typeface="Calibri" panose="020F0502020204030204" pitchFamily="34" charset="0"/>
            </a:endParaRPr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s-ES" smtClean="0">
                <a:latin typeface="Calibri" panose="020F0502020204030204" pitchFamily="34" charset="0"/>
              </a:rPr>
              <a:t>12</a:t>
            </a:fld>
            <a:endParaRPr lang="es-E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06045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>
              <a:latin typeface="Calibri" panose="020F0502020204030204" pitchFamily="34" charset="0"/>
            </a:endParaRPr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s-ES" smtClean="0">
                <a:latin typeface="Calibri" panose="020F0502020204030204" pitchFamily="34" charset="0"/>
              </a:rPr>
              <a:t>13</a:t>
            </a:fld>
            <a:endParaRPr lang="es-E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80402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>
              <a:latin typeface="Calibri" panose="020F0502020204030204" pitchFamily="34" charset="0"/>
            </a:endParaRPr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s-ES" smtClean="0">
                <a:latin typeface="Calibri" panose="020F0502020204030204" pitchFamily="34" charset="0"/>
              </a:rPr>
              <a:t>14</a:t>
            </a:fld>
            <a:endParaRPr lang="es-E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87424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>
              <a:latin typeface="Calibri" panose="020F0502020204030204" pitchFamily="34" charset="0"/>
            </a:endParaRPr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s-ES" smtClean="0">
                <a:latin typeface="Calibri" panose="020F0502020204030204" pitchFamily="34" charset="0"/>
              </a:rPr>
              <a:t>15</a:t>
            </a:fld>
            <a:endParaRPr lang="es-E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31707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>
              <a:latin typeface="Calibri" panose="020F0502020204030204" pitchFamily="34" charset="0"/>
            </a:endParaRPr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s-ES" smtClean="0">
                <a:latin typeface="Calibri" panose="020F0502020204030204" pitchFamily="34" charset="0"/>
              </a:rPr>
              <a:t>16</a:t>
            </a:fld>
            <a:endParaRPr lang="es-E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20638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>
              <a:latin typeface="Calibri" panose="020F0502020204030204" pitchFamily="34" charset="0"/>
            </a:endParaRPr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s-ES" smtClean="0">
                <a:latin typeface="Calibri" panose="020F0502020204030204" pitchFamily="34" charset="0"/>
              </a:rPr>
              <a:t>17</a:t>
            </a:fld>
            <a:endParaRPr lang="es-E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50604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>
              <a:latin typeface="Calibri" panose="020F0502020204030204" pitchFamily="34" charset="0"/>
            </a:endParaRPr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s-ES" smtClean="0">
                <a:latin typeface="Calibri" panose="020F0502020204030204" pitchFamily="34" charset="0"/>
              </a:rPr>
              <a:t>18</a:t>
            </a:fld>
            <a:endParaRPr lang="es-E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56167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>
              <a:latin typeface="Calibri" panose="020F0502020204030204" pitchFamily="34" charset="0"/>
            </a:endParaRPr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s-ES" smtClean="0">
                <a:latin typeface="Calibri" panose="020F0502020204030204" pitchFamily="34" charset="0"/>
              </a:rPr>
              <a:t>19</a:t>
            </a:fld>
            <a:endParaRPr lang="es-E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94090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>
              <a:latin typeface="Calibri" panose="020F0502020204030204" pitchFamily="34" charset="0"/>
            </a:endParaRPr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s-ES" smtClean="0">
                <a:latin typeface="Calibri" panose="020F0502020204030204" pitchFamily="34" charset="0"/>
              </a:rPr>
              <a:t>2</a:t>
            </a:fld>
            <a:endParaRPr lang="es-E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56001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>
              <a:latin typeface="Calibri" panose="020F0502020204030204" pitchFamily="34" charset="0"/>
            </a:endParaRPr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s-ES" smtClean="0">
                <a:latin typeface="Calibri" panose="020F0502020204030204" pitchFamily="34" charset="0"/>
              </a:rPr>
              <a:t>20</a:t>
            </a:fld>
            <a:endParaRPr lang="es-E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8875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>
              <a:latin typeface="Calibri" panose="020F0502020204030204" pitchFamily="34" charset="0"/>
            </a:endParaRPr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s-ES" smtClean="0">
                <a:latin typeface="Calibri" panose="020F0502020204030204" pitchFamily="34" charset="0"/>
              </a:rPr>
              <a:t>21</a:t>
            </a:fld>
            <a:endParaRPr lang="es-E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30831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>
              <a:latin typeface="Calibri" panose="020F0502020204030204" pitchFamily="34" charset="0"/>
            </a:endParaRPr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s-ES" smtClean="0">
                <a:latin typeface="Calibri" panose="020F0502020204030204" pitchFamily="34" charset="0"/>
              </a:rPr>
              <a:t>22</a:t>
            </a:fld>
            <a:endParaRPr lang="es-E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83490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>
              <a:latin typeface="Calibri" panose="020F0502020204030204" pitchFamily="34" charset="0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s-ES" smtClean="0">
                <a:latin typeface="Calibri" panose="020F0502020204030204" pitchFamily="34" charset="0"/>
              </a:rPr>
              <a:t>23</a:t>
            </a:fld>
            <a:endParaRPr lang="es-E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174482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>
              <a:latin typeface="Calibri" panose="020F0502020204030204" pitchFamily="34" charset="0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s-ES" smtClean="0">
                <a:latin typeface="Calibri" panose="020F0502020204030204" pitchFamily="34" charset="0"/>
              </a:rPr>
              <a:t>24</a:t>
            </a:fld>
            <a:endParaRPr lang="es-E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22178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>
              <a:latin typeface="Calibri" panose="020F0502020204030204" pitchFamily="34" charset="0"/>
            </a:endParaRPr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s-ES" smtClean="0">
                <a:latin typeface="Calibri" panose="020F0502020204030204" pitchFamily="34" charset="0"/>
              </a:rPr>
              <a:t>3</a:t>
            </a:fld>
            <a:endParaRPr lang="es-E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63591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>
              <a:latin typeface="Calibri" panose="020F0502020204030204" pitchFamily="34" charset="0"/>
            </a:endParaRPr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s-ES" smtClean="0">
                <a:latin typeface="Calibri" panose="020F0502020204030204" pitchFamily="34" charset="0"/>
              </a:rPr>
              <a:t>4</a:t>
            </a:fld>
            <a:endParaRPr lang="es-E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64439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>
              <a:latin typeface="Calibri" panose="020F0502020204030204" pitchFamily="34" charset="0"/>
            </a:endParaRPr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s-ES" smtClean="0">
                <a:latin typeface="Calibri" panose="020F0502020204030204" pitchFamily="34" charset="0"/>
              </a:rPr>
              <a:t>5</a:t>
            </a:fld>
            <a:endParaRPr lang="es-E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40020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>
              <a:latin typeface="Calibri" panose="020F0502020204030204" pitchFamily="34" charset="0"/>
            </a:endParaRPr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s-ES" smtClean="0">
                <a:latin typeface="Calibri" panose="020F0502020204030204" pitchFamily="34" charset="0"/>
              </a:rPr>
              <a:t>6</a:t>
            </a:fld>
            <a:endParaRPr lang="es-E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74298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>
              <a:latin typeface="Calibri" panose="020F0502020204030204" pitchFamily="34" charset="0"/>
            </a:endParaRPr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s-ES" smtClean="0">
                <a:latin typeface="Calibri" panose="020F0502020204030204" pitchFamily="34" charset="0"/>
              </a:rPr>
              <a:t>7</a:t>
            </a:fld>
            <a:endParaRPr lang="es-E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06404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>
              <a:latin typeface="Calibri" panose="020F0502020204030204" pitchFamily="34" charset="0"/>
            </a:endParaRPr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s-ES" smtClean="0">
                <a:latin typeface="Calibri" panose="020F0502020204030204" pitchFamily="34" charset="0"/>
              </a:rPr>
              <a:t>8</a:t>
            </a:fld>
            <a:endParaRPr lang="es-E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72198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>
              <a:latin typeface="Calibri" panose="020F0502020204030204" pitchFamily="34" charset="0"/>
            </a:endParaRPr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s-ES" smtClean="0">
                <a:latin typeface="Calibri" panose="020F0502020204030204" pitchFamily="34" charset="0"/>
              </a:rPr>
              <a:t>9</a:t>
            </a:fld>
            <a:endParaRPr lang="es-E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9345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loque de título"/>
          <p:cNvSpPr/>
          <p:nvPr/>
        </p:nvSpPr>
        <p:spPr bwMode="invGray">
          <a:xfrm>
            <a:off x="1141413" y="1600200"/>
            <a:ext cx="11047412" cy="32766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latin typeface="Calibri" panose="020F0502020204030204" pitchFamily="34" charset="0"/>
            </a:endParaRPr>
          </a:p>
        </p:txBody>
      </p:sp>
      <p:grpSp>
        <p:nvGrpSpPr>
          <p:cNvPr id="7" name="gráfico de la parte superior"/>
          <p:cNvGrpSpPr/>
          <p:nvPr/>
        </p:nvGrpSpPr>
        <p:grpSpPr>
          <a:xfrm>
            <a:off x="1279" y="0"/>
            <a:ext cx="12188952" cy="429768"/>
            <a:chOff x="1279" y="0"/>
            <a:chExt cx="12188952" cy="429768"/>
          </a:xfrm>
        </p:grpSpPr>
        <p:sp>
          <p:nvSpPr>
            <p:cNvPr id="8" name="Rectángulo 7"/>
            <p:cNvSpPr/>
            <p:nvPr/>
          </p:nvSpPr>
          <p:spPr>
            <a:xfrm>
              <a:off x="1279" y="0"/>
              <a:ext cx="12188952" cy="228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>
                <a:latin typeface="Calibri" panose="020F0502020204030204" pitchFamily="34" charset="0"/>
              </a:endParaRPr>
            </a:p>
          </p:txBody>
        </p:sp>
        <p:sp>
          <p:nvSpPr>
            <p:cNvPr id="9" name="Rectángulo 8"/>
            <p:cNvSpPr/>
            <p:nvPr/>
          </p:nvSpPr>
          <p:spPr>
            <a:xfrm>
              <a:off x="1279" y="228600"/>
              <a:ext cx="12188952" cy="20116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>
                <a:latin typeface="Calibri" panose="020F0502020204030204" pitchFamily="34" charset="0"/>
              </a:endParaRPr>
            </a:p>
          </p:txBody>
        </p:sp>
        <p:sp>
          <p:nvSpPr>
            <p:cNvPr id="10" name="Rectángulo 9"/>
            <p:cNvSpPr/>
            <p:nvPr/>
          </p:nvSpPr>
          <p:spPr>
            <a:xfrm>
              <a:off x="1279" y="306324"/>
              <a:ext cx="12188952" cy="457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>
                <a:latin typeface="Calibri" panose="020F0502020204030204" pitchFamily="34" charset="0"/>
              </a:endParaRPr>
            </a:p>
          </p:txBody>
        </p:sp>
      </p:grpSp>
      <p:grpSp>
        <p:nvGrpSpPr>
          <p:cNvPr id="23" name="gráfico de la parte inferior"/>
          <p:cNvGrpSpPr/>
          <p:nvPr/>
        </p:nvGrpSpPr>
        <p:grpSpPr>
          <a:xfrm>
            <a:off x="0" y="6080760"/>
            <a:ext cx="12190231" cy="777240"/>
            <a:chOff x="0" y="6080760"/>
            <a:chExt cx="12190231" cy="777240"/>
          </a:xfrm>
        </p:grpSpPr>
        <p:sp>
          <p:nvSpPr>
            <p:cNvPr id="13" name="Rectángulo 12"/>
            <p:cNvSpPr/>
            <p:nvPr/>
          </p:nvSpPr>
          <p:spPr>
            <a:xfrm>
              <a:off x="0" y="6217920"/>
              <a:ext cx="12188825" cy="6400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>
                <a:latin typeface="Calibri" panose="020F0502020204030204" pitchFamily="34" charset="0"/>
              </a:endParaRPr>
            </a:p>
          </p:txBody>
        </p:sp>
        <p:sp>
          <p:nvSpPr>
            <p:cNvPr id="14" name="Rectángulo 13"/>
            <p:cNvSpPr/>
            <p:nvPr/>
          </p:nvSpPr>
          <p:spPr>
            <a:xfrm>
              <a:off x="1279" y="60807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>
                <a:latin typeface="Calibri" panose="020F0502020204030204" pitchFamily="34" charset="0"/>
              </a:endParaRPr>
            </a:p>
          </p:txBody>
        </p:sp>
        <p:sp>
          <p:nvSpPr>
            <p:cNvPr id="15" name="Rectángulo 14"/>
            <p:cNvSpPr/>
            <p:nvPr/>
          </p:nvSpPr>
          <p:spPr>
            <a:xfrm>
              <a:off x="1279" y="6172200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>
                <a:latin typeface="Calibri" panose="020F0502020204030204" pitchFamily="34" charset="0"/>
              </a:endParaRPr>
            </a:p>
          </p:txBody>
        </p: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 bwMode="invGray">
          <a:xfrm>
            <a:off x="1522414" y="1905000"/>
            <a:ext cx="9143998" cy="2667000"/>
          </a:xfrm>
        </p:spPr>
        <p:txBody>
          <a:bodyPr rtlCol="0"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bg1"/>
                </a:solidFill>
                <a:effectLst>
                  <a:outerShdw blurRad="88900" algn="ctr" rotWithShape="0">
                    <a:prstClr val="black">
                      <a:alpha val="35000"/>
                    </a:prstClr>
                  </a:outerShdw>
                </a:effectLst>
                <a:latin typeface="Calibri" panose="020F0502020204030204" pitchFamily="34" charset="0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2413" y="5029200"/>
            <a:ext cx="8229598" cy="838200"/>
          </a:xfrm>
        </p:spPr>
        <p:txBody>
          <a:bodyPr rtlCol="0"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modificar el estilo de subtítulo del patrón</a:t>
            </a:r>
          </a:p>
        </p:txBody>
      </p:sp>
      <p:sp>
        <p:nvSpPr>
          <p:cNvPr id="21" name="Marcador de pie de página 20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es-ES" noProof="0"/>
              <a:t>Agregar un pie de página</a:t>
            </a:r>
          </a:p>
        </p:txBody>
      </p:sp>
      <p:sp>
        <p:nvSpPr>
          <p:cNvPr id="20" name="Marcador de posición de fecha 1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7A0FA2DD-45F1-41F6-B058-059FAD8F2E54}" type="datetime1">
              <a:rPr lang="es-ES" noProof="0" smtClean="0"/>
              <a:t>17/07/2023</a:t>
            </a:fld>
            <a:endParaRPr lang="es-ES" noProof="0"/>
          </a:p>
        </p:txBody>
      </p:sp>
      <p:sp>
        <p:nvSpPr>
          <p:cNvPr id="22" name="Marcador de posición de número de diapositiva 21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DF28FB93-0A08-4E7D-8E63-9EFA29F1E093}" type="slidenum">
              <a:rPr lang="es-ES" noProof="0" smtClean="0"/>
              <a:pPr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088169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es-ES" noProof="0"/>
              <a:t>Agregar un pie de página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EBB38DA3-3E59-45E5-BE24-A95CF2003A0E}" type="datetime1">
              <a:rPr lang="es-ES" noProof="0" smtClean="0"/>
              <a:t>17/07/2023</a:t>
            </a:fld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DF28FB93-0A08-4E7D-8E63-9EFA29F1E093}" type="slidenum">
              <a:rPr lang="es-ES" noProof="0" smtClean="0"/>
              <a:pPr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223790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494507" y="609600"/>
            <a:ext cx="1143001" cy="5410200"/>
          </a:xfrm>
        </p:spPr>
        <p:txBody>
          <a:bodyPr vert="eaVert"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522413" y="609600"/>
            <a:ext cx="7696198" cy="5410200"/>
          </a:xfrm>
        </p:spPr>
        <p:txBody>
          <a:bodyPr vert="eaVert" rtlCol="0"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es-ES" noProof="0"/>
              <a:t>Agregar un pie de página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3FB23DD8-9A91-44BA-B5A7-A9313AD670D5}" type="datetime1">
              <a:rPr lang="es-ES" noProof="0" smtClean="0"/>
              <a:t>17/07/2023</a:t>
            </a:fld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DF28FB93-0A08-4E7D-8E63-9EFA29F1E093}" type="slidenum">
              <a:rPr lang="es-ES" noProof="0" smtClean="0"/>
              <a:pPr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65341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 algn="l">
              <a:defRPr sz="3200">
                <a:latin typeface="Calibri" panose="020F0502020204030204" pitchFamily="34" charset="0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es-ES" noProof="0"/>
              <a:t>Agregar un pie de página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C76D3F54-43A1-4180-B0D5-E0FC7B0E3CD9}" type="datetime1">
              <a:rPr lang="es-ES" noProof="0" smtClean="0"/>
              <a:t>17/07/2023</a:t>
            </a:fld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DF28FB93-0A08-4E7D-8E63-9EFA29F1E093}" type="slidenum">
              <a:rPr lang="es-ES" noProof="0" smtClean="0"/>
              <a:pPr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50647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 algn="l">
              <a:defRPr sz="3200">
                <a:latin typeface="Calibri" panose="020F0502020204030204" pitchFamily="34" charset="0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es-ES" noProof="0"/>
              <a:t>Agregar un pie de página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A627E6F5-014F-4B54-AA38-E1443F28EE85}" type="datetime1">
              <a:rPr lang="es-ES" noProof="0" smtClean="0"/>
              <a:t>17/07/2023</a:t>
            </a:fld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DF28FB93-0A08-4E7D-8E63-9EFA29F1E093}" type="slidenum">
              <a:rPr lang="es-ES" noProof="0" smtClean="0"/>
              <a:pPr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894591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rtlCol="0" anchor="b">
            <a:normAutofit/>
          </a:bodyPr>
          <a:lstStyle>
            <a:lvl1pPr algn="l">
              <a:defRPr sz="5400" b="0" cap="none" baseline="0">
                <a:latin typeface="Calibri" panose="020F0502020204030204" pitchFamily="34" charset="0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1522413" y="4876800"/>
            <a:ext cx="8229598" cy="1143000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r>
              <a:rPr lang="es-ES" noProof="0"/>
              <a:t>Agregar un pie de página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fld id="{576DC7AA-5DFE-48F2-83AB-325279329B0D}" type="datetime1">
              <a:rPr lang="es-ES" noProof="0" smtClean="0"/>
              <a:t>17/07/2023</a:t>
            </a:fld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fld id="{DF28FB93-0A08-4E7D-8E63-9EFA29F1E093}" type="slidenum">
              <a:rPr lang="es-ES" noProof="0" smtClean="0"/>
              <a:pPr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84106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 hasCustomPrompt="1"/>
          </p:nvPr>
        </p:nvSpPr>
        <p:spPr>
          <a:xfrm>
            <a:off x="1522413" y="1904999"/>
            <a:ext cx="4435564" cy="4088921"/>
          </a:xfrm>
        </p:spPr>
        <p:txBody>
          <a:bodyPr rtlCol="0">
            <a:normAutofit/>
          </a:bodyPr>
          <a:lstStyle>
            <a:lvl1pPr>
              <a:defRPr sz="2400">
                <a:latin typeface="Calibri" panose="020F0502020204030204" pitchFamily="34" charset="0"/>
              </a:defRPr>
            </a:lvl1pPr>
            <a:lvl2pPr>
              <a:defRPr sz="2000">
                <a:latin typeface="Calibri" panose="020F0502020204030204" pitchFamily="34" charset="0"/>
              </a:defRPr>
            </a:lvl2pPr>
            <a:lvl3pPr>
              <a:defRPr sz="1800">
                <a:latin typeface="Calibri" panose="020F0502020204030204" pitchFamily="34" charset="0"/>
              </a:defRPr>
            </a:lvl3pPr>
            <a:lvl4pPr>
              <a:defRPr sz="1600">
                <a:latin typeface="Calibri" panose="020F0502020204030204" pitchFamily="34" charset="0"/>
              </a:defRPr>
            </a:lvl4pPr>
            <a:lvl5pPr>
              <a:defRPr sz="1600">
                <a:latin typeface="Calibri" panose="020F050202020403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6230849" y="1904999"/>
            <a:ext cx="4435564" cy="4088921"/>
          </a:xfrm>
        </p:spPr>
        <p:txBody>
          <a:bodyPr rtlCol="0">
            <a:normAutofit/>
          </a:bodyPr>
          <a:lstStyle>
            <a:lvl1pPr>
              <a:defRPr sz="2400">
                <a:latin typeface="Calibri" panose="020F0502020204030204" pitchFamily="34" charset="0"/>
              </a:defRPr>
            </a:lvl1pPr>
            <a:lvl2pPr>
              <a:defRPr sz="2000">
                <a:latin typeface="Calibri" panose="020F0502020204030204" pitchFamily="34" charset="0"/>
              </a:defRPr>
            </a:lvl2pPr>
            <a:lvl3pPr>
              <a:defRPr sz="1800">
                <a:latin typeface="Calibri" panose="020F0502020204030204" pitchFamily="34" charset="0"/>
              </a:defRPr>
            </a:lvl3pPr>
            <a:lvl4pPr>
              <a:defRPr sz="1600">
                <a:latin typeface="Calibri" panose="020F0502020204030204" pitchFamily="34" charset="0"/>
              </a:defRPr>
            </a:lvl4pPr>
            <a:lvl5pPr>
              <a:defRPr sz="1600">
                <a:latin typeface="Calibri" panose="020F050202020403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es-ES" noProof="0"/>
              <a:t>Agregar un pie de página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215CA4FD-852D-4228-96DF-35BCB868966E}" type="datetime1">
              <a:rPr lang="es-ES" noProof="0" smtClean="0"/>
              <a:t>17/07/2023</a:t>
            </a:fld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DF28FB93-0A08-4E7D-8E63-9EFA29F1E093}" type="slidenum">
              <a:rPr lang="es-ES" noProof="0" smtClean="0"/>
              <a:pPr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512259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1522413" y="1828800"/>
            <a:ext cx="4419599" cy="685801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latin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1522413" y="2590801"/>
            <a:ext cx="4419599" cy="3429000"/>
          </a:xfrm>
        </p:spPr>
        <p:txBody>
          <a:bodyPr rtlCol="0">
            <a:normAutofit/>
          </a:bodyPr>
          <a:lstStyle>
            <a:lvl1pPr>
              <a:defRPr sz="2000">
                <a:latin typeface="Calibri" panose="020F0502020204030204" pitchFamily="34" charset="0"/>
              </a:defRPr>
            </a:lvl1pPr>
            <a:lvl2pPr>
              <a:defRPr sz="1800">
                <a:latin typeface="Calibri" panose="020F0502020204030204" pitchFamily="34" charset="0"/>
              </a:defRPr>
            </a:lvl2pPr>
            <a:lvl3pPr>
              <a:defRPr sz="1600">
                <a:latin typeface="Calibri" panose="020F0502020204030204" pitchFamily="34" charset="0"/>
              </a:defRPr>
            </a:lvl3pPr>
            <a:lvl4pPr>
              <a:defRPr sz="1400">
                <a:latin typeface="Calibri" panose="020F0502020204030204" pitchFamily="34" charset="0"/>
              </a:defRPr>
            </a:lvl4pPr>
            <a:lvl5pPr>
              <a:defRPr sz="1400">
                <a:latin typeface="Calibri" panose="020F0502020204030204" pitchFamily="34" charset="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246814" y="1828800"/>
            <a:ext cx="4419599" cy="685801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latin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 hasCustomPrompt="1"/>
          </p:nvPr>
        </p:nvSpPr>
        <p:spPr>
          <a:xfrm>
            <a:off x="6246814" y="2590801"/>
            <a:ext cx="4419599" cy="3429000"/>
          </a:xfrm>
        </p:spPr>
        <p:txBody>
          <a:bodyPr rtlCol="0">
            <a:normAutofit/>
          </a:bodyPr>
          <a:lstStyle>
            <a:lvl1pPr>
              <a:defRPr sz="2000">
                <a:latin typeface="Calibri" panose="020F0502020204030204" pitchFamily="34" charset="0"/>
              </a:defRPr>
            </a:lvl1pPr>
            <a:lvl2pPr>
              <a:defRPr sz="1800">
                <a:latin typeface="Calibri" panose="020F0502020204030204" pitchFamily="34" charset="0"/>
              </a:defRPr>
            </a:lvl2pPr>
            <a:lvl3pPr>
              <a:defRPr sz="1600">
                <a:latin typeface="Calibri" panose="020F0502020204030204" pitchFamily="34" charset="0"/>
              </a:defRPr>
            </a:lvl3pPr>
            <a:lvl4pPr>
              <a:defRPr sz="1400">
                <a:latin typeface="Calibri" panose="020F0502020204030204" pitchFamily="34" charset="0"/>
              </a:defRPr>
            </a:lvl4pPr>
            <a:lvl5pPr>
              <a:defRPr sz="1400">
                <a:latin typeface="Calibri" panose="020F0502020204030204" pitchFamily="34" charset="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es-ES" noProof="0"/>
              <a:t>Agregar un pie de página</a:t>
            </a:r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D41AEEB0-2913-4809-B194-0195D39B937C}" type="datetime1">
              <a:rPr lang="es-ES" noProof="0" smtClean="0"/>
              <a:t>17/07/2023</a:t>
            </a:fld>
            <a:endParaRPr lang="es-ES" noProof="0"/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DF28FB93-0A08-4E7D-8E63-9EFA29F1E093}" type="slidenum">
              <a:rPr lang="es-ES" noProof="0" smtClean="0"/>
              <a:pPr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597700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es-ES" noProof="0"/>
              <a:t>Agregar un pie de página</a:t>
            </a:r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B2F8C8CC-6EA6-4C8E-B0E8-6B1BCEF81729}" type="datetime1">
              <a:rPr lang="es-ES" noProof="0" smtClean="0"/>
              <a:t>17/07/2023</a:t>
            </a:fld>
            <a:endParaRPr lang="es-ES" noProof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DF28FB93-0A08-4E7D-8E63-9EFA29F1E093}" type="slidenum">
              <a:rPr lang="es-ES" noProof="0" smtClean="0"/>
              <a:pPr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981316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áfico de la parte inferior"/>
          <p:cNvGrpSpPr/>
          <p:nvPr userDrawn="1"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7" name="Rectángulo 6"/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>
                <a:latin typeface="Calibri" panose="020F0502020204030204" pitchFamily="34" charset="0"/>
              </a:endParaRPr>
            </a:p>
          </p:txBody>
        </p:sp>
        <p:sp>
          <p:nvSpPr>
            <p:cNvPr id="8" name="Rectángulo 7"/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>
                <a:latin typeface="Calibri" panose="020F0502020204030204" pitchFamily="34" charset="0"/>
              </a:endParaRPr>
            </a:p>
          </p:txBody>
        </p:sp>
        <p:sp>
          <p:nvSpPr>
            <p:cNvPr id="9" name="Rectángulo 8"/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>
                <a:latin typeface="Calibri" panose="020F0502020204030204" pitchFamily="34" charset="0"/>
              </a:endParaRPr>
            </a:p>
          </p:txBody>
        </p:sp>
      </p:grp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es-ES" noProof="0"/>
              <a:t>Agregar un pie de página</a:t>
            </a:r>
          </a:p>
        </p:txBody>
      </p:sp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63DA1FEF-EA00-4245-9074-46AC1D8936DD}" type="datetime1">
              <a:rPr lang="es-ES" noProof="0" smtClean="0"/>
              <a:t>17/07/2023</a:t>
            </a:fld>
            <a:endParaRPr lang="es-ES" noProof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DF28FB93-0A08-4E7D-8E63-9EFA29F1E093}" type="slidenum">
              <a:rPr lang="es-ES" noProof="0" smtClean="0"/>
              <a:pPr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030035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o"/>
          <p:cNvSpPr/>
          <p:nvPr/>
        </p:nvSpPr>
        <p:spPr>
          <a:xfrm>
            <a:off x="1217610" y="1019175"/>
            <a:ext cx="6126480" cy="4572000"/>
          </a:xfrm>
          <a:prstGeom prst="rect">
            <a:avLst/>
          </a:prstGeom>
          <a:noFill/>
          <a:ln w="1016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latin typeface="Calibri" panose="020F0502020204030204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23214" y="1371600"/>
            <a:ext cx="3124200" cy="2057400"/>
          </a:xfrm>
        </p:spPr>
        <p:txBody>
          <a:bodyPr rtlCol="0" anchor="b">
            <a:normAutofit/>
          </a:bodyPr>
          <a:lstStyle>
            <a:lvl1pPr algn="l">
              <a:defRPr sz="3200" b="1">
                <a:latin typeface="Calibri" panose="020F0502020204030204" pitchFamily="34" charset="0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>
          <a:xfrm>
            <a:off x="1491930" y="1293495"/>
            <a:ext cx="5577840" cy="4023360"/>
          </a:xfrm>
        </p:spPr>
        <p:txBody>
          <a:bodyPr rtlCol="0">
            <a:normAutofit/>
          </a:bodyPr>
          <a:lstStyle>
            <a:lvl1pPr>
              <a:defRPr sz="2000">
                <a:latin typeface="Calibri" panose="020F0502020204030204" pitchFamily="34" charset="0"/>
              </a:defRPr>
            </a:lvl1pPr>
            <a:lvl2pPr>
              <a:defRPr sz="1800">
                <a:latin typeface="Calibri" panose="020F0502020204030204" pitchFamily="34" charset="0"/>
              </a:defRPr>
            </a:lvl2pPr>
            <a:lvl3pPr>
              <a:defRPr sz="1600">
                <a:latin typeface="Calibri" panose="020F0502020204030204" pitchFamily="34" charset="0"/>
              </a:defRPr>
            </a:lvl3pPr>
            <a:lvl4pPr>
              <a:defRPr sz="1400">
                <a:latin typeface="Calibri" panose="020F0502020204030204" pitchFamily="34" charset="0"/>
              </a:defRPr>
            </a:lvl4pPr>
            <a:lvl5pPr>
              <a:defRPr sz="1400">
                <a:latin typeface="Calibri" panose="020F0502020204030204" pitchFamily="34" charset="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7923214" y="3536829"/>
            <a:ext cx="3124200" cy="1797169"/>
          </a:xfrm>
        </p:spPr>
        <p:txBody>
          <a:bodyPr rtlCol="0">
            <a:normAutofit/>
          </a:bodyPr>
          <a:lstStyle>
            <a:lvl1pPr marL="0" indent="0">
              <a:spcBef>
                <a:spcPts val="800"/>
              </a:spcBef>
              <a:buNone/>
              <a:defRPr sz="1600">
                <a:latin typeface="Calibri" panose="020F0502020204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es-ES" noProof="0"/>
              <a:t>Agregar un pie de página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8303932B-6B4A-4518-8111-D45767969493}" type="datetime1">
              <a:rPr lang="es-ES" noProof="0" smtClean="0"/>
              <a:t>17/07/2023</a:t>
            </a:fld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DF28FB93-0A08-4E7D-8E63-9EFA29F1E093}" type="slidenum">
              <a:rPr lang="es-ES" noProof="0" smtClean="0"/>
              <a:pPr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616132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o"/>
          <p:cNvSpPr/>
          <p:nvPr/>
        </p:nvSpPr>
        <p:spPr>
          <a:xfrm>
            <a:off x="1217610" y="1019175"/>
            <a:ext cx="6126480" cy="4572000"/>
          </a:xfrm>
          <a:prstGeom prst="rect">
            <a:avLst/>
          </a:prstGeom>
          <a:noFill/>
          <a:ln w="1016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latin typeface="Calibri" panose="020F0502020204030204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23214" y="1371600"/>
            <a:ext cx="3124200" cy="2057400"/>
          </a:xfrm>
        </p:spPr>
        <p:txBody>
          <a:bodyPr rtlCol="0" anchor="b">
            <a:normAutofit/>
          </a:bodyPr>
          <a:lstStyle>
            <a:lvl1pPr algn="l">
              <a:defRPr sz="3200" b="0">
                <a:latin typeface="Calibri" panose="020F0502020204030204" pitchFamily="34" charset="0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imagen 2" descr="Marcador de posición vacío para agregar una imagen. Haga clic en el marcador de posición y seleccione la imagen que desee agregar."/>
          <p:cNvSpPr>
            <a:spLocks noGrp="1"/>
          </p:cNvSpPr>
          <p:nvPr>
            <p:ph type="pic" idx="1"/>
          </p:nvPr>
        </p:nvSpPr>
        <p:spPr>
          <a:xfrm>
            <a:off x="1400490" y="1202055"/>
            <a:ext cx="5760720" cy="4206240"/>
          </a:xfrm>
          <a:solidFill>
            <a:schemeClr val="bg1">
              <a:lumMod val="95000"/>
            </a:schemeClr>
          </a:solidFill>
        </p:spPr>
        <p:txBody>
          <a:bodyPr tIns="914400"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2400">
                <a:latin typeface="Calibri" panose="020F050202020403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7923214" y="3536829"/>
            <a:ext cx="3124200" cy="1797171"/>
          </a:xfrm>
        </p:spPr>
        <p:txBody>
          <a:bodyPr rtlCol="0">
            <a:normAutofit/>
          </a:bodyPr>
          <a:lstStyle>
            <a:lvl1pPr marL="0" indent="0">
              <a:spcBef>
                <a:spcPts val="800"/>
              </a:spcBef>
              <a:buNone/>
              <a:defRPr sz="1600">
                <a:latin typeface="Calibri" panose="020F0502020204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es-ES" noProof="0"/>
              <a:t>Agregar un pie de página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A306E7EB-A3A5-41D5-8547-ADB3D0F51AE6}" type="datetime1">
              <a:rPr lang="es-ES" noProof="0" smtClean="0"/>
              <a:t>17/07/2023</a:t>
            </a:fld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DF28FB93-0A08-4E7D-8E63-9EFA29F1E093}" type="slidenum">
              <a:rPr lang="es-ES" noProof="0" smtClean="0"/>
              <a:pPr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931862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áfico de la parte inferior"/>
          <p:cNvGrpSpPr/>
          <p:nvPr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7" name="Rectángulo 6"/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>
                <a:latin typeface="Calibri" panose="020F0502020204030204" pitchFamily="34" charset="0"/>
              </a:endParaRPr>
            </a:p>
          </p:txBody>
        </p:sp>
        <p:sp>
          <p:nvSpPr>
            <p:cNvPr id="8" name="Rectángulo 7"/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>
                <a:latin typeface="Calibri" panose="020F0502020204030204" pitchFamily="34" charset="0"/>
              </a:endParaRPr>
            </a:p>
          </p:txBody>
        </p:sp>
        <p:sp>
          <p:nvSpPr>
            <p:cNvPr id="9" name="Rectángulo 8"/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>
                <a:latin typeface="Calibri" panose="020F0502020204030204" pitchFamily="34" charset="0"/>
              </a:endParaRPr>
            </a:p>
          </p:txBody>
        </p:sp>
      </p:grpSp>
      <p:grpSp>
        <p:nvGrpSpPr>
          <p:cNvPr id="10" name="gráfico de la parte superior"/>
          <p:cNvGrpSpPr/>
          <p:nvPr/>
        </p:nvGrpSpPr>
        <p:grpSpPr>
          <a:xfrm>
            <a:off x="1279" y="0"/>
            <a:ext cx="12188952" cy="320040"/>
            <a:chOff x="1279" y="0"/>
            <a:chExt cx="12188952" cy="320040"/>
          </a:xfrm>
        </p:grpSpPr>
        <p:sp>
          <p:nvSpPr>
            <p:cNvPr id="11" name="Rectángulo 10"/>
            <p:cNvSpPr/>
            <p:nvPr/>
          </p:nvSpPr>
          <p:spPr>
            <a:xfrm>
              <a:off x="1279" y="0"/>
              <a:ext cx="12188952" cy="17023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>
                <a:latin typeface="Calibri" panose="020F0502020204030204" pitchFamily="34" charset="0"/>
              </a:endParaRPr>
            </a:p>
          </p:txBody>
        </p:sp>
        <p:sp>
          <p:nvSpPr>
            <p:cNvPr id="12" name="Rectángulo 11"/>
            <p:cNvSpPr/>
            <p:nvPr/>
          </p:nvSpPr>
          <p:spPr>
            <a:xfrm>
              <a:off x="1279" y="170234"/>
              <a:ext cx="12188952" cy="14980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>
                <a:latin typeface="Calibri" panose="020F0502020204030204" pitchFamily="34" charset="0"/>
              </a:endParaRPr>
            </a:p>
          </p:txBody>
        </p:sp>
        <p:sp>
          <p:nvSpPr>
            <p:cNvPr id="13" name="Rectángulo 12"/>
            <p:cNvSpPr/>
            <p:nvPr/>
          </p:nvSpPr>
          <p:spPr>
            <a:xfrm>
              <a:off x="1279" y="231421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>
                <a:latin typeface="Calibri" panose="020F0502020204030204" pitchFamily="34" charset="0"/>
              </a:endParaRPr>
            </a:p>
          </p:txBody>
        </p:sp>
      </p:grpSp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1522876" y="609600"/>
            <a:ext cx="9143538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522876" y="1905000"/>
            <a:ext cx="9143538" cy="36974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 bwMode="auto">
          <a:xfrm>
            <a:off x="1507498" y="6516865"/>
            <a:ext cx="606214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r>
              <a:rPr lang="es-ES" noProof="0"/>
              <a:t>Agregar un pie de página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 bwMode="auto">
          <a:xfrm>
            <a:off x="7994363" y="6516865"/>
            <a:ext cx="132762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fld id="{C2CF08BD-D730-485E-B18E-8643288B359E}" type="datetime1">
              <a:rPr lang="es-ES" noProof="0" smtClean="0"/>
              <a:t>17/07/2023</a:t>
            </a:fld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 bwMode="auto">
          <a:xfrm>
            <a:off x="9730094" y="6516865"/>
            <a:ext cx="93631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fld id="{DF28FB93-0A08-4E7D-8E63-9EFA29F1E093}" type="slidenum">
              <a:rPr lang="es-ES" noProof="0" smtClean="0"/>
              <a:pPr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310681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  <p:sldLayoutId id="2147483914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>
              <a:lumMod val="50000"/>
            </a:schemeClr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Wingdings" pitchFamily="2" charset="2"/>
        <a:buChar char="§"/>
        <a:defRPr sz="24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SzPct val="100000"/>
        <a:buFont typeface="Arial" pitchFamily="34" charset="0"/>
        <a:buChar char="–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>
            <a:noAutofit/>
          </a:bodyPr>
          <a:lstStyle/>
          <a:p>
            <a:pPr algn="ctr" rtl="0"/>
            <a:r>
              <a:rPr lang="es-MX" sz="5400" b="0" i="0" dirty="0">
                <a:effectLst/>
                <a:latin typeface="Söhne Mono"/>
              </a:rPr>
              <a:t>Banco Financiero desarrollado por el equipo conformado por Corina Acosta, Jilmar González y Justin Mendoza </a:t>
            </a:r>
            <a:endParaRPr lang="es-ES" sz="5400" dirty="0">
              <a:latin typeface="Calibri" panose="020F050202020403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type="subTitle" idx="1"/>
          </p:nvPr>
        </p:nvSpPr>
        <p:spPr>
          <a:xfrm>
            <a:off x="1522412" y="5029200"/>
            <a:ext cx="9753599" cy="838200"/>
          </a:xfrm>
        </p:spPr>
        <p:txBody>
          <a:bodyPr rtlCol="0"/>
          <a:lstStyle/>
          <a:p>
            <a:pPr rtl="0"/>
            <a:r>
              <a:rPr lang="es-ES" dirty="0"/>
              <a:t>Banco Financiero</a:t>
            </a:r>
            <a:r>
              <a:rPr lang="es-ES" dirty="0">
                <a:latin typeface="Calibri" panose="020F0502020204030204" pitchFamily="34" charset="0"/>
              </a:rPr>
              <a:t> | ITIN | </a:t>
            </a:r>
            <a:r>
              <a:rPr lang="es-ES" dirty="0"/>
              <a:t>Universidad de las fuerzas armadas Espe</a:t>
            </a:r>
            <a:endParaRPr lang="es-E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7189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963813" y="102637"/>
            <a:ext cx="10261198" cy="1066800"/>
          </a:xfrm>
        </p:spPr>
        <p:txBody>
          <a:bodyPr rtlCol="0"/>
          <a:lstStyle/>
          <a:p>
            <a:pPr rtl="0"/>
            <a:r>
              <a:rPr lang="es-ES" dirty="0" err="1">
                <a:latin typeface="Calibri" panose="020F0502020204030204" pitchFamily="34" charset="0"/>
              </a:rPr>
              <a:t>Declaracion</a:t>
            </a:r>
            <a:r>
              <a:rPr lang="es-ES" dirty="0">
                <a:latin typeface="Calibri" panose="020F0502020204030204" pitchFamily="34" charset="0"/>
              </a:rPr>
              <a:t> de Variables, Arreglos, </a:t>
            </a:r>
            <a:r>
              <a:rPr lang="es-ES" dirty="0" err="1">
                <a:latin typeface="Calibri" panose="020F0502020204030204" pitchFamily="34" charset="0"/>
              </a:rPr>
              <a:t>Subprogrmas</a:t>
            </a:r>
            <a:r>
              <a:rPr lang="es-ES" dirty="0">
                <a:latin typeface="Calibri" panose="020F0502020204030204" pitchFamily="34" charset="0"/>
              </a:rPr>
              <a:t> y Funciones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5D35F852-D87E-4CD1-B598-EB195B0316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2307" y="1412776"/>
            <a:ext cx="5844209" cy="458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748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817144" y="332656"/>
            <a:ext cx="4554535" cy="1066800"/>
          </a:xfrm>
        </p:spPr>
        <p:txBody>
          <a:bodyPr rtlCol="0"/>
          <a:lstStyle/>
          <a:p>
            <a:pPr rtl="0"/>
            <a:r>
              <a:rPr lang="es-ES" dirty="0"/>
              <a:t>Algoritmos de Ordenación</a:t>
            </a:r>
            <a:endParaRPr lang="es-ES" dirty="0">
              <a:latin typeface="Calibri" panose="020F0502020204030204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F46BBAA-B3C3-4EEC-9D5F-CF33AA0C92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39907"/>
            <a:ext cx="4023194" cy="1642606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0B149597-19C6-49AA-8D04-DB2CB9CAE2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7446" y="2575485"/>
            <a:ext cx="3847627" cy="1963254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FA060CE2-729B-4C19-9377-FDEF1D87F9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0635" y="2552254"/>
            <a:ext cx="4078189" cy="2359651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CD5585FE-D6EF-4B7D-A88C-B5912A3AF91C}"/>
              </a:ext>
            </a:extLst>
          </p:cNvPr>
          <p:cNvSpPr txBox="1"/>
          <p:nvPr/>
        </p:nvSpPr>
        <p:spPr>
          <a:xfrm>
            <a:off x="333772" y="1949930"/>
            <a:ext cx="3339068" cy="369332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s-MX" dirty="0"/>
              <a:t>Ordenación Burbuja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D7EC7F69-BA7E-462C-933B-0EEE65B8927B}"/>
              </a:ext>
            </a:extLst>
          </p:cNvPr>
          <p:cNvSpPr txBox="1"/>
          <p:nvPr/>
        </p:nvSpPr>
        <p:spPr>
          <a:xfrm>
            <a:off x="4203849" y="1949930"/>
            <a:ext cx="3339068" cy="369332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s-MX" dirty="0"/>
              <a:t>Ordenación Inserción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352E7BA3-29F6-422C-8392-A04C70FE5579}"/>
              </a:ext>
            </a:extLst>
          </p:cNvPr>
          <p:cNvSpPr txBox="1"/>
          <p:nvPr/>
        </p:nvSpPr>
        <p:spPr>
          <a:xfrm>
            <a:off x="8068186" y="1949930"/>
            <a:ext cx="3339068" cy="369332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s-MX" dirty="0"/>
              <a:t>Ordenación Selección</a:t>
            </a:r>
          </a:p>
        </p:txBody>
      </p:sp>
    </p:spTree>
    <p:extLst>
      <p:ext uri="{BB962C8B-B14F-4D97-AF65-F5344CB8AC3E}">
        <p14:creationId xmlns:p14="http://schemas.microsoft.com/office/powerpoint/2010/main" val="15302067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845624" y="-19932"/>
            <a:ext cx="4554535" cy="1066800"/>
          </a:xfrm>
        </p:spPr>
        <p:txBody>
          <a:bodyPr rtlCol="0"/>
          <a:lstStyle/>
          <a:p>
            <a:pPr rtl="0"/>
            <a:r>
              <a:rPr lang="es-ES" dirty="0"/>
              <a:t>Algoritmos de Búsqueda</a:t>
            </a:r>
            <a:endParaRPr lang="es-ES" dirty="0">
              <a:latin typeface="Calibri" panose="020F0502020204030204" pitchFamily="34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CD5585FE-D6EF-4B7D-A88C-B5912A3AF91C}"/>
              </a:ext>
            </a:extLst>
          </p:cNvPr>
          <p:cNvSpPr txBox="1"/>
          <p:nvPr/>
        </p:nvSpPr>
        <p:spPr>
          <a:xfrm>
            <a:off x="333772" y="1949930"/>
            <a:ext cx="3339068" cy="369332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s-MX" dirty="0"/>
              <a:t>Ordenación Burbuja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D7EC7F69-BA7E-462C-933B-0EEE65B8927B}"/>
              </a:ext>
            </a:extLst>
          </p:cNvPr>
          <p:cNvSpPr txBox="1"/>
          <p:nvPr/>
        </p:nvSpPr>
        <p:spPr>
          <a:xfrm>
            <a:off x="502816" y="1197366"/>
            <a:ext cx="3339068" cy="369332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s-MX" dirty="0"/>
              <a:t>Búsqueda secuencial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352E7BA3-29F6-422C-8392-A04C70FE5579}"/>
              </a:ext>
            </a:extLst>
          </p:cNvPr>
          <p:cNvSpPr txBox="1"/>
          <p:nvPr/>
        </p:nvSpPr>
        <p:spPr>
          <a:xfrm>
            <a:off x="6526460" y="2134596"/>
            <a:ext cx="3339068" cy="369332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s-MX" dirty="0"/>
              <a:t>Búsqueda Binaria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D8106EC-53C2-47D1-887F-3C2A58CCA1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756" y="1772816"/>
            <a:ext cx="4824536" cy="442059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9F97A7F3-7F24-4ED8-A4B1-C56CFB3FCC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3106" y="3140968"/>
            <a:ext cx="5311600" cy="2514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592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539575" y="0"/>
            <a:ext cx="9143538" cy="1066800"/>
          </a:xfrm>
        </p:spPr>
        <p:txBody>
          <a:bodyPr rtlCol="0"/>
          <a:lstStyle/>
          <a:p>
            <a:pPr rtl="0"/>
            <a:r>
              <a:rPr lang="es-ES" dirty="0"/>
              <a:t>Funcionalidades del sistema</a:t>
            </a:r>
            <a:endParaRPr lang="es-ES" dirty="0">
              <a:latin typeface="Calibri" panose="020F0502020204030204" pitchFamily="34" charset="0"/>
            </a:endParaRPr>
          </a:p>
        </p:txBody>
      </p:sp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1492469" y="1196475"/>
            <a:ext cx="9143538" cy="3697465"/>
          </a:xfrm>
        </p:spPr>
        <p:txBody>
          <a:bodyPr rtlCol="0"/>
          <a:lstStyle/>
          <a:p>
            <a:pPr marL="0" indent="0" rtl="0">
              <a:buNone/>
            </a:pPr>
            <a:r>
              <a:rPr lang="es-MX" b="0" i="0" dirty="0">
                <a:effectLst/>
                <a:latin typeface="Söhne Mono"/>
              </a:rPr>
              <a:t>Iniciar sesión: Permite a los usuarios ingresar al sistema proporcionando su nombre de usuario y contraseña.</a:t>
            </a:r>
          </a:p>
          <a:p>
            <a:pPr marL="0" indent="0" rtl="0">
              <a:buNone/>
            </a:pPr>
            <a:endParaRPr lang="es-ES" dirty="0">
              <a:latin typeface="Calibri" panose="020F0502020204030204" pitchFamily="34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9214B66-EC85-494E-B7F9-94CD8CCF94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828" y="2119180"/>
            <a:ext cx="4704791" cy="4106627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E3D9BD8E-FD42-4912-8EED-9EA16847B3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5731" y="2098220"/>
            <a:ext cx="5140494" cy="4051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3694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539575" y="0"/>
            <a:ext cx="9143538" cy="1066800"/>
          </a:xfrm>
        </p:spPr>
        <p:txBody>
          <a:bodyPr rtlCol="0"/>
          <a:lstStyle/>
          <a:p>
            <a:pPr rtl="0"/>
            <a:r>
              <a:rPr lang="es-ES" dirty="0"/>
              <a:t>Funcionalidades del sistema</a:t>
            </a:r>
            <a:endParaRPr lang="es-ES" dirty="0">
              <a:latin typeface="Calibri" panose="020F0502020204030204" pitchFamily="34" charset="0"/>
            </a:endParaRPr>
          </a:p>
        </p:txBody>
      </p:sp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1492469" y="1196475"/>
            <a:ext cx="9143538" cy="3697465"/>
          </a:xfrm>
        </p:spPr>
        <p:txBody>
          <a:bodyPr rtlCol="0"/>
          <a:lstStyle/>
          <a:p>
            <a:pPr marL="0" indent="0" algn="just" rtl="0">
              <a:buNone/>
            </a:pPr>
            <a:r>
              <a:rPr lang="es-MX" b="0" i="0" dirty="0">
                <a:effectLst/>
                <a:latin typeface="Söhne Mono"/>
              </a:rPr>
              <a:t>Registrar nuevo usuario: Permite a los usuarios registrarse en el sistema proporcionando un nuevo nombre de usuario, número de identificación y contraseña. </a:t>
            </a:r>
            <a:endParaRPr lang="es-ES" dirty="0">
              <a:latin typeface="Calibri" panose="020F050202020403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3143D5A-8FF9-4B42-9385-85E526D5F5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4500" y="2204864"/>
            <a:ext cx="4392488" cy="4049022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2924F25E-D896-4269-9649-8F7CA02E9A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8148" y="2202288"/>
            <a:ext cx="5092757" cy="4051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3409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539575" y="0"/>
            <a:ext cx="9143538" cy="1066800"/>
          </a:xfrm>
        </p:spPr>
        <p:txBody>
          <a:bodyPr rtlCol="0"/>
          <a:lstStyle/>
          <a:p>
            <a:pPr rtl="0"/>
            <a:r>
              <a:rPr lang="es-ES" dirty="0"/>
              <a:t>Funcionalidades del sistema</a:t>
            </a:r>
            <a:endParaRPr lang="es-ES" dirty="0">
              <a:latin typeface="Calibri" panose="020F0502020204030204" pitchFamily="34" charset="0"/>
            </a:endParaRPr>
          </a:p>
        </p:txBody>
      </p:sp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1492469" y="1196475"/>
            <a:ext cx="9143538" cy="3697465"/>
          </a:xfrm>
        </p:spPr>
        <p:txBody>
          <a:bodyPr rtlCol="0"/>
          <a:lstStyle/>
          <a:p>
            <a:pPr marL="0" indent="0" algn="just" rtl="0">
              <a:buNone/>
            </a:pPr>
            <a:r>
              <a:rPr lang="es-MX" b="0" i="0" dirty="0">
                <a:effectLst/>
                <a:latin typeface="Söhne Mono"/>
              </a:rPr>
              <a:t>Usuarios registrados: Muestra la lista de nombres de los usuarios registrados en el sistema.</a:t>
            </a:r>
            <a:endParaRPr lang="es-ES" dirty="0">
              <a:latin typeface="Calibri" panose="020F0502020204030204" pitchFamily="34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31576AA-6E33-4823-9E83-2D67E34265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2444" y="1931173"/>
            <a:ext cx="5185940" cy="4174212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89B20D9E-CDB4-4E33-94D6-FFE1D89812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927" y="2177455"/>
            <a:ext cx="5787401" cy="3668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5758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539575" y="0"/>
            <a:ext cx="9143538" cy="1066800"/>
          </a:xfrm>
        </p:spPr>
        <p:txBody>
          <a:bodyPr rtlCol="0"/>
          <a:lstStyle/>
          <a:p>
            <a:pPr rtl="0"/>
            <a:r>
              <a:rPr lang="es-ES" dirty="0"/>
              <a:t>Funcionalidades del sistema</a:t>
            </a:r>
            <a:endParaRPr lang="es-ES" dirty="0">
              <a:latin typeface="Calibri" panose="020F0502020204030204" pitchFamily="34" charset="0"/>
            </a:endParaRPr>
          </a:p>
        </p:txBody>
      </p:sp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1492469" y="1196475"/>
            <a:ext cx="9143538" cy="3697465"/>
          </a:xfrm>
        </p:spPr>
        <p:txBody>
          <a:bodyPr rtlCol="0"/>
          <a:lstStyle/>
          <a:p>
            <a:pPr marL="0" indent="0" algn="just" rtl="0">
              <a:buNone/>
            </a:pPr>
            <a:r>
              <a:rPr lang="es-MX" b="0" i="0" dirty="0">
                <a:effectLst/>
                <a:latin typeface="Söhne Mono"/>
              </a:rPr>
              <a:t>ID Registradas: Muestra la lista de números de identificación registrados en el sistema. </a:t>
            </a:r>
          </a:p>
          <a:p>
            <a:pPr marL="0" indent="0" algn="just" rtl="0">
              <a:buNone/>
            </a:pPr>
            <a:endParaRPr lang="es-ES" dirty="0">
              <a:latin typeface="Calibri" panose="020F050202020403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86E4E66-80EF-434D-B05C-78C65602EA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206" y="2123190"/>
            <a:ext cx="6073666" cy="3650296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8FC9E82D-1C8D-4ED7-A68E-AED6A695E9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8468" y="1899319"/>
            <a:ext cx="5138950" cy="3874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0678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539575" y="0"/>
            <a:ext cx="9143538" cy="1066800"/>
          </a:xfrm>
        </p:spPr>
        <p:txBody>
          <a:bodyPr rtlCol="0"/>
          <a:lstStyle/>
          <a:p>
            <a:pPr rtl="0"/>
            <a:r>
              <a:rPr lang="es-ES" dirty="0"/>
              <a:t>Funcionalidades del sistema</a:t>
            </a:r>
            <a:endParaRPr lang="es-ES" dirty="0">
              <a:latin typeface="Calibri" panose="020F0502020204030204" pitchFamily="34" charset="0"/>
            </a:endParaRPr>
          </a:p>
        </p:txBody>
      </p:sp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1492469" y="1196475"/>
            <a:ext cx="9143538" cy="3697465"/>
          </a:xfrm>
        </p:spPr>
        <p:txBody>
          <a:bodyPr rtlCol="0"/>
          <a:lstStyle/>
          <a:p>
            <a:pPr marL="0" indent="0" algn="just" rtl="0">
              <a:buNone/>
            </a:pPr>
            <a:r>
              <a:rPr lang="es-MX" b="0" i="0" dirty="0">
                <a:effectLst/>
                <a:latin typeface="Söhne Mono"/>
              </a:rPr>
              <a:t>Buscar un Usuario: Permite buscar la información de un usuario específico en base a su número de identificación. </a:t>
            </a:r>
            <a:endParaRPr lang="es-ES" dirty="0">
              <a:latin typeface="Calibri" panose="020F0502020204030204" pitchFamily="34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FA91B7A-6FCB-48C4-A3B0-2BE5FE2B95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743" y="2060848"/>
            <a:ext cx="5486069" cy="4092887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4BA1EA36-DC9E-4892-A0DD-99D3ED437B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4412" y="2012371"/>
            <a:ext cx="5112568" cy="4141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0694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539574" y="0"/>
            <a:ext cx="10171461" cy="1066800"/>
          </a:xfrm>
        </p:spPr>
        <p:txBody>
          <a:bodyPr rtlCol="0"/>
          <a:lstStyle/>
          <a:p>
            <a:pPr rtl="0"/>
            <a:r>
              <a:rPr lang="es-ES" dirty="0"/>
              <a:t>Funcionalidades adicionales (dentro del Menú de Usuarios)</a:t>
            </a:r>
            <a:endParaRPr lang="es-ES" dirty="0">
              <a:latin typeface="Calibri" panose="020F0502020204030204" pitchFamily="34" charset="0"/>
            </a:endParaRPr>
          </a:p>
        </p:txBody>
      </p:sp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1492469" y="1196475"/>
            <a:ext cx="9143538" cy="3697465"/>
          </a:xfrm>
        </p:spPr>
        <p:txBody>
          <a:bodyPr rtlCol="0"/>
          <a:lstStyle/>
          <a:p>
            <a:pPr marL="0" indent="0" algn="just" rtl="0">
              <a:buNone/>
            </a:pPr>
            <a:r>
              <a:rPr lang="es-MX" dirty="0">
                <a:latin typeface="Söhne Mono"/>
              </a:rPr>
              <a:t>Menú de usuarios: Creamos las nuevas opciones para este menú.</a:t>
            </a:r>
            <a:endParaRPr lang="es-ES" dirty="0">
              <a:latin typeface="Calibri" panose="020F050202020403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5282F2C-D88E-46CD-9857-D9E3EFA30E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2980" y="1846833"/>
            <a:ext cx="4816382" cy="4313338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38757EB8-3A56-427F-A2F6-7E67474E7C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5942" y="1877315"/>
            <a:ext cx="5013473" cy="4313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2049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539574" y="0"/>
            <a:ext cx="10171461" cy="1066800"/>
          </a:xfrm>
        </p:spPr>
        <p:txBody>
          <a:bodyPr rtlCol="0"/>
          <a:lstStyle/>
          <a:p>
            <a:pPr rtl="0"/>
            <a:r>
              <a:rPr lang="es-ES" dirty="0"/>
              <a:t>Funcionalidades adicionales (dentro del Menú de Usuarios)</a:t>
            </a:r>
            <a:endParaRPr lang="es-ES" dirty="0">
              <a:latin typeface="Calibri" panose="020F0502020204030204" pitchFamily="34" charset="0"/>
            </a:endParaRPr>
          </a:p>
        </p:txBody>
      </p:sp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1492469" y="1196475"/>
            <a:ext cx="9143538" cy="3697465"/>
          </a:xfrm>
        </p:spPr>
        <p:txBody>
          <a:bodyPr rtlCol="0"/>
          <a:lstStyle/>
          <a:p>
            <a:pPr marL="0" indent="0" algn="just" rtl="0">
              <a:buNone/>
            </a:pPr>
            <a:r>
              <a:rPr lang="es-MX" b="0" i="0" dirty="0">
                <a:effectLst/>
                <a:latin typeface="Söhne Mono"/>
              </a:rPr>
              <a:t>Depositar dinero: Permite al usuario realizar un depósito de dinero en su cuenta. </a:t>
            </a:r>
            <a:endParaRPr lang="es-ES" dirty="0">
              <a:latin typeface="Calibri" panose="020F0502020204030204" pitchFamily="34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FBA0BF5-9805-4156-9EC0-7D7E895708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844" y="2132856"/>
            <a:ext cx="4884436" cy="4143472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E91AED09-92C3-4C3D-BDE2-1B97CC1AF7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2182" y="2132856"/>
            <a:ext cx="5274799" cy="3991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7315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Introducción</a:t>
            </a:r>
            <a:endParaRPr lang="es-ES" dirty="0">
              <a:latin typeface="Calibri" panose="020F050202020403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algn="just" rtl="0">
              <a:buNone/>
            </a:pPr>
            <a:r>
              <a:rPr lang="es-MX" sz="2800" b="0" i="0" dirty="0">
                <a:effectLst/>
                <a:latin typeface="Söhne Mono"/>
              </a:rPr>
              <a:t>El presente informe describe el sistema de Banco Financiero desarrollado por el equipo conformado por Corina Acosta, Jilmar Gonzales y Justin Mendoza como parte del curso de Fundamentos de Programación en la Universidad de las Fuerzas Armadas ESPE-SS. El sistema permite realizar diversas operaciones bancarias, como iniciar sesión, registrar nuevos usuarios, consultar información de usuarios registrados, realizar depósitos, retiros y transferencias, entre otras funcionalidades.</a:t>
            </a:r>
            <a:endParaRPr lang="es-ES" sz="2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8110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978507" y="-18274"/>
            <a:ext cx="10171461" cy="1066800"/>
          </a:xfrm>
        </p:spPr>
        <p:txBody>
          <a:bodyPr rtlCol="0"/>
          <a:lstStyle/>
          <a:p>
            <a:pPr rtl="0"/>
            <a:r>
              <a:rPr lang="es-ES" dirty="0"/>
              <a:t>Funcionalidades adicionales (dentro del Menú de Usuarios)</a:t>
            </a:r>
            <a:endParaRPr lang="es-ES" dirty="0">
              <a:latin typeface="Calibri" panose="020F0502020204030204" pitchFamily="34" charset="0"/>
            </a:endParaRPr>
          </a:p>
        </p:txBody>
      </p:sp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1492469" y="1196475"/>
            <a:ext cx="9143538" cy="3697465"/>
          </a:xfrm>
        </p:spPr>
        <p:txBody>
          <a:bodyPr rtlCol="0"/>
          <a:lstStyle/>
          <a:p>
            <a:pPr marL="0" indent="0" algn="just" rtl="0">
              <a:buNone/>
            </a:pPr>
            <a:r>
              <a:rPr lang="es-MX" b="0" i="0" dirty="0">
                <a:effectLst/>
                <a:latin typeface="Söhne Mono"/>
              </a:rPr>
              <a:t>Retirar dinero: Permite al usuario realizar un retiro de dinero de su cuenta.</a:t>
            </a:r>
            <a:endParaRPr lang="es-ES" dirty="0">
              <a:latin typeface="Calibri" panose="020F050202020403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9BF22DE-3062-41FD-BF54-747E2279D0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3385" y="2060848"/>
            <a:ext cx="4576061" cy="4047841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8BC7D4E9-F11D-482B-99B4-24D992682D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2444" y="2060848"/>
            <a:ext cx="4576061" cy="3983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4435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978507" y="-18274"/>
            <a:ext cx="10171461" cy="1066800"/>
          </a:xfrm>
        </p:spPr>
        <p:txBody>
          <a:bodyPr rtlCol="0"/>
          <a:lstStyle/>
          <a:p>
            <a:pPr rtl="0"/>
            <a:r>
              <a:rPr lang="es-ES" dirty="0"/>
              <a:t>Funcionalidades adicionales (dentro del Menú de Usuarios)</a:t>
            </a:r>
            <a:endParaRPr lang="es-ES" dirty="0">
              <a:latin typeface="Calibri" panose="020F0502020204030204" pitchFamily="34" charset="0"/>
            </a:endParaRPr>
          </a:p>
        </p:txBody>
      </p:sp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1492469" y="1196475"/>
            <a:ext cx="9143538" cy="3697465"/>
          </a:xfrm>
        </p:spPr>
        <p:txBody>
          <a:bodyPr rtlCol="0"/>
          <a:lstStyle/>
          <a:p>
            <a:pPr marL="0" indent="0" algn="just" rtl="0">
              <a:buNone/>
            </a:pPr>
            <a:r>
              <a:rPr lang="es-MX" b="0" i="0" dirty="0">
                <a:effectLst/>
                <a:latin typeface="Söhne Mono"/>
              </a:rPr>
              <a:t>Consultar saldo: Muestra el saldo actual de la cuenta del usuario. </a:t>
            </a:r>
            <a:endParaRPr lang="es-ES" dirty="0">
              <a:latin typeface="Calibri" panose="020F0502020204030204" pitchFamily="34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A377F54-3D0A-4614-9149-25D2CD78E0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780" y="2276872"/>
            <a:ext cx="6073666" cy="3017782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6A66DCEB-D0AB-4281-A941-4FCF2A6E95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9042" y="1772816"/>
            <a:ext cx="4950622" cy="4276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9073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978507" y="-18274"/>
            <a:ext cx="10171461" cy="1066800"/>
          </a:xfrm>
        </p:spPr>
        <p:txBody>
          <a:bodyPr rtlCol="0"/>
          <a:lstStyle/>
          <a:p>
            <a:pPr rtl="0"/>
            <a:r>
              <a:rPr lang="es-ES" dirty="0"/>
              <a:t>Funcionalidades adicionales (dentro del Menú de Usuarios)</a:t>
            </a:r>
            <a:endParaRPr lang="es-ES" dirty="0">
              <a:latin typeface="Calibri" panose="020F0502020204030204" pitchFamily="34" charset="0"/>
            </a:endParaRPr>
          </a:p>
        </p:txBody>
      </p:sp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1492469" y="1196475"/>
            <a:ext cx="9143538" cy="3697465"/>
          </a:xfrm>
        </p:spPr>
        <p:txBody>
          <a:bodyPr rtlCol="0"/>
          <a:lstStyle/>
          <a:p>
            <a:pPr marL="0" indent="0" rtl="0">
              <a:buNone/>
            </a:pPr>
            <a:r>
              <a:rPr lang="es-MX" b="0" i="0" dirty="0">
                <a:effectLst/>
                <a:latin typeface="Söhne Mono"/>
              </a:rPr>
              <a:t>Transferencia: Permite al usuario realizar una transferencia de dinero a otra</a:t>
            </a:r>
            <a:r>
              <a:rPr lang="es-MX" dirty="0">
                <a:latin typeface="Söhne Mono"/>
              </a:rPr>
              <a:t> </a:t>
            </a:r>
            <a:r>
              <a:rPr lang="es-MX" b="0" i="0" dirty="0">
                <a:effectLst/>
                <a:latin typeface="Söhne Mono"/>
              </a:rPr>
              <a:t>cuenta</a:t>
            </a:r>
            <a:r>
              <a:rPr lang="es-MX" b="0" i="0" dirty="0">
                <a:solidFill>
                  <a:srgbClr val="00A67D"/>
                </a:solidFill>
                <a:effectLst/>
                <a:latin typeface="Söhne Mono"/>
              </a:rPr>
              <a:t>.</a:t>
            </a:r>
            <a:r>
              <a:rPr lang="es-MX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br>
              <a:rPr lang="es-MX" dirty="0"/>
            </a:br>
            <a:endParaRPr lang="es-ES" dirty="0">
              <a:latin typeface="Calibri" panose="020F050202020403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B8B0474-88B0-477D-88DE-673807E221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5860" y="1988840"/>
            <a:ext cx="4780090" cy="4653136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F379C26F-B31C-48F8-B903-758B15C4E2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9878" y="1772816"/>
            <a:ext cx="4045014" cy="4910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0544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Conclusión</a:t>
            </a:r>
            <a:endParaRPr lang="es-ES" dirty="0">
              <a:latin typeface="Calibri" panose="020F0502020204030204" pitchFamily="34" charset="0"/>
            </a:endParaRPr>
          </a:p>
        </p:txBody>
      </p:sp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es-MX" sz="3200" b="0" i="0" dirty="0">
                <a:solidFill>
                  <a:srgbClr val="374151"/>
                </a:solidFill>
                <a:effectLst/>
                <a:latin typeface="Söhne"/>
              </a:rPr>
              <a:t>En conclusión, el sistema de Banco Financiero desarrollado por nuestro equipo ha demostrado ser una solución eficiente y confiable para gestionar operaciones bancarias. Durante el proceso de desarrollo, hemos aplicado conceptos fundamentales de programación, como la búsqueda secuencial y el ordenamiento, para asegurar un funcionamiento óptimo.</a:t>
            </a:r>
            <a:endParaRPr lang="es-ES" sz="32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0217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36536" y="687152"/>
            <a:ext cx="6515752" cy="5483696"/>
          </a:xfrm>
        </p:spPr>
        <p:txBody>
          <a:bodyPr rtlCol="0">
            <a:normAutofit fontScale="90000"/>
          </a:bodyPr>
          <a:lstStyle/>
          <a:p>
            <a:pPr rtl="0"/>
            <a:r>
              <a:rPr lang="es-ES" sz="44600" dirty="0"/>
              <a:t>Fin</a:t>
            </a:r>
            <a:endParaRPr lang="es-ES" sz="446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7847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>
                <a:latin typeface="Calibri" panose="020F0502020204030204" pitchFamily="34" charset="0"/>
              </a:rPr>
              <a:t>Objetivos del proyecto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s-ES" dirty="0"/>
              <a:t>Desarrollar un Programa donde se aplique todos los conceptos vistos en estos dos parciales</a:t>
            </a:r>
            <a:r>
              <a:rPr lang="es-ES" dirty="0">
                <a:latin typeface="Calibri" panose="020F0502020204030204" pitchFamily="34" charset="0"/>
              </a:rPr>
              <a:t>.</a:t>
            </a:r>
          </a:p>
          <a:p>
            <a:pPr rtl="0"/>
            <a:r>
              <a:rPr lang="es-MX" b="0" i="0" dirty="0">
                <a:solidFill>
                  <a:srgbClr val="374151"/>
                </a:solidFill>
                <a:effectLst/>
                <a:latin typeface="Söhne"/>
              </a:rPr>
              <a:t>Desarrollar un sistema de Banco Financiero que permita a los usuarios realizar operaciones bancarias de manera segura y eficiente.</a:t>
            </a:r>
            <a:endParaRPr lang="es-ES" dirty="0">
              <a:latin typeface="Calibri" panose="020F0502020204030204" pitchFamily="34" charset="0"/>
            </a:endParaRPr>
          </a:p>
          <a:p>
            <a:pPr rtl="0"/>
            <a:r>
              <a:rPr lang="es-MX" b="0" i="0" dirty="0">
                <a:solidFill>
                  <a:srgbClr val="374151"/>
                </a:solidFill>
                <a:effectLst/>
                <a:latin typeface="Söhne"/>
              </a:rPr>
              <a:t>Realizar pruebas exhaustivas del sistema para identificar posibles errores o fallos y corregirlos antes de su implementación final.</a:t>
            </a:r>
            <a:endParaRPr lang="es-E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22789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>
                <a:latin typeface="Calibri" panose="020F0502020204030204" pitchFamily="34" charset="0"/>
              </a:rPr>
              <a:t>Descripción</a:t>
            </a:r>
          </a:p>
        </p:txBody>
      </p:sp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/>
          </a:bodyPr>
          <a:lstStyle/>
          <a:p>
            <a:pPr algn="just" rtl="0"/>
            <a:r>
              <a:rPr lang="es-MX" sz="2800" dirty="0">
                <a:latin typeface="Calibri" panose="020F0502020204030204" pitchFamily="34" charset="0"/>
              </a:rPr>
              <a:t>El programa es un sistema de Banco Financiero que permite a los usuarios realizar operaciones bancarias de forma segura y eficiente. Incluye funciones de inicio de sesión, registro de usuarios, depósitos, retiros, transferencias y consulta de saldo. El sistema garantiza la privacidad y confidencialidad de la información, implementa medidas de seguridad y ofrece una experiencia amigable al usuario. También cuenta con algoritmos de búsqueda y ordenamiento, y se ha diseñado para ser escalable y permitir futuras mejoras. En resumen, es un sistema completo para gestionar operaciones bancarias.</a:t>
            </a:r>
            <a:endParaRPr lang="es-ES" sz="2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2966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522643" y="260648"/>
            <a:ext cx="9143538" cy="1066800"/>
          </a:xfrm>
        </p:spPr>
        <p:txBody>
          <a:bodyPr rtlCol="0"/>
          <a:lstStyle/>
          <a:p>
            <a:pPr rtl="0"/>
            <a:r>
              <a:rPr lang="es-ES" dirty="0"/>
              <a:t>Implementación</a:t>
            </a:r>
            <a:endParaRPr lang="es-ES" dirty="0">
              <a:latin typeface="Calibri" panose="020F0502020204030204" pitchFamily="34" charset="0"/>
            </a:endParaRPr>
          </a:p>
        </p:txBody>
      </p:sp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837828" y="1556792"/>
            <a:ext cx="10153128" cy="4392488"/>
          </a:xfrm>
        </p:spPr>
        <p:txBody>
          <a:bodyPr rtlCol="0">
            <a:normAutofit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es-MX" sz="3200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 sistema de Banco Financiero ha sido implementado en C++ a través de la librería "Lib1PortadaMenu.h". Este sistema permite realizar operaciones bancarias como iniciar sesión, registrar nuevos usuarios, consultar información de usuarios, realizar depósitos, retiros, transferencias y consultar saldos.</a:t>
            </a:r>
          </a:p>
          <a:p>
            <a:pPr marL="0" indent="0" algn="l">
              <a:buNone/>
            </a:pPr>
            <a:endParaRPr lang="es-MX" b="0" i="0" dirty="0">
              <a:solidFill>
                <a:srgbClr val="374151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585531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342623" y="470992"/>
            <a:ext cx="9143538" cy="1066800"/>
          </a:xfrm>
        </p:spPr>
        <p:txBody>
          <a:bodyPr rtlCol="0"/>
          <a:lstStyle/>
          <a:p>
            <a:pPr rtl="0"/>
            <a:r>
              <a:rPr lang="es-ES" dirty="0"/>
              <a:t>Implementación</a:t>
            </a:r>
            <a:endParaRPr lang="es-ES" dirty="0">
              <a:latin typeface="Calibri" panose="020F0502020204030204" pitchFamily="34" charset="0"/>
            </a:endParaRPr>
          </a:p>
        </p:txBody>
      </p:sp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837828" y="1556792"/>
            <a:ext cx="10153128" cy="4392488"/>
          </a:xfrm>
        </p:spPr>
        <p:txBody>
          <a:bodyPr rtlCol="0">
            <a:normAutofit fontScale="62500" lnSpcReduction="20000"/>
          </a:bodyPr>
          <a:lstStyle/>
          <a:p>
            <a:pPr marL="0" indent="0" algn="just">
              <a:lnSpc>
                <a:spcPct val="120000"/>
              </a:lnSpc>
              <a:buNone/>
            </a:pPr>
            <a:endParaRPr lang="es-MX" sz="5100" b="0" i="0" dirty="0">
              <a:solidFill>
                <a:srgbClr val="37415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20000"/>
              </a:lnSpc>
              <a:buNone/>
            </a:pPr>
            <a:r>
              <a:rPr lang="es-MX" sz="5100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 sistema utiliza algoritmos de búsqueda secuencial para buscar nombres de usuario y números de identificación en arreglos correspondientes. También se emplean algoritmos de ordenamiento para ordenar los nombres de los usuarios y los números de identificación.</a:t>
            </a:r>
          </a:p>
          <a:p>
            <a:pPr marL="0" indent="0" algn="l">
              <a:buNone/>
            </a:pPr>
            <a:endParaRPr lang="es-MX" b="0" i="0" dirty="0">
              <a:solidFill>
                <a:srgbClr val="374151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5797674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342623" y="375320"/>
            <a:ext cx="9143538" cy="1066800"/>
          </a:xfrm>
        </p:spPr>
        <p:txBody>
          <a:bodyPr rtlCol="0"/>
          <a:lstStyle/>
          <a:p>
            <a:pPr rtl="0"/>
            <a:r>
              <a:rPr lang="es-ES" dirty="0"/>
              <a:t>Implementación</a:t>
            </a:r>
            <a:endParaRPr lang="es-ES" dirty="0">
              <a:latin typeface="Calibri" panose="020F0502020204030204" pitchFamily="34" charset="0"/>
            </a:endParaRPr>
          </a:p>
        </p:txBody>
      </p:sp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837828" y="1556792"/>
            <a:ext cx="10153128" cy="4392488"/>
          </a:xfrm>
        </p:spPr>
        <p:txBody>
          <a:bodyPr rtlCol="0">
            <a:normAutofit fontScale="70000" lnSpcReduction="20000"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es-MX" sz="5100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 funcionalidad del sistema está estructurada en un menú principal con opciones numéricas. Cada opción se asocia a una función específica que realiza la operación seleccionada por el usuario. Se utilizan estructuras de control y validación de datos para asegurar una interacción adecuada.</a:t>
            </a:r>
          </a:p>
          <a:p>
            <a:pPr marL="0" indent="0" algn="l">
              <a:buNone/>
            </a:pPr>
            <a:endParaRPr lang="es-MX" b="0" i="0" dirty="0">
              <a:solidFill>
                <a:srgbClr val="374151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1631820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341884" y="1844824"/>
            <a:ext cx="10153128" cy="2016224"/>
          </a:xfrm>
        </p:spPr>
        <p:txBody>
          <a:bodyPr rtlCol="0">
            <a:normAutofit/>
          </a:bodyPr>
          <a:lstStyle/>
          <a:p>
            <a:pPr rtl="0"/>
            <a:r>
              <a:rPr lang="es-ES" sz="8800" dirty="0">
                <a:latin typeface="Calibri" panose="020F0502020204030204" pitchFamily="34" charset="0"/>
              </a:rPr>
              <a:t>Desarrollo del Código</a:t>
            </a:r>
          </a:p>
        </p:txBody>
      </p:sp>
    </p:spTree>
    <p:extLst>
      <p:ext uri="{BB962C8B-B14F-4D97-AF65-F5344CB8AC3E}">
        <p14:creationId xmlns:p14="http://schemas.microsoft.com/office/powerpoint/2010/main" val="27949471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61764" y="424052"/>
            <a:ext cx="9143538" cy="1066800"/>
          </a:xfrm>
        </p:spPr>
        <p:txBody>
          <a:bodyPr rtlCol="0"/>
          <a:lstStyle/>
          <a:p>
            <a:pPr rtl="0"/>
            <a:r>
              <a:rPr lang="es-ES" dirty="0"/>
              <a:t>Programa Principal                                   Librería </a:t>
            </a:r>
            <a:endParaRPr lang="es-ES" dirty="0">
              <a:latin typeface="Calibri" panose="020F0502020204030204" pitchFamily="34" charset="0"/>
            </a:endParaRP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D246BD57-DF82-45A7-B443-72681639C8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1706621"/>
            <a:ext cx="3459780" cy="1981372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6FB363E-3A25-4FF5-A3E2-E93686D74D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5753" y="2084472"/>
            <a:ext cx="3912510" cy="3331674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8ED27DAF-EF8C-4058-84F4-6E1FC246C7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9687" y="3204959"/>
            <a:ext cx="5577285" cy="2795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381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ción de información general sobre la planeación del proyecto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98000"/>
              </a:schemeClr>
            </a:duotone>
          </a:blip>
          <a:tile tx="0" ty="0" sx="100000" sy="100000" flip="none" algn="ctr"/>
        </a:blipFill>
      </a:bgFillStyleLst>
    </a:fmtScheme>
  </a:themeElements>
  <a:objectDefaults>
    <a:spDef>
      <a:spPr>
        <a:solidFill>
          <a:schemeClr val="accent1">
            <a:lumMod val="50000"/>
          </a:schemeClr>
        </a:solidFill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accent1">
              <a:lumMod val="20000"/>
              <a:lumOff val="80000"/>
            </a:schemeClr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26713968_TF03460544" id="{5893E416-5E13-466A-92AE-0A665B74B2DE}" vid="{318DD58B-AF31-4FED-847A-C5563F90B9D1}"/>
    </a:ext>
  </a:extLst>
</a:theme>
</file>

<file path=ppt/theme/theme2.xml><?xml version="1.0" encoding="utf-8"?>
<a:theme xmlns:a="http://schemas.openxmlformats.org/drawingml/2006/main" name="Tema de Offic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Presentación con información general sobre la planeación de proyectos empresariales</Template>
  <TotalTime>81</TotalTime>
  <Words>731</Words>
  <Application>Microsoft Office PowerPoint</Application>
  <PresentationFormat>Personalizado</PresentationFormat>
  <Paragraphs>75</Paragraphs>
  <Slides>24</Slides>
  <Notes>24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30" baseType="lpstr">
      <vt:lpstr>Arial</vt:lpstr>
      <vt:lpstr>Calibri</vt:lpstr>
      <vt:lpstr>Söhne</vt:lpstr>
      <vt:lpstr>Söhne Mono</vt:lpstr>
      <vt:lpstr>Wingdings</vt:lpstr>
      <vt:lpstr>Presentación de información general sobre la planeación del proyecto</vt:lpstr>
      <vt:lpstr>Banco Financiero desarrollado por el equipo conformado por Corina Acosta, Jilmar González y Justin Mendoza </vt:lpstr>
      <vt:lpstr>Introducción</vt:lpstr>
      <vt:lpstr>Objetivos del proyecto</vt:lpstr>
      <vt:lpstr>Descripción</vt:lpstr>
      <vt:lpstr>Implementación</vt:lpstr>
      <vt:lpstr>Implementación</vt:lpstr>
      <vt:lpstr>Implementación</vt:lpstr>
      <vt:lpstr>Desarrollo del Código</vt:lpstr>
      <vt:lpstr>Programa Principal                                   Librería </vt:lpstr>
      <vt:lpstr>Declaracion de Variables, Arreglos, Subprogrmas y Funciones</vt:lpstr>
      <vt:lpstr>Algoritmos de Ordenación</vt:lpstr>
      <vt:lpstr>Algoritmos de Búsqueda</vt:lpstr>
      <vt:lpstr>Funcionalidades del sistema</vt:lpstr>
      <vt:lpstr>Funcionalidades del sistema</vt:lpstr>
      <vt:lpstr>Funcionalidades del sistema</vt:lpstr>
      <vt:lpstr>Funcionalidades del sistema</vt:lpstr>
      <vt:lpstr>Funcionalidades del sistema</vt:lpstr>
      <vt:lpstr>Funcionalidades adicionales (dentro del Menú de Usuarios)</vt:lpstr>
      <vt:lpstr>Funcionalidades adicionales (dentro del Menú de Usuarios)</vt:lpstr>
      <vt:lpstr>Funcionalidades adicionales (dentro del Menú de Usuarios)</vt:lpstr>
      <vt:lpstr>Funcionalidades adicionales (dentro del Menú de Usuarios)</vt:lpstr>
      <vt:lpstr>Funcionalidades adicionales (dentro del Menú de Usuarios)</vt:lpstr>
      <vt:lpstr>Conclusión</vt:lpstr>
      <vt:lpstr>Fin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Banco Financiero desarrollado por el equipo conformado por Corina Acosta, Jilmar Gonzalez y Justin Mendoza</dc:title>
  <dc:creator>Jilmar Lojan</dc:creator>
  <cp:lastModifiedBy>Jilmar Lojan</cp:lastModifiedBy>
  <cp:revision>9</cp:revision>
  <dcterms:created xsi:type="dcterms:W3CDTF">2023-07-17T05:56:48Z</dcterms:created>
  <dcterms:modified xsi:type="dcterms:W3CDTF">2023-07-17T07:18:21Z</dcterms:modified>
</cp:coreProperties>
</file>