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gMtICkayK2KdxMZ9nWF5Wxu6F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Need visual of gamma distribution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Need visual of candidate targets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b297b3f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b297b3f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ithub.com/justinochoi/SaberSeminar202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Method for Optimizing Pitch Targets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Justin Choi </a:t>
            </a:r>
            <a:endParaRPr/>
          </a:p>
        </p:txBody>
      </p:sp>
      <p:pic>
        <p:nvPicPr>
          <p:cNvPr id="61" name="Google Shape;61;p1" title="washu_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922" y="3668375"/>
            <a:ext cx="1474150" cy="12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311700" y="225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Streamlit App</a:t>
            </a:r>
            <a:endParaRPr/>
          </a:p>
        </p:txBody>
      </p:sp>
      <p:pic>
        <p:nvPicPr>
          <p:cNvPr id="131" name="Google Shape;131;p9" title="Screenshot 2025-08-19 at 8.33.0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00" y="880375"/>
            <a:ext cx="4662651" cy="34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/>
          <p:nvPr/>
        </p:nvSpPr>
        <p:spPr>
          <a:xfrm>
            <a:off x="842400" y="4435625"/>
            <a:ext cx="7459200" cy="6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1041725" y="4514125"/>
            <a:ext cx="6910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pitch-target-optimizer.streamlit.app</a:t>
            </a:r>
            <a:endParaRPr b="1"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 / Next Steps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Takeaways: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Pitcher + batter essential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Locations vary – a lot!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Rush to two strikes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Future: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 previous pitch(es) into account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Expand customization (movement profiles, targets)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You! 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github.com/justinochoi/SaberSeminar2025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Saberseminar for hosting 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MLB for pitch-level data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Where should you throw?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Seems easy enough…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factors we need to consider: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Count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Command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Stuff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Batter at plate 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Initial Steps 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valuable is a pitch?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Frameworks from stuff/location models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Things get tricky with batter, count, etc.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ML doesn’t work here – need alternative!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Modeling Pitch Value 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Breaking down the components: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Swing / Take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Whiff / Foul / In-Play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 / Single / Double / Triple / Home Run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Bayesian hierarchical models with </a:t>
            </a:r>
            <a:r>
              <a:rPr b="1" lang="en" sz="2000"/>
              <a:t>batter random effects </a:t>
            </a:r>
            <a:r>
              <a:rPr lang="en" sz="2000"/>
              <a:t>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Bambi package in Python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Count, movement, location, etc. </a:t>
            </a:r>
            <a:endParaRPr sz="1600"/>
          </a:p>
        </p:txBody>
      </p:sp>
      <p:sp>
        <p:nvSpPr>
          <p:cNvPr id="80" name="Google Shape;80;p4"/>
          <p:cNvSpPr/>
          <p:nvPr/>
        </p:nvSpPr>
        <p:spPr>
          <a:xfrm>
            <a:off x="734550" y="3972200"/>
            <a:ext cx="7459200" cy="6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860700" y="4041050"/>
            <a:ext cx="720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approach allows for stable estimation of BBE outcome dist.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272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Modeling Pitcher Command 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152475"/>
            <a:ext cx="462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Goal: Estimate </a:t>
            </a:r>
            <a:r>
              <a:rPr b="1" lang="en" sz="2000"/>
              <a:t>covariance matrix</a:t>
            </a:r>
            <a:r>
              <a:rPr lang="en" sz="2000"/>
              <a:t> of pitcher’s pitch locations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Good command = Less variance 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Gamma prior determined by </a:t>
            </a:r>
            <a:r>
              <a:rPr b="1" lang="en" sz="2000"/>
              <a:t>league-wide data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each pitch type + count, assume bivariate normal dist.</a:t>
            </a:r>
            <a:endParaRPr sz="2000"/>
          </a:p>
        </p:txBody>
      </p:sp>
      <p:pic>
        <p:nvPicPr>
          <p:cNvPr id="88" name="Google Shape;88;p5" title="kdeplot.png"/>
          <p:cNvPicPr preferRelativeResize="0"/>
          <p:nvPr/>
        </p:nvPicPr>
        <p:blipFill rotWithShape="1">
          <a:blip r:embed="rId3">
            <a:alphaModFix/>
          </a:blip>
          <a:srcRect b="119" l="0" r="0" t="129"/>
          <a:stretch/>
        </p:blipFill>
        <p:spPr>
          <a:xfrm>
            <a:off x="4934698" y="940988"/>
            <a:ext cx="3844225" cy="383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Putting It All Together 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Initialize: Pitcher, batter, pitch type, count, list of candidate targets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Targets on 5 x 5 rectangular grid (25 targets) 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Pitcher, pitch type, and count for covariance matrix estimation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For each target, do: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Simulate</a:t>
            </a:r>
            <a:r>
              <a:rPr lang="en" sz="1600"/>
              <a:t> pitch locations, with target as mean and estimated covariance matrix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Calculate </a:t>
            </a:r>
            <a:r>
              <a:rPr b="1" lang="en" sz="1600"/>
              <a:t>expected value</a:t>
            </a:r>
            <a:r>
              <a:rPr lang="en" sz="1600"/>
              <a:t> of each pitch, then average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Return target with best average EV 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b297b3f5b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37b297b3f5b_0_6" title="skubal0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25" y="332688"/>
            <a:ext cx="5079551" cy="447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1351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7" title="skubal0-1.png"/>
          <p:cNvPicPr preferRelativeResize="0"/>
          <p:nvPr/>
        </p:nvPicPr>
        <p:blipFill rotWithShape="1">
          <a:blip r:embed="rId3">
            <a:alphaModFix/>
          </a:blip>
          <a:srcRect b="0" l="139" r="149" t="0"/>
          <a:stretch/>
        </p:blipFill>
        <p:spPr>
          <a:xfrm>
            <a:off x="311700" y="817300"/>
            <a:ext cx="3968799" cy="35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 title="skubal0-2.png"/>
          <p:cNvPicPr preferRelativeResize="0"/>
          <p:nvPr/>
        </p:nvPicPr>
        <p:blipFill rotWithShape="1">
          <a:blip r:embed="rId4">
            <a:alphaModFix/>
          </a:blip>
          <a:srcRect b="69" l="0" r="0" t="69"/>
          <a:stretch/>
        </p:blipFill>
        <p:spPr>
          <a:xfrm>
            <a:off x="4863500" y="833277"/>
            <a:ext cx="3968799" cy="347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/>
          <p:nvPr/>
        </p:nvSpPr>
        <p:spPr>
          <a:xfrm>
            <a:off x="3761900" y="2408388"/>
            <a:ext cx="1101600" cy="5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842400" y="4435625"/>
            <a:ext cx="7459200" cy="6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934200" y="4533125"/>
            <a:ext cx="7275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Optimal targets almost always in-zone, except for </a:t>
            </a: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two-strike counts</a:t>
            </a: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" name="Google Shape;118;p8" title="gausman.png"/>
          <p:cNvPicPr preferRelativeResize="0"/>
          <p:nvPr/>
        </p:nvPicPr>
        <p:blipFill rotWithShape="1">
          <a:blip r:embed="rId3">
            <a:alphaModFix/>
          </a:blip>
          <a:srcRect b="0" l="680" r="690" t="0"/>
          <a:stretch/>
        </p:blipFill>
        <p:spPr>
          <a:xfrm>
            <a:off x="4863797" y="816100"/>
            <a:ext cx="3968496" cy="351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8" title="kopech.png"/>
          <p:cNvPicPr preferRelativeResize="0"/>
          <p:nvPr/>
        </p:nvPicPr>
        <p:blipFill rotWithShape="1">
          <a:blip r:embed="rId4">
            <a:alphaModFix/>
          </a:blip>
          <a:srcRect b="0" l="179" r="179" t="0"/>
          <a:stretch/>
        </p:blipFill>
        <p:spPr>
          <a:xfrm>
            <a:off x="311700" y="844799"/>
            <a:ext cx="3968494" cy="35112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/>
          <p:nvPr/>
        </p:nvSpPr>
        <p:spPr>
          <a:xfrm>
            <a:off x="842400" y="4435625"/>
            <a:ext cx="7459200" cy="6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906600" y="4555925"/>
            <a:ext cx="7333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Changes to </a:t>
            </a: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command/stuff</a:t>
            </a: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can change optimal target and RV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2868975" y="3224725"/>
            <a:ext cx="1251000" cy="734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7129750" y="3224725"/>
            <a:ext cx="1251000" cy="734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7181500" y="3282025"/>
            <a:ext cx="1147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Stuff+: 94 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Location+: 103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2920725" y="3282025"/>
            <a:ext cx="1147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Stuff+: 108 </a:t>
            </a:r>
            <a:endParaRPr b="0" i="0" sz="12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Location+: 90</a:t>
            </a:r>
            <a:endParaRPr b="0" i="0" sz="12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