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kaggle.com" TargetMode="External"/><Relationship Id="rId3" Type="http://schemas.openxmlformats.org/officeDocument/2006/relationships/hyperlink" Target="https://towardsdatascience.com/understanding-auc-roc-curve-68b2303cc9c5" TargetMode="External"/><Relationship Id="rId4" Type="http://schemas.openxmlformats.org/officeDocument/2006/relationships/hyperlink" Target="https://machinelearningmastery.com/linear-discriminant-analysis-for-machine-learning/" TargetMode="External"/><Relationship Id="rId5" Type="http://schemas.openxmlformats.org/officeDocument/2006/relationships/hyperlink" Target="https://towardsdatascience.com/classification-part-2-linear-discriminant-analysis-ea60c45b9ee5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archive.ics.uci.edu/ml/datasets/breast+cancer+wisconsin+(diagnostic)" TargetMode="External"/><Relationship Id="rId3" Type="http://schemas.openxmlformats.org/officeDocument/2006/relationships/hyperlink" Target="http://archive.ics.uci.edu/ml/datasets/Breast+Cancer+Coimbr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reast Canc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Breast Cancer</a:t>
            </a:r>
          </a:p>
        </p:txBody>
      </p:sp>
      <p:sp>
        <p:nvSpPr>
          <p:cNvPr id="120" name="Justin Pet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Justin Peter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urce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59" name="https://www.kaggle.com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https://www.kaggle.com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https://towardsdatascience.com/understanding-auc-roc-curve-68b2303cc9c5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https://machinelearningmastery.com/linear-discriminant-analysis-for-machine-learning/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https://towardsdatascience.com/classification-part-2-linear-discriminant-analysis-ea60c45b9ee5</a:t>
            </a:r>
          </a:p>
          <a:p>
            <a:pPr/>
            <a:r>
              <a:t>Any helpful links on BlackBoard for making the images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set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23" name="Breast Cancer Wisconsin- larger dataset…"/>
          <p:cNvSpPr txBox="1"/>
          <p:nvPr>
            <p:ph type="body" idx="4294967295"/>
          </p:nvPr>
        </p:nvSpPr>
        <p:spPr>
          <a:xfrm>
            <a:off x="952500" y="2012583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Breast Cancer Wisconsin- larger dataset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http://archive.ics.uci.edu/ml/datasets/breast+cancer+wisconsin+(diagnostic)</a:t>
            </a:r>
          </a:p>
          <a:p>
            <a:pPr/>
            <a:r>
              <a:t>Breast Cancer Coimbra- smaller dataset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http://archive.ics.uci.edu/ml/datasets/Breast+Cancer+Coimbra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chnique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Techniques</a:t>
            </a:r>
          </a:p>
        </p:txBody>
      </p:sp>
      <p:sp>
        <p:nvSpPr>
          <p:cNvPr id="126" name="Correlation Matrix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 Matrix</a:t>
            </a:r>
          </a:p>
          <a:p>
            <a:pPr/>
            <a:r>
              <a:t>PCA</a:t>
            </a:r>
          </a:p>
          <a:p>
            <a:pPr/>
            <a:r>
              <a:t>KPCA</a:t>
            </a:r>
          </a:p>
          <a:p>
            <a:pPr/>
            <a:r>
              <a:t>Diffusion Maps</a:t>
            </a:r>
          </a:p>
          <a:p>
            <a:pPr/>
            <a:r>
              <a:t>Linear Discriminant Analysis</a:t>
            </a:r>
          </a:p>
          <a:p>
            <a:pPr/>
            <a:r>
              <a:t>ROC and AUC 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9-04-21 at 10.54.47 AM.png" descr="Screen Shot 2019-04-21 at 10.54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155" y="2339387"/>
            <a:ext cx="5573510" cy="507482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Correlation Matrix"/>
          <p:cNvSpPr txBox="1"/>
          <p:nvPr>
            <p:ph type="title" idx="4294967295"/>
          </p:nvPr>
        </p:nvSpPr>
        <p:spPr>
          <a:xfrm>
            <a:off x="952500" y="254000"/>
            <a:ext cx="11099800" cy="1042802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Correlation Matrix</a:t>
            </a:r>
          </a:p>
        </p:txBody>
      </p:sp>
      <p:pic>
        <p:nvPicPr>
          <p:cNvPr id="130" name="Screen Shot 2019-04-21 at 10.53.30 AM.png" descr="Screen Shot 2019-04-21 at 10.53.3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3445" y="1405690"/>
            <a:ext cx="7498566" cy="6942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CA"/>
          <p:cNvSpPr txBox="1"/>
          <p:nvPr>
            <p:ph type="title" idx="4294967295"/>
          </p:nvPr>
        </p:nvSpPr>
        <p:spPr>
          <a:xfrm>
            <a:off x="952500" y="254000"/>
            <a:ext cx="11099800" cy="953493"/>
          </a:xfrm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PCA</a:t>
            </a:r>
          </a:p>
        </p:txBody>
      </p:sp>
      <p:pic>
        <p:nvPicPr>
          <p:cNvPr id="133" name="Screen Shot 2019-04-21 at 11.11.35 AM.png" descr="Screen Shot 2019-04-21 at 11.11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56" y="1017649"/>
            <a:ext cx="5597011" cy="532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9-04-21 at 11.10.56 AM.png" descr="Screen Shot 2019-04-21 at 11.10.5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555" y="1345666"/>
            <a:ext cx="441960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9-04-21 at 11.16.59 AM.png" descr="Screen Shot 2019-04-21 at 11.16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205" y="5585941"/>
            <a:ext cx="51943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9-04-21 at 11.17.16 AM.png" descr="Screen Shot 2019-04-21 at 11.17.1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4661" y="6030441"/>
            <a:ext cx="47498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KPCA"/>
          <p:cNvSpPr txBox="1"/>
          <p:nvPr>
            <p:ph type="title" idx="4294967295"/>
          </p:nvPr>
        </p:nvSpPr>
        <p:spPr>
          <a:xfrm>
            <a:off x="952500" y="254000"/>
            <a:ext cx="11099800" cy="911101"/>
          </a:xfrm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/>
            <a:r>
              <a:t>KPCA</a:t>
            </a:r>
          </a:p>
        </p:txBody>
      </p:sp>
      <p:pic>
        <p:nvPicPr>
          <p:cNvPr id="139" name="Screen Shot 2019-04-21 at 11.24.06 AM.png" descr="Screen Shot 2019-04-21 at 11.24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7514" y="1067153"/>
            <a:ext cx="3563161" cy="3765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9-04-21 at 11.24.42 AM.png" descr="Screen Shot 2019-04-21 at 11.24.4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702" y="1166041"/>
            <a:ext cx="3391234" cy="356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9-04-21 at 11.24.59 AM.png" descr="Screen Shot 2019-04-21 at 11.24.5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8291" y="1166041"/>
            <a:ext cx="3113915" cy="356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9-04-21 at 11.25.21 AM.png" descr="Screen Shot 2019-04-21 at 11.25.2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93339" y="1050466"/>
            <a:ext cx="3283452" cy="3799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9-04-21 at 11.27.30 AM.png" descr="Screen Shot 2019-04-21 at 11.27.30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02252" y="5193811"/>
            <a:ext cx="3232637" cy="3654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9-04-21 at 11.27.44 AM.png" descr="Screen Shot 2019-04-21 at 11.27.4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44724" y="5237293"/>
            <a:ext cx="3357190" cy="3568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9-04-21 at 11.28.00 AM.png" descr="Screen Shot 2019-04-21 at 11.28.00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93513" y="5121895"/>
            <a:ext cx="3403471" cy="3798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9-04-21 at 11.28.17 AM.png" descr="Screen Shot 2019-04-21 at 11.28.17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34930" y="5174197"/>
            <a:ext cx="3403471" cy="3694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iffusion Map"/>
          <p:cNvSpPr txBox="1"/>
          <p:nvPr>
            <p:ph type="title" idx="4294967295"/>
          </p:nvPr>
        </p:nvSpPr>
        <p:spPr>
          <a:xfrm>
            <a:off x="952500" y="254000"/>
            <a:ext cx="11099800" cy="129034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Diffusion Map</a:t>
            </a:r>
          </a:p>
        </p:txBody>
      </p:sp>
      <p:pic>
        <p:nvPicPr>
          <p:cNvPr id="149" name="Screen Shot 2019-04-21 at 11.34.13 AM.png" descr="Screen Shot 2019-04-21 at 11.34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65194" y="1468562"/>
            <a:ext cx="7251788" cy="771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9-04-30 at 10.35.36 PM.png" descr="Screen Shot 2019-04-30 at 10.35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1335" y="1714779"/>
            <a:ext cx="6315488" cy="7503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ar Discriminant Analysi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Linear Discriminant Analysis</a:t>
            </a:r>
          </a:p>
        </p:txBody>
      </p:sp>
      <p:sp>
        <p:nvSpPr>
          <p:cNvPr id="153" name="Method to find a linear combination of features that separates two or more classes of objects or event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to find a linear combination of features that separates two or more classes of objects or events</a:t>
            </a:r>
          </a:p>
          <a:p>
            <a:pPr/>
            <a:r>
              <a:t>Used as a linear classifier to predict classification given two labels for a column</a:t>
            </a:r>
          </a:p>
          <a:p>
            <a:pPr/>
            <a:r>
              <a:t>ROC- probability curve</a:t>
            </a:r>
          </a:p>
          <a:p>
            <a:pPr/>
            <a:r>
              <a:t>AUC- degree of separability</a:t>
            </a:r>
          </a:p>
          <a:p>
            <a:pPr/>
            <a:r>
              <a:t>Tells how much the model is capable of distinguishing between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clus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56" name="We have used PCA, KPCA, and Diffusion Maps to find interesting trends in our data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used PCA, KPCA, and Diffusion Maps to find interesting trends in our data</a:t>
            </a:r>
          </a:p>
          <a:p>
            <a:pPr/>
            <a:r>
              <a:t>We used correlation and covariance to see if any variables stand out, but all depend on one another</a:t>
            </a:r>
          </a:p>
          <a:p>
            <a:pPr/>
            <a:r>
              <a:t>We constructed a linear classification model that predicts malignant vs benign tumors as well as healthy patients vs none using the percentage of the entire model</a:t>
            </a:r>
          </a:p>
          <a:p>
            <a:pPr/>
            <a:r>
              <a:t>We conclude that there is more high potential with Breast Cancer Wisconsin over Breast Cancer Coimbra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