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c1b9c33ec_0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c1b9c33e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c01c63930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c01c639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c1b9c33ec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c1b9c33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c1b9c33ec_0_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c1b9c33e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c1b9c33ec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c1b9c33e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c1b9c33ec_0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c1b9c33e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c01c63930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c01c639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c1b9c33ec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c1b9c33e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c1b9c33ec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c1b9c33e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c01c63930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c01c639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ba11cbd24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ba11cbd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c01c63930_0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c01c639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f70bc2527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f70bc252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f70bc2527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f70bc25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d3f384f32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d3f384f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3f384f32_0_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d3f384f3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c01c63930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c01c6393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5bb834441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5bb8344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f70bc2527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f70bc25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f70bc2527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f70bc25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f70bc2527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f70bc25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ba11cbd24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ba11cbd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f70bc2527_0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f70bc252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f70bc2527_0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f70bc252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5bb834441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5bb834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f70bc2527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f70bc252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f70bc2527_0_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f70bc25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5bb834441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5bb8344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f70bc2527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f70bc252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d3f384f3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d3f384f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6728c34ec_0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76728c34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f70bc2527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f70bc252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c1b9c33ec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c1b9c33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f70bc2527_0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f70bc252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f70bc2527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f70bc252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f70bc2527_0_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5f70bc252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f70bc2527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f70bc252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6728c34e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76728c3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6728c34e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6728c34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6728c34ec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76728c34e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6728c34ec_0_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76728c34e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6728c34ec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76728c34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c1b9c33ec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c1b9c33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c1b9c33ec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c1b9c33e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c1b9c33e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c1b9c33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c1b9c33ec_0_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c1b9c33e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c1b9c33ec_0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c1b9c33e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britannica.com/topic/logic" TargetMode="External"/><Relationship Id="rId4" Type="http://schemas.openxmlformats.org/officeDocument/2006/relationships/hyperlink" Target="https://www.britannica.com/topic/argument-logic" TargetMode="External"/><Relationship Id="rId5" Type="http://schemas.openxmlformats.org/officeDocument/2006/relationships/hyperlink" Target="https://www.merriam-webster.com/dictionary/premises" TargetMode="External"/><Relationship Id="rId6" Type="http://schemas.openxmlformats.org/officeDocument/2006/relationships/hyperlink" Target="https://www.britannica.com/topic/categorical-syllogism" TargetMode="External"/><Relationship Id="rId7" Type="http://schemas.openxmlformats.org/officeDocument/2006/relationships/hyperlink" Target="https://www.britannica.com/topic/term-logi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92767"/>
            <a:ext cx="8520600" cy="2736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sz="6000">
                <a:solidFill>
                  <a:srgbClr val="FF0000"/>
                </a:solidFill>
              </a:rPr>
              <a:t>Deductive </a:t>
            </a:r>
            <a:endParaRPr b="1" sz="6000">
              <a:solidFill>
                <a:srgbClr val="FF0000"/>
              </a:solidFill>
            </a:endParaRPr>
          </a:p>
          <a:p>
            <a:pPr indent="0" lvl="0" marL="0" rtl="0" algn="ctr">
              <a:spcBef>
                <a:spcPts val="0"/>
              </a:spcBef>
              <a:spcAft>
                <a:spcPts val="0"/>
              </a:spcAft>
              <a:buNone/>
            </a:pPr>
            <a:r>
              <a:rPr b="1" lang="en-GB" sz="6000">
                <a:solidFill>
                  <a:srgbClr val="FF0000"/>
                </a:solidFill>
              </a:rPr>
              <a:t>and</a:t>
            </a:r>
            <a:endParaRPr b="1" sz="6000">
              <a:solidFill>
                <a:srgbClr val="FF0000"/>
              </a:solidFill>
            </a:endParaRPr>
          </a:p>
          <a:p>
            <a:pPr indent="0" lvl="0" marL="0" rtl="0" algn="ctr">
              <a:spcBef>
                <a:spcPts val="0"/>
              </a:spcBef>
              <a:spcAft>
                <a:spcPts val="0"/>
              </a:spcAft>
              <a:buNone/>
            </a:pPr>
            <a:r>
              <a:rPr b="1" lang="en-GB" sz="6000">
                <a:solidFill>
                  <a:srgbClr val="FF0000"/>
                </a:solidFill>
              </a:rPr>
              <a:t> Inductive Arguments</a:t>
            </a:r>
            <a:endParaRPr b="1" sz="6000">
              <a:solidFill>
                <a:srgbClr val="FF0000"/>
              </a:solidFill>
            </a:endParaRPr>
          </a:p>
        </p:txBody>
      </p:sp>
      <p:sp>
        <p:nvSpPr>
          <p:cNvPr id="55" name="Google Shape;55;p13"/>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GB"/>
              <a:t>Sinto Jose Porathur</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493848"/>
            <a:ext cx="8520600" cy="58851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1200"/>
              </a:spcAft>
              <a:buNone/>
            </a:pPr>
            <a:r>
              <a:rPr i="1" lang="en-GB" sz="3100"/>
              <a:t>These counterexample</a:t>
            </a:r>
            <a:r>
              <a:rPr lang="en-GB" sz="3100"/>
              <a:t> shows that it is not satisfactory to characterize </a:t>
            </a:r>
            <a:r>
              <a:rPr b="1" lang="en-GB" sz="3100">
                <a:solidFill>
                  <a:srgbClr val="FF0000"/>
                </a:solidFill>
              </a:rPr>
              <a:t>deductive arguments</a:t>
            </a:r>
            <a:r>
              <a:rPr lang="en-GB" sz="3100"/>
              <a:t> as those in which </a:t>
            </a:r>
            <a:r>
              <a:rPr lang="en-GB" sz="3100">
                <a:solidFill>
                  <a:srgbClr val="FF00FF"/>
                </a:solidFill>
              </a:rPr>
              <a:t>particular conclusions are inferred from general premisses</a:t>
            </a:r>
            <a:r>
              <a:rPr lang="en-GB" sz="3100"/>
              <a:t>; nor is it satisfactory to characterize </a:t>
            </a:r>
            <a:r>
              <a:rPr b="1" lang="en-GB" sz="3100">
                <a:solidFill>
                  <a:srgbClr val="FF0000"/>
                </a:solidFill>
              </a:rPr>
              <a:t>inductive arguments</a:t>
            </a:r>
            <a:r>
              <a:rPr lang="en-GB" sz="3100"/>
              <a:t> as those in which </a:t>
            </a:r>
            <a:r>
              <a:rPr lang="en-GB" sz="3100">
                <a:solidFill>
                  <a:srgbClr val="FF00FF"/>
                </a:solidFill>
              </a:rPr>
              <a:t>general conclusions are inferred from particular </a:t>
            </a:r>
            <a:r>
              <a:rPr lang="en-GB" sz="3100">
                <a:solidFill>
                  <a:srgbClr val="FF00FF"/>
                </a:solidFill>
              </a:rPr>
              <a:t>premisses</a:t>
            </a:r>
            <a:r>
              <a:rPr lang="en-GB" sz="3100"/>
              <a:t>. </a:t>
            </a:r>
            <a:endParaRPr sz="3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339717"/>
            <a:ext cx="8520600" cy="763500"/>
          </a:xfrm>
          <a:prstGeom prst="rect">
            <a:avLst/>
          </a:prstGeom>
        </p:spPr>
        <p:txBody>
          <a:bodyPr anchorCtr="0" anchor="t" bIns="91425" lIns="91425" spcFirstLastPara="1" rIns="91425" wrap="square" tIns="91425">
            <a:normAutofit fontScale="90000"/>
          </a:bodyPr>
          <a:lstStyle/>
          <a:p>
            <a:pPr indent="457200" lvl="0" marL="0" rtl="0" algn="ctr">
              <a:lnSpc>
                <a:spcPct val="150000"/>
              </a:lnSpc>
              <a:spcBef>
                <a:spcPts val="0"/>
              </a:spcBef>
              <a:spcAft>
                <a:spcPts val="1200"/>
              </a:spcAft>
              <a:buClr>
                <a:schemeClr val="dk1"/>
              </a:buClr>
              <a:buSzPct val="25218"/>
              <a:buFont typeface="Arial"/>
              <a:buNone/>
            </a:pPr>
            <a:r>
              <a:rPr b="1" lang="en-GB" sz="4361">
                <a:solidFill>
                  <a:srgbClr val="FF0000"/>
                </a:solidFill>
              </a:rPr>
              <a:t>D</a:t>
            </a:r>
            <a:r>
              <a:rPr b="1" lang="en-GB" sz="4361">
                <a:solidFill>
                  <a:srgbClr val="FF0000"/>
                </a:solidFill>
              </a:rPr>
              <a:t>eductive Argument</a:t>
            </a:r>
            <a:endParaRPr b="1">
              <a:solidFill>
                <a:srgbClr val="FF0000"/>
              </a:solidFill>
            </a:endParaRPr>
          </a:p>
        </p:txBody>
      </p:sp>
      <p:sp>
        <p:nvSpPr>
          <p:cNvPr id="116" name="Google Shape;116;p23"/>
          <p:cNvSpPr txBox="1"/>
          <p:nvPr>
            <p:ph idx="1" type="body"/>
          </p:nvPr>
        </p:nvSpPr>
        <p:spPr>
          <a:xfrm>
            <a:off x="311700" y="1356875"/>
            <a:ext cx="8520600" cy="5172300"/>
          </a:xfrm>
          <a:prstGeom prst="rect">
            <a:avLst/>
          </a:prstGeom>
        </p:spPr>
        <p:txBody>
          <a:bodyPr anchorCtr="0" anchor="t" bIns="91425" lIns="91425" spcFirstLastPara="1" rIns="91425" wrap="square" tIns="91425">
            <a:normAutofit fontScale="92500" lnSpcReduction="20000"/>
          </a:bodyPr>
          <a:lstStyle/>
          <a:p>
            <a:pPr indent="457200" lvl="0" marL="0" rtl="0" algn="just">
              <a:lnSpc>
                <a:spcPct val="150000"/>
              </a:lnSpc>
              <a:spcBef>
                <a:spcPts val="0"/>
              </a:spcBef>
              <a:spcAft>
                <a:spcPts val="0"/>
              </a:spcAft>
              <a:buNone/>
            </a:pPr>
            <a:r>
              <a:rPr lang="en-GB" sz="4361">
                <a:solidFill>
                  <a:srgbClr val="9900FF"/>
                </a:solidFill>
              </a:rPr>
              <a:t>A deductive argument</a:t>
            </a:r>
            <a:r>
              <a:rPr lang="en-GB" sz="4361"/>
              <a:t> makes the claim that its conclusion is supported by its premises </a:t>
            </a:r>
            <a:r>
              <a:rPr b="1" lang="en-GB" sz="4361">
                <a:solidFill>
                  <a:srgbClr val="FF0000"/>
                </a:solidFill>
              </a:rPr>
              <a:t>conclusively</a:t>
            </a:r>
            <a:r>
              <a:rPr lang="en-GB" sz="4361"/>
              <a:t>.</a:t>
            </a:r>
            <a:r>
              <a:rPr lang="en-GB" sz="1500">
                <a:solidFill>
                  <a:srgbClr val="040C28"/>
                </a:solidFill>
              </a:rPr>
              <a:t>(= The quality of being final or definitely settled)</a:t>
            </a:r>
            <a:endParaRPr sz="4361"/>
          </a:p>
          <a:p>
            <a:pPr indent="457200" lvl="0" marL="0" rtl="0" algn="just">
              <a:lnSpc>
                <a:spcPct val="150000"/>
              </a:lnSpc>
              <a:spcBef>
                <a:spcPts val="1200"/>
              </a:spcBef>
              <a:spcAft>
                <a:spcPts val="1200"/>
              </a:spcAft>
              <a:buNone/>
            </a:pPr>
            <a:r>
              <a:rPr lang="en-GB" sz="4361"/>
              <a:t>Deductive arguments are those that involve </a:t>
            </a:r>
            <a:r>
              <a:rPr b="1" lang="en-GB" sz="4361">
                <a:solidFill>
                  <a:srgbClr val="0000FF"/>
                </a:solidFill>
              </a:rPr>
              <a:t>necessary reasoning</a:t>
            </a:r>
            <a:r>
              <a:rPr lang="en-GB" sz="4361"/>
              <a:t>. </a:t>
            </a:r>
            <a:endParaRPr sz="3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fontScale="85000"/>
          </a:bodyPr>
          <a:lstStyle/>
          <a:p>
            <a:pPr indent="457200" lvl="0" marL="0" rtl="0" algn="just">
              <a:lnSpc>
                <a:spcPct val="150000"/>
              </a:lnSpc>
              <a:spcBef>
                <a:spcPts val="0"/>
              </a:spcBef>
              <a:spcAft>
                <a:spcPts val="1200"/>
              </a:spcAft>
              <a:buClr>
                <a:schemeClr val="dk1"/>
              </a:buClr>
              <a:buSzPct val="25218"/>
              <a:buFont typeface="Arial"/>
              <a:buNone/>
            </a:pPr>
            <a:r>
              <a:rPr lang="en-GB" sz="4361"/>
              <a:t>Stated more precisely, a deductive argument is an argument incorporating the claim that </a:t>
            </a:r>
            <a:r>
              <a:rPr lang="en-GB" sz="4361">
                <a:solidFill>
                  <a:srgbClr val="FF00FF"/>
                </a:solidFill>
              </a:rPr>
              <a:t>it is </a:t>
            </a:r>
            <a:r>
              <a:rPr b="1" lang="en-GB" sz="4361">
                <a:solidFill>
                  <a:srgbClr val="FF00FF"/>
                </a:solidFill>
              </a:rPr>
              <a:t>impossible</a:t>
            </a:r>
            <a:r>
              <a:rPr lang="en-GB" sz="4361">
                <a:solidFill>
                  <a:srgbClr val="FF00FF"/>
                </a:solidFill>
              </a:rPr>
              <a:t> for the conclusion to be false given that the premises are true</a:t>
            </a:r>
            <a:r>
              <a:rPr lang="en-GB" sz="4361"/>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128" name="Google Shape;128;p25"/>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514350" lvl="0" marL="457200" rtl="0" algn="ctr">
              <a:lnSpc>
                <a:spcPct val="150000"/>
              </a:lnSpc>
              <a:spcBef>
                <a:spcPts val="0"/>
              </a:spcBef>
              <a:spcAft>
                <a:spcPts val="0"/>
              </a:spcAft>
              <a:buSzPts val="4500"/>
              <a:buAutoNum type="arabicPeriod"/>
            </a:pPr>
            <a:r>
              <a:rPr lang="en-GB" sz="4500">
                <a:solidFill>
                  <a:srgbClr val="FF0000"/>
                </a:solidFill>
              </a:rPr>
              <a:t>All</a:t>
            </a:r>
            <a:r>
              <a:rPr lang="en-GB" sz="4500"/>
              <a:t> humans are mortal </a:t>
            </a:r>
            <a:endParaRPr sz="4500"/>
          </a:p>
          <a:p>
            <a:pPr indent="-514350" lvl="0" marL="457200" rtl="0" algn="ctr">
              <a:lnSpc>
                <a:spcPct val="150000"/>
              </a:lnSpc>
              <a:spcBef>
                <a:spcPts val="0"/>
              </a:spcBef>
              <a:spcAft>
                <a:spcPts val="0"/>
              </a:spcAft>
              <a:buSzPts val="4500"/>
              <a:buAutoNum type="arabicPeriod"/>
            </a:pPr>
            <a:r>
              <a:rPr lang="en-GB" sz="4500"/>
              <a:t>Socrates is human </a:t>
            </a:r>
            <a:endParaRPr sz="4500"/>
          </a:p>
          <a:p>
            <a:pPr indent="0" lvl="0" marL="0" rtl="0" algn="ctr">
              <a:lnSpc>
                <a:spcPct val="150000"/>
              </a:lnSpc>
              <a:spcBef>
                <a:spcPts val="1200"/>
              </a:spcBef>
              <a:spcAft>
                <a:spcPts val="0"/>
              </a:spcAft>
              <a:buNone/>
            </a:pPr>
            <a:r>
              <a:rPr lang="en-GB" sz="4500"/>
              <a:t>Therefore </a:t>
            </a:r>
            <a:r>
              <a:rPr lang="en-GB" sz="4500">
                <a:solidFill>
                  <a:srgbClr val="9900FF"/>
                </a:solidFill>
              </a:rPr>
              <a:t>Socrates </a:t>
            </a:r>
            <a:r>
              <a:rPr lang="en-GB" sz="4500"/>
              <a:t>is mortal</a:t>
            </a:r>
            <a:endParaRPr sz="45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4" name="Google Shape;134;p26"/>
          <p:cNvSpPr txBox="1"/>
          <p:nvPr>
            <p:ph idx="1" type="body"/>
          </p:nvPr>
        </p:nvSpPr>
        <p:spPr>
          <a:xfrm>
            <a:off x="273900" y="817400"/>
            <a:ext cx="8520600" cy="53340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1200"/>
              </a:spcAft>
              <a:buNone/>
            </a:pPr>
            <a:r>
              <a:rPr lang="en-GB" sz="3600"/>
              <a:t>If it is true that all men are mortal, and if it is true that Socrates is a human, then it must be true that Socrates is mortal no matter </a:t>
            </a:r>
            <a:r>
              <a:rPr lang="en-GB" sz="3600">
                <a:solidFill>
                  <a:srgbClr val="FF00FF"/>
                </a:solidFill>
              </a:rPr>
              <a:t>what else may be true in the world</a:t>
            </a:r>
            <a:r>
              <a:rPr lang="en-GB" sz="3600"/>
              <a:t> and no matter </a:t>
            </a:r>
            <a:r>
              <a:rPr lang="en-GB" sz="3600">
                <a:solidFill>
                  <a:srgbClr val="9900FF"/>
                </a:solidFill>
              </a:rPr>
              <a:t>what other premises are added or other information discovered</a:t>
            </a:r>
            <a:r>
              <a:rPr lang="en-GB" sz="3600"/>
              <a:t>. </a:t>
            </a:r>
            <a:endParaRPr sz="3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0" name="Google Shape;140;p27"/>
          <p:cNvSpPr txBox="1"/>
          <p:nvPr>
            <p:ph idx="1" type="body"/>
          </p:nvPr>
        </p:nvSpPr>
        <p:spPr>
          <a:xfrm>
            <a:off x="311700" y="1536624"/>
            <a:ext cx="8520600" cy="49776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1200"/>
              </a:spcAft>
              <a:buClr>
                <a:schemeClr val="dk1"/>
              </a:buClr>
              <a:buSzPts val="1100"/>
              <a:buFont typeface="Arial"/>
              <a:buNone/>
            </a:pPr>
            <a:r>
              <a:rPr lang="en-GB" sz="4200"/>
              <a:t>If we find that </a:t>
            </a:r>
            <a:r>
              <a:rPr lang="en-GB" sz="4200">
                <a:solidFill>
                  <a:srgbClr val="FF00FF"/>
                </a:solidFill>
              </a:rPr>
              <a:t>Socrates is ugly</a:t>
            </a:r>
            <a:r>
              <a:rPr lang="en-GB" sz="4200"/>
              <a:t> or that </a:t>
            </a:r>
            <a:r>
              <a:rPr lang="en-GB" sz="4200">
                <a:solidFill>
                  <a:srgbClr val="9900FF"/>
                </a:solidFill>
              </a:rPr>
              <a:t>angels are immortal</a:t>
            </a:r>
            <a:r>
              <a:rPr lang="en-GB" sz="4200"/>
              <a:t> or that </a:t>
            </a:r>
            <a:r>
              <a:rPr lang="en-GB" sz="4200">
                <a:solidFill>
                  <a:srgbClr val="FF0000"/>
                </a:solidFill>
              </a:rPr>
              <a:t>cows give milk</a:t>
            </a:r>
            <a:r>
              <a:rPr lang="en-GB" sz="4200"/>
              <a:t>, it affects the validity of the argument</a:t>
            </a:r>
            <a:r>
              <a:rPr b="1" lang="en-GB" sz="4200"/>
              <a:t> NOT</a:t>
            </a:r>
            <a:r>
              <a:rPr lang="en-GB" sz="4200"/>
              <a:t> one bit</a:t>
            </a:r>
            <a:r>
              <a:rPr lang="en-GB" sz="3600"/>
              <a:t>.</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366377"/>
            <a:ext cx="8520600" cy="9906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1200"/>
              </a:spcAft>
              <a:buClr>
                <a:schemeClr val="dk1"/>
              </a:buClr>
              <a:buSzPts val="1100"/>
              <a:buFont typeface="Arial"/>
              <a:buNone/>
            </a:pPr>
            <a:r>
              <a:rPr b="1" lang="en-GB" sz="3900">
                <a:solidFill>
                  <a:srgbClr val="FF0000"/>
                </a:solidFill>
              </a:rPr>
              <a:t>I</a:t>
            </a:r>
            <a:r>
              <a:rPr b="1" lang="en-GB" sz="3900">
                <a:solidFill>
                  <a:srgbClr val="FF0000"/>
                </a:solidFill>
              </a:rPr>
              <a:t>nductive Argument</a:t>
            </a:r>
            <a:endParaRPr b="1">
              <a:solidFill>
                <a:srgbClr val="FF0000"/>
              </a:solidFill>
            </a:endParaRPr>
          </a:p>
        </p:txBody>
      </p:sp>
      <p:sp>
        <p:nvSpPr>
          <p:cNvPr id="146" name="Google Shape;146;p28"/>
          <p:cNvSpPr txBox="1"/>
          <p:nvPr>
            <p:ph idx="1" type="body"/>
          </p:nvPr>
        </p:nvSpPr>
        <p:spPr>
          <a:xfrm>
            <a:off x="311700" y="1161900"/>
            <a:ext cx="8520600" cy="55545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688"/>
              <a:buFont typeface="Arial"/>
              <a:buNone/>
            </a:pPr>
            <a:r>
              <a:rPr lang="en-GB" sz="2916">
                <a:solidFill>
                  <a:srgbClr val="FF00FF"/>
                </a:solidFill>
              </a:rPr>
              <a:t>An inductive argument</a:t>
            </a:r>
            <a:r>
              <a:rPr lang="en-GB" sz="2916"/>
              <a:t> does not make any claim.</a:t>
            </a:r>
            <a:endParaRPr sz="2916"/>
          </a:p>
          <a:p>
            <a:pPr indent="457200" lvl="0" marL="0" rtl="0" algn="just">
              <a:lnSpc>
                <a:spcPct val="150000"/>
              </a:lnSpc>
              <a:spcBef>
                <a:spcPts val="1200"/>
              </a:spcBef>
              <a:spcAft>
                <a:spcPts val="0"/>
              </a:spcAft>
              <a:buClr>
                <a:schemeClr val="dk1"/>
              </a:buClr>
              <a:buSzPts val="688"/>
              <a:buFont typeface="Arial"/>
              <a:buNone/>
            </a:pPr>
            <a:r>
              <a:rPr lang="en-GB" sz="2916"/>
              <a:t>An inductive argument is an argument incorporating the claim that </a:t>
            </a:r>
            <a:r>
              <a:rPr lang="en-GB" sz="2916">
                <a:solidFill>
                  <a:srgbClr val="FF00FF"/>
                </a:solidFill>
              </a:rPr>
              <a:t>it is improbable</a:t>
            </a:r>
            <a:r>
              <a:rPr lang="en-GB" sz="2916"/>
              <a:t> that the conclusion be false given that the premises are true. </a:t>
            </a:r>
            <a:endParaRPr sz="2916"/>
          </a:p>
          <a:p>
            <a:pPr indent="457200" lvl="0" marL="0" rtl="0" algn="just">
              <a:lnSpc>
                <a:spcPct val="150000"/>
              </a:lnSpc>
              <a:spcBef>
                <a:spcPts val="1200"/>
              </a:spcBef>
              <a:spcAft>
                <a:spcPts val="1200"/>
              </a:spcAft>
              <a:buClr>
                <a:schemeClr val="dk1"/>
              </a:buClr>
              <a:buSzPts val="688"/>
              <a:buFont typeface="Arial"/>
              <a:buNone/>
            </a:pPr>
            <a:r>
              <a:rPr lang="en-GB" sz="2916"/>
              <a:t>Inductive arguments involve </a:t>
            </a:r>
            <a:r>
              <a:rPr lang="en-GB" sz="2916">
                <a:solidFill>
                  <a:srgbClr val="FF0000"/>
                </a:solidFill>
              </a:rPr>
              <a:t>probabilistic reasoning</a:t>
            </a:r>
            <a:r>
              <a:rPr lang="en-GB" sz="2916"/>
              <a:t>.</a:t>
            </a:r>
            <a:endParaRPr sz="142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800">
                <a:solidFill>
                  <a:srgbClr val="FF0000"/>
                </a:solidFill>
              </a:rPr>
              <a:t>Example</a:t>
            </a:r>
            <a:r>
              <a:rPr lang="en-GB" sz="3800"/>
              <a:t>: </a:t>
            </a:r>
            <a:endParaRPr sz="3800"/>
          </a:p>
        </p:txBody>
      </p:sp>
      <p:sp>
        <p:nvSpPr>
          <p:cNvPr id="152" name="Google Shape;152;p29"/>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450850" lvl="0" marL="457200" rtl="0" algn="just">
              <a:lnSpc>
                <a:spcPct val="150000"/>
              </a:lnSpc>
              <a:spcBef>
                <a:spcPts val="0"/>
              </a:spcBef>
              <a:spcAft>
                <a:spcPts val="0"/>
              </a:spcAft>
              <a:buSzPts val="3500"/>
              <a:buAutoNum type="arabicPeriod"/>
            </a:pPr>
            <a:r>
              <a:rPr lang="en-GB" sz="3500"/>
              <a:t>Most corporation lawyers are conservatives.</a:t>
            </a:r>
            <a:endParaRPr sz="3500"/>
          </a:p>
          <a:p>
            <a:pPr indent="-450850" lvl="0" marL="457200" rtl="0" algn="just">
              <a:lnSpc>
                <a:spcPct val="150000"/>
              </a:lnSpc>
              <a:spcBef>
                <a:spcPts val="0"/>
              </a:spcBef>
              <a:spcAft>
                <a:spcPts val="0"/>
              </a:spcAft>
              <a:buSzPts val="3500"/>
              <a:buAutoNum type="arabicPeriod"/>
            </a:pPr>
            <a:r>
              <a:rPr lang="en-GB" sz="3500"/>
              <a:t>Barbara shane is a cooperation lawyer. </a:t>
            </a:r>
            <a:endParaRPr sz="3500"/>
          </a:p>
          <a:p>
            <a:pPr indent="0" lvl="0" marL="0" rtl="0" algn="just">
              <a:lnSpc>
                <a:spcPct val="150000"/>
              </a:lnSpc>
              <a:spcBef>
                <a:spcPts val="1200"/>
              </a:spcBef>
              <a:spcAft>
                <a:spcPts val="1200"/>
              </a:spcAft>
              <a:buNone/>
            </a:pPr>
            <a:r>
              <a:rPr lang="en-GB" sz="3500"/>
              <a:t>Therefore Barbara Shane is </a:t>
            </a:r>
            <a:r>
              <a:rPr lang="en-GB" sz="3500">
                <a:solidFill>
                  <a:srgbClr val="FF00FF"/>
                </a:solidFill>
              </a:rPr>
              <a:t>probably</a:t>
            </a:r>
            <a:r>
              <a:rPr lang="en-GB" sz="3500"/>
              <a:t> a conservative. </a:t>
            </a:r>
            <a:endParaRPr sz="3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499600" y="34911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300">
                <a:solidFill>
                  <a:srgbClr val="FF0000"/>
                </a:solidFill>
              </a:rPr>
              <a:t>If we add the premisses</a:t>
            </a:r>
            <a:r>
              <a:rPr lang="en-GB" sz="4300"/>
              <a:t>…….</a:t>
            </a:r>
            <a:endParaRPr sz="4300"/>
          </a:p>
        </p:txBody>
      </p:sp>
      <p:sp>
        <p:nvSpPr>
          <p:cNvPr id="158" name="Google Shape;158;p30"/>
          <p:cNvSpPr txBox="1"/>
          <p:nvPr>
            <p:ph idx="1" type="body"/>
          </p:nvPr>
        </p:nvSpPr>
        <p:spPr>
          <a:xfrm>
            <a:off x="311700" y="1536624"/>
            <a:ext cx="8520600" cy="5036400"/>
          </a:xfrm>
          <a:prstGeom prst="rect">
            <a:avLst/>
          </a:prstGeom>
        </p:spPr>
        <p:txBody>
          <a:bodyPr anchorCtr="0" anchor="t" bIns="91425" lIns="91425" spcFirstLastPara="1" rIns="91425" wrap="square" tIns="91425">
            <a:noAutofit/>
          </a:bodyPr>
          <a:lstStyle/>
          <a:p>
            <a:pPr indent="-407944" lvl="0" marL="457200" rtl="0" algn="just">
              <a:lnSpc>
                <a:spcPct val="150000"/>
              </a:lnSpc>
              <a:spcBef>
                <a:spcPts val="0"/>
              </a:spcBef>
              <a:spcAft>
                <a:spcPts val="0"/>
              </a:spcAft>
              <a:buSzPts val="2824"/>
              <a:buChar char="❏"/>
            </a:pPr>
            <a:r>
              <a:rPr lang="en-GB" sz="2824"/>
              <a:t>Barbara</a:t>
            </a:r>
            <a:r>
              <a:rPr lang="en-GB" sz="2824"/>
              <a:t> Shane is an officer of American Civil Liberties Union(ACLU)</a:t>
            </a:r>
            <a:endParaRPr sz="2824"/>
          </a:p>
          <a:p>
            <a:pPr indent="-407944" lvl="0" marL="457200" rtl="0" algn="just">
              <a:lnSpc>
                <a:spcPct val="150000"/>
              </a:lnSpc>
              <a:spcBef>
                <a:spcPts val="0"/>
              </a:spcBef>
              <a:spcAft>
                <a:spcPts val="0"/>
              </a:spcAft>
              <a:buSzPts val="2824"/>
              <a:buChar char="❏"/>
            </a:pPr>
            <a:r>
              <a:rPr lang="en-GB" sz="2824"/>
              <a:t>Most officers of the ACLU are not conservatives. </a:t>
            </a:r>
            <a:endParaRPr sz="2824"/>
          </a:p>
          <a:p>
            <a:pPr indent="457200" lvl="0" marL="0" rtl="0" algn="just">
              <a:lnSpc>
                <a:spcPct val="150000"/>
              </a:lnSpc>
              <a:spcBef>
                <a:spcPts val="1200"/>
              </a:spcBef>
              <a:spcAft>
                <a:spcPts val="1200"/>
              </a:spcAft>
              <a:buNone/>
            </a:pPr>
            <a:r>
              <a:rPr lang="en-GB" sz="2824"/>
              <a:t>Now </a:t>
            </a:r>
            <a:r>
              <a:rPr lang="en-GB" sz="2824"/>
              <a:t>the</a:t>
            </a:r>
            <a:r>
              <a:rPr lang="en-GB" sz="2824"/>
              <a:t> conclusion  </a:t>
            </a:r>
            <a:r>
              <a:rPr lang="en-GB" sz="2824">
                <a:solidFill>
                  <a:srgbClr val="0000FF"/>
                </a:solidFill>
              </a:rPr>
              <a:t>no logger </a:t>
            </a:r>
            <a:r>
              <a:rPr lang="en-GB" sz="2824">
                <a:solidFill>
                  <a:srgbClr val="0000FF"/>
                </a:solidFill>
              </a:rPr>
              <a:t>seems</a:t>
            </a:r>
            <a:r>
              <a:rPr lang="en-GB" sz="2824">
                <a:solidFill>
                  <a:srgbClr val="0000FF"/>
                </a:solidFill>
              </a:rPr>
              <a:t> very </a:t>
            </a:r>
            <a:r>
              <a:rPr lang="en-GB" sz="2824">
                <a:solidFill>
                  <a:srgbClr val="0000FF"/>
                </a:solidFill>
              </a:rPr>
              <a:t>probable</a:t>
            </a:r>
            <a:r>
              <a:rPr lang="en-GB" sz="2824"/>
              <a:t>; the original inductive argument has been </a:t>
            </a:r>
            <a:r>
              <a:rPr lang="en-GB" sz="2824">
                <a:solidFill>
                  <a:srgbClr val="FF00FF"/>
                </a:solidFill>
              </a:rPr>
              <a:t>greatly weakened </a:t>
            </a:r>
            <a:r>
              <a:rPr lang="en-GB" sz="2824"/>
              <a:t>by the presence of this additional information about Barbara Shane. </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4" name="Google Shape;164;p3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1200"/>
              </a:spcAft>
              <a:buNone/>
            </a:pPr>
            <a:r>
              <a:rPr lang="en-GB" sz="3800"/>
              <a:t>Every argument either makes this claim of conclusiveness (explicitly or implicitly) or does not make it, </a:t>
            </a:r>
            <a:r>
              <a:rPr lang="en-GB" sz="3800">
                <a:solidFill>
                  <a:srgbClr val="9900FF"/>
                </a:solidFill>
              </a:rPr>
              <a:t>every argument is either deductive or inductive</a:t>
            </a:r>
            <a:r>
              <a:rPr lang="en-GB" sz="3800"/>
              <a:t>.</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3639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042800"/>
            <a:ext cx="8520600" cy="5430000"/>
          </a:xfrm>
          <a:prstGeom prst="rect">
            <a:avLst/>
          </a:prstGeom>
        </p:spPr>
        <p:txBody>
          <a:bodyPr anchorCtr="0" anchor="t" bIns="91425" lIns="91425" spcFirstLastPara="1" rIns="91425" wrap="square" tIns="91425">
            <a:normAutofit fontScale="92500" lnSpcReduction="10000"/>
          </a:bodyPr>
          <a:lstStyle/>
          <a:p>
            <a:pPr indent="457200" lvl="0" marL="0" rtl="0" algn="just">
              <a:lnSpc>
                <a:spcPct val="150000"/>
              </a:lnSpc>
              <a:spcBef>
                <a:spcPts val="0"/>
              </a:spcBef>
              <a:spcAft>
                <a:spcPts val="0"/>
              </a:spcAft>
              <a:buNone/>
            </a:pPr>
            <a:r>
              <a:t/>
            </a:r>
            <a:endParaRPr sz="4016"/>
          </a:p>
          <a:p>
            <a:pPr indent="457200" lvl="0" marL="0" rtl="0" algn="just">
              <a:lnSpc>
                <a:spcPct val="150000"/>
              </a:lnSpc>
              <a:spcBef>
                <a:spcPts val="1200"/>
              </a:spcBef>
              <a:spcAft>
                <a:spcPts val="0"/>
              </a:spcAft>
              <a:buNone/>
            </a:pPr>
            <a:r>
              <a:rPr lang="en-GB" sz="4516"/>
              <a:t>Every argument makes</a:t>
            </a:r>
            <a:r>
              <a:rPr lang="en-GB" sz="4516">
                <a:solidFill>
                  <a:srgbClr val="0000FF"/>
                </a:solidFill>
              </a:rPr>
              <a:t> the claim</a:t>
            </a:r>
            <a:r>
              <a:rPr lang="en-GB" sz="4516"/>
              <a:t> that its premises provide grounds for the truth of its conclusion; that claim is the mark of an argument</a:t>
            </a:r>
            <a:r>
              <a:rPr lang="en-GB" sz="4300"/>
              <a:t>. </a:t>
            </a:r>
            <a:endParaRPr sz="4300"/>
          </a:p>
          <a:p>
            <a:pPr indent="457200" lvl="0" marL="0" rtl="0" algn="just">
              <a:spcBef>
                <a:spcPts val="1200"/>
              </a:spcBef>
              <a:spcAft>
                <a:spcPts val="1200"/>
              </a:spcAft>
              <a:buNone/>
            </a:pPr>
            <a:r>
              <a:t/>
            </a:r>
            <a:endParaRPr sz="3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a:solidFill>
                  <a:srgbClr val="FF0000"/>
                </a:solidFill>
              </a:rPr>
              <a:t>Validity and Truth</a:t>
            </a:r>
            <a:endParaRPr b="1" sz="3500">
              <a:solidFill>
                <a:srgbClr val="FF0000"/>
              </a:solidFill>
            </a:endParaRPr>
          </a:p>
        </p:txBody>
      </p:sp>
      <p:sp>
        <p:nvSpPr>
          <p:cNvPr id="170" name="Google Shape;170;p32"/>
          <p:cNvSpPr txBox="1"/>
          <p:nvPr>
            <p:ph idx="1" type="body"/>
          </p:nvPr>
        </p:nvSpPr>
        <p:spPr>
          <a:xfrm>
            <a:off x="311700" y="1536624"/>
            <a:ext cx="8520600" cy="50772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None/>
            </a:pPr>
            <a:r>
              <a:rPr lang="en-GB" sz="4100">
                <a:solidFill>
                  <a:srgbClr val="FF00FF"/>
                </a:solidFill>
              </a:rPr>
              <a:t>If the conclusion follows with logical necessity from the premises</a:t>
            </a:r>
            <a:r>
              <a:rPr lang="en-GB" sz="4100"/>
              <a:t>, we say that the argument is </a:t>
            </a:r>
            <a:r>
              <a:rPr lang="en-GB" sz="4100">
                <a:solidFill>
                  <a:srgbClr val="FF0000"/>
                </a:solidFill>
              </a:rPr>
              <a:t>valid</a:t>
            </a:r>
            <a:r>
              <a:rPr lang="en-GB" sz="4100"/>
              <a:t>. </a:t>
            </a:r>
            <a:endParaRPr sz="4100"/>
          </a:p>
          <a:p>
            <a:pPr indent="0" lvl="0" marL="0" rtl="0" algn="just">
              <a:spcBef>
                <a:spcPts val="1200"/>
              </a:spcBef>
              <a:spcAft>
                <a:spcPts val="1200"/>
              </a:spcAft>
              <a:buNone/>
            </a:pPr>
            <a:r>
              <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33"/>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1200"/>
              </a:spcAft>
              <a:buClr>
                <a:schemeClr val="dk1"/>
              </a:buClr>
              <a:buSzPts val="1100"/>
              <a:buFont typeface="Arial"/>
              <a:buNone/>
            </a:pPr>
            <a:r>
              <a:rPr lang="en-GB" sz="3900"/>
              <a:t>Therefore </a:t>
            </a:r>
            <a:r>
              <a:rPr lang="en-GB" sz="3900">
                <a:solidFill>
                  <a:srgbClr val="FF00FF"/>
                </a:solidFill>
              </a:rPr>
              <a:t>validity can never apply to any single proposition by itself</a:t>
            </a:r>
            <a:r>
              <a:rPr lang="en-GB" sz="3900"/>
              <a:t>, because the needed relation cannot possibly be found within any one proposition.</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2" name="Google Shape;182;p34"/>
          <p:cNvSpPr txBox="1"/>
          <p:nvPr>
            <p:ph idx="1" type="body"/>
          </p:nvPr>
        </p:nvSpPr>
        <p:spPr>
          <a:xfrm>
            <a:off x="311700" y="1284750"/>
            <a:ext cx="8520600" cy="52296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None/>
            </a:pPr>
            <a:r>
              <a:rPr lang="en-GB" sz="3500"/>
              <a:t>Truth and falsehood, on the other hand, are </a:t>
            </a:r>
            <a:r>
              <a:rPr lang="en-GB" sz="3500">
                <a:solidFill>
                  <a:srgbClr val="FF00FF"/>
                </a:solidFill>
              </a:rPr>
              <a:t>attributes of individual propositions</a:t>
            </a:r>
            <a:r>
              <a:rPr lang="en-GB" sz="3500"/>
              <a:t>.</a:t>
            </a:r>
            <a:endParaRPr sz="3500"/>
          </a:p>
          <a:p>
            <a:pPr indent="0" lvl="0" marL="0" rtl="0" algn="just">
              <a:lnSpc>
                <a:spcPct val="150000"/>
              </a:lnSpc>
              <a:spcBef>
                <a:spcPts val="1200"/>
              </a:spcBef>
              <a:spcAft>
                <a:spcPts val="1200"/>
              </a:spcAft>
              <a:buNone/>
            </a:pPr>
            <a:r>
              <a:rPr lang="en-GB" sz="3500"/>
              <a:t> A single statement that serves as a premise in an argument may be </a:t>
            </a:r>
            <a:r>
              <a:rPr lang="en-GB" sz="3500">
                <a:solidFill>
                  <a:srgbClr val="0000FF"/>
                </a:solidFill>
              </a:rPr>
              <a:t>true</a:t>
            </a:r>
            <a:r>
              <a:rPr lang="en-GB" sz="3500"/>
              <a:t>; the statement that serves as its conclusion may be </a:t>
            </a:r>
            <a:r>
              <a:rPr lang="en-GB" sz="3500">
                <a:solidFill>
                  <a:srgbClr val="9900FF"/>
                </a:solidFill>
              </a:rPr>
              <a:t>false</a:t>
            </a:r>
            <a:r>
              <a:rPr lang="en-GB" sz="3500"/>
              <a:t>. </a:t>
            </a:r>
            <a:endParaRPr sz="3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8" name="Google Shape;188;p35"/>
          <p:cNvSpPr txBox="1"/>
          <p:nvPr>
            <p:ph idx="1" type="body"/>
          </p:nvPr>
        </p:nvSpPr>
        <p:spPr>
          <a:xfrm>
            <a:off x="311700" y="304575"/>
            <a:ext cx="8520600" cy="6494400"/>
          </a:xfrm>
          <a:prstGeom prst="rect">
            <a:avLst/>
          </a:prstGeom>
        </p:spPr>
        <p:txBody>
          <a:bodyPr anchorCtr="0" anchor="t" bIns="91425" lIns="91425" spcFirstLastPara="1" rIns="91425" wrap="square" tIns="91425">
            <a:normAutofit lnSpcReduction="10000"/>
          </a:bodyPr>
          <a:lstStyle/>
          <a:p>
            <a:pPr indent="457200" lvl="0" marL="0" rtl="0" algn="just">
              <a:lnSpc>
                <a:spcPct val="150000"/>
              </a:lnSpc>
              <a:spcBef>
                <a:spcPts val="0"/>
              </a:spcBef>
              <a:spcAft>
                <a:spcPts val="0"/>
              </a:spcAft>
              <a:buNone/>
            </a:pPr>
            <a:r>
              <a:rPr lang="en-GB" sz="3716"/>
              <a:t>For logicians the term validity is applicable only </a:t>
            </a:r>
            <a:r>
              <a:rPr lang="en-GB" sz="3716">
                <a:solidFill>
                  <a:srgbClr val="FF0000"/>
                </a:solidFill>
              </a:rPr>
              <a:t>to deductive arguments.</a:t>
            </a:r>
            <a:endParaRPr sz="3716">
              <a:solidFill>
                <a:srgbClr val="FF0000"/>
              </a:solidFill>
            </a:endParaRPr>
          </a:p>
          <a:p>
            <a:pPr indent="457200" lvl="0" marL="0" rtl="0" algn="just">
              <a:lnSpc>
                <a:spcPct val="150000"/>
              </a:lnSpc>
              <a:spcBef>
                <a:spcPts val="1200"/>
              </a:spcBef>
              <a:spcAft>
                <a:spcPts val="1200"/>
              </a:spcAft>
              <a:buNone/>
            </a:pPr>
            <a:r>
              <a:rPr lang="en-GB" sz="3716">
                <a:solidFill>
                  <a:srgbClr val="434343"/>
                </a:solidFill>
              </a:rPr>
              <a:t>Inductive arguments make weaker claims than those made by deductive arguments. Because their conclusions are never certain, the terms validity and invalidity </a:t>
            </a:r>
            <a:r>
              <a:rPr lang="en-GB" sz="3716">
                <a:solidFill>
                  <a:srgbClr val="FF0000"/>
                </a:solidFill>
              </a:rPr>
              <a:t>do not apply to inductive arguments</a:t>
            </a:r>
            <a:r>
              <a:rPr lang="en-GB" sz="3716">
                <a:solidFill>
                  <a:srgbClr val="434343"/>
                </a:solidFill>
              </a:rPr>
              <a:t>. </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36"/>
          <p:cNvSpPr txBox="1"/>
          <p:nvPr>
            <p:ph idx="1" type="body"/>
          </p:nvPr>
        </p:nvSpPr>
        <p:spPr>
          <a:xfrm>
            <a:off x="311700" y="707425"/>
            <a:ext cx="8520600" cy="5855700"/>
          </a:xfrm>
          <a:prstGeom prst="rect">
            <a:avLst/>
          </a:prstGeom>
        </p:spPr>
        <p:txBody>
          <a:bodyPr anchorCtr="0" anchor="t" bIns="91425" lIns="91425" spcFirstLastPara="1" rIns="91425" wrap="square" tIns="91425">
            <a:normAutofit lnSpcReduction="20000"/>
          </a:bodyPr>
          <a:lstStyle/>
          <a:p>
            <a:pPr indent="457200" lvl="0" marL="0" rtl="0" algn="just">
              <a:lnSpc>
                <a:spcPct val="150000"/>
              </a:lnSpc>
              <a:spcBef>
                <a:spcPts val="0"/>
              </a:spcBef>
              <a:spcAft>
                <a:spcPts val="0"/>
              </a:spcAft>
              <a:buNone/>
            </a:pPr>
            <a:r>
              <a:rPr lang="en-GB" sz="3516"/>
              <a:t>To say that a deductive argument is valid is to say that </a:t>
            </a:r>
            <a:r>
              <a:rPr lang="en-GB" sz="3516">
                <a:solidFill>
                  <a:srgbClr val="FF0000"/>
                </a:solidFill>
              </a:rPr>
              <a:t>it is not possible for its conclusion to be false if its premises are true</a:t>
            </a:r>
            <a:r>
              <a:rPr lang="en-GB" sz="3516"/>
              <a:t>. </a:t>
            </a:r>
            <a:endParaRPr sz="3516"/>
          </a:p>
          <a:p>
            <a:pPr indent="457200" lvl="0" marL="0" rtl="0" algn="just">
              <a:lnSpc>
                <a:spcPct val="150000"/>
              </a:lnSpc>
              <a:spcBef>
                <a:spcPts val="1200"/>
              </a:spcBef>
              <a:spcAft>
                <a:spcPts val="1200"/>
              </a:spcAft>
              <a:buNone/>
            </a:pPr>
            <a:r>
              <a:rPr lang="en-GB" sz="3516"/>
              <a:t>Thus we define validity as follows: A deductive argument is valid when, if its premises are true, its conclusion must be true.</a:t>
            </a:r>
            <a:endParaRPr sz="1908"/>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8792"/>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000">
                <a:solidFill>
                  <a:srgbClr val="FF0000"/>
                </a:solidFill>
              </a:rPr>
              <a:t>Truth</a:t>
            </a:r>
            <a:endParaRPr b="1" sz="4000">
              <a:solidFill>
                <a:srgbClr val="FF0000"/>
              </a:solidFill>
            </a:endParaRPr>
          </a:p>
        </p:txBody>
      </p:sp>
      <p:sp>
        <p:nvSpPr>
          <p:cNvPr id="200" name="Google Shape;200;p37"/>
          <p:cNvSpPr txBox="1"/>
          <p:nvPr>
            <p:ph idx="1" type="body"/>
          </p:nvPr>
        </p:nvSpPr>
        <p:spPr>
          <a:xfrm>
            <a:off x="311700" y="936275"/>
            <a:ext cx="8520600" cy="5537100"/>
          </a:xfrm>
          <a:prstGeom prst="rect">
            <a:avLst/>
          </a:prstGeom>
        </p:spPr>
        <p:txBody>
          <a:bodyPr anchorCtr="0" anchor="t" bIns="91425" lIns="91425" spcFirstLastPara="1" rIns="91425" wrap="square" tIns="91425">
            <a:normAutofit fontScale="92500" lnSpcReduction="20000"/>
          </a:bodyPr>
          <a:lstStyle/>
          <a:p>
            <a:pPr indent="457200" lvl="0" marL="0" rtl="0" algn="just">
              <a:lnSpc>
                <a:spcPct val="150000"/>
              </a:lnSpc>
              <a:spcBef>
                <a:spcPts val="0"/>
              </a:spcBef>
              <a:spcAft>
                <a:spcPts val="0"/>
              </a:spcAft>
              <a:buNone/>
            </a:pPr>
            <a:r>
              <a:rPr b="1" lang="en-GB" sz="4016">
                <a:solidFill>
                  <a:srgbClr val="FF0000"/>
                </a:solidFill>
              </a:rPr>
              <a:t>Truth</a:t>
            </a:r>
            <a:r>
              <a:rPr lang="en-GB" sz="4016"/>
              <a:t> is the attribute of those propositions that assert </a:t>
            </a:r>
            <a:r>
              <a:rPr lang="en-GB" sz="4016">
                <a:solidFill>
                  <a:srgbClr val="FF00FF"/>
                </a:solidFill>
              </a:rPr>
              <a:t>what really is the case</a:t>
            </a:r>
            <a:r>
              <a:rPr lang="en-GB" sz="4016"/>
              <a:t>. </a:t>
            </a:r>
            <a:endParaRPr sz="4016"/>
          </a:p>
          <a:p>
            <a:pPr indent="457200" lvl="0" marL="0" rtl="0" algn="just">
              <a:lnSpc>
                <a:spcPct val="150000"/>
              </a:lnSpc>
              <a:spcBef>
                <a:spcPts val="1200"/>
              </a:spcBef>
              <a:spcAft>
                <a:spcPts val="1200"/>
              </a:spcAft>
              <a:buNone/>
            </a:pPr>
            <a:r>
              <a:rPr lang="en-GB" sz="4016"/>
              <a:t>When I assert that </a:t>
            </a:r>
            <a:r>
              <a:rPr lang="en-GB" sz="4016">
                <a:solidFill>
                  <a:srgbClr val="9900FF"/>
                </a:solidFill>
              </a:rPr>
              <a:t>Lake Superior</a:t>
            </a:r>
            <a:r>
              <a:rPr lang="en-GB" sz="4016"/>
              <a:t> is the largest of the five Great Lakes, I assert what really is the case, what is</a:t>
            </a:r>
            <a:r>
              <a:rPr lang="en-GB" sz="4016">
                <a:solidFill>
                  <a:srgbClr val="980000"/>
                </a:solidFill>
              </a:rPr>
              <a:t> true</a:t>
            </a:r>
            <a:r>
              <a:rPr lang="en-GB" sz="4016"/>
              <a:t>. </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3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Clr>
                <a:schemeClr val="dk1"/>
              </a:buClr>
              <a:buSzPts val="1100"/>
              <a:buFont typeface="Arial"/>
              <a:buNone/>
            </a:pPr>
            <a:r>
              <a:rPr lang="en-GB" sz="3800"/>
              <a:t>If I had claimed that </a:t>
            </a:r>
            <a:r>
              <a:rPr lang="en-GB" sz="3800">
                <a:solidFill>
                  <a:srgbClr val="0000FF"/>
                </a:solidFill>
              </a:rPr>
              <a:t>Lake Michigan</a:t>
            </a:r>
            <a:r>
              <a:rPr lang="en-GB" sz="3800"/>
              <a:t> is the largest of the Great Lakes my assertion would not be in accord with the real world; therefore it would be </a:t>
            </a:r>
            <a:r>
              <a:rPr lang="en-GB" sz="3800">
                <a:solidFill>
                  <a:srgbClr val="980000"/>
                </a:solidFill>
              </a:rPr>
              <a:t>false</a:t>
            </a:r>
            <a:r>
              <a:rPr lang="en-GB" sz="3800"/>
              <a:t>.</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2" name="Google Shape;212;p39"/>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9"/>
          <p:cNvPicPr preferRelativeResize="0"/>
          <p:nvPr/>
        </p:nvPicPr>
        <p:blipFill rotWithShape="1">
          <a:blip r:embed="rId3">
            <a:alphaModFix/>
          </a:blip>
          <a:srcRect b="7535" l="1490" r="-1490" t="1456"/>
          <a:stretch/>
        </p:blipFill>
        <p:spPr>
          <a:xfrm>
            <a:off x="178950" y="0"/>
            <a:ext cx="859657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9" name="Google Shape;219;p40"/>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1200"/>
              </a:spcAft>
              <a:buNone/>
            </a:pPr>
            <a:r>
              <a:rPr lang="en-GB" sz="3900"/>
              <a:t>Truth and falsity are </a:t>
            </a:r>
            <a:r>
              <a:rPr lang="en-GB" sz="3900">
                <a:solidFill>
                  <a:srgbClr val="FF0000"/>
                </a:solidFill>
              </a:rPr>
              <a:t>attributes of individual propositions or statements</a:t>
            </a:r>
            <a:r>
              <a:rPr lang="en-GB" sz="3900"/>
              <a:t>; validity and invalidity are </a:t>
            </a:r>
            <a:r>
              <a:rPr lang="en-GB" sz="3900">
                <a:solidFill>
                  <a:srgbClr val="FF00FF"/>
                </a:solidFill>
              </a:rPr>
              <a:t>attributes of arguments</a:t>
            </a:r>
            <a:r>
              <a:rPr lang="en-GB" sz="3900"/>
              <a:t>.</a:t>
            </a:r>
            <a:endParaRPr sz="3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5" name="Google Shape;225;p41"/>
          <p:cNvSpPr txBox="1"/>
          <p:nvPr>
            <p:ph idx="1" type="body"/>
          </p:nvPr>
        </p:nvSpPr>
        <p:spPr>
          <a:xfrm>
            <a:off x="311700" y="443047"/>
            <a:ext cx="8520600" cy="61287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None/>
            </a:pPr>
            <a:r>
              <a:rPr lang="en-GB" sz="3800"/>
              <a:t>An argument may be valid even when </a:t>
            </a:r>
            <a:r>
              <a:rPr lang="en-GB" sz="3800">
                <a:solidFill>
                  <a:srgbClr val="0000FF"/>
                </a:solidFill>
              </a:rPr>
              <a:t>its conclusion and one or more of its premises are false</a:t>
            </a:r>
            <a:r>
              <a:rPr lang="en-GB" sz="3800"/>
              <a:t>.</a:t>
            </a:r>
            <a:endParaRPr sz="3800"/>
          </a:p>
          <a:p>
            <a:pPr indent="457200" lvl="0" marL="0" rtl="0" algn="just">
              <a:lnSpc>
                <a:spcPct val="150000"/>
              </a:lnSpc>
              <a:spcBef>
                <a:spcPts val="1200"/>
              </a:spcBef>
              <a:spcAft>
                <a:spcPts val="1200"/>
              </a:spcAft>
              <a:buNone/>
            </a:pPr>
            <a:r>
              <a:rPr lang="en-GB" sz="3800"/>
              <a:t> The validity of an argument depends </a:t>
            </a:r>
            <a:r>
              <a:rPr lang="en-GB" sz="3800">
                <a:solidFill>
                  <a:srgbClr val="FF00FF"/>
                </a:solidFill>
              </a:rPr>
              <a:t>only on the relation of the premises to the conclusion.</a:t>
            </a:r>
            <a:endParaRPr sz="3800">
              <a:solidFill>
                <a:srgbClr val="FF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1200"/>
              </a:spcAft>
              <a:buClr>
                <a:schemeClr val="dk1"/>
              </a:buClr>
              <a:buSzPts val="1100"/>
              <a:buFont typeface="Arial"/>
              <a:buNone/>
            </a:pPr>
            <a:r>
              <a:rPr lang="en-GB" sz="3600"/>
              <a:t>However, there are</a:t>
            </a:r>
            <a:r>
              <a:rPr lang="en-GB" sz="3600">
                <a:solidFill>
                  <a:srgbClr val="9900FF"/>
                </a:solidFill>
              </a:rPr>
              <a:t> two very different ways</a:t>
            </a:r>
            <a:r>
              <a:rPr lang="en-GB" sz="3600"/>
              <a:t> in which a conclusion may be supported by its premises, and thus there are two great classes of arguments: </a:t>
            </a:r>
            <a:r>
              <a:rPr lang="en-GB" sz="3600">
                <a:solidFill>
                  <a:srgbClr val="FF00FF"/>
                </a:solidFill>
              </a:rPr>
              <a:t>the deductive and the inductive</a:t>
            </a:r>
            <a:r>
              <a:rPr lang="en-GB" sz="3600"/>
              <a:t>.</a:t>
            </a:r>
            <a:r>
              <a:rPr lang="en-GB" sz="3500"/>
              <a:t>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1" name="Google Shape;231;p42"/>
          <p:cNvSpPr txBox="1"/>
          <p:nvPr>
            <p:ph idx="1" type="body"/>
          </p:nvPr>
        </p:nvSpPr>
        <p:spPr>
          <a:xfrm>
            <a:off x="311700" y="687773"/>
            <a:ext cx="8520600" cy="5492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GB" sz="3500"/>
              <a:t> Some </a:t>
            </a:r>
            <a:r>
              <a:rPr b="1" i="1" lang="en-GB" sz="3500"/>
              <a:t>valid arguments</a:t>
            </a:r>
            <a:r>
              <a:rPr lang="en-GB" sz="3500"/>
              <a:t> contain </a:t>
            </a:r>
            <a:r>
              <a:rPr b="1" lang="en-GB" sz="3500">
                <a:solidFill>
                  <a:srgbClr val="FF0000"/>
                </a:solidFill>
              </a:rPr>
              <a:t>only true propositions</a:t>
            </a:r>
            <a:r>
              <a:rPr lang="en-GB" sz="3500"/>
              <a:t>—true premises and a true conclusion: </a:t>
            </a:r>
            <a:endParaRPr sz="3500"/>
          </a:p>
          <a:p>
            <a:pPr indent="-450850" lvl="0" marL="457200" rtl="0" algn="just">
              <a:lnSpc>
                <a:spcPct val="150000"/>
              </a:lnSpc>
              <a:spcBef>
                <a:spcPts val="1200"/>
              </a:spcBef>
              <a:spcAft>
                <a:spcPts val="0"/>
              </a:spcAft>
              <a:buClr>
                <a:srgbClr val="FF00FF"/>
              </a:buClr>
              <a:buSzPts val="3500"/>
              <a:buAutoNum type="arabicPeriod"/>
            </a:pPr>
            <a:r>
              <a:rPr lang="en-GB" sz="3500">
                <a:solidFill>
                  <a:srgbClr val="FF00FF"/>
                </a:solidFill>
              </a:rPr>
              <a:t>All mammals have lungs.</a:t>
            </a:r>
            <a:endParaRPr sz="3500">
              <a:solidFill>
                <a:srgbClr val="FF00FF"/>
              </a:solidFill>
            </a:endParaRPr>
          </a:p>
          <a:p>
            <a:pPr indent="-450850" lvl="0" marL="457200" rtl="0" algn="just">
              <a:lnSpc>
                <a:spcPct val="150000"/>
              </a:lnSpc>
              <a:spcBef>
                <a:spcPts val="0"/>
              </a:spcBef>
              <a:spcAft>
                <a:spcPts val="0"/>
              </a:spcAft>
              <a:buClr>
                <a:srgbClr val="FF00FF"/>
              </a:buClr>
              <a:buSzPts val="3500"/>
              <a:buAutoNum type="arabicPeriod"/>
            </a:pPr>
            <a:r>
              <a:rPr lang="en-GB" sz="3500">
                <a:solidFill>
                  <a:srgbClr val="FF00FF"/>
                </a:solidFill>
              </a:rPr>
              <a:t> All whales are mammals.</a:t>
            </a:r>
            <a:endParaRPr sz="3500">
              <a:solidFill>
                <a:srgbClr val="FF00FF"/>
              </a:solidFill>
            </a:endParaRPr>
          </a:p>
          <a:p>
            <a:pPr indent="0" lvl="0" marL="0" rtl="0" algn="just">
              <a:lnSpc>
                <a:spcPct val="150000"/>
              </a:lnSpc>
              <a:spcBef>
                <a:spcPts val="1200"/>
              </a:spcBef>
              <a:spcAft>
                <a:spcPts val="1200"/>
              </a:spcAft>
              <a:buNone/>
            </a:pPr>
            <a:r>
              <a:rPr lang="en-GB" sz="3500">
                <a:solidFill>
                  <a:srgbClr val="0000FF"/>
                </a:solidFill>
              </a:rPr>
              <a:t> Therefore all whales have lungs.</a:t>
            </a:r>
            <a:endParaRPr sz="35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7" name="Google Shape;237;p43"/>
          <p:cNvSpPr txBox="1"/>
          <p:nvPr>
            <p:ph idx="1" type="body"/>
          </p:nvPr>
        </p:nvSpPr>
        <p:spPr>
          <a:xfrm>
            <a:off x="311700" y="461525"/>
            <a:ext cx="8520600" cy="6211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3800"/>
              <a:t>Some </a:t>
            </a:r>
            <a:r>
              <a:rPr b="1" i="1" lang="en-GB" sz="3800"/>
              <a:t>valid arguments</a:t>
            </a:r>
            <a:r>
              <a:rPr lang="en-GB" sz="3800"/>
              <a:t> contain only false propositions—</a:t>
            </a:r>
            <a:r>
              <a:rPr b="1" lang="en-GB" sz="3800">
                <a:solidFill>
                  <a:srgbClr val="9900FF"/>
                </a:solidFill>
              </a:rPr>
              <a:t>false premises and a false conclusion</a:t>
            </a:r>
            <a:r>
              <a:rPr lang="en-GB" sz="3800"/>
              <a:t>: </a:t>
            </a:r>
            <a:endParaRPr sz="3800"/>
          </a:p>
          <a:p>
            <a:pPr indent="-469900" lvl="0" marL="457200" rtl="0" algn="just">
              <a:lnSpc>
                <a:spcPct val="150000"/>
              </a:lnSpc>
              <a:spcBef>
                <a:spcPts val="1200"/>
              </a:spcBef>
              <a:spcAft>
                <a:spcPts val="0"/>
              </a:spcAft>
              <a:buClr>
                <a:srgbClr val="FF0000"/>
              </a:buClr>
              <a:buSzPts val="3800"/>
              <a:buAutoNum type="arabicPeriod"/>
            </a:pPr>
            <a:r>
              <a:rPr lang="en-GB" sz="3800">
                <a:solidFill>
                  <a:srgbClr val="FF0000"/>
                </a:solidFill>
              </a:rPr>
              <a:t>All four-legged creatures have wings. </a:t>
            </a:r>
            <a:endParaRPr sz="3800">
              <a:solidFill>
                <a:srgbClr val="FF0000"/>
              </a:solidFill>
            </a:endParaRPr>
          </a:p>
          <a:p>
            <a:pPr indent="-469900" lvl="0" marL="457200" rtl="0" algn="just">
              <a:lnSpc>
                <a:spcPct val="150000"/>
              </a:lnSpc>
              <a:spcBef>
                <a:spcPts val="0"/>
              </a:spcBef>
              <a:spcAft>
                <a:spcPts val="0"/>
              </a:spcAft>
              <a:buClr>
                <a:srgbClr val="FF0000"/>
              </a:buClr>
              <a:buSzPts val="3800"/>
              <a:buAutoNum type="arabicPeriod"/>
            </a:pPr>
            <a:r>
              <a:rPr lang="en-GB" sz="3800">
                <a:solidFill>
                  <a:srgbClr val="FF0000"/>
                </a:solidFill>
              </a:rPr>
              <a:t>All spiders have exactly four legs.</a:t>
            </a:r>
            <a:r>
              <a:rPr lang="en-GB" sz="3800"/>
              <a:t> </a:t>
            </a:r>
            <a:endParaRPr sz="3800"/>
          </a:p>
          <a:p>
            <a:pPr indent="0" lvl="0" marL="0" rtl="0" algn="just">
              <a:lnSpc>
                <a:spcPct val="150000"/>
              </a:lnSpc>
              <a:spcBef>
                <a:spcPts val="1200"/>
              </a:spcBef>
              <a:spcAft>
                <a:spcPts val="0"/>
              </a:spcAft>
              <a:buNone/>
            </a:pPr>
            <a:r>
              <a:rPr lang="en-GB" sz="3800">
                <a:solidFill>
                  <a:srgbClr val="FF00FF"/>
                </a:solidFill>
              </a:rPr>
              <a:t>Therefore all spiders have wings. </a:t>
            </a:r>
            <a:endParaRPr sz="3800">
              <a:solidFill>
                <a:srgbClr val="FF00FF"/>
              </a:solidFill>
            </a:endParaRPr>
          </a:p>
          <a:p>
            <a:pPr indent="0" lvl="0" marL="0" rtl="0" algn="just">
              <a:lnSpc>
                <a:spcPct val="150000"/>
              </a:lnSpc>
              <a:spcBef>
                <a:spcPts val="1200"/>
              </a:spcBef>
              <a:spcAft>
                <a:spcPts val="1200"/>
              </a:spcAft>
              <a:buNone/>
            </a:pPr>
            <a:r>
              <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3" name="Google Shape;243;p4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Clr>
                <a:schemeClr val="dk1"/>
              </a:buClr>
              <a:buSzPts val="1100"/>
              <a:buFont typeface="Arial"/>
              <a:buNone/>
            </a:pPr>
            <a:r>
              <a:rPr lang="en-GB" sz="3500"/>
              <a:t>This argument is valid because, </a:t>
            </a:r>
            <a:r>
              <a:rPr lang="en-GB" sz="3500">
                <a:solidFill>
                  <a:srgbClr val="FF00FF"/>
                </a:solidFill>
              </a:rPr>
              <a:t>if its premises were true, its conclusion would have to be true</a:t>
            </a:r>
            <a:r>
              <a:rPr lang="en-GB" sz="3500"/>
              <a:t> also—even though we know that in fact both the premises and the conclusion of this argument are false.</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9" name="Google Shape;249;p45"/>
          <p:cNvSpPr txBox="1"/>
          <p:nvPr>
            <p:ph idx="1" type="body"/>
          </p:nvPr>
        </p:nvSpPr>
        <p:spPr>
          <a:xfrm>
            <a:off x="311700" y="295375"/>
            <a:ext cx="8520600" cy="6562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3200"/>
              <a:t>Some </a:t>
            </a:r>
            <a:r>
              <a:rPr b="1" i="1" lang="en-GB" sz="3200"/>
              <a:t>valid arguments</a:t>
            </a:r>
            <a:r>
              <a:rPr lang="en-GB" sz="3200"/>
              <a:t> have </a:t>
            </a:r>
            <a:r>
              <a:rPr lang="en-GB" sz="3200">
                <a:solidFill>
                  <a:srgbClr val="FF0000"/>
                </a:solidFill>
              </a:rPr>
              <a:t>false premises and a true conclusion</a:t>
            </a:r>
            <a:r>
              <a:rPr lang="en-GB" sz="3200"/>
              <a:t>: </a:t>
            </a:r>
            <a:endParaRPr sz="3200"/>
          </a:p>
          <a:p>
            <a:pPr indent="-431800" lvl="0" marL="457200" rtl="0" algn="just">
              <a:spcBef>
                <a:spcPts val="1200"/>
              </a:spcBef>
              <a:spcAft>
                <a:spcPts val="0"/>
              </a:spcAft>
              <a:buClr>
                <a:srgbClr val="0000FF"/>
              </a:buClr>
              <a:buSzPts val="3200"/>
              <a:buAutoNum type="arabicPeriod"/>
            </a:pPr>
            <a:r>
              <a:rPr lang="en-GB" sz="3200">
                <a:solidFill>
                  <a:srgbClr val="0000FF"/>
                </a:solidFill>
              </a:rPr>
              <a:t>All fishes are mammals. </a:t>
            </a:r>
            <a:endParaRPr sz="3200">
              <a:solidFill>
                <a:srgbClr val="0000FF"/>
              </a:solidFill>
            </a:endParaRPr>
          </a:p>
          <a:p>
            <a:pPr indent="-431800" lvl="0" marL="457200" rtl="0" algn="just">
              <a:spcBef>
                <a:spcPts val="0"/>
              </a:spcBef>
              <a:spcAft>
                <a:spcPts val="0"/>
              </a:spcAft>
              <a:buSzPts val="3200"/>
              <a:buAutoNum type="arabicPeriod"/>
            </a:pPr>
            <a:r>
              <a:rPr lang="en-GB" sz="3200">
                <a:solidFill>
                  <a:srgbClr val="0000FF"/>
                </a:solidFill>
              </a:rPr>
              <a:t>All whales are fishes.</a:t>
            </a:r>
            <a:r>
              <a:rPr lang="en-GB" sz="3200"/>
              <a:t> </a:t>
            </a:r>
            <a:endParaRPr sz="3200"/>
          </a:p>
          <a:p>
            <a:pPr indent="0" lvl="0" marL="0" rtl="0" algn="just">
              <a:spcBef>
                <a:spcPts val="1200"/>
              </a:spcBef>
              <a:spcAft>
                <a:spcPts val="0"/>
              </a:spcAft>
              <a:buNone/>
            </a:pPr>
            <a:r>
              <a:rPr lang="en-GB" sz="3200">
                <a:solidFill>
                  <a:srgbClr val="FF00FF"/>
                </a:solidFill>
              </a:rPr>
              <a:t>Therefore all whales are mammals</a:t>
            </a:r>
            <a:r>
              <a:rPr lang="en-GB" sz="3200"/>
              <a:t>. </a:t>
            </a:r>
            <a:endParaRPr sz="3200"/>
          </a:p>
          <a:p>
            <a:pPr indent="457200" lvl="0" marL="0" rtl="0" algn="just">
              <a:lnSpc>
                <a:spcPct val="150000"/>
              </a:lnSpc>
              <a:spcBef>
                <a:spcPts val="1200"/>
              </a:spcBef>
              <a:spcAft>
                <a:spcPts val="1200"/>
              </a:spcAft>
              <a:buNone/>
            </a:pPr>
            <a:r>
              <a:rPr lang="en-GB" sz="3200"/>
              <a:t>The conclusion of this argument is true, as we know; moreover, it may be validly inferred from these two premises, both of which are wildly false.</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5" name="Google Shape;255;p46"/>
          <p:cNvSpPr txBox="1"/>
          <p:nvPr>
            <p:ph idx="1" type="body"/>
          </p:nvPr>
        </p:nvSpPr>
        <p:spPr>
          <a:xfrm>
            <a:off x="311700" y="378425"/>
            <a:ext cx="8520600" cy="6193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3600"/>
              <a:t>Some </a:t>
            </a:r>
            <a:r>
              <a:rPr b="1" i="1" lang="en-GB" sz="3600"/>
              <a:t>invalid arguments</a:t>
            </a:r>
            <a:r>
              <a:rPr lang="en-GB" sz="3600"/>
              <a:t> contain only true propositions—all their premises are true, and their conclusions are true as well: </a:t>
            </a:r>
            <a:endParaRPr sz="3600"/>
          </a:p>
          <a:p>
            <a:pPr indent="-457200" lvl="0" marL="457200" rtl="0" algn="just">
              <a:lnSpc>
                <a:spcPct val="150000"/>
              </a:lnSpc>
              <a:spcBef>
                <a:spcPts val="1200"/>
              </a:spcBef>
              <a:spcAft>
                <a:spcPts val="0"/>
              </a:spcAft>
              <a:buClr>
                <a:srgbClr val="0000FF"/>
              </a:buClr>
              <a:buSzPts val="3600"/>
              <a:buAutoNum type="arabicPeriod"/>
            </a:pPr>
            <a:r>
              <a:rPr lang="en-GB" sz="3600">
                <a:solidFill>
                  <a:srgbClr val="0000FF"/>
                </a:solidFill>
              </a:rPr>
              <a:t>If I owned all the gold in Fort Knox, then I would be wealthy. </a:t>
            </a:r>
            <a:endParaRPr sz="3600">
              <a:solidFill>
                <a:srgbClr val="0000FF"/>
              </a:solidFill>
            </a:endParaRPr>
          </a:p>
          <a:p>
            <a:pPr indent="-457200" lvl="0" marL="457200" rtl="0" algn="just">
              <a:lnSpc>
                <a:spcPct val="150000"/>
              </a:lnSpc>
              <a:spcBef>
                <a:spcPts val="0"/>
              </a:spcBef>
              <a:spcAft>
                <a:spcPts val="0"/>
              </a:spcAft>
              <a:buClr>
                <a:srgbClr val="0000FF"/>
              </a:buClr>
              <a:buSzPts val="3600"/>
              <a:buAutoNum type="arabicPeriod"/>
            </a:pPr>
            <a:r>
              <a:rPr lang="en-GB" sz="3600">
                <a:solidFill>
                  <a:srgbClr val="0000FF"/>
                </a:solidFill>
              </a:rPr>
              <a:t>I do not own all the gold in Fort Knox. </a:t>
            </a:r>
            <a:endParaRPr sz="3600">
              <a:solidFill>
                <a:srgbClr val="0000FF"/>
              </a:solidFill>
            </a:endParaRPr>
          </a:p>
          <a:p>
            <a:pPr indent="0" lvl="0" marL="0" rtl="0" algn="just">
              <a:lnSpc>
                <a:spcPct val="150000"/>
              </a:lnSpc>
              <a:spcBef>
                <a:spcPts val="1200"/>
              </a:spcBef>
              <a:spcAft>
                <a:spcPts val="1200"/>
              </a:spcAft>
              <a:buNone/>
            </a:pPr>
            <a:r>
              <a:rPr lang="en-GB" sz="3600">
                <a:solidFill>
                  <a:srgbClr val="FF00FF"/>
                </a:solidFill>
              </a:rPr>
              <a:t>Therefore I am not wealthy.</a:t>
            </a:r>
            <a:r>
              <a:rPr lang="en-GB" sz="3600"/>
              <a:t> </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1" name="Google Shape;261;p47"/>
          <p:cNvSpPr txBox="1"/>
          <p:nvPr>
            <p:ph idx="1" type="body"/>
          </p:nvPr>
        </p:nvSpPr>
        <p:spPr>
          <a:xfrm>
            <a:off x="311700" y="638650"/>
            <a:ext cx="8520600" cy="58557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None/>
            </a:pPr>
            <a:r>
              <a:rPr lang="en-GB" sz="4000"/>
              <a:t>The true conclusion of this argument does </a:t>
            </a:r>
            <a:r>
              <a:rPr lang="en-GB" sz="4000">
                <a:solidFill>
                  <a:srgbClr val="FF00FF"/>
                </a:solidFill>
              </a:rPr>
              <a:t>not follow from its true premises</a:t>
            </a:r>
            <a:r>
              <a:rPr lang="en-GB" sz="4000"/>
              <a:t>. </a:t>
            </a:r>
            <a:endParaRPr sz="4000"/>
          </a:p>
          <a:p>
            <a:pPr indent="457200" lvl="0" marL="0" rtl="0" algn="just">
              <a:lnSpc>
                <a:spcPct val="150000"/>
              </a:lnSpc>
              <a:spcBef>
                <a:spcPts val="1200"/>
              </a:spcBef>
              <a:spcAft>
                <a:spcPts val="1200"/>
              </a:spcAft>
              <a:buClr>
                <a:schemeClr val="dk1"/>
              </a:buClr>
              <a:buSzPts val="1100"/>
              <a:buFont typeface="Arial"/>
              <a:buNone/>
            </a:pPr>
            <a:r>
              <a:rPr lang="en-GB" sz="4000"/>
              <a:t>This will be seen more clearly when the immediately following illustration is considered.</a:t>
            </a:r>
            <a:endParaRPr sz="3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7" name="Google Shape;267;p48"/>
          <p:cNvSpPr txBox="1"/>
          <p:nvPr>
            <p:ph idx="1" type="body"/>
          </p:nvPr>
        </p:nvSpPr>
        <p:spPr>
          <a:xfrm>
            <a:off x="311700" y="378425"/>
            <a:ext cx="8520600" cy="62952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None/>
            </a:pPr>
            <a:r>
              <a:rPr lang="en-GB" sz="3700"/>
              <a:t>Some </a:t>
            </a:r>
            <a:r>
              <a:rPr b="1" i="1" lang="en-GB" sz="3700"/>
              <a:t>invalid arguments</a:t>
            </a:r>
            <a:r>
              <a:rPr b="1" lang="en-GB" sz="3700"/>
              <a:t> </a:t>
            </a:r>
            <a:r>
              <a:rPr lang="en-GB" sz="3700"/>
              <a:t>contain only true premises and have a false conclusion. </a:t>
            </a:r>
            <a:endParaRPr sz="3700"/>
          </a:p>
          <a:p>
            <a:pPr indent="457200" lvl="0" marL="0" rtl="0" algn="just">
              <a:lnSpc>
                <a:spcPct val="150000"/>
              </a:lnSpc>
              <a:spcBef>
                <a:spcPts val="1200"/>
              </a:spcBef>
              <a:spcAft>
                <a:spcPts val="1200"/>
              </a:spcAft>
              <a:buNone/>
            </a:pPr>
            <a:r>
              <a:rPr lang="en-GB" sz="3700"/>
              <a:t>This is illustrated by an argument exactly like the previous one in form, changed only enough to make the conclusion false. </a:t>
            </a:r>
            <a:endParaRPr sz="3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3" name="Google Shape;273;p49"/>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438150" lvl="0" marL="457200" rtl="0" algn="just">
              <a:lnSpc>
                <a:spcPct val="150000"/>
              </a:lnSpc>
              <a:spcBef>
                <a:spcPts val="0"/>
              </a:spcBef>
              <a:spcAft>
                <a:spcPts val="0"/>
              </a:spcAft>
              <a:buClr>
                <a:srgbClr val="0000FF"/>
              </a:buClr>
              <a:buSzPts val="3300"/>
              <a:buAutoNum type="arabicPeriod"/>
            </a:pPr>
            <a:r>
              <a:rPr lang="en-GB" sz="3300">
                <a:solidFill>
                  <a:srgbClr val="9900FF"/>
                </a:solidFill>
              </a:rPr>
              <a:t>If Bill Gates owned all the gold in Fort Knox, then Bill Gates would be wealthy. </a:t>
            </a:r>
            <a:endParaRPr sz="3300">
              <a:solidFill>
                <a:srgbClr val="9900FF"/>
              </a:solidFill>
            </a:endParaRPr>
          </a:p>
          <a:p>
            <a:pPr indent="-438150" lvl="0" marL="457200" rtl="0" algn="just">
              <a:lnSpc>
                <a:spcPct val="150000"/>
              </a:lnSpc>
              <a:spcBef>
                <a:spcPts val="0"/>
              </a:spcBef>
              <a:spcAft>
                <a:spcPts val="0"/>
              </a:spcAft>
              <a:buClr>
                <a:srgbClr val="0000FF"/>
              </a:buClr>
              <a:buSzPts val="3300"/>
              <a:buAutoNum type="arabicPeriod"/>
            </a:pPr>
            <a:r>
              <a:rPr lang="en-GB" sz="3300">
                <a:solidFill>
                  <a:srgbClr val="9900FF"/>
                </a:solidFill>
              </a:rPr>
              <a:t>Bill Gates does not own all the gold in Fort Knox</a:t>
            </a:r>
            <a:r>
              <a:rPr lang="en-GB" sz="3300"/>
              <a:t>. </a:t>
            </a:r>
            <a:endParaRPr sz="3300"/>
          </a:p>
          <a:p>
            <a:pPr indent="457200" lvl="0" marL="0" rtl="0" algn="just">
              <a:lnSpc>
                <a:spcPct val="150000"/>
              </a:lnSpc>
              <a:spcBef>
                <a:spcPts val="1200"/>
              </a:spcBef>
              <a:spcAft>
                <a:spcPts val="1200"/>
              </a:spcAft>
              <a:buClr>
                <a:schemeClr val="dk1"/>
              </a:buClr>
              <a:buSzPts val="1100"/>
              <a:buFont typeface="Arial"/>
              <a:buNone/>
            </a:pPr>
            <a:r>
              <a:rPr lang="en-GB" sz="3300">
                <a:solidFill>
                  <a:srgbClr val="FF00FF"/>
                </a:solidFill>
              </a:rPr>
              <a:t>Therefore Bill Gates is not wealthy</a:t>
            </a:r>
            <a:r>
              <a:rPr lang="en-GB" sz="3300"/>
              <a:t>.</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9" name="Google Shape;279;p50"/>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450850" lvl="0" marL="457200" rtl="0" algn="just">
              <a:lnSpc>
                <a:spcPct val="150000"/>
              </a:lnSpc>
              <a:spcBef>
                <a:spcPts val="0"/>
              </a:spcBef>
              <a:spcAft>
                <a:spcPts val="0"/>
              </a:spcAft>
              <a:buSzPts val="3500"/>
              <a:buChar char="●"/>
            </a:pPr>
            <a:r>
              <a:rPr lang="en-GB" sz="3500"/>
              <a:t>This shows that for being a </a:t>
            </a:r>
            <a:r>
              <a:rPr lang="en-GB" sz="3500"/>
              <a:t>wealthy</a:t>
            </a:r>
            <a:r>
              <a:rPr lang="en-GB" sz="3500"/>
              <a:t> man does not always need the gold from Fort Knox.</a:t>
            </a:r>
            <a:endParaRPr sz="3500"/>
          </a:p>
          <a:p>
            <a:pPr indent="-450850" lvl="0" marL="457200" rtl="0" algn="just">
              <a:lnSpc>
                <a:spcPct val="150000"/>
              </a:lnSpc>
              <a:spcBef>
                <a:spcPts val="0"/>
              </a:spcBef>
              <a:spcAft>
                <a:spcPts val="0"/>
              </a:spcAft>
              <a:buSzPts val="3500"/>
              <a:buChar char="●"/>
            </a:pPr>
            <a:r>
              <a:rPr lang="en-GB" sz="3500"/>
              <a:t>If one wins the lottery, he will get money. </a:t>
            </a:r>
            <a:endParaRPr sz="3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5" name="Google Shape;285;p51"/>
          <p:cNvSpPr txBox="1"/>
          <p:nvPr>
            <p:ph idx="1" type="body"/>
          </p:nvPr>
        </p:nvSpPr>
        <p:spPr>
          <a:xfrm>
            <a:off x="396950" y="235800"/>
            <a:ext cx="8520600" cy="64344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GB" sz="3000"/>
              <a:t>If an argument is </a:t>
            </a:r>
            <a:r>
              <a:rPr lang="en-GB" sz="3000">
                <a:solidFill>
                  <a:srgbClr val="FF00FF"/>
                </a:solidFill>
              </a:rPr>
              <a:t>valid </a:t>
            </a:r>
            <a:r>
              <a:rPr lang="en-GB" sz="3000"/>
              <a:t>and its</a:t>
            </a:r>
            <a:r>
              <a:rPr lang="en-GB" sz="3000">
                <a:solidFill>
                  <a:srgbClr val="0000FF"/>
                </a:solidFill>
              </a:rPr>
              <a:t> premises are true</a:t>
            </a:r>
            <a:r>
              <a:rPr lang="en-GB" sz="3000"/>
              <a:t>, we may be certain that </a:t>
            </a:r>
            <a:r>
              <a:rPr lang="en-GB" sz="3000">
                <a:solidFill>
                  <a:srgbClr val="FF0000"/>
                </a:solidFill>
              </a:rPr>
              <a:t>its conclusion is true</a:t>
            </a:r>
            <a:r>
              <a:rPr lang="en-GB" sz="3000"/>
              <a:t> also. </a:t>
            </a:r>
            <a:endParaRPr sz="3000"/>
          </a:p>
          <a:p>
            <a:pPr indent="457200" lvl="0" marL="0" rtl="0" algn="just">
              <a:lnSpc>
                <a:spcPct val="150000"/>
              </a:lnSpc>
              <a:spcBef>
                <a:spcPts val="1200"/>
              </a:spcBef>
              <a:spcAft>
                <a:spcPts val="0"/>
              </a:spcAft>
              <a:buNone/>
            </a:pPr>
            <a:r>
              <a:rPr lang="en-GB" sz="3000"/>
              <a:t>To put it another way: If an argument is valid and its conclusion is false, not all of its premises can be true. </a:t>
            </a:r>
            <a:endParaRPr sz="3000"/>
          </a:p>
          <a:p>
            <a:pPr indent="457200" lvl="0" marL="0" rtl="0" algn="just">
              <a:lnSpc>
                <a:spcPct val="150000"/>
              </a:lnSpc>
              <a:spcBef>
                <a:spcPts val="1200"/>
              </a:spcBef>
              <a:spcAft>
                <a:spcPts val="1200"/>
              </a:spcAft>
              <a:buNone/>
            </a:pPr>
            <a:r>
              <a:rPr lang="en-GB" sz="3000"/>
              <a:t>Some perfectly valid arguments do have false conclusions, but any such argument must have at least one false premise</a:t>
            </a:r>
            <a:r>
              <a:rPr lang="en-GB" sz="2900"/>
              <a:t>.</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64725" y="198792"/>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700">
                <a:solidFill>
                  <a:srgbClr val="FF0000"/>
                </a:solidFill>
              </a:rPr>
              <a:t>General View of Deductive  Argument</a:t>
            </a:r>
            <a:endParaRPr b="1" sz="3700">
              <a:solidFill>
                <a:srgbClr val="FF0000"/>
              </a:solidFill>
            </a:endParaRPr>
          </a:p>
        </p:txBody>
      </p:sp>
      <p:sp>
        <p:nvSpPr>
          <p:cNvPr id="73" name="Google Shape;73;p16"/>
          <p:cNvSpPr txBox="1"/>
          <p:nvPr>
            <p:ph idx="1" type="body"/>
          </p:nvPr>
        </p:nvSpPr>
        <p:spPr>
          <a:xfrm>
            <a:off x="311700" y="1536633"/>
            <a:ext cx="8520600" cy="4555200"/>
          </a:xfrm>
          <a:prstGeom prst="rect">
            <a:avLst/>
          </a:prstGeom>
        </p:spPr>
        <p:txBody>
          <a:bodyPr anchorCtr="0" anchor="t" bIns="91425" lIns="91425" spcFirstLastPara="1" rIns="91425" wrap="square" tIns="91425">
            <a:normAutofit lnSpcReduction="10000"/>
          </a:bodyPr>
          <a:lstStyle/>
          <a:p>
            <a:pPr indent="457200" lvl="0" marL="0" rtl="0" algn="just">
              <a:lnSpc>
                <a:spcPct val="150000"/>
              </a:lnSpc>
              <a:spcBef>
                <a:spcPts val="0"/>
              </a:spcBef>
              <a:spcAft>
                <a:spcPts val="0"/>
              </a:spcAft>
              <a:buNone/>
            </a:pPr>
            <a:r>
              <a:rPr lang="en-GB" sz="3300"/>
              <a:t>Deductive </a:t>
            </a:r>
            <a:r>
              <a:rPr lang="en-GB" sz="3300"/>
              <a:t>inferences</a:t>
            </a:r>
            <a:r>
              <a:rPr lang="en-GB" sz="3300"/>
              <a:t> move from </a:t>
            </a:r>
            <a:r>
              <a:rPr lang="en-GB" sz="3300">
                <a:solidFill>
                  <a:srgbClr val="FF00FF"/>
                </a:solidFill>
              </a:rPr>
              <a:t>general to a </a:t>
            </a:r>
            <a:r>
              <a:rPr lang="en-GB" sz="3300">
                <a:solidFill>
                  <a:srgbClr val="FF00FF"/>
                </a:solidFill>
              </a:rPr>
              <a:t>particular</a:t>
            </a:r>
            <a:r>
              <a:rPr lang="en-GB" sz="3300"/>
              <a:t>. </a:t>
            </a:r>
            <a:endParaRPr sz="3300"/>
          </a:p>
          <a:p>
            <a:pPr indent="457200" lvl="0" marL="0" rtl="0" algn="just">
              <a:lnSpc>
                <a:spcPct val="150000"/>
              </a:lnSpc>
              <a:spcBef>
                <a:spcPts val="1200"/>
              </a:spcBef>
              <a:spcAft>
                <a:spcPts val="1200"/>
              </a:spcAft>
              <a:buNone/>
            </a:pPr>
            <a:r>
              <a:rPr lang="en-GB" sz="3300"/>
              <a:t>It does indeed have a </a:t>
            </a:r>
            <a:r>
              <a:rPr lang="en-GB" sz="3300">
                <a:solidFill>
                  <a:srgbClr val="0000FF"/>
                </a:solidFill>
              </a:rPr>
              <a:t>particular conclusion</a:t>
            </a:r>
            <a:r>
              <a:rPr lang="en-GB" sz="3300"/>
              <a:t>, inferred validly from two premises of which the first is </a:t>
            </a:r>
            <a:r>
              <a:rPr lang="en-GB" sz="3300">
                <a:solidFill>
                  <a:srgbClr val="9900FF"/>
                </a:solidFill>
              </a:rPr>
              <a:t>general or universal proposition</a:t>
            </a:r>
            <a:r>
              <a:rPr lang="en-GB" sz="3300"/>
              <a:t>.</a:t>
            </a:r>
            <a:r>
              <a:rPr lang="en-GB" sz="3200"/>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457200" lvl="0" marL="0" rtl="0" algn="ctr">
              <a:lnSpc>
                <a:spcPct val="150000"/>
              </a:lnSpc>
              <a:spcBef>
                <a:spcPts val="0"/>
              </a:spcBef>
              <a:spcAft>
                <a:spcPts val="1200"/>
              </a:spcAft>
              <a:buClr>
                <a:schemeClr val="dk1"/>
              </a:buClr>
              <a:buSzPts val="1100"/>
              <a:buFont typeface="Arial"/>
              <a:buNone/>
            </a:pPr>
            <a:r>
              <a:rPr b="1" lang="en-GB" sz="4200">
                <a:solidFill>
                  <a:srgbClr val="FF0000"/>
                </a:solidFill>
              </a:rPr>
              <a:t>S</a:t>
            </a:r>
            <a:r>
              <a:rPr b="1" lang="en-GB" sz="4200">
                <a:solidFill>
                  <a:srgbClr val="FF0000"/>
                </a:solidFill>
              </a:rPr>
              <a:t>ound Argument</a:t>
            </a:r>
            <a:endParaRPr b="1" sz="3400"/>
          </a:p>
        </p:txBody>
      </p:sp>
      <p:sp>
        <p:nvSpPr>
          <p:cNvPr id="291" name="Google Shape;291;p5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1200"/>
              </a:spcAft>
              <a:buNone/>
            </a:pPr>
            <a:r>
              <a:rPr lang="en-GB" sz="3600"/>
              <a:t>When an argument is valid and all of its premises are true, we call it </a:t>
            </a:r>
            <a:r>
              <a:rPr lang="en-GB" sz="3600">
                <a:solidFill>
                  <a:srgbClr val="FF0000"/>
                </a:solidFill>
              </a:rPr>
              <a:t>sound</a:t>
            </a:r>
            <a:r>
              <a:rPr lang="en-GB" sz="3600"/>
              <a:t>. The conclusion of a sound argument obviously must be true—and only a sound argument can establish the truth of its conclusion. </a:t>
            </a:r>
            <a:endParaRPr sz="3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7" name="Google Shape;297;p53"/>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8" name="Google Shape;298;p53"/>
          <p:cNvPicPr preferRelativeResize="0"/>
          <p:nvPr/>
        </p:nvPicPr>
        <p:blipFill>
          <a:blip r:embed="rId3">
            <a:alphaModFix/>
          </a:blip>
          <a:stretch>
            <a:fillRect/>
          </a:stretch>
        </p:blipFill>
        <p:spPr>
          <a:xfrm>
            <a:off x="311700" y="593375"/>
            <a:ext cx="8764650" cy="5969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4" name="Google Shape;304;p5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5" name="Google Shape;305;p54"/>
          <p:cNvPicPr preferRelativeResize="0"/>
          <p:nvPr/>
        </p:nvPicPr>
        <p:blipFill>
          <a:blip r:embed="rId3">
            <a:alphaModFix/>
          </a:blip>
          <a:stretch>
            <a:fillRect/>
          </a:stretch>
        </p:blipFill>
        <p:spPr>
          <a:xfrm>
            <a:off x="311700" y="313825"/>
            <a:ext cx="8678475" cy="6211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1" name="Google Shape;311;p55"/>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2" name="Google Shape;312;p55"/>
          <p:cNvPicPr preferRelativeResize="0"/>
          <p:nvPr/>
        </p:nvPicPr>
        <p:blipFill>
          <a:blip r:embed="rId3">
            <a:alphaModFix/>
          </a:blip>
          <a:stretch>
            <a:fillRect/>
          </a:stretch>
        </p:blipFill>
        <p:spPr>
          <a:xfrm>
            <a:off x="239975" y="240800"/>
            <a:ext cx="8648650" cy="6423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6"/>
          <p:cNvSpPr txBox="1"/>
          <p:nvPr>
            <p:ph type="title"/>
          </p:nvPr>
        </p:nvSpPr>
        <p:spPr>
          <a:xfrm>
            <a:off x="311700" y="19051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FF0000"/>
                </a:solidFill>
              </a:rPr>
              <a:t>Syllogism</a:t>
            </a:r>
            <a:endParaRPr b="1" sz="3500">
              <a:solidFill>
                <a:srgbClr val="FF0000"/>
              </a:solidFill>
            </a:endParaRPr>
          </a:p>
        </p:txBody>
      </p:sp>
      <p:sp>
        <p:nvSpPr>
          <p:cNvPr id="318" name="Google Shape;318;p56"/>
          <p:cNvSpPr txBox="1"/>
          <p:nvPr>
            <p:ph idx="1" type="body"/>
          </p:nvPr>
        </p:nvSpPr>
        <p:spPr>
          <a:xfrm>
            <a:off x="311700" y="1015898"/>
            <a:ext cx="8520600" cy="5527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GB" sz="2750">
                <a:solidFill>
                  <a:srgbClr val="1A1A1A"/>
                </a:solidFill>
                <a:highlight>
                  <a:srgbClr val="FFFFFF"/>
                </a:highlight>
                <a:latin typeface="Georgia"/>
                <a:ea typeface="Georgia"/>
                <a:cs typeface="Georgia"/>
                <a:sym typeface="Georgia"/>
              </a:rPr>
              <a:t>Syllogism, in </a:t>
            </a:r>
            <a:r>
              <a:rPr lang="en-GB" sz="2750" u="sng">
                <a:solidFill>
                  <a:schemeClr val="hlink"/>
                </a:solidFill>
                <a:highlight>
                  <a:srgbClr val="FFFFFF"/>
                </a:highlight>
                <a:latin typeface="Georgia"/>
                <a:ea typeface="Georgia"/>
                <a:cs typeface="Georgia"/>
                <a:sym typeface="Georgia"/>
                <a:hlinkClick r:id="rId3"/>
              </a:rPr>
              <a:t>logic</a:t>
            </a:r>
            <a:r>
              <a:rPr lang="en-GB" sz="2750">
                <a:solidFill>
                  <a:srgbClr val="1A1A1A"/>
                </a:solidFill>
                <a:highlight>
                  <a:srgbClr val="FFFFFF"/>
                </a:highlight>
                <a:latin typeface="Georgia"/>
                <a:ea typeface="Georgia"/>
                <a:cs typeface="Georgia"/>
                <a:sym typeface="Georgia"/>
              </a:rPr>
              <a:t>, a valid deductive </a:t>
            </a:r>
            <a:r>
              <a:rPr lang="en-GB" sz="2750" u="sng">
                <a:solidFill>
                  <a:schemeClr val="hlink"/>
                </a:solidFill>
                <a:highlight>
                  <a:srgbClr val="FFFFFF"/>
                </a:highlight>
                <a:latin typeface="Georgia"/>
                <a:ea typeface="Georgia"/>
                <a:cs typeface="Georgia"/>
                <a:sym typeface="Georgia"/>
                <a:hlinkClick r:id="rId4"/>
              </a:rPr>
              <a:t>argument</a:t>
            </a:r>
            <a:r>
              <a:rPr lang="en-GB" sz="2750">
                <a:solidFill>
                  <a:srgbClr val="1A1A1A"/>
                </a:solidFill>
                <a:highlight>
                  <a:srgbClr val="FFFFFF"/>
                </a:highlight>
                <a:latin typeface="Georgia"/>
                <a:ea typeface="Georgia"/>
                <a:cs typeface="Georgia"/>
                <a:sym typeface="Georgia"/>
              </a:rPr>
              <a:t> having two </a:t>
            </a:r>
            <a:r>
              <a:rPr lang="en-GB" sz="2750">
                <a:solidFill>
                  <a:schemeClr val="hlink"/>
                </a:solidFill>
                <a:highlight>
                  <a:srgbClr val="FFFFFF"/>
                </a:highlight>
                <a:uFill>
                  <a:noFill/>
                </a:uFill>
                <a:latin typeface="Georgia"/>
                <a:ea typeface="Georgia"/>
                <a:cs typeface="Georgia"/>
                <a:sym typeface="Georgia"/>
                <a:hlinkClick r:id="rId5"/>
              </a:rPr>
              <a:t>premises</a:t>
            </a:r>
            <a:r>
              <a:rPr lang="en-GB" sz="2750">
                <a:solidFill>
                  <a:srgbClr val="1A1A1A"/>
                </a:solidFill>
                <a:highlight>
                  <a:srgbClr val="FFFFFF"/>
                </a:highlight>
                <a:latin typeface="Georgia"/>
                <a:ea typeface="Georgia"/>
                <a:cs typeface="Georgia"/>
                <a:sym typeface="Georgia"/>
              </a:rPr>
              <a:t> and a conclusion. </a:t>
            </a:r>
            <a:endParaRPr sz="2750">
              <a:solidFill>
                <a:srgbClr val="1A1A1A"/>
              </a:solidFill>
              <a:highlight>
                <a:srgbClr val="FFFFFF"/>
              </a:highlight>
              <a:latin typeface="Georgia"/>
              <a:ea typeface="Georgia"/>
              <a:cs typeface="Georgia"/>
              <a:sym typeface="Georgia"/>
            </a:endParaRPr>
          </a:p>
          <a:p>
            <a:pPr indent="457200" lvl="0" marL="0" rtl="0" algn="just">
              <a:lnSpc>
                <a:spcPct val="150000"/>
              </a:lnSpc>
              <a:spcBef>
                <a:spcPts val="1200"/>
              </a:spcBef>
              <a:spcAft>
                <a:spcPts val="1200"/>
              </a:spcAft>
              <a:buNone/>
            </a:pPr>
            <a:r>
              <a:rPr lang="en-GB" sz="2750">
                <a:solidFill>
                  <a:srgbClr val="1A1A1A"/>
                </a:solidFill>
                <a:highlight>
                  <a:srgbClr val="FFFFFF"/>
                </a:highlight>
                <a:latin typeface="Georgia"/>
                <a:ea typeface="Georgia"/>
                <a:cs typeface="Georgia"/>
                <a:sym typeface="Georgia"/>
              </a:rPr>
              <a:t>The traditional type is the </a:t>
            </a:r>
            <a:r>
              <a:rPr lang="en-GB" sz="2750" u="sng">
                <a:solidFill>
                  <a:schemeClr val="hlink"/>
                </a:solidFill>
                <a:highlight>
                  <a:srgbClr val="FFFFFF"/>
                </a:highlight>
                <a:latin typeface="Georgia"/>
                <a:ea typeface="Georgia"/>
                <a:cs typeface="Georgia"/>
                <a:sym typeface="Georgia"/>
                <a:hlinkClick r:id="rId6"/>
              </a:rPr>
              <a:t>categorical syllogism</a:t>
            </a:r>
            <a:r>
              <a:rPr lang="en-GB" sz="2750">
                <a:solidFill>
                  <a:srgbClr val="1A1A1A"/>
                </a:solidFill>
                <a:highlight>
                  <a:srgbClr val="FFFFFF"/>
                </a:highlight>
                <a:latin typeface="Georgia"/>
                <a:ea typeface="Georgia"/>
                <a:cs typeface="Georgia"/>
                <a:sym typeface="Georgia"/>
              </a:rPr>
              <a:t> in which both premises and the conclusion are simple declarative statements that are constructed using only three simple terms between them, each </a:t>
            </a:r>
            <a:r>
              <a:rPr lang="en-GB" sz="2750" u="sng">
                <a:solidFill>
                  <a:schemeClr val="hlink"/>
                </a:solidFill>
                <a:highlight>
                  <a:srgbClr val="FFFFFF"/>
                </a:highlight>
                <a:latin typeface="Georgia"/>
                <a:ea typeface="Georgia"/>
                <a:cs typeface="Georgia"/>
                <a:sym typeface="Georgia"/>
                <a:hlinkClick r:id="rId7"/>
              </a:rPr>
              <a:t>term</a:t>
            </a:r>
            <a:r>
              <a:rPr lang="en-GB" sz="2750">
                <a:solidFill>
                  <a:srgbClr val="1A1A1A"/>
                </a:solidFill>
                <a:highlight>
                  <a:srgbClr val="FFFFFF"/>
                </a:highlight>
                <a:latin typeface="Georgia"/>
                <a:ea typeface="Georgia"/>
                <a:cs typeface="Georgia"/>
                <a:sym typeface="Georgia"/>
              </a:rPr>
              <a:t> appearing twice (as a subject and as a predicate): “All men are mortal; no gods are mortal; therefore no men are gods.”</a:t>
            </a:r>
            <a:endParaRPr sz="3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700">
                <a:solidFill>
                  <a:srgbClr val="FF0000"/>
                </a:solidFill>
              </a:rPr>
              <a:t>Examples of Arguments</a:t>
            </a:r>
            <a:endParaRPr b="1" sz="3700">
              <a:solidFill>
                <a:srgbClr val="FF0000"/>
              </a:solidFill>
            </a:endParaRPr>
          </a:p>
        </p:txBody>
      </p:sp>
      <p:sp>
        <p:nvSpPr>
          <p:cNvPr id="324" name="Google Shape;324;p57"/>
          <p:cNvSpPr txBox="1"/>
          <p:nvPr>
            <p:ph idx="1" type="body"/>
          </p:nvPr>
        </p:nvSpPr>
        <p:spPr>
          <a:xfrm>
            <a:off x="387900" y="1689033"/>
            <a:ext cx="8520600" cy="4555200"/>
          </a:xfrm>
          <a:prstGeom prst="rect">
            <a:avLst/>
          </a:prstGeom>
        </p:spPr>
        <p:txBody>
          <a:bodyPr anchorCtr="0" anchor="t" bIns="91425" lIns="91425" spcFirstLastPara="1" rIns="91425" wrap="square" tIns="91425">
            <a:normAutofit/>
          </a:bodyPr>
          <a:lstStyle/>
          <a:p>
            <a:pPr indent="-482600" lvl="0" marL="457200" rtl="0" algn="l">
              <a:lnSpc>
                <a:spcPct val="150000"/>
              </a:lnSpc>
              <a:spcBef>
                <a:spcPts val="1100"/>
              </a:spcBef>
              <a:spcAft>
                <a:spcPts val="0"/>
              </a:spcAft>
              <a:buClr>
                <a:srgbClr val="333333"/>
              </a:buClr>
              <a:buSzPts val="4000"/>
              <a:buAutoNum type="arabicPeriod"/>
            </a:pPr>
            <a:r>
              <a:rPr lang="en-GB" sz="4000">
                <a:solidFill>
                  <a:srgbClr val="333333"/>
                </a:solidFill>
                <a:highlight>
                  <a:srgbClr val="FFFFFF"/>
                </a:highlight>
              </a:rPr>
              <a:t>All crows are black.</a:t>
            </a:r>
            <a:endParaRPr sz="4000">
              <a:solidFill>
                <a:srgbClr val="333333"/>
              </a:solidFill>
              <a:highlight>
                <a:srgbClr val="FFFFFF"/>
              </a:highlight>
            </a:endParaRPr>
          </a:p>
          <a:p>
            <a:pPr indent="-482600" lvl="0" marL="457200" rtl="0" algn="l">
              <a:lnSpc>
                <a:spcPct val="150000"/>
              </a:lnSpc>
              <a:spcBef>
                <a:spcPts val="0"/>
              </a:spcBef>
              <a:spcAft>
                <a:spcPts val="0"/>
              </a:spcAft>
              <a:buClr>
                <a:srgbClr val="333333"/>
              </a:buClr>
              <a:buSzPts val="4000"/>
              <a:buAutoNum type="arabicPeriod"/>
            </a:pPr>
            <a:r>
              <a:rPr lang="en-GB" sz="4000">
                <a:solidFill>
                  <a:srgbClr val="333333"/>
                </a:solidFill>
                <a:highlight>
                  <a:srgbClr val="FFFFFF"/>
                </a:highlight>
              </a:rPr>
              <a:t>John is black.</a:t>
            </a:r>
            <a:endParaRPr sz="4000">
              <a:solidFill>
                <a:srgbClr val="333333"/>
              </a:solidFill>
              <a:highlight>
                <a:srgbClr val="FFFFFF"/>
              </a:highlight>
            </a:endParaRPr>
          </a:p>
          <a:p>
            <a:pPr indent="0" lvl="0" marL="0" rtl="0" algn="l">
              <a:lnSpc>
                <a:spcPct val="150000"/>
              </a:lnSpc>
              <a:spcBef>
                <a:spcPts val="1100"/>
              </a:spcBef>
              <a:spcAft>
                <a:spcPts val="1100"/>
              </a:spcAft>
              <a:buClr>
                <a:schemeClr val="dk1"/>
              </a:buClr>
              <a:buSzPts val="1100"/>
              <a:buFont typeface="Arial"/>
              <a:buNone/>
            </a:pPr>
            <a:r>
              <a:rPr lang="en-GB" sz="4000">
                <a:solidFill>
                  <a:srgbClr val="333333"/>
                </a:solidFill>
                <a:highlight>
                  <a:srgbClr val="FFFFFF"/>
                </a:highlight>
              </a:rPr>
              <a:t>Therefore, John is a crow.</a:t>
            </a:r>
            <a:endParaRPr sz="4000">
              <a:solidFill>
                <a:srgbClr val="333333"/>
              </a:solidFill>
              <a:highlight>
                <a:srgbClr val="FFFFFF"/>
              </a:highlight>
            </a:endParaRPr>
          </a:p>
        </p:txBody>
      </p:sp>
      <p:pic>
        <p:nvPicPr>
          <p:cNvPr id="325" name="Google Shape;325;p57" title="text annotation indicator"/>
          <p:cNvPicPr preferRelativeResize="0"/>
          <p:nvPr/>
        </p:nvPicPr>
        <p:blipFill>
          <a:blip r:embed="rId3">
            <a:alphaModFix/>
          </a:blip>
          <a:stretch>
            <a:fillRect/>
          </a:stretch>
        </p:blipFill>
        <p:spPr>
          <a:xfrm>
            <a:off x="152400" y="6244233"/>
            <a:ext cx="9525" cy="9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b="1" lang="en-GB" sz="2972">
                <a:highlight>
                  <a:srgbClr val="FFFFFF"/>
                </a:highlight>
                <a:latin typeface="Verdana"/>
                <a:ea typeface="Verdana"/>
                <a:cs typeface="Verdana"/>
                <a:sym typeface="Verdana"/>
              </a:rPr>
              <a:t>Invalid. See Why?</a:t>
            </a:r>
            <a:endParaRPr b="1" sz="3300"/>
          </a:p>
        </p:txBody>
      </p:sp>
      <p:sp>
        <p:nvSpPr>
          <p:cNvPr id="331" name="Google Shape;331;p58"/>
          <p:cNvSpPr txBox="1"/>
          <p:nvPr>
            <p:ph idx="1" type="body"/>
          </p:nvPr>
        </p:nvSpPr>
        <p:spPr>
          <a:xfrm>
            <a:off x="311700" y="1536624"/>
            <a:ext cx="8520600" cy="5052000"/>
          </a:xfrm>
          <a:prstGeom prst="rect">
            <a:avLst/>
          </a:prstGeom>
        </p:spPr>
        <p:txBody>
          <a:bodyPr anchorCtr="0" anchor="t" bIns="91425" lIns="91425" spcFirstLastPara="1" rIns="91425" wrap="square" tIns="91425">
            <a:normAutofit lnSpcReduction="10000"/>
          </a:bodyPr>
          <a:lstStyle/>
          <a:p>
            <a:pPr indent="-415505" lvl="0" marL="457200" rtl="0" algn="just">
              <a:lnSpc>
                <a:spcPct val="150000"/>
              </a:lnSpc>
              <a:spcBef>
                <a:spcPts val="1100"/>
              </a:spcBef>
              <a:spcAft>
                <a:spcPts val="0"/>
              </a:spcAft>
              <a:buSzPts val="2943"/>
              <a:buFont typeface="Verdana"/>
              <a:buChar char="●"/>
            </a:pPr>
            <a:r>
              <a:rPr lang="en-GB" sz="2943">
                <a:solidFill>
                  <a:schemeClr val="dk1"/>
                </a:solidFill>
                <a:highlight>
                  <a:srgbClr val="FFFFFF"/>
                </a:highlight>
                <a:latin typeface="Verdana"/>
                <a:ea typeface="Verdana"/>
                <a:cs typeface="Verdana"/>
                <a:sym typeface="Verdana"/>
              </a:rPr>
              <a:t>The first premise is saying that all crows are black, but not that all black things in the universe are crows! So EVEN IF John is black and EVEN IF all crows are black (both premises being true), </a:t>
            </a:r>
            <a:r>
              <a:rPr lang="en-GB" sz="2943">
                <a:solidFill>
                  <a:srgbClr val="FF0000"/>
                </a:solidFill>
                <a:highlight>
                  <a:srgbClr val="FFFFFF"/>
                </a:highlight>
                <a:latin typeface="Verdana"/>
                <a:ea typeface="Verdana"/>
                <a:cs typeface="Verdana"/>
                <a:sym typeface="Verdana"/>
              </a:rPr>
              <a:t>we know nothing else about John</a:t>
            </a:r>
            <a:r>
              <a:rPr lang="en-GB" sz="2943">
                <a:solidFill>
                  <a:schemeClr val="dk1"/>
                </a:solidFill>
                <a:highlight>
                  <a:srgbClr val="FFFFFF"/>
                </a:highlight>
                <a:latin typeface="Verdana"/>
                <a:ea typeface="Verdana"/>
                <a:cs typeface="Verdana"/>
                <a:sym typeface="Verdana"/>
              </a:rPr>
              <a:t>. </a:t>
            </a:r>
            <a:endParaRPr sz="2943">
              <a:solidFill>
                <a:schemeClr val="dk1"/>
              </a:solidFill>
              <a:highlight>
                <a:srgbClr val="FFFFFF"/>
              </a:highlight>
              <a:latin typeface="Verdana"/>
              <a:ea typeface="Verdana"/>
              <a:cs typeface="Verdana"/>
              <a:sym typeface="Verdana"/>
            </a:endParaRPr>
          </a:p>
          <a:p>
            <a:pPr indent="-415505" lvl="0" marL="457200" rtl="0" algn="just">
              <a:lnSpc>
                <a:spcPct val="150000"/>
              </a:lnSpc>
              <a:spcBef>
                <a:spcPts val="0"/>
              </a:spcBef>
              <a:spcAft>
                <a:spcPts val="0"/>
              </a:spcAft>
              <a:buSzPts val="2943"/>
              <a:buFont typeface="Verdana"/>
              <a:buChar char="●"/>
            </a:pPr>
            <a:r>
              <a:rPr lang="en-GB" sz="2943">
                <a:solidFill>
                  <a:srgbClr val="FF00FF"/>
                </a:solidFill>
                <a:highlight>
                  <a:srgbClr val="FFFFFF"/>
                </a:highlight>
                <a:latin typeface="Verdana"/>
                <a:ea typeface="Verdana"/>
                <a:cs typeface="Verdana"/>
                <a:sym typeface="Verdana"/>
              </a:rPr>
              <a:t>The conclusion can be true or false</a:t>
            </a:r>
            <a:r>
              <a:rPr lang="en-GB" sz="2943">
                <a:solidFill>
                  <a:schemeClr val="dk1"/>
                </a:solidFill>
                <a:highlight>
                  <a:srgbClr val="FFFFFF"/>
                </a:highlight>
                <a:latin typeface="Verdana"/>
                <a:ea typeface="Verdana"/>
                <a:cs typeface="Verdana"/>
                <a:sym typeface="Verdana"/>
              </a:rPr>
              <a:t>, EVEN IF the premises are true. Invalid.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b="1" lang="en-GB" sz="3700">
                <a:highlight>
                  <a:srgbClr val="FFFFFF"/>
                </a:highlight>
                <a:latin typeface="Verdana"/>
                <a:ea typeface="Verdana"/>
                <a:cs typeface="Verdana"/>
                <a:sym typeface="Verdana"/>
              </a:rPr>
              <a:t>Valid! See why?</a:t>
            </a:r>
            <a:endParaRPr b="1" sz="5500"/>
          </a:p>
        </p:txBody>
      </p:sp>
      <p:sp>
        <p:nvSpPr>
          <p:cNvPr id="337" name="Google Shape;337;p59"/>
          <p:cNvSpPr txBox="1"/>
          <p:nvPr>
            <p:ph idx="1" type="body"/>
          </p:nvPr>
        </p:nvSpPr>
        <p:spPr>
          <a:xfrm>
            <a:off x="311700" y="1456749"/>
            <a:ext cx="8520600" cy="5011800"/>
          </a:xfrm>
          <a:prstGeom prst="rect">
            <a:avLst/>
          </a:prstGeom>
        </p:spPr>
        <p:txBody>
          <a:bodyPr anchorCtr="0" anchor="t" bIns="91425" lIns="91425" spcFirstLastPara="1" rIns="91425" wrap="square" tIns="91425">
            <a:normAutofit/>
          </a:bodyPr>
          <a:lstStyle/>
          <a:p>
            <a:pPr indent="0" lvl="0" marL="0" rtl="0" algn="just">
              <a:lnSpc>
                <a:spcPct val="150000"/>
              </a:lnSpc>
              <a:spcBef>
                <a:spcPts val="1100"/>
              </a:spcBef>
              <a:spcAft>
                <a:spcPts val="0"/>
              </a:spcAft>
              <a:buClr>
                <a:schemeClr val="dk1"/>
              </a:buClr>
              <a:buSzPts val="1100"/>
              <a:buFont typeface="Arial"/>
              <a:buNone/>
            </a:pPr>
            <a:r>
              <a:rPr lang="en-GB" sz="3280">
                <a:solidFill>
                  <a:srgbClr val="FF0000"/>
                </a:solidFill>
                <a:highlight>
                  <a:srgbClr val="FFFFFF"/>
                </a:highlight>
                <a:latin typeface="Verdana"/>
                <a:ea typeface="Verdana"/>
                <a:cs typeface="Verdana"/>
                <a:sym typeface="Verdana"/>
              </a:rPr>
              <a:t>We don't judge the reasoning by the content.</a:t>
            </a:r>
            <a:r>
              <a:rPr lang="en-GB" sz="3280">
                <a:solidFill>
                  <a:schemeClr val="dk1"/>
                </a:solidFill>
                <a:highlight>
                  <a:srgbClr val="FFFFFF"/>
                </a:highlight>
                <a:latin typeface="Verdana"/>
                <a:ea typeface="Verdana"/>
                <a:cs typeface="Verdana"/>
                <a:sym typeface="Verdana"/>
              </a:rPr>
              <a:t> The first premise is false, but this is not relevant to judging the reasoning.</a:t>
            </a:r>
            <a:endParaRPr sz="3280">
              <a:solidFill>
                <a:schemeClr val="dk1"/>
              </a:solidFill>
              <a:highlight>
                <a:srgbClr val="FFFFFF"/>
              </a:highlight>
              <a:latin typeface="Verdana"/>
              <a:ea typeface="Verdana"/>
              <a:cs typeface="Verdana"/>
              <a:sym typeface="Verdana"/>
            </a:endParaRPr>
          </a:p>
          <a:p>
            <a:pPr indent="0" lvl="0" marL="0" rtl="0" algn="just">
              <a:lnSpc>
                <a:spcPct val="150000"/>
              </a:lnSpc>
              <a:spcBef>
                <a:spcPts val="1100"/>
              </a:spcBef>
              <a:spcAft>
                <a:spcPts val="1100"/>
              </a:spcAft>
              <a:buNone/>
            </a:pPr>
            <a:r>
              <a:rPr lang="en-GB" sz="3280">
                <a:solidFill>
                  <a:schemeClr val="dk1"/>
                </a:solidFill>
                <a:highlight>
                  <a:srgbClr val="FFFFFF"/>
                </a:highlight>
                <a:latin typeface="Verdana"/>
                <a:ea typeface="Verdana"/>
                <a:cs typeface="Verdana"/>
                <a:sym typeface="Verdana"/>
              </a:rPr>
              <a:t>If these premises are true, we are locked into the conclusion. </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3" name="Google Shape;343;p60"/>
          <p:cNvSpPr txBox="1"/>
          <p:nvPr>
            <p:ph idx="1" type="body"/>
          </p:nvPr>
        </p:nvSpPr>
        <p:spPr>
          <a:xfrm>
            <a:off x="387900" y="1612833"/>
            <a:ext cx="8520600" cy="4555200"/>
          </a:xfrm>
          <a:prstGeom prst="rect">
            <a:avLst/>
          </a:prstGeom>
        </p:spPr>
        <p:txBody>
          <a:bodyPr anchorCtr="0" anchor="t" bIns="91425" lIns="91425" spcFirstLastPara="1" rIns="91425" wrap="square" tIns="91425">
            <a:normAutofit/>
          </a:bodyPr>
          <a:lstStyle/>
          <a:p>
            <a:pPr indent="-444500" lvl="0" marL="457200" rtl="0" algn="l">
              <a:lnSpc>
                <a:spcPct val="150000"/>
              </a:lnSpc>
              <a:spcBef>
                <a:spcPts val="0"/>
              </a:spcBef>
              <a:spcAft>
                <a:spcPts val="0"/>
              </a:spcAft>
              <a:buClr>
                <a:srgbClr val="333333"/>
              </a:buClr>
              <a:buSzPts val="3400"/>
              <a:buAutoNum type="arabicPeriod"/>
            </a:pPr>
            <a:r>
              <a:rPr lang="en-GB" sz="3400">
                <a:solidFill>
                  <a:srgbClr val="FF0000"/>
                </a:solidFill>
                <a:highlight>
                  <a:srgbClr val="FFFFFF"/>
                </a:highlight>
              </a:rPr>
              <a:t>Only</a:t>
            </a:r>
            <a:r>
              <a:rPr lang="en-GB" sz="3400">
                <a:solidFill>
                  <a:srgbClr val="333333"/>
                </a:solidFill>
                <a:highlight>
                  <a:srgbClr val="FFFFFF"/>
                </a:highlight>
              </a:rPr>
              <a:t> crows are black.</a:t>
            </a:r>
            <a:endParaRPr sz="3400">
              <a:solidFill>
                <a:srgbClr val="333333"/>
              </a:solidFill>
              <a:highlight>
                <a:srgbClr val="FFFFFF"/>
              </a:highlight>
            </a:endParaRPr>
          </a:p>
          <a:p>
            <a:pPr indent="-444500" lvl="0" marL="457200" rtl="0" algn="l">
              <a:lnSpc>
                <a:spcPct val="150000"/>
              </a:lnSpc>
              <a:spcBef>
                <a:spcPts val="0"/>
              </a:spcBef>
              <a:spcAft>
                <a:spcPts val="0"/>
              </a:spcAft>
              <a:buClr>
                <a:srgbClr val="333333"/>
              </a:buClr>
              <a:buSzPts val="3400"/>
              <a:buAutoNum type="arabicPeriod"/>
            </a:pPr>
            <a:r>
              <a:rPr lang="en-GB" sz="3400">
                <a:solidFill>
                  <a:srgbClr val="333333"/>
                </a:solidFill>
                <a:highlight>
                  <a:srgbClr val="FFFFFF"/>
                </a:highlight>
              </a:rPr>
              <a:t>John is black.</a:t>
            </a:r>
            <a:endParaRPr sz="3400">
              <a:solidFill>
                <a:srgbClr val="333333"/>
              </a:solidFill>
              <a:highlight>
                <a:srgbClr val="FFFFFF"/>
              </a:highlight>
            </a:endParaRPr>
          </a:p>
          <a:p>
            <a:pPr indent="0" lvl="0" marL="0" rtl="0" algn="l">
              <a:lnSpc>
                <a:spcPct val="150000"/>
              </a:lnSpc>
              <a:spcBef>
                <a:spcPts val="1200"/>
              </a:spcBef>
              <a:spcAft>
                <a:spcPts val="1200"/>
              </a:spcAft>
              <a:buNone/>
            </a:pPr>
            <a:r>
              <a:rPr lang="en-GB" sz="3400">
                <a:solidFill>
                  <a:srgbClr val="333333"/>
                </a:solidFill>
                <a:highlight>
                  <a:srgbClr val="FFFFFF"/>
                </a:highlight>
              </a:rPr>
              <a:t>So, John is a crow.</a:t>
            </a:r>
            <a:endParaRPr sz="4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79" name="Google Shape;79;p17"/>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514350" lvl="0" marL="457200" rtl="0" algn="ctr">
              <a:lnSpc>
                <a:spcPct val="150000"/>
              </a:lnSpc>
              <a:spcBef>
                <a:spcPts val="0"/>
              </a:spcBef>
              <a:spcAft>
                <a:spcPts val="0"/>
              </a:spcAft>
              <a:buSzPts val="4500"/>
              <a:buAutoNum type="arabicPeriod"/>
            </a:pPr>
            <a:r>
              <a:rPr lang="en-GB" sz="4500">
                <a:solidFill>
                  <a:srgbClr val="FF0000"/>
                </a:solidFill>
              </a:rPr>
              <a:t>All</a:t>
            </a:r>
            <a:r>
              <a:rPr lang="en-GB" sz="4500"/>
              <a:t> humans are </a:t>
            </a:r>
            <a:r>
              <a:rPr lang="en-GB" sz="4500"/>
              <a:t>mortal</a:t>
            </a:r>
            <a:r>
              <a:rPr lang="en-GB" sz="4500"/>
              <a:t> </a:t>
            </a:r>
            <a:endParaRPr sz="4500"/>
          </a:p>
          <a:p>
            <a:pPr indent="-514350" lvl="0" marL="457200" rtl="0" algn="ctr">
              <a:lnSpc>
                <a:spcPct val="150000"/>
              </a:lnSpc>
              <a:spcBef>
                <a:spcPts val="0"/>
              </a:spcBef>
              <a:spcAft>
                <a:spcPts val="0"/>
              </a:spcAft>
              <a:buSzPts val="4500"/>
              <a:buAutoNum type="arabicPeriod"/>
            </a:pPr>
            <a:r>
              <a:rPr lang="en-GB" sz="4500"/>
              <a:t>Socrates is human </a:t>
            </a:r>
            <a:endParaRPr sz="4500"/>
          </a:p>
          <a:p>
            <a:pPr indent="0" lvl="0" marL="0" rtl="0" algn="ctr">
              <a:lnSpc>
                <a:spcPct val="150000"/>
              </a:lnSpc>
              <a:spcBef>
                <a:spcPts val="1200"/>
              </a:spcBef>
              <a:spcAft>
                <a:spcPts val="0"/>
              </a:spcAft>
              <a:buNone/>
            </a:pPr>
            <a:r>
              <a:rPr lang="en-GB" sz="4500"/>
              <a:t>Therefore </a:t>
            </a:r>
            <a:r>
              <a:rPr lang="en-GB" sz="4500">
                <a:solidFill>
                  <a:srgbClr val="9900FF"/>
                </a:solidFill>
              </a:rPr>
              <a:t>Socrates </a:t>
            </a:r>
            <a:r>
              <a:rPr lang="en-GB" sz="4500"/>
              <a:t>is mortal</a:t>
            </a:r>
            <a:endParaRPr sz="4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700">
                <a:solidFill>
                  <a:srgbClr val="FF0000"/>
                </a:solidFill>
              </a:rPr>
              <a:t>General View of </a:t>
            </a:r>
            <a:r>
              <a:rPr b="1" lang="en-GB" sz="3500">
                <a:solidFill>
                  <a:srgbClr val="FF0000"/>
                </a:solidFill>
              </a:rPr>
              <a:t>Inductive Argument</a:t>
            </a:r>
            <a:endParaRPr b="1" sz="3500">
              <a:solidFill>
                <a:srgbClr val="FF0000"/>
              </a:solidFill>
            </a:endParaRPr>
          </a:p>
        </p:txBody>
      </p:sp>
      <p:sp>
        <p:nvSpPr>
          <p:cNvPr id="85" name="Google Shape;85;p1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1200"/>
              </a:spcAft>
              <a:buNone/>
            </a:pPr>
            <a:r>
              <a:rPr lang="en-GB" sz="3700"/>
              <a:t>A very common form of </a:t>
            </a:r>
            <a:r>
              <a:rPr lang="en-GB" sz="3700">
                <a:solidFill>
                  <a:srgbClr val="FF0000"/>
                </a:solidFill>
              </a:rPr>
              <a:t>inductive argument</a:t>
            </a:r>
            <a:r>
              <a:rPr lang="en-GB" sz="3700"/>
              <a:t> is one in which a </a:t>
            </a:r>
            <a:r>
              <a:rPr lang="en-GB" sz="3700">
                <a:solidFill>
                  <a:srgbClr val="FF00FF"/>
                </a:solidFill>
              </a:rPr>
              <a:t>general or universal conclusion</a:t>
            </a:r>
            <a:r>
              <a:rPr lang="en-GB" sz="3700"/>
              <a:t> is inferred from a group of premisses all of which are </a:t>
            </a:r>
            <a:r>
              <a:rPr lang="en-GB" sz="3700">
                <a:solidFill>
                  <a:srgbClr val="0000FF"/>
                </a:solidFill>
              </a:rPr>
              <a:t>particular</a:t>
            </a:r>
            <a:r>
              <a:rPr lang="en-GB" sz="3700"/>
              <a:t>. </a:t>
            </a:r>
            <a:endParaRPr sz="3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536633"/>
            <a:ext cx="8520600" cy="4555200"/>
          </a:xfrm>
          <a:prstGeom prst="rect">
            <a:avLst/>
          </a:prstGeom>
        </p:spPr>
        <p:txBody>
          <a:bodyPr anchorCtr="0" anchor="t" bIns="91425" lIns="91425" spcFirstLastPara="1" rIns="91425" wrap="square" tIns="91425">
            <a:normAutofit lnSpcReduction="20000"/>
          </a:bodyPr>
          <a:lstStyle/>
          <a:p>
            <a:pPr indent="-463550" lvl="0" marL="457200" rtl="0" algn="ctr">
              <a:lnSpc>
                <a:spcPct val="150000"/>
              </a:lnSpc>
              <a:spcBef>
                <a:spcPts val="0"/>
              </a:spcBef>
              <a:spcAft>
                <a:spcPts val="0"/>
              </a:spcAft>
              <a:buSzPts val="3700"/>
              <a:buAutoNum type="arabicPeriod"/>
            </a:pPr>
            <a:r>
              <a:rPr lang="en-GB" sz="3700">
                <a:solidFill>
                  <a:srgbClr val="980000"/>
                </a:solidFill>
              </a:rPr>
              <a:t>Socrates </a:t>
            </a:r>
            <a:r>
              <a:rPr lang="en-GB" sz="3700"/>
              <a:t>is human and mortal.</a:t>
            </a:r>
            <a:endParaRPr sz="3700"/>
          </a:p>
          <a:p>
            <a:pPr indent="-463550" lvl="0" marL="457200" rtl="0" algn="ctr">
              <a:lnSpc>
                <a:spcPct val="150000"/>
              </a:lnSpc>
              <a:spcBef>
                <a:spcPts val="0"/>
              </a:spcBef>
              <a:spcAft>
                <a:spcPts val="0"/>
              </a:spcAft>
              <a:buSzPts val="3700"/>
              <a:buAutoNum type="arabicPeriod"/>
            </a:pPr>
            <a:r>
              <a:rPr lang="en-GB" sz="3700">
                <a:solidFill>
                  <a:srgbClr val="980000"/>
                </a:solidFill>
              </a:rPr>
              <a:t>Chandhu</a:t>
            </a:r>
            <a:r>
              <a:rPr lang="en-GB" sz="3700"/>
              <a:t> is human and mortal.</a:t>
            </a:r>
            <a:endParaRPr sz="3700"/>
          </a:p>
          <a:p>
            <a:pPr indent="-463550" lvl="0" marL="457200" rtl="0" algn="ctr">
              <a:lnSpc>
                <a:spcPct val="150000"/>
              </a:lnSpc>
              <a:spcBef>
                <a:spcPts val="0"/>
              </a:spcBef>
              <a:spcAft>
                <a:spcPts val="0"/>
              </a:spcAft>
              <a:buSzPts val="3700"/>
              <a:buAutoNum type="arabicPeriod"/>
            </a:pPr>
            <a:r>
              <a:rPr lang="en-GB" sz="3700">
                <a:solidFill>
                  <a:srgbClr val="980000"/>
                </a:solidFill>
              </a:rPr>
              <a:t>Joppan</a:t>
            </a:r>
            <a:r>
              <a:rPr lang="en-GB" sz="3700"/>
              <a:t> is human and mortal. </a:t>
            </a:r>
            <a:endParaRPr sz="3700"/>
          </a:p>
          <a:p>
            <a:pPr indent="0" lvl="0" marL="0" rtl="0" algn="just">
              <a:lnSpc>
                <a:spcPct val="150000"/>
              </a:lnSpc>
              <a:spcBef>
                <a:spcPts val="1200"/>
              </a:spcBef>
              <a:spcAft>
                <a:spcPts val="0"/>
              </a:spcAft>
              <a:buNone/>
            </a:pPr>
            <a:r>
              <a:rPr lang="en-GB" sz="3700"/>
              <a:t>Therefore, </a:t>
            </a:r>
            <a:r>
              <a:rPr lang="en-GB" sz="3700"/>
              <a:t>probably</a:t>
            </a:r>
            <a:r>
              <a:rPr lang="en-GB" sz="3700"/>
              <a:t> </a:t>
            </a:r>
            <a:r>
              <a:rPr lang="en-GB" sz="3700">
                <a:solidFill>
                  <a:srgbClr val="FF00FF"/>
                </a:solidFill>
              </a:rPr>
              <a:t>all </a:t>
            </a:r>
            <a:r>
              <a:rPr lang="en-GB" sz="3700"/>
              <a:t>humans are mortal.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20"/>
          <p:cNvPicPr preferRelativeResize="0"/>
          <p:nvPr/>
        </p:nvPicPr>
        <p:blipFill>
          <a:blip r:embed="rId3">
            <a:alphaModFix/>
          </a:blip>
          <a:stretch>
            <a:fillRect/>
          </a:stretch>
        </p:blipFill>
        <p:spPr>
          <a:xfrm>
            <a:off x="1302113" y="1081075"/>
            <a:ext cx="6715125" cy="469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26992"/>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600">
                <a:solidFill>
                  <a:srgbClr val="FF0000"/>
                </a:solidFill>
              </a:rPr>
              <a:t>Is this explanation accurate?</a:t>
            </a:r>
            <a:endParaRPr b="1" sz="3600">
              <a:solidFill>
                <a:srgbClr val="FF0000"/>
              </a:solidFill>
            </a:endParaRPr>
          </a:p>
        </p:txBody>
      </p:sp>
      <p:sp>
        <p:nvSpPr>
          <p:cNvPr id="104" name="Google Shape;104;p21"/>
          <p:cNvSpPr txBox="1"/>
          <p:nvPr>
            <p:ph idx="1" type="body"/>
          </p:nvPr>
        </p:nvSpPr>
        <p:spPr>
          <a:xfrm>
            <a:off x="311700" y="990500"/>
            <a:ext cx="8520600" cy="56232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b="1" lang="en-GB" sz="2600"/>
              <a:t>Deductive</a:t>
            </a:r>
            <a:r>
              <a:rPr b="1" lang="en-GB" sz="2600"/>
              <a:t> Argument:</a:t>
            </a:r>
            <a:endParaRPr b="1" sz="2600"/>
          </a:p>
          <a:p>
            <a:pPr indent="-393700" lvl="0" marL="457200" rtl="0" algn="l">
              <a:lnSpc>
                <a:spcPct val="150000"/>
              </a:lnSpc>
              <a:spcBef>
                <a:spcPts val="1200"/>
              </a:spcBef>
              <a:spcAft>
                <a:spcPts val="0"/>
              </a:spcAft>
              <a:buSzPts val="2600"/>
              <a:buAutoNum type="arabicPeriod"/>
            </a:pPr>
            <a:r>
              <a:rPr lang="en-GB" sz="2600"/>
              <a:t>All animals are mortal.</a:t>
            </a:r>
            <a:endParaRPr sz="2600"/>
          </a:p>
          <a:p>
            <a:pPr indent="-393700" lvl="0" marL="457200" rtl="0" algn="l">
              <a:lnSpc>
                <a:spcPct val="150000"/>
              </a:lnSpc>
              <a:spcBef>
                <a:spcPts val="0"/>
              </a:spcBef>
              <a:spcAft>
                <a:spcPts val="0"/>
              </a:spcAft>
              <a:buSzPts val="2600"/>
              <a:buAutoNum type="arabicPeriod"/>
            </a:pPr>
            <a:r>
              <a:rPr lang="en-GB" sz="2600"/>
              <a:t>All humans are animals.</a:t>
            </a:r>
            <a:endParaRPr sz="2600"/>
          </a:p>
          <a:p>
            <a:pPr indent="0" lvl="0" marL="0" rtl="0" algn="l">
              <a:lnSpc>
                <a:spcPct val="150000"/>
              </a:lnSpc>
              <a:spcBef>
                <a:spcPts val="1200"/>
              </a:spcBef>
              <a:spcAft>
                <a:spcPts val="0"/>
              </a:spcAft>
              <a:buNone/>
            </a:pPr>
            <a:r>
              <a:rPr lang="en-GB" sz="2600"/>
              <a:t>Therefore, all humans are mortal.</a:t>
            </a:r>
            <a:endParaRPr sz="2600"/>
          </a:p>
          <a:p>
            <a:pPr indent="0" lvl="0" marL="0" rtl="0" algn="l">
              <a:lnSpc>
                <a:spcPct val="150000"/>
              </a:lnSpc>
              <a:spcBef>
                <a:spcPts val="1200"/>
              </a:spcBef>
              <a:spcAft>
                <a:spcPts val="0"/>
              </a:spcAft>
              <a:buNone/>
            </a:pPr>
            <a:r>
              <a:rPr b="1" lang="en-GB" sz="2600"/>
              <a:t>Inductive </a:t>
            </a:r>
            <a:r>
              <a:rPr b="1" lang="en-GB" sz="2600"/>
              <a:t>Arguments</a:t>
            </a:r>
            <a:r>
              <a:rPr b="1" lang="en-GB" sz="2600"/>
              <a:t>: </a:t>
            </a:r>
            <a:endParaRPr b="1" sz="2600"/>
          </a:p>
          <a:p>
            <a:pPr indent="-393700" lvl="0" marL="457200" rtl="0" algn="l">
              <a:lnSpc>
                <a:spcPct val="150000"/>
              </a:lnSpc>
              <a:spcBef>
                <a:spcPts val="1200"/>
              </a:spcBef>
              <a:spcAft>
                <a:spcPts val="0"/>
              </a:spcAft>
              <a:buSzPts val="2600"/>
              <a:buAutoNum type="arabicPeriod"/>
            </a:pPr>
            <a:r>
              <a:rPr lang="en-GB" sz="2600"/>
              <a:t>All cows are mammals and have lungs.</a:t>
            </a:r>
            <a:endParaRPr sz="2600"/>
          </a:p>
          <a:p>
            <a:pPr indent="-393700" lvl="0" marL="457200" rtl="0" algn="l">
              <a:lnSpc>
                <a:spcPct val="150000"/>
              </a:lnSpc>
              <a:spcBef>
                <a:spcPts val="0"/>
              </a:spcBef>
              <a:spcAft>
                <a:spcPts val="0"/>
              </a:spcAft>
              <a:buSzPts val="2600"/>
              <a:buAutoNum type="arabicPeriod"/>
            </a:pPr>
            <a:r>
              <a:rPr lang="en-GB" sz="2600"/>
              <a:t>All whales are mammals and have lungs.</a:t>
            </a:r>
            <a:endParaRPr sz="2600"/>
          </a:p>
          <a:p>
            <a:pPr indent="-393700" lvl="0" marL="457200" rtl="0" algn="l">
              <a:lnSpc>
                <a:spcPct val="150000"/>
              </a:lnSpc>
              <a:spcBef>
                <a:spcPts val="0"/>
              </a:spcBef>
              <a:spcAft>
                <a:spcPts val="0"/>
              </a:spcAft>
              <a:buSzPts val="2600"/>
              <a:buAutoNum type="arabicPeriod"/>
            </a:pPr>
            <a:r>
              <a:rPr lang="en-GB" sz="2600"/>
              <a:t>All humans are mammals and have lungs.</a:t>
            </a:r>
            <a:endParaRPr sz="2600"/>
          </a:p>
          <a:p>
            <a:pPr indent="0" lvl="0" marL="0" rtl="0" algn="l">
              <a:lnSpc>
                <a:spcPct val="150000"/>
              </a:lnSpc>
              <a:spcBef>
                <a:spcPts val="1200"/>
              </a:spcBef>
              <a:spcAft>
                <a:spcPts val="1200"/>
              </a:spcAft>
              <a:buNone/>
            </a:pPr>
            <a:r>
              <a:rPr lang="en-GB" sz="2600"/>
              <a:t>Therefore, probably all mammals have lungs.</a:t>
            </a:r>
            <a:r>
              <a:rPr lang="en-GB" sz="2300"/>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