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373c13a2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373c13a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47c1c58c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b47c1c5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373c13a2_1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373c13a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47c1c58c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47c1c5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47c1c58c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47c1c5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b47c1c58c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b47c1c5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b373c13a2_1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b373c13a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b373c13a2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b373c13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b373c13a2_1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b373c13a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47c1c58c_0_1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47c1c5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b373c13a2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b373c13a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373c13a2_1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373c13a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b47c1c58c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b47c1c58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b47c1c58c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b47c1c5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b373c13a2_1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b373c13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b373c13a2_1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b373c13a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b373c13a2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b373c13a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b373c13a2_1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b373c13a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b373c13a2_1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b373c13a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b373c13a2_1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b373c13a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b373c13a2_1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b373c13a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47c1c58c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47c1c5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373c13a2_1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b373c13a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b373c13a2_1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b373c13a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b373c13a2_1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b373c13a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b373c13a2_1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b373c13a2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b373c13a2_1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b373c13a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b373c13a2_1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b373c13a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b373c13a2_1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b373c13a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b373c13a2_1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b373c13a2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b373c13a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b373c13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b47c1c58c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b47c1c58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47c1c58c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47c1c5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b47c1c58c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b47c1c5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b47c1c58c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b47c1c58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373c13a2_1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373c13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b373c13a2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b373c13a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47c1c58c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47c1c58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Old_Style_and_New_Style_dates" TargetMode="External"/><Relationship Id="rId4" Type="http://schemas.openxmlformats.org/officeDocument/2006/relationships/hyperlink" Target="https://en.wikipedia.org/wiki/Age_of_Enlightenment" TargetMode="External"/><Relationship Id="rId9" Type="http://schemas.openxmlformats.org/officeDocument/2006/relationships/hyperlink" Target="https://en.wikipedia.org/wiki/Homer" TargetMode="External"/><Relationship Id="rId5" Type="http://schemas.openxmlformats.org/officeDocument/2006/relationships/hyperlink" Target="https://en.wikipedia.org/wiki/Augustan_literature" TargetMode="External"/><Relationship Id="rId6" Type="http://schemas.openxmlformats.org/officeDocument/2006/relationships/hyperlink" Target="https://en.wikipedia.org/wiki/The_Rape_of_the_Lock" TargetMode="External"/><Relationship Id="rId7" Type="http://schemas.openxmlformats.org/officeDocument/2006/relationships/hyperlink" Target="https://en.wikipedia.org/wiki/The_Dunciad" TargetMode="External"/><Relationship Id="rId8" Type="http://schemas.openxmlformats.org/officeDocument/2006/relationships/hyperlink" Target="https://en.wikipedia.org/wiki/An_Essay_on_Criticis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Magnus_Carlsen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3edQ35f6kk" TargetMode="External"/><Relationship Id="rId4" Type="http://schemas.openxmlformats.org/officeDocument/2006/relationships/hyperlink" Target="https://www.youtube.com/watch?v=ut1TLRPSfi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INTRODUCTION TO LOGIC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SINTO JOSE PORATHUR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9900"/>
            <a:ext cx="3872950" cy="26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000" y="133473"/>
            <a:ext cx="3505750" cy="19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44775"/>
            <a:ext cx="8520600" cy="6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43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004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knowledge</a:t>
            </a:r>
            <a:r>
              <a:rPr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 the other hand, is attained through a</a:t>
            </a:r>
            <a:r>
              <a:rPr lang="en-GB" sz="4004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mental process</a:t>
            </a:r>
            <a:r>
              <a:rPr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40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process, </a:t>
            </a:r>
            <a:r>
              <a:rPr lang="en-GB" sz="4004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is the instrument of our mind</a:t>
            </a:r>
            <a:r>
              <a:rPr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it enables us to know the unknown from the known facts. </a:t>
            </a:r>
            <a:endParaRPr sz="40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4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</a:t>
            </a:r>
            <a:r>
              <a:rPr lang="en-GB" sz="40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proved itself to be the most success instrument that one can rely upon in any serious intellectual pursuit.</a:t>
            </a:r>
            <a:r>
              <a:rPr lang="en-GB" sz="34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93375"/>
            <a:ext cx="8520600" cy="60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8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i="1" lang="en-GB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Errare humanum est</a:t>
            </a:r>
            <a:r>
              <a:rPr b="1" lang="en-GB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1" sz="3800">
              <a:solidFill>
                <a:srgbClr val="FF0000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66575"/>
            <a:ext cx="8520600" cy="5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 that we fall into error naturally raises the question</a:t>
            </a:r>
            <a:r>
              <a:rPr lang="en-GB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whether rules can be laid down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adherence to which errors can be avoided.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helps us to distinguish between what is true and what is false.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gives us the rules for correct reasoning.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0" y="175025"/>
            <a:ext cx="4995350" cy="2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375" y="3196050"/>
            <a:ext cx="4948600" cy="28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" y="593375"/>
            <a:ext cx="8060025" cy="5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38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Alexander Pope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536624"/>
            <a:ext cx="8520600" cy="5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Alexander Pope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(21 May 1688 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O.S.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30 May 1744) was an English poet, translator, and satirist of the 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Enlightenment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era who is considered one of the most prominent English poets of the early 18th century. 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exponent of 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Augustan literature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Pope is best known for his satirical and discursive poetry including </a:t>
            </a:r>
            <a:r>
              <a:rPr i="1"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Rape of the Lock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Dunciad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Essay on Criticism</a:t>
            </a:r>
            <a:r>
              <a:rPr i="1"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for his translations of 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Homer</a:t>
            </a:r>
            <a:r>
              <a:rPr lang="en-GB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926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452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 a Definition of Logic</a:t>
            </a:r>
            <a:endParaRPr b="1" sz="4522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956200"/>
            <a:ext cx="8520600" cy="5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Etymologically the word LOGIC is derived from the Greek word </a:t>
            </a:r>
            <a:r>
              <a:rPr i="1" lang="en-GB" sz="35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LOGOS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500"/>
              <a:buFont typeface="Times New Roman"/>
              <a:buChar char="★"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is frequently defined as “</a:t>
            </a:r>
            <a:r>
              <a:rPr lang="en-GB" sz="3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science of thinking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or “</a:t>
            </a:r>
            <a:r>
              <a:rPr lang="en-GB" sz="35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science of laws of thought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  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Thinking is </a:t>
            </a:r>
            <a:r>
              <a:rPr lang="en-GB" sz="3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 of the intellect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which knowledge is attained.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593375"/>
            <a:ext cx="8520600" cy="5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definition is </a:t>
            </a:r>
            <a:r>
              <a:rPr b="1" lang="en-GB" sz="3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accurate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</a:t>
            </a:r>
            <a:r>
              <a:rPr lang="en-GB" sz="3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‘thinking’ is studied also by Psychology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psychology also is also a science which deals with the laws of thought and Logic is not a branch of psychology, it is distinct field of study.</a:t>
            </a: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4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080875"/>
            <a:ext cx="8520600" cy="5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Secondly, </a:t>
            </a:r>
            <a:r>
              <a:rPr lang="en-GB" sz="42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‘thought’ refers to any process that occurs in people’s minds</a:t>
            </a: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 thought is an object of study for the logician</a:t>
            </a: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reasoning is thinking, but not all thinking is reasoning. 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0800"/>
            <a:ext cx="8520600" cy="60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50425"/>
            <a:ext cx="8520600" cy="5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is a </a:t>
            </a:r>
            <a:r>
              <a:rPr lang="en-GB" sz="3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 animal.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Hence it is natural for man </a:t>
            </a:r>
            <a:r>
              <a:rPr lang="en-GB" sz="3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seek knowledge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this knowledge-seeking enterprise of man attains </a:t>
            </a:r>
            <a:r>
              <a:rPr i="1"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definite structure, aim and method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is called a </a:t>
            </a:r>
            <a:r>
              <a:rPr lang="en-GB" sz="3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391350"/>
            <a:ext cx="8520600" cy="6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many mental processes or kinds of thought that are different from reasoning. 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r>
              <a:rPr lang="en-GB" sz="3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daydreams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3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remember something or imagine it</a:t>
            </a: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regret it without doing any reasoning about it.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025"/>
            <a:ext cx="8520600" cy="605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/>
          <p:nvPr/>
        </p:nvSpPr>
        <p:spPr>
          <a:xfrm>
            <a:off x="447250" y="0"/>
            <a:ext cx="3820200" cy="15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400675"/>
            <a:ext cx="8520600" cy="6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GB" sz="3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en-GB" sz="3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let one’s thoughts “drift along” in a daydream or reverie, following what psychologists call </a:t>
            </a:r>
            <a:r>
              <a:rPr lang="en-GB" sz="35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association</a:t>
            </a:r>
            <a:r>
              <a:rPr lang="en-GB" sz="3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which one image is replaced by another in an order that is not logical.</a:t>
            </a:r>
            <a:r>
              <a:rPr lang="en-GB" sz="3500"/>
              <a:t> </a:t>
            </a:r>
            <a:endParaRPr sz="3500"/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these all are process in people’s minds there is no logic in these</a:t>
            </a: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67600" y="22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★"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Logic is </a:t>
            </a:r>
            <a:r>
              <a:rPr lang="en-GB" sz="4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art and science of reasoning</a:t>
            </a:r>
            <a:endParaRPr sz="5600">
              <a:solidFill>
                <a:srgbClr val="FF00FF"/>
              </a:solidFill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536624"/>
            <a:ext cx="8520600" cy="5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definition too is not complete, because </a:t>
            </a:r>
            <a:r>
              <a:rPr lang="en-GB" sz="3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 is not the only subject matter of logic</a:t>
            </a: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 is a special kind of thinking in which conclusions are drawn from premises.</a:t>
            </a: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67600" y="363398"/>
            <a:ext cx="8520600" cy="5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86"/>
              <a:buFont typeface="Arial"/>
              <a:buNone/>
            </a:pPr>
            <a:r>
              <a:rPr lang="en-GB" sz="36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mental process of reasoning is studied also by psychologists. </a:t>
            </a:r>
            <a:endParaRPr sz="36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they examine reasoning process, they are interested in the faculty or capacity of the mind to reason and </a:t>
            </a:r>
            <a:r>
              <a:rPr lang="en-GB" sz="3608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mental process of how the mind works in the process of reasoning</a:t>
            </a:r>
            <a:r>
              <a:rPr lang="en-GB" sz="36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6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logic studies </a:t>
            </a:r>
            <a:r>
              <a:rPr lang="en-GB" sz="3608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correctness of the conclusion</a:t>
            </a:r>
            <a:r>
              <a:rPr lang="en-GB" sz="36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8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64750"/>
            <a:ext cx="8520600" cy="5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another definition which very many of the logicians accept.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★"/>
            </a:pP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“Logic is the study of </a:t>
            </a:r>
            <a:r>
              <a:rPr lang="en-GB" sz="40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methods and principles</a:t>
            </a: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to distinguish good (correct) reasoning from bad (incorrect) reasoning”.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536624"/>
            <a:ext cx="8520600" cy="5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Creighton gives the complete and correct definition of Logic as follows. </a:t>
            </a:r>
            <a:endParaRPr sz="40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4144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24"/>
              <a:buFont typeface="Times New Roman"/>
              <a:buChar char="★"/>
            </a:pPr>
            <a:r>
              <a:rPr lang="en-GB" sz="40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“Logic is a Science that deals with </a:t>
            </a:r>
            <a:r>
              <a:rPr lang="en-GB" sz="4024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of the mind</a:t>
            </a:r>
            <a:r>
              <a:rPr lang="en-GB" sz="40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its search for Truth.”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536624"/>
            <a:ext cx="8520600" cy="5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three things are necessary for the correct definition of Logic, namely.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>
                <a:solidFill>
                  <a:schemeClr val="dk1"/>
                </a:solidFill>
              </a:rPr>
              <a:t>·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lang="en-GB" sz="35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 sz="35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>
                <a:solidFill>
                  <a:schemeClr val="dk1"/>
                </a:solidFill>
              </a:rPr>
              <a:t>·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subject matter is </a:t>
            </a:r>
            <a:r>
              <a:rPr lang="en-GB" sz="35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of the mind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>
                <a:solidFill>
                  <a:schemeClr val="dk1"/>
                </a:solidFill>
              </a:rPr>
              <a:t>·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aim is </a:t>
            </a:r>
            <a:r>
              <a:rPr lang="en-GB" sz="3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attainment of truth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2020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975"/>
              <a:buFont typeface="Arial"/>
              <a:buNone/>
            </a:pPr>
            <a:r>
              <a:rPr b="1" lang="en-GB" sz="407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is a Science</a:t>
            </a:r>
            <a:endParaRPr b="1" sz="4077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098674"/>
            <a:ext cx="8520600" cy="5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branch of science should have the following three characteristics.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It should deal with </a:t>
            </a:r>
            <a:r>
              <a:rPr lang="en-GB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 of the universe,</a:t>
            </a: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 should be </a:t>
            </a:r>
            <a:r>
              <a:rPr lang="en-GB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 and organized body of knowledge</a:t>
            </a: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 should give us </a:t>
            </a:r>
            <a:r>
              <a:rPr lang="en-GB" sz="3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and correct knowledge</a:t>
            </a: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307500"/>
            <a:ext cx="8520600" cy="6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confines itself to </a:t>
            </a:r>
            <a:r>
              <a:rPr lang="en-GB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of the human mind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that is, it deals with the part of the universe namely, </a:t>
            </a:r>
            <a:r>
              <a:rPr lang="en-GB" sz="3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gives us </a:t>
            </a:r>
            <a:r>
              <a:rPr lang="en-GB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 and organized knowledge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regarding the correct thinking and the knowledge thus given is </a:t>
            </a:r>
            <a:r>
              <a:rPr lang="en-GB" sz="36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correct, certain and precise.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9100"/>
            <a:ext cx="8520600" cy="5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274425" y="323156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Deals with the Operations of the Mind</a:t>
            </a:r>
            <a:endParaRPr b="1" sz="3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807675"/>
            <a:ext cx="8520600" cy="4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operations of the human mind, namely, 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AutoNum type="arabicPeriod"/>
            </a:pPr>
            <a:r>
              <a:rPr lang="en-GB" sz="4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</a:t>
            </a: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AutoNum type="arabicPeriod"/>
            </a:pPr>
            <a:r>
              <a:rPr lang="en-GB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</a:t>
            </a: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AutoNum type="arabicPeriod"/>
            </a:pPr>
            <a:r>
              <a:rPr lang="en-GB" sz="4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4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function of the human mind by which a mental image is formed in the mind. This mental image is called an </a:t>
            </a:r>
            <a:r>
              <a:rPr lang="en-GB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 </a:t>
            </a:r>
            <a:r>
              <a:rPr lang="en-GB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see a camel and form an idea of a camel in our mind.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express an idea in language it is known as a</a:t>
            </a:r>
            <a:r>
              <a:rPr lang="en-GB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</a:t>
            </a:r>
            <a:r>
              <a:rPr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237150" y="1926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857250"/>
            <a:ext cx="8520600" cy="5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 is another operation of the human mind by which one idea is either affirmed or denied of another.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every judgment should have at least two ideas. 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536624"/>
            <a:ext cx="8520600" cy="5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</a:t>
            </a:r>
            <a:r>
              <a:rPr lang="en-GB" sz="33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Chalk is white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judgment and it is </a:t>
            </a:r>
            <a:r>
              <a:rPr i="1" lang="en-GB" sz="3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affirmative judgment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whiteness is affirmed of the chalk. 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Chalk is not red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i="1" lang="en-GB" sz="3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judgment</a:t>
            </a:r>
            <a:r>
              <a:rPr i="1"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redness is denied of the chalk. 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judgment expressed in words it is known as a </a:t>
            </a:r>
            <a:r>
              <a:rPr lang="en-GB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3138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0000"/>
                </a:solidFill>
              </a:rPr>
              <a:t>Reasoning</a:t>
            </a:r>
            <a:endParaRPr b="1" sz="3300">
              <a:solidFill>
                <a:srgbClr val="FF0000"/>
              </a:solidFill>
            </a:endParaRPr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1183375"/>
            <a:ext cx="8520600" cy="5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operation of the human mind is reasoning. Reasoning is “</a:t>
            </a:r>
            <a:r>
              <a:rPr lang="en-GB" sz="2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mental process</a:t>
            </a: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passing from two known judgments to a new judgment”. 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from the two known judgments, ‘all men are mortal’ and ‘Socrates is a man,’ we draw the new judgment that ‘Socrates is mortal’. 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reasoning is expressed in words it is called an </a:t>
            </a:r>
            <a:r>
              <a:rPr lang="en-GB" sz="2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1740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Logic is the Search for Truth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937550"/>
            <a:ext cx="8520600" cy="5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can be either </a:t>
            </a:r>
            <a:r>
              <a:rPr lang="en-GB" sz="258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</a:t>
            </a: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GB" sz="258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</a:t>
            </a: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5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truth means agreement of ideas among themselves. For example, “</a:t>
            </a:r>
            <a:r>
              <a:rPr lang="en-GB" sz="25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circle</a:t>
            </a: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formally false because the two ideas do not agree with each other. </a:t>
            </a:r>
            <a:endParaRPr sz="25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“</a:t>
            </a:r>
            <a:r>
              <a:rPr lang="en-GB" sz="258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Golden Mountain</a:t>
            </a: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though not real, is formally true because ideas do not contradict each other.</a:t>
            </a:r>
            <a:endParaRPr sz="25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5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 truth means agreement of ideas with the corresponding objects in the external world; example, that rose is red.</a:t>
            </a:r>
            <a:endParaRPr sz="1729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141300" y="257925"/>
            <a:ext cx="8861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20">
                <a:solidFill>
                  <a:srgbClr val="FF0000"/>
                </a:solidFill>
              </a:rPr>
              <a:t>One who has studied logic is more likely to reason correctly than on who has never studied…</a:t>
            </a:r>
            <a:r>
              <a:rPr lang="en-GB" sz="3020"/>
              <a:t>.</a:t>
            </a:r>
            <a:endParaRPr sz="3020"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536624"/>
            <a:ext cx="8520600" cy="5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arenR"/>
            </a:pPr>
            <a:r>
              <a:rPr lang="en-GB" sz="2500"/>
              <a:t>The </a:t>
            </a:r>
            <a:r>
              <a:rPr lang="en-GB" sz="2500"/>
              <a:t>student</a:t>
            </a:r>
            <a:r>
              <a:rPr lang="en-GB" sz="2500"/>
              <a:t> will </a:t>
            </a:r>
            <a:r>
              <a:rPr lang="en-GB" sz="2500"/>
              <a:t>approach</a:t>
            </a:r>
            <a:r>
              <a:rPr lang="en-GB" sz="2500"/>
              <a:t> it as an art and science and the student </a:t>
            </a:r>
            <a:r>
              <a:rPr lang="en-GB" sz="2500">
                <a:solidFill>
                  <a:srgbClr val="FF00FF"/>
                </a:solidFill>
              </a:rPr>
              <a:t>will do exercise in all parts of the theory</a:t>
            </a:r>
            <a:r>
              <a:rPr lang="en-GB" sz="2500"/>
              <a:t> being learned. 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arenR"/>
            </a:pPr>
            <a:r>
              <a:rPr lang="en-GB" sz="2500">
                <a:solidFill>
                  <a:srgbClr val="FF00FF"/>
                </a:solidFill>
              </a:rPr>
              <a:t>Analysis of fallacies</a:t>
            </a:r>
            <a:r>
              <a:rPr lang="en-GB" sz="2500"/>
              <a:t>- give increased insight into the principles of reasoning in general and an </a:t>
            </a:r>
            <a:r>
              <a:rPr lang="en-GB" sz="2500"/>
              <a:t>acquaintance</a:t>
            </a:r>
            <a:r>
              <a:rPr lang="en-GB" sz="2500"/>
              <a:t> with these pitfalls helps to keep us from </a:t>
            </a:r>
            <a:r>
              <a:rPr lang="en-GB" sz="2500"/>
              <a:t>stumbling into them</a:t>
            </a:r>
            <a:r>
              <a:rPr lang="en-GB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arenR"/>
            </a:pPr>
            <a:r>
              <a:rPr lang="en-GB" sz="2500"/>
              <a:t>The study of logic will give students</a:t>
            </a:r>
            <a:r>
              <a:rPr lang="en-GB" sz="2500">
                <a:solidFill>
                  <a:srgbClr val="FF00FF"/>
                </a:solidFill>
              </a:rPr>
              <a:t> techniques and methods</a:t>
            </a:r>
            <a:r>
              <a:rPr lang="en-GB" sz="2500"/>
              <a:t> for testing the correctness of many different kinds of reasoning, including their own.</a:t>
            </a:r>
            <a:endParaRPr sz="2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50"/>
          <p:cNvPicPr preferRelativeResize="0"/>
          <p:nvPr/>
        </p:nvPicPr>
        <p:blipFill rotWithShape="1">
          <a:blip r:embed="rId3">
            <a:alphaModFix/>
          </a:blip>
          <a:srcRect b="6041" l="0" r="0" t="0"/>
          <a:stretch/>
        </p:blipFill>
        <p:spPr>
          <a:xfrm>
            <a:off x="0" y="0"/>
            <a:ext cx="90570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latin typeface="Times New Roman"/>
                <a:ea typeface="Times New Roman"/>
                <a:cs typeface="Times New Roman"/>
                <a:sym typeface="Times New Roman"/>
              </a:rPr>
              <a:t>Suggested Readings</a:t>
            </a:r>
            <a:endParaRPr sz="4600"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AutoNum type="arabicPeriod"/>
            </a:pP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R. Moris and Ernest Nagel</a:t>
            </a:r>
            <a:r>
              <a:rPr i="1"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Introduction to Logic and Scientific Method</a:t>
            </a:r>
            <a:endParaRPr i="1"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Irving M. Copi, </a:t>
            </a:r>
            <a:r>
              <a:rPr i="1"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Logic</a:t>
            </a:r>
            <a:endParaRPr i="1"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9450" y="148175"/>
            <a:ext cx="8820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FF0000"/>
                </a:solidFill>
                <a:highlight>
                  <a:srgbClr val="FFFFFF"/>
                </a:highlight>
              </a:rPr>
              <a:t>Rameshbabu Praggnanandhaa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43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5" y="249550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825" y="1118050"/>
            <a:ext cx="5495875" cy="5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Magnus Carlsen</a:t>
            </a:r>
            <a:r>
              <a:rPr b="1" lang="en-GB" sz="3500">
                <a:solidFill>
                  <a:srgbClr val="FF0000"/>
                </a:solidFill>
              </a:rPr>
              <a:t> </a:t>
            </a:r>
            <a:r>
              <a:rPr lang="en-GB"/>
              <a:t>(</a:t>
            </a:r>
            <a:r>
              <a:rPr lang="en-GB" sz="2200">
                <a:highlight>
                  <a:srgbClr val="F8F9FA"/>
                </a:highlight>
              </a:rPr>
              <a:t>Norway)</a:t>
            </a:r>
            <a:endParaRPr sz="22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725" y="1494000"/>
            <a:ext cx="46063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https://www.youtube.com/watch?v=Q3edQ35f6kk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https://www.youtube.com/watch?v=ut1TLRPSfiI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various sciences are all concerned with the same great system of things that we call nature. 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each branch of science deals with </a:t>
            </a:r>
            <a:r>
              <a:rPr lang="en-GB" sz="4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</a:t>
            </a: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GB" sz="4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aspect </a:t>
            </a: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it.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48975" y="304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Knowledge: Direct and Indirect</a:t>
            </a:r>
            <a:endParaRPr b="1" sz="3500">
              <a:solidFill>
                <a:srgbClr val="9900FF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02025"/>
            <a:ext cx="8520600" cy="5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is the organization of ideas. We can speak of direct and indirect knowledge.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knowledge</a:t>
            </a: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knowledge attained through the sense organs.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experiments and discoveries, physical sciences base themselves mainly on direct knowledge.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900" y="1712223"/>
            <a:ext cx="6808025" cy="3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