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3" r:id="rId3"/>
    <p:sldId id="264" r:id="rId4"/>
    <p:sldId id="265" r:id="rId5"/>
    <p:sldId id="340" r:id="rId6"/>
    <p:sldId id="338" r:id="rId7"/>
    <p:sldId id="339" r:id="rId8"/>
    <p:sldId id="308" r:id="rId9"/>
    <p:sldId id="352" r:id="rId10"/>
    <p:sldId id="353" r:id="rId11"/>
    <p:sldId id="383" r:id="rId12"/>
    <p:sldId id="384" r:id="rId13"/>
    <p:sldId id="354" r:id="rId14"/>
    <p:sldId id="276" r:id="rId15"/>
    <p:sldId id="277" r:id="rId16"/>
    <p:sldId id="278" r:id="rId17"/>
    <p:sldId id="285" r:id="rId18"/>
    <p:sldId id="286" r:id="rId19"/>
    <p:sldId id="284" r:id="rId20"/>
    <p:sldId id="348" r:id="rId21"/>
    <p:sldId id="288" r:id="rId22"/>
    <p:sldId id="289" r:id="rId23"/>
    <p:sldId id="385" r:id="rId24"/>
    <p:sldId id="355" r:id="rId25"/>
    <p:sldId id="388" r:id="rId26"/>
    <p:sldId id="389" r:id="rId27"/>
    <p:sldId id="351" r:id="rId28"/>
    <p:sldId id="313" r:id="rId29"/>
    <p:sldId id="315" r:id="rId30"/>
    <p:sldId id="316" r:id="rId31"/>
    <p:sldId id="318" r:id="rId32"/>
    <p:sldId id="320" r:id="rId33"/>
    <p:sldId id="342" r:id="rId34"/>
    <p:sldId id="360" r:id="rId35"/>
    <p:sldId id="386" r:id="rId36"/>
    <p:sldId id="361" r:id="rId37"/>
    <p:sldId id="362" r:id="rId38"/>
    <p:sldId id="376" r:id="rId39"/>
    <p:sldId id="368" r:id="rId40"/>
    <p:sldId id="378" r:id="rId41"/>
    <p:sldId id="377" r:id="rId42"/>
    <p:sldId id="379" r:id="rId43"/>
    <p:sldId id="380" r:id="rId44"/>
    <p:sldId id="381" r:id="rId45"/>
    <p:sldId id="382" r:id="rId46"/>
    <p:sldId id="363" r:id="rId47"/>
    <p:sldId id="364" r:id="rId48"/>
    <p:sldId id="365" r:id="rId49"/>
    <p:sldId id="374" r:id="rId50"/>
    <p:sldId id="387" r:id="rId51"/>
    <p:sldId id="35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-" initials="J-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4"/>
    <p:restoredTop sz="85309"/>
  </p:normalViewPr>
  <p:slideViewPr>
    <p:cSldViewPr snapToGrid="0" snapToObjects="1">
      <p:cViewPr varScale="1">
        <p:scale>
          <a:sx n="86" d="100"/>
          <a:sy n="86" d="100"/>
        </p:scale>
        <p:origin x="224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237D-61F9-644C-A500-A74A357CABC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FF49A-32B0-634D-8969-0EE12B8F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 Note: Many of these slides were storyboarded by me, and then constructed by Shriram.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brings us to my thesis statement.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apsects</a:t>
            </a:r>
            <a:r>
              <a:rPr lang="en-US" dirty="0" smtClean="0"/>
              <a:t> of programming languages</a:t>
            </a:r>
          </a:p>
          <a:p>
            <a:r>
              <a:rPr lang="en-US" dirty="0" smtClean="0"/>
              <a:t>  --</a:t>
            </a:r>
            <a:r>
              <a:rPr lang="en-US" baseline="0" dirty="0" smtClean="0"/>
              <a:t> in particular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steps, type rules, and scope rules –</a:t>
            </a:r>
          </a:p>
          <a:p>
            <a:r>
              <a:rPr lang="en-US" baseline="0" dirty="0" smtClean="0"/>
              <a:t>  can be non-trivially </a:t>
            </a:r>
            <a:r>
              <a:rPr lang="en-US" baseline="0" dirty="0" err="1" smtClean="0"/>
              <a:t>Resugared</a:t>
            </a:r>
            <a:r>
              <a:rPr lang="en-US" baseline="0" dirty="0" smtClean="0"/>
              <a:t> from core to surface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 thus restoring the abstraction provided by syntactic sugar.</a:t>
            </a:r>
          </a:p>
          <a:p>
            <a:r>
              <a:rPr lang="en-US" baseline="0" dirty="0" smtClean="0"/>
              <a:t>The rest of the talk is going to be split up to talk about these three things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 </a:t>
            </a:r>
            <a:r>
              <a:rPr lang="en-US" dirty="0" err="1" smtClean="0"/>
              <a:t>resugaring</a:t>
            </a:r>
            <a:r>
              <a:rPr lang="en-US" dirty="0" smtClean="0"/>
              <a:t> evaluation sequences.</a:t>
            </a:r>
          </a:p>
          <a:p>
            <a:r>
              <a:rPr lang="en-US" dirty="0" smtClean="0"/>
              <a:t>An evaluation sequence is the sequence of steps your program takes as your program runs. The idea here</a:t>
            </a:r>
            <a:r>
              <a:rPr lang="en-US" baseline="0" dirty="0" smtClean="0"/>
              <a:t> is to _</a:t>
            </a:r>
            <a:r>
              <a:rPr lang="en-US" baseline="0" dirty="0" err="1" smtClean="0"/>
              <a:t>resugar</a:t>
            </a:r>
            <a:r>
              <a:rPr lang="en-US" baseline="0" dirty="0" smtClean="0"/>
              <a:t>_ this sequence,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</a:t>
            </a:r>
            <a:r>
              <a:rPr lang="en-US" baseline="0" dirty="0" smtClean="0"/>
              <a:t> say what evaluation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 is, more precisely.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5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useful for educational purposes – to show students how their program runs.</a:t>
            </a:r>
          </a:p>
          <a:p>
            <a:r>
              <a:rPr lang="en-US" baseline="0" dirty="0" smtClean="0"/>
              <a:t>It’s also useful for other tools: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core steps too small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this was an old version of </a:t>
            </a:r>
            <a:r>
              <a:rPr lang="en-US" dirty="0" err="1" smtClean="0"/>
              <a:t>Pyret</a:t>
            </a:r>
            <a:r>
              <a:rPr lang="en-US" dirty="0" smtClean="0"/>
              <a:t>, back when it was simple and written in Racket. </a:t>
            </a:r>
            <a:r>
              <a:rPr lang="en-US" dirty="0" err="1" smtClean="0"/>
              <a:t>Resugaring</a:t>
            </a:r>
            <a:r>
              <a:rPr lang="en-US" dirty="0" smtClean="0"/>
              <a:t> for current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Pyret</a:t>
            </a:r>
            <a:r>
              <a:rPr lang="en-US" baseline="0" dirty="0" smtClean="0"/>
              <a:t>: upcoming.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useful for educational purposes – to show students how their program runs.</a:t>
            </a:r>
          </a:p>
          <a:p>
            <a:r>
              <a:rPr lang="en-US" baseline="0" dirty="0" smtClean="0"/>
              <a:t>It’s also useful for other tools: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6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let me talk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 scope rules.</a:t>
            </a:r>
          </a:p>
          <a:p>
            <a:r>
              <a:rPr lang="en-US" baseline="0" dirty="0" err="1" smtClean="0"/>
              <a:t>Scoe</a:t>
            </a:r>
            <a:r>
              <a:rPr lang="en-US" baseline="0" dirty="0" smtClean="0"/>
              <a:t> rules are declarative rules that tell you where variables are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7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Attribution: macro from Alexandria project</a:t>
            </a:r>
          </a:p>
          <a:p>
            <a:endParaRPr lang="en-US" dirty="0" smtClean="0"/>
          </a:p>
          <a:p>
            <a:r>
              <a:rPr lang="en-US" dirty="0" smtClean="0"/>
              <a:t>; my attempt to define it, since the source code just calls out to</a:t>
            </a:r>
            <a:r>
              <a:rPr lang="en-US" baseline="0" dirty="0" smtClean="0"/>
              <a:t> something called ‘labels’?</a:t>
            </a:r>
            <a:endParaRPr lang="en-US" dirty="0" smtClean="0"/>
          </a:p>
          <a:p>
            <a:r>
              <a:rPr lang="en-US" dirty="0" smtClean="0"/>
              <a:t>(define-syntax-rule (named-lambda name</a:t>
            </a:r>
            <a:r>
              <a:rPr lang="en-US" baseline="0" dirty="0" smtClean="0"/>
              <a:t> (x ...) body)</a:t>
            </a:r>
          </a:p>
          <a:p>
            <a:r>
              <a:rPr lang="en-US" baseline="0" dirty="0" smtClean="0"/>
              <a:t>  (</a:t>
            </a:r>
            <a:r>
              <a:rPr lang="en-US" baseline="0" dirty="0" err="1" smtClean="0"/>
              <a:t>letrec</a:t>
            </a:r>
            <a:r>
              <a:rPr lang="en-US" baseline="0" dirty="0" smtClean="0"/>
              <a:t> ((name (lambda (x ...) body)))</a:t>
            </a:r>
          </a:p>
          <a:p>
            <a:r>
              <a:rPr lang="en-US" baseline="0" dirty="0" smtClean="0"/>
              <a:t>    name))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;  (labels ((name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@body)) name))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be talking a lot about</a:t>
            </a:r>
            <a:r>
              <a:rPr lang="en-US" baseline="0" dirty="0" smtClean="0"/>
              <a:t> syntactic sugar.</a:t>
            </a:r>
          </a:p>
          <a:p>
            <a:r>
              <a:rPr lang="en-US" baseline="0" dirty="0" smtClean="0"/>
              <a:t>The term was coined in 1964 by Peter Landin.</a:t>
            </a:r>
          </a:p>
          <a:p>
            <a:r>
              <a:rPr lang="en-US" baseline="0" dirty="0" smtClean="0"/>
              <a:t>There are a couple different kinds of syntactic sugar.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5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9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</a:t>
            </a:r>
            <a:r>
              <a:rPr lang="en-US" baseline="0" dirty="0" smtClean="0"/>
              <a:t> describe these. Haskell: list comprehensions.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Tested</a:t>
            </a:r>
            <a:r>
              <a:rPr lang="en-US" baseline="0" dirty="0" smtClean="0"/>
              <a:t> on all of the binding constructs from three languages.</a:t>
            </a:r>
          </a:p>
          <a:p>
            <a:r>
              <a:rPr lang="en-US" baseline="0" dirty="0" smtClean="0"/>
              <a:t>It worked immediately on all except for ‘do’, which needed a small modification.</a:t>
            </a:r>
          </a:p>
          <a:p>
            <a:r>
              <a:rPr lang="en-US" baseline="0" dirty="0" smtClean="0"/>
              <a:t>* Overall, this was about 500 lines of test cases * and it all runs in 4ms.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languages, most famously lisps, allow users</a:t>
            </a:r>
            <a:r>
              <a:rPr lang="en-US" baseline="0" dirty="0" smtClean="0"/>
              <a:t> of the language to define their own syntactic sugar, in the form of macros.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languages</a:t>
            </a:r>
            <a:r>
              <a:rPr lang="en-US" baseline="0" dirty="0" smtClean="0"/>
              <a:t> have syntactic sugar built in.</a:t>
            </a:r>
          </a:p>
          <a:p>
            <a:r>
              <a:rPr lang="en-US" baseline="0" dirty="0" smtClean="0"/>
              <a:t>For example, in Python, addition </a:t>
            </a:r>
            <a:r>
              <a:rPr lang="en-US" baseline="0" dirty="0" err="1" smtClean="0"/>
              <a:t>desugars</a:t>
            </a:r>
            <a:r>
              <a:rPr lang="en-US" baseline="0" dirty="0" smtClean="0"/>
              <a:t> to a call to __add.</a:t>
            </a:r>
          </a:p>
          <a:p>
            <a:r>
              <a:rPr lang="en-US" baseline="0" dirty="0" smtClean="0"/>
              <a:t>Likewise for Haskell list comprehensions.</a:t>
            </a:r>
          </a:p>
          <a:p>
            <a:r>
              <a:rPr lang="en-US" baseline="0" dirty="0" smtClean="0"/>
              <a:t>And so on.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syntatic</a:t>
            </a:r>
            <a:r>
              <a:rPr lang="en-US" baseline="0" dirty="0" smtClean="0"/>
              <a:t> sugar is so widespread...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...what’s not to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here’s some simple</a:t>
            </a:r>
            <a:r>
              <a:rPr lang="en-US" baseline="0" dirty="0" smtClean="0"/>
              <a:t> </a:t>
            </a:r>
            <a:r>
              <a:rPr lang="en-US" dirty="0" smtClean="0"/>
              <a:t>C++ code.</a:t>
            </a:r>
          </a:p>
          <a:p>
            <a:r>
              <a:rPr lang="en-US" dirty="0" smtClean="0"/>
              <a:t>The author made the mistake of using iterators, which are template-based, and got *</a:t>
            </a:r>
            <a:r>
              <a:rPr lang="en-US" baseline="0" dirty="0" smtClean="0"/>
              <a:t> this error message.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[https://</a:t>
            </a:r>
            <a:r>
              <a:rPr lang="en-US" dirty="0" err="1" smtClean="0"/>
              <a:t>www.bdsoft.com</a:t>
            </a:r>
            <a:r>
              <a:rPr lang="en-US" dirty="0" smtClean="0"/>
              <a:t>/</a:t>
            </a:r>
            <a:r>
              <a:rPr lang="en-US" dirty="0" err="1" smtClean="0"/>
              <a:t>dist</a:t>
            </a:r>
            <a:r>
              <a:rPr lang="en-US" dirty="0" smtClean="0"/>
              <a:t>/</a:t>
            </a:r>
            <a:r>
              <a:rPr lang="en-US" dirty="0" err="1" smtClean="0"/>
              <a:t>gcc-demo.txt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time, I was trying out a language called Lux, that was very proud of its syntactic sugar. I was literally trying to write hello-world, and got * this error message,</a:t>
            </a:r>
            <a:r>
              <a:rPr lang="en-US" baseline="0" dirty="0" smtClean="0"/>
              <a:t> which exposed all of the </a:t>
            </a:r>
            <a:r>
              <a:rPr lang="en-US" baseline="0" dirty="0" err="1" smtClean="0"/>
              <a:t>desugaring</a:t>
            </a:r>
            <a:r>
              <a:rPr lang="en-US" baseline="0" dirty="0" smtClean="0"/>
              <a:t> in the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sure you’ve all seen some variation on this kind of issue. What can we do about it?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more on source tracking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a couple approaches we could</a:t>
            </a:r>
            <a:r>
              <a:rPr lang="en-US" baseline="0" dirty="0" smtClean="0"/>
              <a:t> take.</a:t>
            </a:r>
          </a:p>
          <a:p>
            <a:r>
              <a:rPr lang="en-US" baseline="0" dirty="0" smtClean="0"/>
              <a:t>First, all of a language’s tooling be built around the surface language.</a:t>
            </a:r>
          </a:p>
          <a:p>
            <a:r>
              <a:rPr lang="en-US" baseline="0" dirty="0" smtClean="0"/>
              <a:t>But that’s not great.</a:t>
            </a:r>
          </a:p>
          <a:p>
            <a:r>
              <a:rPr lang="en-US" baseline="0" dirty="0" smtClean="0"/>
              <a:t>And it defeats the point of having sugar in the first place. If you’re going to have everything work with the surface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 directly, why bother having sugar at all?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you can use source location tracking.</a:t>
            </a:r>
          </a:p>
          <a:p>
            <a:r>
              <a:rPr lang="en-US" baseline="0" dirty="0" smtClean="0"/>
              <a:t>This does help, but it doesn’t fully solve the problem.</a:t>
            </a:r>
          </a:p>
          <a:p>
            <a:endParaRPr lang="en-US" baseline="0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I’m going to present instead is a category of techniques called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idea is to automatically infer the correct surface behavior from the sugar definitions.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</a:t>
            </a:r>
            <a:r>
              <a:rPr lang="en-US" baseline="0" dirty="0" smtClean="0"/>
              <a:t> level, here’s the picture.</a:t>
            </a:r>
          </a:p>
          <a:p>
            <a:r>
              <a:rPr lang="en-US" baseline="0" dirty="0" smtClean="0"/>
              <a:t>There’s a large surface language that </a:t>
            </a:r>
            <a:r>
              <a:rPr lang="en-US" baseline="0" dirty="0" err="1" smtClean="0"/>
              <a:t>desugars</a:t>
            </a:r>
            <a:r>
              <a:rPr lang="en-US" baseline="0" dirty="0" smtClean="0"/>
              <a:t> down to a smaller core language.</a:t>
            </a:r>
          </a:p>
          <a:p>
            <a:r>
              <a:rPr lang="en-US" baseline="0" dirty="0" smtClean="0"/>
              <a:t>And it’s easy to _run_ a program after </a:t>
            </a:r>
            <a:r>
              <a:rPr lang="en-US" baseline="0" dirty="0" err="1" smtClean="0"/>
              <a:t>desugaring</a:t>
            </a:r>
            <a:r>
              <a:rPr lang="en-US" baseline="0" dirty="0" smtClean="0"/>
              <a:t> it.</a:t>
            </a:r>
          </a:p>
          <a:p>
            <a:r>
              <a:rPr lang="en-US" baseline="0" dirty="0" smtClean="0"/>
              <a:t>But a language is more than just the ability to run programs:</a:t>
            </a:r>
          </a:p>
          <a:p>
            <a:r>
              <a:rPr lang="en-US" baseline="0" dirty="0" smtClean="0"/>
              <a:t>  It may have a type system, a formal semantics, scope rules, control flow, etc.</a:t>
            </a:r>
          </a:p>
          <a:p>
            <a:r>
              <a:rPr lang="en-US" baseline="0" dirty="0" smtClean="0"/>
              <a:t>The idea of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 is to automatically lift these things up to the surface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/ And what</a:t>
            </a:r>
            <a:r>
              <a:rPr lang="en-US" baseline="0" dirty="0" smtClean="0"/>
              <a:t> I’ve done for my thesis is show how to automatically lift, or </a:t>
            </a:r>
            <a:r>
              <a:rPr lang="en-US" baseline="0" dirty="0" err="1" smtClean="0"/>
              <a:t>Resugar</a:t>
            </a:r>
            <a:r>
              <a:rPr lang="en-US" baseline="0" dirty="0" smtClean="0"/>
              <a:t>, some of these things to the surface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E6A-8CEB-2549-A674-EF3AFC467924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25A9C7C-1A2E-5C4C-A220-04AF2D834F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2329-BFC5-7D49-AB30-269F854754CA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89D-64A5-4A42-9790-15CFE1D1F51F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633-A308-8245-97B0-A5F25EA6531D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01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38455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68186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87E-7E3D-4A46-AFDD-EAE3F92FD732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E862-0DE3-9042-ADF9-7CC6FF01F972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DA4-15B1-3549-B4E8-7EFE3590EF63}" type="datetime1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AEA7-3935-4245-A301-F5292F46E381}" type="datetime1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C8B-3BF9-624C-B1F6-2FD50C40C0FD}" type="datetime1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0BB-6E45-F740-A042-B0A522E69F37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D33-3EFD-F846-9B56-C6BC450E26A8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AF7B-7D2B-504B-B35B-7B7BA5D8F339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9C7C-1A2E-5C4C-A220-04AF2D834F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Resugaring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Lifting Languages through Syntactic Sugar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51666"/>
            <a:ext cx="6400800" cy="14816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Thesis Proposal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Justin Pombrio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Brown University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419601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2"/>
                </a:solidFill>
              </a:rPr>
              <a:t>Committee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Mitchell Wand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Eelco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Visser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Shriram Krishnamurthi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3533423"/>
            <a:ext cx="1583267" cy="26387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evaluation steps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 rules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scope rules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Scope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Scope Rules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evaluation steps</a:t>
            </a:r>
            <a:r>
              <a:rPr lang="en-US" dirty="0"/>
              <a:t>, </a:t>
            </a:r>
            <a:r>
              <a:rPr lang="en-US" dirty="0" smtClean="0"/>
              <a:t>type rules</a:t>
            </a:r>
            <a:r>
              <a:rPr lang="en-US" dirty="0"/>
              <a:t>, and </a:t>
            </a:r>
            <a:r>
              <a:rPr lang="en-US" dirty="0" smtClean="0"/>
              <a:t>scope rules—can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378" y="86045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Surface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235793" y="4823444"/>
            <a:ext cx="2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99818" y="3592266"/>
            <a:ext cx="1252113" cy="400181"/>
            <a:chOff x="3625848" y="737553"/>
            <a:chExt cx="1252113" cy="40018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chemeClr val="accent3">
                  <a:lumMod val="60000"/>
                  <a:lumOff val="4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71770" y="737553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/>
                  </a:solidFill>
                  <a:latin typeface="Avenir Book"/>
                  <a:cs typeface="Avenir Book"/>
                </a:rPr>
                <a:t>resugar</a:t>
              </a:r>
              <a:endParaRPr lang="en-US" dirty="0" smtClean="0">
                <a:solidFill>
                  <a:schemeClr val="tx2"/>
                </a:solidFill>
                <a:latin typeface="Avenir Book"/>
                <a:cs typeface="Avenir Book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19400" y="2426449"/>
            <a:ext cx="2130443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lumMod val="75000"/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How to present</a:t>
            </a:r>
            <a:r>
              <a:rPr lang="en-US" sz="3200" dirty="0">
                <a:solidFill>
                  <a:schemeClr val="tx2"/>
                </a:solidFill>
                <a:latin typeface="Avenir Book"/>
                <a:cs typeface="Avenir Book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as a</a:t>
            </a:r>
            <a:b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surface evaluation sequence?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stepper (education)</a:t>
            </a:r>
            <a:endParaRPr lang="en-US" dirty="0"/>
          </a:p>
          <a:p>
            <a:r>
              <a:rPr lang="en-US" dirty="0"/>
              <a:t>Theorem </a:t>
            </a:r>
            <a:r>
              <a:rPr lang="en-US" dirty="0" err="1"/>
              <a:t>prover</a:t>
            </a:r>
            <a:endParaRPr lang="en-US" dirty="0"/>
          </a:p>
          <a:p>
            <a:r>
              <a:rPr lang="en-US" dirty="0" smtClean="0"/>
              <a:t>Template expander</a:t>
            </a:r>
            <a:endParaRPr lang="en-US" dirty="0"/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Type elaborator</a:t>
            </a:r>
            <a:endParaRPr lang="en-US" dirty="0"/>
          </a:p>
        </p:txBody>
      </p:sp>
      <p:pic>
        <p:nvPicPr>
          <p:cNvPr id="6" name="Picture 5" descr="Screen Shot 2015-01-03 at 3.58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6" t="12130" r="21453" b="15740"/>
          <a:stretch/>
        </p:blipFill>
        <p:spPr>
          <a:xfrm>
            <a:off x="4560140" y="2359556"/>
            <a:ext cx="4510870" cy="3708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2008" y="1756248"/>
            <a:ext cx="198598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Avenir Book"/>
                <a:cs typeface="Avenir Book"/>
              </a:rPr>
              <a:t>eval</a:t>
            </a:r>
            <a:r>
              <a:rPr lang="en-US" sz="2000" dirty="0" smtClean="0">
                <a:solidFill>
                  <a:schemeClr val="tx2"/>
                </a:solidFill>
                <a:latin typeface="Avenir Book"/>
                <a:cs typeface="Avenir Book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not(true)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2008" y="3317916"/>
            <a:ext cx="1517013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venir Book"/>
                <a:cs typeface="Avenir Book"/>
              </a:rPr>
              <a:t>substitute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2008" y="4886445"/>
            <a:ext cx="1502353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venir Book"/>
                <a:cs typeface="Avenir Book"/>
              </a:rPr>
              <a:t>evaluate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2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9453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245" y="2444432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9453" y="3275429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0176" y="2019015"/>
            <a:ext cx="3605363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venir Book"/>
                <a:cs typeface="Avenir Book"/>
              </a:rPr>
              <a:t>Abstraction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Show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a sugar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precisely when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the programmer</a:t>
            </a: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actually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used it</a:t>
            </a:r>
          </a:p>
        </p:txBody>
      </p:sp>
      <p:sp>
        <p:nvSpPr>
          <p:cNvPr id="29" name="&quot;No&quot; Symbol 28"/>
          <p:cNvSpPr/>
          <p:nvPr/>
        </p:nvSpPr>
        <p:spPr>
          <a:xfrm>
            <a:off x="2003654" y="2115536"/>
            <a:ext cx="1856710" cy="1849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645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9453" y="1691448"/>
            <a:ext cx="0" cy="3866997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176" y="2019015"/>
            <a:ext cx="3605363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venir Book"/>
                <a:cs typeface="Avenir Book"/>
              </a:rPr>
              <a:t>Coverage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Show 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as many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steps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as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possible</a:t>
            </a:r>
          </a:p>
        </p:txBody>
      </p:sp>
      <p:sp>
        <p:nvSpPr>
          <p:cNvPr id="18" name="&quot;No&quot; Symbol 17"/>
          <p:cNvSpPr/>
          <p:nvPr/>
        </p:nvSpPr>
        <p:spPr>
          <a:xfrm>
            <a:off x="146944" y="2684907"/>
            <a:ext cx="1856710" cy="1849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645" y="2426449"/>
            <a:ext cx="373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false or true or true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645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39453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453" y="3257446"/>
            <a:ext cx="0" cy="2300999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176" y="2019015"/>
            <a:ext cx="3605363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venir Book"/>
                <a:cs typeface="Avenir Book"/>
              </a:rPr>
              <a:t>Emulation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Each surface term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must desugar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to the 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core term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it purports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to represent</a:t>
            </a:r>
          </a:p>
        </p:txBody>
      </p:sp>
      <p:sp>
        <p:nvSpPr>
          <p:cNvPr id="18" name="&quot;No&quot; Symbol 17"/>
          <p:cNvSpPr/>
          <p:nvPr/>
        </p:nvSpPr>
        <p:spPr>
          <a:xfrm>
            <a:off x="1851254" y="1963136"/>
            <a:ext cx="1856710" cy="1849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209184"/>
            <a:ext cx="70993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013760"/>
            <a:ext cx="3429000" cy="83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</a:t>
            </a:r>
            <a:r>
              <a:rPr lang="en-US" dirty="0" smtClean="0"/>
              <a:t>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desugaring</a:t>
            </a:r>
            <a:r>
              <a:rPr lang="en-US" dirty="0" smtClean="0"/>
              <a:t> “in reverse”:</a:t>
            </a:r>
            <a:br>
              <a:rPr lang="en-US" dirty="0" smtClean="0"/>
            </a:br>
            <a:r>
              <a:rPr lang="en-US" dirty="0" smtClean="0"/>
              <a:t>Match RHS of pattern against term,</a:t>
            </a:r>
            <a:br>
              <a:rPr lang="en-US" dirty="0" smtClean="0"/>
            </a:br>
            <a:r>
              <a:rPr lang="en-US" dirty="0" smtClean="0"/>
              <a:t>rewrite to LHS of term</a:t>
            </a:r>
          </a:p>
          <a:p>
            <a:r>
              <a:rPr lang="en-US" dirty="0" smtClean="0"/>
              <a:t>Avoid terms like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tags</a:t>
            </a:r>
          </a:p>
          <a:p>
            <a:r>
              <a:rPr lang="en-US" dirty="0" smtClean="0"/>
              <a:t>CPS/ANF track state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895" y="3803110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5" y="128879"/>
            <a:ext cx="1705811" cy="2191311"/>
          </a:xfrm>
          <a:prstGeom prst="rect">
            <a:avLst/>
          </a:prstGeom>
        </p:spPr>
      </p:pic>
      <p:pic>
        <p:nvPicPr>
          <p:cNvPr id="6" name="Picture 5" descr="redex1-pie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74" y="128879"/>
            <a:ext cx="2289658" cy="2521915"/>
          </a:xfrm>
          <a:prstGeom prst="rect">
            <a:avLst/>
          </a:prstGeom>
        </p:spPr>
      </p:pic>
      <p:pic>
        <p:nvPicPr>
          <p:cNvPr id="7" name="Picture 6" descr="automaton-many-step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4" y="128879"/>
            <a:ext cx="4417348" cy="6593056"/>
          </a:xfrm>
          <a:prstGeom prst="rect">
            <a:avLst/>
          </a:prstGeom>
        </p:spPr>
      </p:pic>
      <p:pic>
        <p:nvPicPr>
          <p:cNvPr id="8" name="Picture 7" descr="redex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5" y="2781750"/>
            <a:ext cx="4021718" cy="3940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05" y="149905"/>
            <a:ext cx="3047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my-list = [2]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cases(List) my-list: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empty() =&gt; print("empty")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link(something, _) =&gt;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print("not 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7506" y="376675"/>
            <a:ext cx="47253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my-list = list.["link"](2, list.["empty"])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block: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Consolas"/>
                <a:cs typeface="Consolas"/>
              </a:rPr>
              <a:t>tempMODRIOUJ</a:t>
            </a:r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:: List = my-list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Consolas"/>
                <a:cs typeface="Consolas"/>
              </a:rPr>
              <a:t>tempMODRIOUJ</a:t>
            </a:r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.["_match"]({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"empty" : fun(): print("empty") end,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"link" : fun(something, _):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  print("not empty") end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},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fun(): raise("cases: no cases matched") end)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68348" y="294727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8405" y="6393719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"not empty"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3613" y="1534900"/>
            <a:ext cx="0" cy="500693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2328" y="3834565"/>
            <a:ext cx="30472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cases(List) [2]: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empty() =&gt; print("empty")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link(something, _) =&gt;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print("not 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405" y="5517413"/>
            <a:ext cx="2060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Consolas"/>
                <a:cs typeface="Consolas"/>
              </a:rPr>
              <a:t>func</a:t>
            </a:r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&gt;("not empty")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613" y="5010424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3613" y="5919454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2906" y="2924855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72906" y="4528598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2404" y="5169161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"not empty"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404" y="3610108"/>
            <a:ext cx="32843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16 steps later…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8" y="5009183"/>
            <a:ext cx="1321909" cy="124349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4489" y="1990087"/>
            <a:ext cx="3047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my-list = [2]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cases(List) my-list: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empty() =&gt; print("empty")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link(something, _) =&gt;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print("not 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3613" y="3375082"/>
            <a:ext cx="0" cy="500693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20" grpId="0"/>
      <p:bldP spid="21" grpId="0"/>
      <p:bldP spid="38" grpId="0"/>
      <p:bldP spid="3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Scope Rules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50" y="4474475"/>
            <a:ext cx="7105338" cy="1536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Infer type rules for the </a:t>
            </a:r>
            <a:r>
              <a:rPr lang="en-US" sz="3200" u="sng" dirty="0">
                <a:solidFill>
                  <a:schemeClr val="tx1"/>
                </a:solidFill>
              </a:rPr>
              <a:t>surface language</a:t>
            </a:r>
            <a:r>
              <a:rPr lang="en-US" sz="3200" dirty="0">
                <a:solidFill>
                  <a:schemeClr val="tx1"/>
                </a:solidFill>
              </a:rPr>
              <a:t> given type rules for </a:t>
            </a:r>
            <a:r>
              <a:rPr lang="en-US" sz="3200" u="sng" dirty="0">
                <a:solidFill>
                  <a:schemeClr val="tx1"/>
                </a:solidFill>
              </a:rPr>
              <a:t>core</a:t>
            </a:r>
            <a:r>
              <a:rPr lang="en-US" sz="3200" dirty="0">
                <a:solidFill>
                  <a:schemeClr val="tx1"/>
                </a:solidFill>
              </a:rPr>
              <a:t> and sugar </a:t>
            </a:r>
            <a:r>
              <a:rPr lang="en-US" sz="3200" dirty="0" err="1">
                <a:solidFill>
                  <a:schemeClr val="tx1"/>
                </a:solidFill>
              </a:rPr>
              <a:t>defs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/>
              <a:t>evaluation steps,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r>
              <a:rPr lang="en-US" dirty="0" smtClean="0"/>
              <a:t>, and scope rules—can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85800" y="480853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Infer type rules for the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surface language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given type rules for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sugar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Rules in 30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l-GR" sz="2800" dirty="0" smtClean="0">
                <a:latin typeface="Consolas" charset="0"/>
                <a:ea typeface="Consolas" charset="0"/>
                <a:cs typeface="Consolas" charset="0"/>
              </a:rPr>
              <a:t>Γ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⊢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 : t</a:t>
            </a:r>
          </a:p>
          <a:p>
            <a:pPr marL="0" indent="0">
              <a:buNone/>
            </a:pPr>
            <a:r>
              <a:rPr lang="en-US" sz="2800" dirty="0" smtClean="0"/>
              <a:t>means e has type t in type environment </a:t>
            </a:r>
            <a:r>
              <a:rPr lang="el-GR" sz="2800" dirty="0"/>
              <a:t>Γ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 A   B   C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     D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means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∧ B ∧ C →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36689" y="4107301"/>
            <a:ext cx="194122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417638"/>
            <a:ext cx="5416291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typedef</a:t>
            </a:r>
            <a:r>
              <a:rPr lang="en-US" sz="1400" dirty="0">
                <a:latin typeface="Consolas"/>
                <a:cs typeface="Consolas"/>
              </a:rPr>
              <a:t> map&lt;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, double&gt; </a:t>
            </a:r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 m;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NVALS;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make_pair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</a:t>
            </a:r>
            <a:r>
              <a:rPr lang="en-US" sz="1400" dirty="0" err="1">
                <a:latin typeface="Consolas"/>
                <a:cs typeface="Consolas"/>
              </a:rPr>
              <a:t>pow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.5)));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 = 100;</a:t>
            </a: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it2(100);</a:t>
            </a:r>
          </a:p>
          <a:p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(1,2);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0864" y="2099404"/>
            <a:ext cx="5817831" cy="47089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/>
                <a:cs typeface="Avenir Book"/>
              </a:rPr>
              <a:t>rtmap.cpp</a:t>
            </a:r>
            <a:r>
              <a:rPr lang="en-US" sz="1200" dirty="0">
                <a:latin typeface="Avenir Book"/>
                <a:cs typeface="Avenir Book"/>
              </a:rPr>
              <a:t>: In function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 main()':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</a:t>
            </a:r>
            <a:r>
              <a:rPr lang="en-US" sz="1200" dirty="0" err="1">
                <a:latin typeface="Avenir Book"/>
                <a:cs typeface="Avenir Book"/>
              </a:rPr>
              <a:t>stl_tree.h</a:t>
            </a:r>
            <a:r>
              <a:rPr lang="en-US" sz="1200" dirty="0">
                <a:latin typeface="Avenir Book"/>
                <a:cs typeface="Avenir Book"/>
              </a:rPr>
              <a:t>: In member function `void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</a:t>
            </a:r>
            <a:r>
              <a:rPr lang="en-US" sz="1200" dirty="0">
                <a:latin typeface="Avenir Book"/>
                <a:cs typeface="Avenir Book"/>
              </a:rPr>
              <a:t>&lt;_Key, _Val,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</a:t>
            </a:r>
            <a:r>
              <a:rPr lang="en-US" sz="1200" dirty="0" err="1">
                <a:latin typeface="Avenir Book"/>
                <a:cs typeface="Avenir Book"/>
              </a:rPr>
              <a:t>insert_unique</a:t>
            </a:r>
            <a:r>
              <a:rPr lang="en-US" sz="1200" dirty="0">
                <a:latin typeface="Avenir Book"/>
                <a:cs typeface="Avenir Book"/>
              </a:rPr>
              <a:t>(_II</a:t>
            </a:r>
            <a:r>
              <a:rPr lang="en-US" sz="1200" dirty="0" smtClean="0">
                <a:latin typeface="Avenir Book"/>
                <a:cs typeface="Avenir Book"/>
              </a:rPr>
              <a:t>,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 _II) [with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_Val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::_Select1st&lt;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&gt;,</a:t>
            </a:r>
          </a:p>
          <a:p>
            <a:r>
              <a:rPr lang="en-US" sz="1200" dirty="0">
                <a:latin typeface="Avenir Book"/>
                <a:cs typeface="Avenir Book"/>
              </a:rPr>
              <a:t> 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 &gt;]':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/3.2/bits/stl_map.h:272:   instantiated from `void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::map&lt;_</a:t>
            </a:r>
          </a:p>
          <a:p>
            <a:r>
              <a:rPr lang="en-US" sz="1200" dirty="0">
                <a:latin typeface="Avenir Book"/>
                <a:cs typeface="Avenir Book"/>
              </a:rPr>
              <a:t>Key,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&gt;::insert(_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) [with _Input</a:t>
            </a:r>
          </a:p>
          <a:p>
            <a:r>
              <a:rPr lang="en-US" sz="1200" dirty="0">
                <a:latin typeface="Avenir Book"/>
                <a:cs typeface="Avenir Book"/>
              </a:rPr>
              <a:t>Iterator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 = double,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d::allocator&lt;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rtmap.cpp:21:   instantiated from here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/3.2/bits/stl_tree.h:1161: invalid type argument of `unary * </a:t>
            </a:r>
            <a:r>
              <a:rPr lang="en-US" sz="1200" dirty="0" smtClean="0">
                <a:latin typeface="Avenir Book"/>
                <a:cs typeface="Avenir Book"/>
              </a:rPr>
              <a:t>‘</a:t>
            </a:r>
            <a:endParaRPr lang="en-US" sz="1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119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110658"/>
            <a:ext cx="8839200" cy="123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64672"/>
            <a:ext cx="87249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0622"/>
            <a:ext cx="9144000" cy="1196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487794"/>
            <a:ext cx="7061200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8" name="Oval Callout 7"/>
          <p:cNvSpPr/>
          <p:nvPr/>
        </p:nvSpPr>
        <p:spPr>
          <a:xfrm>
            <a:off x="1494108" y="4112934"/>
            <a:ext cx="2372628" cy="1137155"/>
          </a:xfrm>
          <a:prstGeom prst="wedgeEllipseCallout">
            <a:avLst>
              <a:gd name="adj1" fmla="val -74350"/>
              <a:gd name="adj2" fmla="val 693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Interesting</a:t>
            </a:r>
            <a:br>
              <a:rPr lang="en-US" sz="2400" dirty="0" smtClean="0">
                <a:latin typeface="Avenir Book"/>
                <a:cs typeface="Avenir Book"/>
              </a:rPr>
            </a:br>
            <a:r>
              <a:rPr lang="en-US" sz="2400" dirty="0" smtClean="0">
                <a:latin typeface="Avenir Book"/>
                <a:cs typeface="Avenir Book"/>
              </a:rPr>
              <a:t>part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494108" y="2528800"/>
            <a:ext cx="2372628" cy="1137155"/>
          </a:xfrm>
          <a:prstGeom prst="wedgeEllipseCallout">
            <a:avLst>
              <a:gd name="adj1" fmla="val -74350"/>
              <a:gd name="adj2" fmla="val 693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Not very</a:t>
            </a:r>
            <a:br>
              <a:rPr lang="en-US" sz="2400" dirty="0" smtClean="0">
                <a:latin typeface="Avenir Book"/>
                <a:cs typeface="Avenir Book"/>
              </a:rPr>
            </a:br>
            <a:r>
              <a:rPr lang="en-US" sz="2400" dirty="0" smtClean="0">
                <a:latin typeface="Avenir Book"/>
                <a:cs typeface="Avenir Book"/>
              </a:rPr>
              <a:t>useful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08781" y="2546086"/>
            <a:ext cx="8361386" cy="1441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48"/>
            <a:ext cx="9144000" cy="15312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571" y="202780"/>
            <a:ext cx="2362600" cy="5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597" y="202780"/>
            <a:ext cx="2343097" cy="5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4286" y="202780"/>
            <a:ext cx="2353125" cy="5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1" y="320627"/>
            <a:ext cx="8644872" cy="8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085"/>
            <a:ext cx="9144000" cy="20341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4015" y="3101344"/>
            <a:ext cx="1858685" cy="422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1" y="3101344"/>
            <a:ext cx="1913460" cy="44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1084" y="2820747"/>
            <a:ext cx="3750621" cy="679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888" y="2421474"/>
            <a:ext cx="4385571" cy="679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7196" y="3337647"/>
            <a:ext cx="8874510" cy="576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6824" y="2480546"/>
            <a:ext cx="2185401" cy="7980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23721" y="2480546"/>
            <a:ext cx="2185401" cy="7980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4992108"/>
            <a:ext cx="7493000" cy="1422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83830" y="3355347"/>
            <a:ext cx="7270375" cy="680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77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1" animBg="1"/>
      <p:bldP spid="10" grpId="0" animBg="1"/>
      <p:bldP spid="11" grpId="0" animBg="1"/>
      <p:bldP spid="12" grpId="0" animBg="1"/>
      <p:bldP spid="14" grpId="0" animBg="1"/>
      <p:bldP spid="15" grpId="1" animBg="1"/>
      <p:bldP spid="16" grpId="0" animBg="1"/>
      <p:bldP spid="17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096"/>
            <a:ext cx="9144000" cy="11169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207" y="1928957"/>
            <a:ext cx="8051301" cy="8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0278" y="1161684"/>
            <a:ext cx="4955124" cy="8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5266"/>
            <a:ext cx="9144000" cy="14164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534" y="3580697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61861" y="3201439"/>
            <a:ext cx="3632495" cy="66457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356" y="2989967"/>
            <a:ext cx="2052509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3075" y="3381324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47157" y="3866009"/>
            <a:ext cx="1432327" cy="6645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935" y="251189"/>
            <a:ext cx="3910343" cy="753278"/>
          </a:xfrm>
          <a:prstGeom prst="rect">
            <a:avLst/>
          </a:prstGeom>
          <a:noFill/>
          <a:ln w="38100">
            <a:noFill/>
            <a:headEnd type="non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e.g.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[x*x | x &lt;- l]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Desugaring </a:t>
            </a:r>
            <a:r>
              <a:rPr lang="en-US" u="sng" dirty="0" smtClean="0"/>
              <a:t>in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famously in Lisp family: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(define-syntax let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(syntax-rules 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[(let ((v e) …) b …)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((lambda (v …) b …) e …)]))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63"/>
            <a:ext cx="9144000" cy="141640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747157" y="986806"/>
            <a:ext cx="1432327" cy="6645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1636"/>
            <a:ext cx="9144000" cy="11842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</p:pic>
      <p:sp>
        <p:nvSpPr>
          <p:cNvPr id="16" name="U-Turn Arrow 15"/>
          <p:cNvSpPr/>
          <p:nvPr/>
        </p:nvSpPr>
        <p:spPr>
          <a:xfrm>
            <a:off x="5891734" y="2333381"/>
            <a:ext cx="1949144" cy="498719"/>
          </a:xfrm>
          <a:prstGeom prst="utur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65"/>
            <a:ext cx="9144000" cy="14164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534" y="701496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356" y="110766"/>
            <a:ext cx="2052509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3075" y="502123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65264" y="2146850"/>
            <a:ext cx="5181601" cy="939800"/>
            <a:chOff x="1965264" y="2146850"/>
            <a:chExt cx="5181601" cy="939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265" y="2146850"/>
              <a:ext cx="5181600" cy="9398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965264" y="2835501"/>
              <a:ext cx="2184051" cy="251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Avenir Book"/>
                <a:cs typeface="Avenir Boo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500" y="3525564"/>
            <a:ext cx="7493000" cy="990600"/>
            <a:chOff x="825500" y="3525564"/>
            <a:chExt cx="7493000" cy="990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00" y="3525564"/>
              <a:ext cx="7493000" cy="9906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25500" y="4277040"/>
              <a:ext cx="636361" cy="239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Avenir Book"/>
                <a:cs typeface="Avenir Book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0" y="4899656"/>
            <a:ext cx="3937000" cy="1193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Bent-Up Arrow 20"/>
          <p:cNvSpPr/>
          <p:nvPr/>
        </p:nvSpPr>
        <p:spPr>
          <a:xfrm flipH="1">
            <a:off x="5493046" y="6093456"/>
            <a:ext cx="766899" cy="537482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9487" y="6365110"/>
            <a:ext cx="188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any surface term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746"/>
            <a:ext cx="9144000" cy="1116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8066"/>
            <a:ext cx="9144000" cy="1416405"/>
          </a:xfrm>
          <a:prstGeom prst="rect">
            <a:avLst/>
          </a:prstGeom>
        </p:spPr>
      </p:pic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781550"/>
            <a:ext cx="8496300" cy="1384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3" y="246259"/>
            <a:ext cx="6034821" cy="1333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3" y="3296988"/>
            <a:ext cx="8862312" cy="1657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94" y="2076410"/>
            <a:ext cx="4838700" cy="72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794" y="5451188"/>
            <a:ext cx="54356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/>
              <a:t>evaluation steps</a:t>
            </a:r>
            <a:r>
              <a:rPr lang="en-US" dirty="0"/>
              <a:t>, </a:t>
            </a:r>
            <a:r>
              <a:rPr lang="en-US" dirty="0" smtClean="0"/>
              <a:t>type rules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scope rules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Scope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r="12798" b="19177"/>
          <a:stretch/>
        </p:blipFill>
        <p:spPr>
          <a:xfrm>
            <a:off x="280126" y="2534757"/>
            <a:ext cx="5511480" cy="223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89" y="1689726"/>
            <a:ext cx="6047723" cy="3924300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9624" y="1676139"/>
            <a:ext cx="1569660" cy="868779"/>
            <a:chOff x="4029624" y="1676139"/>
            <a:chExt cx="1569660" cy="868779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4625826" y="1571460"/>
              <a:ext cx="377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  <a:endParaRPr lang="en-US" sz="9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1681" y="1676139"/>
              <a:ext cx="377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9599" y="2897773"/>
            <a:ext cx="742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</a:t>
            </a:r>
            <a:r>
              <a:rPr lang="en-US" sz="32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  (x ...) body)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881" y="4348876"/>
            <a:ext cx="8229600" cy="1087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Within </a:t>
            </a:r>
            <a:r>
              <a:rPr lang="en-US" u="sng" dirty="0" smtClean="0"/>
              <a:t>body</a:t>
            </a:r>
            <a:r>
              <a:rPr lang="en-US" dirty="0" smtClean="0"/>
              <a:t>, </a:t>
            </a:r>
            <a:r>
              <a:rPr lang="en-US" u="sng" dirty="0" smtClean="0"/>
              <a:t>f</a:t>
            </a:r>
            <a:r>
              <a:rPr lang="en-US" dirty="0" smtClean="0"/>
              <a:t> is </a:t>
            </a:r>
            <a:r>
              <a:rPr lang="en-US" dirty="0" smtClean="0"/>
              <a:t>bound to the function.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04373" y="1030917"/>
            <a:ext cx="1914736" cy="1137155"/>
          </a:xfrm>
          <a:prstGeom prst="wedgeRoundRectCallout">
            <a:avLst>
              <a:gd name="adj1" fmla="val -42044"/>
              <a:gd name="adj2" fmla="val 12773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Must be distinct!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21396" y="733608"/>
            <a:ext cx="3487226" cy="1731774"/>
          </a:xfrm>
          <a:prstGeom prst="wedgeRoundRectCallout">
            <a:avLst>
              <a:gd name="adj1" fmla="val 62857"/>
              <a:gd name="adj2" fmla="val 4902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Must be distinct?</a:t>
            </a:r>
          </a:p>
          <a:p>
            <a:pPr algn="ctr"/>
            <a:r>
              <a:rPr lang="en-US" sz="2800" u="sng" dirty="0" smtClean="0">
                <a:latin typeface="Avenir Book"/>
                <a:cs typeface="Avenir Book"/>
              </a:rPr>
              <a:t>f</a:t>
            </a:r>
            <a:r>
              <a:rPr lang="en-US" sz="2800" dirty="0" smtClean="0">
                <a:latin typeface="Avenir Book"/>
                <a:cs typeface="Avenir Book"/>
              </a:rPr>
              <a:t> </a:t>
            </a:r>
            <a:r>
              <a:rPr lang="en-US" sz="2800" dirty="0" smtClean="0">
                <a:latin typeface="Avenir Book"/>
                <a:cs typeface="Avenir Book"/>
              </a:rPr>
              <a:t>shadows </a:t>
            </a:r>
            <a:r>
              <a:rPr lang="en-US" sz="2800" u="sng" dirty="0" smtClean="0">
                <a:latin typeface="Avenir Book"/>
                <a:cs typeface="Avenir Book"/>
              </a:rPr>
              <a:t>x</a:t>
            </a:r>
            <a:r>
              <a:rPr lang="en-US" sz="2800" dirty="0" smtClean="0">
                <a:latin typeface="Avenir Book"/>
                <a:cs typeface="Avenir Book"/>
              </a:rPr>
              <a:t>?</a:t>
            </a:r>
          </a:p>
          <a:p>
            <a:pPr algn="ctr"/>
            <a:r>
              <a:rPr lang="en-US" sz="2800" u="sng" dirty="0" smtClean="0">
                <a:latin typeface="Avenir Book"/>
                <a:cs typeface="Avenir Book"/>
              </a:rPr>
              <a:t>x</a:t>
            </a:r>
            <a:r>
              <a:rPr lang="en-US" sz="2800" dirty="0" smtClean="0">
                <a:latin typeface="Avenir Book"/>
                <a:cs typeface="Avenir Book"/>
              </a:rPr>
              <a:t> shadows </a:t>
            </a:r>
            <a:r>
              <a:rPr lang="en-US" sz="2800" u="sng" dirty="0" smtClean="0">
                <a:latin typeface="Avenir Book"/>
                <a:cs typeface="Avenir Book"/>
              </a:rPr>
              <a:t>f</a:t>
            </a:r>
            <a:r>
              <a:rPr lang="en-US" sz="2800" dirty="0" smtClean="0">
                <a:latin typeface="Avenir Book"/>
                <a:cs typeface="Avenir Book"/>
              </a:rPr>
              <a:t>?</a:t>
            </a:r>
            <a:endParaRPr lang="en-US" sz="2800" dirty="0" smtClean="0">
              <a:latin typeface="Avenir Book"/>
              <a:cs typeface="Avenir Book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451804" y="3394319"/>
            <a:ext cx="2967305" cy="928563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465618" y="3338637"/>
            <a:ext cx="1537856" cy="547563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01497" y="1156367"/>
            <a:ext cx="3180368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laborious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&amp;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error-prone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9" grpId="0" animBg="1"/>
      <p:bldP spid="30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68147" y="4879247"/>
            <a:ext cx="6411203" cy="134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there is a path from A to B</a:t>
            </a:r>
          </a:p>
          <a:p>
            <a:pPr marL="0" indent="0">
              <a:buNone/>
            </a:pPr>
            <a:r>
              <a:rPr lang="en-US" dirty="0" smtClean="0"/>
              <a:t>then B is in scope of A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536660" y="2765988"/>
            <a:ext cx="2458882" cy="1510576"/>
            <a:chOff x="4275519" y="3511941"/>
            <a:chExt cx="2458882" cy="1510576"/>
          </a:xfrm>
        </p:grpSpPr>
        <p:sp>
          <p:nvSpPr>
            <p:cNvPr id="14" name="TextBox 13"/>
            <p:cNvSpPr txBox="1"/>
            <p:nvPr/>
          </p:nvSpPr>
          <p:spPr>
            <a:xfrm>
              <a:off x="6090815" y="4583145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5519" y="4560852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arg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633" y="351194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900068" y="3946901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927461" y="3968417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3087974" y="3200305"/>
            <a:ext cx="584616" cy="734517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137285" y="3176560"/>
            <a:ext cx="536464" cy="670712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186146" y="4219085"/>
            <a:ext cx="1275803" cy="240389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9918" y="1734789"/>
            <a:ext cx="742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(lambda (</a:t>
            </a:r>
            <a:r>
              <a:rPr lang="en-US" sz="32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body)</a:t>
            </a:r>
            <a:endParaRPr lang="en-US" sz="32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(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lambda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520" y="1241451"/>
            <a:ext cx="103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x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520" y="3066958"/>
            <a:ext cx="255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[x*x | x &lt;- 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632" y="4892464"/>
            <a:ext cx="119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x or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1331" y="124145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Consolas"/>
                <a:cs typeface="Consolas"/>
              </a:rPr>
              <a:t>x.__add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__(2)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1331" y="3066958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map (\x -&gt; x*x) 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1331" y="48924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x in</a:t>
            </a:r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 if t then t else 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82453" y="1159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2453" y="2975474"/>
            <a:ext cx="1249586" cy="379718"/>
            <a:chOff x="3482453" y="758016"/>
            <a:chExt cx="1249586" cy="37971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82453" y="4750043"/>
            <a:ext cx="1249586" cy="379718"/>
            <a:chOff x="3482453" y="758016"/>
            <a:chExt cx="1249586" cy="37971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908" y="1539221"/>
            <a:ext cx="978251" cy="978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93" y="3237348"/>
            <a:ext cx="1065221" cy="106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48" y="5219639"/>
            <a:ext cx="1071189" cy="10076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9549" y="359403"/>
            <a:ext cx="8110622" cy="645013"/>
            <a:chOff x="304799" y="359403"/>
            <a:chExt cx="8110622" cy="645013"/>
          </a:xfrm>
        </p:grpSpPr>
        <p:sp>
          <p:nvSpPr>
            <p:cNvPr id="8" name="TextBox 7"/>
            <p:cNvSpPr txBox="1"/>
            <p:nvPr/>
          </p:nvSpPr>
          <p:spPr>
            <a:xfrm>
              <a:off x="304799" y="419641"/>
              <a:ext cx="348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latin typeface="Avenir Book"/>
                  <a:cs typeface="Avenir Book"/>
                </a:rPr>
                <a:t>Surface Language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3111" y="419641"/>
              <a:ext cx="348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latin typeface="Avenir Book"/>
                  <a:cs typeface="Avenir Book"/>
                </a:rPr>
                <a:t>Core Language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634853" y="359403"/>
              <a:ext cx="1249586" cy="379718"/>
              <a:chOff x="3482453" y="758016"/>
              <a:chExt cx="1249586" cy="37971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625848" y="1137734"/>
                <a:ext cx="1106191" cy="0"/>
              </a:xfrm>
              <a:prstGeom prst="straightConnector1">
                <a:avLst/>
              </a:prstGeom>
              <a:ln w="57150" cmpd="sng"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482453" y="758016"/>
                <a:ext cx="1106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latin typeface="Avenir Book"/>
                    <a:cs typeface="Avenir Book"/>
                  </a:rPr>
                  <a:t>desugar</a:t>
                </a:r>
              </a:p>
            </p:txBody>
          </p: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(lambda (f) (lambda 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16243" y="2615855"/>
            <a:ext cx="1577893" cy="739816"/>
            <a:chOff x="5116243" y="2615855"/>
            <a:chExt cx="1577893" cy="73981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116243" y="2615855"/>
              <a:ext cx="690509" cy="739816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8" idx="0"/>
            </p:cNvCxnSpPr>
            <p:nvPr/>
          </p:nvCxnSpPr>
          <p:spPr>
            <a:xfrm flipH="1" flipV="1">
              <a:off x="5981075" y="2638269"/>
              <a:ext cx="713061" cy="705692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820547" y="3652826"/>
            <a:ext cx="1607522" cy="1361933"/>
            <a:chOff x="5820547" y="3652826"/>
            <a:chExt cx="1607522" cy="1361933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5820547" y="3652826"/>
              <a:ext cx="720138" cy="753148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715008" y="3675240"/>
              <a:ext cx="713061" cy="705692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5940467" y="4734135"/>
              <a:ext cx="1114642" cy="280624"/>
            </a:xfrm>
            <a:custGeom>
              <a:avLst/>
              <a:gdLst>
                <a:gd name="connsiteX0" fmla="*/ 3408219 w 3408219"/>
                <a:gd name="connsiteY0" fmla="*/ 0 h 1258310"/>
                <a:gd name="connsiteX1" fmla="*/ 2182091 w 3408219"/>
                <a:gd name="connsiteY1" fmla="*/ 1101437 h 1258310"/>
                <a:gd name="connsiteX2" fmla="*/ 997528 w 3408219"/>
                <a:gd name="connsiteY2" fmla="*/ 1143000 h 1258310"/>
                <a:gd name="connsiteX3" fmla="*/ 0 w 3408219"/>
                <a:gd name="connsiteY3" fmla="*/ 83128 h 125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8219" h="1258310">
                  <a:moveTo>
                    <a:pt x="3408219" y="0"/>
                  </a:moveTo>
                  <a:cubicBezTo>
                    <a:pt x="2996046" y="455468"/>
                    <a:pt x="2583873" y="910937"/>
                    <a:pt x="2182091" y="1101437"/>
                  </a:cubicBezTo>
                  <a:cubicBezTo>
                    <a:pt x="1780309" y="1291937"/>
                    <a:pt x="1361210" y="1312718"/>
                    <a:pt x="997528" y="1143000"/>
                  </a:cubicBezTo>
                  <a:cubicBezTo>
                    <a:pt x="633846" y="973282"/>
                    <a:pt x="0" y="83128"/>
                    <a:pt x="0" y="83128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  <a:round/>
              <a:headEnd type="none"/>
              <a:tailEnd type="triangle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29132" y="4734616"/>
            <a:ext cx="1515457" cy="1366493"/>
            <a:chOff x="6729132" y="4734616"/>
            <a:chExt cx="1515457" cy="1366493"/>
          </a:xfrm>
        </p:grpSpPr>
        <p:cxnSp>
          <p:nvCxnSpPr>
            <p:cNvPr id="51" name="Straight Arrow Connector 50"/>
            <p:cNvCxnSpPr>
              <a:stCxn id="46" idx="0"/>
            </p:cNvCxnSpPr>
            <p:nvPr/>
          </p:nvCxnSpPr>
          <p:spPr>
            <a:xfrm flipV="1">
              <a:off x="6729132" y="4734616"/>
              <a:ext cx="653501" cy="720269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7676877" y="4757030"/>
              <a:ext cx="567712" cy="699390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6930932" y="5820485"/>
              <a:ext cx="1114642" cy="280624"/>
            </a:xfrm>
            <a:custGeom>
              <a:avLst/>
              <a:gdLst>
                <a:gd name="connsiteX0" fmla="*/ 3408219 w 3408219"/>
                <a:gd name="connsiteY0" fmla="*/ 0 h 1258310"/>
                <a:gd name="connsiteX1" fmla="*/ 2182091 w 3408219"/>
                <a:gd name="connsiteY1" fmla="*/ 1101437 h 1258310"/>
                <a:gd name="connsiteX2" fmla="*/ 997528 w 3408219"/>
                <a:gd name="connsiteY2" fmla="*/ 1143000 h 1258310"/>
                <a:gd name="connsiteX3" fmla="*/ 0 w 3408219"/>
                <a:gd name="connsiteY3" fmla="*/ 83128 h 125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8219" h="1258310">
                  <a:moveTo>
                    <a:pt x="3408219" y="0"/>
                  </a:moveTo>
                  <a:cubicBezTo>
                    <a:pt x="2996046" y="455468"/>
                    <a:pt x="2583873" y="910937"/>
                    <a:pt x="2182091" y="1101437"/>
                  </a:cubicBezTo>
                  <a:cubicBezTo>
                    <a:pt x="1780309" y="1291937"/>
                    <a:pt x="1361210" y="1312718"/>
                    <a:pt x="997528" y="1143000"/>
                  </a:cubicBezTo>
                  <a:cubicBezTo>
                    <a:pt x="633846" y="973282"/>
                    <a:pt x="0" y="83128"/>
                    <a:pt x="0" y="83128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  <a:round/>
              <a:headEnd type="none"/>
              <a:tailEnd type="triangle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5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5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5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5518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5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5518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4847" y="2985763"/>
            <a:ext cx="765295" cy="819944"/>
          </a:xfrm>
          <a:prstGeom prst="straightConnector1">
            <a:avLst/>
          </a:prstGeom>
          <a:ln w="698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302540" y="2985763"/>
            <a:ext cx="888910" cy="849980"/>
          </a:xfrm>
          <a:prstGeom prst="straightConnector1">
            <a:avLst/>
          </a:prstGeom>
          <a:ln w="698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969090" y="2985439"/>
            <a:ext cx="31843" cy="868473"/>
          </a:xfrm>
          <a:prstGeom prst="straightConnector1">
            <a:avLst/>
          </a:prstGeom>
          <a:ln w="698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</a:t>
            </a: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5518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4847" y="2985763"/>
            <a:ext cx="765295" cy="819944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302540" y="2985763"/>
            <a:ext cx="888910" cy="849980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969090" y="2985439"/>
            <a:ext cx="31843" cy="868473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8327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082"/>
            <a:ext cx="8229600" cy="13654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If </a:t>
            </a:r>
            <a:r>
              <a:rPr lang="en-US" dirty="0" err="1" smtClean="0"/>
              <a:t>resugaring</a:t>
            </a:r>
            <a:r>
              <a:rPr lang="en-US" dirty="0" smtClean="0"/>
              <a:t> succeeds,</a:t>
            </a:r>
          </a:p>
          <a:p>
            <a:pPr marL="0" indent="0" algn="ctr">
              <a:buNone/>
            </a:pPr>
            <a:r>
              <a:rPr lang="en-US" dirty="0" smtClean="0"/>
              <a:t>then </a:t>
            </a:r>
            <a:r>
              <a:rPr lang="en-US" dirty="0" err="1" smtClean="0"/>
              <a:t>desugaring</a:t>
            </a:r>
            <a:r>
              <a:rPr lang="en-US" dirty="0" smtClean="0"/>
              <a:t> will preserve scope.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53290"/>
            <a:ext cx="8229600" cy="92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Suppose </a:t>
            </a:r>
            <a:r>
              <a:rPr lang="el-GR" dirty="0"/>
              <a:t>Σ</a:t>
            </a:r>
            <a:r>
              <a:rPr lang="en-US" baseline="-25000" dirty="0"/>
              <a:t>surf 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3"/>
                </a:solidFill>
              </a:rPr>
              <a:t>resugar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l-GR" dirty="0"/>
              <a:t>Σ</a:t>
            </a:r>
            <a:r>
              <a:rPr lang="en-US" baseline="-25000" dirty="0"/>
              <a:t>core</a:t>
            </a:r>
            <a:r>
              <a:rPr lang="en-US" dirty="0" smtClean="0"/>
              <a:t>, ds-rules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28071"/>
            <a:ext cx="7018638" cy="136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dirty="0" smtClean="0"/>
              <a:t>Σ</a:t>
            </a:r>
            <a:r>
              <a:rPr lang="en-US" baseline="-25000" dirty="0" smtClean="0"/>
              <a:t>surf</a:t>
            </a:r>
            <a:r>
              <a:rPr lang="en-US" dirty="0" smtClean="0"/>
              <a:t> ⊢ </a:t>
            </a:r>
            <a:r>
              <a:rPr lang="en-US" dirty="0"/>
              <a:t>x </a:t>
            </a:r>
            <a:r>
              <a:rPr lang="en-US" dirty="0" smtClean="0">
                <a:solidFill>
                  <a:schemeClr val="accent3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y in t</a:t>
            </a:r>
          </a:p>
          <a:p>
            <a:pPr marL="0" indent="0" algn="ctr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core</a:t>
            </a:r>
            <a:r>
              <a:rPr lang="en-US" dirty="0" smtClean="0"/>
              <a:t> ⊢ x </a:t>
            </a:r>
            <a:r>
              <a:rPr lang="en-US" dirty="0" smtClean="0">
                <a:solidFill>
                  <a:schemeClr val="accent3"/>
                </a:solidFill>
                <a:sym typeface="Wingdings"/>
              </a:rPr>
              <a:t></a:t>
            </a:r>
            <a:r>
              <a:rPr lang="en-US" dirty="0" smtClean="0"/>
              <a:t> y in </a:t>
            </a:r>
            <a:r>
              <a:rPr lang="en-US" dirty="0" err="1" smtClean="0">
                <a:solidFill>
                  <a:schemeClr val="accent1"/>
                </a:solidFill>
              </a:rPr>
              <a:t>desugar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93824"/>
            <a:ext cx="2722418" cy="4156364"/>
          </a:xfrm>
        </p:spPr>
        <p:txBody>
          <a:bodyPr>
            <a:normAutofit/>
          </a:bodyPr>
          <a:lstStyle/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for-loop</a:t>
            </a:r>
          </a:p>
          <a:p>
            <a:pPr marL="0" indent="0">
              <a:spcBef>
                <a:spcPts val="168"/>
              </a:spcBef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let-clustering</a:t>
            </a:r>
          </a:p>
          <a:p>
            <a:pPr marL="0" indent="0">
              <a:spcBef>
                <a:spcPts val="168"/>
              </a:spcBef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decls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87438" y="2493824"/>
            <a:ext cx="3241964" cy="415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comprehs</a:t>
            </a:r>
            <a:r>
              <a:rPr lang="en-US" dirty="0" smtClean="0"/>
              <a:t>: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-guards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-generators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-local bindings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33312" y="2493824"/>
            <a:ext cx="1849582" cy="415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let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let*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err="1" smtClean="0"/>
              <a:t>letrec</a:t>
            </a: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4" y="1193344"/>
            <a:ext cx="1183665" cy="1114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520" y="1076158"/>
            <a:ext cx="1231900" cy="1231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90222" y="1414376"/>
            <a:ext cx="1283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R5RS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670964" y="5715000"/>
            <a:ext cx="831272" cy="29094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665019" y="606360"/>
            <a:ext cx="2265216" cy="69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u="sng" dirty="0" err="1" smtClean="0"/>
              <a:t>Pyret</a:t>
            </a:r>
            <a:endParaRPr lang="en-US" u="sng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643017" y="606359"/>
            <a:ext cx="2265216" cy="69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u="sng" dirty="0" smtClean="0"/>
              <a:t>Haskell</a:t>
            </a:r>
            <a:endParaRPr lang="en-US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525490" y="634538"/>
            <a:ext cx="1953491" cy="7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u="sng" smtClean="0"/>
              <a:t>Scheme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 showed you:</a:t>
            </a:r>
          </a:p>
          <a:p>
            <a:r>
              <a:rPr lang="en-US" dirty="0" err="1" smtClean="0"/>
              <a:t>Resugaring</a:t>
            </a:r>
            <a:r>
              <a:rPr lang="en-US" dirty="0" smtClean="0"/>
              <a:t> Evaluation Steps</a:t>
            </a:r>
          </a:p>
          <a:p>
            <a:r>
              <a:rPr lang="en-US" dirty="0" err="1" smtClean="0"/>
              <a:t>Resugaring</a:t>
            </a:r>
            <a:r>
              <a:rPr lang="en-US" dirty="0" smtClean="0"/>
              <a:t> Type Rules</a:t>
            </a:r>
          </a:p>
          <a:p>
            <a:r>
              <a:rPr lang="en-US" dirty="0" err="1" smtClean="0"/>
              <a:t>Resugaring</a:t>
            </a:r>
            <a:r>
              <a:rPr lang="en-US" dirty="0" smtClean="0"/>
              <a:t> Scope Rules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Ongoing work:</a:t>
            </a:r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esugaring</a:t>
            </a:r>
            <a:r>
              <a:rPr lang="en-US" dirty="0" smtClean="0"/>
              <a:t> evaluation steps for the latest version of </a:t>
            </a:r>
            <a:r>
              <a:rPr lang="en-US" dirty="0" err="1" smtClean="0"/>
              <a:t>Pyret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to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evaluation steps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 rules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scope rules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Resugaring</a:t>
            </a:r>
            <a:r>
              <a:rPr lang="en-US" dirty="0" smtClean="0"/>
              <a:t> for </a:t>
            </a:r>
            <a:r>
              <a:rPr lang="en-US" dirty="0" err="1" smtClean="0"/>
              <a:t>Pyret</a:t>
            </a:r>
            <a:r>
              <a:rPr lang="en-US" dirty="0" smtClean="0"/>
              <a:t>: in progress, but progressing nicely. Engineering work remaining.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42" y="105829"/>
            <a:ext cx="5416291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typedef</a:t>
            </a:r>
            <a:r>
              <a:rPr lang="en-US" sz="1400" dirty="0">
                <a:latin typeface="Consolas"/>
                <a:cs typeface="Consolas"/>
              </a:rPr>
              <a:t> map&lt;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, double&gt; </a:t>
            </a:r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 m;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NVALS;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make_pair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</a:t>
            </a:r>
            <a:r>
              <a:rPr lang="en-US" sz="1400" dirty="0" err="1">
                <a:latin typeface="Consolas"/>
                <a:cs typeface="Consolas"/>
              </a:rPr>
              <a:t>pow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.5)));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 = 100;</a:t>
            </a: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it2(100);</a:t>
            </a:r>
          </a:p>
          <a:p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(1,2);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0864" y="2099404"/>
            <a:ext cx="5817831" cy="47089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/>
                <a:cs typeface="Avenir Book"/>
              </a:rPr>
              <a:t>rtmap.cpp</a:t>
            </a:r>
            <a:r>
              <a:rPr lang="en-US" sz="1200" dirty="0">
                <a:latin typeface="Avenir Book"/>
                <a:cs typeface="Avenir Book"/>
              </a:rPr>
              <a:t>: In function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 main()':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</a:t>
            </a:r>
            <a:r>
              <a:rPr lang="en-US" sz="1200" dirty="0" err="1">
                <a:latin typeface="Avenir Book"/>
                <a:cs typeface="Avenir Book"/>
              </a:rPr>
              <a:t>stl_tree.h</a:t>
            </a:r>
            <a:r>
              <a:rPr lang="en-US" sz="1200" dirty="0">
                <a:latin typeface="Avenir Book"/>
                <a:cs typeface="Avenir Book"/>
              </a:rPr>
              <a:t>: In member function `void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</a:t>
            </a:r>
            <a:r>
              <a:rPr lang="en-US" sz="1200" dirty="0">
                <a:latin typeface="Avenir Book"/>
                <a:cs typeface="Avenir Book"/>
              </a:rPr>
              <a:t>&lt;_Key, _Val,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</a:t>
            </a:r>
            <a:r>
              <a:rPr lang="en-US" sz="1200" dirty="0" err="1">
                <a:latin typeface="Avenir Book"/>
                <a:cs typeface="Avenir Book"/>
              </a:rPr>
              <a:t>insert_unique</a:t>
            </a:r>
            <a:r>
              <a:rPr lang="en-US" sz="1200" dirty="0">
                <a:latin typeface="Avenir Book"/>
                <a:cs typeface="Avenir Book"/>
              </a:rPr>
              <a:t>(_II</a:t>
            </a:r>
            <a:r>
              <a:rPr lang="en-US" sz="1200" dirty="0" smtClean="0">
                <a:latin typeface="Avenir Book"/>
                <a:cs typeface="Avenir Book"/>
              </a:rPr>
              <a:t>,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 _II) [with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_Val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::_Select1st&lt;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&gt;,</a:t>
            </a:r>
          </a:p>
          <a:p>
            <a:r>
              <a:rPr lang="en-US" sz="1200" dirty="0">
                <a:latin typeface="Avenir Book"/>
                <a:cs typeface="Avenir Book"/>
              </a:rPr>
              <a:t> 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 &gt;]':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/3.2/bits/stl_map.h:272:   instantiated from `void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::map&lt;_</a:t>
            </a:r>
          </a:p>
          <a:p>
            <a:r>
              <a:rPr lang="en-US" sz="1200" dirty="0">
                <a:latin typeface="Avenir Book"/>
                <a:cs typeface="Avenir Book"/>
              </a:rPr>
              <a:t>Key,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&gt;::insert(_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) [with _Input</a:t>
            </a:r>
          </a:p>
          <a:p>
            <a:r>
              <a:rPr lang="en-US" sz="1200" dirty="0">
                <a:latin typeface="Avenir Book"/>
                <a:cs typeface="Avenir Book"/>
              </a:rPr>
              <a:t>Iterator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 = double,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d::allocator&lt;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rtmap.cpp:21:   instantiated from here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/3.2/bits/stl_tree.h:1161: invalid type argument of `unary * </a:t>
            </a:r>
            <a:r>
              <a:rPr lang="en-US" sz="1200" dirty="0" smtClean="0">
                <a:latin typeface="Avenir Book"/>
                <a:cs typeface="Avenir Book"/>
              </a:rPr>
              <a:t>‘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42" y="105828"/>
            <a:ext cx="6008551" cy="2462213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mr-IN" sz="1400" dirty="0">
                <a:latin typeface="Consolas"/>
                <a:cs typeface="Consolas"/>
              </a:rPr>
              <a:t>(;module: {#;doc "This will be our program's main module."}</a:t>
            </a:r>
          </a:p>
          <a:p>
            <a:r>
              <a:rPr lang="mr-IN" sz="1400" dirty="0">
                <a:latin typeface="Consolas"/>
                <a:cs typeface="Consolas"/>
              </a:rPr>
              <a:t> lux</a:t>
            </a:r>
          </a:p>
          <a:p>
            <a:r>
              <a:rPr lang="mr-IN" sz="1400" dirty="0">
                <a:latin typeface="Consolas"/>
                <a:cs typeface="Consolas"/>
              </a:rPr>
              <a:t> (lux (codata io)</a:t>
            </a:r>
          </a:p>
          <a:p>
            <a:r>
              <a:rPr lang="mr-IN" sz="1400" dirty="0">
                <a:latin typeface="Consolas"/>
                <a:cs typeface="Consolas"/>
              </a:rPr>
              <a:t>      (control monad)</a:t>
            </a:r>
          </a:p>
          <a:p>
            <a:r>
              <a:rPr lang="mr-IN" sz="1400" dirty="0">
                <a:latin typeface="Consolas"/>
                <a:cs typeface="Consolas"/>
              </a:rPr>
              <a:t>      [cli #+ program:]))</a:t>
            </a:r>
          </a:p>
          <a:p>
            <a:endParaRPr lang="mr-IN" sz="1400" dirty="0">
              <a:latin typeface="Consolas"/>
              <a:cs typeface="Consolas"/>
            </a:endParaRPr>
          </a:p>
          <a:p>
            <a:r>
              <a:rPr lang="mr-IN" sz="1400" dirty="0">
                <a:latin typeface="Consolas"/>
                <a:cs typeface="Consolas"/>
              </a:rPr>
              <a:t>(program: args</a:t>
            </a:r>
          </a:p>
          <a:p>
            <a:r>
              <a:rPr lang="mr-IN" sz="1400" dirty="0">
                <a:latin typeface="Consolas"/>
                <a:cs typeface="Consolas"/>
              </a:rPr>
              <a:t>          (do Monad&lt;IO&gt;</a:t>
            </a:r>
          </a:p>
          <a:p>
            <a:r>
              <a:rPr lang="mr-IN" sz="1400" dirty="0">
                <a:latin typeface="Consolas"/>
                <a:cs typeface="Consolas"/>
              </a:rPr>
              <a:t>              [(io (log! "Hello, "))</a:t>
            </a:r>
          </a:p>
          <a:p>
            <a:r>
              <a:rPr lang="mr-IN" sz="1400" dirty="0">
                <a:latin typeface="Consolas"/>
                <a:cs typeface="Consolas"/>
              </a:rPr>
              <a:t>               (io (log! "world"))]</a:t>
            </a:r>
          </a:p>
          <a:p>
            <a:r>
              <a:rPr lang="mr-IN" sz="1400" dirty="0">
                <a:latin typeface="Consolas"/>
                <a:cs typeface="Consolas"/>
              </a:rPr>
              <a:t>	      (wrap (log! "?")))</a:t>
            </a:r>
            <a:r>
              <a:rPr lang="mr-IN" sz="1400" dirty="0" smtClean="0">
                <a:latin typeface="Consolas"/>
                <a:cs typeface="Consolas"/>
              </a:rPr>
              <a:t>)</a:t>
            </a:r>
            <a:endParaRPr lang="mr-IN" sz="14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42" y="2857343"/>
            <a:ext cx="8544675" cy="378565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/>
                <a:cs typeface="Avenir Book"/>
              </a:rPr>
              <a:t>Compilation failed:</a:t>
            </a:r>
          </a:p>
          <a:p>
            <a:r>
              <a:rPr lang="en-US" sz="1200" dirty="0">
                <a:latin typeface="Avenir Book"/>
                <a:cs typeface="Avenir Book"/>
              </a:rPr>
              <a:t>@ main,8,10</a:t>
            </a:r>
          </a:p>
          <a:p>
            <a:r>
              <a:rPr lang="en-US" sz="1200" dirty="0">
                <a:latin typeface="Avenir Book"/>
                <a:cs typeface="Avenir Book"/>
              </a:rPr>
              <a:t>Wrong syntax for 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Functions require function types: (-&gt; ⌈v:191⌋ ⌈v:192⌋)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Argument expected: (-&gt; ⌈v:191⌋ ⌈v:192⌋)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(-&gt; (-&gt; ⌈v:191⌋ ⌈v:192⌋)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⌈v:191⌋)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⌈v:192⌋))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(All {(All {(All {} (All {} (All {} (-&gt; (-&gt; 3 1) (5 3) (5 1))))) 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} (All {} (-&gt; (-&gt; 3 1)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5 3) (5 1)))) ⌈v:191⌋ (All {} (All {} (All {} (-&gt; (-&gt; 3 1) (5 3) (5 1))))) 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} (-&gt;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-&gt; 3 1) (5 3) (5 1)))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(wrap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(lux/control/</a:t>
            </a:r>
            <a:r>
              <a:rPr lang="en-US" sz="1200" dirty="0" err="1">
                <a:latin typeface="Avenir Book"/>
                <a:cs typeface="Avenir Book"/>
              </a:rPr>
              <a:t>functor;Functor</a:t>
            </a:r>
            <a:r>
              <a:rPr lang="en-US" sz="1200" dirty="0">
                <a:latin typeface="Avenir Book"/>
                <a:cs typeface="Avenir Book"/>
              </a:rPr>
              <a:t> 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Argument expected: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⌈v:189⌋))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(-&gt;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⌈v:189⌋))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⌈v:189⌋))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 </a:t>
            </a:r>
            <a:r>
              <a:rPr lang="en-US" sz="1200" dirty="0">
                <a:latin typeface="Avenir Book"/>
                <a:cs typeface="Avenir Book"/>
              </a:rPr>
              <a:t>map 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(All {} (-&gt;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1))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1)))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 </a:t>
            </a:r>
            <a:r>
              <a:rPr lang="en-US" sz="1200" dirty="0">
                <a:latin typeface="Avenir Book"/>
                <a:cs typeface="Avenir Book"/>
              </a:rPr>
              <a:t>map 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(wrap (log! "?"))</a:t>
            </a:r>
            <a:r>
              <a:rPr lang="en-US" sz="1200" dirty="0" smtClean="0">
                <a:latin typeface="Avenir Book"/>
                <a:cs typeface="Avenir Book"/>
              </a:rPr>
              <a:t>)</a:t>
            </a: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"world")))</a:t>
            </a:r>
            <a:endParaRPr lang="en-US" sz="1200" dirty="0" smtClean="0">
              <a:latin typeface="Avenir Book"/>
              <a:cs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implementer to re-build language at the surface level — </a:t>
            </a:r>
            <a:r>
              <a:rPr lang="en-US" i="1" dirty="0"/>
              <a:t>undesirable</a:t>
            </a:r>
          </a:p>
          <a:p>
            <a:endParaRPr lang="en-US" dirty="0" smtClean="0"/>
          </a:p>
          <a:p>
            <a:r>
              <a:rPr lang="en-US" dirty="0" smtClean="0"/>
              <a:t>Use source location tracking — </a:t>
            </a:r>
            <a:r>
              <a:rPr lang="en-US" i="1" dirty="0" smtClean="0"/>
              <a:t>useful but not always sufficient</a:t>
            </a:r>
            <a:endParaRPr lang="en-US" i="1" dirty="0"/>
          </a:p>
          <a:p>
            <a:endParaRPr lang="en-US" dirty="0"/>
          </a:p>
          <a:p>
            <a:r>
              <a:rPr lang="en-US" i="1" dirty="0" smtClean="0"/>
              <a:t>Automatically infer surface behavior (from description of sugars)</a:t>
            </a:r>
            <a:r>
              <a:rPr lang="en-US" dirty="0" smtClean="0"/>
              <a:t>: </a:t>
            </a:r>
            <a:r>
              <a:rPr lang="en-US" b="1" u="sng" dirty="0" err="1" smtClean="0"/>
              <a:t>Resugaring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3583" y="196145"/>
            <a:ext cx="3330223" cy="38438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Book"/>
                <a:cs typeface="Avenir Book"/>
              </a:rPr>
              <a:t>Surface</a:t>
            </a:r>
            <a:r>
              <a:rPr lang="en-US" sz="3200" dirty="0">
                <a:latin typeface="Avenir Book"/>
                <a:cs typeface="Avenir Book"/>
              </a:rPr>
              <a:t> </a:t>
            </a:r>
            <a:r>
              <a:rPr lang="en-US" sz="3200" dirty="0" smtClean="0">
                <a:latin typeface="Avenir Book"/>
                <a:cs typeface="Avenir Book"/>
              </a:rPr>
              <a:t>Language</a:t>
            </a:r>
          </a:p>
        </p:txBody>
      </p:sp>
      <p:sp>
        <p:nvSpPr>
          <p:cNvPr id="5" name="Oval 4"/>
          <p:cNvSpPr/>
          <p:nvPr/>
        </p:nvSpPr>
        <p:spPr>
          <a:xfrm>
            <a:off x="5172410" y="1121580"/>
            <a:ext cx="2828269" cy="2167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Book"/>
                <a:cs typeface="Avenir Book"/>
              </a:rPr>
              <a:t>Core</a:t>
            </a:r>
          </a:p>
          <a:p>
            <a:pPr algn="ctr"/>
            <a:r>
              <a:rPr lang="en-US" sz="3200" dirty="0" smtClean="0">
                <a:latin typeface="Avenir Book"/>
                <a:cs typeface="Avenir Book"/>
              </a:rPr>
              <a:t>Language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8567" y="2855385"/>
            <a:ext cx="4234550" cy="3313289"/>
            <a:chOff x="327376" y="3074811"/>
            <a:chExt cx="4655046" cy="3313289"/>
          </a:xfrm>
        </p:grpSpPr>
        <p:sp>
          <p:nvSpPr>
            <p:cNvPr id="6" name="Rectangle 5"/>
            <p:cNvSpPr/>
            <p:nvPr/>
          </p:nvSpPr>
          <p:spPr>
            <a:xfrm>
              <a:off x="327376" y="3074811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Evaluator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929" y="356093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Formal semantics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4482" y="4126794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Type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3721" y="469264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Stepper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2960" y="5178777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Scope rules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2199" y="5744632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Control flow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63265" y="2937228"/>
            <a:ext cx="4234550" cy="3313289"/>
            <a:chOff x="327376" y="3074811"/>
            <a:chExt cx="4655046" cy="3313289"/>
          </a:xfrm>
        </p:grpSpPr>
        <p:sp>
          <p:nvSpPr>
            <p:cNvPr id="27" name="Rectangle 26"/>
            <p:cNvSpPr/>
            <p:nvPr/>
          </p:nvSpPr>
          <p:spPr>
            <a:xfrm>
              <a:off x="327376" y="3074811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Evaluator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0929" y="356093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Formal semantics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74482" y="4126794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Type system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33721" y="469264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Stepper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92960" y="5178777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Scope rules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52199" y="5744632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Control flow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18056" y="1629294"/>
            <a:ext cx="1249586" cy="400110"/>
            <a:chOff x="3482453" y="758016"/>
            <a:chExt cx="1249586" cy="40011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482453" y="758016"/>
              <a:ext cx="110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9995" y="3910764"/>
            <a:ext cx="1252113" cy="400181"/>
            <a:chOff x="3625848" y="737553"/>
            <a:chExt cx="1252113" cy="40018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chemeClr val="accent3">
                  <a:lumMod val="60000"/>
                  <a:lumOff val="4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71770" y="737553"/>
              <a:ext cx="110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2"/>
                  </a:solidFill>
                  <a:latin typeface="Avenir Book"/>
                  <a:cs typeface="Avenir Book"/>
                </a:rPr>
                <a:t>resugar</a:t>
              </a:r>
              <a:endParaRPr lang="en-US" sz="2000" dirty="0" smtClean="0">
                <a:solidFill>
                  <a:schemeClr val="tx2"/>
                </a:solidFill>
                <a:latin typeface="Avenir Book"/>
                <a:cs typeface="Avenir Boo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 type="none"/>
          <a:tailEnd type="triangl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69850">
          <a:solidFill>
            <a:schemeClr val="accent3"/>
          </a:solidFill>
          <a:tailEnd type="triangl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Book"/>
            <a:cs typeface="Avenir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17594</TotalTime>
  <Words>3334</Words>
  <Application>Microsoft Macintosh PowerPoint</Application>
  <PresentationFormat>On-screen Show (4:3)</PresentationFormat>
  <Paragraphs>561</Paragraphs>
  <Slides>51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Avenir Book</vt:lpstr>
      <vt:lpstr>Calibri</vt:lpstr>
      <vt:lpstr>Consolas</vt:lpstr>
      <vt:lpstr>Symbol</vt:lpstr>
      <vt:lpstr>Trebuchet MS</vt:lpstr>
      <vt:lpstr>Wingdings</vt:lpstr>
      <vt:lpstr>Arial</vt:lpstr>
      <vt:lpstr>Office Theme</vt:lpstr>
      <vt:lpstr>Resugaring: Lifting Languages through Syntactic Sugar</vt:lpstr>
      <vt:lpstr>PowerPoint Presentation</vt:lpstr>
      <vt:lpstr>Desugaring in Languages</vt:lpstr>
      <vt:lpstr>PowerPoint Presentation</vt:lpstr>
      <vt:lpstr>What’s Not to Like?</vt:lpstr>
      <vt:lpstr>PowerPoint Presentation</vt:lpstr>
      <vt:lpstr>PowerPoint Presentation</vt:lpstr>
      <vt:lpstr>Solutions</vt:lpstr>
      <vt:lpstr>PowerPoint Presentation</vt:lpstr>
      <vt:lpstr>Thesis Statement</vt:lpstr>
      <vt:lpstr>PowerPoint Presentation</vt:lpstr>
      <vt:lpstr>PowerPoint Presentation</vt:lpstr>
      <vt:lpstr>Thesis Statement</vt:lpstr>
      <vt:lpstr>PowerPoint Presentation</vt:lpstr>
      <vt:lpstr>Why We Care</vt:lpstr>
      <vt:lpstr>PowerPoint Presentation</vt:lpstr>
      <vt:lpstr>PowerPoint Presentation</vt:lpstr>
      <vt:lpstr>PowerPoint Presentation</vt:lpstr>
      <vt:lpstr>PowerPoint Presentation</vt:lpstr>
      <vt:lpstr>How It Works</vt:lpstr>
      <vt:lpstr>PowerPoint Presentation</vt:lpstr>
      <vt:lpstr>PowerPoint Presentation</vt:lpstr>
      <vt:lpstr>PowerPoint Presentation</vt:lpstr>
      <vt:lpstr>Thesis Statement</vt:lpstr>
      <vt:lpstr>Type Rules in 30 seconds</vt:lpstr>
      <vt:lpstr>Why We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Statement</vt:lpstr>
      <vt:lpstr>PowerPoint Presentation</vt:lpstr>
      <vt:lpstr>Why We Care</vt:lpstr>
      <vt:lpstr>PowerPoint Presentation</vt:lpstr>
      <vt:lpstr>Scope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PowerPoint Presentation</vt:lpstr>
      <vt:lpstr>PowerPoint Presentation</vt:lpstr>
      <vt:lpstr>Summary</vt:lpstr>
      <vt:lpstr>Thesis Statement</vt:lpstr>
      <vt:lpstr>FILL</vt:lpstr>
    </vt:vector>
  </TitlesOfParts>
  <Company>Brown University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Krishnamurthi</dc:creator>
  <cp:lastModifiedBy>Justin -</cp:lastModifiedBy>
  <cp:revision>220</cp:revision>
  <dcterms:created xsi:type="dcterms:W3CDTF">2018-02-13T15:14:30Z</dcterms:created>
  <dcterms:modified xsi:type="dcterms:W3CDTF">2018-04-25T02:20:22Z</dcterms:modified>
</cp:coreProperties>
</file>