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63" r:id="rId3"/>
    <p:sldId id="264" r:id="rId4"/>
    <p:sldId id="265" r:id="rId5"/>
    <p:sldId id="340" r:id="rId6"/>
    <p:sldId id="338" r:id="rId7"/>
    <p:sldId id="339" r:id="rId8"/>
    <p:sldId id="308" r:id="rId9"/>
    <p:sldId id="352" r:id="rId10"/>
    <p:sldId id="353" r:id="rId11"/>
    <p:sldId id="383" r:id="rId12"/>
    <p:sldId id="384" r:id="rId13"/>
    <p:sldId id="354" r:id="rId14"/>
    <p:sldId id="276" r:id="rId15"/>
    <p:sldId id="277" r:id="rId16"/>
    <p:sldId id="278" r:id="rId17"/>
    <p:sldId id="285" r:id="rId18"/>
    <p:sldId id="286" r:id="rId19"/>
    <p:sldId id="284" r:id="rId20"/>
    <p:sldId id="348" r:id="rId21"/>
    <p:sldId id="288" r:id="rId22"/>
    <p:sldId id="289" r:id="rId23"/>
    <p:sldId id="385" r:id="rId24"/>
    <p:sldId id="355" r:id="rId25"/>
    <p:sldId id="388" r:id="rId26"/>
    <p:sldId id="389" r:id="rId27"/>
    <p:sldId id="351" r:id="rId28"/>
    <p:sldId id="313" r:id="rId29"/>
    <p:sldId id="390" r:id="rId30"/>
    <p:sldId id="391" r:id="rId31"/>
    <p:sldId id="392" r:id="rId32"/>
    <p:sldId id="393" r:id="rId33"/>
    <p:sldId id="394" r:id="rId34"/>
    <p:sldId id="360" r:id="rId35"/>
    <p:sldId id="386" r:id="rId36"/>
    <p:sldId id="361" r:id="rId37"/>
    <p:sldId id="362" r:id="rId38"/>
    <p:sldId id="376" r:id="rId39"/>
    <p:sldId id="368" r:id="rId40"/>
    <p:sldId id="378" r:id="rId41"/>
    <p:sldId id="377" r:id="rId42"/>
    <p:sldId id="379" r:id="rId43"/>
    <p:sldId id="380" r:id="rId44"/>
    <p:sldId id="381" r:id="rId45"/>
    <p:sldId id="382" r:id="rId46"/>
    <p:sldId id="363" r:id="rId47"/>
    <p:sldId id="364" r:id="rId48"/>
    <p:sldId id="365" r:id="rId49"/>
    <p:sldId id="374" r:id="rId50"/>
    <p:sldId id="387" r:id="rId51"/>
    <p:sldId id="359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 -" initials="J-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13"/>
    <p:restoredTop sz="85360"/>
  </p:normalViewPr>
  <p:slideViewPr>
    <p:cSldViewPr snapToGrid="0" snapToObjects="1">
      <p:cViewPr varScale="1">
        <p:scale>
          <a:sx n="117" d="100"/>
          <a:sy n="117" d="100"/>
        </p:scale>
        <p:origin x="168" y="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commentAuthors" Target="commentAuthors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F237D-61F9-644C-A500-A74A357CABC7}" type="datetimeFigureOut">
              <a:rPr lang="en-US" smtClean="0"/>
              <a:t>5/1/18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FF49A-32B0-634D-8969-0EE12B8F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0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Attribution Note: Many of these slides were storyboarded by me, and then constructed by Shriram.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FF49A-32B0-634D-8969-0EE12B8F37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18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 brings us to my thesis statement.</a:t>
            </a:r>
          </a:p>
          <a:p>
            <a:r>
              <a:rPr lang="en-US" dirty="0" smtClean="0"/>
              <a:t>Many </a:t>
            </a:r>
            <a:r>
              <a:rPr lang="en-US" dirty="0" err="1" smtClean="0"/>
              <a:t>apsects</a:t>
            </a:r>
            <a:r>
              <a:rPr lang="en-US" dirty="0" smtClean="0"/>
              <a:t> of programming languages</a:t>
            </a:r>
          </a:p>
          <a:p>
            <a:r>
              <a:rPr lang="en-US" dirty="0" smtClean="0"/>
              <a:t>  --</a:t>
            </a:r>
            <a:r>
              <a:rPr lang="en-US" baseline="0" dirty="0" smtClean="0"/>
              <a:t> in particular </a:t>
            </a:r>
            <a:r>
              <a:rPr lang="en-US" baseline="0" dirty="0" err="1" smtClean="0"/>
              <a:t>eval</a:t>
            </a:r>
            <a:r>
              <a:rPr lang="en-US" baseline="0" dirty="0" smtClean="0"/>
              <a:t> steps, type rules, and scope rules –</a:t>
            </a:r>
          </a:p>
          <a:p>
            <a:r>
              <a:rPr lang="en-US" baseline="0" dirty="0" smtClean="0"/>
              <a:t>  can be non-trivially </a:t>
            </a:r>
            <a:r>
              <a:rPr lang="en-US" baseline="0" dirty="0" err="1" smtClean="0"/>
              <a:t>Resugared</a:t>
            </a:r>
            <a:r>
              <a:rPr lang="en-US" baseline="0" dirty="0" smtClean="0"/>
              <a:t> from core to surface </a:t>
            </a:r>
            <a:r>
              <a:rPr lang="en-US" baseline="0" dirty="0" err="1" smtClean="0"/>
              <a:t>langauge</a:t>
            </a:r>
            <a:r>
              <a:rPr lang="en-US" baseline="0" dirty="0" smtClean="0"/>
              <a:t>,</a:t>
            </a:r>
          </a:p>
          <a:p>
            <a:r>
              <a:rPr lang="en-US" baseline="0" dirty="0" smtClean="0"/>
              <a:t>  thus restoring the abstraction provided by syntactic sugar.</a:t>
            </a:r>
          </a:p>
          <a:p>
            <a:r>
              <a:rPr lang="en-US" baseline="0" dirty="0" smtClean="0"/>
              <a:t>The rest of the talk is going to be split up to talk about these three things in turn.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FF49A-32B0-634D-8969-0EE12B8F37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7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– </a:t>
            </a:r>
            <a:r>
              <a:rPr lang="en-US" dirty="0" err="1" smtClean="0"/>
              <a:t>resugaring</a:t>
            </a:r>
            <a:r>
              <a:rPr lang="en-US" dirty="0" smtClean="0"/>
              <a:t> evaluation sequences.</a:t>
            </a:r>
          </a:p>
          <a:p>
            <a:r>
              <a:rPr lang="en-US" dirty="0" smtClean="0"/>
              <a:t>An evaluation sequence is the sequence of steps your program takes as your program runs. The idea here</a:t>
            </a:r>
            <a:r>
              <a:rPr lang="en-US" baseline="0" dirty="0" smtClean="0"/>
              <a:t> is to _</a:t>
            </a:r>
            <a:r>
              <a:rPr lang="en-US" baseline="0" dirty="0" err="1" smtClean="0"/>
              <a:t>resugar</a:t>
            </a:r>
            <a:r>
              <a:rPr lang="en-US" baseline="0" dirty="0" smtClean="0"/>
              <a:t>_ this sequence,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FF49A-32B0-634D-8969-0EE12B8F37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83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me</a:t>
            </a:r>
            <a:r>
              <a:rPr lang="en-US" baseline="0" dirty="0" smtClean="0"/>
              <a:t> say what evaluation </a:t>
            </a:r>
            <a:r>
              <a:rPr lang="en-US" baseline="0" dirty="0" err="1" smtClean="0"/>
              <a:t>resugaring</a:t>
            </a:r>
            <a:r>
              <a:rPr lang="en-US" baseline="0" dirty="0" smtClean="0"/>
              <a:t> is, more precisely.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FF49A-32B0-634D-8969-0EE12B8F37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55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useful for educational purposes – to show students how their program runs.</a:t>
            </a:r>
          </a:p>
          <a:p>
            <a:r>
              <a:rPr lang="en-US" baseline="0" dirty="0" smtClean="0"/>
              <a:t>It’s also useful for other tools: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FF49A-32B0-634D-8969-0EE12B8F37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3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FF49A-32B0-634D-8969-0EE12B8F37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36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SAY: core steps too small to 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FF49A-32B0-634D-8969-0EE12B8F37A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253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Say: this was an old version of </a:t>
            </a:r>
            <a:r>
              <a:rPr lang="en-US" dirty="0" err="1" smtClean="0"/>
              <a:t>Pyret</a:t>
            </a:r>
            <a:r>
              <a:rPr lang="en-US" dirty="0" smtClean="0"/>
              <a:t>, back when it was simple and written in Racket. </a:t>
            </a:r>
            <a:r>
              <a:rPr lang="en-US" dirty="0" err="1" smtClean="0"/>
              <a:t>Resugaring</a:t>
            </a:r>
            <a:r>
              <a:rPr lang="en-US" dirty="0" smtClean="0"/>
              <a:t> for current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Pyret</a:t>
            </a:r>
            <a:r>
              <a:rPr lang="en-US" baseline="0" dirty="0" smtClean="0"/>
              <a:t>: upcoming.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FF49A-32B0-634D-8969-0EE12B8F37A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035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useful for educational purposes – to show students how their program runs.</a:t>
            </a:r>
          </a:p>
          <a:p>
            <a:r>
              <a:rPr lang="en-US" baseline="0" dirty="0" smtClean="0"/>
              <a:t>It’s also useful for other tools: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FF49A-32B0-634D-8969-0EE12B8F37A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26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SAY: in what </a:t>
            </a:r>
            <a:r>
              <a:rPr lang="en-US" dirty="0" err="1" smtClean="0"/>
              <a:t>lang</a:t>
            </a:r>
            <a:r>
              <a:rPr lang="en-US" dirty="0" smtClean="0"/>
              <a:t> are you allowed</a:t>
            </a:r>
            <a:r>
              <a:rPr lang="en-US" baseline="0" dirty="0" smtClean="0"/>
              <a:t> to use </a:t>
            </a:r>
            <a:r>
              <a:rPr lang="en-US" baseline="0" dirty="0" err="1" smtClean="0"/>
              <a:t>calc</a:t>
            </a:r>
            <a:r>
              <a:rPr lang="en-US" baseline="0" dirty="0" smtClean="0"/>
              <a:t>-type?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FF49A-32B0-634D-8969-0EE12B8F37A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07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SAY: why are these dashed?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FF49A-32B0-634D-8969-0EE12B8F37A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65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going to be talking a lot about</a:t>
            </a:r>
            <a:r>
              <a:rPr lang="en-US" baseline="0" dirty="0" smtClean="0"/>
              <a:t> syntactic sugar.</a:t>
            </a:r>
          </a:p>
          <a:p>
            <a:r>
              <a:rPr lang="en-US" baseline="0" dirty="0" smtClean="0"/>
              <a:t>The term was coined in 1964 by Peter Landin.</a:t>
            </a:r>
          </a:p>
          <a:p>
            <a:r>
              <a:rPr lang="en-US" baseline="0" dirty="0" smtClean="0"/>
              <a:t>There are a couple different kinds of syntactic sugar.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FF49A-32B0-634D-8969-0EE12B8F37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059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Next, let me talk</a:t>
            </a:r>
            <a:r>
              <a:rPr lang="en-US" baseline="0" dirty="0" smtClean="0"/>
              <a:t> about </a:t>
            </a:r>
            <a:r>
              <a:rPr lang="en-US" baseline="0" dirty="0" err="1" smtClean="0"/>
              <a:t>resugaring</a:t>
            </a:r>
            <a:r>
              <a:rPr lang="en-US" baseline="0" dirty="0" smtClean="0"/>
              <a:t> scope rules.</a:t>
            </a:r>
          </a:p>
          <a:p>
            <a:r>
              <a:rPr lang="en-US" baseline="0" dirty="0" err="1" smtClean="0"/>
              <a:t>Scoe</a:t>
            </a:r>
            <a:r>
              <a:rPr lang="en-US" baseline="0" dirty="0" smtClean="0"/>
              <a:t> rules are declarative rules that tell you where variables are bound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FF49A-32B0-634D-8969-0EE12B8F37A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477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Attribution: macro from Alexandria project</a:t>
            </a:r>
          </a:p>
          <a:p>
            <a:endParaRPr lang="en-US" dirty="0" smtClean="0"/>
          </a:p>
          <a:p>
            <a:r>
              <a:rPr lang="en-US" dirty="0" smtClean="0"/>
              <a:t>; my attempt to define it, since the source code just calls out to</a:t>
            </a:r>
            <a:r>
              <a:rPr lang="en-US" baseline="0" dirty="0" smtClean="0"/>
              <a:t> something called ‘labels’?</a:t>
            </a:r>
            <a:endParaRPr lang="en-US" dirty="0" smtClean="0"/>
          </a:p>
          <a:p>
            <a:r>
              <a:rPr lang="en-US" dirty="0" smtClean="0"/>
              <a:t>(define-syntax-rule (named-lambda name</a:t>
            </a:r>
            <a:r>
              <a:rPr lang="en-US" baseline="0" dirty="0" smtClean="0"/>
              <a:t> (x ...) body)</a:t>
            </a:r>
          </a:p>
          <a:p>
            <a:r>
              <a:rPr lang="en-US" baseline="0" dirty="0" smtClean="0"/>
              <a:t>  (</a:t>
            </a:r>
            <a:r>
              <a:rPr lang="en-US" baseline="0" dirty="0" err="1" smtClean="0"/>
              <a:t>letrec</a:t>
            </a:r>
            <a:r>
              <a:rPr lang="en-US" baseline="0" dirty="0" smtClean="0"/>
              <a:t> ((name (lambda (x ...) body)))</a:t>
            </a:r>
          </a:p>
          <a:p>
            <a:r>
              <a:rPr lang="en-US" baseline="0" dirty="0" smtClean="0"/>
              <a:t>    name))</a:t>
            </a:r>
          </a:p>
          <a:p>
            <a:endParaRPr lang="en-US" baseline="0" dirty="0" smtClean="0"/>
          </a:p>
          <a:p>
            <a:r>
              <a:rPr lang="en-US" baseline="0" dirty="0" smtClean="0"/>
              <a:t>;  (labels ((name </a:t>
            </a:r>
            <a:r>
              <a:rPr lang="en-US" baseline="0" dirty="0" err="1" smtClean="0"/>
              <a:t>args</a:t>
            </a:r>
            <a:r>
              <a:rPr lang="en-US" baseline="0" dirty="0" smtClean="0"/>
              <a:t> @body)) name))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FF49A-32B0-634D-8969-0EE12B8F37A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382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FF49A-32B0-634D-8969-0EE12B8F37A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393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FF49A-32B0-634D-8969-0EE12B8F37A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79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SAY:</a:t>
            </a:r>
            <a:r>
              <a:rPr lang="en-US" baseline="0" dirty="0" smtClean="0"/>
              <a:t> describe these. Haskell: list comprehensions.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Tested</a:t>
            </a:r>
            <a:r>
              <a:rPr lang="en-US" baseline="0" dirty="0" smtClean="0"/>
              <a:t> on all of the binding constructs from three languages.</a:t>
            </a:r>
          </a:p>
          <a:p>
            <a:r>
              <a:rPr lang="en-US" baseline="0" dirty="0" smtClean="0"/>
              <a:t>It worked immediately on all except for ‘do’, which needed a small modification.</a:t>
            </a:r>
          </a:p>
          <a:p>
            <a:r>
              <a:rPr lang="en-US" baseline="0" dirty="0" smtClean="0"/>
              <a:t>* Overall, this was about 500 lines of test cases * and it all runs in 4ms.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FF49A-32B0-634D-8969-0EE12B8F37A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99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languages, most famously lisps, allow users</a:t>
            </a:r>
            <a:r>
              <a:rPr lang="en-US" baseline="0" dirty="0" smtClean="0"/>
              <a:t> of the language to define their own syntactic sugar, in the form of macros.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FF49A-32B0-634D-8969-0EE12B8F37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52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languages</a:t>
            </a:r>
            <a:r>
              <a:rPr lang="en-US" baseline="0" dirty="0" smtClean="0"/>
              <a:t> have syntactic sugar built in.</a:t>
            </a:r>
          </a:p>
          <a:p>
            <a:r>
              <a:rPr lang="en-US" baseline="0" dirty="0" smtClean="0"/>
              <a:t>For example, in Python, addition </a:t>
            </a:r>
            <a:r>
              <a:rPr lang="en-US" baseline="0" dirty="0" err="1" smtClean="0"/>
              <a:t>desugars</a:t>
            </a:r>
            <a:r>
              <a:rPr lang="en-US" baseline="0" dirty="0" smtClean="0"/>
              <a:t> to a call to __add.</a:t>
            </a:r>
          </a:p>
          <a:p>
            <a:r>
              <a:rPr lang="en-US" baseline="0" dirty="0" smtClean="0"/>
              <a:t>Likewise for Haskell list comprehensions.</a:t>
            </a:r>
          </a:p>
          <a:p>
            <a:r>
              <a:rPr lang="en-US" baseline="0" dirty="0" smtClean="0"/>
              <a:t>And so on.</a:t>
            </a:r>
          </a:p>
          <a:p>
            <a:r>
              <a:rPr lang="en-US" baseline="0" dirty="0" smtClean="0"/>
              <a:t>If </a:t>
            </a:r>
            <a:r>
              <a:rPr lang="en-US" baseline="0" dirty="0" err="1" smtClean="0"/>
              <a:t>syntatic</a:t>
            </a:r>
            <a:r>
              <a:rPr lang="en-US" baseline="0" dirty="0" smtClean="0"/>
              <a:t> sugar is so widespread...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FF49A-32B0-634D-8969-0EE12B8F37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57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...what’s not to like?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FF49A-32B0-634D-8969-0EE12B8F37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56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Well, here’s some simple</a:t>
            </a:r>
            <a:r>
              <a:rPr lang="en-US" baseline="0" dirty="0" smtClean="0"/>
              <a:t> </a:t>
            </a:r>
            <a:r>
              <a:rPr lang="en-US" dirty="0" smtClean="0"/>
              <a:t>C++ code.</a:t>
            </a:r>
          </a:p>
          <a:p>
            <a:r>
              <a:rPr lang="en-US" dirty="0" smtClean="0"/>
              <a:t>The author made the mistake of using iterators, which are template-based, and got *</a:t>
            </a:r>
            <a:r>
              <a:rPr lang="en-US" baseline="0" dirty="0" smtClean="0"/>
              <a:t> this error message.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[https://</a:t>
            </a:r>
            <a:r>
              <a:rPr lang="en-US" dirty="0" err="1" smtClean="0"/>
              <a:t>www.bdsoft.com</a:t>
            </a:r>
            <a:r>
              <a:rPr lang="en-US" dirty="0" smtClean="0"/>
              <a:t>/</a:t>
            </a:r>
            <a:r>
              <a:rPr lang="en-US" dirty="0" err="1" smtClean="0"/>
              <a:t>dist</a:t>
            </a:r>
            <a:r>
              <a:rPr lang="en-US" dirty="0" smtClean="0"/>
              <a:t>/</a:t>
            </a:r>
            <a:r>
              <a:rPr lang="en-US" dirty="0" err="1" smtClean="0"/>
              <a:t>gcc-demo.txt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FF49A-32B0-634D-8969-0EE12B8F37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16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time, I was trying out a language called Lux, that was very proud of its syntactic sugar. I was literally trying to write hello-world, and got * this error message,</a:t>
            </a:r>
            <a:r>
              <a:rPr lang="en-US" baseline="0" dirty="0" smtClean="0"/>
              <a:t> which exposed all of the </a:t>
            </a:r>
            <a:r>
              <a:rPr lang="en-US" baseline="0" dirty="0" err="1" smtClean="0"/>
              <a:t>desugaring</a:t>
            </a:r>
            <a:r>
              <a:rPr lang="en-US" baseline="0" dirty="0" smtClean="0"/>
              <a:t> in the program.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I’m sure you’ve all seen some variation on this kind of issue. What can we do about it?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FF49A-32B0-634D-8969-0EE12B8F37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36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SAY: more on source tracking</a:t>
            </a:r>
          </a:p>
          <a:p>
            <a:endParaRPr lang="en-US" dirty="0" smtClean="0"/>
          </a:p>
          <a:p>
            <a:r>
              <a:rPr lang="en-US" dirty="0" smtClean="0"/>
              <a:t>There are a couple approaches we could</a:t>
            </a:r>
            <a:r>
              <a:rPr lang="en-US" baseline="0" dirty="0" smtClean="0"/>
              <a:t> take.</a:t>
            </a:r>
          </a:p>
          <a:p>
            <a:r>
              <a:rPr lang="en-US" baseline="0" dirty="0" smtClean="0"/>
              <a:t>First, all of a language’s tooling be built around the surface language.</a:t>
            </a:r>
          </a:p>
          <a:p>
            <a:r>
              <a:rPr lang="en-US" baseline="0" dirty="0" smtClean="0"/>
              <a:t>But that’s not great.</a:t>
            </a:r>
          </a:p>
          <a:p>
            <a:r>
              <a:rPr lang="en-US" baseline="0" dirty="0" smtClean="0"/>
              <a:t>And it defeats the point of having sugar in the first place. If you’re going to have everything work with the surface </a:t>
            </a:r>
            <a:r>
              <a:rPr lang="en-US" baseline="0" dirty="0" err="1" smtClean="0"/>
              <a:t>langauge</a:t>
            </a:r>
            <a:r>
              <a:rPr lang="en-US" baseline="0" dirty="0" smtClean="0"/>
              <a:t> directly, why bother having sugar at all?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Second, you can use source location tracking.</a:t>
            </a:r>
          </a:p>
          <a:p>
            <a:r>
              <a:rPr lang="en-US" baseline="0" dirty="0" smtClean="0"/>
              <a:t>This does help, but it doesn’t fully solve the problem.</a:t>
            </a:r>
          </a:p>
          <a:p>
            <a:endParaRPr lang="en-US" baseline="0" dirty="0" smtClean="0"/>
          </a:p>
          <a:p>
            <a:r>
              <a:rPr lang="en-US" dirty="0" smtClean="0"/>
              <a:t>What</a:t>
            </a:r>
            <a:r>
              <a:rPr lang="en-US" baseline="0" dirty="0" smtClean="0"/>
              <a:t> I’m going to present instead is a category of techniques called </a:t>
            </a:r>
            <a:r>
              <a:rPr lang="en-US" baseline="0" dirty="0" err="1" smtClean="0"/>
              <a:t>Resugaring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The idea is to automatically infer the correct surface behavior from the sugar definitions.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FF49A-32B0-634D-8969-0EE12B8F37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00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a high</a:t>
            </a:r>
            <a:r>
              <a:rPr lang="en-US" baseline="0" dirty="0" smtClean="0"/>
              <a:t> level, here’s the picture.</a:t>
            </a:r>
          </a:p>
          <a:p>
            <a:r>
              <a:rPr lang="en-US" baseline="0" dirty="0" smtClean="0"/>
              <a:t>There’s a large surface language that </a:t>
            </a:r>
            <a:r>
              <a:rPr lang="en-US" baseline="0" dirty="0" err="1" smtClean="0"/>
              <a:t>desugars</a:t>
            </a:r>
            <a:r>
              <a:rPr lang="en-US" baseline="0" dirty="0" smtClean="0"/>
              <a:t> down to a smaller core language.</a:t>
            </a:r>
          </a:p>
          <a:p>
            <a:r>
              <a:rPr lang="en-US" baseline="0" dirty="0" smtClean="0"/>
              <a:t>And it’s easy to _run_ a program after </a:t>
            </a:r>
            <a:r>
              <a:rPr lang="en-US" baseline="0" dirty="0" err="1" smtClean="0"/>
              <a:t>desugaring</a:t>
            </a:r>
            <a:r>
              <a:rPr lang="en-US" baseline="0" dirty="0" smtClean="0"/>
              <a:t> it.</a:t>
            </a:r>
          </a:p>
          <a:p>
            <a:r>
              <a:rPr lang="en-US" baseline="0" dirty="0" smtClean="0"/>
              <a:t>But a language is more than just the ability to run programs:</a:t>
            </a:r>
          </a:p>
          <a:p>
            <a:r>
              <a:rPr lang="en-US" baseline="0" dirty="0" smtClean="0"/>
              <a:t>  It may have a type system, a formal semantics, scope rules, control flow, etc.</a:t>
            </a:r>
          </a:p>
          <a:p>
            <a:r>
              <a:rPr lang="en-US" baseline="0" dirty="0" smtClean="0"/>
              <a:t>The idea of </a:t>
            </a:r>
            <a:r>
              <a:rPr lang="en-US" baseline="0" dirty="0" err="1" smtClean="0"/>
              <a:t>Resugaring</a:t>
            </a:r>
            <a:r>
              <a:rPr lang="en-US" baseline="0" dirty="0" smtClean="0"/>
              <a:t> is to automatically lift these things up to the surface </a:t>
            </a:r>
            <a:r>
              <a:rPr lang="en-US" baseline="0" dirty="0" err="1" smtClean="0"/>
              <a:t>langauge</a:t>
            </a:r>
            <a:r>
              <a:rPr lang="en-US" baseline="0" dirty="0" smtClean="0"/>
              <a:t>.</a:t>
            </a:r>
          </a:p>
          <a:p>
            <a:r>
              <a:rPr lang="en-US" dirty="0" smtClean="0"/>
              <a:t>/ And what</a:t>
            </a:r>
            <a:r>
              <a:rPr lang="en-US" baseline="0" dirty="0" smtClean="0"/>
              <a:t> I’ve done for my thesis is show how to automatically lift, or </a:t>
            </a:r>
            <a:r>
              <a:rPr lang="en-US" baseline="0" dirty="0" err="1" smtClean="0"/>
              <a:t>Resugar</a:t>
            </a:r>
            <a:r>
              <a:rPr lang="en-US" baseline="0" dirty="0" smtClean="0"/>
              <a:t>, some of these things to the surface language.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FF49A-32B0-634D-8969-0EE12B8F37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4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DE6A-8CEB-2549-A674-EF3AFC467924}" type="datetime1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725A9C7C-1A2E-5C4C-A220-04AF2D834F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17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2329-BFC5-7D49-AB30-269F854754CA}" type="datetime1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C89D-64A5-4A42-9790-15CFE1D1F51F}" type="datetime1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7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7633-A308-8245-97B0-A5F25EA6531D}" type="datetime1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901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538455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68186"/>
            <a:ext cx="7772400" cy="150018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187E-7E3D-4A46-AFDD-EAE3F92FD732}" type="datetime1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6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E862-0DE3-9042-ADF9-7CC6FF01F972}" type="datetime1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1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0DA4-15B1-3549-B4E8-7EFE3590EF63}" type="datetime1">
              <a:rPr lang="en-US" smtClean="0"/>
              <a:t>5/1/18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AEA7-3935-4245-A301-F5292F46E381}" type="datetime1">
              <a:rPr lang="en-US" smtClean="0"/>
              <a:t>5/1/18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0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0C8B-3BF9-624C-B1F6-2FD50C40C0FD}" type="datetime1">
              <a:rPr lang="en-US" smtClean="0"/>
              <a:t>5/1/18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18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20BB-6E45-F740-A042-B0A522E69F37}" type="datetime1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2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9D33-3EFD-F846-9B56-C6BC450E26A8}" type="datetime1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5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BAF7B-7D2B-504B-B35B-7B7BA5D8F339}" type="datetime1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A9C7C-1A2E-5C4C-A220-04AF2D834F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2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82601"/>
            <a:ext cx="7772400" cy="184785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Resugaring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Lifting Languages through Syntactic Sugar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51666"/>
            <a:ext cx="6400800" cy="148166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Thesis Proposal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Justin Pombrio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Brown University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1600" y="4419601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Trebuchet MS"/>
                <a:ea typeface="+mn-ea"/>
                <a:cs typeface="Trebuchet M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chemeClr val="tx2"/>
                </a:solidFill>
              </a:rPr>
              <a:t>Committee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Mitchell Wand</a:t>
            </a:r>
          </a:p>
          <a:p>
            <a:r>
              <a:rPr lang="en-US" sz="2400" dirty="0" err="1" smtClean="0">
                <a:solidFill>
                  <a:schemeClr val="tx2"/>
                </a:solidFill>
              </a:rPr>
              <a:t>Eelco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Visser</a:t>
            </a: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Shriram Krishnamurthi</a:t>
            </a: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01" y="3533423"/>
            <a:ext cx="1583267" cy="263877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7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aspects of programming </a:t>
            </a:r>
            <a:r>
              <a:rPr lang="en-US" dirty="0" smtClean="0"/>
              <a:t>languages—in </a:t>
            </a:r>
            <a:r>
              <a:rPr lang="en-US" dirty="0"/>
              <a:t>particular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evaluation steps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type rules</a:t>
            </a:r>
            <a:r>
              <a:rPr lang="en-US" dirty="0"/>
              <a:t>, and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scope rules</a:t>
            </a:r>
            <a:r>
              <a:rPr lang="en-US" dirty="0" smtClean="0"/>
              <a:t>—can </a:t>
            </a:r>
            <a:r>
              <a:rPr lang="en-US" dirty="0"/>
              <a:t>be </a:t>
            </a:r>
            <a:r>
              <a:rPr lang="en-US" dirty="0" smtClean="0"/>
              <a:t>non-trivially </a:t>
            </a:r>
            <a:r>
              <a:rPr lang="en-US" i="1" dirty="0" err="1" smtClean="0"/>
              <a:t>resugared</a:t>
            </a:r>
            <a:r>
              <a:rPr lang="en-US" dirty="0" smtClean="0"/>
              <a:t> </a:t>
            </a:r>
            <a:r>
              <a:rPr lang="en-US" dirty="0"/>
              <a:t>from core to surface </a:t>
            </a:r>
            <a:r>
              <a:rPr lang="en-US" dirty="0" smtClean="0"/>
              <a:t>language, restoring the abstraction </a:t>
            </a:r>
            <a:r>
              <a:rPr lang="en-US" dirty="0"/>
              <a:t>provided by syntactic sugar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5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4518" y="1908563"/>
            <a:ext cx="7952282" cy="254351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</a:pPr>
            <a:r>
              <a:rPr lang="en-US" dirty="0" err="1" smtClean="0"/>
              <a:t>Resugaring</a:t>
            </a:r>
            <a:r>
              <a:rPr lang="en-US" dirty="0" smtClean="0"/>
              <a:t> Evaluation Steps</a:t>
            </a:r>
          </a:p>
          <a:p>
            <a:pPr algn="l">
              <a:spcBef>
                <a:spcPts val="1200"/>
              </a:spcBef>
            </a:pPr>
            <a:r>
              <a:rPr lang="en-US" dirty="0" err="1" smtClean="0"/>
              <a:t>Resugaring</a:t>
            </a:r>
            <a:r>
              <a:rPr lang="en-US" dirty="0" smtClean="0"/>
              <a:t> Type Rules</a:t>
            </a:r>
          </a:p>
          <a:p>
            <a:pPr algn="l">
              <a:spcBef>
                <a:spcPts val="1200"/>
              </a:spcBef>
            </a:pPr>
            <a:r>
              <a:rPr lang="en-US" dirty="0" err="1" smtClean="0"/>
              <a:t>Resugaring</a:t>
            </a:r>
            <a:r>
              <a:rPr lang="en-US" dirty="0" smtClean="0"/>
              <a:t> Scope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7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4518" y="1908563"/>
            <a:ext cx="7952282" cy="254351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</a:pPr>
            <a:r>
              <a:rPr lang="en-US" dirty="0" err="1" smtClean="0"/>
              <a:t>Resugaring</a:t>
            </a:r>
            <a:r>
              <a:rPr lang="en-US" dirty="0" smtClean="0"/>
              <a:t> Evaluation Steps</a:t>
            </a:r>
          </a:p>
          <a:p>
            <a:pPr algn="l">
              <a:spcBef>
                <a:spcPts val="1200"/>
              </a:spcBef>
            </a:pP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Resugaring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Type Rules</a:t>
            </a:r>
          </a:p>
          <a:p>
            <a:pPr algn="l">
              <a:spcBef>
                <a:spcPts val="1200"/>
              </a:spcBef>
            </a:pP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Resugaring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Scope Rules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49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aspects of programming </a:t>
            </a:r>
            <a:r>
              <a:rPr lang="en-US" dirty="0" smtClean="0"/>
              <a:t>languages—in </a:t>
            </a:r>
            <a:r>
              <a:rPr lang="en-US" dirty="0"/>
              <a:t>particular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evaluation steps</a:t>
            </a:r>
            <a:r>
              <a:rPr lang="en-US" dirty="0"/>
              <a:t>, </a:t>
            </a:r>
            <a:r>
              <a:rPr lang="en-US" dirty="0" smtClean="0"/>
              <a:t>type rules</a:t>
            </a:r>
            <a:r>
              <a:rPr lang="en-US" dirty="0"/>
              <a:t>, and </a:t>
            </a:r>
            <a:r>
              <a:rPr lang="en-US" dirty="0" smtClean="0"/>
              <a:t>scope rules—can </a:t>
            </a:r>
            <a:r>
              <a:rPr lang="en-US" dirty="0"/>
              <a:t>be </a:t>
            </a:r>
            <a:r>
              <a:rPr lang="en-US" dirty="0" smtClean="0"/>
              <a:t>non-trivially </a:t>
            </a:r>
            <a:r>
              <a:rPr lang="en-US" i="1" dirty="0" err="1" smtClean="0"/>
              <a:t>resugared</a:t>
            </a:r>
            <a:r>
              <a:rPr lang="en-US" dirty="0" smtClean="0"/>
              <a:t> </a:t>
            </a:r>
            <a:r>
              <a:rPr lang="en-US" dirty="0"/>
              <a:t>from core to surface </a:t>
            </a:r>
            <a:r>
              <a:rPr lang="en-US" dirty="0" smtClean="0"/>
              <a:t>language, restoring the abstraction </a:t>
            </a:r>
            <a:r>
              <a:rPr lang="en-US" dirty="0"/>
              <a:t>provided by syntactic sugar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2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378" y="860451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Surface 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5026" y="860451"/>
            <a:ext cx="1312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Core T</a:t>
            </a:r>
            <a:r>
              <a: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rPr>
              <a:t>1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80028" y="778503"/>
            <a:ext cx="1249586" cy="379718"/>
            <a:chOff x="3482453" y="758016"/>
            <a:chExt cx="1249586" cy="379718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3625848" y="1137734"/>
              <a:ext cx="1106191" cy="0"/>
            </a:xfrm>
            <a:prstGeom prst="straightConnector1">
              <a:avLst/>
            </a:prstGeom>
            <a:ln w="57150" cmpd="sng"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82453" y="758016"/>
              <a:ext cx="1106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  <a:latin typeface="Avenir Book"/>
                  <a:cs typeface="Avenir Book"/>
                </a:rPr>
                <a:t>desugar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805026" y="2426449"/>
            <a:ext cx="1312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Core T</a:t>
            </a:r>
            <a:r>
              <a: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05026" y="3992447"/>
            <a:ext cx="1312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Core T</a:t>
            </a:r>
            <a:r>
              <a: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05026" y="5558445"/>
            <a:ext cx="1312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Core T</a:t>
            </a:r>
            <a:r>
              <a: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rPr>
              <a:t>4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237152" y="1691448"/>
            <a:ext cx="0" cy="735001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35793" y="3257446"/>
            <a:ext cx="0" cy="735001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235793" y="4823444"/>
            <a:ext cx="2" cy="735001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999818" y="3592266"/>
            <a:ext cx="1252113" cy="400181"/>
            <a:chOff x="3625848" y="737553"/>
            <a:chExt cx="1252113" cy="400181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3625848" y="1137734"/>
              <a:ext cx="1106191" cy="0"/>
            </a:xfrm>
            <a:prstGeom prst="straightConnector1">
              <a:avLst/>
            </a:prstGeom>
            <a:ln w="57150" cmpd="sng">
              <a:solidFill>
                <a:schemeClr val="accent3">
                  <a:lumMod val="60000"/>
                  <a:lumOff val="40000"/>
                </a:schemeClr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771770" y="737553"/>
              <a:ext cx="1106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tx2"/>
                  </a:solidFill>
                  <a:latin typeface="Avenir Book"/>
                  <a:cs typeface="Avenir Book"/>
                </a:rPr>
                <a:t>resugar</a:t>
              </a:r>
              <a:endParaRPr lang="en-US" dirty="0" smtClean="0">
                <a:solidFill>
                  <a:schemeClr val="tx2"/>
                </a:solidFill>
                <a:latin typeface="Avenir Book"/>
                <a:cs typeface="Avenir Book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819400" y="2426449"/>
            <a:ext cx="2130443" cy="304698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101600">
              <a:schemeClr val="accent2">
                <a:lumMod val="75000"/>
                <a:alpha val="75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Avenir Book"/>
                <a:cs typeface="Avenir Book"/>
              </a:rPr>
              <a:t>How to present</a:t>
            </a:r>
            <a:r>
              <a:rPr lang="en-US" sz="3200" dirty="0">
                <a:solidFill>
                  <a:schemeClr val="tx2"/>
                </a:solidFill>
                <a:latin typeface="Avenir Book"/>
                <a:cs typeface="Avenir Book"/>
              </a:rPr>
              <a:t/>
            </a:r>
            <a:br>
              <a:rPr lang="en-US" sz="3200" dirty="0">
                <a:solidFill>
                  <a:schemeClr val="tx2"/>
                </a:solidFill>
                <a:latin typeface="Avenir Book"/>
                <a:cs typeface="Avenir Book"/>
              </a:rPr>
            </a:br>
            <a:r>
              <a:rPr lang="en-US" sz="3200" dirty="0" smtClean="0">
                <a:solidFill>
                  <a:schemeClr val="tx2"/>
                </a:solidFill>
                <a:latin typeface="Avenir Book"/>
                <a:cs typeface="Avenir Book"/>
              </a:rPr>
              <a:t>as a</a:t>
            </a:r>
            <a:br>
              <a:rPr lang="en-US" sz="3200" dirty="0" smtClean="0">
                <a:solidFill>
                  <a:schemeClr val="tx2"/>
                </a:solidFill>
                <a:latin typeface="Avenir Book"/>
                <a:cs typeface="Avenir Book"/>
              </a:rPr>
            </a:br>
            <a:r>
              <a:rPr lang="en-US" sz="3200" dirty="0" smtClean="0">
                <a:solidFill>
                  <a:schemeClr val="tx2"/>
                </a:solidFill>
                <a:latin typeface="Avenir Book"/>
                <a:cs typeface="Avenir Book"/>
              </a:rPr>
              <a:t>surface evaluation sequence?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6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  <p:bldP spid="24" grpId="0"/>
      <p:bldP spid="25" grpId="0"/>
      <p:bldP spid="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Care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Algebraic stepper (education)</a:t>
            </a:r>
            <a:endParaRPr lang="en-US" dirty="0"/>
          </a:p>
          <a:p>
            <a:r>
              <a:rPr lang="en-US" dirty="0"/>
              <a:t>Theorem </a:t>
            </a:r>
            <a:r>
              <a:rPr lang="en-US" dirty="0" err="1"/>
              <a:t>prover</a:t>
            </a:r>
            <a:endParaRPr lang="en-US" dirty="0"/>
          </a:p>
          <a:p>
            <a:r>
              <a:rPr lang="en-US" dirty="0" smtClean="0"/>
              <a:t>Template expander</a:t>
            </a:r>
            <a:endParaRPr lang="en-US" dirty="0"/>
          </a:p>
          <a:p>
            <a:r>
              <a:rPr lang="en-US" dirty="0" smtClean="0"/>
              <a:t>Debugger</a:t>
            </a:r>
          </a:p>
          <a:p>
            <a:r>
              <a:rPr lang="en-US" dirty="0" smtClean="0"/>
              <a:t>Type elaborator</a:t>
            </a:r>
            <a:endParaRPr lang="en-US" dirty="0"/>
          </a:p>
        </p:txBody>
      </p:sp>
      <p:pic>
        <p:nvPicPr>
          <p:cNvPr id="6" name="Picture 5" descr="Screen Shot 2015-01-03 at 3.58.26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16" t="12130" r="21453" b="15740"/>
          <a:stretch/>
        </p:blipFill>
        <p:spPr>
          <a:xfrm>
            <a:off x="4560140" y="2359556"/>
            <a:ext cx="4510870" cy="37082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2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245" y="860451"/>
            <a:ext cx="3061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not(true) or true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5026" y="860451"/>
            <a:ext cx="4076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let t = not(true) in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 if t then t else true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80028" y="778503"/>
            <a:ext cx="1249586" cy="379718"/>
            <a:chOff x="3482453" y="758016"/>
            <a:chExt cx="1249586" cy="379718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3625848" y="1137734"/>
              <a:ext cx="1106191" cy="0"/>
            </a:xfrm>
            <a:prstGeom prst="straightConnector1">
              <a:avLst/>
            </a:prstGeom>
            <a:ln w="57150" cmpd="sng"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82453" y="758016"/>
              <a:ext cx="1106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  <a:latin typeface="Avenir Book"/>
                  <a:cs typeface="Avenir Book"/>
                </a:rPr>
                <a:t>desugar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805026" y="2426449"/>
            <a:ext cx="4076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let t = false in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 if t then t else true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05026" y="3992447"/>
            <a:ext cx="39074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if false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 then false else true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05026" y="5558445"/>
            <a:ext cx="86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true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237152" y="1691448"/>
            <a:ext cx="0" cy="735001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35793" y="3257446"/>
            <a:ext cx="0" cy="735001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5" idx="0"/>
          </p:cNvCxnSpPr>
          <p:nvPr/>
        </p:nvCxnSpPr>
        <p:spPr>
          <a:xfrm>
            <a:off x="5235793" y="4823444"/>
            <a:ext cx="0" cy="735001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62008" y="1756248"/>
            <a:ext cx="1985986" cy="4001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tx2"/>
                </a:solidFill>
                <a:latin typeface="Avenir Book"/>
                <a:cs typeface="Avenir Book"/>
              </a:rPr>
              <a:t>eval</a:t>
            </a:r>
            <a:r>
              <a:rPr lang="en-US" sz="2000" dirty="0" smtClean="0">
                <a:solidFill>
                  <a:schemeClr val="tx2"/>
                </a:solidFill>
                <a:latin typeface="Avenir Book"/>
                <a:cs typeface="Avenir Book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Consolas"/>
                <a:cs typeface="Consolas"/>
              </a:rPr>
              <a:t>not(true)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62008" y="3317916"/>
            <a:ext cx="1517013" cy="4001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Avenir Book"/>
                <a:cs typeface="Avenir Book"/>
              </a:rPr>
              <a:t>substitute </a:t>
            </a:r>
            <a:r>
              <a:rPr lang="en-US" sz="2000" dirty="0" smtClean="0">
                <a:solidFill>
                  <a:schemeClr val="tx2"/>
                </a:solidFill>
                <a:latin typeface="Consolas"/>
                <a:cs typeface="Consolas"/>
              </a:rPr>
              <a:t>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62008" y="4886445"/>
            <a:ext cx="1502353" cy="4001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Avenir Book"/>
                <a:cs typeface="Avenir Book"/>
              </a:rPr>
              <a:t>evaluate </a:t>
            </a:r>
            <a:r>
              <a:rPr lang="en-US" sz="2000" dirty="0" smtClean="0">
                <a:solidFill>
                  <a:schemeClr val="tx2"/>
                </a:solidFill>
                <a:latin typeface="Consolas"/>
                <a:cs typeface="Consolas"/>
              </a:rPr>
              <a:t>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7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  <p:bldP spid="24" grpId="0"/>
      <p:bldP spid="25" grpId="0"/>
      <p:bldP spid="2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245" y="860451"/>
            <a:ext cx="3061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not(true) or true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5026" y="860451"/>
            <a:ext cx="4076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let t = not(true) in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 if t then t else true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80028" y="778503"/>
            <a:ext cx="1249586" cy="379718"/>
            <a:chOff x="3482453" y="758016"/>
            <a:chExt cx="1249586" cy="379718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3625848" y="1137734"/>
              <a:ext cx="1106191" cy="0"/>
            </a:xfrm>
            <a:prstGeom prst="straightConnector1">
              <a:avLst/>
            </a:prstGeom>
            <a:ln w="57150" cmpd="sng"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82453" y="758016"/>
              <a:ext cx="1106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  <a:latin typeface="Avenir Book"/>
                  <a:cs typeface="Avenir Book"/>
                </a:rPr>
                <a:t>desugar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805026" y="2426449"/>
            <a:ext cx="4076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let t = false in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 if t then t else true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05026" y="3992447"/>
            <a:ext cx="39074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if false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 then false else true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05026" y="5558445"/>
            <a:ext cx="86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true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237152" y="1691448"/>
            <a:ext cx="0" cy="735001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35793" y="3257446"/>
            <a:ext cx="0" cy="735001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5" idx="0"/>
          </p:cNvCxnSpPr>
          <p:nvPr/>
        </p:nvCxnSpPr>
        <p:spPr>
          <a:xfrm>
            <a:off x="5235793" y="4823444"/>
            <a:ext cx="0" cy="735001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39453" y="1691448"/>
            <a:ext cx="0" cy="735001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4245" y="2444432"/>
            <a:ext cx="4076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let t = false in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 if t then t else true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39453" y="3275429"/>
            <a:ext cx="0" cy="735001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00176" y="2019015"/>
            <a:ext cx="3605363" cy="40318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solidFill>
                  <a:schemeClr val="tx1"/>
                </a:solidFill>
                <a:latin typeface="Avenir Book"/>
                <a:cs typeface="Avenir Book"/>
              </a:rPr>
              <a:t>Abstraction</a:t>
            </a:r>
          </a:p>
          <a:p>
            <a:pPr algn="ctr"/>
            <a:endParaRPr lang="en-US" sz="3200" dirty="0">
              <a:solidFill>
                <a:schemeClr val="tx1"/>
              </a:solidFill>
              <a:latin typeface="Avenir Book"/>
              <a:cs typeface="Avenir Book"/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Avenir Book"/>
                <a:cs typeface="Avenir Book"/>
              </a:rPr>
              <a:t>Show</a:t>
            </a:r>
            <a:br>
              <a:rPr lang="en-US" sz="3200" dirty="0">
                <a:solidFill>
                  <a:schemeClr val="tx1"/>
                </a:solidFill>
                <a:latin typeface="Avenir Book"/>
                <a:cs typeface="Avenir Book"/>
              </a:rPr>
            </a:br>
            <a:r>
              <a:rPr lang="en-US" sz="3200" dirty="0">
                <a:solidFill>
                  <a:schemeClr val="tx1"/>
                </a:solidFill>
                <a:latin typeface="Avenir Book"/>
                <a:cs typeface="Avenir Book"/>
              </a:rPr>
              <a:t>a sugar</a:t>
            </a:r>
            <a:br>
              <a:rPr lang="en-US" sz="3200" dirty="0">
                <a:solidFill>
                  <a:schemeClr val="tx1"/>
                </a:solidFill>
                <a:latin typeface="Avenir Book"/>
                <a:cs typeface="Avenir Book"/>
              </a:rPr>
            </a:br>
            <a:r>
              <a:rPr lang="en-US" sz="3200" dirty="0">
                <a:solidFill>
                  <a:schemeClr val="tx1"/>
                </a:solidFill>
                <a:latin typeface="Avenir Book"/>
                <a:cs typeface="Avenir Book"/>
              </a:rPr>
              <a:t>precisely when</a:t>
            </a:r>
            <a:br>
              <a:rPr lang="en-US" sz="3200" dirty="0">
                <a:solidFill>
                  <a:schemeClr val="tx1"/>
                </a:solidFill>
                <a:latin typeface="Avenir Book"/>
                <a:cs typeface="Avenir Book"/>
              </a:rPr>
            </a:br>
            <a:r>
              <a:rPr lang="en-US" sz="3200" dirty="0" smtClean="0">
                <a:solidFill>
                  <a:schemeClr val="tx1"/>
                </a:solidFill>
                <a:latin typeface="Avenir Book"/>
                <a:cs typeface="Avenir Book"/>
              </a:rPr>
              <a:t>the programmer</a:t>
            </a:r>
            <a:r>
              <a:rPr lang="en-US" sz="3200" dirty="0">
                <a:solidFill>
                  <a:schemeClr val="tx1"/>
                </a:solidFill>
                <a:latin typeface="Avenir Book"/>
                <a:cs typeface="Avenir Book"/>
              </a:rPr>
              <a:t/>
            </a:r>
            <a:br>
              <a:rPr lang="en-US" sz="3200" dirty="0">
                <a:solidFill>
                  <a:schemeClr val="tx1"/>
                </a:solidFill>
                <a:latin typeface="Avenir Book"/>
                <a:cs typeface="Avenir Book"/>
              </a:rPr>
            </a:br>
            <a:r>
              <a:rPr lang="en-US" sz="3200" dirty="0">
                <a:solidFill>
                  <a:schemeClr val="tx1"/>
                </a:solidFill>
                <a:latin typeface="Avenir Book"/>
                <a:cs typeface="Avenir Book"/>
              </a:rPr>
              <a:t>actually</a:t>
            </a:r>
            <a:br>
              <a:rPr lang="en-US" sz="3200" dirty="0">
                <a:solidFill>
                  <a:schemeClr val="tx1"/>
                </a:solidFill>
                <a:latin typeface="Avenir Book"/>
                <a:cs typeface="Avenir Book"/>
              </a:rPr>
            </a:br>
            <a:r>
              <a:rPr lang="en-US" sz="3200" dirty="0">
                <a:solidFill>
                  <a:schemeClr val="tx1"/>
                </a:solidFill>
                <a:latin typeface="Avenir Book"/>
                <a:cs typeface="Avenir Book"/>
              </a:rPr>
              <a:t>used it</a:t>
            </a:r>
          </a:p>
        </p:txBody>
      </p:sp>
      <p:sp>
        <p:nvSpPr>
          <p:cNvPr id="29" name="&quot;No&quot; Symbol 28"/>
          <p:cNvSpPr/>
          <p:nvPr/>
        </p:nvSpPr>
        <p:spPr>
          <a:xfrm>
            <a:off x="2003654" y="2115536"/>
            <a:ext cx="1856710" cy="1849956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5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245" y="860451"/>
            <a:ext cx="3061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not(true) or true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5026" y="860451"/>
            <a:ext cx="4076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let t = not(true) in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 if t then t else true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80028" y="778503"/>
            <a:ext cx="1249586" cy="379718"/>
            <a:chOff x="3482453" y="758016"/>
            <a:chExt cx="1249586" cy="379718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3625848" y="1137734"/>
              <a:ext cx="1106191" cy="0"/>
            </a:xfrm>
            <a:prstGeom prst="straightConnector1">
              <a:avLst/>
            </a:prstGeom>
            <a:ln w="57150" cmpd="sng"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82453" y="758016"/>
              <a:ext cx="1106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  <a:latin typeface="Avenir Book"/>
                  <a:cs typeface="Avenir Book"/>
                </a:rPr>
                <a:t>desugar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805026" y="2426449"/>
            <a:ext cx="4076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let t = false in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 if t then t else true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05026" y="3992447"/>
            <a:ext cx="39074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if false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 then false else true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05026" y="5558445"/>
            <a:ext cx="86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true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237152" y="1691448"/>
            <a:ext cx="0" cy="735001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35793" y="3257446"/>
            <a:ext cx="0" cy="735001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5" idx="0"/>
          </p:cNvCxnSpPr>
          <p:nvPr/>
        </p:nvCxnSpPr>
        <p:spPr>
          <a:xfrm>
            <a:off x="5235793" y="4823444"/>
            <a:ext cx="0" cy="735001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6645" y="5558445"/>
            <a:ext cx="86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true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39453" y="1691448"/>
            <a:ext cx="0" cy="3866997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00176" y="2019015"/>
            <a:ext cx="3605363" cy="35394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solidFill>
                  <a:schemeClr val="tx1"/>
                </a:solidFill>
                <a:latin typeface="Avenir Book"/>
                <a:cs typeface="Avenir Book"/>
              </a:rPr>
              <a:t>Coverage</a:t>
            </a:r>
          </a:p>
          <a:p>
            <a:pPr algn="ctr"/>
            <a:endParaRPr lang="en-US" sz="3200" dirty="0">
              <a:solidFill>
                <a:schemeClr val="tx1"/>
              </a:solidFill>
              <a:latin typeface="Avenir Book"/>
              <a:cs typeface="Avenir Book"/>
            </a:endParaRPr>
          </a:p>
          <a:p>
            <a:pPr algn="ctr"/>
            <a:r>
              <a:rPr lang="en-US" sz="3200" dirty="0" smtClean="0">
                <a:solidFill>
                  <a:schemeClr val="tx1"/>
                </a:solidFill>
                <a:latin typeface="Avenir Book"/>
                <a:cs typeface="Avenir Book"/>
              </a:rPr>
              <a:t>Show </a:t>
            </a:r>
            <a:br>
              <a:rPr lang="en-US" sz="3200" dirty="0" smtClean="0">
                <a:solidFill>
                  <a:schemeClr val="tx1"/>
                </a:solidFill>
                <a:latin typeface="Avenir Book"/>
                <a:cs typeface="Avenir Book"/>
              </a:rPr>
            </a:br>
            <a:r>
              <a:rPr lang="en-US" sz="3200" dirty="0" smtClean="0">
                <a:solidFill>
                  <a:schemeClr val="tx1"/>
                </a:solidFill>
                <a:latin typeface="Avenir Book"/>
                <a:cs typeface="Avenir Book"/>
              </a:rPr>
              <a:t>as many</a:t>
            </a:r>
            <a:br>
              <a:rPr lang="en-US" sz="3200" dirty="0" smtClean="0">
                <a:solidFill>
                  <a:schemeClr val="tx1"/>
                </a:solidFill>
                <a:latin typeface="Avenir Book"/>
                <a:cs typeface="Avenir Book"/>
              </a:rPr>
            </a:br>
            <a:r>
              <a:rPr lang="en-US" sz="3200" dirty="0" smtClean="0">
                <a:solidFill>
                  <a:schemeClr val="tx1"/>
                </a:solidFill>
                <a:latin typeface="Avenir Book"/>
                <a:cs typeface="Avenir Book"/>
              </a:rPr>
              <a:t>steps</a:t>
            </a:r>
            <a:br>
              <a:rPr lang="en-US" sz="3200" dirty="0" smtClean="0">
                <a:solidFill>
                  <a:schemeClr val="tx1"/>
                </a:solidFill>
                <a:latin typeface="Avenir Book"/>
                <a:cs typeface="Avenir Book"/>
              </a:rPr>
            </a:br>
            <a:r>
              <a:rPr lang="en-US" sz="3200" dirty="0" smtClean="0">
                <a:solidFill>
                  <a:schemeClr val="tx1"/>
                </a:solidFill>
                <a:latin typeface="Avenir Book"/>
                <a:cs typeface="Avenir Book"/>
              </a:rPr>
              <a:t>as</a:t>
            </a:r>
            <a:br>
              <a:rPr lang="en-US" sz="3200" dirty="0" smtClean="0">
                <a:solidFill>
                  <a:schemeClr val="tx1"/>
                </a:solidFill>
                <a:latin typeface="Avenir Book"/>
                <a:cs typeface="Avenir Book"/>
              </a:rPr>
            </a:br>
            <a:r>
              <a:rPr lang="en-US" sz="3200" dirty="0" smtClean="0">
                <a:solidFill>
                  <a:schemeClr val="tx1"/>
                </a:solidFill>
                <a:latin typeface="Avenir Book"/>
                <a:cs typeface="Avenir Book"/>
              </a:rPr>
              <a:t>possible</a:t>
            </a:r>
          </a:p>
        </p:txBody>
      </p:sp>
      <p:sp>
        <p:nvSpPr>
          <p:cNvPr id="18" name="&quot;No&quot; Symbol 17"/>
          <p:cNvSpPr/>
          <p:nvPr/>
        </p:nvSpPr>
        <p:spPr>
          <a:xfrm>
            <a:off x="146944" y="2684907"/>
            <a:ext cx="1856710" cy="1849956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6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245" y="860451"/>
            <a:ext cx="3061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not(true) or true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5026" y="860451"/>
            <a:ext cx="4076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let t = not(true) in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 if t then t else true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80028" y="778503"/>
            <a:ext cx="1249586" cy="379718"/>
            <a:chOff x="3482453" y="758016"/>
            <a:chExt cx="1249586" cy="379718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3625848" y="1137734"/>
              <a:ext cx="1106191" cy="0"/>
            </a:xfrm>
            <a:prstGeom prst="straightConnector1">
              <a:avLst/>
            </a:prstGeom>
            <a:ln w="57150" cmpd="sng"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82453" y="758016"/>
              <a:ext cx="1106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  <a:latin typeface="Avenir Book"/>
                  <a:cs typeface="Avenir Book"/>
                </a:rPr>
                <a:t>desugar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805026" y="2426449"/>
            <a:ext cx="4076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let t = false in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 if t then t else true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05026" y="3992447"/>
            <a:ext cx="39074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if false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 then false else true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05026" y="5558445"/>
            <a:ext cx="86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true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237152" y="1691448"/>
            <a:ext cx="0" cy="735001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35793" y="3257446"/>
            <a:ext cx="0" cy="735001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5" idx="0"/>
          </p:cNvCxnSpPr>
          <p:nvPr/>
        </p:nvCxnSpPr>
        <p:spPr>
          <a:xfrm>
            <a:off x="5235793" y="4823444"/>
            <a:ext cx="0" cy="735001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6645" y="2426449"/>
            <a:ext cx="3738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false or true or true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6645" y="5558445"/>
            <a:ext cx="86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true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39453" y="1691448"/>
            <a:ext cx="0" cy="735001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39453" y="3257446"/>
            <a:ext cx="0" cy="2300999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00176" y="2019015"/>
            <a:ext cx="3605363" cy="40318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solidFill>
                  <a:schemeClr val="tx1"/>
                </a:solidFill>
                <a:latin typeface="Avenir Book"/>
                <a:cs typeface="Avenir Book"/>
              </a:rPr>
              <a:t>Emulation</a:t>
            </a:r>
          </a:p>
          <a:p>
            <a:pPr algn="ctr"/>
            <a:endParaRPr lang="en-US" sz="3200" dirty="0">
              <a:solidFill>
                <a:schemeClr val="tx1"/>
              </a:solidFill>
              <a:latin typeface="Avenir Book"/>
              <a:cs typeface="Avenir Book"/>
            </a:endParaRPr>
          </a:p>
          <a:p>
            <a:pPr algn="ctr"/>
            <a:r>
              <a:rPr lang="en-US" sz="3200" dirty="0" smtClean="0">
                <a:solidFill>
                  <a:schemeClr val="tx1"/>
                </a:solidFill>
                <a:latin typeface="Avenir Book"/>
                <a:cs typeface="Avenir Book"/>
              </a:rPr>
              <a:t>Each surface term</a:t>
            </a:r>
            <a:br>
              <a:rPr lang="en-US" sz="3200" dirty="0" smtClean="0">
                <a:solidFill>
                  <a:schemeClr val="tx1"/>
                </a:solidFill>
                <a:latin typeface="Avenir Book"/>
                <a:cs typeface="Avenir Book"/>
              </a:rPr>
            </a:br>
            <a:r>
              <a:rPr lang="en-US" sz="3200" dirty="0" smtClean="0">
                <a:solidFill>
                  <a:schemeClr val="tx1"/>
                </a:solidFill>
                <a:latin typeface="Avenir Book"/>
                <a:cs typeface="Avenir Book"/>
              </a:rPr>
              <a:t>must desugar</a:t>
            </a:r>
            <a:br>
              <a:rPr lang="en-US" sz="3200" dirty="0" smtClean="0">
                <a:solidFill>
                  <a:schemeClr val="tx1"/>
                </a:solidFill>
                <a:latin typeface="Avenir Book"/>
                <a:cs typeface="Avenir Book"/>
              </a:rPr>
            </a:br>
            <a:r>
              <a:rPr lang="en-US" sz="3200" dirty="0" smtClean="0">
                <a:solidFill>
                  <a:schemeClr val="tx1"/>
                </a:solidFill>
                <a:latin typeface="Avenir Book"/>
                <a:cs typeface="Avenir Book"/>
              </a:rPr>
              <a:t>to the </a:t>
            </a:r>
            <a:br>
              <a:rPr lang="en-US" sz="3200" dirty="0" smtClean="0">
                <a:solidFill>
                  <a:schemeClr val="tx1"/>
                </a:solidFill>
                <a:latin typeface="Avenir Book"/>
                <a:cs typeface="Avenir Book"/>
              </a:rPr>
            </a:br>
            <a:r>
              <a:rPr lang="en-US" sz="3200" dirty="0" smtClean="0">
                <a:solidFill>
                  <a:schemeClr val="tx1"/>
                </a:solidFill>
                <a:latin typeface="Avenir Book"/>
                <a:cs typeface="Avenir Book"/>
              </a:rPr>
              <a:t>core term</a:t>
            </a:r>
            <a:br>
              <a:rPr lang="en-US" sz="3200" dirty="0" smtClean="0">
                <a:solidFill>
                  <a:schemeClr val="tx1"/>
                </a:solidFill>
                <a:latin typeface="Avenir Book"/>
                <a:cs typeface="Avenir Book"/>
              </a:rPr>
            </a:br>
            <a:r>
              <a:rPr lang="en-US" sz="3200" dirty="0" smtClean="0">
                <a:solidFill>
                  <a:schemeClr val="tx1"/>
                </a:solidFill>
                <a:latin typeface="Avenir Book"/>
                <a:cs typeface="Avenir Book"/>
              </a:rPr>
              <a:t>it purports</a:t>
            </a:r>
            <a:br>
              <a:rPr lang="en-US" sz="3200" dirty="0" smtClean="0">
                <a:solidFill>
                  <a:schemeClr val="tx1"/>
                </a:solidFill>
                <a:latin typeface="Avenir Book"/>
                <a:cs typeface="Avenir Book"/>
              </a:rPr>
            </a:br>
            <a:r>
              <a:rPr lang="en-US" sz="3200" dirty="0" smtClean="0">
                <a:solidFill>
                  <a:schemeClr val="tx1"/>
                </a:solidFill>
                <a:latin typeface="Avenir Book"/>
                <a:cs typeface="Avenir Book"/>
              </a:rPr>
              <a:t>to represent</a:t>
            </a:r>
          </a:p>
        </p:txBody>
      </p:sp>
      <p:sp>
        <p:nvSpPr>
          <p:cNvPr id="18" name="&quot;No&quot; Symbol 17"/>
          <p:cNvSpPr/>
          <p:nvPr/>
        </p:nvSpPr>
        <p:spPr>
          <a:xfrm>
            <a:off x="1851254" y="1963136"/>
            <a:ext cx="1856710" cy="1849956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8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1209184"/>
            <a:ext cx="7099300" cy="1968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0" y="4013760"/>
            <a:ext cx="3429000" cy="8382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15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I</a:t>
            </a:r>
            <a:r>
              <a:rPr lang="en-US" dirty="0" smtClean="0"/>
              <a:t>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desugaring</a:t>
            </a:r>
            <a:r>
              <a:rPr lang="en-US" dirty="0" smtClean="0"/>
              <a:t> “in reverse”:</a:t>
            </a:r>
            <a:br>
              <a:rPr lang="en-US" dirty="0" smtClean="0"/>
            </a:br>
            <a:r>
              <a:rPr lang="en-US" dirty="0" smtClean="0"/>
              <a:t>Match RHS of pattern against term,</a:t>
            </a:r>
            <a:br>
              <a:rPr lang="en-US" dirty="0" smtClean="0"/>
            </a:br>
            <a:r>
              <a:rPr lang="en-US" dirty="0" smtClean="0"/>
              <a:t>rewrite to LHS of term</a:t>
            </a:r>
          </a:p>
          <a:p>
            <a:r>
              <a:rPr lang="en-US" dirty="0" smtClean="0"/>
              <a:t>Avoid terms like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tags</a:t>
            </a:r>
          </a:p>
          <a:p>
            <a:r>
              <a:rPr lang="en-US" dirty="0" smtClean="0"/>
              <a:t>CPS/ANF track state of execution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4895" y="3803110"/>
            <a:ext cx="4076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let t = false in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 if t then t else true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6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65" y="128879"/>
            <a:ext cx="1705811" cy="2191311"/>
          </a:xfrm>
          <a:prstGeom prst="rect">
            <a:avLst/>
          </a:prstGeom>
        </p:spPr>
      </p:pic>
      <p:pic>
        <p:nvPicPr>
          <p:cNvPr id="6" name="Picture 5" descr="redex1-piec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74" y="128879"/>
            <a:ext cx="2289658" cy="2521915"/>
          </a:xfrm>
          <a:prstGeom prst="rect">
            <a:avLst/>
          </a:prstGeom>
        </p:spPr>
      </p:pic>
      <p:pic>
        <p:nvPicPr>
          <p:cNvPr id="7" name="Picture 6" descr="automaton-many-step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844" y="128879"/>
            <a:ext cx="4417348" cy="6593056"/>
          </a:xfrm>
          <a:prstGeom prst="rect">
            <a:avLst/>
          </a:prstGeom>
        </p:spPr>
      </p:pic>
      <p:pic>
        <p:nvPicPr>
          <p:cNvPr id="8" name="Picture 7" descr="redex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5" y="2781750"/>
            <a:ext cx="4021718" cy="394018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7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405" y="149905"/>
            <a:ext cx="30472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my-list = [2]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cases(List) my-list: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  | empty() =&gt; print("empty")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  | link(something, _) =&gt;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    print("not empty")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end</a:t>
            </a:r>
            <a:endParaRPr lang="en-US" sz="1400" dirty="0" smtClean="0">
              <a:solidFill>
                <a:schemeClr val="tx2"/>
              </a:solidFill>
              <a:latin typeface="Consolas"/>
              <a:cs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87506" y="376675"/>
            <a:ext cx="472532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my-list = list.["link"](2, list.["empty"])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block: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  </a:t>
            </a:r>
            <a:r>
              <a:rPr lang="en-US" sz="1400" dirty="0" err="1">
                <a:solidFill>
                  <a:schemeClr val="tx2"/>
                </a:solidFill>
                <a:latin typeface="Consolas"/>
                <a:cs typeface="Consolas"/>
              </a:rPr>
              <a:t>tempMODRIOUJ</a:t>
            </a:r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 :: List = my-list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  </a:t>
            </a:r>
            <a:r>
              <a:rPr lang="en-US" sz="1400" dirty="0" err="1">
                <a:solidFill>
                  <a:schemeClr val="tx2"/>
                </a:solidFill>
                <a:latin typeface="Consolas"/>
                <a:cs typeface="Consolas"/>
              </a:rPr>
              <a:t>tempMODRIOUJ</a:t>
            </a:r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.["_match"]({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    "empty" : fun(): print("empty") end,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    "link" : fun(something, _):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      print("not empty") end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  },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  fun(): raise("cases: no cases matched") end)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end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168348" y="294727"/>
            <a:ext cx="1249586" cy="379718"/>
            <a:chOff x="3482453" y="758016"/>
            <a:chExt cx="1249586" cy="379718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3625848" y="1137734"/>
              <a:ext cx="1106191" cy="0"/>
            </a:xfrm>
            <a:prstGeom prst="straightConnector1">
              <a:avLst/>
            </a:prstGeom>
            <a:ln w="57150" cmpd="sng"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82453" y="758016"/>
              <a:ext cx="1106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  <a:latin typeface="Avenir Book"/>
                  <a:cs typeface="Avenir Book"/>
                </a:rPr>
                <a:t>desugar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68405" y="6393719"/>
            <a:ext cx="1270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"not empty"</a:t>
            </a:r>
            <a:endParaRPr lang="en-US" sz="1400" dirty="0" smtClean="0">
              <a:solidFill>
                <a:schemeClr val="tx2"/>
              </a:solidFill>
              <a:latin typeface="Consolas"/>
              <a:cs typeface="Consolas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33613" y="1534900"/>
            <a:ext cx="0" cy="500693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2328" y="3834565"/>
            <a:ext cx="304725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cases(List) [2]: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  | empty() =&gt; print("empty")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  | link(something, _) =&gt;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    print("not empty")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end</a:t>
            </a:r>
            <a:endParaRPr lang="en-US" sz="1400" dirty="0" smtClean="0">
              <a:solidFill>
                <a:schemeClr val="tx2"/>
              </a:solidFill>
              <a:latin typeface="Consolas"/>
              <a:cs typeface="Consola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8405" y="5517413"/>
            <a:ext cx="2060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&lt;</a:t>
            </a:r>
            <a:r>
              <a:rPr lang="en-US" sz="1400" dirty="0" err="1">
                <a:solidFill>
                  <a:schemeClr val="tx2"/>
                </a:solidFill>
                <a:latin typeface="Consolas"/>
                <a:cs typeface="Consolas"/>
              </a:rPr>
              <a:t>func</a:t>
            </a:r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&gt;("not empty")</a:t>
            </a:r>
            <a:endParaRPr lang="en-US" sz="1400" dirty="0" smtClean="0">
              <a:solidFill>
                <a:schemeClr val="tx2"/>
              </a:solidFill>
              <a:latin typeface="Consolas"/>
              <a:cs typeface="Consola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33613" y="5010424"/>
            <a:ext cx="0" cy="491871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33613" y="5919454"/>
            <a:ext cx="0" cy="491871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872906" y="2924855"/>
            <a:ext cx="0" cy="491871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872906" y="4528598"/>
            <a:ext cx="0" cy="491871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92404" y="5169161"/>
            <a:ext cx="1270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"not empty"</a:t>
            </a:r>
            <a:endParaRPr lang="en-US" sz="1400" dirty="0" smtClean="0">
              <a:solidFill>
                <a:schemeClr val="tx2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92404" y="3610108"/>
            <a:ext cx="328432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Avenir Book"/>
                <a:cs typeface="Avenir Book"/>
              </a:rPr>
              <a:t>16 steps later…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038" y="5009183"/>
            <a:ext cx="1321909" cy="1243491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64489" y="1990087"/>
            <a:ext cx="30472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my-list = [2]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cases(List) my-list: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  | empty() =&gt; print("empty")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  | link(something, _) =&gt;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    print("not empty")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/>
                <a:cs typeface="Consolas"/>
              </a:rPr>
              <a:t>end</a:t>
            </a:r>
            <a:endParaRPr lang="en-US" sz="1400" dirty="0" smtClean="0">
              <a:solidFill>
                <a:schemeClr val="tx2"/>
              </a:solidFill>
              <a:latin typeface="Consolas"/>
              <a:cs typeface="Consolas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33613" y="3375082"/>
            <a:ext cx="0" cy="500693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9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3" grpId="0"/>
      <p:bldP spid="20" grpId="0"/>
      <p:bldP spid="21" grpId="0"/>
      <p:bldP spid="38" grpId="0"/>
      <p:bldP spid="3" grpId="0"/>
      <p:bldP spid="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23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4518" y="1908563"/>
            <a:ext cx="7952282" cy="254351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</a:pP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Resugaring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Evaluation Steps</a:t>
            </a:r>
          </a:p>
          <a:p>
            <a:pPr algn="l">
              <a:spcBef>
                <a:spcPts val="1200"/>
              </a:spcBef>
            </a:pPr>
            <a:r>
              <a:rPr lang="en-US" dirty="0" err="1" smtClean="0"/>
              <a:t>Resugaring</a:t>
            </a:r>
            <a:r>
              <a:rPr lang="en-US" dirty="0" smtClean="0"/>
              <a:t> Type Rules</a:t>
            </a:r>
          </a:p>
          <a:p>
            <a:pPr algn="l">
              <a:spcBef>
                <a:spcPts val="1200"/>
              </a:spcBef>
            </a:pP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Resugaring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Scope Rules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9450" y="4474475"/>
            <a:ext cx="7105338" cy="1536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Infer type rules for the </a:t>
            </a:r>
            <a:r>
              <a:rPr lang="en-US" sz="3200" u="sng" dirty="0">
                <a:solidFill>
                  <a:schemeClr val="tx1"/>
                </a:solidFill>
              </a:rPr>
              <a:t>surface language</a:t>
            </a:r>
            <a:r>
              <a:rPr lang="en-US" sz="3200" dirty="0">
                <a:solidFill>
                  <a:schemeClr val="tx1"/>
                </a:solidFill>
              </a:rPr>
              <a:t> given type rules for </a:t>
            </a:r>
            <a:r>
              <a:rPr lang="en-US" sz="3200" u="sng" dirty="0">
                <a:solidFill>
                  <a:schemeClr val="tx1"/>
                </a:solidFill>
              </a:rPr>
              <a:t>core</a:t>
            </a:r>
            <a:r>
              <a:rPr lang="en-US" sz="3200" dirty="0">
                <a:solidFill>
                  <a:schemeClr val="tx1"/>
                </a:solidFill>
              </a:rPr>
              <a:t> and sugar </a:t>
            </a:r>
            <a:r>
              <a:rPr lang="en-US" sz="3200" dirty="0" err="1">
                <a:solidFill>
                  <a:schemeClr val="tx1"/>
                </a:solidFill>
              </a:rPr>
              <a:t>defs</a:t>
            </a:r>
            <a:r>
              <a:rPr lang="en-US" sz="3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333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aspects of programming </a:t>
            </a:r>
            <a:r>
              <a:rPr lang="en-US" dirty="0" smtClean="0"/>
              <a:t>languages—in </a:t>
            </a:r>
            <a:r>
              <a:rPr lang="en-US" dirty="0"/>
              <a:t>particular </a:t>
            </a:r>
            <a:r>
              <a:rPr lang="en-US" dirty="0" smtClean="0"/>
              <a:t>evaluation steps,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type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rules</a:t>
            </a:r>
            <a:r>
              <a:rPr lang="en-US" dirty="0" smtClean="0"/>
              <a:t>, and scope rules—can </a:t>
            </a:r>
            <a:r>
              <a:rPr lang="en-US" dirty="0"/>
              <a:t>be </a:t>
            </a:r>
            <a:r>
              <a:rPr lang="en-US" dirty="0" smtClean="0"/>
              <a:t>non-trivially </a:t>
            </a:r>
            <a:r>
              <a:rPr lang="en-US" i="1" dirty="0" err="1" smtClean="0"/>
              <a:t>resugared</a:t>
            </a:r>
            <a:r>
              <a:rPr lang="en-US" dirty="0" smtClean="0"/>
              <a:t> </a:t>
            </a:r>
            <a:r>
              <a:rPr lang="en-US" dirty="0"/>
              <a:t>from core to surface </a:t>
            </a:r>
            <a:r>
              <a:rPr lang="en-US" dirty="0" smtClean="0"/>
              <a:t>language, restoring the abstraction </a:t>
            </a:r>
            <a:r>
              <a:rPr lang="en-US" dirty="0"/>
              <a:t>provided by syntactic sugar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685800" y="4808538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Infer type rules for the </a:t>
            </a:r>
            <a:r>
              <a:rPr lang="en-US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surface language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given type rules for </a:t>
            </a:r>
            <a:r>
              <a:rPr lang="en-US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and sugar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defs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5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Rules in 30 seconds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l-GR" sz="2800" dirty="0" smtClean="0">
                <a:latin typeface="Consolas" charset="0"/>
                <a:ea typeface="Consolas" charset="0"/>
                <a:cs typeface="Consolas" charset="0"/>
              </a:rPr>
              <a:t>Γ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⊢ 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e : t</a:t>
            </a:r>
          </a:p>
          <a:p>
            <a:pPr marL="0" indent="0">
              <a:buNone/>
            </a:pPr>
            <a:r>
              <a:rPr lang="en-US" sz="2800" dirty="0" smtClean="0"/>
              <a:t>means e has type t in type environment </a:t>
            </a:r>
            <a:r>
              <a:rPr lang="el-GR" sz="2800" dirty="0"/>
              <a:t>Γ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   A   B   C</a:t>
            </a:r>
          </a:p>
          <a:p>
            <a:pPr marL="0" indent="0">
              <a:buNone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       D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means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A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∧ B ∧ C → 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25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36689" y="4107301"/>
            <a:ext cx="1941226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50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Care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1417638"/>
            <a:ext cx="5416291" cy="2246769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/>
                <a:cs typeface="Consolas"/>
              </a:rPr>
              <a:t>typedef</a:t>
            </a:r>
            <a:r>
              <a:rPr lang="en-US" sz="1400" dirty="0">
                <a:latin typeface="Consolas"/>
                <a:cs typeface="Consolas"/>
              </a:rPr>
              <a:t> map&lt;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, double&gt; </a:t>
            </a:r>
            <a:r>
              <a:rPr lang="en-US" sz="1400" dirty="0" err="1">
                <a:latin typeface="Consolas"/>
                <a:cs typeface="Consolas"/>
              </a:rPr>
              <a:t>valmap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 err="1">
                <a:latin typeface="Consolas"/>
                <a:cs typeface="Consolas"/>
              </a:rPr>
              <a:t>valmap</a:t>
            </a:r>
            <a:r>
              <a:rPr lang="en-US" sz="1400" dirty="0">
                <a:latin typeface="Consolas"/>
                <a:cs typeface="Consolas"/>
              </a:rPr>
              <a:t> m;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for (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 = 0; 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 &lt; NVALS; 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++)</a:t>
            </a:r>
          </a:p>
          <a:p>
            <a:r>
              <a:rPr lang="en-US" sz="1400" dirty="0">
                <a:latin typeface="Consolas"/>
                <a:cs typeface="Consolas"/>
              </a:rPr>
              <a:t>  </a:t>
            </a:r>
            <a:r>
              <a:rPr lang="en-US" sz="1400" dirty="0" err="1">
                <a:latin typeface="Consolas"/>
                <a:cs typeface="Consolas"/>
              </a:rPr>
              <a:t>m.insert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make_pair</a:t>
            </a:r>
            <a:r>
              <a:rPr lang="en-US" sz="1400" dirty="0">
                <a:latin typeface="Consolas"/>
                <a:cs typeface="Consolas"/>
              </a:rPr>
              <a:t>(values[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], </a:t>
            </a:r>
            <a:r>
              <a:rPr lang="en-US" sz="1400" dirty="0" err="1">
                <a:latin typeface="Consolas"/>
                <a:cs typeface="Consolas"/>
              </a:rPr>
              <a:t>pow</a:t>
            </a:r>
            <a:r>
              <a:rPr lang="en-US" sz="1400" dirty="0">
                <a:latin typeface="Consolas"/>
                <a:cs typeface="Consolas"/>
              </a:rPr>
              <a:t>(values[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], .5)));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 err="1">
                <a:latin typeface="Consolas"/>
                <a:cs typeface="Consolas"/>
              </a:rPr>
              <a:t>valmap</a:t>
            </a:r>
            <a:r>
              <a:rPr lang="en-US" sz="1400" dirty="0">
                <a:latin typeface="Consolas"/>
                <a:cs typeface="Consolas"/>
              </a:rPr>
              <a:t>::iterator it = 100;</a:t>
            </a:r>
          </a:p>
          <a:p>
            <a:r>
              <a:rPr lang="en-US" sz="1400" dirty="0" err="1">
                <a:latin typeface="Consolas"/>
                <a:cs typeface="Consolas"/>
              </a:rPr>
              <a:t>valmap</a:t>
            </a:r>
            <a:r>
              <a:rPr lang="en-US" sz="1400" dirty="0">
                <a:latin typeface="Consolas"/>
                <a:cs typeface="Consolas"/>
              </a:rPr>
              <a:t>::iterator it2(100);</a:t>
            </a:r>
          </a:p>
          <a:p>
            <a:r>
              <a:rPr lang="en-US" sz="1400" dirty="0" err="1">
                <a:latin typeface="Consolas"/>
                <a:cs typeface="Consolas"/>
              </a:rPr>
              <a:t>m.insert</a:t>
            </a:r>
            <a:r>
              <a:rPr lang="en-US" sz="1400" dirty="0">
                <a:latin typeface="Consolas"/>
                <a:cs typeface="Consolas"/>
              </a:rPr>
              <a:t>(1,2);</a:t>
            </a:r>
            <a:endParaRPr lang="en-US" sz="1400" dirty="0" smtClean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50864" y="2099404"/>
            <a:ext cx="5817831" cy="470898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Avenir Book"/>
                <a:cs typeface="Avenir Book"/>
              </a:rPr>
              <a:t>rtmap.cpp</a:t>
            </a:r>
            <a:r>
              <a:rPr lang="en-US" sz="1200" dirty="0">
                <a:latin typeface="Avenir Book"/>
                <a:cs typeface="Avenir Book"/>
              </a:rPr>
              <a:t>: In function `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 main()':</a:t>
            </a:r>
          </a:p>
          <a:p>
            <a:r>
              <a:rPr lang="en-US" sz="1200" dirty="0">
                <a:latin typeface="Avenir Book"/>
                <a:cs typeface="Avenir Book"/>
              </a:rPr>
              <a:t>rtmap.cpp:19: invalid conversion from `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' to `</a:t>
            </a:r>
          </a:p>
          <a:p>
            <a:r>
              <a:rPr lang="en-US" sz="1200" dirty="0">
                <a:latin typeface="Avenir Book"/>
                <a:cs typeface="Avenir Book"/>
              </a:rPr>
              <a:t> 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::_</a:t>
            </a:r>
            <a:r>
              <a:rPr lang="en-US" sz="1200" dirty="0" err="1">
                <a:latin typeface="Avenir Book"/>
                <a:cs typeface="Avenir Book"/>
              </a:rPr>
              <a:t>Rb_tree_node</a:t>
            </a:r>
            <a:r>
              <a:rPr lang="en-US" sz="1200" dirty="0">
                <a:latin typeface="Avenir Book"/>
                <a:cs typeface="Avenir Book"/>
              </a:rPr>
              <a:t>&lt;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::pair&lt;</a:t>
            </a:r>
            <a:r>
              <a:rPr lang="en-US" sz="1200" dirty="0" err="1">
                <a:latin typeface="Avenir Book"/>
                <a:cs typeface="Avenir Book"/>
              </a:rPr>
              <a:t>const</a:t>
            </a:r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 double&gt; &gt;*'</a:t>
            </a:r>
          </a:p>
          <a:p>
            <a:r>
              <a:rPr lang="en-US" sz="1200" dirty="0">
                <a:latin typeface="Avenir Book"/>
                <a:cs typeface="Avenir Book"/>
              </a:rPr>
              <a:t>rtmap.cpp:19:   initializing argument 1 of `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::_</a:t>
            </a:r>
            <a:r>
              <a:rPr lang="en-US" sz="1200" dirty="0" err="1">
                <a:latin typeface="Avenir Book"/>
                <a:cs typeface="Avenir Book"/>
              </a:rPr>
              <a:t>Rb_tree_iterator</a:t>
            </a:r>
            <a:r>
              <a:rPr lang="en-US" sz="1200" dirty="0">
                <a:latin typeface="Avenir Book"/>
                <a:cs typeface="Avenir Book"/>
              </a:rPr>
              <a:t>&lt;_Val, _Ref,</a:t>
            </a:r>
          </a:p>
          <a:p>
            <a:r>
              <a:rPr lang="en-US" sz="1200" dirty="0">
                <a:latin typeface="Avenir Book"/>
                <a:cs typeface="Avenir Book"/>
              </a:rPr>
              <a:t>  _</a:t>
            </a:r>
            <a:r>
              <a:rPr lang="en-US" sz="1200" dirty="0" err="1">
                <a:latin typeface="Avenir Book"/>
                <a:cs typeface="Avenir Book"/>
              </a:rPr>
              <a:t>Ptr</a:t>
            </a:r>
            <a:r>
              <a:rPr lang="en-US" sz="1200" dirty="0">
                <a:latin typeface="Avenir Book"/>
                <a:cs typeface="Avenir Book"/>
              </a:rPr>
              <a:t>&gt;::_</a:t>
            </a:r>
            <a:r>
              <a:rPr lang="en-US" sz="1200" dirty="0" err="1">
                <a:latin typeface="Avenir Book"/>
                <a:cs typeface="Avenir Book"/>
              </a:rPr>
              <a:t>Rb_tree_iterator</a:t>
            </a:r>
            <a:r>
              <a:rPr lang="en-US" sz="1200" dirty="0">
                <a:latin typeface="Avenir Book"/>
                <a:cs typeface="Avenir Book"/>
              </a:rPr>
              <a:t>(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::_</a:t>
            </a:r>
            <a:r>
              <a:rPr lang="en-US" sz="1200" dirty="0" err="1">
                <a:latin typeface="Avenir Book"/>
                <a:cs typeface="Avenir Book"/>
              </a:rPr>
              <a:t>Rb_tree_node</a:t>
            </a:r>
            <a:r>
              <a:rPr lang="en-US" sz="1200" dirty="0">
                <a:latin typeface="Avenir Book"/>
                <a:cs typeface="Avenir Book"/>
              </a:rPr>
              <a:t>&lt;_Val&gt;*) [with _Val =</a:t>
            </a:r>
          </a:p>
          <a:p>
            <a:r>
              <a:rPr lang="en-US" sz="1200" dirty="0">
                <a:latin typeface="Avenir Book"/>
                <a:cs typeface="Avenir Book"/>
              </a:rPr>
              <a:t> 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::pair&lt;</a:t>
            </a:r>
            <a:r>
              <a:rPr lang="en-US" sz="1200" dirty="0" err="1">
                <a:latin typeface="Avenir Book"/>
                <a:cs typeface="Avenir Book"/>
              </a:rPr>
              <a:t>const</a:t>
            </a:r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 double&gt;, _Ref =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::pair&lt;</a:t>
            </a:r>
            <a:r>
              <a:rPr lang="en-US" sz="1200" dirty="0" err="1">
                <a:latin typeface="Avenir Book"/>
                <a:cs typeface="Avenir Book"/>
              </a:rPr>
              <a:t>const</a:t>
            </a:r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 double&gt;&amp;, _</a:t>
            </a:r>
            <a:r>
              <a:rPr lang="en-US" sz="1200" dirty="0" err="1">
                <a:latin typeface="Avenir Book"/>
                <a:cs typeface="Avenir Book"/>
              </a:rPr>
              <a:t>Ptr</a:t>
            </a:r>
            <a:r>
              <a:rPr lang="en-US" sz="1200" dirty="0">
                <a:latin typeface="Avenir Book"/>
                <a:cs typeface="Avenir Book"/>
              </a:rPr>
              <a:t> =</a:t>
            </a:r>
          </a:p>
          <a:p>
            <a:r>
              <a:rPr lang="en-US" sz="1200" dirty="0">
                <a:latin typeface="Avenir Book"/>
                <a:cs typeface="Avenir Book"/>
              </a:rPr>
              <a:t> 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::pair&lt;</a:t>
            </a:r>
            <a:r>
              <a:rPr lang="en-US" sz="1200" dirty="0" err="1">
                <a:latin typeface="Avenir Book"/>
                <a:cs typeface="Avenir Book"/>
              </a:rPr>
              <a:t>const</a:t>
            </a:r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 double&gt;*]'</a:t>
            </a:r>
          </a:p>
          <a:p>
            <a:r>
              <a:rPr lang="en-US" sz="1200" dirty="0">
                <a:latin typeface="Avenir Book"/>
                <a:cs typeface="Avenir Book"/>
              </a:rPr>
              <a:t>rtmap.cpp:20: invalid conversion from `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' to `</a:t>
            </a:r>
          </a:p>
          <a:p>
            <a:r>
              <a:rPr lang="en-US" sz="1200" dirty="0">
                <a:latin typeface="Avenir Book"/>
                <a:cs typeface="Avenir Book"/>
              </a:rPr>
              <a:t> 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::_</a:t>
            </a:r>
            <a:r>
              <a:rPr lang="en-US" sz="1200" dirty="0" err="1">
                <a:latin typeface="Avenir Book"/>
                <a:cs typeface="Avenir Book"/>
              </a:rPr>
              <a:t>Rb_tree_node</a:t>
            </a:r>
            <a:r>
              <a:rPr lang="en-US" sz="1200" dirty="0">
                <a:latin typeface="Avenir Book"/>
                <a:cs typeface="Avenir Book"/>
              </a:rPr>
              <a:t>&lt;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::pair&lt;</a:t>
            </a:r>
            <a:r>
              <a:rPr lang="en-US" sz="1200" dirty="0" err="1">
                <a:latin typeface="Avenir Book"/>
                <a:cs typeface="Avenir Book"/>
              </a:rPr>
              <a:t>const</a:t>
            </a:r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 double&gt; &gt;*'</a:t>
            </a:r>
          </a:p>
          <a:p>
            <a:r>
              <a:rPr lang="en-US" sz="1200" dirty="0">
                <a:latin typeface="Avenir Book"/>
                <a:cs typeface="Avenir Book"/>
              </a:rPr>
              <a:t>rtmap.cpp:20:   initializing argument 1 of `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::_</a:t>
            </a:r>
            <a:r>
              <a:rPr lang="en-US" sz="1200" dirty="0" err="1">
                <a:latin typeface="Avenir Book"/>
                <a:cs typeface="Avenir Book"/>
              </a:rPr>
              <a:t>Rb_tree_iterator</a:t>
            </a:r>
            <a:r>
              <a:rPr lang="en-US" sz="1200" dirty="0">
                <a:latin typeface="Avenir Book"/>
                <a:cs typeface="Avenir Book"/>
              </a:rPr>
              <a:t>&lt;_Val, _Ref,</a:t>
            </a:r>
          </a:p>
          <a:p>
            <a:r>
              <a:rPr lang="en-US" sz="1200" dirty="0">
                <a:latin typeface="Avenir Book"/>
                <a:cs typeface="Avenir Book"/>
              </a:rPr>
              <a:t>  _</a:t>
            </a:r>
            <a:r>
              <a:rPr lang="en-US" sz="1200" dirty="0" err="1">
                <a:latin typeface="Avenir Book"/>
                <a:cs typeface="Avenir Book"/>
              </a:rPr>
              <a:t>Ptr</a:t>
            </a:r>
            <a:r>
              <a:rPr lang="en-US" sz="1200" dirty="0">
                <a:latin typeface="Avenir Book"/>
                <a:cs typeface="Avenir Book"/>
              </a:rPr>
              <a:t>&gt;::_</a:t>
            </a:r>
            <a:r>
              <a:rPr lang="en-US" sz="1200" dirty="0" err="1">
                <a:latin typeface="Avenir Book"/>
                <a:cs typeface="Avenir Book"/>
              </a:rPr>
              <a:t>Rb_tree_iterator</a:t>
            </a:r>
            <a:r>
              <a:rPr lang="en-US" sz="1200" dirty="0">
                <a:latin typeface="Avenir Book"/>
                <a:cs typeface="Avenir Book"/>
              </a:rPr>
              <a:t>(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::_</a:t>
            </a:r>
            <a:r>
              <a:rPr lang="en-US" sz="1200" dirty="0" err="1">
                <a:latin typeface="Avenir Book"/>
                <a:cs typeface="Avenir Book"/>
              </a:rPr>
              <a:t>Rb_tree_node</a:t>
            </a:r>
            <a:r>
              <a:rPr lang="en-US" sz="1200" dirty="0">
                <a:latin typeface="Avenir Book"/>
                <a:cs typeface="Avenir Book"/>
              </a:rPr>
              <a:t>&lt;_Val&gt;*) [with _Val =</a:t>
            </a:r>
          </a:p>
          <a:p>
            <a:r>
              <a:rPr lang="en-US" sz="1200" dirty="0">
                <a:latin typeface="Avenir Book"/>
                <a:cs typeface="Avenir Book"/>
              </a:rPr>
              <a:t> 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::pair&lt;</a:t>
            </a:r>
            <a:r>
              <a:rPr lang="en-US" sz="1200" dirty="0" err="1">
                <a:latin typeface="Avenir Book"/>
                <a:cs typeface="Avenir Book"/>
              </a:rPr>
              <a:t>const</a:t>
            </a:r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 double&gt;, _Ref =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::pair&lt;</a:t>
            </a:r>
            <a:r>
              <a:rPr lang="en-US" sz="1200" dirty="0" err="1">
                <a:latin typeface="Avenir Book"/>
                <a:cs typeface="Avenir Book"/>
              </a:rPr>
              <a:t>const</a:t>
            </a:r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 double&gt;&amp;, _</a:t>
            </a:r>
            <a:r>
              <a:rPr lang="en-US" sz="1200" dirty="0" err="1">
                <a:latin typeface="Avenir Book"/>
                <a:cs typeface="Avenir Book"/>
              </a:rPr>
              <a:t>Ptr</a:t>
            </a:r>
            <a:r>
              <a:rPr lang="en-US" sz="1200" dirty="0">
                <a:latin typeface="Avenir Book"/>
                <a:cs typeface="Avenir Book"/>
              </a:rPr>
              <a:t> =</a:t>
            </a:r>
          </a:p>
          <a:p>
            <a:r>
              <a:rPr lang="en-US" sz="1200" dirty="0">
                <a:latin typeface="Avenir Book"/>
                <a:cs typeface="Avenir Book"/>
              </a:rPr>
              <a:t> 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::pair&lt;</a:t>
            </a:r>
            <a:r>
              <a:rPr lang="en-US" sz="1200" dirty="0" err="1">
                <a:latin typeface="Avenir Book"/>
                <a:cs typeface="Avenir Book"/>
              </a:rPr>
              <a:t>const</a:t>
            </a:r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 double&gt;*]'</a:t>
            </a:r>
          </a:p>
          <a:p>
            <a:r>
              <a:rPr lang="en-US" sz="1200" dirty="0">
                <a:latin typeface="Avenir Book"/>
                <a:cs typeface="Avenir Book"/>
              </a:rPr>
              <a:t>E:/GCC3/include/</a:t>
            </a:r>
            <a:r>
              <a:rPr lang="en-US" sz="1200" dirty="0" err="1">
                <a:latin typeface="Avenir Book"/>
                <a:cs typeface="Avenir Book"/>
              </a:rPr>
              <a:t>c++</a:t>
            </a:r>
            <a:r>
              <a:rPr lang="en-US" sz="1200" dirty="0">
                <a:latin typeface="Avenir Book"/>
                <a:cs typeface="Avenir Book"/>
              </a:rPr>
              <a:t>/3.2/bits/</a:t>
            </a:r>
            <a:r>
              <a:rPr lang="en-US" sz="1200" dirty="0" err="1">
                <a:latin typeface="Avenir Book"/>
                <a:cs typeface="Avenir Book"/>
              </a:rPr>
              <a:t>stl_tree.h</a:t>
            </a:r>
            <a:r>
              <a:rPr lang="en-US" sz="1200" dirty="0">
                <a:latin typeface="Avenir Book"/>
                <a:cs typeface="Avenir Book"/>
              </a:rPr>
              <a:t>: In member function `void</a:t>
            </a:r>
          </a:p>
          <a:p>
            <a:r>
              <a:rPr lang="en-US" sz="1200" dirty="0">
                <a:latin typeface="Avenir Book"/>
                <a:cs typeface="Avenir Book"/>
              </a:rPr>
              <a:t> 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::_</a:t>
            </a:r>
            <a:r>
              <a:rPr lang="en-US" sz="1200" dirty="0" err="1">
                <a:latin typeface="Avenir Book"/>
                <a:cs typeface="Avenir Book"/>
              </a:rPr>
              <a:t>Rb_tree</a:t>
            </a:r>
            <a:r>
              <a:rPr lang="en-US" sz="1200" dirty="0">
                <a:latin typeface="Avenir Book"/>
                <a:cs typeface="Avenir Book"/>
              </a:rPr>
              <a:t>&lt;_Key, _Val, _</a:t>
            </a:r>
            <a:r>
              <a:rPr lang="en-US" sz="1200" dirty="0" err="1">
                <a:latin typeface="Avenir Book"/>
                <a:cs typeface="Avenir Book"/>
              </a:rPr>
              <a:t>KeyOfValue</a:t>
            </a:r>
            <a:r>
              <a:rPr lang="en-US" sz="1200" dirty="0">
                <a:latin typeface="Avenir Book"/>
                <a:cs typeface="Avenir Book"/>
              </a:rPr>
              <a:t>, _Compare, _</a:t>
            </a:r>
            <a:r>
              <a:rPr lang="en-US" sz="1200" dirty="0" err="1">
                <a:latin typeface="Avenir Book"/>
                <a:cs typeface="Avenir Book"/>
              </a:rPr>
              <a:t>Alloc</a:t>
            </a:r>
            <a:r>
              <a:rPr lang="en-US" sz="1200" dirty="0">
                <a:latin typeface="Avenir Book"/>
                <a:cs typeface="Avenir Book"/>
              </a:rPr>
              <a:t>&gt;::</a:t>
            </a:r>
            <a:r>
              <a:rPr lang="en-US" sz="1200" dirty="0" err="1">
                <a:latin typeface="Avenir Book"/>
                <a:cs typeface="Avenir Book"/>
              </a:rPr>
              <a:t>insert_unique</a:t>
            </a:r>
            <a:r>
              <a:rPr lang="en-US" sz="1200" dirty="0">
                <a:latin typeface="Avenir Book"/>
                <a:cs typeface="Avenir Book"/>
              </a:rPr>
              <a:t>(_II</a:t>
            </a:r>
            <a:r>
              <a:rPr lang="en-US" sz="1200" dirty="0" smtClean="0">
                <a:latin typeface="Avenir Book"/>
                <a:cs typeface="Avenir Book"/>
              </a:rPr>
              <a:t>,</a:t>
            </a:r>
            <a:endParaRPr lang="en-US" sz="1200" dirty="0">
              <a:latin typeface="Avenir Book"/>
              <a:cs typeface="Avenir Book"/>
            </a:endParaRPr>
          </a:p>
          <a:p>
            <a:r>
              <a:rPr lang="en-US" sz="1200" dirty="0">
                <a:latin typeface="Avenir Book"/>
                <a:cs typeface="Avenir Book"/>
              </a:rPr>
              <a:t>  _II) [with _</a:t>
            </a:r>
            <a:r>
              <a:rPr lang="en-US" sz="1200" dirty="0" err="1">
                <a:latin typeface="Avenir Book"/>
                <a:cs typeface="Avenir Book"/>
              </a:rPr>
              <a:t>InputIterator</a:t>
            </a:r>
            <a:r>
              <a:rPr lang="en-US" sz="1200" dirty="0">
                <a:latin typeface="Avenir Book"/>
                <a:cs typeface="Avenir Book"/>
              </a:rPr>
              <a:t> =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 _Key =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 _Val =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::pair&lt;</a:t>
            </a:r>
            <a:r>
              <a:rPr lang="en-US" sz="1200" dirty="0" err="1">
                <a:latin typeface="Avenir Book"/>
                <a:cs typeface="Avenir Book"/>
              </a:rPr>
              <a:t>const</a:t>
            </a:r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</a:t>
            </a:r>
          </a:p>
          <a:p>
            <a:r>
              <a:rPr lang="en-US" sz="1200" dirty="0">
                <a:latin typeface="Avenir Book"/>
                <a:cs typeface="Avenir Book"/>
              </a:rPr>
              <a:t>  double&gt;, _</a:t>
            </a:r>
            <a:r>
              <a:rPr lang="en-US" sz="1200" dirty="0" err="1">
                <a:latin typeface="Avenir Book"/>
                <a:cs typeface="Avenir Book"/>
              </a:rPr>
              <a:t>KeyOfValue</a:t>
            </a:r>
            <a:r>
              <a:rPr lang="en-US" sz="1200" dirty="0">
                <a:latin typeface="Avenir Book"/>
                <a:cs typeface="Avenir Book"/>
              </a:rPr>
              <a:t> =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::_Select1st&lt;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::pair&lt;</a:t>
            </a:r>
            <a:r>
              <a:rPr lang="en-US" sz="1200" dirty="0" err="1">
                <a:latin typeface="Avenir Book"/>
                <a:cs typeface="Avenir Book"/>
              </a:rPr>
              <a:t>const</a:t>
            </a:r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 double&gt; &gt;,</a:t>
            </a:r>
          </a:p>
          <a:p>
            <a:r>
              <a:rPr lang="en-US" sz="1200" dirty="0">
                <a:latin typeface="Avenir Book"/>
                <a:cs typeface="Avenir Book"/>
              </a:rPr>
              <a:t>  _Compare =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::less&lt;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&gt;, _</a:t>
            </a:r>
            <a:r>
              <a:rPr lang="en-US" sz="1200" dirty="0" err="1">
                <a:latin typeface="Avenir Book"/>
                <a:cs typeface="Avenir Book"/>
              </a:rPr>
              <a:t>Alloc</a:t>
            </a:r>
            <a:r>
              <a:rPr lang="en-US" sz="1200" dirty="0">
                <a:latin typeface="Avenir Book"/>
                <a:cs typeface="Avenir Book"/>
              </a:rPr>
              <a:t> =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::allocator&lt;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::pair&lt;</a:t>
            </a:r>
            <a:r>
              <a:rPr lang="en-US" sz="1200" dirty="0" err="1">
                <a:latin typeface="Avenir Book"/>
                <a:cs typeface="Avenir Book"/>
              </a:rPr>
              <a:t>const</a:t>
            </a:r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</a:t>
            </a:r>
          </a:p>
          <a:p>
            <a:r>
              <a:rPr lang="en-US" sz="1200" dirty="0">
                <a:latin typeface="Avenir Book"/>
                <a:cs typeface="Avenir Book"/>
              </a:rPr>
              <a:t>  double&gt; &gt;]':</a:t>
            </a:r>
          </a:p>
          <a:p>
            <a:r>
              <a:rPr lang="en-US" sz="1200" dirty="0">
                <a:latin typeface="Avenir Book"/>
                <a:cs typeface="Avenir Book"/>
              </a:rPr>
              <a:t>E:/GCC3/include/</a:t>
            </a:r>
            <a:r>
              <a:rPr lang="en-US" sz="1200" dirty="0" err="1">
                <a:latin typeface="Avenir Book"/>
                <a:cs typeface="Avenir Book"/>
              </a:rPr>
              <a:t>c++</a:t>
            </a:r>
            <a:r>
              <a:rPr lang="en-US" sz="1200" dirty="0">
                <a:latin typeface="Avenir Book"/>
                <a:cs typeface="Avenir Book"/>
              </a:rPr>
              <a:t>/3.2/bits/stl_map.h:272:   instantiated from `void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::map&lt;_</a:t>
            </a:r>
          </a:p>
          <a:p>
            <a:r>
              <a:rPr lang="en-US" sz="1200" dirty="0">
                <a:latin typeface="Avenir Book"/>
                <a:cs typeface="Avenir Book"/>
              </a:rPr>
              <a:t>Key, _</a:t>
            </a:r>
            <a:r>
              <a:rPr lang="en-US" sz="1200" dirty="0" err="1">
                <a:latin typeface="Avenir Book"/>
                <a:cs typeface="Avenir Book"/>
              </a:rPr>
              <a:t>Tp</a:t>
            </a:r>
            <a:r>
              <a:rPr lang="en-US" sz="1200" dirty="0">
                <a:latin typeface="Avenir Book"/>
                <a:cs typeface="Avenir Book"/>
              </a:rPr>
              <a:t>, _Compare, _</a:t>
            </a:r>
            <a:r>
              <a:rPr lang="en-US" sz="1200" dirty="0" err="1">
                <a:latin typeface="Avenir Book"/>
                <a:cs typeface="Avenir Book"/>
              </a:rPr>
              <a:t>Alloc</a:t>
            </a:r>
            <a:r>
              <a:rPr lang="en-US" sz="1200" dirty="0">
                <a:latin typeface="Avenir Book"/>
                <a:cs typeface="Avenir Book"/>
              </a:rPr>
              <a:t>&gt;::insert(_</a:t>
            </a:r>
            <a:r>
              <a:rPr lang="en-US" sz="1200" dirty="0" err="1">
                <a:latin typeface="Avenir Book"/>
                <a:cs typeface="Avenir Book"/>
              </a:rPr>
              <a:t>InputIterator</a:t>
            </a:r>
            <a:r>
              <a:rPr lang="en-US" sz="1200" dirty="0">
                <a:latin typeface="Avenir Book"/>
                <a:cs typeface="Avenir Book"/>
              </a:rPr>
              <a:t>, _</a:t>
            </a:r>
            <a:r>
              <a:rPr lang="en-US" sz="1200" dirty="0" err="1">
                <a:latin typeface="Avenir Book"/>
                <a:cs typeface="Avenir Book"/>
              </a:rPr>
              <a:t>InputIterator</a:t>
            </a:r>
            <a:r>
              <a:rPr lang="en-US" sz="1200" dirty="0">
                <a:latin typeface="Avenir Book"/>
                <a:cs typeface="Avenir Book"/>
              </a:rPr>
              <a:t>) [with _Input</a:t>
            </a:r>
          </a:p>
          <a:p>
            <a:r>
              <a:rPr lang="en-US" sz="1200" dirty="0">
                <a:latin typeface="Avenir Book"/>
                <a:cs typeface="Avenir Book"/>
              </a:rPr>
              <a:t>Iterator =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 _Key =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 _</a:t>
            </a:r>
            <a:r>
              <a:rPr lang="en-US" sz="1200" dirty="0" err="1">
                <a:latin typeface="Avenir Book"/>
                <a:cs typeface="Avenir Book"/>
              </a:rPr>
              <a:t>Tp</a:t>
            </a:r>
            <a:r>
              <a:rPr lang="en-US" sz="1200" dirty="0">
                <a:latin typeface="Avenir Book"/>
                <a:cs typeface="Avenir Book"/>
              </a:rPr>
              <a:t> = double, _Compare =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::less&lt;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&gt;, _</a:t>
            </a:r>
            <a:r>
              <a:rPr lang="en-US" sz="1200" dirty="0" err="1">
                <a:latin typeface="Avenir Book"/>
                <a:cs typeface="Avenir Book"/>
              </a:rPr>
              <a:t>Alloc</a:t>
            </a:r>
            <a:r>
              <a:rPr lang="en-US" sz="1200" dirty="0">
                <a:latin typeface="Avenir Book"/>
                <a:cs typeface="Avenir Book"/>
              </a:rPr>
              <a:t> = </a:t>
            </a:r>
            <a:r>
              <a:rPr lang="en-US" sz="1200" dirty="0" err="1">
                <a:latin typeface="Avenir Book"/>
                <a:cs typeface="Avenir Book"/>
              </a:rPr>
              <a:t>st</a:t>
            </a:r>
            <a:endParaRPr lang="en-US" sz="1200" dirty="0">
              <a:latin typeface="Avenir Book"/>
              <a:cs typeface="Avenir Book"/>
            </a:endParaRPr>
          </a:p>
          <a:p>
            <a:r>
              <a:rPr lang="en-US" sz="1200" dirty="0">
                <a:latin typeface="Avenir Book"/>
                <a:cs typeface="Avenir Book"/>
              </a:rPr>
              <a:t>d::allocator&lt;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::pair&lt;</a:t>
            </a:r>
            <a:r>
              <a:rPr lang="en-US" sz="1200" dirty="0" err="1">
                <a:latin typeface="Avenir Book"/>
                <a:cs typeface="Avenir Book"/>
              </a:rPr>
              <a:t>const</a:t>
            </a:r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 double&gt; &gt;]'</a:t>
            </a:r>
          </a:p>
          <a:p>
            <a:r>
              <a:rPr lang="en-US" sz="1200" dirty="0">
                <a:latin typeface="Avenir Book"/>
                <a:cs typeface="Avenir Book"/>
              </a:rPr>
              <a:t>rtmap.cpp:21:   instantiated from here</a:t>
            </a:r>
          </a:p>
          <a:p>
            <a:r>
              <a:rPr lang="en-US" sz="1200" dirty="0">
                <a:latin typeface="Avenir Book"/>
                <a:cs typeface="Avenir Book"/>
              </a:rPr>
              <a:t>E:/GCC3/include/</a:t>
            </a:r>
            <a:r>
              <a:rPr lang="en-US" sz="1200" dirty="0" err="1">
                <a:latin typeface="Avenir Book"/>
                <a:cs typeface="Avenir Book"/>
              </a:rPr>
              <a:t>c++</a:t>
            </a:r>
            <a:r>
              <a:rPr lang="en-US" sz="1200" dirty="0">
                <a:latin typeface="Avenir Book"/>
                <a:cs typeface="Avenir Book"/>
              </a:rPr>
              <a:t>/3.2/bits/stl_tree.h:1161: invalid type argument of `unary * </a:t>
            </a:r>
            <a:r>
              <a:rPr lang="en-US" sz="1200" dirty="0" smtClean="0">
                <a:latin typeface="Avenir Book"/>
                <a:cs typeface="Avenir Book"/>
              </a:rPr>
              <a:t>‘</a:t>
            </a:r>
            <a:endParaRPr lang="en-US" sz="120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21190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5110658"/>
            <a:ext cx="8839200" cy="1231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464672"/>
            <a:ext cx="8724900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50622"/>
            <a:ext cx="9144000" cy="11965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400" y="487794"/>
            <a:ext cx="7061200" cy="635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8" name="Oval Callout 7"/>
          <p:cNvSpPr/>
          <p:nvPr/>
        </p:nvSpPr>
        <p:spPr>
          <a:xfrm>
            <a:off x="1494108" y="4112934"/>
            <a:ext cx="2372628" cy="1137155"/>
          </a:xfrm>
          <a:prstGeom prst="wedgeEllipseCallout">
            <a:avLst>
              <a:gd name="adj1" fmla="val -74350"/>
              <a:gd name="adj2" fmla="val 693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venir Book"/>
                <a:cs typeface="Avenir Book"/>
              </a:rPr>
              <a:t>Interesting</a:t>
            </a:r>
            <a:br>
              <a:rPr lang="en-US" sz="2400" dirty="0" smtClean="0">
                <a:latin typeface="Avenir Book"/>
                <a:cs typeface="Avenir Book"/>
              </a:rPr>
            </a:br>
            <a:r>
              <a:rPr lang="en-US" sz="2400" dirty="0" smtClean="0">
                <a:latin typeface="Avenir Book"/>
                <a:cs typeface="Avenir Book"/>
              </a:rPr>
              <a:t>part</a:t>
            </a:r>
            <a:endParaRPr lang="en-US" sz="2400" dirty="0">
              <a:latin typeface="Avenir Book"/>
              <a:cs typeface="Avenir Book"/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1494108" y="2528800"/>
            <a:ext cx="2372628" cy="1137155"/>
          </a:xfrm>
          <a:prstGeom prst="wedgeEllipseCallout">
            <a:avLst>
              <a:gd name="adj1" fmla="val -74350"/>
              <a:gd name="adj2" fmla="val 693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venir Book"/>
                <a:cs typeface="Avenir Book"/>
              </a:rPr>
              <a:t>Not very</a:t>
            </a:r>
            <a:br>
              <a:rPr lang="en-US" sz="2400" dirty="0" smtClean="0">
                <a:latin typeface="Avenir Book"/>
                <a:cs typeface="Avenir Book"/>
              </a:rPr>
            </a:br>
            <a:r>
              <a:rPr lang="en-US" sz="2400" dirty="0" smtClean="0">
                <a:latin typeface="Avenir Book"/>
                <a:cs typeface="Avenir Book"/>
              </a:rPr>
              <a:t>useful</a:t>
            </a:r>
            <a:endParaRPr lang="en-US" sz="2400" dirty="0">
              <a:latin typeface="Avenir Book"/>
              <a:cs typeface="Avenir Book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6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08781" y="2546086"/>
            <a:ext cx="8361386" cy="14412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Avenir Book"/>
              <a:cs typeface="Avenir Book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548"/>
            <a:ext cx="9144000" cy="153120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4571" y="202780"/>
            <a:ext cx="2362600" cy="5504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Avenir Book"/>
              <a:cs typeface="Avenir Book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40597" y="202780"/>
            <a:ext cx="2343097" cy="5504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Avenir Book"/>
              <a:cs typeface="Avenir Book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54286" y="202780"/>
            <a:ext cx="2353125" cy="5504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Avenir Book"/>
              <a:cs typeface="Avenir Book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1" y="320627"/>
            <a:ext cx="8644872" cy="855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Avenir Book"/>
              <a:cs typeface="Avenir Book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6085"/>
            <a:ext cx="9144000" cy="203419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94015" y="3101344"/>
            <a:ext cx="1858685" cy="4229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Avenir Book"/>
              <a:cs typeface="Avenir 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1" y="3101344"/>
            <a:ext cx="1913460" cy="441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Avenir Book"/>
              <a:cs typeface="Avenir Book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01084" y="2820747"/>
            <a:ext cx="3750621" cy="6798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Avenir Book"/>
              <a:cs typeface="Avenir Boo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5888" y="2421474"/>
            <a:ext cx="4385571" cy="6798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Avenir Book"/>
              <a:cs typeface="Avenir Boo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7196" y="3337647"/>
            <a:ext cx="8874510" cy="576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Avenir Book"/>
              <a:cs typeface="Avenir Book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16824" y="2480546"/>
            <a:ext cx="2185401" cy="798029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Avenir Book"/>
              <a:cs typeface="Avenir Book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923721" y="2480546"/>
            <a:ext cx="2185401" cy="798029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Avenir Book"/>
              <a:cs typeface="Avenir Book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00" y="4992108"/>
            <a:ext cx="7493000" cy="1422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28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783830" y="3355347"/>
            <a:ext cx="7270375" cy="6809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66774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1" animBg="1"/>
      <p:bldP spid="10" grpId="0" animBg="1"/>
      <p:bldP spid="11" grpId="0" animBg="1"/>
      <p:bldP spid="12" grpId="0" animBg="1"/>
      <p:bldP spid="14" grpId="0" animBg="1"/>
      <p:bldP spid="15" grpId="1" animBg="1"/>
      <p:bldP spid="16" grpId="0" animBg="1"/>
      <p:bldP spid="17" grpId="0" animBg="1"/>
      <p:bldP spid="19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32808"/>
            <a:ext cx="9144001" cy="115455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71207" y="1597215"/>
            <a:ext cx="8051301" cy="855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Avenir Book"/>
              <a:cs typeface="Avenir Book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00278" y="741334"/>
            <a:ext cx="4955124" cy="855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Avenir Book"/>
              <a:cs typeface="Avenir Book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0" y="3133066"/>
            <a:ext cx="8980299" cy="141640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9534" y="3598497"/>
            <a:ext cx="1432327" cy="66457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Avenir Book"/>
              <a:cs typeface="Avenir Book"/>
            </a:endParaRPr>
          </a:p>
        </p:txBody>
      </p:sp>
      <p:sp>
        <p:nvSpPr>
          <p:cNvPr id="7" name="Oval 6"/>
          <p:cNvSpPr/>
          <p:nvPr/>
        </p:nvSpPr>
        <p:spPr>
          <a:xfrm>
            <a:off x="1461861" y="3219239"/>
            <a:ext cx="3632495" cy="66457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Avenir Book"/>
              <a:cs typeface="Avenir Book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94356" y="3007767"/>
            <a:ext cx="2052509" cy="66457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Avenir Book"/>
              <a:cs typeface="Avenir Book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623075" y="3399124"/>
            <a:ext cx="1432327" cy="66457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Avenir Book"/>
              <a:cs typeface="Avenir Book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747157" y="3883809"/>
            <a:ext cx="1432327" cy="66457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Avenir Book"/>
              <a:cs typeface="Avenir Book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9935" y="251189"/>
            <a:ext cx="6268015" cy="753278"/>
          </a:xfrm>
          <a:prstGeom prst="rect">
            <a:avLst/>
          </a:prstGeom>
          <a:noFill/>
          <a:ln w="38100">
            <a:noFill/>
            <a:headEnd type="none"/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e.g. 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[x*y | x &lt;- l, y &lt;- l]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7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Desugaring </a:t>
            </a:r>
            <a:r>
              <a:rPr lang="en-US" u="sng" dirty="0" smtClean="0"/>
              <a:t>in</a:t>
            </a:r>
            <a:r>
              <a:rPr lang="en-US" dirty="0" smtClean="0"/>
              <a:t>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Most famously in Lisp family: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(define-syntax let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(syntax-rules ()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[(let ((v e) …) b …)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((lambda (v …) b …) e …)]))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1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0" y="236063"/>
            <a:ext cx="8980299" cy="1416405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1747157" y="986806"/>
            <a:ext cx="1432327" cy="66457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Avenir Book"/>
              <a:cs typeface="Avenir Book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2100"/>
            <a:ext cx="9144000" cy="13869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</p:pic>
      <p:sp>
        <p:nvSpPr>
          <p:cNvPr id="16" name="U-Turn Arrow 15"/>
          <p:cNvSpPr/>
          <p:nvPr/>
        </p:nvSpPr>
        <p:spPr>
          <a:xfrm>
            <a:off x="5670856" y="2471744"/>
            <a:ext cx="1949144" cy="498719"/>
          </a:xfrm>
          <a:prstGeom prst="utur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venir Book"/>
              <a:cs typeface="Avenir Boo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4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0" y="236065"/>
            <a:ext cx="8980299" cy="141640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9534" y="701496"/>
            <a:ext cx="1432327" cy="66457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Avenir Book"/>
              <a:cs typeface="Avenir Book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94356" y="110766"/>
            <a:ext cx="2052509" cy="66457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Avenir Book"/>
              <a:cs typeface="Avenir Book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623075" y="502123"/>
            <a:ext cx="1432327" cy="66457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Avenir Book"/>
              <a:cs typeface="Avenir Book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186" y="2108011"/>
            <a:ext cx="5623625" cy="12262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35" y="3465475"/>
            <a:ext cx="7682616" cy="11702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837" y="5147220"/>
            <a:ext cx="6240163" cy="101584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6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7746"/>
            <a:ext cx="9144000" cy="11169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0" y="2658066"/>
            <a:ext cx="8980299" cy="14164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82" y="4781550"/>
            <a:ext cx="7040836" cy="13843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4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25" y="246259"/>
            <a:ext cx="5556137" cy="13334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83" y="3346165"/>
            <a:ext cx="8862312" cy="1559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221" y="2076410"/>
            <a:ext cx="4507646" cy="7239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794" y="5490015"/>
            <a:ext cx="5435600" cy="83674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2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aspects of programming </a:t>
            </a:r>
            <a:r>
              <a:rPr lang="en-US" dirty="0" smtClean="0"/>
              <a:t>languages—in </a:t>
            </a:r>
            <a:r>
              <a:rPr lang="en-US" dirty="0"/>
              <a:t>particular </a:t>
            </a:r>
            <a:r>
              <a:rPr lang="en-US" dirty="0" smtClean="0"/>
              <a:t>evaluation steps</a:t>
            </a:r>
            <a:r>
              <a:rPr lang="en-US" dirty="0"/>
              <a:t>, </a:t>
            </a:r>
            <a:r>
              <a:rPr lang="en-US" dirty="0" smtClean="0"/>
              <a:t>type rules</a:t>
            </a:r>
            <a:r>
              <a:rPr lang="en-US" dirty="0"/>
              <a:t>, and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scope rules</a:t>
            </a:r>
            <a:r>
              <a:rPr lang="en-US" dirty="0" smtClean="0"/>
              <a:t>—can </a:t>
            </a:r>
            <a:r>
              <a:rPr lang="en-US" dirty="0"/>
              <a:t>be </a:t>
            </a:r>
            <a:r>
              <a:rPr lang="en-US" dirty="0" smtClean="0"/>
              <a:t>non-trivially </a:t>
            </a:r>
            <a:r>
              <a:rPr lang="en-US" i="1" dirty="0" err="1" smtClean="0"/>
              <a:t>resugared</a:t>
            </a:r>
            <a:r>
              <a:rPr lang="en-US" dirty="0" smtClean="0"/>
              <a:t> </a:t>
            </a:r>
            <a:r>
              <a:rPr lang="en-US" dirty="0"/>
              <a:t>from core to surface </a:t>
            </a:r>
            <a:r>
              <a:rPr lang="en-US" dirty="0" smtClean="0"/>
              <a:t>language, restoring the abstraction </a:t>
            </a:r>
            <a:r>
              <a:rPr lang="en-US" dirty="0"/>
              <a:t>provided by syntactic sugar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74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35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4518" y="1908563"/>
            <a:ext cx="7952282" cy="254351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</a:pP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Resugaring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Evaluation Steps</a:t>
            </a:r>
          </a:p>
          <a:p>
            <a:pPr algn="l">
              <a:spcBef>
                <a:spcPts val="1200"/>
              </a:spcBef>
            </a:pP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Resugaring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Type Rules</a:t>
            </a:r>
          </a:p>
          <a:p>
            <a:pPr algn="l">
              <a:spcBef>
                <a:spcPts val="1200"/>
              </a:spcBef>
            </a:pPr>
            <a:r>
              <a:rPr lang="en-US" dirty="0" err="1" smtClean="0"/>
              <a:t>Resugaring</a:t>
            </a:r>
            <a:r>
              <a:rPr lang="en-US" dirty="0" smtClean="0"/>
              <a:t> Scope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23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1" r="12798" b="19177"/>
          <a:stretch/>
        </p:blipFill>
        <p:spPr>
          <a:xfrm>
            <a:off x="280126" y="2534757"/>
            <a:ext cx="5511480" cy="2234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089" y="1689726"/>
            <a:ext cx="6047723" cy="3924300"/>
          </a:xfrm>
          <a:prstGeom prst="rect">
            <a:avLst/>
          </a:prstGeom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Why We Care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2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029624" y="1676139"/>
            <a:ext cx="1569660" cy="868779"/>
            <a:chOff x="4029624" y="1676139"/>
            <a:chExt cx="1569660" cy="868779"/>
          </a:xfrm>
        </p:grpSpPr>
        <p:sp>
          <p:nvSpPr>
            <p:cNvPr id="12" name="TextBox 11"/>
            <p:cNvSpPr txBox="1"/>
            <p:nvPr/>
          </p:nvSpPr>
          <p:spPr>
            <a:xfrm rot="5400000">
              <a:off x="4625826" y="1571460"/>
              <a:ext cx="37725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solidFill>
                    <a:schemeClr val="accent6"/>
                  </a:solidFill>
                  <a:latin typeface="Consolas" charset="0"/>
                  <a:ea typeface="Consolas" charset="0"/>
                  <a:cs typeface="Consolas" charset="0"/>
                </a:rPr>
                <a:t>{</a:t>
              </a:r>
              <a:endParaRPr lang="en-US" sz="96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491681" y="1676139"/>
              <a:ext cx="3772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chemeClr val="accent6"/>
                  </a:solidFill>
                  <a:latin typeface="Consolas" charset="0"/>
                  <a:ea typeface="Consolas" charset="0"/>
                  <a:cs typeface="Consolas" charset="0"/>
                </a:rPr>
                <a:t>?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79599" y="2897773"/>
            <a:ext cx="7424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(named-lambda </a:t>
            </a:r>
            <a:r>
              <a:rPr lang="en-US" sz="32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f  (x ...) body)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6881" y="4348876"/>
            <a:ext cx="8229600" cy="1087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Within </a:t>
            </a:r>
            <a:r>
              <a:rPr lang="en-US" u="sng" dirty="0" smtClean="0"/>
              <a:t>body</a:t>
            </a:r>
            <a:r>
              <a:rPr lang="en-US" dirty="0" smtClean="0"/>
              <a:t>, </a:t>
            </a:r>
            <a:r>
              <a:rPr lang="en-US" u="sng" dirty="0" smtClean="0"/>
              <a:t>f</a:t>
            </a:r>
            <a:r>
              <a:rPr lang="en-US" dirty="0" smtClean="0"/>
              <a:t> is bound to the function.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504373" y="1030917"/>
            <a:ext cx="1914736" cy="1137155"/>
          </a:xfrm>
          <a:prstGeom prst="wedgeRoundRectCallout">
            <a:avLst>
              <a:gd name="adj1" fmla="val -42044"/>
              <a:gd name="adj2" fmla="val 127738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venir Book"/>
                <a:cs typeface="Avenir Book"/>
              </a:rPr>
              <a:t>Must be distinct!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21396" y="733608"/>
            <a:ext cx="3487226" cy="1731774"/>
          </a:xfrm>
          <a:prstGeom prst="wedgeRoundRectCallout">
            <a:avLst>
              <a:gd name="adj1" fmla="val 62857"/>
              <a:gd name="adj2" fmla="val 4902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venir Book"/>
                <a:cs typeface="Avenir Book"/>
              </a:rPr>
              <a:t>Must be distinct?</a:t>
            </a:r>
          </a:p>
          <a:p>
            <a:pPr algn="ctr"/>
            <a:r>
              <a:rPr lang="en-US" sz="2800" u="sng" dirty="0" smtClean="0">
                <a:latin typeface="Avenir Book"/>
                <a:cs typeface="Avenir Book"/>
              </a:rPr>
              <a:t>f</a:t>
            </a:r>
            <a:r>
              <a:rPr lang="en-US" sz="2800" dirty="0" smtClean="0">
                <a:latin typeface="Avenir Book"/>
                <a:cs typeface="Avenir Book"/>
              </a:rPr>
              <a:t> shadows </a:t>
            </a:r>
            <a:r>
              <a:rPr lang="en-US" sz="2800" u="sng" dirty="0" smtClean="0">
                <a:latin typeface="Avenir Book"/>
                <a:cs typeface="Avenir Book"/>
              </a:rPr>
              <a:t>x</a:t>
            </a:r>
            <a:r>
              <a:rPr lang="en-US" sz="2800" dirty="0" smtClean="0">
                <a:latin typeface="Avenir Book"/>
                <a:cs typeface="Avenir Book"/>
              </a:rPr>
              <a:t>?</a:t>
            </a:r>
          </a:p>
          <a:p>
            <a:pPr algn="ctr"/>
            <a:r>
              <a:rPr lang="en-US" sz="2800" u="sng" dirty="0" smtClean="0">
                <a:latin typeface="Avenir Book"/>
                <a:cs typeface="Avenir Book"/>
              </a:rPr>
              <a:t>x</a:t>
            </a:r>
            <a:r>
              <a:rPr lang="en-US" sz="2800" dirty="0" smtClean="0">
                <a:latin typeface="Avenir Book"/>
                <a:cs typeface="Avenir Book"/>
              </a:rPr>
              <a:t> shadows </a:t>
            </a:r>
            <a:r>
              <a:rPr lang="en-US" sz="2800" u="sng" dirty="0" smtClean="0">
                <a:latin typeface="Avenir Book"/>
                <a:cs typeface="Avenir Book"/>
              </a:rPr>
              <a:t>f</a:t>
            </a:r>
            <a:r>
              <a:rPr lang="en-US" sz="2800" dirty="0" smtClean="0">
                <a:latin typeface="Avenir Book"/>
                <a:cs typeface="Avenir Book"/>
              </a:rPr>
              <a:t>?</a:t>
            </a:r>
          </a:p>
        </p:txBody>
      </p:sp>
      <p:sp>
        <p:nvSpPr>
          <p:cNvPr id="29" name="Freeform 28"/>
          <p:cNvSpPr/>
          <p:nvPr/>
        </p:nvSpPr>
        <p:spPr>
          <a:xfrm>
            <a:off x="4451804" y="3394319"/>
            <a:ext cx="2967305" cy="928563"/>
          </a:xfrm>
          <a:custGeom>
            <a:avLst/>
            <a:gdLst>
              <a:gd name="connsiteX0" fmla="*/ 3408219 w 3408219"/>
              <a:gd name="connsiteY0" fmla="*/ 0 h 1258310"/>
              <a:gd name="connsiteX1" fmla="*/ 2182091 w 3408219"/>
              <a:gd name="connsiteY1" fmla="*/ 1101437 h 1258310"/>
              <a:gd name="connsiteX2" fmla="*/ 997528 w 3408219"/>
              <a:gd name="connsiteY2" fmla="*/ 1143000 h 1258310"/>
              <a:gd name="connsiteX3" fmla="*/ 0 w 3408219"/>
              <a:gd name="connsiteY3" fmla="*/ 83128 h 1258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8219" h="1258310">
                <a:moveTo>
                  <a:pt x="3408219" y="0"/>
                </a:moveTo>
                <a:cubicBezTo>
                  <a:pt x="2996046" y="455468"/>
                  <a:pt x="2583873" y="910937"/>
                  <a:pt x="2182091" y="1101437"/>
                </a:cubicBezTo>
                <a:cubicBezTo>
                  <a:pt x="1780309" y="1291937"/>
                  <a:pt x="1361210" y="1312718"/>
                  <a:pt x="997528" y="1143000"/>
                </a:cubicBezTo>
                <a:cubicBezTo>
                  <a:pt x="633846" y="973282"/>
                  <a:pt x="0" y="83128"/>
                  <a:pt x="0" y="83128"/>
                </a:cubicBezTo>
              </a:path>
            </a:pathLst>
          </a:custGeom>
          <a:noFill/>
          <a:ln w="76200">
            <a:solidFill>
              <a:schemeClr val="accent3"/>
            </a:solidFill>
            <a:round/>
            <a:headEnd type="none"/>
            <a:tailEnd type="triangle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5465618" y="3338637"/>
            <a:ext cx="1537856" cy="547563"/>
          </a:xfrm>
          <a:custGeom>
            <a:avLst/>
            <a:gdLst>
              <a:gd name="connsiteX0" fmla="*/ 3408219 w 3408219"/>
              <a:gd name="connsiteY0" fmla="*/ 0 h 1258310"/>
              <a:gd name="connsiteX1" fmla="*/ 2182091 w 3408219"/>
              <a:gd name="connsiteY1" fmla="*/ 1101437 h 1258310"/>
              <a:gd name="connsiteX2" fmla="*/ 997528 w 3408219"/>
              <a:gd name="connsiteY2" fmla="*/ 1143000 h 1258310"/>
              <a:gd name="connsiteX3" fmla="*/ 0 w 3408219"/>
              <a:gd name="connsiteY3" fmla="*/ 83128 h 1258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8219" h="1258310">
                <a:moveTo>
                  <a:pt x="3408219" y="0"/>
                </a:moveTo>
                <a:cubicBezTo>
                  <a:pt x="2996046" y="455468"/>
                  <a:pt x="2583873" y="910937"/>
                  <a:pt x="2182091" y="1101437"/>
                </a:cubicBezTo>
                <a:cubicBezTo>
                  <a:pt x="1780309" y="1291937"/>
                  <a:pt x="1361210" y="1312718"/>
                  <a:pt x="997528" y="1143000"/>
                </a:cubicBezTo>
                <a:cubicBezTo>
                  <a:pt x="633846" y="973282"/>
                  <a:pt x="0" y="83128"/>
                  <a:pt x="0" y="83128"/>
                </a:cubicBezTo>
              </a:path>
            </a:pathLst>
          </a:custGeom>
          <a:noFill/>
          <a:ln w="76200">
            <a:solidFill>
              <a:schemeClr val="accent3"/>
            </a:solidFill>
            <a:round/>
            <a:headEnd type="none"/>
            <a:tailEnd type="triangle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901497" y="1156367"/>
            <a:ext cx="3180368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Avenir Book"/>
                <a:cs typeface="Avenir Book"/>
              </a:rPr>
              <a:t>laborious</a:t>
            </a:r>
          </a:p>
          <a:p>
            <a:pPr algn="ctr"/>
            <a:r>
              <a:rPr lang="en-US" sz="3200" dirty="0" smtClean="0">
                <a:solidFill>
                  <a:schemeClr val="tx2"/>
                </a:solidFill>
                <a:latin typeface="Avenir Book"/>
                <a:cs typeface="Avenir Book"/>
              </a:rPr>
              <a:t>&amp;</a:t>
            </a:r>
          </a:p>
          <a:p>
            <a:pPr algn="ctr"/>
            <a:r>
              <a:rPr lang="en-US" sz="3200" dirty="0" smtClean="0">
                <a:solidFill>
                  <a:schemeClr val="tx2"/>
                </a:solidFill>
                <a:latin typeface="Avenir Book"/>
                <a:cs typeface="Avenir Book"/>
              </a:rPr>
              <a:t>error-prone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9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9" grpId="0" animBg="1"/>
      <p:bldP spid="30" grpId="0" animBg="1"/>
      <p:bldP spid="3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Scope rules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468147" y="4879247"/>
            <a:ext cx="6411203" cy="13424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If there is a path from A to B</a:t>
            </a:r>
          </a:p>
          <a:p>
            <a:pPr marL="0" indent="0">
              <a:buNone/>
            </a:pPr>
            <a:r>
              <a:rPr lang="en-US" dirty="0" smtClean="0"/>
              <a:t>then B is in scope of A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2536660" y="2765988"/>
            <a:ext cx="2458882" cy="1510576"/>
            <a:chOff x="4275519" y="3511941"/>
            <a:chExt cx="2458882" cy="1510576"/>
          </a:xfrm>
        </p:grpSpPr>
        <p:sp>
          <p:nvSpPr>
            <p:cNvPr id="14" name="TextBox 13"/>
            <p:cNvSpPr txBox="1"/>
            <p:nvPr/>
          </p:nvSpPr>
          <p:spPr>
            <a:xfrm>
              <a:off x="6090815" y="4583145"/>
              <a:ext cx="643586" cy="381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body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75519" y="4560852"/>
              <a:ext cx="12281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solidFill>
                    <a:schemeClr val="tx2"/>
                  </a:solidFill>
                  <a:latin typeface="Consolas"/>
                  <a:cs typeface="Consolas"/>
                </a:rPr>
                <a:t>arg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96633" y="351194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lambda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V="1">
              <a:off x="4900068" y="3946901"/>
              <a:ext cx="511026" cy="636245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5927461" y="3968417"/>
              <a:ext cx="485147" cy="614728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/>
          <p:cNvCxnSpPr/>
          <p:nvPr/>
        </p:nvCxnSpPr>
        <p:spPr>
          <a:xfrm flipV="1">
            <a:off x="3087974" y="3200305"/>
            <a:ext cx="584616" cy="734517"/>
          </a:xfrm>
          <a:prstGeom prst="straightConnector1">
            <a:avLst/>
          </a:prstGeom>
          <a:ln w="6985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4137285" y="3176560"/>
            <a:ext cx="536464" cy="670712"/>
          </a:xfrm>
          <a:prstGeom prst="straightConnector1">
            <a:avLst/>
          </a:prstGeom>
          <a:ln w="6985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3186146" y="4219085"/>
            <a:ext cx="1275803" cy="240389"/>
          </a:xfrm>
          <a:custGeom>
            <a:avLst/>
            <a:gdLst>
              <a:gd name="connsiteX0" fmla="*/ 3408219 w 3408219"/>
              <a:gd name="connsiteY0" fmla="*/ 0 h 1258310"/>
              <a:gd name="connsiteX1" fmla="*/ 2182091 w 3408219"/>
              <a:gd name="connsiteY1" fmla="*/ 1101437 h 1258310"/>
              <a:gd name="connsiteX2" fmla="*/ 997528 w 3408219"/>
              <a:gd name="connsiteY2" fmla="*/ 1143000 h 1258310"/>
              <a:gd name="connsiteX3" fmla="*/ 0 w 3408219"/>
              <a:gd name="connsiteY3" fmla="*/ 83128 h 1258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8219" h="1258310">
                <a:moveTo>
                  <a:pt x="3408219" y="0"/>
                </a:moveTo>
                <a:cubicBezTo>
                  <a:pt x="2996046" y="455468"/>
                  <a:pt x="2583873" y="910937"/>
                  <a:pt x="2182091" y="1101437"/>
                </a:cubicBezTo>
                <a:cubicBezTo>
                  <a:pt x="1780309" y="1291937"/>
                  <a:pt x="1361210" y="1312718"/>
                  <a:pt x="997528" y="1143000"/>
                </a:cubicBezTo>
                <a:cubicBezTo>
                  <a:pt x="633846" y="973282"/>
                  <a:pt x="0" y="83128"/>
                  <a:pt x="0" y="83128"/>
                </a:cubicBezTo>
              </a:path>
            </a:pathLst>
          </a:custGeom>
          <a:noFill/>
          <a:ln w="76200">
            <a:solidFill>
              <a:schemeClr val="accent3"/>
            </a:solidFill>
            <a:round/>
            <a:headEnd type="none"/>
            <a:tailEnd type="triangle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59918" y="1734789"/>
            <a:ext cx="7424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(lambda (</a:t>
            </a:r>
            <a:r>
              <a:rPr lang="en-US" sz="32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arg</a:t>
            </a:r>
            <a:r>
              <a:rPr lang="en-US" sz="32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) body)</a:t>
            </a: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5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/>
      <p:bldP spid="2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2691" y="511411"/>
            <a:ext cx="8074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(named-lambda f (x ...) body)</a:t>
            </a:r>
          </a:p>
          <a:p>
            <a:pPr marL="457200" indent="-457200">
              <a:buFont typeface="Symbol" charset="2"/>
              <a:buChar char="Þ"/>
            </a:pPr>
            <a:r>
              <a:rPr lang="en-US" sz="2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             (lambda (x ...) body)</a:t>
            </a:r>
            <a:endParaRPr lang="en-US" sz="2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1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520" y="1241451"/>
            <a:ext cx="103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x + 2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520" y="3066958"/>
            <a:ext cx="2553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[x*x | x &lt;- l]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632" y="4892464"/>
            <a:ext cx="119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x or 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71331" y="1241451"/>
            <a:ext cx="2215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tx2"/>
                </a:solidFill>
                <a:latin typeface="Consolas"/>
                <a:cs typeface="Consolas"/>
              </a:rPr>
              <a:t>x.__add</a:t>
            </a:r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__(2)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1331" y="3066958"/>
            <a:ext cx="3061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map (\x -&gt; x*x) 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71331" y="4892464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let t = x in</a:t>
            </a:r>
            <a:r>
              <a:rPr lang="en-US" sz="2400" dirty="0">
                <a:solidFill>
                  <a:schemeClr val="tx2"/>
                </a:solidFill>
                <a:latin typeface="Consolas"/>
                <a:cs typeface="Consolas"/>
              </a:rPr>
              <a:t/>
            </a:r>
            <a:br>
              <a:rPr lang="en-US" sz="2400" dirty="0">
                <a:solidFill>
                  <a:schemeClr val="tx2"/>
                </a:solidFill>
                <a:latin typeface="Consolas"/>
                <a:cs typeface="Consolas"/>
              </a:rPr>
            </a:br>
            <a:r>
              <a:rPr lang="en-US" sz="2400" dirty="0" smtClean="0">
                <a:solidFill>
                  <a:schemeClr val="tx2"/>
                </a:solidFill>
                <a:latin typeface="Consolas"/>
                <a:cs typeface="Consolas"/>
              </a:rPr>
              <a:t>  if t then t else y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482453" y="1159503"/>
            <a:ext cx="1249586" cy="379718"/>
            <a:chOff x="3482453" y="758016"/>
            <a:chExt cx="1249586" cy="379718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3625848" y="1137734"/>
              <a:ext cx="1106191" cy="0"/>
            </a:xfrm>
            <a:prstGeom prst="straightConnector1">
              <a:avLst/>
            </a:prstGeom>
            <a:ln w="57150" cmpd="sng"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82453" y="758016"/>
              <a:ext cx="1106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  <a:latin typeface="Avenir Book"/>
                  <a:cs typeface="Avenir Book"/>
                </a:rPr>
                <a:t>desugar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82453" y="2975474"/>
            <a:ext cx="1249586" cy="379718"/>
            <a:chOff x="3482453" y="758016"/>
            <a:chExt cx="1249586" cy="37971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3625848" y="1137734"/>
              <a:ext cx="1106191" cy="0"/>
            </a:xfrm>
            <a:prstGeom prst="straightConnector1">
              <a:avLst/>
            </a:prstGeom>
            <a:ln w="57150" cmpd="sng"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482453" y="758016"/>
              <a:ext cx="1106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  <a:latin typeface="Avenir Book"/>
                  <a:cs typeface="Avenir Book"/>
                </a:rPr>
                <a:t>desugar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482453" y="4750043"/>
            <a:ext cx="1249586" cy="379718"/>
            <a:chOff x="3482453" y="758016"/>
            <a:chExt cx="1249586" cy="379718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3625848" y="1137734"/>
              <a:ext cx="1106191" cy="0"/>
            </a:xfrm>
            <a:prstGeom prst="straightConnector1">
              <a:avLst/>
            </a:prstGeom>
            <a:ln w="57150" cmpd="sng"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482453" y="758016"/>
              <a:ext cx="1106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  <a:latin typeface="Avenir Book"/>
                  <a:cs typeface="Avenir Book"/>
                </a:rPr>
                <a:t>desugar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908" y="1539221"/>
            <a:ext cx="978251" cy="9782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393" y="3237348"/>
            <a:ext cx="1065221" cy="10652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5848" y="5219639"/>
            <a:ext cx="1071189" cy="100764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9549" y="359403"/>
            <a:ext cx="8110622" cy="645013"/>
            <a:chOff x="304799" y="359403"/>
            <a:chExt cx="8110622" cy="645013"/>
          </a:xfrm>
        </p:grpSpPr>
        <p:sp>
          <p:nvSpPr>
            <p:cNvPr id="8" name="TextBox 7"/>
            <p:cNvSpPr txBox="1"/>
            <p:nvPr/>
          </p:nvSpPr>
          <p:spPr>
            <a:xfrm>
              <a:off x="304799" y="419641"/>
              <a:ext cx="34823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u="sng" dirty="0" smtClean="0">
                  <a:latin typeface="Avenir Book"/>
                  <a:cs typeface="Avenir Book"/>
                </a:rPr>
                <a:t>Surface Language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33111" y="419641"/>
              <a:ext cx="34823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u="sng" dirty="0" smtClean="0">
                  <a:latin typeface="Avenir Book"/>
                  <a:cs typeface="Avenir Book"/>
                </a:rPr>
                <a:t>Core Language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634853" y="359403"/>
              <a:ext cx="1249586" cy="379718"/>
              <a:chOff x="3482453" y="758016"/>
              <a:chExt cx="1249586" cy="379718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3625848" y="1137734"/>
                <a:ext cx="1106191" cy="0"/>
              </a:xfrm>
              <a:prstGeom prst="straightConnector1">
                <a:avLst/>
              </a:prstGeom>
              <a:ln w="57150" cmpd="sng"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3482453" y="758016"/>
                <a:ext cx="1106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2"/>
                    </a:solidFill>
                    <a:latin typeface="Avenir Book"/>
                    <a:cs typeface="Avenir Book"/>
                  </a:rPr>
                  <a:t>desugar</a:t>
                </a:r>
              </a:p>
            </p:txBody>
          </p:sp>
        </p:grpSp>
      </p:grp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9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/>
      <p:bldP spid="11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2691" y="511411"/>
            <a:ext cx="8074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(named-lambda f (x ...) body)</a:t>
            </a:r>
          </a:p>
          <a:p>
            <a:pPr marL="457200" indent="-457200">
              <a:buFont typeface="Symbol" charset="2"/>
              <a:buChar char="Þ"/>
            </a:pPr>
            <a:r>
              <a:rPr lang="en-US" sz="2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 (lambda (f) (lambda (x ...) body))</a:t>
            </a:r>
            <a:endParaRPr lang="en-US" sz="2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2691" y="511411"/>
            <a:ext cx="8074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(named-lambda f (x ...) body)</a:t>
            </a:r>
          </a:p>
          <a:p>
            <a:pPr marL="457200" indent="-457200">
              <a:buFont typeface="Symbol" charset="2"/>
              <a:buChar char="Þ"/>
            </a:pPr>
            <a:r>
              <a:rPr lang="en-US" sz="2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(Y (lambda (f) (lambda (x ...) body)))</a:t>
            </a:r>
            <a:endParaRPr lang="en-US" sz="2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03848" y="2553893"/>
            <a:ext cx="3253740" cy="1749556"/>
            <a:chOff x="2031925" y="2155145"/>
            <a:chExt cx="4369797" cy="2117618"/>
          </a:xfrm>
        </p:grpSpPr>
        <p:sp>
          <p:nvSpPr>
            <p:cNvPr id="23" name="TextBox 22"/>
            <p:cNvSpPr txBox="1"/>
            <p:nvPr/>
          </p:nvSpPr>
          <p:spPr>
            <a:xfrm>
              <a:off x="2683611" y="2155145"/>
              <a:ext cx="2986421" cy="558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named-lambda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31925" y="3713975"/>
              <a:ext cx="476209" cy="558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f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37381" y="3731228"/>
              <a:ext cx="864341" cy="461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body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88507" y="3703040"/>
              <a:ext cx="1649357" cy="55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(x </a:t>
              </a:r>
              <a:r>
                <a:rPr lang="en-US" sz="2400" dirty="0"/>
                <a:t>…</a:t>
              </a:r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)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2557322" y="2750286"/>
              <a:ext cx="978510" cy="909704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23" idx="2"/>
            </p:cNvCxnSpPr>
            <p:nvPr/>
          </p:nvCxnSpPr>
          <p:spPr>
            <a:xfrm flipV="1">
              <a:off x="4155308" y="2713933"/>
              <a:ext cx="21514" cy="1020060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4623021" y="2711748"/>
              <a:ext cx="1159224" cy="1019483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938951" y="2236176"/>
            <a:ext cx="3635008" cy="3680374"/>
            <a:chOff x="4938951" y="2236176"/>
            <a:chExt cx="3635008" cy="3680374"/>
          </a:xfrm>
        </p:grpSpPr>
        <p:cxnSp>
          <p:nvCxnSpPr>
            <p:cNvPr id="35" name="Straight Connector 34"/>
            <p:cNvCxnSpPr>
              <a:stCxn id="105" idx="0"/>
            </p:cNvCxnSpPr>
            <p:nvPr/>
          </p:nvCxnSpPr>
          <p:spPr>
            <a:xfrm flipV="1">
              <a:off x="5116243" y="2701115"/>
              <a:ext cx="628909" cy="642846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08" idx="0"/>
            </p:cNvCxnSpPr>
            <p:nvPr/>
          </p:nvCxnSpPr>
          <p:spPr>
            <a:xfrm flipH="1" flipV="1">
              <a:off x="6013524" y="2689405"/>
              <a:ext cx="680612" cy="654556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930373" y="5477178"/>
              <a:ext cx="643586" cy="381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body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15077" y="5454885"/>
              <a:ext cx="12281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(x </a:t>
              </a:r>
              <a:r>
                <a:rPr lang="en-US" sz="2400" dirty="0"/>
                <a:t>…</a:t>
              </a:r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)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288429" y="2236176"/>
              <a:ext cx="10342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apply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938951" y="33556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/>
                  <a:cs typeface="Consolas"/>
                </a:rPr>
                <a:t>Y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092048" y="334396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lambda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30" name="Straight Connector 29"/>
            <p:cNvCxnSpPr>
              <a:stCxn id="37" idx="0"/>
            </p:cNvCxnSpPr>
            <p:nvPr/>
          </p:nvCxnSpPr>
          <p:spPr>
            <a:xfrm flipV="1">
              <a:off x="5805557" y="3797190"/>
              <a:ext cx="623984" cy="608784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32" idx="0"/>
            </p:cNvCxnSpPr>
            <p:nvPr/>
          </p:nvCxnSpPr>
          <p:spPr>
            <a:xfrm flipH="1" flipV="1">
              <a:off x="6874135" y="3818958"/>
              <a:ext cx="564144" cy="587016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36191" y="4405974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lambda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flipV="1">
              <a:off x="6739626" y="4840934"/>
              <a:ext cx="511026" cy="636245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40" idx="0"/>
            </p:cNvCxnSpPr>
            <p:nvPr/>
          </p:nvCxnSpPr>
          <p:spPr>
            <a:xfrm flipH="1" flipV="1">
              <a:off x="7767019" y="4862450"/>
              <a:ext cx="485147" cy="614728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628265" y="4405974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/>
                  <a:cs typeface="Consolas"/>
                </a:rPr>
                <a:t>f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16243" y="2615855"/>
            <a:ext cx="1577893" cy="739816"/>
            <a:chOff x="5116243" y="2615855"/>
            <a:chExt cx="1577893" cy="739816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5116243" y="2615855"/>
              <a:ext cx="690509" cy="739816"/>
            </a:xfrm>
            <a:prstGeom prst="straightConnector1">
              <a:avLst/>
            </a:prstGeom>
            <a:ln w="69850">
              <a:solidFill>
                <a:schemeClr val="accent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08" idx="0"/>
            </p:cNvCxnSpPr>
            <p:nvPr/>
          </p:nvCxnSpPr>
          <p:spPr>
            <a:xfrm flipH="1" flipV="1">
              <a:off x="5981075" y="2638269"/>
              <a:ext cx="713061" cy="705692"/>
            </a:xfrm>
            <a:prstGeom prst="straightConnector1">
              <a:avLst/>
            </a:prstGeom>
            <a:ln w="69850">
              <a:solidFill>
                <a:schemeClr val="accent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5820547" y="3652826"/>
            <a:ext cx="1607522" cy="1361933"/>
            <a:chOff x="5820547" y="3652826"/>
            <a:chExt cx="1607522" cy="1361933"/>
          </a:xfrm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5820547" y="3652826"/>
              <a:ext cx="720138" cy="753148"/>
            </a:xfrm>
            <a:prstGeom prst="straightConnector1">
              <a:avLst/>
            </a:prstGeom>
            <a:ln w="69850">
              <a:solidFill>
                <a:schemeClr val="accent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6715008" y="3675240"/>
              <a:ext cx="713061" cy="705692"/>
            </a:xfrm>
            <a:prstGeom prst="straightConnector1">
              <a:avLst/>
            </a:prstGeom>
            <a:ln w="69850">
              <a:solidFill>
                <a:schemeClr val="accent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Freeform 58"/>
            <p:cNvSpPr/>
            <p:nvPr/>
          </p:nvSpPr>
          <p:spPr>
            <a:xfrm>
              <a:off x="5940467" y="4734135"/>
              <a:ext cx="1114642" cy="280624"/>
            </a:xfrm>
            <a:custGeom>
              <a:avLst/>
              <a:gdLst>
                <a:gd name="connsiteX0" fmla="*/ 3408219 w 3408219"/>
                <a:gd name="connsiteY0" fmla="*/ 0 h 1258310"/>
                <a:gd name="connsiteX1" fmla="*/ 2182091 w 3408219"/>
                <a:gd name="connsiteY1" fmla="*/ 1101437 h 1258310"/>
                <a:gd name="connsiteX2" fmla="*/ 997528 w 3408219"/>
                <a:gd name="connsiteY2" fmla="*/ 1143000 h 1258310"/>
                <a:gd name="connsiteX3" fmla="*/ 0 w 3408219"/>
                <a:gd name="connsiteY3" fmla="*/ 83128 h 125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8219" h="1258310">
                  <a:moveTo>
                    <a:pt x="3408219" y="0"/>
                  </a:moveTo>
                  <a:cubicBezTo>
                    <a:pt x="2996046" y="455468"/>
                    <a:pt x="2583873" y="910937"/>
                    <a:pt x="2182091" y="1101437"/>
                  </a:cubicBezTo>
                  <a:cubicBezTo>
                    <a:pt x="1780309" y="1291937"/>
                    <a:pt x="1361210" y="1312718"/>
                    <a:pt x="997528" y="1143000"/>
                  </a:cubicBezTo>
                  <a:cubicBezTo>
                    <a:pt x="633846" y="973282"/>
                    <a:pt x="0" y="83128"/>
                    <a:pt x="0" y="83128"/>
                  </a:cubicBezTo>
                </a:path>
              </a:pathLst>
            </a:custGeom>
            <a:noFill/>
            <a:ln w="76200">
              <a:solidFill>
                <a:schemeClr val="accent3"/>
              </a:solidFill>
              <a:round/>
              <a:headEnd type="none"/>
              <a:tailEnd type="triangle" w="lg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729132" y="4734616"/>
            <a:ext cx="1515457" cy="1366493"/>
            <a:chOff x="6729132" y="4734616"/>
            <a:chExt cx="1515457" cy="1366493"/>
          </a:xfrm>
        </p:grpSpPr>
        <p:cxnSp>
          <p:nvCxnSpPr>
            <p:cNvPr id="51" name="Straight Arrow Connector 50"/>
            <p:cNvCxnSpPr>
              <a:stCxn id="46" idx="0"/>
            </p:cNvCxnSpPr>
            <p:nvPr/>
          </p:nvCxnSpPr>
          <p:spPr>
            <a:xfrm flipV="1">
              <a:off x="6729132" y="4734616"/>
              <a:ext cx="653501" cy="720269"/>
            </a:xfrm>
            <a:prstGeom prst="straightConnector1">
              <a:avLst/>
            </a:prstGeom>
            <a:ln w="69850">
              <a:solidFill>
                <a:schemeClr val="accent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 flipV="1">
              <a:off x="7676877" y="4757030"/>
              <a:ext cx="567712" cy="699390"/>
            </a:xfrm>
            <a:prstGeom prst="straightConnector1">
              <a:avLst/>
            </a:prstGeom>
            <a:ln w="69850">
              <a:solidFill>
                <a:schemeClr val="accent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reeform 60"/>
            <p:cNvSpPr/>
            <p:nvPr/>
          </p:nvSpPr>
          <p:spPr>
            <a:xfrm>
              <a:off x="6930932" y="5820485"/>
              <a:ext cx="1114642" cy="280624"/>
            </a:xfrm>
            <a:custGeom>
              <a:avLst/>
              <a:gdLst>
                <a:gd name="connsiteX0" fmla="*/ 3408219 w 3408219"/>
                <a:gd name="connsiteY0" fmla="*/ 0 h 1258310"/>
                <a:gd name="connsiteX1" fmla="*/ 2182091 w 3408219"/>
                <a:gd name="connsiteY1" fmla="*/ 1101437 h 1258310"/>
                <a:gd name="connsiteX2" fmla="*/ 997528 w 3408219"/>
                <a:gd name="connsiteY2" fmla="*/ 1143000 h 1258310"/>
                <a:gd name="connsiteX3" fmla="*/ 0 w 3408219"/>
                <a:gd name="connsiteY3" fmla="*/ 83128 h 125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8219" h="1258310">
                  <a:moveTo>
                    <a:pt x="3408219" y="0"/>
                  </a:moveTo>
                  <a:cubicBezTo>
                    <a:pt x="2996046" y="455468"/>
                    <a:pt x="2583873" y="910937"/>
                    <a:pt x="2182091" y="1101437"/>
                  </a:cubicBezTo>
                  <a:cubicBezTo>
                    <a:pt x="1780309" y="1291937"/>
                    <a:pt x="1361210" y="1312718"/>
                    <a:pt x="997528" y="1143000"/>
                  </a:cubicBezTo>
                  <a:cubicBezTo>
                    <a:pt x="633846" y="973282"/>
                    <a:pt x="0" y="83128"/>
                    <a:pt x="0" y="83128"/>
                  </a:cubicBezTo>
                </a:path>
              </a:pathLst>
            </a:custGeom>
            <a:noFill/>
            <a:ln w="76200">
              <a:solidFill>
                <a:schemeClr val="accent3"/>
              </a:solidFill>
              <a:round/>
              <a:headEnd type="none"/>
              <a:tailEnd type="triangle" w="lg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2691" y="511411"/>
            <a:ext cx="8074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(named-lambda f (x ...) body)</a:t>
            </a:r>
          </a:p>
          <a:p>
            <a:pPr marL="457200" indent="-457200">
              <a:buFont typeface="Symbol" charset="2"/>
              <a:buChar char="Þ"/>
            </a:pPr>
            <a:r>
              <a:rPr lang="en-US" sz="2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(Y (lambda (f) (lambda (x ...) body)))</a:t>
            </a:r>
            <a:endParaRPr lang="en-US" sz="2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03848" y="2553893"/>
            <a:ext cx="3253740" cy="1749556"/>
            <a:chOff x="2031925" y="2155145"/>
            <a:chExt cx="4369797" cy="2117618"/>
          </a:xfrm>
        </p:grpSpPr>
        <p:sp>
          <p:nvSpPr>
            <p:cNvPr id="23" name="TextBox 22"/>
            <p:cNvSpPr txBox="1"/>
            <p:nvPr/>
          </p:nvSpPr>
          <p:spPr>
            <a:xfrm>
              <a:off x="2683611" y="2155145"/>
              <a:ext cx="2986421" cy="558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named-lambda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31925" y="3713975"/>
              <a:ext cx="476209" cy="558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f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37381" y="3731228"/>
              <a:ext cx="864341" cy="461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body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88507" y="3703040"/>
              <a:ext cx="1649357" cy="55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(x </a:t>
              </a:r>
              <a:r>
                <a:rPr lang="en-US" sz="2400" dirty="0"/>
                <a:t>…</a:t>
              </a:r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)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2557322" y="2750286"/>
              <a:ext cx="978510" cy="909704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23" idx="2"/>
            </p:cNvCxnSpPr>
            <p:nvPr/>
          </p:nvCxnSpPr>
          <p:spPr>
            <a:xfrm flipV="1">
              <a:off x="4155308" y="2713933"/>
              <a:ext cx="21514" cy="1020060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4623021" y="2711748"/>
              <a:ext cx="1159224" cy="1019483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938951" y="2236176"/>
            <a:ext cx="3635008" cy="3680374"/>
            <a:chOff x="4938951" y="2236176"/>
            <a:chExt cx="3635008" cy="3680374"/>
          </a:xfrm>
        </p:grpSpPr>
        <p:cxnSp>
          <p:nvCxnSpPr>
            <p:cNvPr id="35" name="Straight Connector 34"/>
            <p:cNvCxnSpPr>
              <a:stCxn id="105" idx="0"/>
            </p:cNvCxnSpPr>
            <p:nvPr/>
          </p:nvCxnSpPr>
          <p:spPr>
            <a:xfrm flipV="1">
              <a:off x="5116243" y="2701115"/>
              <a:ext cx="628909" cy="642846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08" idx="0"/>
            </p:cNvCxnSpPr>
            <p:nvPr/>
          </p:nvCxnSpPr>
          <p:spPr>
            <a:xfrm flipH="1" flipV="1">
              <a:off x="6013524" y="2689405"/>
              <a:ext cx="680612" cy="654556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930373" y="5477178"/>
              <a:ext cx="643586" cy="381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body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15077" y="5454885"/>
              <a:ext cx="12281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(x </a:t>
              </a:r>
              <a:r>
                <a:rPr lang="en-US" sz="2400" dirty="0"/>
                <a:t>…</a:t>
              </a:r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)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288429" y="2236176"/>
              <a:ext cx="10342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apply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938951" y="33556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/>
                  <a:cs typeface="Consolas"/>
                </a:rPr>
                <a:t>Y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092048" y="334396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lambda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30" name="Straight Connector 29"/>
            <p:cNvCxnSpPr>
              <a:stCxn id="37" idx="0"/>
            </p:cNvCxnSpPr>
            <p:nvPr/>
          </p:nvCxnSpPr>
          <p:spPr>
            <a:xfrm flipV="1">
              <a:off x="5805557" y="3797190"/>
              <a:ext cx="623984" cy="608784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32" idx="0"/>
            </p:cNvCxnSpPr>
            <p:nvPr/>
          </p:nvCxnSpPr>
          <p:spPr>
            <a:xfrm flipH="1" flipV="1">
              <a:off x="6874135" y="3818958"/>
              <a:ext cx="564144" cy="587016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36191" y="4405974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lambda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flipV="1">
              <a:off x="6739626" y="4840934"/>
              <a:ext cx="511026" cy="636245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40" idx="0"/>
            </p:cNvCxnSpPr>
            <p:nvPr/>
          </p:nvCxnSpPr>
          <p:spPr>
            <a:xfrm flipH="1" flipV="1">
              <a:off x="7767019" y="4862450"/>
              <a:ext cx="485147" cy="614728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628265" y="4405974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/>
                  <a:cs typeface="Consolas"/>
                </a:rPr>
                <a:t>f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116243" y="2615855"/>
            <a:ext cx="3128346" cy="3485254"/>
            <a:chOff x="5116243" y="2615855"/>
            <a:chExt cx="3128346" cy="3485254"/>
          </a:xfrm>
        </p:grpSpPr>
        <p:grpSp>
          <p:nvGrpSpPr>
            <p:cNvPr id="38" name="Group 37"/>
            <p:cNvGrpSpPr/>
            <p:nvPr/>
          </p:nvGrpSpPr>
          <p:grpSpPr>
            <a:xfrm>
              <a:off x="5116243" y="2615855"/>
              <a:ext cx="1577893" cy="739816"/>
              <a:chOff x="5116243" y="2615855"/>
              <a:chExt cx="1577893" cy="739816"/>
            </a:xfrm>
          </p:grpSpPr>
          <p:cxnSp>
            <p:nvCxnSpPr>
              <p:cNvPr id="39" name="Straight Arrow Connector 38"/>
              <p:cNvCxnSpPr/>
              <p:nvPr/>
            </p:nvCxnSpPr>
            <p:spPr>
              <a:xfrm flipV="1">
                <a:off x="5116243" y="2615855"/>
                <a:ext cx="690509" cy="739816"/>
              </a:xfrm>
              <a:prstGeom prst="straightConnector1">
                <a:avLst/>
              </a:prstGeom>
              <a:ln w="69850">
                <a:solidFill>
                  <a:schemeClr val="accent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H="1" flipV="1">
                <a:off x="5981075" y="2638269"/>
                <a:ext cx="713061" cy="705692"/>
              </a:xfrm>
              <a:prstGeom prst="straightConnector1">
                <a:avLst/>
              </a:prstGeom>
              <a:ln w="69850">
                <a:solidFill>
                  <a:schemeClr val="accent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5820547" y="3652826"/>
              <a:ext cx="1607522" cy="1361933"/>
              <a:chOff x="5820547" y="3652826"/>
              <a:chExt cx="1607522" cy="1361933"/>
            </a:xfrm>
          </p:grpSpPr>
          <p:cxnSp>
            <p:nvCxnSpPr>
              <p:cNvPr id="43" name="Straight Arrow Connector 42"/>
              <p:cNvCxnSpPr/>
              <p:nvPr/>
            </p:nvCxnSpPr>
            <p:spPr>
              <a:xfrm flipV="1">
                <a:off x="5820547" y="3652826"/>
                <a:ext cx="720138" cy="753148"/>
              </a:xfrm>
              <a:prstGeom prst="straightConnector1">
                <a:avLst/>
              </a:prstGeom>
              <a:ln w="69850">
                <a:solidFill>
                  <a:schemeClr val="accent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 flipV="1">
                <a:off x="6715008" y="3675240"/>
                <a:ext cx="713061" cy="705692"/>
              </a:xfrm>
              <a:prstGeom prst="straightConnector1">
                <a:avLst/>
              </a:prstGeom>
              <a:ln w="69850">
                <a:solidFill>
                  <a:schemeClr val="accent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Freeform 46"/>
              <p:cNvSpPr/>
              <p:nvPr/>
            </p:nvSpPr>
            <p:spPr>
              <a:xfrm>
                <a:off x="5940467" y="4734135"/>
                <a:ext cx="1114642" cy="280624"/>
              </a:xfrm>
              <a:custGeom>
                <a:avLst/>
                <a:gdLst>
                  <a:gd name="connsiteX0" fmla="*/ 3408219 w 3408219"/>
                  <a:gd name="connsiteY0" fmla="*/ 0 h 1258310"/>
                  <a:gd name="connsiteX1" fmla="*/ 2182091 w 3408219"/>
                  <a:gd name="connsiteY1" fmla="*/ 1101437 h 1258310"/>
                  <a:gd name="connsiteX2" fmla="*/ 997528 w 3408219"/>
                  <a:gd name="connsiteY2" fmla="*/ 1143000 h 1258310"/>
                  <a:gd name="connsiteX3" fmla="*/ 0 w 3408219"/>
                  <a:gd name="connsiteY3" fmla="*/ 83128 h 1258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08219" h="1258310">
                    <a:moveTo>
                      <a:pt x="3408219" y="0"/>
                    </a:moveTo>
                    <a:cubicBezTo>
                      <a:pt x="2996046" y="455468"/>
                      <a:pt x="2583873" y="910937"/>
                      <a:pt x="2182091" y="1101437"/>
                    </a:cubicBezTo>
                    <a:cubicBezTo>
                      <a:pt x="1780309" y="1291937"/>
                      <a:pt x="1361210" y="1312718"/>
                      <a:pt x="997528" y="1143000"/>
                    </a:cubicBezTo>
                    <a:cubicBezTo>
                      <a:pt x="633846" y="973282"/>
                      <a:pt x="0" y="83128"/>
                      <a:pt x="0" y="83128"/>
                    </a:cubicBezTo>
                  </a:path>
                </a:pathLst>
              </a:custGeom>
              <a:noFill/>
              <a:ln w="76200">
                <a:solidFill>
                  <a:schemeClr val="accent3"/>
                </a:solidFill>
                <a:round/>
                <a:headEnd type="none"/>
                <a:tailEnd type="triangle" w="lg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6729132" y="4734616"/>
              <a:ext cx="1515457" cy="1366493"/>
              <a:chOff x="6729132" y="4734616"/>
              <a:chExt cx="1515457" cy="1366493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 flipV="1">
                <a:off x="6729132" y="4734616"/>
                <a:ext cx="653501" cy="720269"/>
              </a:xfrm>
              <a:prstGeom prst="straightConnector1">
                <a:avLst/>
              </a:prstGeom>
              <a:ln w="69850">
                <a:solidFill>
                  <a:schemeClr val="accent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H="1" flipV="1">
                <a:off x="7676877" y="4757030"/>
                <a:ext cx="567712" cy="699390"/>
              </a:xfrm>
              <a:prstGeom prst="straightConnector1">
                <a:avLst/>
              </a:prstGeom>
              <a:ln w="69850">
                <a:solidFill>
                  <a:schemeClr val="accent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Freeform 50"/>
              <p:cNvSpPr/>
              <p:nvPr/>
            </p:nvSpPr>
            <p:spPr>
              <a:xfrm>
                <a:off x="6930932" y="5820485"/>
                <a:ext cx="1114642" cy="280624"/>
              </a:xfrm>
              <a:custGeom>
                <a:avLst/>
                <a:gdLst>
                  <a:gd name="connsiteX0" fmla="*/ 3408219 w 3408219"/>
                  <a:gd name="connsiteY0" fmla="*/ 0 h 1258310"/>
                  <a:gd name="connsiteX1" fmla="*/ 2182091 w 3408219"/>
                  <a:gd name="connsiteY1" fmla="*/ 1101437 h 1258310"/>
                  <a:gd name="connsiteX2" fmla="*/ 997528 w 3408219"/>
                  <a:gd name="connsiteY2" fmla="*/ 1143000 h 1258310"/>
                  <a:gd name="connsiteX3" fmla="*/ 0 w 3408219"/>
                  <a:gd name="connsiteY3" fmla="*/ 83128 h 1258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08219" h="1258310">
                    <a:moveTo>
                      <a:pt x="3408219" y="0"/>
                    </a:moveTo>
                    <a:cubicBezTo>
                      <a:pt x="2996046" y="455468"/>
                      <a:pt x="2583873" y="910937"/>
                      <a:pt x="2182091" y="1101437"/>
                    </a:cubicBezTo>
                    <a:cubicBezTo>
                      <a:pt x="1780309" y="1291937"/>
                      <a:pt x="1361210" y="1312718"/>
                      <a:pt x="997528" y="1143000"/>
                    </a:cubicBezTo>
                    <a:cubicBezTo>
                      <a:pt x="633846" y="973282"/>
                      <a:pt x="0" y="83128"/>
                      <a:pt x="0" y="83128"/>
                    </a:cubicBezTo>
                  </a:path>
                </a:pathLst>
              </a:custGeom>
              <a:noFill/>
              <a:ln w="76200">
                <a:solidFill>
                  <a:schemeClr val="accent5"/>
                </a:solidFill>
                <a:round/>
                <a:headEnd type="none"/>
                <a:tailEnd type="triangle" w="lg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2" name="Freeform 51"/>
          <p:cNvSpPr/>
          <p:nvPr/>
        </p:nvSpPr>
        <p:spPr>
          <a:xfrm>
            <a:off x="2123231" y="4235667"/>
            <a:ext cx="1114642" cy="280624"/>
          </a:xfrm>
          <a:custGeom>
            <a:avLst/>
            <a:gdLst>
              <a:gd name="connsiteX0" fmla="*/ 3408219 w 3408219"/>
              <a:gd name="connsiteY0" fmla="*/ 0 h 1258310"/>
              <a:gd name="connsiteX1" fmla="*/ 2182091 w 3408219"/>
              <a:gd name="connsiteY1" fmla="*/ 1101437 h 1258310"/>
              <a:gd name="connsiteX2" fmla="*/ 997528 w 3408219"/>
              <a:gd name="connsiteY2" fmla="*/ 1143000 h 1258310"/>
              <a:gd name="connsiteX3" fmla="*/ 0 w 3408219"/>
              <a:gd name="connsiteY3" fmla="*/ 83128 h 1258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8219" h="1258310">
                <a:moveTo>
                  <a:pt x="3408219" y="0"/>
                </a:moveTo>
                <a:cubicBezTo>
                  <a:pt x="2996046" y="455468"/>
                  <a:pt x="2583873" y="910937"/>
                  <a:pt x="2182091" y="1101437"/>
                </a:cubicBezTo>
                <a:cubicBezTo>
                  <a:pt x="1780309" y="1291937"/>
                  <a:pt x="1361210" y="1312718"/>
                  <a:pt x="997528" y="1143000"/>
                </a:cubicBezTo>
                <a:cubicBezTo>
                  <a:pt x="633846" y="973282"/>
                  <a:pt x="0" y="83128"/>
                  <a:pt x="0" y="83128"/>
                </a:cubicBezTo>
              </a:path>
            </a:pathLst>
          </a:custGeom>
          <a:noFill/>
          <a:ln w="76200">
            <a:solidFill>
              <a:schemeClr val="accent5"/>
            </a:solidFill>
            <a:round/>
            <a:headEnd type="none"/>
            <a:tailEnd type="triangle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7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2691" y="511411"/>
            <a:ext cx="8074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(named-lambda f (x ...) body)</a:t>
            </a:r>
          </a:p>
          <a:p>
            <a:pPr marL="457200" indent="-457200">
              <a:buFont typeface="Symbol" charset="2"/>
              <a:buChar char="Þ"/>
            </a:pPr>
            <a:r>
              <a:rPr lang="en-US" sz="2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(Y (lambda (f) (lambda (x ...) body)))</a:t>
            </a:r>
            <a:endParaRPr lang="en-US" sz="2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03848" y="2553893"/>
            <a:ext cx="3253740" cy="1749556"/>
            <a:chOff x="2031925" y="2155145"/>
            <a:chExt cx="4369797" cy="2117618"/>
          </a:xfrm>
        </p:grpSpPr>
        <p:sp>
          <p:nvSpPr>
            <p:cNvPr id="23" name="TextBox 22"/>
            <p:cNvSpPr txBox="1"/>
            <p:nvPr/>
          </p:nvSpPr>
          <p:spPr>
            <a:xfrm>
              <a:off x="2683611" y="2155145"/>
              <a:ext cx="2986421" cy="558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named-lambda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31925" y="3713975"/>
              <a:ext cx="476209" cy="558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f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37381" y="3731228"/>
              <a:ext cx="864341" cy="461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body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88507" y="3703040"/>
              <a:ext cx="1649357" cy="55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(x </a:t>
              </a:r>
              <a:r>
                <a:rPr lang="en-US" sz="2400" dirty="0"/>
                <a:t>…</a:t>
              </a:r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)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2557322" y="2750286"/>
              <a:ext cx="978510" cy="909704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23" idx="2"/>
            </p:cNvCxnSpPr>
            <p:nvPr/>
          </p:nvCxnSpPr>
          <p:spPr>
            <a:xfrm flipV="1">
              <a:off x="4155308" y="2713933"/>
              <a:ext cx="21514" cy="1020060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4623021" y="2711748"/>
              <a:ext cx="1159224" cy="1019483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938951" y="2236176"/>
            <a:ext cx="3635008" cy="3680374"/>
            <a:chOff x="4938951" y="2236176"/>
            <a:chExt cx="3635008" cy="3680374"/>
          </a:xfrm>
        </p:grpSpPr>
        <p:cxnSp>
          <p:nvCxnSpPr>
            <p:cNvPr id="35" name="Straight Connector 34"/>
            <p:cNvCxnSpPr>
              <a:stCxn id="105" idx="0"/>
            </p:cNvCxnSpPr>
            <p:nvPr/>
          </p:nvCxnSpPr>
          <p:spPr>
            <a:xfrm flipV="1">
              <a:off x="5116243" y="2701115"/>
              <a:ext cx="628909" cy="642846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08" idx="0"/>
            </p:cNvCxnSpPr>
            <p:nvPr/>
          </p:nvCxnSpPr>
          <p:spPr>
            <a:xfrm flipH="1" flipV="1">
              <a:off x="6013524" y="2689405"/>
              <a:ext cx="680612" cy="654556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930373" y="5477178"/>
              <a:ext cx="643586" cy="381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body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15077" y="5454885"/>
              <a:ext cx="12281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(x </a:t>
              </a:r>
              <a:r>
                <a:rPr lang="en-US" sz="2400" dirty="0"/>
                <a:t>…</a:t>
              </a:r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)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288429" y="2236176"/>
              <a:ext cx="10342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apply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938951" y="33556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/>
                  <a:cs typeface="Consolas"/>
                </a:rPr>
                <a:t>Y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092048" y="334396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lambda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30" name="Straight Connector 29"/>
            <p:cNvCxnSpPr>
              <a:stCxn id="37" idx="0"/>
            </p:cNvCxnSpPr>
            <p:nvPr/>
          </p:nvCxnSpPr>
          <p:spPr>
            <a:xfrm flipV="1">
              <a:off x="5805557" y="3797190"/>
              <a:ext cx="623984" cy="608784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32" idx="0"/>
            </p:cNvCxnSpPr>
            <p:nvPr/>
          </p:nvCxnSpPr>
          <p:spPr>
            <a:xfrm flipH="1" flipV="1">
              <a:off x="6874135" y="3818958"/>
              <a:ext cx="564144" cy="587016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36191" y="4405974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lambda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flipV="1">
              <a:off x="6739626" y="4840934"/>
              <a:ext cx="511026" cy="636245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40" idx="0"/>
            </p:cNvCxnSpPr>
            <p:nvPr/>
          </p:nvCxnSpPr>
          <p:spPr>
            <a:xfrm flipH="1" flipV="1">
              <a:off x="7767019" y="4862450"/>
              <a:ext cx="485147" cy="614728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628265" y="4405974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/>
                  <a:cs typeface="Consolas"/>
                </a:rPr>
                <a:t>f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116243" y="2615855"/>
            <a:ext cx="3128346" cy="3485254"/>
            <a:chOff x="5116243" y="2615855"/>
            <a:chExt cx="3128346" cy="3485254"/>
          </a:xfrm>
        </p:grpSpPr>
        <p:grpSp>
          <p:nvGrpSpPr>
            <p:cNvPr id="38" name="Group 37"/>
            <p:cNvGrpSpPr/>
            <p:nvPr/>
          </p:nvGrpSpPr>
          <p:grpSpPr>
            <a:xfrm>
              <a:off x="5116243" y="2615855"/>
              <a:ext cx="1577893" cy="739816"/>
              <a:chOff x="5116243" y="2615855"/>
              <a:chExt cx="1577893" cy="739816"/>
            </a:xfrm>
          </p:grpSpPr>
          <p:cxnSp>
            <p:nvCxnSpPr>
              <p:cNvPr id="39" name="Straight Arrow Connector 38"/>
              <p:cNvCxnSpPr/>
              <p:nvPr/>
            </p:nvCxnSpPr>
            <p:spPr>
              <a:xfrm flipV="1">
                <a:off x="5116243" y="2615855"/>
                <a:ext cx="690509" cy="739816"/>
              </a:xfrm>
              <a:prstGeom prst="straightConnector1">
                <a:avLst/>
              </a:prstGeom>
              <a:ln w="69850">
                <a:solidFill>
                  <a:schemeClr val="accent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H="1" flipV="1">
                <a:off x="5981075" y="2638269"/>
                <a:ext cx="713061" cy="705692"/>
              </a:xfrm>
              <a:prstGeom prst="straightConnector1">
                <a:avLst/>
              </a:prstGeom>
              <a:ln w="69850">
                <a:solidFill>
                  <a:schemeClr val="accent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5820547" y="3652826"/>
              <a:ext cx="1607522" cy="1361933"/>
              <a:chOff x="5820547" y="3652826"/>
              <a:chExt cx="1607522" cy="1361933"/>
            </a:xfrm>
          </p:grpSpPr>
          <p:cxnSp>
            <p:nvCxnSpPr>
              <p:cNvPr id="43" name="Straight Arrow Connector 42"/>
              <p:cNvCxnSpPr/>
              <p:nvPr/>
            </p:nvCxnSpPr>
            <p:spPr>
              <a:xfrm flipV="1">
                <a:off x="5820547" y="3652826"/>
                <a:ext cx="720138" cy="753148"/>
              </a:xfrm>
              <a:prstGeom prst="straightConnector1">
                <a:avLst/>
              </a:prstGeom>
              <a:ln w="69850">
                <a:solidFill>
                  <a:schemeClr val="accent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 flipV="1">
                <a:off x="6715008" y="3675240"/>
                <a:ext cx="713061" cy="705692"/>
              </a:xfrm>
              <a:prstGeom prst="straightConnector1">
                <a:avLst/>
              </a:prstGeom>
              <a:ln w="69850">
                <a:solidFill>
                  <a:schemeClr val="accent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Freeform 46"/>
              <p:cNvSpPr/>
              <p:nvPr/>
            </p:nvSpPr>
            <p:spPr>
              <a:xfrm>
                <a:off x="5940467" y="4734135"/>
                <a:ext cx="1114642" cy="280624"/>
              </a:xfrm>
              <a:custGeom>
                <a:avLst/>
                <a:gdLst>
                  <a:gd name="connsiteX0" fmla="*/ 3408219 w 3408219"/>
                  <a:gd name="connsiteY0" fmla="*/ 0 h 1258310"/>
                  <a:gd name="connsiteX1" fmla="*/ 2182091 w 3408219"/>
                  <a:gd name="connsiteY1" fmla="*/ 1101437 h 1258310"/>
                  <a:gd name="connsiteX2" fmla="*/ 997528 w 3408219"/>
                  <a:gd name="connsiteY2" fmla="*/ 1143000 h 1258310"/>
                  <a:gd name="connsiteX3" fmla="*/ 0 w 3408219"/>
                  <a:gd name="connsiteY3" fmla="*/ 83128 h 1258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08219" h="1258310">
                    <a:moveTo>
                      <a:pt x="3408219" y="0"/>
                    </a:moveTo>
                    <a:cubicBezTo>
                      <a:pt x="2996046" y="455468"/>
                      <a:pt x="2583873" y="910937"/>
                      <a:pt x="2182091" y="1101437"/>
                    </a:cubicBezTo>
                    <a:cubicBezTo>
                      <a:pt x="1780309" y="1291937"/>
                      <a:pt x="1361210" y="1312718"/>
                      <a:pt x="997528" y="1143000"/>
                    </a:cubicBezTo>
                    <a:cubicBezTo>
                      <a:pt x="633846" y="973282"/>
                      <a:pt x="0" y="83128"/>
                      <a:pt x="0" y="83128"/>
                    </a:cubicBezTo>
                  </a:path>
                </a:pathLst>
              </a:custGeom>
              <a:noFill/>
              <a:ln w="76200">
                <a:solidFill>
                  <a:schemeClr val="accent5"/>
                </a:solidFill>
                <a:round/>
                <a:headEnd type="none"/>
                <a:tailEnd type="triangle" w="lg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6729132" y="4734616"/>
              <a:ext cx="1515457" cy="1366493"/>
              <a:chOff x="6729132" y="4734616"/>
              <a:chExt cx="1515457" cy="1366493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 flipV="1">
                <a:off x="6729132" y="4734616"/>
                <a:ext cx="653501" cy="720269"/>
              </a:xfrm>
              <a:prstGeom prst="straightConnector1">
                <a:avLst/>
              </a:prstGeom>
              <a:ln w="69850">
                <a:solidFill>
                  <a:schemeClr val="accent5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H="1" flipV="1">
                <a:off x="7676877" y="4757030"/>
                <a:ext cx="567712" cy="699390"/>
              </a:xfrm>
              <a:prstGeom prst="straightConnector1">
                <a:avLst/>
              </a:prstGeom>
              <a:ln w="69850">
                <a:solidFill>
                  <a:schemeClr val="accent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Freeform 50"/>
              <p:cNvSpPr/>
              <p:nvPr/>
            </p:nvSpPr>
            <p:spPr>
              <a:xfrm>
                <a:off x="6930932" y="5820485"/>
                <a:ext cx="1114642" cy="280624"/>
              </a:xfrm>
              <a:custGeom>
                <a:avLst/>
                <a:gdLst>
                  <a:gd name="connsiteX0" fmla="*/ 3408219 w 3408219"/>
                  <a:gd name="connsiteY0" fmla="*/ 0 h 1258310"/>
                  <a:gd name="connsiteX1" fmla="*/ 2182091 w 3408219"/>
                  <a:gd name="connsiteY1" fmla="*/ 1101437 h 1258310"/>
                  <a:gd name="connsiteX2" fmla="*/ 997528 w 3408219"/>
                  <a:gd name="connsiteY2" fmla="*/ 1143000 h 1258310"/>
                  <a:gd name="connsiteX3" fmla="*/ 0 w 3408219"/>
                  <a:gd name="connsiteY3" fmla="*/ 83128 h 1258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08219" h="1258310">
                    <a:moveTo>
                      <a:pt x="3408219" y="0"/>
                    </a:moveTo>
                    <a:cubicBezTo>
                      <a:pt x="2996046" y="455468"/>
                      <a:pt x="2583873" y="910937"/>
                      <a:pt x="2182091" y="1101437"/>
                    </a:cubicBezTo>
                    <a:cubicBezTo>
                      <a:pt x="1780309" y="1291937"/>
                      <a:pt x="1361210" y="1312718"/>
                      <a:pt x="997528" y="1143000"/>
                    </a:cubicBezTo>
                    <a:cubicBezTo>
                      <a:pt x="633846" y="973282"/>
                      <a:pt x="0" y="83128"/>
                      <a:pt x="0" y="83128"/>
                    </a:cubicBezTo>
                  </a:path>
                </a:pathLst>
              </a:custGeom>
              <a:noFill/>
              <a:ln w="76200">
                <a:solidFill>
                  <a:schemeClr val="accent3"/>
                </a:solidFill>
                <a:round/>
                <a:headEnd type="none"/>
                <a:tailEnd type="triangle" w="lg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2" name="Freeform 51"/>
          <p:cNvSpPr/>
          <p:nvPr/>
        </p:nvSpPr>
        <p:spPr>
          <a:xfrm>
            <a:off x="2123231" y="4235667"/>
            <a:ext cx="1114642" cy="280624"/>
          </a:xfrm>
          <a:custGeom>
            <a:avLst/>
            <a:gdLst>
              <a:gd name="connsiteX0" fmla="*/ 3408219 w 3408219"/>
              <a:gd name="connsiteY0" fmla="*/ 0 h 1258310"/>
              <a:gd name="connsiteX1" fmla="*/ 2182091 w 3408219"/>
              <a:gd name="connsiteY1" fmla="*/ 1101437 h 1258310"/>
              <a:gd name="connsiteX2" fmla="*/ 997528 w 3408219"/>
              <a:gd name="connsiteY2" fmla="*/ 1143000 h 1258310"/>
              <a:gd name="connsiteX3" fmla="*/ 0 w 3408219"/>
              <a:gd name="connsiteY3" fmla="*/ 83128 h 1258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8219" h="1258310">
                <a:moveTo>
                  <a:pt x="3408219" y="0"/>
                </a:moveTo>
                <a:cubicBezTo>
                  <a:pt x="2996046" y="455468"/>
                  <a:pt x="2583873" y="910937"/>
                  <a:pt x="2182091" y="1101437"/>
                </a:cubicBezTo>
                <a:cubicBezTo>
                  <a:pt x="1780309" y="1291937"/>
                  <a:pt x="1361210" y="1312718"/>
                  <a:pt x="997528" y="1143000"/>
                </a:cubicBezTo>
                <a:cubicBezTo>
                  <a:pt x="633846" y="973282"/>
                  <a:pt x="0" y="83128"/>
                  <a:pt x="0" y="83128"/>
                </a:cubicBezTo>
              </a:path>
            </a:pathLst>
          </a:custGeom>
          <a:noFill/>
          <a:ln w="76200">
            <a:solidFill>
              <a:schemeClr val="accent3"/>
            </a:solidFill>
            <a:round/>
            <a:headEnd type="none"/>
            <a:tailEnd type="triangle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615518" y="4235667"/>
            <a:ext cx="1114642" cy="280624"/>
          </a:xfrm>
          <a:custGeom>
            <a:avLst/>
            <a:gdLst>
              <a:gd name="connsiteX0" fmla="*/ 3408219 w 3408219"/>
              <a:gd name="connsiteY0" fmla="*/ 0 h 1258310"/>
              <a:gd name="connsiteX1" fmla="*/ 2182091 w 3408219"/>
              <a:gd name="connsiteY1" fmla="*/ 1101437 h 1258310"/>
              <a:gd name="connsiteX2" fmla="*/ 997528 w 3408219"/>
              <a:gd name="connsiteY2" fmla="*/ 1143000 h 1258310"/>
              <a:gd name="connsiteX3" fmla="*/ 0 w 3408219"/>
              <a:gd name="connsiteY3" fmla="*/ 83128 h 1258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8219" h="1258310">
                <a:moveTo>
                  <a:pt x="3408219" y="0"/>
                </a:moveTo>
                <a:cubicBezTo>
                  <a:pt x="2996046" y="455468"/>
                  <a:pt x="2583873" y="910937"/>
                  <a:pt x="2182091" y="1101437"/>
                </a:cubicBezTo>
                <a:cubicBezTo>
                  <a:pt x="1780309" y="1291937"/>
                  <a:pt x="1361210" y="1312718"/>
                  <a:pt x="997528" y="1143000"/>
                </a:cubicBezTo>
                <a:cubicBezTo>
                  <a:pt x="633846" y="973282"/>
                  <a:pt x="0" y="83128"/>
                  <a:pt x="0" y="83128"/>
                </a:cubicBezTo>
              </a:path>
            </a:pathLst>
          </a:custGeom>
          <a:noFill/>
          <a:ln w="76200">
            <a:solidFill>
              <a:schemeClr val="accent5"/>
            </a:solidFill>
            <a:round/>
            <a:headEnd type="none"/>
            <a:tailEnd type="triangle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0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2691" y="511411"/>
            <a:ext cx="8074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(named-lambda f (x ...) body)</a:t>
            </a:r>
          </a:p>
          <a:p>
            <a:pPr marL="457200" indent="-457200">
              <a:buFont typeface="Symbol" charset="2"/>
              <a:buChar char="Þ"/>
            </a:pPr>
            <a:r>
              <a:rPr lang="en-US" sz="2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(Y (lambda (f) (lambda (x ...) body)))</a:t>
            </a:r>
            <a:endParaRPr lang="en-US" sz="2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03848" y="2553893"/>
            <a:ext cx="3253740" cy="1749556"/>
            <a:chOff x="2031925" y="2155145"/>
            <a:chExt cx="4369797" cy="2117618"/>
          </a:xfrm>
        </p:grpSpPr>
        <p:sp>
          <p:nvSpPr>
            <p:cNvPr id="23" name="TextBox 22"/>
            <p:cNvSpPr txBox="1"/>
            <p:nvPr/>
          </p:nvSpPr>
          <p:spPr>
            <a:xfrm>
              <a:off x="2683611" y="2155145"/>
              <a:ext cx="2986421" cy="558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named-lambda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31925" y="3713975"/>
              <a:ext cx="476209" cy="558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f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37381" y="3731228"/>
              <a:ext cx="864341" cy="461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body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88507" y="3703040"/>
              <a:ext cx="1649357" cy="55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(x </a:t>
              </a:r>
              <a:r>
                <a:rPr lang="en-US" sz="2400" dirty="0"/>
                <a:t>…</a:t>
              </a:r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)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2557322" y="2750286"/>
              <a:ext cx="978510" cy="909704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23" idx="2"/>
            </p:cNvCxnSpPr>
            <p:nvPr/>
          </p:nvCxnSpPr>
          <p:spPr>
            <a:xfrm flipV="1">
              <a:off x="4155308" y="2713933"/>
              <a:ext cx="21514" cy="1020060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4623021" y="2711748"/>
              <a:ext cx="1159224" cy="1019483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938951" y="2236176"/>
            <a:ext cx="3635008" cy="3680374"/>
            <a:chOff x="4938951" y="2236176"/>
            <a:chExt cx="3635008" cy="3680374"/>
          </a:xfrm>
        </p:grpSpPr>
        <p:cxnSp>
          <p:nvCxnSpPr>
            <p:cNvPr id="35" name="Straight Connector 34"/>
            <p:cNvCxnSpPr>
              <a:stCxn id="105" idx="0"/>
            </p:cNvCxnSpPr>
            <p:nvPr/>
          </p:nvCxnSpPr>
          <p:spPr>
            <a:xfrm flipV="1">
              <a:off x="5116243" y="2701115"/>
              <a:ext cx="628909" cy="642846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08" idx="0"/>
            </p:cNvCxnSpPr>
            <p:nvPr/>
          </p:nvCxnSpPr>
          <p:spPr>
            <a:xfrm flipH="1" flipV="1">
              <a:off x="6013524" y="2689405"/>
              <a:ext cx="680612" cy="654556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930373" y="5477178"/>
              <a:ext cx="643586" cy="381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body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15077" y="5454885"/>
              <a:ext cx="12281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(x </a:t>
              </a:r>
              <a:r>
                <a:rPr lang="en-US" sz="2400" dirty="0"/>
                <a:t>…</a:t>
              </a:r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)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288429" y="2236176"/>
              <a:ext cx="10342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apply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938951" y="33556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/>
                  <a:cs typeface="Consolas"/>
                </a:rPr>
                <a:t>Y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092048" y="334396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lambda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30" name="Straight Connector 29"/>
            <p:cNvCxnSpPr>
              <a:stCxn id="37" idx="0"/>
            </p:cNvCxnSpPr>
            <p:nvPr/>
          </p:nvCxnSpPr>
          <p:spPr>
            <a:xfrm flipV="1">
              <a:off x="5805557" y="3797190"/>
              <a:ext cx="623984" cy="608784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32" idx="0"/>
            </p:cNvCxnSpPr>
            <p:nvPr/>
          </p:nvCxnSpPr>
          <p:spPr>
            <a:xfrm flipH="1" flipV="1">
              <a:off x="6874135" y="3818958"/>
              <a:ext cx="564144" cy="587016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36191" y="4405974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lambda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flipV="1">
              <a:off x="6739626" y="4840934"/>
              <a:ext cx="511026" cy="636245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40" idx="0"/>
            </p:cNvCxnSpPr>
            <p:nvPr/>
          </p:nvCxnSpPr>
          <p:spPr>
            <a:xfrm flipH="1" flipV="1">
              <a:off x="7767019" y="4862450"/>
              <a:ext cx="485147" cy="614728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628265" y="4405974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/>
                  <a:cs typeface="Consolas"/>
                </a:rPr>
                <a:t>f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116243" y="2615855"/>
            <a:ext cx="3128346" cy="3485254"/>
            <a:chOff x="5116243" y="2615855"/>
            <a:chExt cx="3128346" cy="3485254"/>
          </a:xfrm>
        </p:grpSpPr>
        <p:grpSp>
          <p:nvGrpSpPr>
            <p:cNvPr id="38" name="Group 37"/>
            <p:cNvGrpSpPr/>
            <p:nvPr/>
          </p:nvGrpSpPr>
          <p:grpSpPr>
            <a:xfrm>
              <a:off x="5116243" y="2615855"/>
              <a:ext cx="1577893" cy="739816"/>
              <a:chOff x="5116243" y="2615855"/>
              <a:chExt cx="1577893" cy="739816"/>
            </a:xfrm>
          </p:grpSpPr>
          <p:cxnSp>
            <p:nvCxnSpPr>
              <p:cNvPr id="39" name="Straight Arrow Connector 38"/>
              <p:cNvCxnSpPr/>
              <p:nvPr/>
            </p:nvCxnSpPr>
            <p:spPr>
              <a:xfrm flipV="1">
                <a:off x="5116243" y="2615855"/>
                <a:ext cx="690509" cy="739816"/>
              </a:xfrm>
              <a:prstGeom prst="straightConnector1">
                <a:avLst/>
              </a:prstGeom>
              <a:ln w="69850">
                <a:solidFill>
                  <a:schemeClr val="accent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H="1" flipV="1">
                <a:off x="5981075" y="2638269"/>
                <a:ext cx="713061" cy="705692"/>
              </a:xfrm>
              <a:prstGeom prst="straightConnector1">
                <a:avLst/>
              </a:prstGeom>
              <a:ln w="69850">
                <a:solidFill>
                  <a:schemeClr val="accent5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5820547" y="3652826"/>
              <a:ext cx="1607522" cy="1361933"/>
              <a:chOff x="5820547" y="3652826"/>
              <a:chExt cx="1607522" cy="1361933"/>
            </a:xfrm>
          </p:grpSpPr>
          <p:cxnSp>
            <p:nvCxnSpPr>
              <p:cNvPr id="43" name="Straight Arrow Connector 42"/>
              <p:cNvCxnSpPr/>
              <p:nvPr/>
            </p:nvCxnSpPr>
            <p:spPr>
              <a:xfrm flipV="1">
                <a:off x="5820547" y="3652826"/>
                <a:ext cx="720138" cy="753148"/>
              </a:xfrm>
              <a:prstGeom prst="straightConnector1">
                <a:avLst/>
              </a:prstGeom>
              <a:ln w="69850">
                <a:solidFill>
                  <a:schemeClr val="accent5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 flipV="1">
                <a:off x="6715008" y="3675240"/>
                <a:ext cx="713061" cy="705692"/>
              </a:xfrm>
              <a:prstGeom prst="straightConnector1">
                <a:avLst/>
              </a:prstGeom>
              <a:ln w="69850">
                <a:solidFill>
                  <a:schemeClr val="accent5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Freeform 46"/>
              <p:cNvSpPr/>
              <p:nvPr/>
            </p:nvSpPr>
            <p:spPr>
              <a:xfrm>
                <a:off x="5940467" y="4734135"/>
                <a:ext cx="1114642" cy="280624"/>
              </a:xfrm>
              <a:custGeom>
                <a:avLst/>
                <a:gdLst>
                  <a:gd name="connsiteX0" fmla="*/ 3408219 w 3408219"/>
                  <a:gd name="connsiteY0" fmla="*/ 0 h 1258310"/>
                  <a:gd name="connsiteX1" fmla="*/ 2182091 w 3408219"/>
                  <a:gd name="connsiteY1" fmla="*/ 1101437 h 1258310"/>
                  <a:gd name="connsiteX2" fmla="*/ 997528 w 3408219"/>
                  <a:gd name="connsiteY2" fmla="*/ 1143000 h 1258310"/>
                  <a:gd name="connsiteX3" fmla="*/ 0 w 3408219"/>
                  <a:gd name="connsiteY3" fmla="*/ 83128 h 1258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08219" h="1258310">
                    <a:moveTo>
                      <a:pt x="3408219" y="0"/>
                    </a:moveTo>
                    <a:cubicBezTo>
                      <a:pt x="2996046" y="455468"/>
                      <a:pt x="2583873" y="910937"/>
                      <a:pt x="2182091" y="1101437"/>
                    </a:cubicBezTo>
                    <a:cubicBezTo>
                      <a:pt x="1780309" y="1291937"/>
                      <a:pt x="1361210" y="1312718"/>
                      <a:pt x="997528" y="1143000"/>
                    </a:cubicBezTo>
                    <a:cubicBezTo>
                      <a:pt x="633846" y="973282"/>
                      <a:pt x="0" y="83128"/>
                      <a:pt x="0" y="83128"/>
                    </a:cubicBezTo>
                  </a:path>
                </a:pathLst>
              </a:custGeom>
              <a:noFill/>
              <a:ln w="76200">
                <a:solidFill>
                  <a:schemeClr val="accent3"/>
                </a:solidFill>
                <a:round/>
                <a:headEnd type="none"/>
                <a:tailEnd type="triangle" w="lg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6729132" y="4734616"/>
              <a:ext cx="1515457" cy="1366493"/>
              <a:chOff x="6729132" y="4734616"/>
              <a:chExt cx="1515457" cy="1366493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 flipV="1">
                <a:off x="6729132" y="4734616"/>
                <a:ext cx="653501" cy="720269"/>
              </a:xfrm>
              <a:prstGeom prst="straightConnector1">
                <a:avLst/>
              </a:prstGeom>
              <a:ln w="69850">
                <a:solidFill>
                  <a:schemeClr val="accent5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H="1" flipV="1">
                <a:off x="7676877" y="4757030"/>
                <a:ext cx="567712" cy="699390"/>
              </a:xfrm>
              <a:prstGeom prst="straightConnector1">
                <a:avLst/>
              </a:prstGeom>
              <a:ln w="69850">
                <a:solidFill>
                  <a:schemeClr val="accent5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Freeform 50"/>
              <p:cNvSpPr/>
              <p:nvPr/>
            </p:nvSpPr>
            <p:spPr>
              <a:xfrm>
                <a:off x="6930932" y="5820485"/>
                <a:ext cx="1114642" cy="280624"/>
              </a:xfrm>
              <a:custGeom>
                <a:avLst/>
                <a:gdLst>
                  <a:gd name="connsiteX0" fmla="*/ 3408219 w 3408219"/>
                  <a:gd name="connsiteY0" fmla="*/ 0 h 1258310"/>
                  <a:gd name="connsiteX1" fmla="*/ 2182091 w 3408219"/>
                  <a:gd name="connsiteY1" fmla="*/ 1101437 h 1258310"/>
                  <a:gd name="connsiteX2" fmla="*/ 997528 w 3408219"/>
                  <a:gd name="connsiteY2" fmla="*/ 1143000 h 1258310"/>
                  <a:gd name="connsiteX3" fmla="*/ 0 w 3408219"/>
                  <a:gd name="connsiteY3" fmla="*/ 83128 h 1258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08219" h="1258310">
                    <a:moveTo>
                      <a:pt x="3408219" y="0"/>
                    </a:moveTo>
                    <a:cubicBezTo>
                      <a:pt x="2996046" y="455468"/>
                      <a:pt x="2583873" y="910937"/>
                      <a:pt x="2182091" y="1101437"/>
                    </a:cubicBezTo>
                    <a:cubicBezTo>
                      <a:pt x="1780309" y="1291937"/>
                      <a:pt x="1361210" y="1312718"/>
                      <a:pt x="997528" y="1143000"/>
                    </a:cubicBezTo>
                    <a:cubicBezTo>
                      <a:pt x="633846" y="973282"/>
                      <a:pt x="0" y="83128"/>
                      <a:pt x="0" y="83128"/>
                    </a:cubicBezTo>
                  </a:path>
                </a:pathLst>
              </a:custGeom>
              <a:noFill/>
              <a:ln w="76200">
                <a:solidFill>
                  <a:schemeClr val="accent3"/>
                </a:solidFill>
                <a:round/>
                <a:headEnd type="none"/>
                <a:tailEnd type="triangle" w="lg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2" name="Freeform 51"/>
          <p:cNvSpPr/>
          <p:nvPr/>
        </p:nvSpPr>
        <p:spPr>
          <a:xfrm>
            <a:off x="2123231" y="4235667"/>
            <a:ext cx="1114642" cy="280624"/>
          </a:xfrm>
          <a:custGeom>
            <a:avLst/>
            <a:gdLst>
              <a:gd name="connsiteX0" fmla="*/ 3408219 w 3408219"/>
              <a:gd name="connsiteY0" fmla="*/ 0 h 1258310"/>
              <a:gd name="connsiteX1" fmla="*/ 2182091 w 3408219"/>
              <a:gd name="connsiteY1" fmla="*/ 1101437 h 1258310"/>
              <a:gd name="connsiteX2" fmla="*/ 997528 w 3408219"/>
              <a:gd name="connsiteY2" fmla="*/ 1143000 h 1258310"/>
              <a:gd name="connsiteX3" fmla="*/ 0 w 3408219"/>
              <a:gd name="connsiteY3" fmla="*/ 83128 h 1258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8219" h="1258310">
                <a:moveTo>
                  <a:pt x="3408219" y="0"/>
                </a:moveTo>
                <a:cubicBezTo>
                  <a:pt x="2996046" y="455468"/>
                  <a:pt x="2583873" y="910937"/>
                  <a:pt x="2182091" y="1101437"/>
                </a:cubicBezTo>
                <a:cubicBezTo>
                  <a:pt x="1780309" y="1291937"/>
                  <a:pt x="1361210" y="1312718"/>
                  <a:pt x="997528" y="1143000"/>
                </a:cubicBezTo>
                <a:cubicBezTo>
                  <a:pt x="633846" y="973282"/>
                  <a:pt x="0" y="83128"/>
                  <a:pt x="0" y="83128"/>
                </a:cubicBezTo>
              </a:path>
            </a:pathLst>
          </a:custGeom>
          <a:noFill/>
          <a:ln w="76200">
            <a:solidFill>
              <a:schemeClr val="accent3"/>
            </a:solidFill>
            <a:round/>
            <a:headEnd type="none"/>
            <a:tailEnd type="triangle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615518" y="4235667"/>
            <a:ext cx="1114642" cy="280624"/>
          </a:xfrm>
          <a:custGeom>
            <a:avLst/>
            <a:gdLst>
              <a:gd name="connsiteX0" fmla="*/ 3408219 w 3408219"/>
              <a:gd name="connsiteY0" fmla="*/ 0 h 1258310"/>
              <a:gd name="connsiteX1" fmla="*/ 2182091 w 3408219"/>
              <a:gd name="connsiteY1" fmla="*/ 1101437 h 1258310"/>
              <a:gd name="connsiteX2" fmla="*/ 997528 w 3408219"/>
              <a:gd name="connsiteY2" fmla="*/ 1143000 h 1258310"/>
              <a:gd name="connsiteX3" fmla="*/ 0 w 3408219"/>
              <a:gd name="connsiteY3" fmla="*/ 83128 h 1258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8219" h="1258310">
                <a:moveTo>
                  <a:pt x="3408219" y="0"/>
                </a:moveTo>
                <a:cubicBezTo>
                  <a:pt x="2996046" y="455468"/>
                  <a:pt x="2583873" y="910937"/>
                  <a:pt x="2182091" y="1101437"/>
                </a:cubicBezTo>
                <a:cubicBezTo>
                  <a:pt x="1780309" y="1291937"/>
                  <a:pt x="1361210" y="1312718"/>
                  <a:pt x="997528" y="1143000"/>
                </a:cubicBezTo>
                <a:cubicBezTo>
                  <a:pt x="633846" y="973282"/>
                  <a:pt x="0" y="83128"/>
                  <a:pt x="0" y="83128"/>
                </a:cubicBezTo>
              </a:path>
            </a:pathLst>
          </a:custGeom>
          <a:noFill/>
          <a:ln w="76200">
            <a:solidFill>
              <a:schemeClr val="accent3"/>
            </a:solidFill>
            <a:round/>
            <a:headEnd type="none"/>
            <a:tailEnd type="triangle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784847" y="2985763"/>
            <a:ext cx="765295" cy="819944"/>
          </a:xfrm>
          <a:prstGeom prst="straightConnector1">
            <a:avLst/>
          </a:prstGeom>
          <a:ln w="698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2302540" y="2985763"/>
            <a:ext cx="888910" cy="849980"/>
          </a:xfrm>
          <a:prstGeom prst="straightConnector1">
            <a:avLst/>
          </a:prstGeom>
          <a:ln w="698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1969090" y="2985439"/>
            <a:ext cx="31843" cy="868473"/>
          </a:xfrm>
          <a:prstGeom prst="straightConnector1">
            <a:avLst/>
          </a:prstGeom>
          <a:ln w="698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2691" y="511411"/>
            <a:ext cx="8074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(named-lambda f (x ...) body)</a:t>
            </a:r>
          </a:p>
          <a:p>
            <a:pPr marL="457200" indent="-457200">
              <a:buFont typeface="Symbol" charset="2"/>
              <a:buChar char="Þ"/>
            </a:pPr>
            <a:r>
              <a:rPr lang="en-US" sz="2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(Y (lambda (f) (lambda (x ...) body)))</a:t>
            </a:r>
            <a:endParaRPr lang="en-US" sz="2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03848" y="2553893"/>
            <a:ext cx="3253740" cy="1749556"/>
            <a:chOff x="2031925" y="2155145"/>
            <a:chExt cx="4369797" cy="2117618"/>
          </a:xfrm>
        </p:grpSpPr>
        <p:sp>
          <p:nvSpPr>
            <p:cNvPr id="23" name="TextBox 22"/>
            <p:cNvSpPr txBox="1"/>
            <p:nvPr/>
          </p:nvSpPr>
          <p:spPr>
            <a:xfrm>
              <a:off x="2683611" y="2155145"/>
              <a:ext cx="2986421" cy="558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named-lambda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31925" y="3713975"/>
              <a:ext cx="476209" cy="558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f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37381" y="3731228"/>
              <a:ext cx="864341" cy="461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body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88507" y="3703040"/>
              <a:ext cx="1649357" cy="55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(x </a:t>
              </a:r>
              <a:r>
                <a:rPr lang="en-US" sz="2400" dirty="0"/>
                <a:t>…</a:t>
              </a:r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)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2557322" y="2750286"/>
              <a:ext cx="978510" cy="909704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23" idx="2"/>
            </p:cNvCxnSpPr>
            <p:nvPr/>
          </p:nvCxnSpPr>
          <p:spPr>
            <a:xfrm flipV="1">
              <a:off x="4155308" y="2713933"/>
              <a:ext cx="21514" cy="1020060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4623021" y="2711748"/>
              <a:ext cx="1159224" cy="1019483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938951" y="2236176"/>
            <a:ext cx="3635008" cy="3680374"/>
            <a:chOff x="4938951" y="2236176"/>
            <a:chExt cx="3635008" cy="3680374"/>
          </a:xfrm>
        </p:grpSpPr>
        <p:cxnSp>
          <p:nvCxnSpPr>
            <p:cNvPr id="35" name="Straight Connector 34"/>
            <p:cNvCxnSpPr>
              <a:stCxn id="105" idx="0"/>
            </p:cNvCxnSpPr>
            <p:nvPr/>
          </p:nvCxnSpPr>
          <p:spPr>
            <a:xfrm flipV="1">
              <a:off x="5116243" y="2701115"/>
              <a:ext cx="628909" cy="642846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08" idx="0"/>
            </p:cNvCxnSpPr>
            <p:nvPr/>
          </p:nvCxnSpPr>
          <p:spPr>
            <a:xfrm flipH="1" flipV="1">
              <a:off x="6013524" y="2689405"/>
              <a:ext cx="680612" cy="654556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930373" y="5477178"/>
              <a:ext cx="643586" cy="381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body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15077" y="5454885"/>
              <a:ext cx="12281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(x </a:t>
              </a:r>
              <a:r>
                <a:rPr lang="en-US" sz="2400" dirty="0"/>
                <a:t>…</a:t>
              </a:r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)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288429" y="2236176"/>
              <a:ext cx="10342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apply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938951" y="33556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/>
                  <a:cs typeface="Consolas"/>
                </a:rPr>
                <a:t>Y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092048" y="334396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lambda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30" name="Straight Connector 29"/>
            <p:cNvCxnSpPr>
              <a:stCxn id="37" idx="0"/>
            </p:cNvCxnSpPr>
            <p:nvPr/>
          </p:nvCxnSpPr>
          <p:spPr>
            <a:xfrm flipV="1">
              <a:off x="5805557" y="3797190"/>
              <a:ext cx="623984" cy="608784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32" idx="0"/>
            </p:cNvCxnSpPr>
            <p:nvPr/>
          </p:nvCxnSpPr>
          <p:spPr>
            <a:xfrm flipH="1" flipV="1">
              <a:off x="6874135" y="3818958"/>
              <a:ext cx="564144" cy="587016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36191" y="4405974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lambda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flipV="1">
              <a:off x="6739626" y="4840934"/>
              <a:ext cx="511026" cy="636245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40" idx="0"/>
            </p:cNvCxnSpPr>
            <p:nvPr/>
          </p:nvCxnSpPr>
          <p:spPr>
            <a:xfrm flipH="1" flipV="1">
              <a:off x="7767019" y="4862450"/>
              <a:ext cx="485147" cy="614728"/>
            </a:xfrm>
            <a:prstGeom prst="line">
              <a:avLst/>
            </a:prstGeom>
            <a:ln w="57150"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628265" y="4405974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/>
                  <a:cs typeface="Consolas"/>
                </a:rPr>
                <a:t>f</a:t>
              </a:r>
              <a:endParaRPr lang="en-US" sz="2400" baseline="-25000" dirty="0" smtClean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116243" y="2615855"/>
            <a:ext cx="3128346" cy="3485254"/>
            <a:chOff x="5116243" y="2615855"/>
            <a:chExt cx="3128346" cy="3485254"/>
          </a:xfrm>
        </p:grpSpPr>
        <p:grpSp>
          <p:nvGrpSpPr>
            <p:cNvPr id="38" name="Group 37"/>
            <p:cNvGrpSpPr/>
            <p:nvPr/>
          </p:nvGrpSpPr>
          <p:grpSpPr>
            <a:xfrm>
              <a:off x="5116243" y="2615855"/>
              <a:ext cx="1577893" cy="739816"/>
              <a:chOff x="5116243" y="2615855"/>
              <a:chExt cx="1577893" cy="739816"/>
            </a:xfrm>
          </p:grpSpPr>
          <p:cxnSp>
            <p:nvCxnSpPr>
              <p:cNvPr id="39" name="Straight Arrow Connector 38"/>
              <p:cNvCxnSpPr/>
              <p:nvPr/>
            </p:nvCxnSpPr>
            <p:spPr>
              <a:xfrm flipV="1">
                <a:off x="5116243" y="2615855"/>
                <a:ext cx="690509" cy="739816"/>
              </a:xfrm>
              <a:prstGeom prst="straightConnector1">
                <a:avLst/>
              </a:prstGeom>
              <a:ln w="69850">
                <a:solidFill>
                  <a:schemeClr val="accent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H="1" flipV="1">
                <a:off x="5981075" y="2638269"/>
                <a:ext cx="713061" cy="705692"/>
              </a:xfrm>
              <a:prstGeom prst="straightConnector1">
                <a:avLst/>
              </a:prstGeom>
              <a:ln w="69850">
                <a:solidFill>
                  <a:schemeClr val="accent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5820547" y="3652826"/>
              <a:ext cx="1607522" cy="1361933"/>
              <a:chOff x="5820547" y="3652826"/>
              <a:chExt cx="1607522" cy="1361933"/>
            </a:xfrm>
          </p:grpSpPr>
          <p:cxnSp>
            <p:nvCxnSpPr>
              <p:cNvPr id="43" name="Straight Arrow Connector 42"/>
              <p:cNvCxnSpPr/>
              <p:nvPr/>
            </p:nvCxnSpPr>
            <p:spPr>
              <a:xfrm flipV="1">
                <a:off x="5820547" y="3652826"/>
                <a:ext cx="720138" cy="753148"/>
              </a:xfrm>
              <a:prstGeom prst="straightConnector1">
                <a:avLst/>
              </a:prstGeom>
              <a:ln w="69850">
                <a:solidFill>
                  <a:schemeClr val="accent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 flipV="1">
                <a:off x="6715008" y="3675240"/>
                <a:ext cx="713061" cy="705692"/>
              </a:xfrm>
              <a:prstGeom prst="straightConnector1">
                <a:avLst/>
              </a:prstGeom>
              <a:ln w="69850">
                <a:solidFill>
                  <a:schemeClr val="accent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Freeform 46"/>
              <p:cNvSpPr/>
              <p:nvPr/>
            </p:nvSpPr>
            <p:spPr>
              <a:xfrm>
                <a:off x="5940467" y="4734135"/>
                <a:ext cx="1114642" cy="280624"/>
              </a:xfrm>
              <a:custGeom>
                <a:avLst/>
                <a:gdLst>
                  <a:gd name="connsiteX0" fmla="*/ 3408219 w 3408219"/>
                  <a:gd name="connsiteY0" fmla="*/ 0 h 1258310"/>
                  <a:gd name="connsiteX1" fmla="*/ 2182091 w 3408219"/>
                  <a:gd name="connsiteY1" fmla="*/ 1101437 h 1258310"/>
                  <a:gd name="connsiteX2" fmla="*/ 997528 w 3408219"/>
                  <a:gd name="connsiteY2" fmla="*/ 1143000 h 1258310"/>
                  <a:gd name="connsiteX3" fmla="*/ 0 w 3408219"/>
                  <a:gd name="connsiteY3" fmla="*/ 83128 h 1258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08219" h="1258310">
                    <a:moveTo>
                      <a:pt x="3408219" y="0"/>
                    </a:moveTo>
                    <a:cubicBezTo>
                      <a:pt x="2996046" y="455468"/>
                      <a:pt x="2583873" y="910937"/>
                      <a:pt x="2182091" y="1101437"/>
                    </a:cubicBezTo>
                    <a:cubicBezTo>
                      <a:pt x="1780309" y="1291937"/>
                      <a:pt x="1361210" y="1312718"/>
                      <a:pt x="997528" y="1143000"/>
                    </a:cubicBezTo>
                    <a:cubicBezTo>
                      <a:pt x="633846" y="973282"/>
                      <a:pt x="0" y="83128"/>
                      <a:pt x="0" y="83128"/>
                    </a:cubicBezTo>
                  </a:path>
                </a:pathLst>
              </a:custGeom>
              <a:noFill/>
              <a:ln w="76200">
                <a:solidFill>
                  <a:schemeClr val="accent3"/>
                </a:solidFill>
                <a:round/>
                <a:headEnd type="none"/>
                <a:tailEnd type="triangle" w="lg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6729132" y="4734616"/>
              <a:ext cx="1515457" cy="1366493"/>
              <a:chOff x="6729132" y="4734616"/>
              <a:chExt cx="1515457" cy="1366493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 flipV="1">
                <a:off x="6729132" y="4734616"/>
                <a:ext cx="653501" cy="720269"/>
              </a:xfrm>
              <a:prstGeom prst="straightConnector1">
                <a:avLst/>
              </a:prstGeom>
              <a:ln w="69850">
                <a:solidFill>
                  <a:schemeClr val="accent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H="1" flipV="1">
                <a:off x="7676877" y="4757030"/>
                <a:ext cx="567712" cy="699390"/>
              </a:xfrm>
              <a:prstGeom prst="straightConnector1">
                <a:avLst/>
              </a:prstGeom>
              <a:ln w="69850">
                <a:solidFill>
                  <a:schemeClr val="accent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Freeform 50"/>
              <p:cNvSpPr/>
              <p:nvPr/>
            </p:nvSpPr>
            <p:spPr>
              <a:xfrm>
                <a:off x="6930932" y="5820485"/>
                <a:ext cx="1114642" cy="280624"/>
              </a:xfrm>
              <a:custGeom>
                <a:avLst/>
                <a:gdLst>
                  <a:gd name="connsiteX0" fmla="*/ 3408219 w 3408219"/>
                  <a:gd name="connsiteY0" fmla="*/ 0 h 1258310"/>
                  <a:gd name="connsiteX1" fmla="*/ 2182091 w 3408219"/>
                  <a:gd name="connsiteY1" fmla="*/ 1101437 h 1258310"/>
                  <a:gd name="connsiteX2" fmla="*/ 997528 w 3408219"/>
                  <a:gd name="connsiteY2" fmla="*/ 1143000 h 1258310"/>
                  <a:gd name="connsiteX3" fmla="*/ 0 w 3408219"/>
                  <a:gd name="connsiteY3" fmla="*/ 83128 h 1258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08219" h="1258310">
                    <a:moveTo>
                      <a:pt x="3408219" y="0"/>
                    </a:moveTo>
                    <a:cubicBezTo>
                      <a:pt x="2996046" y="455468"/>
                      <a:pt x="2583873" y="910937"/>
                      <a:pt x="2182091" y="1101437"/>
                    </a:cubicBezTo>
                    <a:cubicBezTo>
                      <a:pt x="1780309" y="1291937"/>
                      <a:pt x="1361210" y="1312718"/>
                      <a:pt x="997528" y="1143000"/>
                    </a:cubicBezTo>
                    <a:cubicBezTo>
                      <a:pt x="633846" y="973282"/>
                      <a:pt x="0" y="83128"/>
                      <a:pt x="0" y="83128"/>
                    </a:cubicBezTo>
                  </a:path>
                </a:pathLst>
              </a:custGeom>
              <a:noFill/>
              <a:ln w="76200">
                <a:solidFill>
                  <a:schemeClr val="accent3"/>
                </a:solidFill>
                <a:round/>
                <a:headEnd type="none"/>
                <a:tailEnd type="triangle" w="lg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2" name="Freeform 51"/>
          <p:cNvSpPr/>
          <p:nvPr/>
        </p:nvSpPr>
        <p:spPr>
          <a:xfrm>
            <a:off x="2123231" y="4235667"/>
            <a:ext cx="1114642" cy="280624"/>
          </a:xfrm>
          <a:custGeom>
            <a:avLst/>
            <a:gdLst>
              <a:gd name="connsiteX0" fmla="*/ 3408219 w 3408219"/>
              <a:gd name="connsiteY0" fmla="*/ 0 h 1258310"/>
              <a:gd name="connsiteX1" fmla="*/ 2182091 w 3408219"/>
              <a:gd name="connsiteY1" fmla="*/ 1101437 h 1258310"/>
              <a:gd name="connsiteX2" fmla="*/ 997528 w 3408219"/>
              <a:gd name="connsiteY2" fmla="*/ 1143000 h 1258310"/>
              <a:gd name="connsiteX3" fmla="*/ 0 w 3408219"/>
              <a:gd name="connsiteY3" fmla="*/ 83128 h 1258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8219" h="1258310">
                <a:moveTo>
                  <a:pt x="3408219" y="0"/>
                </a:moveTo>
                <a:cubicBezTo>
                  <a:pt x="2996046" y="455468"/>
                  <a:pt x="2583873" y="910937"/>
                  <a:pt x="2182091" y="1101437"/>
                </a:cubicBezTo>
                <a:cubicBezTo>
                  <a:pt x="1780309" y="1291937"/>
                  <a:pt x="1361210" y="1312718"/>
                  <a:pt x="997528" y="1143000"/>
                </a:cubicBezTo>
                <a:cubicBezTo>
                  <a:pt x="633846" y="973282"/>
                  <a:pt x="0" y="83128"/>
                  <a:pt x="0" y="83128"/>
                </a:cubicBezTo>
              </a:path>
            </a:pathLst>
          </a:custGeom>
          <a:noFill/>
          <a:ln w="76200">
            <a:solidFill>
              <a:schemeClr val="accent3"/>
            </a:solidFill>
            <a:round/>
            <a:headEnd type="none"/>
            <a:tailEnd type="triangle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615518" y="4235667"/>
            <a:ext cx="1114642" cy="280624"/>
          </a:xfrm>
          <a:custGeom>
            <a:avLst/>
            <a:gdLst>
              <a:gd name="connsiteX0" fmla="*/ 3408219 w 3408219"/>
              <a:gd name="connsiteY0" fmla="*/ 0 h 1258310"/>
              <a:gd name="connsiteX1" fmla="*/ 2182091 w 3408219"/>
              <a:gd name="connsiteY1" fmla="*/ 1101437 h 1258310"/>
              <a:gd name="connsiteX2" fmla="*/ 997528 w 3408219"/>
              <a:gd name="connsiteY2" fmla="*/ 1143000 h 1258310"/>
              <a:gd name="connsiteX3" fmla="*/ 0 w 3408219"/>
              <a:gd name="connsiteY3" fmla="*/ 83128 h 1258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8219" h="1258310">
                <a:moveTo>
                  <a:pt x="3408219" y="0"/>
                </a:moveTo>
                <a:cubicBezTo>
                  <a:pt x="2996046" y="455468"/>
                  <a:pt x="2583873" y="910937"/>
                  <a:pt x="2182091" y="1101437"/>
                </a:cubicBezTo>
                <a:cubicBezTo>
                  <a:pt x="1780309" y="1291937"/>
                  <a:pt x="1361210" y="1312718"/>
                  <a:pt x="997528" y="1143000"/>
                </a:cubicBezTo>
                <a:cubicBezTo>
                  <a:pt x="633846" y="973282"/>
                  <a:pt x="0" y="83128"/>
                  <a:pt x="0" y="83128"/>
                </a:cubicBezTo>
              </a:path>
            </a:pathLst>
          </a:custGeom>
          <a:noFill/>
          <a:ln w="76200">
            <a:solidFill>
              <a:schemeClr val="accent3"/>
            </a:solidFill>
            <a:round/>
            <a:headEnd type="none"/>
            <a:tailEnd type="triangle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784847" y="2985763"/>
            <a:ext cx="765295" cy="819944"/>
          </a:xfrm>
          <a:prstGeom prst="straightConnector1">
            <a:avLst/>
          </a:prstGeom>
          <a:ln w="6985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2302540" y="2985763"/>
            <a:ext cx="888910" cy="849980"/>
          </a:xfrm>
          <a:prstGeom prst="straightConnector1">
            <a:avLst/>
          </a:prstGeom>
          <a:ln w="6985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1969090" y="2985439"/>
            <a:ext cx="31843" cy="868473"/>
          </a:xfrm>
          <a:prstGeom prst="straightConnector1">
            <a:avLst/>
          </a:prstGeom>
          <a:ln w="6985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6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98327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6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4082"/>
            <a:ext cx="8229600" cy="136542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Thm</a:t>
            </a:r>
            <a:r>
              <a:rPr lang="en-US" dirty="0" smtClean="0"/>
              <a:t>: If </a:t>
            </a:r>
            <a:r>
              <a:rPr lang="en-US" dirty="0" err="1" smtClean="0"/>
              <a:t>resugaring</a:t>
            </a:r>
            <a:r>
              <a:rPr lang="en-US" dirty="0" smtClean="0"/>
              <a:t> succeeds,</a:t>
            </a:r>
          </a:p>
          <a:p>
            <a:pPr marL="0" indent="0" algn="ctr">
              <a:buNone/>
            </a:pPr>
            <a:r>
              <a:rPr lang="en-US" dirty="0" smtClean="0"/>
              <a:t>then </a:t>
            </a:r>
            <a:r>
              <a:rPr lang="en-US" dirty="0" err="1" smtClean="0"/>
              <a:t>desugaring</a:t>
            </a:r>
            <a:r>
              <a:rPr lang="en-US" dirty="0" smtClean="0"/>
              <a:t> will preserve scope.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853290"/>
            <a:ext cx="8229600" cy="928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Suppose </a:t>
            </a:r>
            <a:r>
              <a:rPr lang="el-GR" dirty="0"/>
              <a:t>Σ</a:t>
            </a:r>
            <a:r>
              <a:rPr lang="en-US" baseline="-25000" dirty="0"/>
              <a:t>surf 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chemeClr val="accent3"/>
                </a:solidFill>
              </a:rPr>
              <a:t>resugar</a:t>
            </a:r>
            <a:r>
              <a:rPr lang="en-US" dirty="0" smtClean="0">
                <a:solidFill>
                  <a:schemeClr val="accent3"/>
                </a:solidFill>
              </a:rPr>
              <a:t>(</a:t>
            </a:r>
            <a:r>
              <a:rPr lang="el-GR" dirty="0"/>
              <a:t>Σ</a:t>
            </a:r>
            <a:r>
              <a:rPr lang="en-US" baseline="-25000" dirty="0"/>
              <a:t>core</a:t>
            </a:r>
            <a:r>
              <a:rPr lang="en-US" dirty="0" smtClean="0"/>
              <a:t>, ds-rules</a:t>
            </a:r>
            <a:r>
              <a:rPr lang="en-US" dirty="0" smtClean="0">
                <a:solidFill>
                  <a:schemeClr val="accent3"/>
                </a:solidFill>
              </a:rPr>
              <a:t>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228071"/>
            <a:ext cx="7018638" cy="1369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l-GR" dirty="0" smtClean="0"/>
              <a:t>Σ</a:t>
            </a:r>
            <a:r>
              <a:rPr lang="en-US" baseline="-25000" dirty="0" smtClean="0"/>
              <a:t>surf</a:t>
            </a:r>
            <a:r>
              <a:rPr lang="en-US" dirty="0" smtClean="0"/>
              <a:t> ⊢ </a:t>
            </a:r>
            <a:r>
              <a:rPr lang="en-US" dirty="0"/>
              <a:t>x </a:t>
            </a:r>
            <a:r>
              <a:rPr lang="en-US" dirty="0" smtClean="0">
                <a:solidFill>
                  <a:schemeClr val="accent3"/>
                </a:solidFill>
                <a:sym typeface="Wingdings"/>
              </a:rPr>
              <a:t></a:t>
            </a:r>
            <a:r>
              <a:rPr lang="en-US" dirty="0">
                <a:sym typeface="Wingdings"/>
              </a:rPr>
              <a:t> </a:t>
            </a:r>
            <a:r>
              <a:rPr lang="en-US" dirty="0" smtClean="0"/>
              <a:t>y in t</a:t>
            </a:r>
          </a:p>
          <a:p>
            <a:pPr marL="0" indent="0" algn="ctr"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iff</a:t>
            </a:r>
            <a:r>
              <a:rPr lang="en-US" dirty="0" smtClean="0"/>
              <a:t> </a:t>
            </a:r>
            <a:r>
              <a:rPr lang="el-GR" dirty="0" smtClean="0"/>
              <a:t>Σ</a:t>
            </a:r>
            <a:r>
              <a:rPr lang="en-US" baseline="-25000" dirty="0" smtClean="0"/>
              <a:t>core</a:t>
            </a:r>
            <a:r>
              <a:rPr lang="en-US" dirty="0" smtClean="0"/>
              <a:t> ⊢ x </a:t>
            </a:r>
            <a:r>
              <a:rPr lang="en-US" dirty="0" smtClean="0">
                <a:solidFill>
                  <a:schemeClr val="accent3"/>
                </a:solidFill>
                <a:sym typeface="Wingdings"/>
              </a:rPr>
              <a:t></a:t>
            </a:r>
            <a:r>
              <a:rPr lang="en-US" dirty="0" smtClean="0"/>
              <a:t> y in </a:t>
            </a:r>
            <a:r>
              <a:rPr lang="en-US" dirty="0" err="1" smtClean="0">
                <a:solidFill>
                  <a:schemeClr val="accent1"/>
                </a:solidFill>
              </a:rPr>
              <a:t>desugar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dirty="0" smtClean="0"/>
              <a:t>t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6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493824"/>
            <a:ext cx="2722418" cy="4156364"/>
          </a:xfrm>
        </p:spPr>
        <p:txBody>
          <a:bodyPr>
            <a:normAutofit/>
          </a:bodyPr>
          <a:lstStyle/>
          <a:p>
            <a:pPr marL="0" indent="0">
              <a:spcBef>
                <a:spcPts val="168"/>
              </a:spcBef>
              <a:buNone/>
            </a:pPr>
            <a:r>
              <a:rPr lang="en-US" dirty="0" smtClean="0"/>
              <a:t>for-loop</a:t>
            </a:r>
          </a:p>
          <a:p>
            <a:pPr marL="0" indent="0">
              <a:spcBef>
                <a:spcPts val="168"/>
              </a:spcBef>
              <a:buNone/>
            </a:pPr>
            <a:endParaRPr lang="en-US" dirty="0" smtClean="0"/>
          </a:p>
          <a:p>
            <a:pPr marL="0" indent="0">
              <a:spcBef>
                <a:spcPts val="168"/>
              </a:spcBef>
              <a:buNone/>
            </a:pPr>
            <a:r>
              <a:rPr lang="en-US" dirty="0" smtClean="0"/>
              <a:t>let-clustering</a:t>
            </a:r>
          </a:p>
          <a:p>
            <a:pPr marL="0" indent="0">
              <a:spcBef>
                <a:spcPts val="168"/>
              </a:spcBef>
              <a:buNone/>
            </a:pPr>
            <a:endParaRPr lang="en-US" dirty="0" smtClean="0"/>
          </a:p>
          <a:p>
            <a:pPr marL="0" indent="0">
              <a:spcBef>
                <a:spcPts val="168"/>
              </a:spcBef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decls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87438" y="2493824"/>
            <a:ext cx="3241964" cy="4156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8"/>
              </a:spcBef>
              <a:buFont typeface="Arial"/>
              <a:buNone/>
            </a:pPr>
            <a:r>
              <a:rPr lang="en-US" dirty="0" smtClean="0"/>
              <a:t>list </a:t>
            </a:r>
            <a:r>
              <a:rPr lang="en-US" dirty="0" err="1" smtClean="0"/>
              <a:t>comprehs</a:t>
            </a:r>
            <a:r>
              <a:rPr lang="en-US" dirty="0" smtClean="0"/>
              <a:t>:</a:t>
            </a:r>
          </a:p>
          <a:p>
            <a:pPr marL="0" indent="0">
              <a:spcBef>
                <a:spcPts val="168"/>
              </a:spcBef>
              <a:buFont typeface="Arial"/>
              <a:buNone/>
            </a:pPr>
            <a:endParaRPr lang="en-US" dirty="0" smtClean="0"/>
          </a:p>
          <a:p>
            <a:pPr marL="0" indent="0">
              <a:spcBef>
                <a:spcPts val="168"/>
              </a:spcBef>
              <a:buFont typeface="Arial"/>
              <a:buNone/>
            </a:pPr>
            <a:r>
              <a:rPr lang="en-US" dirty="0" smtClean="0"/>
              <a:t>-guards</a:t>
            </a:r>
          </a:p>
          <a:p>
            <a:pPr marL="0" indent="0">
              <a:spcBef>
                <a:spcPts val="168"/>
              </a:spcBef>
              <a:buFont typeface="Arial"/>
              <a:buNone/>
            </a:pPr>
            <a:endParaRPr lang="en-US" dirty="0" smtClean="0"/>
          </a:p>
          <a:p>
            <a:pPr marL="0" indent="0">
              <a:spcBef>
                <a:spcPts val="168"/>
              </a:spcBef>
              <a:buFont typeface="Arial"/>
              <a:buNone/>
            </a:pPr>
            <a:r>
              <a:rPr lang="en-US" dirty="0" smtClean="0"/>
              <a:t>-generators</a:t>
            </a:r>
          </a:p>
          <a:p>
            <a:pPr marL="0" indent="0">
              <a:spcBef>
                <a:spcPts val="168"/>
              </a:spcBef>
              <a:buFont typeface="Arial"/>
              <a:buNone/>
            </a:pPr>
            <a:endParaRPr lang="en-US" dirty="0"/>
          </a:p>
          <a:p>
            <a:pPr marL="0" indent="0">
              <a:spcBef>
                <a:spcPts val="168"/>
              </a:spcBef>
              <a:buFont typeface="Arial"/>
              <a:buNone/>
            </a:pPr>
            <a:r>
              <a:rPr lang="en-US" dirty="0" smtClean="0"/>
              <a:t>-local bindings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33312" y="2493824"/>
            <a:ext cx="1849582" cy="4156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8"/>
              </a:spcBef>
              <a:buFont typeface="Arial"/>
              <a:buNone/>
            </a:pPr>
            <a:r>
              <a:rPr lang="en-US" dirty="0" smtClean="0"/>
              <a:t>let</a:t>
            </a:r>
          </a:p>
          <a:p>
            <a:pPr marL="0" indent="0">
              <a:spcBef>
                <a:spcPts val="168"/>
              </a:spcBef>
              <a:buFont typeface="Arial"/>
              <a:buNone/>
            </a:pPr>
            <a:endParaRPr lang="en-US" dirty="0" smtClean="0"/>
          </a:p>
          <a:p>
            <a:pPr marL="0" indent="0">
              <a:spcBef>
                <a:spcPts val="168"/>
              </a:spcBef>
              <a:buFont typeface="Arial"/>
              <a:buNone/>
            </a:pPr>
            <a:r>
              <a:rPr lang="en-US" dirty="0" smtClean="0"/>
              <a:t>let*</a:t>
            </a:r>
          </a:p>
          <a:p>
            <a:pPr marL="0" indent="0">
              <a:spcBef>
                <a:spcPts val="168"/>
              </a:spcBef>
              <a:buFont typeface="Arial"/>
              <a:buNone/>
            </a:pPr>
            <a:endParaRPr lang="en-US" dirty="0" smtClean="0"/>
          </a:p>
          <a:p>
            <a:pPr marL="0" indent="0">
              <a:spcBef>
                <a:spcPts val="168"/>
              </a:spcBef>
              <a:buFont typeface="Arial"/>
              <a:buNone/>
            </a:pPr>
            <a:r>
              <a:rPr lang="en-US" dirty="0" err="1" smtClean="0"/>
              <a:t>letrec</a:t>
            </a:r>
            <a:endParaRPr lang="en-US" dirty="0" smtClean="0"/>
          </a:p>
          <a:p>
            <a:pPr marL="0" indent="0">
              <a:spcBef>
                <a:spcPts val="168"/>
              </a:spcBef>
              <a:buFont typeface="Arial"/>
              <a:buNone/>
            </a:pPr>
            <a:endParaRPr lang="en-US" dirty="0"/>
          </a:p>
          <a:p>
            <a:pPr marL="0" indent="0">
              <a:spcBef>
                <a:spcPts val="168"/>
              </a:spcBef>
              <a:buFont typeface="Arial"/>
              <a:buNone/>
            </a:pPr>
            <a:r>
              <a:rPr lang="en-US" dirty="0" smtClean="0"/>
              <a:t>do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94" y="1193344"/>
            <a:ext cx="1183665" cy="11147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520" y="1076158"/>
            <a:ext cx="1231900" cy="12319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690222" y="1414376"/>
            <a:ext cx="12832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R5RS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6670964" y="5715000"/>
            <a:ext cx="831272" cy="290946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665019" y="606360"/>
            <a:ext cx="2265216" cy="690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8"/>
              </a:spcBef>
              <a:buFont typeface="Arial"/>
              <a:buNone/>
            </a:pPr>
            <a:r>
              <a:rPr lang="en-US" u="sng" dirty="0" err="1" smtClean="0"/>
              <a:t>Pyret</a:t>
            </a:r>
            <a:endParaRPr lang="en-US" u="sng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3643017" y="606359"/>
            <a:ext cx="2265216" cy="690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8"/>
              </a:spcBef>
              <a:buFont typeface="Arial"/>
              <a:buNone/>
            </a:pPr>
            <a:r>
              <a:rPr lang="en-US" u="sng" dirty="0" smtClean="0"/>
              <a:t>Haskell</a:t>
            </a:r>
            <a:endParaRPr lang="en-US" u="sng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6525490" y="634538"/>
            <a:ext cx="1953491" cy="728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8"/>
              </a:spcBef>
              <a:buFont typeface="Arial"/>
              <a:buNone/>
            </a:pPr>
            <a:r>
              <a:rPr lang="en-US" u="sng" smtClean="0"/>
              <a:t>Scheme</a:t>
            </a:r>
            <a:endParaRPr lang="en-US" u="sn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2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 showed you:</a:t>
            </a:r>
          </a:p>
          <a:p>
            <a:r>
              <a:rPr lang="en-US" dirty="0" err="1" smtClean="0"/>
              <a:t>Resugaring</a:t>
            </a:r>
            <a:r>
              <a:rPr lang="en-US" dirty="0" smtClean="0"/>
              <a:t> Evaluation Steps</a:t>
            </a:r>
          </a:p>
          <a:p>
            <a:r>
              <a:rPr lang="en-US" dirty="0" err="1" smtClean="0"/>
              <a:t>Resugaring</a:t>
            </a:r>
            <a:r>
              <a:rPr lang="en-US" dirty="0" smtClean="0"/>
              <a:t> Type Rules</a:t>
            </a:r>
          </a:p>
          <a:p>
            <a:r>
              <a:rPr lang="en-US" dirty="0" err="1" smtClean="0"/>
              <a:t>Resugaring</a:t>
            </a:r>
            <a:r>
              <a:rPr lang="en-US" dirty="0" smtClean="0"/>
              <a:t> Scope Rules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Ongoing work:</a:t>
            </a:r>
            <a:endParaRPr lang="en-US" dirty="0"/>
          </a:p>
          <a:p>
            <a:r>
              <a:rPr lang="en-US" dirty="0" err="1"/>
              <a:t>R</a:t>
            </a:r>
            <a:r>
              <a:rPr lang="en-US" dirty="0" err="1" smtClean="0"/>
              <a:t>esugaring</a:t>
            </a:r>
            <a:r>
              <a:rPr lang="en-US" dirty="0" smtClean="0"/>
              <a:t> evaluation steps for the latest version of </a:t>
            </a:r>
            <a:r>
              <a:rPr lang="en-US" dirty="0" err="1" smtClean="0"/>
              <a:t>Pyret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5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Not to Like?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8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aspects of programming </a:t>
            </a:r>
            <a:r>
              <a:rPr lang="en-US" dirty="0" smtClean="0"/>
              <a:t>languages—in </a:t>
            </a:r>
            <a:r>
              <a:rPr lang="en-US" dirty="0"/>
              <a:t>particular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evaluation steps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type rules</a:t>
            </a:r>
            <a:r>
              <a:rPr lang="en-US" dirty="0"/>
              <a:t>, and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scope rules</a:t>
            </a:r>
            <a:r>
              <a:rPr lang="en-US" dirty="0" smtClean="0"/>
              <a:t>—can </a:t>
            </a:r>
            <a:r>
              <a:rPr lang="en-US" dirty="0"/>
              <a:t>be </a:t>
            </a:r>
            <a:r>
              <a:rPr lang="en-US" dirty="0" smtClean="0"/>
              <a:t>non-trivially </a:t>
            </a:r>
            <a:r>
              <a:rPr lang="en-US" i="1" dirty="0" err="1" smtClean="0"/>
              <a:t>resugared</a:t>
            </a:r>
            <a:r>
              <a:rPr lang="en-US" dirty="0" smtClean="0"/>
              <a:t> </a:t>
            </a:r>
            <a:r>
              <a:rPr lang="en-US" dirty="0"/>
              <a:t>from core to surface </a:t>
            </a:r>
            <a:r>
              <a:rPr lang="en-US" dirty="0" smtClean="0"/>
              <a:t>language, restoring the abstraction </a:t>
            </a:r>
            <a:r>
              <a:rPr lang="en-US" dirty="0"/>
              <a:t>provided by syntactic sugar</a:t>
            </a:r>
            <a:r>
              <a:rPr lang="en-US" dirty="0" smtClean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0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Resugaring</a:t>
            </a:r>
            <a:r>
              <a:rPr lang="en-US" dirty="0" smtClean="0"/>
              <a:t> for </a:t>
            </a:r>
            <a:r>
              <a:rPr lang="en-US" dirty="0" err="1" smtClean="0"/>
              <a:t>Pyret</a:t>
            </a:r>
            <a:r>
              <a:rPr lang="en-US" dirty="0" smtClean="0"/>
              <a:t>: in progress, but progressing nicely. Engineering work remaining.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94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5842" y="105829"/>
            <a:ext cx="5416291" cy="2246769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/>
                <a:cs typeface="Consolas"/>
              </a:rPr>
              <a:t>typedef</a:t>
            </a:r>
            <a:r>
              <a:rPr lang="en-US" sz="1400" dirty="0">
                <a:latin typeface="Consolas"/>
                <a:cs typeface="Consolas"/>
              </a:rPr>
              <a:t> map&lt;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, double&gt; </a:t>
            </a:r>
            <a:r>
              <a:rPr lang="en-US" sz="1400" dirty="0" err="1">
                <a:latin typeface="Consolas"/>
                <a:cs typeface="Consolas"/>
              </a:rPr>
              <a:t>valmap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 err="1">
                <a:latin typeface="Consolas"/>
                <a:cs typeface="Consolas"/>
              </a:rPr>
              <a:t>valmap</a:t>
            </a:r>
            <a:r>
              <a:rPr lang="en-US" sz="1400" dirty="0">
                <a:latin typeface="Consolas"/>
                <a:cs typeface="Consolas"/>
              </a:rPr>
              <a:t> m;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for (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 = 0; 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 &lt; NVALS; 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++)</a:t>
            </a:r>
          </a:p>
          <a:p>
            <a:r>
              <a:rPr lang="en-US" sz="1400" dirty="0">
                <a:latin typeface="Consolas"/>
                <a:cs typeface="Consolas"/>
              </a:rPr>
              <a:t>  </a:t>
            </a:r>
            <a:r>
              <a:rPr lang="en-US" sz="1400" dirty="0" err="1">
                <a:latin typeface="Consolas"/>
                <a:cs typeface="Consolas"/>
              </a:rPr>
              <a:t>m.insert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make_pair</a:t>
            </a:r>
            <a:r>
              <a:rPr lang="en-US" sz="1400" dirty="0">
                <a:latin typeface="Consolas"/>
                <a:cs typeface="Consolas"/>
              </a:rPr>
              <a:t>(values[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], </a:t>
            </a:r>
            <a:r>
              <a:rPr lang="en-US" sz="1400" dirty="0" err="1">
                <a:latin typeface="Consolas"/>
                <a:cs typeface="Consolas"/>
              </a:rPr>
              <a:t>pow</a:t>
            </a:r>
            <a:r>
              <a:rPr lang="en-US" sz="1400" dirty="0">
                <a:latin typeface="Consolas"/>
                <a:cs typeface="Consolas"/>
              </a:rPr>
              <a:t>(values[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], .5)));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 err="1">
                <a:latin typeface="Consolas"/>
                <a:cs typeface="Consolas"/>
              </a:rPr>
              <a:t>valmap</a:t>
            </a:r>
            <a:r>
              <a:rPr lang="en-US" sz="1400" dirty="0">
                <a:latin typeface="Consolas"/>
                <a:cs typeface="Consolas"/>
              </a:rPr>
              <a:t>::iterator it = 100;</a:t>
            </a:r>
          </a:p>
          <a:p>
            <a:r>
              <a:rPr lang="en-US" sz="1400" dirty="0" err="1">
                <a:latin typeface="Consolas"/>
                <a:cs typeface="Consolas"/>
              </a:rPr>
              <a:t>valmap</a:t>
            </a:r>
            <a:r>
              <a:rPr lang="en-US" sz="1400" dirty="0">
                <a:latin typeface="Consolas"/>
                <a:cs typeface="Consolas"/>
              </a:rPr>
              <a:t>::iterator it2(100);</a:t>
            </a:r>
          </a:p>
          <a:p>
            <a:r>
              <a:rPr lang="en-US" sz="1400" dirty="0" err="1">
                <a:latin typeface="Consolas"/>
                <a:cs typeface="Consolas"/>
              </a:rPr>
              <a:t>m.insert</a:t>
            </a:r>
            <a:r>
              <a:rPr lang="en-US" sz="1400" dirty="0">
                <a:latin typeface="Consolas"/>
                <a:cs typeface="Consolas"/>
              </a:rPr>
              <a:t>(1,2);</a:t>
            </a:r>
            <a:endParaRPr lang="en-US" sz="1400" dirty="0" smtClean="0"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50864" y="2099404"/>
            <a:ext cx="5817831" cy="470898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Avenir Book"/>
                <a:cs typeface="Avenir Book"/>
              </a:rPr>
              <a:t>rtmap.cpp</a:t>
            </a:r>
            <a:r>
              <a:rPr lang="en-US" sz="1200" dirty="0">
                <a:latin typeface="Avenir Book"/>
                <a:cs typeface="Avenir Book"/>
              </a:rPr>
              <a:t>: In function `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 main()':</a:t>
            </a:r>
          </a:p>
          <a:p>
            <a:r>
              <a:rPr lang="en-US" sz="1200" dirty="0">
                <a:latin typeface="Avenir Book"/>
                <a:cs typeface="Avenir Book"/>
              </a:rPr>
              <a:t>rtmap.cpp:19: invalid conversion from `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' to `</a:t>
            </a:r>
          </a:p>
          <a:p>
            <a:r>
              <a:rPr lang="en-US" sz="1200" dirty="0">
                <a:latin typeface="Avenir Book"/>
                <a:cs typeface="Avenir Book"/>
              </a:rPr>
              <a:t> 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::_</a:t>
            </a:r>
            <a:r>
              <a:rPr lang="en-US" sz="1200" dirty="0" err="1">
                <a:latin typeface="Avenir Book"/>
                <a:cs typeface="Avenir Book"/>
              </a:rPr>
              <a:t>Rb_tree_node</a:t>
            </a:r>
            <a:r>
              <a:rPr lang="en-US" sz="1200" dirty="0">
                <a:latin typeface="Avenir Book"/>
                <a:cs typeface="Avenir Book"/>
              </a:rPr>
              <a:t>&lt;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::pair&lt;</a:t>
            </a:r>
            <a:r>
              <a:rPr lang="en-US" sz="1200" dirty="0" err="1">
                <a:latin typeface="Avenir Book"/>
                <a:cs typeface="Avenir Book"/>
              </a:rPr>
              <a:t>const</a:t>
            </a:r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 double&gt; &gt;*'</a:t>
            </a:r>
          </a:p>
          <a:p>
            <a:r>
              <a:rPr lang="en-US" sz="1200" dirty="0">
                <a:latin typeface="Avenir Book"/>
                <a:cs typeface="Avenir Book"/>
              </a:rPr>
              <a:t>rtmap.cpp:19:   initializing argument 1 of `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::_</a:t>
            </a:r>
            <a:r>
              <a:rPr lang="en-US" sz="1200" dirty="0" err="1">
                <a:latin typeface="Avenir Book"/>
                <a:cs typeface="Avenir Book"/>
              </a:rPr>
              <a:t>Rb_tree_iterator</a:t>
            </a:r>
            <a:r>
              <a:rPr lang="en-US" sz="1200" dirty="0">
                <a:latin typeface="Avenir Book"/>
                <a:cs typeface="Avenir Book"/>
              </a:rPr>
              <a:t>&lt;_Val, _Ref,</a:t>
            </a:r>
          </a:p>
          <a:p>
            <a:r>
              <a:rPr lang="en-US" sz="1200" dirty="0">
                <a:latin typeface="Avenir Book"/>
                <a:cs typeface="Avenir Book"/>
              </a:rPr>
              <a:t>  _</a:t>
            </a:r>
            <a:r>
              <a:rPr lang="en-US" sz="1200" dirty="0" err="1">
                <a:latin typeface="Avenir Book"/>
                <a:cs typeface="Avenir Book"/>
              </a:rPr>
              <a:t>Ptr</a:t>
            </a:r>
            <a:r>
              <a:rPr lang="en-US" sz="1200" dirty="0">
                <a:latin typeface="Avenir Book"/>
                <a:cs typeface="Avenir Book"/>
              </a:rPr>
              <a:t>&gt;::_</a:t>
            </a:r>
            <a:r>
              <a:rPr lang="en-US" sz="1200" dirty="0" err="1">
                <a:latin typeface="Avenir Book"/>
                <a:cs typeface="Avenir Book"/>
              </a:rPr>
              <a:t>Rb_tree_iterator</a:t>
            </a:r>
            <a:r>
              <a:rPr lang="en-US" sz="1200" dirty="0">
                <a:latin typeface="Avenir Book"/>
                <a:cs typeface="Avenir Book"/>
              </a:rPr>
              <a:t>(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::_</a:t>
            </a:r>
            <a:r>
              <a:rPr lang="en-US" sz="1200" dirty="0" err="1">
                <a:latin typeface="Avenir Book"/>
                <a:cs typeface="Avenir Book"/>
              </a:rPr>
              <a:t>Rb_tree_node</a:t>
            </a:r>
            <a:r>
              <a:rPr lang="en-US" sz="1200" dirty="0">
                <a:latin typeface="Avenir Book"/>
                <a:cs typeface="Avenir Book"/>
              </a:rPr>
              <a:t>&lt;_Val&gt;*) [with _Val =</a:t>
            </a:r>
          </a:p>
          <a:p>
            <a:r>
              <a:rPr lang="en-US" sz="1200" dirty="0">
                <a:latin typeface="Avenir Book"/>
                <a:cs typeface="Avenir Book"/>
              </a:rPr>
              <a:t> 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::pair&lt;</a:t>
            </a:r>
            <a:r>
              <a:rPr lang="en-US" sz="1200" dirty="0" err="1">
                <a:latin typeface="Avenir Book"/>
                <a:cs typeface="Avenir Book"/>
              </a:rPr>
              <a:t>const</a:t>
            </a:r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 double&gt;, _Ref =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::pair&lt;</a:t>
            </a:r>
            <a:r>
              <a:rPr lang="en-US" sz="1200" dirty="0" err="1">
                <a:latin typeface="Avenir Book"/>
                <a:cs typeface="Avenir Book"/>
              </a:rPr>
              <a:t>const</a:t>
            </a:r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 double&gt;&amp;, _</a:t>
            </a:r>
            <a:r>
              <a:rPr lang="en-US" sz="1200" dirty="0" err="1">
                <a:latin typeface="Avenir Book"/>
                <a:cs typeface="Avenir Book"/>
              </a:rPr>
              <a:t>Ptr</a:t>
            </a:r>
            <a:r>
              <a:rPr lang="en-US" sz="1200" dirty="0">
                <a:latin typeface="Avenir Book"/>
                <a:cs typeface="Avenir Book"/>
              </a:rPr>
              <a:t> =</a:t>
            </a:r>
          </a:p>
          <a:p>
            <a:r>
              <a:rPr lang="en-US" sz="1200" dirty="0">
                <a:latin typeface="Avenir Book"/>
                <a:cs typeface="Avenir Book"/>
              </a:rPr>
              <a:t> 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::pair&lt;</a:t>
            </a:r>
            <a:r>
              <a:rPr lang="en-US" sz="1200" dirty="0" err="1">
                <a:latin typeface="Avenir Book"/>
                <a:cs typeface="Avenir Book"/>
              </a:rPr>
              <a:t>const</a:t>
            </a:r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 double&gt;*]'</a:t>
            </a:r>
          </a:p>
          <a:p>
            <a:r>
              <a:rPr lang="en-US" sz="1200" dirty="0">
                <a:latin typeface="Avenir Book"/>
                <a:cs typeface="Avenir Book"/>
              </a:rPr>
              <a:t>rtmap.cpp:20: invalid conversion from `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' to `</a:t>
            </a:r>
          </a:p>
          <a:p>
            <a:r>
              <a:rPr lang="en-US" sz="1200" dirty="0">
                <a:latin typeface="Avenir Book"/>
                <a:cs typeface="Avenir Book"/>
              </a:rPr>
              <a:t> 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::_</a:t>
            </a:r>
            <a:r>
              <a:rPr lang="en-US" sz="1200" dirty="0" err="1">
                <a:latin typeface="Avenir Book"/>
                <a:cs typeface="Avenir Book"/>
              </a:rPr>
              <a:t>Rb_tree_node</a:t>
            </a:r>
            <a:r>
              <a:rPr lang="en-US" sz="1200" dirty="0">
                <a:latin typeface="Avenir Book"/>
                <a:cs typeface="Avenir Book"/>
              </a:rPr>
              <a:t>&lt;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::pair&lt;</a:t>
            </a:r>
            <a:r>
              <a:rPr lang="en-US" sz="1200" dirty="0" err="1">
                <a:latin typeface="Avenir Book"/>
                <a:cs typeface="Avenir Book"/>
              </a:rPr>
              <a:t>const</a:t>
            </a:r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 double&gt; &gt;*'</a:t>
            </a:r>
          </a:p>
          <a:p>
            <a:r>
              <a:rPr lang="en-US" sz="1200" dirty="0">
                <a:latin typeface="Avenir Book"/>
                <a:cs typeface="Avenir Book"/>
              </a:rPr>
              <a:t>rtmap.cpp:20:   initializing argument 1 of `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::_</a:t>
            </a:r>
            <a:r>
              <a:rPr lang="en-US" sz="1200" dirty="0" err="1">
                <a:latin typeface="Avenir Book"/>
                <a:cs typeface="Avenir Book"/>
              </a:rPr>
              <a:t>Rb_tree_iterator</a:t>
            </a:r>
            <a:r>
              <a:rPr lang="en-US" sz="1200" dirty="0">
                <a:latin typeface="Avenir Book"/>
                <a:cs typeface="Avenir Book"/>
              </a:rPr>
              <a:t>&lt;_Val, _Ref,</a:t>
            </a:r>
          </a:p>
          <a:p>
            <a:r>
              <a:rPr lang="en-US" sz="1200" dirty="0">
                <a:latin typeface="Avenir Book"/>
                <a:cs typeface="Avenir Book"/>
              </a:rPr>
              <a:t>  _</a:t>
            </a:r>
            <a:r>
              <a:rPr lang="en-US" sz="1200" dirty="0" err="1">
                <a:latin typeface="Avenir Book"/>
                <a:cs typeface="Avenir Book"/>
              </a:rPr>
              <a:t>Ptr</a:t>
            </a:r>
            <a:r>
              <a:rPr lang="en-US" sz="1200" dirty="0">
                <a:latin typeface="Avenir Book"/>
                <a:cs typeface="Avenir Book"/>
              </a:rPr>
              <a:t>&gt;::_</a:t>
            </a:r>
            <a:r>
              <a:rPr lang="en-US" sz="1200" dirty="0" err="1">
                <a:latin typeface="Avenir Book"/>
                <a:cs typeface="Avenir Book"/>
              </a:rPr>
              <a:t>Rb_tree_iterator</a:t>
            </a:r>
            <a:r>
              <a:rPr lang="en-US" sz="1200" dirty="0">
                <a:latin typeface="Avenir Book"/>
                <a:cs typeface="Avenir Book"/>
              </a:rPr>
              <a:t>(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::_</a:t>
            </a:r>
            <a:r>
              <a:rPr lang="en-US" sz="1200" dirty="0" err="1">
                <a:latin typeface="Avenir Book"/>
                <a:cs typeface="Avenir Book"/>
              </a:rPr>
              <a:t>Rb_tree_node</a:t>
            </a:r>
            <a:r>
              <a:rPr lang="en-US" sz="1200" dirty="0">
                <a:latin typeface="Avenir Book"/>
                <a:cs typeface="Avenir Book"/>
              </a:rPr>
              <a:t>&lt;_Val&gt;*) [with _Val =</a:t>
            </a:r>
          </a:p>
          <a:p>
            <a:r>
              <a:rPr lang="en-US" sz="1200" dirty="0">
                <a:latin typeface="Avenir Book"/>
                <a:cs typeface="Avenir Book"/>
              </a:rPr>
              <a:t> 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::pair&lt;</a:t>
            </a:r>
            <a:r>
              <a:rPr lang="en-US" sz="1200" dirty="0" err="1">
                <a:latin typeface="Avenir Book"/>
                <a:cs typeface="Avenir Book"/>
              </a:rPr>
              <a:t>const</a:t>
            </a:r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 double&gt;, _Ref =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::pair&lt;</a:t>
            </a:r>
            <a:r>
              <a:rPr lang="en-US" sz="1200" dirty="0" err="1">
                <a:latin typeface="Avenir Book"/>
                <a:cs typeface="Avenir Book"/>
              </a:rPr>
              <a:t>const</a:t>
            </a:r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 double&gt;&amp;, _</a:t>
            </a:r>
            <a:r>
              <a:rPr lang="en-US" sz="1200" dirty="0" err="1">
                <a:latin typeface="Avenir Book"/>
                <a:cs typeface="Avenir Book"/>
              </a:rPr>
              <a:t>Ptr</a:t>
            </a:r>
            <a:r>
              <a:rPr lang="en-US" sz="1200" dirty="0">
                <a:latin typeface="Avenir Book"/>
                <a:cs typeface="Avenir Book"/>
              </a:rPr>
              <a:t> =</a:t>
            </a:r>
          </a:p>
          <a:p>
            <a:r>
              <a:rPr lang="en-US" sz="1200" dirty="0">
                <a:latin typeface="Avenir Book"/>
                <a:cs typeface="Avenir Book"/>
              </a:rPr>
              <a:t> 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::pair&lt;</a:t>
            </a:r>
            <a:r>
              <a:rPr lang="en-US" sz="1200" dirty="0" err="1">
                <a:latin typeface="Avenir Book"/>
                <a:cs typeface="Avenir Book"/>
              </a:rPr>
              <a:t>const</a:t>
            </a:r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 double&gt;*]'</a:t>
            </a:r>
          </a:p>
          <a:p>
            <a:r>
              <a:rPr lang="en-US" sz="1200" dirty="0">
                <a:latin typeface="Avenir Book"/>
                <a:cs typeface="Avenir Book"/>
              </a:rPr>
              <a:t>E:/GCC3/include/</a:t>
            </a:r>
            <a:r>
              <a:rPr lang="en-US" sz="1200" dirty="0" err="1">
                <a:latin typeface="Avenir Book"/>
                <a:cs typeface="Avenir Book"/>
              </a:rPr>
              <a:t>c++</a:t>
            </a:r>
            <a:r>
              <a:rPr lang="en-US" sz="1200" dirty="0">
                <a:latin typeface="Avenir Book"/>
                <a:cs typeface="Avenir Book"/>
              </a:rPr>
              <a:t>/3.2/bits/</a:t>
            </a:r>
            <a:r>
              <a:rPr lang="en-US" sz="1200" dirty="0" err="1">
                <a:latin typeface="Avenir Book"/>
                <a:cs typeface="Avenir Book"/>
              </a:rPr>
              <a:t>stl_tree.h</a:t>
            </a:r>
            <a:r>
              <a:rPr lang="en-US" sz="1200" dirty="0">
                <a:latin typeface="Avenir Book"/>
                <a:cs typeface="Avenir Book"/>
              </a:rPr>
              <a:t>: In member function `void</a:t>
            </a:r>
          </a:p>
          <a:p>
            <a:r>
              <a:rPr lang="en-US" sz="1200" dirty="0">
                <a:latin typeface="Avenir Book"/>
                <a:cs typeface="Avenir Book"/>
              </a:rPr>
              <a:t> 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::_</a:t>
            </a:r>
            <a:r>
              <a:rPr lang="en-US" sz="1200" dirty="0" err="1">
                <a:latin typeface="Avenir Book"/>
                <a:cs typeface="Avenir Book"/>
              </a:rPr>
              <a:t>Rb_tree</a:t>
            </a:r>
            <a:r>
              <a:rPr lang="en-US" sz="1200" dirty="0">
                <a:latin typeface="Avenir Book"/>
                <a:cs typeface="Avenir Book"/>
              </a:rPr>
              <a:t>&lt;_Key, _Val, _</a:t>
            </a:r>
            <a:r>
              <a:rPr lang="en-US" sz="1200" dirty="0" err="1">
                <a:latin typeface="Avenir Book"/>
                <a:cs typeface="Avenir Book"/>
              </a:rPr>
              <a:t>KeyOfValue</a:t>
            </a:r>
            <a:r>
              <a:rPr lang="en-US" sz="1200" dirty="0">
                <a:latin typeface="Avenir Book"/>
                <a:cs typeface="Avenir Book"/>
              </a:rPr>
              <a:t>, _Compare, _</a:t>
            </a:r>
            <a:r>
              <a:rPr lang="en-US" sz="1200" dirty="0" err="1">
                <a:latin typeface="Avenir Book"/>
                <a:cs typeface="Avenir Book"/>
              </a:rPr>
              <a:t>Alloc</a:t>
            </a:r>
            <a:r>
              <a:rPr lang="en-US" sz="1200" dirty="0">
                <a:latin typeface="Avenir Book"/>
                <a:cs typeface="Avenir Book"/>
              </a:rPr>
              <a:t>&gt;::</a:t>
            </a:r>
            <a:r>
              <a:rPr lang="en-US" sz="1200" dirty="0" err="1">
                <a:latin typeface="Avenir Book"/>
                <a:cs typeface="Avenir Book"/>
              </a:rPr>
              <a:t>insert_unique</a:t>
            </a:r>
            <a:r>
              <a:rPr lang="en-US" sz="1200" dirty="0">
                <a:latin typeface="Avenir Book"/>
                <a:cs typeface="Avenir Book"/>
              </a:rPr>
              <a:t>(_II</a:t>
            </a:r>
            <a:r>
              <a:rPr lang="en-US" sz="1200" dirty="0" smtClean="0">
                <a:latin typeface="Avenir Book"/>
                <a:cs typeface="Avenir Book"/>
              </a:rPr>
              <a:t>,</a:t>
            </a:r>
            <a:endParaRPr lang="en-US" sz="1200" dirty="0">
              <a:latin typeface="Avenir Book"/>
              <a:cs typeface="Avenir Book"/>
            </a:endParaRPr>
          </a:p>
          <a:p>
            <a:r>
              <a:rPr lang="en-US" sz="1200" dirty="0">
                <a:latin typeface="Avenir Book"/>
                <a:cs typeface="Avenir Book"/>
              </a:rPr>
              <a:t>  _II) [with _</a:t>
            </a:r>
            <a:r>
              <a:rPr lang="en-US" sz="1200" dirty="0" err="1">
                <a:latin typeface="Avenir Book"/>
                <a:cs typeface="Avenir Book"/>
              </a:rPr>
              <a:t>InputIterator</a:t>
            </a:r>
            <a:r>
              <a:rPr lang="en-US" sz="1200" dirty="0">
                <a:latin typeface="Avenir Book"/>
                <a:cs typeface="Avenir Book"/>
              </a:rPr>
              <a:t> =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 _Key =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 _Val =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::pair&lt;</a:t>
            </a:r>
            <a:r>
              <a:rPr lang="en-US" sz="1200" dirty="0" err="1">
                <a:latin typeface="Avenir Book"/>
                <a:cs typeface="Avenir Book"/>
              </a:rPr>
              <a:t>const</a:t>
            </a:r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</a:t>
            </a:r>
          </a:p>
          <a:p>
            <a:r>
              <a:rPr lang="en-US" sz="1200" dirty="0">
                <a:latin typeface="Avenir Book"/>
                <a:cs typeface="Avenir Book"/>
              </a:rPr>
              <a:t>  double&gt;, _</a:t>
            </a:r>
            <a:r>
              <a:rPr lang="en-US" sz="1200" dirty="0" err="1">
                <a:latin typeface="Avenir Book"/>
                <a:cs typeface="Avenir Book"/>
              </a:rPr>
              <a:t>KeyOfValue</a:t>
            </a:r>
            <a:r>
              <a:rPr lang="en-US" sz="1200" dirty="0">
                <a:latin typeface="Avenir Book"/>
                <a:cs typeface="Avenir Book"/>
              </a:rPr>
              <a:t> =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::_Select1st&lt;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::pair&lt;</a:t>
            </a:r>
            <a:r>
              <a:rPr lang="en-US" sz="1200" dirty="0" err="1">
                <a:latin typeface="Avenir Book"/>
                <a:cs typeface="Avenir Book"/>
              </a:rPr>
              <a:t>const</a:t>
            </a:r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 double&gt; &gt;,</a:t>
            </a:r>
          </a:p>
          <a:p>
            <a:r>
              <a:rPr lang="en-US" sz="1200" dirty="0">
                <a:latin typeface="Avenir Book"/>
                <a:cs typeface="Avenir Book"/>
              </a:rPr>
              <a:t>  _Compare =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::less&lt;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&gt;, _</a:t>
            </a:r>
            <a:r>
              <a:rPr lang="en-US" sz="1200" dirty="0" err="1">
                <a:latin typeface="Avenir Book"/>
                <a:cs typeface="Avenir Book"/>
              </a:rPr>
              <a:t>Alloc</a:t>
            </a:r>
            <a:r>
              <a:rPr lang="en-US" sz="1200" dirty="0">
                <a:latin typeface="Avenir Book"/>
                <a:cs typeface="Avenir Book"/>
              </a:rPr>
              <a:t> =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::allocator&lt;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::pair&lt;</a:t>
            </a:r>
            <a:r>
              <a:rPr lang="en-US" sz="1200" dirty="0" err="1">
                <a:latin typeface="Avenir Book"/>
                <a:cs typeface="Avenir Book"/>
              </a:rPr>
              <a:t>const</a:t>
            </a:r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</a:t>
            </a:r>
          </a:p>
          <a:p>
            <a:r>
              <a:rPr lang="en-US" sz="1200" dirty="0">
                <a:latin typeface="Avenir Book"/>
                <a:cs typeface="Avenir Book"/>
              </a:rPr>
              <a:t>  double&gt; &gt;]':</a:t>
            </a:r>
          </a:p>
          <a:p>
            <a:r>
              <a:rPr lang="en-US" sz="1200" dirty="0">
                <a:latin typeface="Avenir Book"/>
                <a:cs typeface="Avenir Book"/>
              </a:rPr>
              <a:t>E:/GCC3/include/</a:t>
            </a:r>
            <a:r>
              <a:rPr lang="en-US" sz="1200" dirty="0" err="1">
                <a:latin typeface="Avenir Book"/>
                <a:cs typeface="Avenir Book"/>
              </a:rPr>
              <a:t>c++</a:t>
            </a:r>
            <a:r>
              <a:rPr lang="en-US" sz="1200" dirty="0">
                <a:latin typeface="Avenir Book"/>
                <a:cs typeface="Avenir Book"/>
              </a:rPr>
              <a:t>/3.2/bits/stl_map.h:272:   instantiated from `void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::map&lt;_</a:t>
            </a:r>
          </a:p>
          <a:p>
            <a:r>
              <a:rPr lang="en-US" sz="1200" dirty="0">
                <a:latin typeface="Avenir Book"/>
                <a:cs typeface="Avenir Book"/>
              </a:rPr>
              <a:t>Key, _</a:t>
            </a:r>
            <a:r>
              <a:rPr lang="en-US" sz="1200" dirty="0" err="1">
                <a:latin typeface="Avenir Book"/>
                <a:cs typeface="Avenir Book"/>
              </a:rPr>
              <a:t>Tp</a:t>
            </a:r>
            <a:r>
              <a:rPr lang="en-US" sz="1200" dirty="0">
                <a:latin typeface="Avenir Book"/>
                <a:cs typeface="Avenir Book"/>
              </a:rPr>
              <a:t>, _Compare, _</a:t>
            </a:r>
            <a:r>
              <a:rPr lang="en-US" sz="1200" dirty="0" err="1">
                <a:latin typeface="Avenir Book"/>
                <a:cs typeface="Avenir Book"/>
              </a:rPr>
              <a:t>Alloc</a:t>
            </a:r>
            <a:r>
              <a:rPr lang="en-US" sz="1200" dirty="0">
                <a:latin typeface="Avenir Book"/>
                <a:cs typeface="Avenir Book"/>
              </a:rPr>
              <a:t>&gt;::insert(_</a:t>
            </a:r>
            <a:r>
              <a:rPr lang="en-US" sz="1200" dirty="0" err="1">
                <a:latin typeface="Avenir Book"/>
                <a:cs typeface="Avenir Book"/>
              </a:rPr>
              <a:t>InputIterator</a:t>
            </a:r>
            <a:r>
              <a:rPr lang="en-US" sz="1200" dirty="0">
                <a:latin typeface="Avenir Book"/>
                <a:cs typeface="Avenir Book"/>
              </a:rPr>
              <a:t>, _</a:t>
            </a:r>
            <a:r>
              <a:rPr lang="en-US" sz="1200" dirty="0" err="1">
                <a:latin typeface="Avenir Book"/>
                <a:cs typeface="Avenir Book"/>
              </a:rPr>
              <a:t>InputIterator</a:t>
            </a:r>
            <a:r>
              <a:rPr lang="en-US" sz="1200" dirty="0">
                <a:latin typeface="Avenir Book"/>
                <a:cs typeface="Avenir Book"/>
              </a:rPr>
              <a:t>) [with _Input</a:t>
            </a:r>
          </a:p>
          <a:p>
            <a:r>
              <a:rPr lang="en-US" sz="1200" dirty="0">
                <a:latin typeface="Avenir Book"/>
                <a:cs typeface="Avenir Book"/>
              </a:rPr>
              <a:t>Iterator =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 _Key =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 _</a:t>
            </a:r>
            <a:r>
              <a:rPr lang="en-US" sz="1200" dirty="0" err="1">
                <a:latin typeface="Avenir Book"/>
                <a:cs typeface="Avenir Book"/>
              </a:rPr>
              <a:t>Tp</a:t>
            </a:r>
            <a:r>
              <a:rPr lang="en-US" sz="1200" dirty="0">
                <a:latin typeface="Avenir Book"/>
                <a:cs typeface="Avenir Book"/>
              </a:rPr>
              <a:t> = double, _Compare = 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::less&lt;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&gt;, _</a:t>
            </a:r>
            <a:r>
              <a:rPr lang="en-US" sz="1200" dirty="0" err="1">
                <a:latin typeface="Avenir Book"/>
                <a:cs typeface="Avenir Book"/>
              </a:rPr>
              <a:t>Alloc</a:t>
            </a:r>
            <a:r>
              <a:rPr lang="en-US" sz="1200" dirty="0">
                <a:latin typeface="Avenir Book"/>
                <a:cs typeface="Avenir Book"/>
              </a:rPr>
              <a:t> = </a:t>
            </a:r>
            <a:r>
              <a:rPr lang="en-US" sz="1200" dirty="0" err="1">
                <a:latin typeface="Avenir Book"/>
                <a:cs typeface="Avenir Book"/>
              </a:rPr>
              <a:t>st</a:t>
            </a:r>
            <a:endParaRPr lang="en-US" sz="1200" dirty="0">
              <a:latin typeface="Avenir Book"/>
              <a:cs typeface="Avenir Book"/>
            </a:endParaRPr>
          </a:p>
          <a:p>
            <a:r>
              <a:rPr lang="en-US" sz="1200" dirty="0">
                <a:latin typeface="Avenir Book"/>
                <a:cs typeface="Avenir Book"/>
              </a:rPr>
              <a:t>d::allocator&lt;</a:t>
            </a:r>
            <a:r>
              <a:rPr lang="en-US" sz="1200" dirty="0" err="1">
                <a:latin typeface="Avenir Book"/>
                <a:cs typeface="Avenir Book"/>
              </a:rPr>
              <a:t>std</a:t>
            </a:r>
            <a:r>
              <a:rPr lang="en-US" sz="1200" dirty="0">
                <a:latin typeface="Avenir Book"/>
                <a:cs typeface="Avenir Book"/>
              </a:rPr>
              <a:t>::pair&lt;</a:t>
            </a:r>
            <a:r>
              <a:rPr lang="en-US" sz="1200" dirty="0" err="1">
                <a:latin typeface="Avenir Book"/>
                <a:cs typeface="Avenir Book"/>
              </a:rPr>
              <a:t>const</a:t>
            </a:r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err="1">
                <a:latin typeface="Avenir Book"/>
                <a:cs typeface="Avenir Book"/>
              </a:rPr>
              <a:t>int</a:t>
            </a:r>
            <a:r>
              <a:rPr lang="en-US" sz="1200" dirty="0">
                <a:latin typeface="Avenir Book"/>
                <a:cs typeface="Avenir Book"/>
              </a:rPr>
              <a:t>, double&gt; &gt;]'</a:t>
            </a:r>
          </a:p>
          <a:p>
            <a:r>
              <a:rPr lang="en-US" sz="1200" dirty="0">
                <a:latin typeface="Avenir Book"/>
                <a:cs typeface="Avenir Book"/>
              </a:rPr>
              <a:t>rtmap.cpp:21:   instantiated from here</a:t>
            </a:r>
          </a:p>
          <a:p>
            <a:r>
              <a:rPr lang="en-US" sz="1200" dirty="0">
                <a:latin typeface="Avenir Book"/>
                <a:cs typeface="Avenir Book"/>
              </a:rPr>
              <a:t>E:/GCC3/include/</a:t>
            </a:r>
            <a:r>
              <a:rPr lang="en-US" sz="1200" dirty="0" err="1">
                <a:latin typeface="Avenir Book"/>
                <a:cs typeface="Avenir Book"/>
              </a:rPr>
              <a:t>c++</a:t>
            </a:r>
            <a:r>
              <a:rPr lang="en-US" sz="1200" dirty="0">
                <a:latin typeface="Avenir Book"/>
                <a:cs typeface="Avenir Book"/>
              </a:rPr>
              <a:t>/3.2/bits/stl_tree.h:1161: invalid type argument of `unary * </a:t>
            </a:r>
            <a:r>
              <a:rPr lang="en-US" sz="1200" dirty="0" smtClean="0">
                <a:latin typeface="Avenir Book"/>
                <a:cs typeface="Avenir Book"/>
              </a:rPr>
              <a:t>‘</a:t>
            </a:r>
            <a:endParaRPr lang="en-US" sz="1200" dirty="0">
              <a:latin typeface="Avenir Book"/>
              <a:cs typeface="Avenir Book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7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5842" y="105828"/>
            <a:ext cx="6008551" cy="2462213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mr-IN" sz="1400" dirty="0">
                <a:latin typeface="Consolas"/>
                <a:cs typeface="Consolas"/>
              </a:rPr>
              <a:t>(;module: {#;doc "This will be our program's main module."}</a:t>
            </a:r>
          </a:p>
          <a:p>
            <a:r>
              <a:rPr lang="mr-IN" sz="1400" dirty="0">
                <a:latin typeface="Consolas"/>
                <a:cs typeface="Consolas"/>
              </a:rPr>
              <a:t> lux</a:t>
            </a:r>
          </a:p>
          <a:p>
            <a:r>
              <a:rPr lang="mr-IN" sz="1400" dirty="0">
                <a:latin typeface="Consolas"/>
                <a:cs typeface="Consolas"/>
              </a:rPr>
              <a:t> (lux (codata io)</a:t>
            </a:r>
          </a:p>
          <a:p>
            <a:r>
              <a:rPr lang="mr-IN" sz="1400" dirty="0">
                <a:latin typeface="Consolas"/>
                <a:cs typeface="Consolas"/>
              </a:rPr>
              <a:t>      (control monad)</a:t>
            </a:r>
          </a:p>
          <a:p>
            <a:r>
              <a:rPr lang="mr-IN" sz="1400" dirty="0">
                <a:latin typeface="Consolas"/>
                <a:cs typeface="Consolas"/>
              </a:rPr>
              <a:t>      [cli #+ program:]))</a:t>
            </a:r>
          </a:p>
          <a:p>
            <a:endParaRPr lang="mr-IN" sz="1400" dirty="0">
              <a:latin typeface="Consolas"/>
              <a:cs typeface="Consolas"/>
            </a:endParaRPr>
          </a:p>
          <a:p>
            <a:r>
              <a:rPr lang="mr-IN" sz="1400" dirty="0">
                <a:latin typeface="Consolas"/>
                <a:cs typeface="Consolas"/>
              </a:rPr>
              <a:t>(program: args</a:t>
            </a:r>
          </a:p>
          <a:p>
            <a:r>
              <a:rPr lang="mr-IN" sz="1400" dirty="0">
                <a:latin typeface="Consolas"/>
                <a:cs typeface="Consolas"/>
              </a:rPr>
              <a:t>          (do Monad&lt;IO&gt;</a:t>
            </a:r>
          </a:p>
          <a:p>
            <a:r>
              <a:rPr lang="mr-IN" sz="1400" dirty="0">
                <a:latin typeface="Consolas"/>
                <a:cs typeface="Consolas"/>
              </a:rPr>
              <a:t>              [(io (log! "Hello, "))</a:t>
            </a:r>
          </a:p>
          <a:p>
            <a:r>
              <a:rPr lang="mr-IN" sz="1400" dirty="0">
                <a:latin typeface="Consolas"/>
                <a:cs typeface="Consolas"/>
              </a:rPr>
              <a:t>               (io (log! "world"))]</a:t>
            </a:r>
          </a:p>
          <a:p>
            <a:r>
              <a:rPr lang="mr-IN" sz="1400" dirty="0">
                <a:latin typeface="Consolas"/>
                <a:cs typeface="Consolas"/>
              </a:rPr>
              <a:t>	      (wrap (log! "?")))</a:t>
            </a:r>
            <a:r>
              <a:rPr lang="mr-IN" sz="1400" dirty="0" smtClean="0">
                <a:latin typeface="Consolas"/>
                <a:cs typeface="Consolas"/>
              </a:rPr>
              <a:t>)</a:t>
            </a:r>
            <a:endParaRPr lang="mr-IN" sz="1400" dirty="0"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842" y="2857343"/>
            <a:ext cx="8544675" cy="3785651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venir Book"/>
                <a:cs typeface="Avenir Book"/>
              </a:rPr>
              <a:t>Compilation failed:</a:t>
            </a:r>
          </a:p>
          <a:p>
            <a:r>
              <a:rPr lang="en-US" sz="1200" dirty="0">
                <a:latin typeface="Avenir Book"/>
                <a:cs typeface="Avenir Book"/>
              </a:rPr>
              <a:t>@ main,8,10</a:t>
            </a:r>
          </a:p>
          <a:p>
            <a:r>
              <a:rPr lang="en-US" sz="1200" dirty="0">
                <a:latin typeface="Avenir Book"/>
                <a:cs typeface="Avenir Book"/>
              </a:rPr>
              <a:t>Wrong syntax for </a:t>
            </a:r>
            <a:r>
              <a:rPr lang="en-US" sz="1200" dirty="0" err="1">
                <a:latin typeface="Avenir Book"/>
                <a:cs typeface="Avenir Book"/>
              </a:rPr>
              <a:t>io</a:t>
            </a:r>
            <a:endParaRPr lang="en-US" sz="1200" dirty="0">
              <a:latin typeface="Avenir Book"/>
              <a:cs typeface="Avenir Book"/>
            </a:endParaRPr>
          </a:p>
          <a:p>
            <a:r>
              <a:rPr lang="en-US" sz="1200" dirty="0">
                <a:latin typeface="Avenir Book"/>
                <a:cs typeface="Avenir Book"/>
              </a:rPr>
              <a:t>[</a:t>
            </a:r>
            <a:r>
              <a:rPr lang="en-US" sz="1200" dirty="0" err="1">
                <a:latin typeface="Avenir Book"/>
                <a:cs typeface="Avenir Book"/>
              </a:rPr>
              <a:t>Analyser</a:t>
            </a:r>
            <a:r>
              <a:rPr lang="en-US" sz="1200" dirty="0">
                <a:latin typeface="Avenir Book"/>
                <a:cs typeface="Avenir Book"/>
              </a:rPr>
              <a:t> Error] Functions require function types: (-&gt; ⌈v:191⌋ ⌈v:192⌋)</a:t>
            </a:r>
          </a:p>
          <a:p>
            <a:r>
              <a:rPr lang="en-US" sz="1200" dirty="0">
                <a:latin typeface="Avenir Book"/>
                <a:cs typeface="Avenir Book"/>
              </a:rPr>
              <a:t>[</a:t>
            </a:r>
            <a:r>
              <a:rPr lang="en-US" sz="1200" dirty="0" err="1">
                <a:latin typeface="Avenir Book"/>
                <a:cs typeface="Avenir Book"/>
              </a:rPr>
              <a:t>Analyser</a:t>
            </a:r>
            <a:r>
              <a:rPr lang="en-US" sz="1200" dirty="0">
                <a:latin typeface="Avenir Book"/>
                <a:cs typeface="Avenir Book"/>
              </a:rPr>
              <a:t> Error] Argument expected: (-&gt; ⌈v:191⌋ ⌈v:192⌋)</a:t>
            </a:r>
          </a:p>
          <a:p>
            <a:r>
              <a:rPr lang="en-US" sz="1200" dirty="0">
                <a:latin typeface="Avenir Book"/>
                <a:cs typeface="Avenir Book"/>
              </a:rPr>
              <a:t>[</a:t>
            </a:r>
            <a:r>
              <a:rPr lang="en-US" sz="1200" dirty="0" err="1">
                <a:latin typeface="Avenir Book"/>
                <a:cs typeface="Avenir Book"/>
              </a:rPr>
              <a:t>Analyser</a:t>
            </a:r>
            <a:r>
              <a:rPr lang="en-US" sz="1200" dirty="0">
                <a:latin typeface="Avenir Book"/>
                <a:cs typeface="Avenir Book"/>
              </a:rPr>
              <a:t> Error] Can't apply function (-&gt; (-&gt; ⌈v:191⌋ ⌈v:192⌋) (lux/</a:t>
            </a:r>
            <a:r>
              <a:rPr lang="en-US" sz="1200" dirty="0" err="1">
                <a:latin typeface="Avenir Book"/>
                <a:cs typeface="Avenir Book"/>
              </a:rPr>
              <a:t>codata</a:t>
            </a:r>
            <a:r>
              <a:rPr lang="en-US" sz="1200" dirty="0">
                <a:latin typeface="Avenir Book"/>
                <a:cs typeface="Avenir Book"/>
              </a:rPr>
              <a:t>/</a:t>
            </a:r>
            <a:r>
              <a:rPr lang="en-US" sz="1200" dirty="0" err="1">
                <a:latin typeface="Avenir Book"/>
                <a:cs typeface="Avenir Book"/>
              </a:rPr>
              <a:t>io;IO</a:t>
            </a:r>
            <a:r>
              <a:rPr lang="en-US" sz="1200" dirty="0">
                <a:latin typeface="Avenir Book"/>
                <a:cs typeface="Avenir Book"/>
              </a:rPr>
              <a:t> ⌈v:191⌋) (lux/</a:t>
            </a:r>
            <a:r>
              <a:rPr lang="en-US" sz="1200" dirty="0" err="1">
                <a:latin typeface="Avenir Book"/>
                <a:cs typeface="Avenir Book"/>
              </a:rPr>
              <a:t>codata</a:t>
            </a:r>
            <a:r>
              <a:rPr lang="en-US" sz="1200" dirty="0">
                <a:latin typeface="Avenir Book"/>
                <a:cs typeface="Avenir Book"/>
              </a:rPr>
              <a:t>/</a:t>
            </a:r>
            <a:r>
              <a:rPr lang="en-US" sz="1200" dirty="0" err="1">
                <a:latin typeface="Avenir Book"/>
                <a:cs typeface="Avenir Book"/>
              </a:rPr>
              <a:t>io;IO</a:t>
            </a:r>
            <a:r>
              <a:rPr lang="en-US" sz="1200" dirty="0">
                <a:latin typeface="Avenir Book"/>
                <a:cs typeface="Avenir Book"/>
              </a:rPr>
              <a:t> ⌈v:192⌋)) to </a:t>
            </a:r>
            <a:r>
              <a:rPr lang="en-US" sz="1200" dirty="0" err="1">
                <a:latin typeface="Avenir Book"/>
                <a:cs typeface="Avenir Book"/>
              </a:rPr>
              <a:t>args</a:t>
            </a:r>
            <a:r>
              <a:rPr lang="en-US" sz="1200" dirty="0">
                <a:latin typeface="Avenir Book"/>
                <a:cs typeface="Avenir Book"/>
              </a:rPr>
              <a:t>: </a:t>
            </a:r>
            <a:endParaRPr lang="en-US" sz="1200" dirty="0" smtClean="0">
              <a:latin typeface="Avenir Book"/>
              <a:cs typeface="Avenir Book"/>
            </a:endParaRPr>
          </a:p>
          <a:p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smtClean="0">
                <a:latin typeface="Avenir Book"/>
                <a:cs typeface="Avenir Book"/>
              </a:rPr>
              <a:t>   (</a:t>
            </a:r>
            <a:r>
              <a:rPr lang="en-US" sz="1200" dirty="0" err="1">
                <a:latin typeface="Avenir Book"/>
                <a:cs typeface="Avenir Book"/>
              </a:rPr>
              <a:t>lux;lambda</a:t>
            </a:r>
            <a:r>
              <a:rPr lang="en-US" sz="1200" dirty="0">
                <a:latin typeface="Avenir Book"/>
                <a:cs typeface="Avenir Book"/>
              </a:rPr>
              <a:t> [(</a:t>
            </a:r>
            <a:r>
              <a:rPr lang="en-US" sz="1200" dirty="0" err="1">
                <a:latin typeface="Avenir Book"/>
                <a:cs typeface="Avenir Book"/>
              </a:rPr>
              <a:t>io</a:t>
            </a:r>
            <a:r>
              <a:rPr lang="en-US" sz="1200" dirty="0">
                <a:latin typeface="Avenir Book"/>
                <a:cs typeface="Avenir Book"/>
              </a:rPr>
              <a:t> (log! "Hello, "))] </a:t>
            </a:r>
            <a:endParaRPr lang="en-US" sz="1200" dirty="0" smtClean="0">
              <a:latin typeface="Avenir Book"/>
              <a:cs typeface="Avenir Book"/>
            </a:endParaRPr>
          </a:p>
          <a:p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smtClean="0">
                <a:latin typeface="Avenir Book"/>
                <a:cs typeface="Avenir Book"/>
              </a:rPr>
              <a:t>   (</a:t>
            </a:r>
            <a:r>
              <a:rPr lang="en-US" sz="1200" dirty="0">
                <a:latin typeface="Avenir Book"/>
                <a:cs typeface="Avenir Book"/>
              </a:rPr>
              <a:t>wrap (log! "?"))) (</a:t>
            </a:r>
            <a:r>
              <a:rPr lang="en-US" sz="1200" dirty="0" err="1">
                <a:latin typeface="Avenir Book"/>
                <a:cs typeface="Avenir Book"/>
              </a:rPr>
              <a:t>io</a:t>
            </a:r>
            <a:r>
              <a:rPr lang="en-US" sz="1200" dirty="0">
                <a:latin typeface="Avenir Book"/>
                <a:cs typeface="Avenir Book"/>
              </a:rPr>
              <a:t> (log! "world"))</a:t>
            </a:r>
          </a:p>
          <a:p>
            <a:r>
              <a:rPr lang="en-US" sz="1200" dirty="0">
                <a:latin typeface="Avenir Book"/>
                <a:cs typeface="Avenir Book"/>
              </a:rPr>
              <a:t>[</a:t>
            </a:r>
            <a:r>
              <a:rPr lang="en-US" sz="1200" dirty="0" err="1">
                <a:latin typeface="Avenir Book"/>
                <a:cs typeface="Avenir Book"/>
              </a:rPr>
              <a:t>Analyser</a:t>
            </a:r>
            <a:r>
              <a:rPr lang="en-US" sz="1200" dirty="0">
                <a:latin typeface="Avenir Book"/>
                <a:cs typeface="Avenir Book"/>
              </a:rPr>
              <a:t> Error] Can't apply function (All {(All {(All {} (All {} (All {} (-&gt; (-&gt; 3 1) (5 3) (5 1))))) lux/</a:t>
            </a:r>
            <a:r>
              <a:rPr lang="en-US" sz="1200" dirty="0" err="1">
                <a:latin typeface="Avenir Book"/>
                <a:cs typeface="Avenir Book"/>
              </a:rPr>
              <a:t>codata</a:t>
            </a:r>
            <a:r>
              <a:rPr lang="en-US" sz="1200" dirty="0">
                <a:latin typeface="Avenir Book"/>
                <a:cs typeface="Avenir Book"/>
              </a:rPr>
              <a:t>/</a:t>
            </a:r>
            <a:r>
              <a:rPr lang="en-US" sz="1200" dirty="0" err="1">
                <a:latin typeface="Avenir Book"/>
                <a:cs typeface="Avenir Book"/>
              </a:rPr>
              <a:t>io;IO</a:t>
            </a:r>
            <a:r>
              <a:rPr lang="en-US" sz="1200" dirty="0">
                <a:latin typeface="Avenir Book"/>
                <a:cs typeface="Avenir Book"/>
              </a:rPr>
              <a:t>} (All {} (-&gt; (-&gt; 3 1) </a:t>
            </a:r>
            <a:endParaRPr lang="en-US" sz="1200" dirty="0" smtClean="0">
              <a:latin typeface="Avenir Book"/>
              <a:cs typeface="Avenir Book"/>
            </a:endParaRPr>
          </a:p>
          <a:p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smtClean="0">
                <a:latin typeface="Avenir Book"/>
                <a:cs typeface="Avenir Book"/>
              </a:rPr>
              <a:t>   (</a:t>
            </a:r>
            <a:r>
              <a:rPr lang="en-US" sz="1200" dirty="0">
                <a:latin typeface="Avenir Book"/>
                <a:cs typeface="Avenir Book"/>
              </a:rPr>
              <a:t>5 3) (5 1)))) ⌈v:191⌋ (All {} (All {} (All {} (-&gt; (-&gt; 3 1) (5 3) (5 1))))) lux/</a:t>
            </a:r>
            <a:r>
              <a:rPr lang="en-US" sz="1200" dirty="0" err="1">
                <a:latin typeface="Avenir Book"/>
                <a:cs typeface="Avenir Book"/>
              </a:rPr>
              <a:t>codata</a:t>
            </a:r>
            <a:r>
              <a:rPr lang="en-US" sz="1200" dirty="0">
                <a:latin typeface="Avenir Book"/>
                <a:cs typeface="Avenir Book"/>
              </a:rPr>
              <a:t>/</a:t>
            </a:r>
            <a:r>
              <a:rPr lang="en-US" sz="1200" dirty="0" err="1">
                <a:latin typeface="Avenir Book"/>
                <a:cs typeface="Avenir Book"/>
              </a:rPr>
              <a:t>io;IO</a:t>
            </a:r>
            <a:r>
              <a:rPr lang="en-US" sz="1200" dirty="0">
                <a:latin typeface="Avenir Book"/>
                <a:cs typeface="Avenir Book"/>
              </a:rPr>
              <a:t>} (-&gt; </a:t>
            </a:r>
            <a:endParaRPr lang="en-US" sz="1200" dirty="0" smtClean="0">
              <a:latin typeface="Avenir Book"/>
              <a:cs typeface="Avenir Book"/>
            </a:endParaRPr>
          </a:p>
          <a:p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smtClean="0">
                <a:latin typeface="Avenir Book"/>
                <a:cs typeface="Avenir Book"/>
              </a:rPr>
              <a:t>   (</a:t>
            </a:r>
            <a:r>
              <a:rPr lang="en-US" sz="1200" dirty="0">
                <a:latin typeface="Avenir Book"/>
                <a:cs typeface="Avenir Book"/>
              </a:rPr>
              <a:t>-&gt; 3 1) (5 3) (5 1))) to </a:t>
            </a:r>
            <a:r>
              <a:rPr lang="en-US" sz="1200" dirty="0" err="1">
                <a:latin typeface="Avenir Book"/>
                <a:cs typeface="Avenir Book"/>
              </a:rPr>
              <a:t>args</a:t>
            </a:r>
            <a:r>
              <a:rPr lang="en-US" sz="1200" dirty="0">
                <a:latin typeface="Avenir Book"/>
                <a:cs typeface="Avenir Book"/>
              </a:rPr>
              <a:t>: (</a:t>
            </a:r>
            <a:r>
              <a:rPr lang="en-US" sz="1200" dirty="0" err="1">
                <a:latin typeface="Avenir Book"/>
                <a:cs typeface="Avenir Book"/>
              </a:rPr>
              <a:t>lux;lambda</a:t>
            </a:r>
            <a:r>
              <a:rPr lang="en-US" sz="1200" dirty="0">
                <a:latin typeface="Avenir Book"/>
                <a:cs typeface="Avenir Book"/>
              </a:rPr>
              <a:t> [(</a:t>
            </a:r>
            <a:r>
              <a:rPr lang="en-US" sz="1200" dirty="0" err="1">
                <a:latin typeface="Avenir Book"/>
                <a:cs typeface="Avenir Book"/>
              </a:rPr>
              <a:t>io</a:t>
            </a:r>
            <a:r>
              <a:rPr lang="en-US" sz="1200" dirty="0">
                <a:latin typeface="Avenir Book"/>
                <a:cs typeface="Avenir Book"/>
              </a:rPr>
              <a:t> (log! "Hello, "))] (wrap (log! "?"))) (</a:t>
            </a:r>
            <a:r>
              <a:rPr lang="en-US" sz="1200" dirty="0" err="1">
                <a:latin typeface="Avenir Book"/>
                <a:cs typeface="Avenir Book"/>
              </a:rPr>
              <a:t>io</a:t>
            </a:r>
            <a:r>
              <a:rPr lang="en-US" sz="1200" dirty="0">
                <a:latin typeface="Avenir Book"/>
                <a:cs typeface="Avenir Book"/>
              </a:rPr>
              <a:t> (log! "world"))</a:t>
            </a:r>
          </a:p>
          <a:p>
            <a:r>
              <a:rPr lang="en-US" sz="1200" dirty="0">
                <a:latin typeface="Avenir Book"/>
                <a:cs typeface="Avenir Book"/>
              </a:rPr>
              <a:t>[</a:t>
            </a:r>
            <a:r>
              <a:rPr lang="en-US" sz="1200" dirty="0" err="1">
                <a:latin typeface="Avenir Book"/>
                <a:cs typeface="Avenir Book"/>
              </a:rPr>
              <a:t>Analyser</a:t>
            </a:r>
            <a:r>
              <a:rPr lang="en-US" sz="1200" dirty="0">
                <a:latin typeface="Avenir Book"/>
                <a:cs typeface="Avenir Book"/>
              </a:rPr>
              <a:t> Error] Can't apply function (lux/control/</a:t>
            </a:r>
            <a:r>
              <a:rPr lang="en-US" sz="1200" dirty="0" err="1">
                <a:latin typeface="Avenir Book"/>
                <a:cs typeface="Avenir Book"/>
              </a:rPr>
              <a:t>functor;Functor</a:t>
            </a:r>
            <a:r>
              <a:rPr lang="en-US" sz="1200" dirty="0">
                <a:latin typeface="Avenir Book"/>
                <a:cs typeface="Avenir Book"/>
              </a:rPr>
              <a:t> lux/</a:t>
            </a:r>
            <a:r>
              <a:rPr lang="en-US" sz="1200" dirty="0" err="1">
                <a:latin typeface="Avenir Book"/>
                <a:cs typeface="Avenir Book"/>
              </a:rPr>
              <a:t>codata</a:t>
            </a:r>
            <a:r>
              <a:rPr lang="en-US" sz="1200" dirty="0">
                <a:latin typeface="Avenir Book"/>
                <a:cs typeface="Avenir Book"/>
              </a:rPr>
              <a:t>/</a:t>
            </a:r>
            <a:r>
              <a:rPr lang="en-US" sz="1200" dirty="0" err="1">
                <a:latin typeface="Avenir Book"/>
                <a:cs typeface="Avenir Book"/>
              </a:rPr>
              <a:t>io;IO</a:t>
            </a:r>
            <a:r>
              <a:rPr lang="en-US" sz="1200" dirty="0">
                <a:latin typeface="Avenir Book"/>
                <a:cs typeface="Avenir Book"/>
              </a:rPr>
              <a:t>) to </a:t>
            </a:r>
            <a:r>
              <a:rPr lang="en-US" sz="1200" dirty="0" err="1">
                <a:latin typeface="Avenir Book"/>
                <a:cs typeface="Avenir Book"/>
              </a:rPr>
              <a:t>args</a:t>
            </a:r>
            <a:r>
              <a:rPr lang="en-US" sz="1200" dirty="0">
                <a:latin typeface="Avenir Book"/>
                <a:cs typeface="Avenir Book"/>
              </a:rPr>
              <a:t>: (</a:t>
            </a:r>
            <a:r>
              <a:rPr lang="en-US" sz="1200" dirty="0" err="1">
                <a:latin typeface="Avenir Book"/>
                <a:cs typeface="Avenir Book"/>
              </a:rPr>
              <a:t>lux;lambda</a:t>
            </a:r>
            <a:r>
              <a:rPr lang="en-US" sz="1200" dirty="0">
                <a:latin typeface="Avenir Book"/>
                <a:cs typeface="Avenir Book"/>
              </a:rPr>
              <a:t> [(</a:t>
            </a:r>
            <a:r>
              <a:rPr lang="en-US" sz="1200" dirty="0" err="1">
                <a:latin typeface="Avenir Book"/>
                <a:cs typeface="Avenir Book"/>
              </a:rPr>
              <a:t>io</a:t>
            </a:r>
            <a:r>
              <a:rPr lang="en-US" sz="1200" dirty="0">
                <a:latin typeface="Avenir Book"/>
                <a:cs typeface="Avenir Book"/>
              </a:rPr>
              <a:t> (log! "Hello, "))] </a:t>
            </a:r>
            <a:endParaRPr lang="en-US" sz="1200" dirty="0" smtClean="0">
              <a:latin typeface="Avenir Book"/>
              <a:cs typeface="Avenir Book"/>
            </a:endParaRPr>
          </a:p>
          <a:p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smtClean="0">
                <a:latin typeface="Avenir Book"/>
                <a:cs typeface="Avenir Book"/>
              </a:rPr>
              <a:t>   (</a:t>
            </a:r>
            <a:r>
              <a:rPr lang="en-US" sz="1200" dirty="0">
                <a:latin typeface="Avenir Book"/>
                <a:cs typeface="Avenir Book"/>
              </a:rPr>
              <a:t>wrap (log! "?"))) (</a:t>
            </a:r>
            <a:r>
              <a:rPr lang="en-US" sz="1200" dirty="0" err="1">
                <a:latin typeface="Avenir Book"/>
                <a:cs typeface="Avenir Book"/>
              </a:rPr>
              <a:t>io</a:t>
            </a:r>
            <a:r>
              <a:rPr lang="en-US" sz="1200" dirty="0">
                <a:latin typeface="Avenir Book"/>
                <a:cs typeface="Avenir Book"/>
              </a:rPr>
              <a:t> (log! "world"))</a:t>
            </a:r>
          </a:p>
          <a:p>
            <a:r>
              <a:rPr lang="en-US" sz="1200" dirty="0">
                <a:latin typeface="Avenir Book"/>
                <a:cs typeface="Avenir Book"/>
              </a:rPr>
              <a:t>[</a:t>
            </a:r>
            <a:r>
              <a:rPr lang="en-US" sz="1200" dirty="0" err="1">
                <a:latin typeface="Avenir Book"/>
                <a:cs typeface="Avenir Book"/>
              </a:rPr>
              <a:t>Analyser</a:t>
            </a:r>
            <a:r>
              <a:rPr lang="en-US" sz="1200" dirty="0">
                <a:latin typeface="Avenir Book"/>
                <a:cs typeface="Avenir Book"/>
              </a:rPr>
              <a:t> Error] Argument expected: (lux/</a:t>
            </a:r>
            <a:r>
              <a:rPr lang="en-US" sz="1200" dirty="0" err="1">
                <a:latin typeface="Avenir Book"/>
                <a:cs typeface="Avenir Book"/>
              </a:rPr>
              <a:t>codata</a:t>
            </a:r>
            <a:r>
              <a:rPr lang="en-US" sz="1200" dirty="0">
                <a:latin typeface="Avenir Book"/>
                <a:cs typeface="Avenir Book"/>
              </a:rPr>
              <a:t>/</a:t>
            </a:r>
            <a:r>
              <a:rPr lang="en-US" sz="1200" dirty="0" err="1">
                <a:latin typeface="Avenir Book"/>
                <a:cs typeface="Avenir Book"/>
              </a:rPr>
              <a:t>io;IO</a:t>
            </a:r>
            <a:r>
              <a:rPr lang="en-US" sz="1200" dirty="0">
                <a:latin typeface="Avenir Book"/>
                <a:cs typeface="Avenir Book"/>
              </a:rPr>
              <a:t> (lux/</a:t>
            </a:r>
            <a:r>
              <a:rPr lang="en-US" sz="1200" dirty="0" err="1">
                <a:latin typeface="Avenir Book"/>
                <a:cs typeface="Avenir Book"/>
              </a:rPr>
              <a:t>codata</a:t>
            </a:r>
            <a:r>
              <a:rPr lang="en-US" sz="1200" dirty="0">
                <a:latin typeface="Avenir Book"/>
                <a:cs typeface="Avenir Book"/>
              </a:rPr>
              <a:t>/</a:t>
            </a:r>
            <a:r>
              <a:rPr lang="en-US" sz="1200" dirty="0" err="1">
                <a:latin typeface="Avenir Book"/>
                <a:cs typeface="Avenir Book"/>
              </a:rPr>
              <a:t>io;IO</a:t>
            </a:r>
            <a:r>
              <a:rPr lang="en-US" sz="1200" dirty="0">
                <a:latin typeface="Avenir Book"/>
                <a:cs typeface="Avenir Book"/>
              </a:rPr>
              <a:t> ⌈v:189⌋))</a:t>
            </a:r>
          </a:p>
          <a:p>
            <a:r>
              <a:rPr lang="en-US" sz="1200" dirty="0">
                <a:latin typeface="Avenir Book"/>
                <a:cs typeface="Avenir Book"/>
              </a:rPr>
              <a:t>[</a:t>
            </a:r>
            <a:r>
              <a:rPr lang="en-US" sz="1200" dirty="0" err="1">
                <a:latin typeface="Avenir Book"/>
                <a:cs typeface="Avenir Book"/>
              </a:rPr>
              <a:t>Analyser</a:t>
            </a:r>
            <a:r>
              <a:rPr lang="en-US" sz="1200" dirty="0">
                <a:latin typeface="Avenir Book"/>
                <a:cs typeface="Avenir Book"/>
              </a:rPr>
              <a:t> Error] Can't apply function (-&gt; (lux/</a:t>
            </a:r>
            <a:r>
              <a:rPr lang="en-US" sz="1200" dirty="0" err="1">
                <a:latin typeface="Avenir Book"/>
                <a:cs typeface="Avenir Book"/>
              </a:rPr>
              <a:t>codata</a:t>
            </a:r>
            <a:r>
              <a:rPr lang="en-US" sz="1200" dirty="0">
                <a:latin typeface="Avenir Book"/>
                <a:cs typeface="Avenir Book"/>
              </a:rPr>
              <a:t>/</a:t>
            </a:r>
            <a:r>
              <a:rPr lang="en-US" sz="1200" dirty="0" err="1">
                <a:latin typeface="Avenir Book"/>
                <a:cs typeface="Avenir Book"/>
              </a:rPr>
              <a:t>io;IO</a:t>
            </a:r>
            <a:r>
              <a:rPr lang="en-US" sz="1200" dirty="0">
                <a:latin typeface="Avenir Book"/>
                <a:cs typeface="Avenir Book"/>
              </a:rPr>
              <a:t> (lux/</a:t>
            </a:r>
            <a:r>
              <a:rPr lang="en-US" sz="1200" dirty="0" err="1">
                <a:latin typeface="Avenir Book"/>
                <a:cs typeface="Avenir Book"/>
              </a:rPr>
              <a:t>codata</a:t>
            </a:r>
            <a:r>
              <a:rPr lang="en-US" sz="1200" dirty="0">
                <a:latin typeface="Avenir Book"/>
                <a:cs typeface="Avenir Book"/>
              </a:rPr>
              <a:t>/</a:t>
            </a:r>
            <a:r>
              <a:rPr lang="en-US" sz="1200" dirty="0" err="1">
                <a:latin typeface="Avenir Book"/>
                <a:cs typeface="Avenir Book"/>
              </a:rPr>
              <a:t>io;IO</a:t>
            </a:r>
            <a:r>
              <a:rPr lang="en-US" sz="1200" dirty="0">
                <a:latin typeface="Avenir Book"/>
                <a:cs typeface="Avenir Book"/>
              </a:rPr>
              <a:t> ⌈v:189⌋)) (lux/</a:t>
            </a:r>
            <a:r>
              <a:rPr lang="en-US" sz="1200" dirty="0" err="1">
                <a:latin typeface="Avenir Book"/>
                <a:cs typeface="Avenir Book"/>
              </a:rPr>
              <a:t>codata</a:t>
            </a:r>
            <a:r>
              <a:rPr lang="en-US" sz="1200" dirty="0">
                <a:latin typeface="Avenir Book"/>
                <a:cs typeface="Avenir Book"/>
              </a:rPr>
              <a:t>/</a:t>
            </a:r>
            <a:r>
              <a:rPr lang="en-US" sz="1200" dirty="0" err="1">
                <a:latin typeface="Avenir Book"/>
                <a:cs typeface="Avenir Book"/>
              </a:rPr>
              <a:t>io;IO</a:t>
            </a:r>
            <a:r>
              <a:rPr lang="en-US" sz="1200" dirty="0">
                <a:latin typeface="Avenir Book"/>
                <a:cs typeface="Avenir Book"/>
              </a:rPr>
              <a:t> ⌈v:189⌋)) to </a:t>
            </a:r>
            <a:r>
              <a:rPr lang="en-US" sz="1200" dirty="0" err="1">
                <a:latin typeface="Avenir Book"/>
                <a:cs typeface="Avenir Book"/>
              </a:rPr>
              <a:t>args</a:t>
            </a:r>
            <a:r>
              <a:rPr lang="en-US" sz="1200" dirty="0">
                <a:latin typeface="Avenir Book"/>
                <a:cs typeface="Avenir Book"/>
              </a:rPr>
              <a:t>: </a:t>
            </a:r>
            <a:endParaRPr lang="en-US" sz="1200" dirty="0" smtClean="0">
              <a:latin typeface="Avenir Book"/>
              <a:cs typeface="Avenir Book"/>
            </a:endParaRPr>
          </a:p>
          <a:p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smtClean="0">
                <a:latin typeface="Avenir Book"/>
                <a:cs typeface="Avenir Book"/>
              </a:rPr>
              <a:t>   ( </a:t>
            </a:r>
            <a:r>
              <a:rPr lang="en-US" sz="1200" dirty="0">
                <a:latin typeface="Avenir Book"/>
                <a:cs typeface="Avenir Book"/>
              </a:rPr>
              <a:t>map  (</a:t>
            </a:r>
            <a:r>
              <a:rPr lang="en-US" sz="1200" dirty="0" err="1">
                <a:latin typeface="Avenir Book"/>
                <a:cs typeface="Avenir Book"/>
              </a:rPr>
              <a:t>lux;lambda</a:t>
            </a:r>
            <a:r>
              <a:rPr lang="en-US" sz="1200" dirty="0">
                <a:latin typeface="Avenir Book"/>
                <a:cs typeface="Avenir Book"/>
              </a:rPr>
              <a:t> [(</a:t>
            </a:r>
            <a:r>
              <a:rPr lang="en-US" sz="1200" dirty="0" err="1">
                <a:latin typeface="Avenir Book"/>
                <a:cs typeface="Avenir Book"/>
              </a:rPr>
              <a:t>io</a:t>
            </a:r>
            <a:r>
              <a:rPr lang="en-US" sz="1200" dirty="0">
                <a:latin typeface="Avenir Book"/>
                <a:cs typeface="Avenir Book"/>
              </a:rPr>
              <a:t> (log! "Hello, "))] </a:t>
            </a:r>
            <a:endParaRPr lang="en-US" sz="1200" dirty="0" smtClean="0">
              <a:latin typeface="Avenir Book"/>
              <a:cs typeface="Avenir Book"/>
            </a:endParaRPr>
          </a:p>
          <a:p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smtClean="0">
                <a:latin typeface="Avenir Book"/>
                <a:cs typeface="Avenir Book"/>
              </a:rPr>
              <a:t>   (</a:t>
            </a:r>
            <a:r>
              <a:rPr lang="en-US" sz="1200" dirty="0">
                <a:latin typeface="Avenir Book"/>
                <a:cs typeface="Avenir Book"/>
              </a:rPr>
              <a:t>wrap (log! "?"))) (</a:t>
            </a:r>
            <a:r>
              <a:rPr lang="en-US" sz="1200" dirty="0" err="1">
                <a:latin typeface="Avenir Book"/>
                <a:cs typeface="Avenir Book"/>
              </a:rPr>
              <a:t>io</a:t>
            </a:r>
            <a:r>
              <a:rPr lang="en-US" sz="1200" dirty="0">
                <a:latin typeface="Avenir Book"/>
                <a:cs typeface="Avenir Book"/>
              </a:rPr>
              <a:t> (log! "world")))</a:t>
            </a:r>
          </a:p>
          <a:p>
            <a:r>
              <a:rPr lang="en-US" sz="1200" dirty="0">
                <a:latin typeface="Avenir Book"/>
                <a:cs typeface="Avenir Book"/>
              </a:rPr>
              <a:t>[</a:t>
            </a:r>
            <a:r>
              <a:rPr lang="en-US" sz="1200" dirty="0" err="1">
                <a:latin typeface="Avenir Book"/>
                <a:cs typeface="Avenir Book"/>
              </a:rPr>
              <a:t>Analyser</a:t>
            </a:r>
            <a:r>
              <a:rPr lang="en-US" sz="1200" dirty="0">
                <a:latin typeface="Avenir Book"/>
                <a:cs typeface="Avenir Book"/>
              </a:rPr>
              <a:t> Error] Can't apply function (All {} (-&gt; (lux/</a:t>
            </a:r>
            <a:r>
              <a:rPr lang="en-US" sz="1200" dirty="0" err="1">
                <a:latin typeface="Avenir Book"/>
                <a:cs typeface="Avenir Book"/>
              </a:rPr>
              <a:t>codata</a:t>
            </a:r>
            <a:r>
              <a:rPr lang="en-US" sz="1200" dirty="0">
                <a:latin typeface="Avenir Book"/>
                <a:cs typeface="Avenir Book"/>
              </a:rPr>
              <a:t>/</a:t>
            </a:r>
            <a:r>
              <a:rPr lang="en-US" sz="1200" dirty="0" err="1">
                <a:latin typeface="Avenir Book"/>
                <a:cs typeface="Avenir Book"/>
              </a:rPr>
              <a:t>io;IO</a:t>
            </a:r>
            <a:r>
              <a:rPr lang="en-US" sz="1200" dirty="0">
                <a:latin typeface="Avenir Book"/>
                <a:cs typeface="Avenir Book"/>
              </a:rPr>
              <a:t> (lux/</a:t>
            </a:r>
            <a:r>
              <a:rPr lang="en-US" sz="1200" dirty="0" err="1">
                <a:latin typeface="Avenir Book"/>
                <a:cs typeface="Avenir Book"/>
              </a:rPr>
              <a:t>codata</a:t>
            </a:r>
            <a:r>
              <a:rPr lang="en-US" sz="1200" dirty="0">
                <a:latin typeface="Avenir Book"/>
                <a:cs typeface="Avenir Book"/>
              </a:rPr>
              <a:t>/</a:t>
            </a:r>
            <a:r>
              <a:rPr lang="en-US" sz="1200" dirty="0" err="1">
                <a:latin typeface="Avenir Book"/>
                <a:cs typeface="Avenir Book"/>
              </a:rPr>
              <a:t>io;IO</a:t>
            </a:r>
            <a:r>
              <a:rPr lang="en-US" sz="1200" dirty="0">
                <a:latin typeface="Avenir Book"/>
                <a:cs typeface="Avenir Book"/>
              </a:rPr>
              <a:t> 1)) (lux/</a:t>
            </a:r>
            <a:r>
              <a:rPr lang="en-US" sz="1200" dirty="0" err="1">
                <a:latin typeface="Avenir Book"/>
                <a:cs typeface="Avenir Book"/>
              </a:rPr>
              <a:t>codata</a:t>
            </a:r>
            <a:r>
              <a:rPr lang="en-US" sz="1200" dirty="0">
                <a:latin typeface="Avenir Book"/>
                <a:cs typeface="Avenir Book"/>
              </a:rPr>
              <a:t>/</a:t>
            </a:r>
            <a:r>
              <a:rPr lang="en-US" sz="1200" dirty="0" err="1">
                <a:latin typeface="Avenir Book"/>
                <a:cs typeface="Avenir Book"/>
              </a:rPr>
              <a:t>io;IO</a:t>
            </a:r>
            <a:r>
              <a:rPr lang="en-US" sz="1200" dirty="0">
                <a:latin typeface="Avenir Book"/>
                <a:cs typeface="Avenir Book"/>
              </a:rPr>
              <a:t> 1))) to </a:t>
            </a:r>
            <a:r>
              <a:rPr lang="en-US" sz="1200" dirty="0" err="1">
                <a:latin typeface="Avenir Book"/>
                <a:cs typeface="Avenir Book"/>
              </a:rPr>
              <a:t>args</a:t>
            </a:r>
            <a:r>
              <a:rPr lang="en-US" sz="1200" dirty="0">
                <a:latin typeface="Avenir Book"/>
                <a:cs typeface="Avenir Book"/>
              </a:rPr>
              <a:t>: </a:t>
            </a:r>
            <a:endParaRPr lang="en-US" sz="1200" dirty="0" smtClean="0">
              <a:latin typeface="Avenir Book"/>
              <a:cs typeface="Avenir Book"/>
            </a:endParaRPr>
          </a:p>
          <a:p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smtClean="0">
                <a:latin typeface="Avenir Book"/>
                <a:cs typeface="Avenir Book"/>
              </a:rPr>
              <a:t>   ( </a:t>
            </a:r>
            <a:r>
              <a:rPr lang="en-US" sz="1200" dirty="0">
                <a:latin typeface="Avenir Book"/>
                <a:cs typeface="Avenir Book"/>
              </a:rPr>
              <a:t>map  (</a:t>
            </a:r>
            <a:r>
              <a:rPr lang="en-US" sz="1200" dirty="0" err="1">
                <a:latin typeface="Avenir Book"/>
                <a:cs typeface="Avenir Book"/>
              </a:rPr>
              <a:t>lux;lambda</a:t>
            </a:r>
            <a:r>
              <a:rPr lang="en-US" sz="1200" dirty="0">
                <a:latin typeface="Avenir Book"/>
                <a:cs typeface="Avenir Book"/>
              </a:rPr>
              <a:t> [(</a:t>
            </a:r>
            <a:r>
              <a:rPr lang="en-US" sz="1200" dirty="0" err="1">
                <a:latin typeface="Avenir Book"/>
                <a:cs typeface="Avenir Book"/>
              </a:rPr>
              <a:t>io</a:t>
            </a:r>
            <a:r>
              <a:rPr lang="en-US" sz="1200" dirty="0">
                <a:latin typeface="Avenir Book"/>
                <a:cs typeface="Avenir Book"/>
              </a:rPr>
              <a:t> (log! "Hello, "))] (wrap (log! "?"))</a:t>
            </a:r>
            <a:r>
              <a:rPr lang="en-US" sz="1200" dirty="0" smtClean="0">
                <a:latin typeface="Avenir Book"/>
                <a:cs typeface="Avenir Book"/>
              </a:rPr>
              <a:t>)</a:t>
            </a:r>
          </a:p>
          <a:p>
            <a:r>
              <a:rPr lang="en-US" sz="1200" dirty="0">
                <a:latin typeface="Avenir Book"/>
                <a:cs typeface="Avenir Book"/>
              </a:rPr>
              <a:t> </a:t>
            </a:r>
            <a:r>
              <a:rPr lang="en-US" sz="1200" dirty="0" smtClean="0">
                <a:latin typeface="Avenir Book"/>
                <a:cs typeface="Avenir Book"/>
              </a:rPr>
              <a:t>   </a:t>
            </a:r>
            <a:r>
              <a:rPr lang="en-US" sz="1200" dirty="0">
                <a:latin typeface="Avenir Book"/>
                <a:cs typeface="Avenir Book"/>
              </a:rPr>
              <a:t>(</a:t>
            </a:r>
            <a:r>
              <a:rPr lang="en-US" sz="1200" dirty="0" err="1">
                <a:latin typeface="Avenir Book"/>
                <a:cs typeface="Avenir Book"/>
              </a:rPr>
              <a:t>io</a:t>
            </a:r>
            <a:r>
              <a:rPr lang="en-US" sz="1200" dirty="0">
                <a:latin typeface="Avenir Book"/>
                <a:cs typeface="Avenir Book"/>
              </a:rPr>
              <a:t> (log! "world")))</a:t>
            </a:r>
            <a:endParaRPr lang="en-US" sz="1200" dirty="0" smtClean="0">
              <a:latin typeface="Avenir Book"/>
              <a:cs typeface="Avenir Book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Force implementer to re-build language at the surface level — </a:t>
            </a:r>
            <a:r>
              <a:rPr lang="en-US" i="1" dirty="0"/>
              <a:t>undesirable</a:t>
            </a:r>
          </a:p>
          <a:p>
            <a:endParaRPr lang="en-US" dirty="0" smtClean="0"/>
          </a:p>
          <a:p>
            <a:r>
              <a:rPr lang="en-US" dirty="0" smtClean="0"/>
              <a:t>Use source location tracking — </a:t>
            </a:r>
            <a:r>
              <a:rPr lang="en-US" i="1" dirty="0" smtClean="0"/>
              <a:t>useful but not always sufficient</a:t>
            </a:r>
            <a:endParaRPr lang="en-US" i="1" dirty="0"/>
          </a:p>
          <a:p>
            <a:endParaRPr lang="en-US" dirty="0"/>
          </a:p>
          <a:p>
            <a:r>
              <a:rPr lang="en-US" i="1" dirty="0" smtClean="0"/>
              <a:t>Automatically infer surface behavior (from description of sugars)</a:t>
            </a:r>
            <a:r>
              <a:rPr lang="en-US" dirty="0" smtClean="0"/>
              <a:t>: </a:t>
            </a:r>
            <a:r>
              <a:rPr lang="en-US" b="1" u="sng" dirty="0" err="1" smtClean="0"/>
              <a:t>Resugaring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9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73583" y="196145"/>
            <a:ext cx="3330223" cy="384386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venir Book"/>
                <a:cs typeface="Avenir Book"/>
              </a:rPr>
              <a:t>Surface</a:t>
            </a:r>
            <a:r>
              <a:rPr lang="en-US" sz="3200" dirty="0">
                <a:latin typeface="Avenir Book"/>
                <a:cs typeface="Avenir Book"/>
              </a:rPr>
              <a:t> </a:t>
            </a:r>
            <a:r>
              <a:rPr lang="en-US" sz="3200" dirty="0" smtClean="0">
                <a:latin typeface="Avenir Book"/>
                <a:cs typeface="Avenir Book"/>
              </a:rPr>
              <a:t>Language</a:t>
            </a:r>
          </a:p>
        </p:txBody>
      </p:sp>
      <p:sp>
        <p:nvSpPr>
          <p:cNvPr id="5" name="Oval 4"/>
          <p:cNvSpPr/>
          <p:nvPr/>
        </p:nvSpPr>
        <p:spPr>
          <a:xfrm>
            <a:off x="5172410" y="1121580"/>
            <a:ext cx="2828269" cy="2167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venir Book"/>
                <a:cs typeface="Avenir Book"/>
              </a:rPr>
              <a:t>Core</a:t>
            </a:r>
          </a:p>
          <a:p>
            <a:pPr algn="ctr"/>
            <a:r>
              <a:rPr lang="en-US" sz="3200" dirty="0" smtClean="0">
                <a:latin typeface="Avenir Book"/>
                <a:cs typeface="Avenir Book"/>
              </a:rPr>
              <a:t>Language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28567" y="2855385"/>
            <a:ext cx="4234550" cy="3313289"/>
            <a:chOff x="327376" y="3074811"/>
            <a:chExt cx="4655046" cy="3313289"/>
          </a:xfrm>
        </p:grpSpPr>
        <p:sp>
          <p:nvSpPr>
            <p:cNvPr id="6" name="Rectangle 5"/>
            <p:cNvSpPr/>
            <p:nvPr/>
          </p:nvSpPr>
          <p:spPr>
            <a:xfrm>
              <a:off x="327376" y="3074811"/>
              <a:ext cx="3330223" cy="643468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venir Book"/>
                  <a:cs typeface="Avenir Book"/>
                </a:rPr>
                <a:t>Evaluator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0929" y="3560939"/>
              <a:ext cx="3330223" cy="643468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venir Book"/>
                  <a:cs typeface="Avenir Book"/>
                </a:rPr>
                <a:t>Formal semantics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74482" y="4126794"/>
              <a:ext cx="3330223" cy="643468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venir Book"/>
                  <a:cs typeface="Avenir Book"/>
                </a:rPr>
                <a:t>Type system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33721" y="4692649"/>
              <a:ext cx="3330223" cy="643468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venir Book"/>
                  <a:cs typeface="Avenir Book"/>
                </a:rPr>
                <a:t>Stepper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92960" y="5178777"/>
              <a:ext cx="3330223" cy="643468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venir Book"/>
                  <a:cs typeface="Avenir Book"/>
                </a:rPr>
                <a:t>Scope rules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52199" y="5744632"/>
              <a:ext cx="3330223" cy="643468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venir Book"/>
                  <a:cs typeface="Avenir Book"/>
                </a:rPr>
                <a:t>Control flow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863265" y="2937228"/>
            <a:ext cx="4234550" cy="3313289"/>
            <a:chOff x="327376" y="3074811"/>
            <a:chExt cx="4655046" cy="3313289"/>
          </a:xfrm>
        </p:grpSpPr>
        <p:sp>
          <p:nvSpPr>
            <p:cNvPr id="27" name="Rectangle 26"/>
            <p:cNvSpPr/>
            <p:nvPr/>
          </p:nvSpPr>
          <p:spPr>
            <a:xfrm>
              <a:off x="327376" y="3074811"/>
              <a:ext cx="3330223" cy="643468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venir Book"/>
                  <a:cs typeface="Avenir Book"/>
                </a:rPr>
                <a:t>Evaluator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0929" y="3560939"/>
              <a:ext cx="3330223" cy="643468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venir Book"/>
                  <a:cs typeface="Avenir Book"/>
                </a:rPr>
                <a:t>Formal semantics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74482" y="4126794"/>
              <a:ext cx="3330223" cy="643468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venir Book"/>
                  <a:cs typeface="Avenir Book"/>
                </a:rPr>
                <a:t>Type system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33721" y="4692649"/>
              <a:ext cx="3330223" cy="643468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venir Book"/>
                  <a:cs typeface="Avenir Book"/>
                </a:rPr>
                <a:t>Stepper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392960" y="5178777"/>
              <a:ext cx="3330223" cy="643468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venir Book"/>
                  <a:cs typeface="Avenir Book"/>
                </a:rPr>
                <a:t>Scope rules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652199" y="5744632"/>
              <a:ext cx="3330223" cy="643468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venir Book"/>
                  <a:cs typeface="Avenir Book"/>
                </a:rPr>
                <a:t>Control flow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718056" y="1629294"/>
            <a:ext cx="1249586" cy="400110"/>
            <a:chOff x="3482453" y="758016"/>
            <a:chExt cx="1249586" cy="400110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3625848" y="1137734"/>
              <a:ext cx="1106191" cy="0"/>
            </a:xfrm>
            <a:prstGeom prst="straightConnector1">
              <a:avLst/>
            </a:prstGeom>
            <a:ln w="57150" cmpd="sng"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482453" y="758016"/>
              <a:ext cx="1106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  <a:latin typeface="Avenir Book"/>
                  <a:cs typeface="Avenir Book"/>
                </a:rPr>
                <a:t>desugar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9995" y="3910764"/>
            <a:ext cx="1252113" cy="400181"/>
            <a:chOff x="3625848" y="737553"/>
            <a:chExt cx="1252113" cy="400181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3625848" y="1137734"/>
              <a:ext cx="1106191" cy="0"/>
            </a:xfrm>
            <a:prstGeom prst="straightConnector1">
              <a:avLst/>
            </a:prstGeom>
            <a:ln w="57150" cmpd="sng">
              <a:solidFill>
                <a:schemeClr val="accent3">
                  <a:lumMod val="60000"/>
                  <a:lumOff val="40000"/>
                </a:schemeClr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771770" y="737553"/>
              <a:ext cx="1106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chemeClr val="tx2"/>
                  </a:solidFill>
                  <a:latin typeface="Avenir Book"/>
                  <a:cs typeface="Avenir Book"/>
                </a:rPr>
                <a:t>resugar</a:t>
              </a:r>
              <a:endParaRPr lang="en-US" sz="2000" dirty="0" smtClean="0">
                <a:solidFill>
                  <a:schemeClr val="tx2"/>
                </a:solidFill>
                <a:latin typeface="Avenir Book"/>
                <a:cs typeface="Avenir Book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9C7C-1A2E-5C4C-A220-04AF2D834F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headEnd type="none"/>
          <a:tailEnd type="triangle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dirty="0" smtClean="0">
            <a:latin typeface="Avenir Book" charset="0"/>
            <a:ea typeface="Avenir Book" charset="0"/>
            <a:cs typeface="Avenir Book" charset="0"/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 w="69850">
          <a:solidFill>
            <a:schemeClr val="accent3"/>
          </a:solidFill>
          <a:tailEnd type="triangle" w="lg" len="med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venir Book"/>
            <a:cs typeface="Avenir Book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17703</TotalTime>
  <Words>3356</Words>
  <Application>Microsoft Macintosh PowerPoint</Application>
  <PresentationFormat>On-screen Show (4:3)</PresentationFormat>
  <Paragraphs>564</Paragraphs>
  <Slides>51</Slides>
  <Notes>24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Avenir Book</vt:lpstr>
      <vt:lpstr>Calibri</vt:lpstr>
      <vt:lpstr>Consolas</vt:lpstr>
      <vt:lpstr>Symbol</vt:lpstr>
      <vt:lpstr>Trebuchet MS</vt:lpstr>
      <vt:lpstr>Wingdings</vt:lpstr>
      <vt:lpstr>Arial</vt:lpstr>
      <vt:lpstr>Office Theme</vt:lpstr>
      <vt:lpstr>Resugaring: Lifting Languages through Syntactic Sugar</vt:lpstr>
      <vt:lpstr>PowerPoint Presentation</vt:lpstr>
      <vt:lpstr>Desugaring in Languages</vt:lpstr>
      <vt:lpstr>PowerPoint Presentation</vt:lpstr>
      <vt:lpstr>What’s Not to Like?</vt:lpstr>
      <vt:lpstr>PowerPoint Presentation</vt:lpstr>
      <vt:lpstr>PowerPoint Presentation</vt:lpstr>
      <vt:lpstr>Solutions</vt:lpstr>
      <vt:lpstr>PowerPoint Presentation</vt:lpstr>
      <vt:lpstr>Thesis Statement</vt:lpstr>
      <vt:lpstr>PowerPoint Presentation</vt:lpstr>
      <vt:lpstr>PowerPoint Presentation</vt:lpstr>
      <vt:lpstr>Thesis Statement</vt:lpstr>
      <vt:lpstr>PowerPoint Presentation</vt:lpstr>
      <vt:lpstr>Why We Care</vt:lpstr>
      <vt:lpstr>PowerPoint Presentation</vt:lpstr>
      <vt:lpstr>PowerPoint Presentation</vt:lpstr>
      <vt:lpstr>PowerPoint Presentation</vt:lpstr>
      <vt:lpstr>PowerPoint Presentation</vt:lpstr>
      <vt:lpstr>How It Works</vt:lpstr>
      <vt:lpstr>PowerPoint Presentation</vt:lpstr>
      <vt:lpstr>PowerPoint Presentation</vt:lpstr>
      <vt:lpstr>PowerPoint Presentation</vt:lpstr>
      <vt:lpstr>Thesis Statement</vt:lpstr>
      <vt:lpstr>Type Rules in 30 seconds</vt:lpstr>
      <vt:lpstr>Why We Care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Thesis Statement</vt:lpstr>
      <vt:lpstr>PowerPoint Presentation</vt:lpstr>
      <vt:lpstr>Why We Care</vt:lpstr>
      <vt:lpstr>PowerPoint Presentation</vt:lpstr>
      <vt:lpstr>Scope 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Properties</vt:lpstr>
      <vt:lpstr>PowerPoint Presentation</vt:lpstr>
      <vt:lpstr>PowerPoint Presentation</vt:lpstr>
      <vt:lpstr>Summary</vt:lpstr>
      <vt:lpstr>Thesis Statement</vt:lpstr>
      <vt:lpstr>FILL</vt:lpstr>
    </vt:vector>
  </TitlesOfParts>
  <Company>Brown University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Shriram Krishnamurthi</dc:creator>
  <cp:lastModifiedBy>Justin -</cp:lastModifiedBy>
  <cp:revision>221</cp:revision>
  <dcterms:created xsi:type="dcterms:W3CDTF">2018-02-13T15:14:30Z</dcterms:created>
  <dcterms:modified xsi:type="dcterms:W3CDTF">2018-05-01T20:06:51Z</dcterms:modified>
</cp:coreProperties>
</file>