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69" r:id="rId3"/>
    <p:sldId id="426" r:id="rId4"/>
    <p:sldId id="287" r:id="rId5"/>
    <p:sldId id="288" r:id="rId6"/>
    <p:sldId id="320" r:id="rId7"/>
    <p:sldId id="372" r:id="rId8"/>
    <p:sldId id="395" r:id="rId9"/>
    <p:sldId id="411" r:id="rId10"/>
    <p:sldId id="423" r:id="rId11"/>
    <p:sldId id="409" r:id="rId12"/>
    <p:sldId id="405" r:id="rId13"/>
    <p:sldId id="398" r:id="rId14"/>
    <p:sldId id="399" r:id="rId15"/>
    <p:sldId id="396" r:id="rId16"/>
    <p:sldId id="373" r:id="rId17"/>
    <p:sldId id="391" r:id="rId18"/>
    <p:sldId id="406" r:id="rId19"/>
    <p:sldId id="424" r:id="rId20"/>
    <p:sldId id="400" r:id="rId21"/>
    <p:sldId id="428" r:id="rId22"/>
    <p:sldId id="429" r:id="rId23"/>
    <p:sldId id="401" r:id="rId24"/>
    <p:sldId id="410" r:id="rId25"/>
    <p:sldId id="374" r:id="rId26"/>
    <p:sldId id="258" r:id="rId27"/>
    <p:sldId id="259" r:id="rId28"/>
    <p:sldId id="260" r:id="rId29"/>
    <p:sldId id="3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t Course Materials" id="{EDC92C99-0058-4BA5-AAB5-317657B19771}">
          <p14:sldIdLst>
            <p14:sldId id="256"/>
            <p14:sldId id="369"/>
            <p14:sldId id="426"/>
            <p14:sldId id="287"/>
            <p14:sldId id="288"/>
            <p14:sldId id="320"/>
            <p14:sldId id="372"/>
            <p14:sldId id="395"/>
            <p14:sldId id="411"/>
            <p14:sldId id="423"/>
            <p14:sldId id="409"/>
            <p14:sldId id="405"/>
            <p14:sldId id="398"/>
            <p14:sldId id="399"/>
            <p14:sldId id="396"/>
            <p14:sldId id="373"/>
            <p14:sldId id="391"/>
            <p14:sldId id="406"/>
            <p14:sldId id="424"/>
            <p14:sldId id="400"/>
          </p14:sldIdLst>
        </p14:section>
        <p14:section name="Resources" id="{1A48F172-355F-4509-907A-81CDF9A6B29F}">
          <p14:sldIdLst>
            <p14:sldId id="428"/>
            <p14:sldId id="429"/>
            <p14:sldId id="401"/>
            <p14:sldId id="410"/>
            <p14:sldId id="374"/>
            <p14:sldId id="258"/>
            <p14:sldId id="259"/>
            <p14:sldId id="260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29" autoAdjust="0"/>
  </p:normalViewPr>
  <p:slideViewPr>
    <p:cSldViewPr snapToGrid="0">
      <p:cViewPr varScale="1">
        <p:scale>
          <a:sx n="96" d="100"/>
          <a:sy n="96" d="100"/>
        </p:scale>
        <p:origin x="51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2DDA-602E-4F19-A783-DC094F1ABEC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3DBC-7E8C-464D-987D-A20C3B5C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 that we’ve been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 white box is just to improve printing)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only</a:t>
            </a:r>
          </a:p>
          <a:p>
            <a:r>
              <a:rPr lang="en-US" dirty="0"/>
              <a:t>Mainly, I just want you to know for the future that you need to specify differences between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  <a:p>
            <a:r>
              <a:rPr lang="en-US" dirty="0"/>
              <a:t>This is a roadmap to the topics that we’ll discuss here shortly: we’re going to talk about the </a:t>
            </a:r>
            <a:r>
              <a:rPr lang="en-US" dirty="0" err="1"/>
              <a:t>aes</a:t>
            </a:r>
            <a:r>
              <a:rPr lang="en-US" dirty="0"/>
              <a:t>() function, what </a:t>
            </a:r>
            <a:r>
              <a:rPr lang="en-US" dirty="0" err="1"/>
              <a:t>geoms</a:t>
            </a:r>
            <a:r>
              <a:rPr lang="en-US" dirty="0"/>
              <a:t> are, </a:t>
            </a:r>
          </a:p>
          <a:p>
            <a:endParaRPr lang="en-US" dirty="0"/>
          </a:p>
          <a:p>
            <a:r>
              <a:rPr lang="en-US" dirty="0"/>
              <a:t>A grouping variable would be analogous to “series” in Excel. For example, if you want multiple lines, tell </a:t>
            </a:r>
            <a:r>
              <a:rPr lang="en-US" dirty="0" err="1"/>
              <a:t>ggplot</a:t>
            </a:r>
            <a:r>
              <a:rPr lang="en-US" dirty="0"/>
              <a:t> what column you want it based on. Maybe a different line for each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also that our plot must be internally consistent! What if variable “Sex” was a numeric variable instead of a categorical? We couldn’t make a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(for 2</a:t>
            </a:r>
            <a:r>
              <a:rPr lang="en-US" baseline="30000" dirty="0"/>
              <a:t>nd</a:t>
            </a:r>
            <a:r>
              <a:rPr lang="en-US" dirty="0"/>
              <a:t> plot): </a:t>
            </a:r>
            <a:br>
              <a:rPr lang="en-US" dirty="0"/>
            </a:br>
            <a:r>
              <a:rPr lang="en-US" dirty="0"/>
              <a:t>groundfish %&gt;%  filter(between(Year, 2003, 2005), </a:t>
            </a:r>
            <a:br>
              <a:rPr lang="en-US" dirty="0"/>
            </a:br>
            <a:r>
              <a:rPr lang="en-US" dirty="0"/>
              <a:t>   Species %in% c("</a:t>
            </a:r>
            <a:r>
              <a:rPr lang="en-US" dirty="0" err="1"/>
              <a:t>Shortraker</a:t>
            </a:r>
            <a:r>
              <a:rPr lang="en-US" dirty="0"/>
              <a:t> rockfish", "Sablefish"), </a:t>
            </a:r>
            <a:br>
              <a:rPr lang="en-US" dirty="0"/>
            </a:br>
            <a:r>
              <a:rPr lang="en-US" dirty="0"/>
              <a:t>   Sex %in% c("Male", "Female")) %&gt;%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length_mm</a:t>
            </a:r>
            <a:r>
              <a:rPr lang="en-US" dirty="0"/>
              <a:t>, y = </a:t>
            </a:r>
            <a:r>
              <a:rPr lang="en-US" dirty="0" err="1"/>
              <a:t>weight_kg</a:t>
            </a:r>
            <a:r>
              <a:rPr lang="en-US" dirty="0"/>
              <a:t>, color = Sex)) +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geom_point</a:t>
            </a:r>
            <a:r>
              <a:rPr lang="en-US" dirty="0"/>
              <a:t>(alpha = 0.6) +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facet_grid</a:t>
            </a:r>
            <a:r>
              <a:rPr lang="en-US" dirty="0"/>
              <a:t>(Species ~ Year) +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theme_bw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03DBC-7E8C-464D-987D-A20C3B5CC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412-BC18-8F37-42D0-C259A67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69" y="2010185"/>
            <a:ext cx="109728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9618-400E-802C-4A4B-B6E109FD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5898"/>
            <a:ext cx="9144000" cy="6619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CC6-2250-1F86-24D5-F2B91AD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455-5EEB-9B0E-5FE4-ACD3A7F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7ED-5463-6A61-AF03-DF4F27B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18D4A-5296-7F57-FD99-77D4DF1424E2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48C2D6-195E-9F9F-15DB-9BA5566A5474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C7687B-A452-46DC-4DC1-2BFE99633C0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C798E2C-FB9F-7316-9F47-2199E134A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282-BE59-2058-5DCA-B1C9797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4A80-0671-883D-CED1-53524E23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7D8B-B86C-531C-5C7D-215CA62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C47-E087-1A61-BDE3-6708B29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D24-6801-E664-E228-EC90FD9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DB3C-1284-14C8-8DE1-6296E7FF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2458-0864-842B-12BF-3FD40711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DE4A-F679-31E7-F24D-918E85F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5AB5-E0B8-E929-A21C-CC0FE9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DE8C-DC90-193E-2B4D-C04664C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AF4-2295-F7FA-57D8-D0A2116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18CA-7E94-6969-E3CD-1400F1A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4D54-775C-A1CB-F108-9384DA6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BA8-9754-5554-E628-9CB2579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DB1121-4ACB-5C6C-CAAD-DB18EFA69E7C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0E0546-44DB-4E95-8DBF-B0FEA5386EE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569F3-6564-8121-DCB8-9EC65893200E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3FA017E-3973-77E3-D66C-08294DD71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09F13-E4CF-0DD2-643A-492AC0DB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44" y="671"/>
            <a:ext cx="9744256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12E-C59A-0B92-8420-7676CB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AFE-C659-2407-A723-BC516A24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A59C-BABA-18A9-F1F0-DAF827A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DBCE-BA2E-317E-D174-65F068F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44BC-26D8-07E7-93D4-9E4BDAE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3519C6-2163-1822-A8D5-D67D32DBF8E6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F2D494-D203-E55E-315A-6473F152E030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7C51F-4DC8-2AA3-F4EC-AC8675AA938A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F8E1F5E-0A31-4C8D-8CE7-F91171D07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0C3-C491-1353-EC36-CFE435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3C73-B971-D2C0-3A2B-A425A8E0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83420-D055-01EC-F6A7-6BEE705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1F99-6D19-A107-D892-66EA3111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3AB-280F-1BF9-48EA-D04A91D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951C-3AF3-451F-3755-FF8328D1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6EC6-A2DE-F28B-BA65-B48DC54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FD67-663D-86B6-E010-DEC1729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449D-6A0E-647A-AC58-D787971D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1C90-DD15-FAB4-C821-1BB97AFA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A13D7-6883-8630-8C3F-D822D43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FC3F-0F6B-38D6-B6FC-751D941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96A6-B7E9-E499-3D4C-E0A42F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976C-0476-EE2F-C805-EB0AE2E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7D5-928E-A0D7-6075-FAB14B2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F125-C914-3CBB-72CE-9ECB715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3482C-5868-5EE7-140B-0D7D1F7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230D-A3A7-475A-56BB-F11BED3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BCC66-79B4-BA9C-7A6C-F8F1194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69CD-F939-AA86-F2AF-10EBC63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B45F-6499-7DFC-B586-95327E4A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6C-E3F9-3238-98EF-5B87569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636-D04F-5B9B-BFAA-5EE97B3F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D4CE-39A8-3C35-9FF4-8043407D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32B4-104F-9F06-47E0-B8D6C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B6FB-ADC8-0C33-E779-64129987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3AE6-484D-E57C-A70B-47896B79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04BE-9233-E90E-3760-3B990CD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8E0A-56B5-0142-46F2-C174A845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4CD5-C59D-8139-80F0-47BA9776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02EE-551B-43B2-A302-42383B4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EFEC-E2E6-75D9-BE4A-676C1A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16EA-B080-CEFA-FCEE-670A3D9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003C-AC7F-E6C7-8957-DDB4A55F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5D6-43D5-D558-4191-343D14EB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2822-B878-829D-711C-40CE4930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B6F-7896-49D8-8688-6D421650665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710-CAF5-8739-3B3A-CFB3E970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0B6-A58C-4452-EEE8-1C5707F1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clauswilke.com/dataviz/directory-of-visualization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9D2-3BD8-DFBE-83AD-48B76BF9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7 – Let’s Make Charts!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DC74-42C5-C438-5FA5-BC61BC46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</p:spTree>
    <p:extLst>
      <p:ext uri="{BB962C8B-B14F-4D97-AF65-F5344CB8AC3E}">
        <p14:creationId xmlns:p14="http://schemas.microsoft.com/office/powerpoint/2010/main" val="25970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0"/>
            <a:ext cx="9750641" cy="127680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638141" y="1813027"/>
            <a:ext cx="5391184" cy="323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Last required piece is the “</a:t>
            </a:r>
            <a:r>
              <a:rPr lang="en-US" dirty="0" err="1"/>
              <a:t>geom</a:t>
            </a:r>
            <a:r>
              <a:rPr lang="en-US" dirty="0"/>
              <a:t>” where you 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sz="2400" dirty="0" err="1">
                <a:latin typeface="Consolas" panose="020B0609020204030204" pitchFamily="49" charset="0"/>
              </a:rPr>
              <a:t>geom_line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make line plot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makes scatterplot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9029617" y="2124809"/>
            <a:ext cx="2743200" cy="3051652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1CBCE-2CBE-63A4-B591-98DEFF236B2F}"/>
              </a:ext>
            </a:extLst>
          </p:cNvPr>
          <p:cNvGrpSpPr/>
          <p:nvPr/>
        </p:nvGrpSpPr>
        <p:grpSpPr>
          <a:xfrm>
            <a:off x="6808155" y="2124809"/>
            <a:ext cx="2743200" cy="3051652"/>
            <a:chOff x="2546132" y="2086504"/>
            <a:chExt cx="1905165" cy="22342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3E0C15-1F16-BF3F-44C6-985947AF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08F7C-B720-E149-EBCD-9D9EB2ADD2BF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4828B3-ED79-0466-33A1-4B9C68F07A7E}"/>
              </a:ext>
            </a:extLst>
          </p:cNvPr>
          <p:cNvSpPr txBox="1">
            <a:spLocks/>
          </p:cNvSpPr>
          <p:nvPr/>
        </p:nvSpPr>
        <p:spPr>
          <a:xfrm>
            <a:off x="638142" y="4515044"/>
            <a:ext cx="6078200" cy="184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(data = </a:t>
            </a:r>
            <a:r>
              <a:rPr lang="en-US" sz="2400" dirty="0" err="1">
                <a:latin typeface="Consolas" panose="020B0609020204030204" pitchFamily="49" charset="0"/>
              </a:rPr>
              <a:t>dfname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aes</a:t>
            </a:r>
            <a:r>
              <a:rPr lang="en-US" sz="2400" dirty="0"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latin typeface="Consolas" panose="020B0609020204030204" pitchFamily="49" charset="0"/>
              </a:rPr>
              <a:t>xcol</a:t>
            </a:r>
            <a:r>
              <a:rPr lang="en-US" sz="2400" dirty="0"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latin typeface="Consolas" panose="020B0609020204030204" pitchFamily="49" charset="0"/>
              </a:rPr>
              <a:t>ycol</a:t>
            </a:r>
            <a:r>
              <a:rPr lang="en-US" sz="2400" dirty="0">
                <a:latin typeface="Consolas" panose="020B0609020204030204" pitchFamily="49" charset="0"/>
              </a:rPr>
              <a:t>)) +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geom_line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0D75C6-AC19-1218-6176-25F985C3CDEE}"/>
              </a:ext>
            </a:extLst>
          </p:cNvPr>
          <p:cNvSpPr txBox="1">
            <a:spLocks/>
          </p:cNvSpPr>
          <p:nvPr/>
        </p:nvSpPr>
        <p:spPr>
          <a:xfrm>
            <a:off x="620035" y="5326584"/>
            <a:ext cx="2244011" cy="5712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59518" cy="1258637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“dashed”)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384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dataframename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xcolumn</a:t>
            </a:r>
            <a:r>
              <a:rPr lang="en-US" dirty="0"/>
              <a:t>, y=</a:t>
            </a:r>
            <a:r>
              <a:rPr lang="en-US" dirty="0" err="1"/>
              <a:t>ycolumn</a:t>
            </a:r>
            <a:r>
              <a:rPr lang="en-US" dirty="0"/>
              <a:t>)) + </a:t>
            </a:r>
            <a:r>
              <a:rPr lang="en-US" dirty="0" err="1"/>
              <a:t>geom_xxx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Let’s head to RStudio to practice making the basics!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5384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we want to clean up the plot, specify colors, change axis labels, etc.? </a:t>
            </a:r>
          </a:p>
          <a:p>
            <a:endParaRPr lang="en-US" dirty="0"/>
          </a:p>
          <a:p>
            <a:r>
              <a:rPr lang="en-US" dirty="0"/>
              <a:t>The scale_ family are optional helper functions to specify variable colors, variable fills, axis range / breaks, etc.</a:t>
            </a:r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53844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15"/>
            <a:ext cx="5638798" cy="4941197"/>
          </a:xfrm>
        </p:spPr>
        <p:txBody>
          <a:bodyPr>
            <a:normAutofit/>
          </a:bodyPr>
          <a:lstStyle/>
          <a:p>
            <a:r>
              <a:rPr lang="en-US" dirty="0"/>
              <a:t>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CA656-D2FC-4582-A95C-844FBC86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1693423"/>
            <a:ext cx="2659626" cy="265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90015-17ED-40E3-918D-D8A773FB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73" y="1693423"/>
            <a:ext cx="2659626" cy="265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1AAD1-F87D-4F68-B75D-02B4BD41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48" y="4198374"/>
            <a:ext cx="2659626" cy="2659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F45A7-0272-427E-BF26-42C16B159E19}"/>
              </a:ext>
            </a:extLst>
          </p:cNvPr>
          <p:cNvSpPr txBox="1"/>
          <p:nvPr/>
        </p:nvSpPr>
        <p:spPr>
          <a:xfrm>
            <a:off x="6217923" y="1737137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default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28D2-82E4-40D5-802A-EE8488FBC96B}"/>
              </a:ext>
            </a:extLst>
          </p:cNvPr>
          <p:cNvSpPr txBox="1"/>
          <p:nvPr/>
        </p:nvSpPr>
        <p:spPr>
          <a:xfrm>
            <a:off x="9634632" y="1737137"/>
            <a:ext cx="201561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theme_bw</a:t>
            </a:r>
            <a:r>
              <a:rPr lang="en-US" sz="2800" b="1" dirty="0"/>
              <a:t>()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DC7D8-2ED4-4805-ACDE-81C6A3FD6884}"/>
              </a:ext>
            </a:extLst>
          </p:cNvPr>
          <p:cNvSpPr txBox="1"/>
          <p:nvPr/>
        </p:nvSpPr>
        <p:spPr>
          <a:xfrm>
            <a:off x="7811454" y="4319045"/>
            <a:ext cx="234994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theme_light</a:t>
            </a:r>
            <a:r>
              <a:rPr lang="en-US" sz="2800" b="1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183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64444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endParaRPr lang="en-US" dirty="0"/>
          </a:p>
          <a:p>
            <a:r>
              <a:rPr lang="en-US" dirty="0"/>
              <a:t>Use command </a:t>
            </a:r>
            <a:r>
              <a:rPr lang="en-US" sz="2400" dirty="0" err="1">
                <a:latin typeface="Consolas" panose="020B0609020204030204" pitchFamily="49" charset="0"/>
              </a:rPr>
              <a:t>facet_wrap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 err="1">
                <a:latin typeface="Consolas" panose="020B0609020204030204" pitchFamily="49" charset="0"/>
              </a:rPr>
              <a:t>facet_grid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</a:p>
          <a:p>
            <a:endParaRPr lang="en-US" dirty="0"/>
          </a:p>
          <a:p>
            <a:r>
              <a:rPr lang="en-US" dirty="0"/>
              <a:t>You can also facet it based on two variables: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7BE0-D164-20E6-6B4F-F97EC3C65130}"/>
              </a:ext>
            </a:extLst>
          </p:cNvPr>
          <p:cNvSpPr txBox="1"/>
          <p:nvPr/>
        </p:nvSpPr>
        <p:spPr>
          <a:xfrm>
            <a:off x="8020050" y="536257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facet_grid</a:t>
            </a:r>
            <a:r>
              <a:rPr lang="en-US" dirty="0">
                <a:latin typeface="Consolas" panose="020B0609020204030204" pitchFamily="49" charset="0"/>
              </a:rPr>
              <a:t>(~Year)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DB91A-0110-923B-100D-5A452BC12B01}"/>
              </a:ext>
            </a:extLst>
          </p:cNvPr>
          <p:cNvSpPr txBox="1"/>
          <p:nvPr/>
        </p:nvSpPr>
        <p:spPr>
          <a:xfrm>
            <a:off x="8020050" y="5362575"/>
            <a:ext cx="36766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facet_grid</a:t>
            </a:r>
            <a:r>
              <a:rPr lang="en-US" dirty="0">
                <a:latin typeface="Consolas" panose="020B0609020204030204" pitchFamily="49" charset="0"/>
              </a:rPr>
              <a:t>(Species ~ Year)</a:t>
            </a:r>
          </a:p>
        </p:txBody>
      </p:sp>
      <p:pic>
        <p:nvPicPr>
          <p:cNvPr id="15" name="Picture 14" descr="A graph of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DBF1C285-776D-2CE3-A1C6-10501A309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07" y="1528063"/>
            <a:ext cx="4456185" cy="3236983"/>
          </a:xfrm>
          <a:prstGeom prst="rect">
            <a:avLst/>
          </a:prstGeom>
        </p:spPr>
      </p:pic>
      <p:pic>
        <p:nvPicPr>
          <p:cNvPr id="13" name="Picture 12" descr="A graph of different sizes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28B949E9-975F-20A0-D26E-24DBF3B1B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1" y="1528063"/>
            <a:ext cx="5233839" cy="38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747"/>
            <a:ext cx="10247313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47313" cy="1325563"/>
          </a:xfrm>
        </p:spPr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531"/>
            <a:ext cx="10353845" cy="1325563"/>
          </a:xfrm>
        </p:spPr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25625"/>
            <a:ext cx="56860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 to keep in mind the difference between “fill” and “color”</a:t>
            </a:r>
          </a:p>
          <a:p>
            <a:pPr>
              <a:spcBef>
                <a:spcPts val="1800"/>
              </a:spcBef>
            </a:pPr>
            <a:r>
              <a:rPr lang="en-US" dirty="0"/>
              <a:t>“Fill” fills in an area (bar column) </a:t>
            </a:r>
          </a:p>
          <a:p>
            <a:pPr>
              <a:spcBef>
                <a:spcPts val="3000"/>
              </a:spcBef>
            </a:pPr>
            <a:r>
              <a:rPr lang="en-US" dirty="0"/>
              <a:t>“Color” is the point or line </a:t>
            </a:r>
          </a:p>
          <a:p>
            <a:pPr>
              <a:spcBef>
                <a:spcPts val="3000"/>
              </a:spcBef>
            </a:pPr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E2B226-5FBF-42CD-8E2D-232B0D4D4DE3}"/>
              </a:ext>
            </a:extLst>
          </p:cNvPr>
          <p:cNvGrpSpPr/>
          <p:nvPr/>
        </p:nvGrpSpPr>
        <p:grpSpPr>
          <a:xfrm>
            <a:off x="8005126" y="4867384"/>
            <a:ext cx="1748419" cy="1474461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03C0EA-1690-45FE-BF32-B22F7C929476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E924EE-6AF8-443D-B98F-9F8F53678900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517CD9-9694-49CE-9D97-9E99C100F2BC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FAED11-002E-40D6-927B-84B5C1DFFB64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566E6A-9F5E-4D62-9B5A-3C8A50E35E72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333AF4-3930-42E4-B65E-9AC8C1E073F9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A3BD3CE-A04C-4C6A-A6B0-1D305EDBDD5D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7EF12EE-3AE8-4A07-AC86-1528D93BDFF6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282E204-2C03-4CC7-A60B-0839D4701448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3B9135-6433-47D2-8271-A6E59A834DDC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587541-3B62-44C5-84A4-B9A3689B79FB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6D0488-2A1D-47B5-BF0C-FCEDD3C983C7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737C7B-71D0-4F19-A1E6-8C931E00EA1B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2F67EB7-DEBD-4070-84E1-1BAA4F65D3F5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F495B8C-3065-4CED-A661-035B05ECC8A4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D81199C-0F77-458A-BAA0-9782BB50A48E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FFB9B81-E71F-48BF-A351-2B9A4A85E78A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75F3E83-7E59-44C7-A035-42D0AFE53BAF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3BD6CA-4AF7-48DB-B9BD-8D8C8F66DA76}"/>
              </a:ext>
            </a:extLst>
          </p:cNvPr>
          <p:cNvGrpSpPr/>
          <p:nvPr/>
        </p:nvGrpSpPr>
        <p:grpSpPr>
          <a:xfrm>
            <a:off x="7634508" y="4872402"/>
            <a:ext cx="2489655" cy="1801771"/>
            <a:chOff x="7797619" y="3798257"/>
            <a:chExt cx="2489655" cy="18017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697D0-E503-476D-BE98-7A39C6EF0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872D20-E883-48CE-94DF-88F329B572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37D41-1196-4067-B44E-025BE7C978B7}"/>
              </a:ext>
            </a:extLst>
          </p:cNvPr>
          <p:cNvGrpSpPr/>
          <p:nvPr/>
        </p:nvGrpSpPr>
        <p:grpSpPr>
          <a:xfrm>
            <a:off x="7634508" y="1752059"/>
            <a:ext cx="2489655" cy="1801771"/>
            <a:chOff x="7797619" y="3798257"/>
            <a:chExt cx="2489655" cy="180177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D45A76-9882-4F7B-8F6F-D37A8E61D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77BE47-52E2-4462-B28A-DEBE052D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DF1E3-70E4-4CAE-86D1-A264A1A297B7}"/>
              </a:ext>
            </a:extLst>
          </p:cNvPr>
          <p:cNvGrpSpPr/>
          <p:nvPr/>
        </p:nvGrpSpPr>
        <p:grpSpPr>
          <a:xfrm>
            <a:off x="8057778" y="2175430"/>
            <a:ext cx="1534697" cy="1347221"/>
            <a:chOff x="7436153" y="2122748"/>
            <a:chExt cx="1534697" cy="13472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76A0A-E370-43A8-BAC8-39E20D57A264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1CEA50-88F2-4AAD-AE93-D5428BFC2233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9439BB-4C0A-4A9B-BF45-F3E9FE882591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5A290C-5541-40E7-B480-8E32E153C0F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353AA8-DADB-4414-81B1-C7115C34D84D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25602-3BEF-4F37-BDD2-B05FA515F779}"/>
              </a:ext>
            </a:extLst>
          </p:cNvPr>
          <p:cNvGrpSpPr/>
          <p:nvPr/>
        </p:nvGrpSpPr>
        <p:grpSpPr>
          <a:xfrm rot="17649189" flipV="1">
            <a:off x="9887453" y="1402525"/>
            <a:ext cx="721735" cy="1258624"/>
            <a:chOff x="11256140" y="1902970"/>
            <a:chExt cx="721735" cy="125862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9644F2-B076-4D35-B7D6-6BB5231BC651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122EAB7-15C8-4334-88AE-9554BE2FF98F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9D1F3E3-1EA4-4A83-BC69-9C513D1C41B0}"/>
              </a:ext>
            </a:extLst>
          </p:cNvPr>
          <p:cNvSpPr txBox="1">
            <a:spLocks/>
          </p:cNvSpPr>
          <p:nvPr/>
        </p:nvSpPr>
        <p:spPr>
          <a:xfrm>
            <a:off x="9811276" y="1991203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FILL</a:t>
            </a:r>
            <a:r>
              <a:rPr lang="en-US" dirty="0"/>
              <a:t> an area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1E27CF-FA6F-4994-94EB-BAF147385CC0}"/>
              </a:ext>
            </a:extLst>
          </p:cNvPr>
          <p:cNvGrpSpPr/>
          <p:nvPr/>
        </p:nvGrpSpPr>
        <p:grpSpPr>
          <a:xfrm rot="16404629" flipV="1">
            <a:off x="8942322" y="3965408"/>
            <a:ext cx="721735" cy="1258624"/>
            <a:chOff x="11256140" y="1902970"/>
            <a:chExt cx="721735" cy="12586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718C17-E48F-4FAA-A4D5-99EEE65B91B0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EFC2C87-D93B-49A2-A137-27026E47CBD0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6F7EE3-DB9E-48B7-AA3A-0F336C2F9222}"/>
              </a:ext>
            </a:extLst>
          </p:cNvPr>
          <p:cNvSpPr txBox="1">
            <a:spLocks/>
          </p:cNvSpPr>
          <p:nvPr/>
        </p:nvSpPr>
        <p:spPr>
          <a:xfrm>
            <a:off x="9881173" y="4241729"/>
            <a:ext cx="2135321" cy="90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COLOR</a:t>
            </a:r>
            <a:r>
              <a:rPr lang="en-US" dirty="0"/>
              <a:t> a line or point</a:t>
            </a:r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E2F-0EE5-4DCD-9CE3-649B614F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256190" cy="1325563"/>
          </a:xfrm>
        </p:spPr>
        <p:txBody>
          <a:bodyPr/>
          <a:lstStyle/>
          <a:p>
            <a:r>
              <a:rPr lang="en-US" b="1" dirty="0"/>
              <a:t>Saving!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F108-15C8-4F95-B743-B8C2C65C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400928" cy="4895850"/>
          </a:xfrm>
        </p:spPr>
        <p:txBody>
          <a:bodyPr/>
          <a:lstStyle/>
          <a:p>
            <a:r>
              <a:rPr lang="en-US" dirty="0"/>
              <a:t>If you want to save your </a:t>
            </a:r>
            <a:r>
              <a:rPr lang="en-US" dirty="0" err="1"/>
              <a:t>ggplot</a:t>
            </a:r>
            <a:r>
              <a:rPr lang="en-US" dirty="0"/>
              <a:t>, save to environment and use </a:t>
            </a:r>
            <a:r>
              <a:rPr lang="en-US" sz="2400" dirty="0" err="1">
                <a:latin typeface="Consolas" panose="020B0609020204030204" pitchFamily="49" charset="0"/>
              </a:rPr>
              <a:t>ggsave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plotname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</a:t>
            </a:r>
            <a:r>
              <a:rPr lang="en-US" sz="2000" dirty="0">
                <a:latin typeface="Consolas" panose="020B0609020204030204" pitchFamily="49" charset="0"/>
              </a:rPr>
              <a:t>, y=</a:t>
            </a:r>
            <a:r>
              <a:rPr lang="en-US" sz="2000" dirty="0" err="1">
                <a:latin typeface="Consolas" panose="020B0609020204030204" pitchFamily="49" charset="0"/>
              </a:rPr>
              <a:t>ycol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</a:rPr>
              <a:t>ggsave</a:t>
            </a:r>
            <a:r>
              <a:rPr lang="en-US" sz="2200" dirty="0">
                <a:latin typeface="Consolas" panose="020B0609020204030204" pitchFamily="49" charset="0"/>
              </a:rPr>
              <a:t>(plot = </a:t>
            </a:r>
            <a:r>
              <a:rPr lang="en-US" sz="2200" dirty="0" err="1">
                <a:latin typeface="Consolas" panose="020B0609020204030204" pitchFamily="49" charset="0"/>
              </a:rPr>
              <a:t>plotname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filename = "output/filesavename.png",      dpi = 300,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width = 6,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height = 4,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units = "in")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3AB3-7FD2-4B83-B9D9-E7E9CD1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710A0276-26F0-403F-9122-AD814AB4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373">
            <a:off x="8528657" y="2066180"/>
            <a:ext cx="3133162" cy="31331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86434E0-A527-4607-95C7-74FA914FAFE6}"/>
              </a:ext>
            </a:extLst>
          </p:cNvPr>
          <p:cNvGrpSpPr/>
          <p:nvPr/>
        </p:nvGrpSpPr>
        <p:grpSpPr>
          <a:xfrm rot="16200000" flipV="1">
            <a:off x="4785062" y="3250707"/>
            <a:ext cx="469419" cy="1486671"/>
            <a:chOff x="11256140" y="1902970"/>
            <a:chExt cx="721735" cy="12586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D0242-B094-45D7-98B0-95B00ABB5602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D8465B-482F-49F8-B0FE-6DB1E31DF757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7D93F-BE01-4D85-966D-15CF1B4B8566}"/>
              </a:ext>
            </a:extLst>
          </p:cNvPr>
          <p:cNvSpPr txBox="1">
            <a:spLocks/>
          </p:cNvSpPr>
          <p:nvPr/>
        </p:nvSpPr>
        <p:spPr>
          <a:xfrm>
            <a:off x="5550676" y="3749508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Object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69E43-D629-4E31-B6A6-7C9574BD6F2F}"/>
              </a:ext>
            </a:extLst>
          </p:cNvPr>
          <p:cNvGrpSpPr/>
          <p:nvPr/>
        </p:nvGrpSpPr>
        <p:grpSpPr>
          <a:xfrm rot="19705589" flipV="1">
            <a:off x="2935094" y="4563755"/>
            <a:ext cx="1084148" cy="898378"/>
            <a:chOff x="11256140" y="2169310"/>
            <a:chExt cx="1069021" cy="99228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301B0D-0D1F-47A7-94F1-DA388B0343B6}"/>
                </a:ext>
              </a:extLst>
            </p:cNvPr>
            <p:cNvSpPr/>
            <p:nvPr/>
          </p:nvSpPr>
          <p:spPr>
            <a:xfrm>
              <a:off x="11381364" y="2169310"/>
              <a:ext cx="943797" cy="88517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  <a:gd name="connsiteX0" fmla="*/ 512824 w 513198"/>
                <a:gd name="connsiteY0" fmla="*/ 0 h 1151518"/>
                <a:gd name="connsiteX1" fmla="*/ 371928 w 513198"/>
                <a:gd name="connsiteY1" fmla="*/ 624688 h 1151518"/>
                <a:gd name="connsiteX2" fmla="*/ 0 w 513198"/>
                <a:gd name="connsiteY2" fmla="*/ 1151518 h 1151518"/>
                <a:gd name="connsiteX0" fmla="*/ 943745 w 943785"/>
                <a:gd name="connsiteY0" fmla="*/ 0 h 885178"/>
                <a:gd name="connsiteX1" fmla="*/ 371928 w 943785"/>
                <a:gd name="connsiteY1" fmla="*/ 358348 h 885178"/>
                <a:gd name="connsiteX2" fmla="*/ 0 w 943785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797" h="885178">
                  <a:moveTo>
                    <a:pt x="943745" y="0"/>
                  </a:moveTo>
                  <a:cubicBezTo>
                    <a:pt x="948829" y="5425"/>
                    <a:pt x="585318" y="187327"/>
                    <a:pt x="486040" y="448872"/>
                  </a:cubicBezTo>
                  <a:cubicBezTo>
                    <a:pt x="359299" y="723543"/>
                    <a:pt x="258593" y="762771"/>
                    <a:pt x="0" y="88517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D919FC-A8C1-46B2-8E2C-0F4DD3C7E643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8AF022-B279-4DB8-A706-484A6A744830}"/>
              </a:ext>
            </a:extLst>
          </p:cNvPr>
          <p:cNvSpPr txBox="1">
            <a:spLocks/>
          </p:cNvSpPr>
          <p:nvPr/>
        </p:nvSpPr>
        <p:spPr>
          <a:xfrm>
            <a:off x="4114205" y="4914075"/>
            <a:ext cx="3091555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Dots per inch (≥300)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914107-CF88-4402-9452-0E5CD999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>
            <a:off x="3034594" y="5034585"/>
            <a:ext cx="421449" cy="1448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77448B-E922-4D35-A03D-E1AEF42137EC}"/>
              </a:ext>
            </a:extLst>
          </p:cNvPr>
          <p:cNvSpPr txBox="1">
            <a:spLocks/>
          </p:cNvSpPr>
          <p:nvPr/>
        </p:nvSpPr>
        <p:spPr>
          <a:xfrm>
            <a:off x="3456043" y="5461361"/>
            <a:ext cx="3042507" cy="9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Set width, height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what units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36217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47" y="18255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25625"/>
            <a:ext cx="7824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/>
              <a:t>Often, I find it most useful to sketch out on paper what I want to see beforehand!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12056"/>
            <a:ext cx="10219014" cy="1325563"/>
          </a:xfrm>
        </p:spPr>
        <p:txBody>
          <a:bodyPr/>
          <a:lstStyle/>
          <a:p>
            <a:r>
              <a:rPr lang="en-US" b="1" dirty="0"/>
              <a:t>Common </a:t>
            </a:r>
            <a:r>
              <a:rPr lang="en-US" b="1" dirty="0" err="1"/>
              <a:t>ggplot</a:t>
            </a:r>
            <a:r>
              <a:rPr lang="en-US" b="1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pPr>
              <a:spcBef>
                <a:spcPts val="1800"/>
              </a:spcBef>
            </a:pPr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___” to plot a line for each group</a:t>
            </a:r>
          </a:p>
          <a:p>
            <a:pPr>
              <a:spcBef>
                <a:spcPts val="1800"/>
              </a:spcBef>
            </a:pPr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F1F4-8397-4B81-BD4F-77084DBE3E8A}"/>
              </a:ext>
            </a:extLst>
          </p:cNvPr>
          <p:cNvSpPr txBox="1"/>
          <p:nvPr/>
        </p:nvSpPr>
        <p:spPr>
          <a:xfrm>
            <a:off x="7591424" y="1493460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66FE-93C1-40DF-9ABD-5BE1C0D2A8C9}"/>
              </a:ext>
            </a:extLst>
          </p:cNvPr>
          <p:cNvSpPr txBox="1"/>
          <p:nvPr/>
        </p:nvSpPr>
        <p:spPr>
          <a:xfrm>
            <a:off x="7591424" y="2203132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pic>
        <p:nvPicPr>
          <p:cNvPr id="10" name="Picture 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8C9CAA6-5F93-4DA8-BFE1-545D5E70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5" y="1381395"/>
            <a:ext cx="764810" cy="81018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D937D02B-CA9D-46EF-9745-C3FE41C5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4" y="2290683"/>
            <a:ext cx="587471" cy="67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404-F65A-4976-A076-689D2C1AC50D}"/>
              </a:ext>
            </a:extLst>
          </p:cNvPr>
          <p:cNvGrpSpPr/>
          <p:nvPr/>
        </p:nvGrpSpPr>
        <p:grpSpPr>
          <a:xfrm>
            <a:off x="10268539" y="4387275"/>
            <a:ext cx="1597539" cy="1347222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5BC53-BB71-488D-84C8-AD6E846C059F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7F5578-5AC1-46BE-ADC0-74B80060F92C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5EAA7B-11EE-43F0-BFE8-8CC6FF10BC9D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7963327-147A-4A28-82F1-7BDDED3018D1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57A887E-E572-4F86-BACA-E3C722A19178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943203-7E60-427B-AD88-86D54A75C6DE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0A01C1A-0354-465A-A5FE-BC31AF37B7AA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7BB454-FBAF-40CB-BC1F-4F87DB1CAC00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7FFCB49-C247-4051-B0AE-42AC89519E0D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C672B5-3C2A-44D2-B77F-B0A285BF9226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E54D40-0648-4FAC-B132-CEC7B36F7A84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49F300F-35A5-4B3D-8470-3090EB6A13B5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BEBB5FD-A1D6-4866-9F1E-7842698DF417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7CB9E3-49C4-4D5B-B6C7-162A82A63442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CA1786-1665-4BEE-8A75-2C0CF1A9CEE3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719BEC8-0D65-4BF6-B2A6-340DB6D824AF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0BF7ED6-864F-4571-BA55-F97BF59C64F9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14FA813-DE78-4AA4-94C1-8D4D191C800C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20A568-7CE2-4816-B113-44505AAD35F0}"/>
              </a:ext>
            </a:extLst>
          </p:cNvPr>
          <p:cNvGrpSpPr/>
          <p:nvPr/>
        </p:nvGrpSpPr>
        <p:grpSpPr>
          <a:xfrm>
            <a:off x="7402573" y="4387898"/>
            <a:ext cx="1534697" cy="1347221"/>
            <a:chOff x="7436153" y="2122748"/>
            <a:chExt cx="1534697" cy="1347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53555C-04DC-44D4-A0EA-E48578A57A43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0A81E-7EC8-4DC5-B3DE-649F3C8410E7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5712AD-BE8D-4ADB-8EDD-9AB488E1F158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782ED-05EC-4DD6-90D0-0A18EA4325E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A9E58-CB47-48A6-8000-28E30B51FB31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A307CC-A313-4FFA-AA6C-04F7F327B1C5}"/>
              </a:ext>
            </a:extLst>
          </p:cNvPr>
          <p:cNvSpPr txBox="1">
            <a:spLocks/>
          </p:cNvSpPr>
          <p:nvPr/>
        </p:nvSpPr>
        <p:spPr>
          <a:xfrm>
            <a:off x="7054583" y="3997002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Fill an area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322892-FEE6-431A-ADE0-D130E5285073}"/>
              </a:ext>
            </a:extLst>
          </p:cNvPr>
          <p:cNvSpPr txBox="1">
            <a:spLocks/>
          </p:cNvSpPr>
          <p:nvPr/>
        </p:nvSpPr>
        <p:spPr>
          <a:xfrm>
            <a:off x="9629220" y="4025776"/>
            <a:ext cx="2988440" cy="45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Color line / 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FC81B5-B6FC-4C29-8538-0B88B0D57360}"/>
              </a:ext>
            </a:extLst>
          </p:cNvPr>
          <p:cNvSpPr/>
          <p:nvPr/>
        </p:nvSpPr>
        <p:spPr>
          <a:xfrm>
            <a:off x="6630595" y="1443481"/>
            <a:ext cx="5418804" cy="49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04DA45-55BE-4DD5-A0CD-19335F6B57C2}"/>
              </a:ext>
            </a:extLst>
          </p:cNvPr>
          <p:cNvSpPr txBox="1"/>
          <p:nvPr/>
        </p:nvSpPr>
        <p:spPr>
          <a:xfrm>
            <a:off x="7591423" y="5039496"/>
            <a:ext cx="435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theme(line = </a:t>
            </a:r>
            <a:r>
              <a:rPr lang="en-US" dirty="0" err="1">
                <a:latin typeface="Consolas" panose="020B0609020204030204" pitchFamily="49" charset="0"/>
              </a:rPr>
              <a:t>element_blank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theme_minimal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" t="575"/>
          <a:stretch/>
        </p:blipFill>
        <p:spPr>
          <a:xfrm>
            <a:off x="6884642" y="2061440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3" grpId="0"/>
      <p:bldP spid="43" grpId="1"/>
      <p:bldP spid="44" grpId="0"/>
      <p:bldP spid="44" grpId="1"/>
      <p:bldP spid="47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C68-FB15-C89C-663E-2BDB049C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6BF9-9E7E-30E7-3D18-AB80D1CE9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slides are additional to what we’ll cover in class but helpful as reference material to review in the future! </a:t>
            </a:r>
          </a:p>
        </p:txBody>
      </p:sp>
    </p:spTree>
    <p:extLst>
      <p:ext uri="{BB962C8B-B14F-4D97-AF65-F5344CB8AC3E}">
        <p14:creationId xmlns:p14="http://schemas.microsoft.com/office/powerpoint/2010/main" val="174709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0"/>
            <a:ext cx="9750641" cy="127680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806816" y="1446587"/>
            <a:ext cx="5966380" cy="97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419016" y="2083736"/>
            <a:ext cx="1905165" cy="2237049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31030-D7FA-4773-B136-6494F53FA364}"/>
              </a:ext>
            </a:extLst>
          </p:cNvPr>
          <p:cNvGrpSpPr/>
          <p:nvPr/>
        </p:nvGrpSpPr>
        <p:grpSpPr>
          <a:xfrm>
            <a:off x="2546132" y="2086504"/>
            <a:ext cx="1905165" cy="2234281"/>
            <a:chOff x="2546132" y="2086504"/>
            <a:chExt cx="1905165" cy="2234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CE5F55-698F-4548-9CA8-CB76BA91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08B64-705F-4699-9D06-F42448FA677D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D925F-6D3C-4279-89E3-2CFD2A463291}"/>
              </a:ext>
            </a:extLst>
          </p:cNvPr>
          <p:cNvGrpSpPr/>
          <p:nvPr/>
        </p:nvGrpSpPr>
        <p:grpSpPr>
          <a:xfrm>
            <a:off x="4673248" y="2092905"/>
            <a:ext cx="1905165" cy="2227674"/>
            <a:chOff x="4673248" y="2092905"/>
            <a:chExt cx="1905165" cy="2227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2E39A6-55D2-4035-A3E9-4E14AD9B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248" y="2092905"/>
              <a:ext cx="1905165" cy="1905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9D645-72BA-4443-B213-4B730D825E80}"/>
                </a:ext>
              </a:extLst>
            </p:cNvPr>
            <p:cNvSpPr txBox="1"/>
            <p:nvPr/>
          </p:nvSpPr>
          <p:spPr>
            <a:xfrm>
              <a:off x="4960886" y="3982025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geom_col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44129-B02E-4CEA-A0B2-50B6CC550CCF}"/>
              </a:ext>
            </a:extLst>
          </p:cNvPr>
          <p:cNvGrpSpPr/>
          <p:nvPr/>
        </p:nvGrpSpPr>
        <p:grpSpPr>
          <a:xfrm>
            <a:off x="419016" y="4458830"/>
            <a:ext cx="1905165" cy="2207660"/>
            <a:chOff x="419016" y="4458830"/>
            <a:chExt cx="1905165" cy="22076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AED3B-80DA-48F9-8C7A-F7536072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16" y="4458830"/>
              <a:ext cx="1905165" cy="1905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F6D13-B123-417E-8F2C-D92563CD74F6}"/>
                </a:ext>
              </a:extLst>
            </p:cNvPr>
            <p:cNvSpPr txBox="1"/>
            <p:nvPr/>
          </p:nvSpPr>
          <p:spPr>
            <a:xfrm>
              <a:off x="671250" y="6327936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geom_text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A1C95-CC75-4AD9-96BC-0C52EB0BF8C8}"/>
              </a:ext>
            </a:extLst>
          </p:cNvPr>
          <p:cNvGrpSpPr/>
          <p:nvPr/>
        </p:nvGrpSpPr>
        <p:grpSpPr>
          <a:xfrm>
            <a:off x="2542524" y="4444346"/>
            <a:ext cx="2082816" cy="2428339"/>
            <a:chOff x="2542524" y="4444346"/>
            <a:chExt cx="2082816" cy="24283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C5BEF7-3138-43A7-80FE-989B81A7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524" y="4444346"/>
              <a:ext cx="1905165" cy="190516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F543D3-F8E0-4DC0-8AB1-7AFACC7DC8EB}"/>
                </a:ext>
              </a:extLst>
            </p:cNvPr>
            <p:cNvSpPr txBox="1"/>
            <p:nvPr/>
          </p:nvSpPr>
          <p:spPr>
            <a:xfrm>
              <a:off x="2673768" y="6287910"/>
              <a:ext cx="1951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 +  </a:t>
              </a:r>
              <a:r>
                <a:rPr lang="en-US" sz="1600" dirty="0" err="1">
                  <a:latin typeface="Consolas" panose="020B0609020204030204" pitchFamily="49" charset="0"/>
                </a:rPr>
                <a:t>geom_smooth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99A15-DD46-4BC9-B52F-2101BC073181}"/>
              </a:ext>
            </a:extLst>
          </p:cNvPr>
          <p:cNvGrpSpPr/>
          <p:nvPr/>
        </p:nvGrpSpPr>
        <p:grpSpPr>
          <a:xfrm>
            <a:off x="4763446" y="4444346"/>
            <a:ext cx="2054671" cy="2172625"/>
            <a:chOff x="4759499" y="4515440"/>
            <a:chExt cx="2054671" cy="2172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C3191F-A80B-4ABF-BA8D-20917A57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7276" y="4515440"/>
              <a:ext cx="1905165" cy="190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675DC-0051-4030-8CFA-1BA291E4CBE5}"/>
                </a:ext>
              </a:extLst>
            </p:cNvPr>
            <p:cNvSpPr txBox="1"/>
            <p:nvPr/>
          </p:nvSpPr>
          <p:spPr>
            <a:xfrm>
              <a:off x="4759499" y="6349511"/>
              <a:ext cx="2054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geom_histogram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F6ED65-520A-4BFF-BDF0-5F753150BDAD}"/>
              </a:ext>
            </a:extLst>
          </p:cNvPr>
          <p:cNvGrpSpPr/>
          <p:nvPr/>
        </p:nvGrpSpPr>
        <p:grpSpPr>
          <a:xfrm>
            <a:off x="6956223" y="4444346"/>
            <a:ext cx="2054671" cy="2380811"/>
            <a:chOff x="6948329" y="4506559"/>
            <a:chExt cx="2054671" cy="238081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D470A5-253F-40AD-A8C2-D761479C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5768" y="4506559"/>
              <a:ext cx="1905165" cy="1905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BB7885-87F6-4CE7-92F9-FD2EE9DD93D8}"/>
                </a:ext>
              </a:extLst>
            </p:cNvPr>
            <p:cNvSpPr txBox="1"/>
            <p:nvPr/>
          </p:nvSpPr>
          <p:spPr>
            <a:xfrm>
              <a:off x="6948329" y="6302595"/>
              <a:ext cx="2054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geom_point</a:t>
              </a:r>
              <a:r>
                <a:rPr lang="en-US" dirty="0"/>
                <a:t>() + </a:t>
              </a:r>
              <a:r>
                <a:rPr lang="en-US" dirty="0" err="1"/>
                <a:t>geom_abline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BDBF6D-8236-4B51-B374-049113EFE9DB}"/>
              </a:ext>
            </a:extLst>
          </p:cNvPr>
          <p:cNvGrpSpPr/>
          <p:nvPr/>
        </p:nvGrpSpPr>
        <p:grpSpPr>
          <a:xfrm>
            <a:off x="6866051" y="2083736"/>
            <a:ext cx="1983917" cy="2170033"/>
            <a:chOff x="6851948" y="2170631"/>
            <a:chExt cx="1983917" cy="21700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84D25D5-E125-48E7-8886-9C9842EC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948" y="2170631"/>
              <a:ext cx="1905165" cy="190516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4EE42-A4A0-440C-B3FE-14E09FBA79F5}"/>
                </a:ext>
              </a:extLst>
            </p:cNvPr>
            <p:cNvSpPr txBox="1"/>
            <p:nvPr/>
          </p:nvSpPr>
          <p:spPr>
            <a:xfrm>
              <a:off x="7026542" y="4002110"/>
              <a:ext cx="180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geom_boxplot</a:t>
              </a:r>
              <a:r>
                <a:rPr lang="en-US" dirty="0"/>
                <a:t>()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ABCFD3-2503-4AE1-83FF-BABC906F75DA}"/>
              </a:ext>
            </a:extLst>
          </p:cNvPr>
          <p:cNvSpPr txBox="1"/>
          <p:nvPr/>
        </p:nvSpPr>
        <p:spPr>
          <a:xfrm>
            <a:off x="9137428" y="1296064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Plot Type &amp;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E79BCC-52FF-4BB9-BDA2-05AD95801A72}"/>
              </a:ext>
            </a:extLst>
          </p:cNvPr>
          <p:cNvSpPr txBox="1"/>
          <p:nvPr/>
        </p:nvSpPr>
        <p:spPr>
          <a:xfrm>
            <a:off x="9137428" y="1693365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scatterplot. Typical arguments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B01FC-FC71-4750-8028-CEECDFC9AA71}"/>
              </a:ext>
            </a:extLst>
          </p:cNvPr>
          <p:cNvSpPr txBox="1"/>
          <p:nvPr/>
        </p:nvSpPr>
        <p:spPr>
          <a:xfrm>
            <a:off x="9137428" y="2076738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line. Typical arguments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0A99A-EE98-437D-99F0-15E63C8590C8}"/>
              </a:ext>
            </a:extLst>
          </p:cNvPr>
          <p:cNvSpPr txBox="1"/>
          <p:nvPr/>
        </p:nvSpPr>
        <p:spPr>
          <a:xfrm>
            <a:off x="9080857" y="2536942"/>
            <a:ext cx="30158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Scatterplot but use text instead of symbols.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46221-EFDE-4601-973F-7E8CF3E17B57}"/>
              </a:ext>
            </a:extLst>
          </p:cNvPr>
          <p:cNvSpPr txBox="1"/>
          <p:nvPr/>
        </p:nvSpPr>
        <p:spPr>
          <a:xfrm>
            <a:off x="9080857" y="3209893"/>
            <a:ext cx="301589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Add linear or LOESS smoothing. Use method = “</a:t>
            </a:r>
            <a:r>
              <a:rPr lang="en-US" sz="2000" dirty="0" err="1"/>
              <a:t>lm</a:t>
            </a:r>
            <a:r>
              <a:rPr lang="en-US" sz="2000" dirty="0"/>
              <a:t>” or method = “loess”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8A5501-8C4F-4C7B-BDE9-9B7C329A51FA}"/>
              </a:ext>
            </a:extLst>
          </p:cNvPr>
          <p:cNvSpPr txBox="1"/>
          <p:nvPr/>
        </p:nvSpPr>
        <p:spPr>
          <a:xfrm>
            <a:off x="9058854" y="3642835"/>
            <a:ext cx="313314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Basic bar (columns). “fill” is the bar color, color is bar outline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EC74A-EA2C-4D64-8D6D-40FD5FABCDB0}"/>
              </a:ext>
            </a:extLst>
          </p:cNvPr>
          <p:cNvSpPr txBox="1"/>
          <p:nvPr/>
        </p:nvSpPr>
        <p:spPr>
          <a:xfrm>
            <a:off x="9048674" y="4310229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boxplot, x is categorical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DB147-53EE-4DF2-908A-D48BC78E0309}"/>
              </a:ext>
            </a:extLst>
          </p:cNvPr>
          <p:cNvSpPr txBox="1"/>
          <p:nvPr/>
        </p:nvSpPr>
        <p:spPr>
          <a:xfrm>
            <a:off x="9058854" y="4738352"/>
            <a:ext cx="31331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Histogram. No y-axis specified in </a:t>
            </a:r>
            <a:r>
              <a:rPr lang="en-US" sz="2400" dirty="0" err="1"/>
              <a:t>aes</a:t>
            </a:r>
            <a:r>
              <a:rPr lang="en-US" sz="2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8D476D-AF4B-4A51-B56C-7C024E18D440}"/>
              </a:ext>
            </a:extLst>
          </p:cNvPr>
          <p:cNvSpPr txBox="1"/>
          <p:nvPr/>
        </p:nvSpPr>
        <p:spPr>
          <a:xfrm>
            <a:off x="9080857" y="5476168"/>
            <a:ext cx="31111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34939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4" grpId="0" animBg="1"/>
      <p:bldP spid="64" grpId="1" animBg="1"/>
      <p:bldP spid="67" grpId="0" animBg="1"/>
      <p:bldP spid="67" grpId="1" animBg="1"/>
      <p:bldP spid="70" grpId="0" animBg="1"/>
      <p:bldP spid="70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2926"/>
            <a:ext cx="10256191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714"/>
            <a:ext cx="10210605" cy="1325563"/>
          </a:xfrm>
        </p:spPr>
        <p:txBody>
          <a:bodyPr/>
          <a:lstStyle/>
          <a:p>
            <a:r>
              <a:rPr lang="en-US" b="1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75364"/>
              </p:ext>
            </p:extLst>
          </p:nvPr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09456" cy="1325563"/>
          </a:xfrm>
        </p:spPr>
        <p:txBody>
          <a:bodyPr/>
          <a:lstStyle/>
          <a:p>
            <a:r>
              <a:rPr lang="en-US" b="1" dirty="0"/>
              <a:t>YouTube Videos about </a:t>
            </a:r>
            <a:r>
              <a:rPr lang="en-US" b="1" dirty="0" err="1"/>
              <a:t>ggplot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need another explanation, watch Dr. </a:t>
            </a:r>
            <a:r>
              <a:rPr lang="en-US" sz="3200" dirty="0" err="1"/>
              <a:t>Lendway’s</a:t>
            </a:r>
            <a:r>
              <a:rPr lang="en-US" sz="3200" dirty="0"/>
              <a:t> videos </a:t>
            </a:r>
          </a:p>
          <a:p>
            <a:pPr lvl="1"/>
            <a:r>
              <a:rPr lang="en-US" sz="2800" dirty="0">
                <a:hlinkClick r:id="rId2"/>
              </a:rPr>
              <a:t>Intro to </a:t>
            </a:r>
            <a:r>
              <a:rPr lang="en-US" sz="2800" dirty="0" err="1">
                <a:hlinkClick r:id="rId2"/>
              </a:rPr>
              <a:t>ggplot</a:t>
            </a:r>
            <a:r>
              <a:rPr lang="en-US" sz="2800" dirty="0">
                <a:hlinkClick r:id="rId2"/>
              </a:rPr>
              <a:t>() – 8 min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Common </a:t>
            </a:r>
            <a:r>
              <a:rPr lang="en-US" sz="2800" dirty="0" err="1">
                <a:hlinkClick r:id="rId3"/>
              </a:rPr>
              <a:t>ggplot</a:t>
            </a:r>
            <a:r>
              <a:rPr lang="en-US" sz="2800" dirty="0">
                <a:hlinkClick r:id="rId3"/>
              </a:rPr>
              <a:t> mistakes – 3 min</a:t>
            </a:r>
            <a:endParaRPr lang="en-US" sz="2800" dirty="0"/>
          </a:p>
          <a:p>
            <a:pPr lvl="1"/>
            <a:r>
              <a:rPr lang="en-US" sz="2800" dirty="0" err="1">
                <a:hlinkClick r:id="rId4"/>
              </a:rPr>
              <a:t>ggplot</a:t>
            </a:r>
            <a:r>
              <a:rPr lang="en-US" sz="2800" dirty="0">
                <a:hlinkClick r:id="rId4"/>
              </a:rPr>
              <a:t> demo – 32 min</a:t>
            </a:r>
            <a:endParaRPr lang="en-US" sz="2800" dirty="0"/>
          </a:p>
          <a:p>
            <a:pPr lvl="1"/>
            <a:r>
              <a:rPr lang="en-US" sz="2800" dirty="0"/>
              <a:t>These videos support material on </a:t>
            </a:r>
            <a:r>
              <a:rPr lang="en-US" sz="2800" dirty="0">
                <a:hlinkClick r:id="rId5"/>
              </a:rPr>
              <a:t>her learning website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AAA020-BEEF-7D80-4671-7F2A89B3594F}"/>
              </a:ext>
            </a:extLst>
          </p:cNvPr>
          <p:cNvSpPr txBox="1">
            <a:spLocks/>
          </p:cNvSpPr>
          <p:nvPr/>
        </p:nvSpPr>
        <p:spPr>
          <a:xfrm>
            <a:off x="603683" y="1313894"/>
            <a:ext cx="5308846" cy="549031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Matt’s non-exhaustive Base-R plotting toolbox:</a:t>
            </a:r>
          </a:p>
          <a:p>
            <a:pPr marL="457200" lvl="1" indent="0">
              <a:buNone/>
              <a:tabLst>
                <a:tab pos="4572000" algn="l"/>
                <a:tab pos="4802188" algn="l"/>
              </a:tabLst>
            </a:pPr>
            <a:endParaRPr lang="en-US" dirty="0"/>
          </a:p>
          <a:p>
            <a:pPr marL="230188" lvl="1" indent="-230188">
              <a:buNone/>
              <a:tabLst>
                <a:tab pos="4572000" algn="l"/>
                <a:tab pos="4802188" algn="l"/>
              </a:tabLst>
            </a:pPr>
            <a:r>
              <a:rPr lang="en-US" dirty="0"/>
              <a:t>Plotting functions</a:t>
            </a:r>
          </a:p>
          <a:p>
            <a:pPr marL="230188" lvl="2" indent="-230188"/>
            <a:r>
              <a:rPr lang="en-US" b="1" dirty="0"/>
              <a:t>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/>
              <a:t>boxplot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 err="1"/>
              <a:t>mosaicplot</a:t>
            </a:r>
            <a:r>
              <a:rPr lang="en-US" dirty="0"/>
              <a:t>(…)</a:t>
            </a:r>
          </a:p>
          <a:p>
            <a:pPr marL="230188" lvl="2" indent="-230188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Common plotting arguments</a:t>
            </a:r>
          </a:p>
          <a:p>
            <a:pPr marL="230188" lvl="2" indent="-230188"/>
            <a:r>
              <a:rPr lang="en-US" b="1" dirty="0"/>
              <a:t>col</a:t>
            </a:r>
            <a:r>
              <a:rPr lang="en-US" dirty="0"/>
              <a:t>=   # color</a:t>
            </a:r>
          </a:p>
          <a:p>
            <a:pPr marL="230188" lvl="2" indent="-230188"/>
            <a:r>
              <a:rPr lang="en-US" b="1" dirty="0" err="1"/>
              <a:t>lwd</a:t>
            </a:r>
            <a:r>
              <a:rPr lang="en-US" dirty="0"/>
              <a:t>=   # line width</a:t>
            </a:r>
          </a:p>
          <a:p>
            <a:pPr marL="230188" lvl="2" indent="-230188"/>
            <a:r>
              <a:rPr lang="en-US" b="1" dirty="0" err="1"/>
              <a:t>lty</a:t>
            </a:r>
            <a:r>
              <a:rPr lang="en-US" dirty="0"/>
              <a:t>=   # line type</a:t>
            </a:r>
          </a:p>
          <a:p>
            <a:pPr marL="230188" lvl="2" indent="-230188"/>
            <a:r>
              <a:rPr lang="en-US" b="1" dirty="0" err="1"/>
              <a:t>xlab</a:t>
            </a:r>
            <a:r>
              <a:rPr lang="en-US" dirty="0"/>
              <a:t>=, </a:t>
            </a:r>
            <a:r>
              <a:rPr lang="en-US" b="1" dirty="0" err="1"/>
              <a:t>ylab</a:t>
            </a:r>
            <a:r>
              <a:rPr lang="en-US" dirty="0"/>
              <a:t>=, </a:t>
            </a:r>
            <a:r>
              <a:rPr lang="en-US" b="1" dirty="0"/>
              <a:t>main</a:t>
            </a:r>
            <a:r>
              <a:rPr lang="en-US" dirty="0"/>
              <a:t>=   # axis labels &amp;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E3665-11BB-8284-6C3A-DB37060F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90" y="1736848"/>
            <a:ext cx="6938286" cy="4983548"/>
          </a:xfrm>
        </p:spPr>
        <p:txBody>
          <a:bodyPr>
            <a:normAutofit fontScale="92500" lnSpcReduction="10000"/>
          </a:bodyPr>
          <a:lstStyle/>
          <a:p>
            <a:pPr marL="230188" lvl="1" indent="-230188">
              <a:buNone/>
            </a:pPr>
            <a:r>
              <a:rPr lang="en-US" dirty="0"/>
              <a:t>Drawing functions</a:t>
            </a:r>
          </a:p>
          <a:p>
            <a:pPr marL="230188" lvl="2" indent="-230188"/>
            <a:r>
              <a:rPr lang="en-US" b="1" dirty="0"/>
              <a:t>points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lines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segments</a:t>
            </a:r>
            <a:r>
              <a:rPr lang="en-US" dirty="0"/>
              <a:t>(x0=, x1=, y0=, y1=, …)   # segments between two vectors of </a:t>
            </a:r>
            <a:r>
              <a:rPr lang="en-US" dirty="0" err="1"/>
              <a:t>coords</a:t>
            </a:r>
            <a:endParaRPr lang="en-US" dirty="0"/>
          </a:p>
          <a:p>
            <a:pPr marL="230188" lvl="2" indent="-230188"/>
            <a:r>
              <a:rPr lang="en-US" b="1" dirty="0"/>
              <a:t>polygon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 err="1"/>
              <a:t>abline</a:t>
            </a:r>
            <a:r>
              <a:rPr lang="en-US" dirty="0"/>
              <a:t>(…)    # adds a straight line somewhere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(a=0, b=1, …)   # intercept=0, slope=1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(h=, …), </a:t>
            </a:r>
            <a:r>
              <a:rPr lang="en-US" dirty="0" err="1"/>
              <a:t>abline</a:t>
            </a:r>
            <a:r>
              <a:rPr lang="en-US" dirty="0"/>
              <a:t>(v=, …)  # horizontal or vertical lines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lmout</a:t>
            </a:r>
            <a:r>
              <a:rPr lang="en-US" dirty="0"/>
              <a:t>, …)  # regression line from </a:t>
            </a:r>
            <a:r>
              <a:rPr lang="en-US" dirty="0" err="1"/>
              <a:t>lm</a:t>
            </a:r>
            <a:r>
              <a:rPr lang="en-US" dirty="0"/>
              <a:t>() output</a:t>
            </a:r>
          </a:p>
          <a:p>
            <a:pPr marL="230188" lvl="2" indent="-230188"/>
            <a:r>
              <a:rPr lang="en-US" b="1" dirty="0"/>
              <a:t>legend</a:t>
            </a:r>
            <a:r>
              <a:rPr lang="en-US" dirty="0"/>
              <a:t>(x=, y=, legend=c("thing1", "thing2", "thing3"), …)</a:t>
            </a:r>
          </a:p>
          <a:p>
            <a:pPr marL="687388" lvl="4" indent="-230188"/>
            <a:r>
              <a:rPr lang="en-US" dirty="0"/>
              <a:t>can also use legend("</a:t>
            </a:r>
            <a:r>
              <a:rPr lang="en-US" dirty="0" err="1"/>
              <a:t>topleft</a:t>
            </a:r>
            <a:r>
              <a:rPr lang="en-US" dirty="0"/>
              <a:t>" , …) </a:t>
            </a:r>
            <a:r>
              <a:rPr lang="en-US" dirty="0" err="1"/>
              <a:t>etc</a:t>
            </a:r>
            <a:r>
              <a:rPr lang="en-US" dirty="0"/>
              <a:t>, instead of x &amp; y cords</a:t>
            </a:r>
          </a:p>
          <a:p>
            <a:pPr marL="230188" lvl="2" indent="-230188"/>
            <a:r>
              <a:rPr lang="en-US" b="1" dirty="0"/>
              <a:t>text</a:t>
            </a:r>
            <a:r>
              <a:rPr lang="en-US" dirty="0"/>
              <a:t>(x=, y=, labels=, …)  # draws text at the coordinates specified</a:t>
            </a:r>
          </a:p>
          <a:p>
            <a:pPr marL="230188" lvl="2" indent="-230188"/>
            <a:r>
              <a:rPr lang="en-US" b="1" dirty="0"/>
              <a:t>par</a:t>
            </a:r>
            <a:r>
              <a:rPr lang="en-US" dirty="0"/>
              <a:t>(…)   # sets graphical parameters for plots that follow</a:t>
            </a:r>
          </a:p>
          <a:p>
            <a:pPr marL="687388" lvl="4" indent="-230188"/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   # plots will be in panes of 2 rows and 3 columns</a:t>
            </a:r>
          </a:p>
          <a:p>
            <a:pPr marL="687388" lvl="4" indent="-230188"/>
            <a:r>
              <a:rPr lang="en-US" dirty="0"/>
              <a:t>par(family="serif")   # Times New Roman-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A2A747-6ABC-B0AB-BBFA-932144E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44" y="0"/>
            <a:ext cx="7169523" cy="1380846"/>
          </a:xfrm>
        </p:spPr>
        <p:txBody>
          <a:bodyPr/>
          <a:lstStyle/>
          <a:p>
            <a:r>
              <a:rPr lang="en-US" dirty="0"/>
              <a:t>Base R Plotting Help:</a:t>
            </a:r>
          </a:p>
        </p:txBody>
      </p:sp>
    </p:spTree>
    <p:extLst>
      <p:ext uri="{BB962C8B-B14F-4D97-AF65-F5344CB8AC3E}">
        <p14:creationId xmlns:p14="http://schemas.microsoft.com/office/powerpoint/2010/main" val="385908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615736"/>
            <a:ext cx="6797488" cy="50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dirty="0"/>
              <a:t>Set graphical parameters</a:t>
            </a:r>
          </a:p>
          <a:p>
            <a:pPr lvl="2"/>
            <a:r>
              <a:rPr lang="en-US" sz="1600" dirty="0"/>
              <a:t>Two rows, one column</a:t>
            </a:r>
          </a:p>
          <a:p>
            <a:pPr lvl="2"/>
            <a:r>
              <a:rPr lang="en-US" sz="1600" dirty="0"/>
              <a:t>Times New Roman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jagshelper</a:t>
            </a:r>
            <a:r>
              <a:rPr lang="en-US" sz="2000" dirty="0"/>
              <a:t>::envelope for CI envelopes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Draw points at bottom &amp; top</a:t>
            </a:r>
          </a:p>
          <a:p>
            <a:pPr lvl="1"/>
            <a:r>
              <a:rPr lang="en-US" sz="2000" dirty="0"/>
              <a:t>Draw the lines in the right places</a:t>
            </a:r>
          </a:p>
          <a:p>
            <a:pPr lvl="1"/>
            <a:r>
              <a:rPr lang="en-US" sz="2000" dirty="0"/>
              <a:t>Label the 50% line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a legend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8040B8-6E9C-718E-DF20-78A8EA7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44" y="0"/>
            <a:ext cx="7169523" cy="1380846"/>
          </a:xfrm>
        </p:spPr>
        <p:txBody>
          <a:bodyPr/>
          <a:lstStyle/>
          <a:p>
            <a:r>
              <a:rPr lang="en-US" dirty="0"/>
              <a:t>Base R Plotting</a:t>
            </a:r>
          </a:p>
        </p:txBody>
      </p:sp>
    </p:spTree>
    <p:extLst>
      <p:ext uri="{BB962C8B-B14F-4D97-AF65-F5344CB8AC3E}">
        <p14:creationId xmlns:p14="http://schemas.microsoft.com/office/powerpoint/2010/main" val="401931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509204"/>
            <a:ext cx="6797488" cy="5155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</a:t>
            </a:r>
            <a:r>
              <a:rPr lang="en-US" sz="2000" dirty="0" err="1"/>
              <a:t>mfrow</a:t>
            </a:r>
            <a:r>
              <a:rPr lang="en-US" sz="2000" dirty="0"/>
              <a:t>=c(2,1))  # for layout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(family="serif")  # for font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 err="1"/>
              <a:t>jagshelper</a:t>
            </a:r>
            <a:r>
              <a:rPr lang="en-US" sz="2000" b="1" dirty="0"/>
              <a:t>::envelope</a:t>
            </a:r>
            <a:r>
              <a:rPr lang="en-US" sz="2000" dirty="0"/>
              <a:t>(JAGS output plus axis labels, </a:t>
            </a:r>
            <a:r>
              <a:rPr lang="en-US" sz="2000" dirty="0" err="1"/>
              <a:t>etc</a:t>
            </a:r>
            <a:r>
              <a:rPr lang="en-US" sz="2000" dirty="0"/>
              <a:t>)  </a:t>
            </a:r>
          </a:p>
          <a:p>
            <a:pPr lvl="2"/>
            <a:r>
              <a:rPr lang="en-US" sz="1800" dirty="0"/>
              <a:t>for Bayesian interval envelopes</a:t>
            </a:r>
          </a:p>
          <a:p>
            <a:pPr lvl="2"/>
            <a:r>
              <a:rPr lang="en-US" sz="1800" i="1" dirty="0"/>
              <a:t>Note that this is a function that produces a new plot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points</a:t>
            </a:r>
            <a:r>
              <a:rPr lang="en-US" sz="2000" dirty="0"/>
              <a:t>(x=length, y=maturity, </a:t>
            </a:r>
            <a:r>
              <a:rPr lang="en-US" sz="2000" dirty="0" err="1"/>
              <a:t>pch</a:t>
            </a:r>
            <a:r>
              <a:rPr lang="en-US" sz="2000" dirty="0"/>
              <a:t>="|")</a:t>
            </a:r>
          </a:p>
          <a:p>
            <a:pPr lvl="2"/>
            <a:r>
              <a:rPr lang="en-US" sz="1800" dirty="0"/>
              <a:t>Drawing individual observations of maturity at y=0 or y=1</a:t>
            </a:r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(h=0.5, </a:t>
            </a:r>
            <a:r>
              <a:rPr lang="en-US" sz="2000" dirty="0" err="1"/>
              <a:t>lty</a:t>
            </a:r>
            <a:r>
              <a:rPr lang="en-US" sz="2000" dirty="0"/>
              <a:t>=3)</a:t>
            </a:r>
          </a:p>
          <a:p>
            <a:pPr lvl="2"/>
            <a:r>
              <a:rPr lang="en-US" sz="1800" dirty="0"/>
              <a:t>Dotted line at y=50%</a:t>
            </a:r>
          </a:p>
          <a:p>
            <a:pPr lvl="1"/>
            <a:r>
              <a:rPr lang="en-US" sz="2200" b="1" dirty="0"/>
              <a:t>text</a:t>
            </a:r>
            <a:r>
              <a:rPr lang="en-US" sz="2200" dirty="0"/>
              <a:t>(x=, y=, labels="50%")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(v= </a:t>
            </a:r>
            <a:r>
              <a:rPr lang="en-US" sz="2000" dirty="0" err="1"/>
              <a:t>est</a:t>
            </a:r>
            <a:r>
              <a:rPr lang="en-US" sz="2000" dirty="0"/>
              <a:t> &amp; CI for length at 50% maturity,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=2, </a:t>
            </a:r>
            <a:r>
              <a:rPr lang="en-US" sz="1600" dirty="0" err="1"/>
              <a:t>lwd</a:t>
            </a:r>
            <a:r>
              <a:rPr lang="en-US" sz="1600" dirty="0"/>
              <a:t>=c(2, 3, 2))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b="1" dirty="0"/>
              <a:t>legend</a:t>
            </a:r>
            <a:r>
              <a:rPr lang="en-US" sz="2000" dirty="0"/>
              <a:t>(x=, y=, labels=,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=c(1, 2, 2, NA), </a:t>
            </a:r>
            <a:r>
              <a:rPr lang="en-US" sz="1600" dirty="0" err="1"/>
              <a:t>lwd</a:t>
            </a:r>
            <a:r>
              <a:rPr lang="en-US" sz="1600" dirty="0"/>
              <a:t>=c(3, 3, 2, NA), </a:t>
            </a:r>
          </a:p>
          <a:p>
            <a:pPr marL="914400" lvl="2" indent="0">
              <a:buNone/>
            </a:pPr>
            <a:r>
              <a:rPr lang="en-US" sz="1600" dirty="0" err="1"/>
              <a:t>pch</a:t>
            </a:r>
            <a:r>
              <a:rPr lang="en-US" sz="1600" dirty="0"/>
              <a:t>=c(NA, NA, NA, "|"), fill=c("grey", NA, NA, NA))</a:t>
            </a:r>
          </a:p>
          <a:p>
            <a:pPr lvl="2"/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540E3-B33A-07A3-4A08-FA995C9B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44" y="0"/>
            <a:ext cx="7169523" cy="1380846"/>
          </a:xfrm>
        </p:spPr>
        <p:txBody>
          <a:bodyPr/>
          <a:lstStyle/>
          <a:p>
            <a:r>
              <a:rPr lang="en-US" dirty="0"/>
              <a:t>Base R Plotting</a:t>
            </a:r>
          </a:p>
        </p:txBody>
      </p:sp>
    </p:spTree>
    <p:extLst>
      <p:ext uri="{BB962C8B-B14F-4D97-AF65-F5344CB8AC3E}">
        <p14:creationId xmlns:p14="http://schemas.microsoft.com/office/powerpoint/2010/main" val="3004975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213" y="0"/>
            <a:ext cx="10515600" cy="1325563"/>
          </a:xfrm>
        </p:spPr>
        <p:txBody>
          <a:bodyPr/>
          <a:lstStyle/>
          <a:p>
            <a:r>
              <a:rPr lang="en-US" dirty="0"/>
              <a:t>Even More Chart Suggestions </a:t>
            </a:r>
            <a:r>
              <a:rPr lang="en-US" sz="3200" dirty="0"/>
              <a:t>(incomplete list)</a:t>
            </a:r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>
          <a:xfrm>
            <a:off x="2421653" y="1413144"/>
            <a:ext cx="7998487" cy="5444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5BC-D449-42A8-B9FF-9C9127D8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016" y="6940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449D-FA92-4D8D-9F24-9374537A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F6F1B-F75A-4016-8193-8B3D7B49E7CA}"/>
              </a:ext>
            </a:extLst>
          </p:cNvPr>
          <p:cNvGrpSpPr/>
          <p:nvPr/>
        </p:nvGrpSpPr>
        <p:grpSpPr>
          <a:xfrm>
            <a:off x="2189441" y="4966409"/>
            <a:ext cx="7808468" cy="1615365"/>
            <a:chOff x="569216" y="4834009"/>
            <a:chExt cx="9015461" cy="1865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D26FF-F9F3-4545-B2CF-DEFC75945356}"/>
                </a:ext>
              </a:extLst>
            </p:cNvPr>
            <p:cNvGrpSpPr/>
            <p:nvPr/>
          </p:nvGrpSpPr>
          <p:grpSpPr>
            <a:xfrm>
              <a:off x="569216" y="4854355"/>
              <a:ext cx="3656568" cy="1818176"/>
              <a:chOff x="2818086" y="-397454"/>
              <a:chExt cx="6156966" cy="3061459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A31B2A-38DD-4DC2-93C2-1E42B31764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375"/>
              <a:stretch/>
            </p:blipFill>
            <p:spPr>
              <a:xfrm>
                <a:off x="5850852" y="-397454"/>
                <a:ext cx="3124200" cy="3041326"/>
              </a:xfrm>
              <a:prstGeom prst="rect">
                <a:avLst/>
              </a:prstGeom>
              <a:ln w="57150">
                <a:noFill/>
              </a:ln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0279788-E1B6-4036-8CAE-A0165DAB4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9" r="50000"/>
              <a:stretch/>
            </p:blipFill>
            <p:spPr>
              <a:xfrm>
                <a:off x="2818086" y="-397454"/>
                <a:ext cx="3085493" cy="3061459"/>
              </a:xfrm>
              <a:prstGeom prst="rect">
                <a:avLst/>
              </a:prstGeom>
              <a:ln w="57150">
                <a:noFill/>
              </a:ln>
            </p:spPr>
          </p:pic>
        </p:grpSp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6D0D62-4E0A-4F62-B9B5-F8BB4E629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50"/>
            <a:stretch/>
          </p:blipFill>
          <p:spPr>
            <a:xfrm>
              <a:off x="5930842" y="4849249"/>
              <a:ext cx="1832447" cy="1846910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A6A170B5-5A2A-43CD-9D3F-DAC15D90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0"/>
            <a:stretch/>
          </p:blipFill>
          <p:spPr>
            <a:xfrm>
              <a:off x="4134251" y="4852159"/>
              <a:ext cx="1855435" cy="1846910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AA89B69A-3D59-4CA9-91D8-18ADACB2E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9"/>
            <a:stretch/>
          </p:blipFill>
          <p:spPr>
            <a:xfrm>
              <a:off x="7746257" y="4834009"/>
              <a:ext cx="1838420" cy="184691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BC5CC5-3C0C-4913-83F0-E81866DBEE71}"/>
              </a:ext>
            </a:extLst>
          </p:cNvPr>
          <p:cNvSpPr txBox="1"/>
          <p:nvPr/>
        </p:nvSpPr>
        <p:spPr>
          <a:xfrm>
            <a:off x="3288462" y="448627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X-Y 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FBED2-98C1-4A91-99D9-9EF712BBAD90}"/>
              </a:ext>
            </a:extLst>
          </p:cNvPr>
          <p:cNvGrpSpPr/>
          <p:nvPr/>
        </p:nvGrpSpPr>
        <p:grpSpPr>
          <a:xfrm>
            <a:off x="2857842" y="1748759"/>
            <a:ext cx="6330608" cy="1615182"/>
            <a:chOff x="2423437" y="2720635"/>
            <a:chExt cx="7309162" cy="1864848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F3F95C97-687A-4ED0-A5B6-3DDA64B87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423437" y="2720635"/>
              <a:ext cx="3656338" cy="1824168"/>
            </a:xfrm>
            <a:prstGeom prst="rect">
              <a:avLst/>
            </a:prstGeom>
          </p:spPr>
        </p:pic>
        <p:pic>
          <p:nvPicPr>
            <p:cNvPr id="20" name="Picture 19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1FCA7FAB-5490-44D2-839B-FBB9E288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74" b="50073"/>
            <a:stretch/>
          </p:blipFill>
          <p:spPr>
            <a:xfrm>
              <a:off x="6079775" y="2733291"/>
              <a:ext cx="1822746" cy="1824168"/>
            </a:xfrm>
            <a:prstGeom prst="rect">
              <a:avLst/>
            </a:prstGeom>
          </p:spPr>
        </p:pic>
        <p:pic>
          <p:nvPicPr>
            <p:cNvPr id="21" name="Picture 20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449AB25A-C213-4A03-8429-71A2596ED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4" t="51074" r="24920" b="-1001"/>
            <a:stretch/>
          </p:blipFill>
          <p:spPr>
            <a:xfrm>
              <a:off x="7909853" y="2761315"/>
              <a:ext cx="1822746" cy="18241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00DE04C-E7AB-47F5-A1F7-98126509975A}"/>
              </a:ext>
            </a:extLst>
          </p:cNvPr>
          <p:cNvSpPr txBox="1"/>
          <p:nvPr/>
        </p:nvSpPr>
        <p:spPr>
          <a:xfrm>
            <a:off x="3250362" y="134346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Distributions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C9FE79-103D-401A-B385-CBFC4162CE7E}"/>
              </a:ext>
            </a:extLst>
          </p:cNvPr>
          <p:cNvGrpSpPr/>
          <p:nvPr/>
        </p:nvGrpSpPr>
        <p:grpSpPr>
          <a:xfrm>
            <a:off x="10247160" y="1788532"/>
            <a:ext cx="1682225" cy="4702755"/>
            <a:chOff x="10190010" y="1817107"/>
            <a:chExt cx="1682225" cy="4702755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65510C5-7655-477A-AD54-72A1B654C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1"/>
            <a:stretch/>
          </p:blipFill>
          <p:spPr>
            <a:xfrm>
              <a:off x="10219992" y="1817107"/>
              <a:ext cx="1587118" cy="1579948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9FB75E6-630E-4EFF-9889-4E929F3A3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105" b="50073"/>
            <a:stretch/>
          </p:blipFill>
          <p:spPr>
            <a:xfrm>
              <a:off x="10232168" y="3369022"/>
              <a:ext cx="1640067" cy="1579948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274D42-6B04-4EC7-9D54-29EB14CF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7" t="49" r="24888" b="50023"/>
            <a:stretch/>
          </p:blipFill>
          <p:spPr>
            <a:xfrm>
              <a:off x="10190010" y="4939914"/>
              <a:ext cx="1640067" cy="157994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A40757-A172-4DF4-A55B-3F436AC2394C}"/>
              </a:ext>
            </a:extLst>
          </p:cNvPr>
          <p:cNvSpPr txBox="1"/>
          <p:nvPr/>
        </p:nvSpPr>
        <p:spPr>
          <a:xfrm>
            <a:off x="10266494" y="1354921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Amounts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AF825-E221-429F-82B6-FC22220512AD}"/>
              </a:ext>
            </a:extLst>
          </p:cNvPr>
          <p:cNvGrpSpPr/>
          <p:nvPr/>
        </p:nvGrpSpPr>
        <p:grpSpPr>
          <a:xfrm>
            <a:off x="221430" y="1797536"/>
            <a:ext cx="1653576" cy="4815060"/>
            <a:chOff x="221430" y="1816586"/>
            <a:chExt cx="1653576" cy="481506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180A9CF2-DC7A-4CEE-BE99-E7EA5130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39" r="24563"/>
            <a:stretch/>
          </p:blipFill>
          <p:spPr>
            <a:xfrm>
              <a:off x="221430" y="3415256"/>
              <a:ext cx="1653576" cy="1617720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61E5E9C-912C-40BC-A4FB-6B91341CF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r="24828"/>
            <a:stretch/>
          </p:blipFill>
          <p:spPr>
            <a:xfrm>
              <a:off x="221713" y="5013926"/>
              <a:ext cx="1628533" cy="1617720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5F66FDE-A29B-44DB-A339-DA004B835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0"/>
            <a:stretch/>
          </p:blipFill>
          <p:spPr>
            <a:xfrm>
              <a:off x="227765" y="1816586"/>
              <a:ext cx="1607029" cy="161772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2C3DED-CCAE-4303-BC0C-6203D531F146}"/>
              </a:ext>
            </a:extLst>
          </p:cNvPr>
          <p:cNvSpPr txBox="1"/>
          <p:nvPr/>
        </p:nvSpPr>
        <p:spPr>
          <a:xfrm>
            <a:off x="262428" y="1433638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Proportion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6B6D1-F6C7-4E75-9398-BC6AF808687F}"/>
              </a:ext>
            </a:extLst>
          </p:cNvPr>
          <p:cNvSpPr txBox="1"/>
          <p:nvPr/>
        </p:nvSpPr>
        <p:spPr>
          <a:xfrm>
            <a:off x="3171839" y="6575099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hlinkClick r:id="rId12"/>
              </a:rPr>
              <a:t>Based on the book Fundamentals of Data Visualization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31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4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80" y="0"/>
            <a:ext cx="10515600" cy="1325563"/>
          </a:xfrm>
        </p:spPr>
        <p:txBody>
          <a:bodyPr/>
          <a:lstStyle/>
          <a:p>
            <a:r>
              <a:rPr lang="en-US" dirty="0"/>
              <a:t>Base R Plot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4" y="1415837"/>
            <a:ext cx="11824254" cy="2441575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  </a:t>
            </a:r>
            <a:r>
              <a:rPr lang="en-US" sz="2200" dirty="0">
                <a:latin typeface="Consolas" panose="020B0609020204030204" pitchFamily="49" charset="0"/>
              </a:rPr>
              <a:t>plot(</a:t>
            </a:r>
            <a:r>
              <a:rPr lang="en-US" sz="2200" dirty="0" err="1">
                <a:latin typeface="Consolas" panose="020B0609020204030204" pitchFamily="49" charset="0"/>
              </a:rPr>
              <a:t>yaxiscolumn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n-US" sz="2200" dirty="0" err="1">
                <a:latin typeface="Consolas" panose="020B0609020204030204" pitchFamily="49" charset="0"/>
              </a:rPr>
              <a:t>xaxiscolumn</a:t>
            </a:r>
            <a:r>
              <a:rPr lang="en-US" sz="2200" dirty="0">
                <a:latin typeface="Consolas" panose="020B0609020204030204" pitchFamily="49" charset="0"/>
              </a:rPr>
              <a:t>, data = </a:t>
            </a:r>
            <a:r>
              <a:rPr lang="en-US" sz="2200" dirty="0" err="1">
                <a:latin typeface="Consolas" panose="020B0609020204030204" pitchFamily="49" charset="0"/>
              </a:rPr>
              <a:t>dataname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OR alternately:     </a:t>
            </a:r>
            <a:r>
              <a:rPr lang="en-US" sz="2200" dirty="0">
                <a:latin typeface="Consolas" panose="020B0609020204030204" pitchFamily="49" charset="0"/>
              </a:rPr>
              <a:t>plot(x = </a:t>
            </a:r>
            <a:r>
              <a:rPr lang="en-US" sz="2200" dirty="0" err="1">
                <a:latin typeface="Consolas" panose="020B0609020204030204" pitchFamily="49" charset="0"/>
              </a:rPr>
              <a:t>dataname$xaxiscolumn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 err="1">
                <a:latin typeface="Consolas" panose="020B0609020204030204" pitchFamily="49" charset="0"/>
              </a:rPr>
              <a:t>dataname$yaxiscolumn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1298824" y="3545511"/>
            <a:ext cx="5178487" cy="33124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5ADBA-D821-4244-8098-3A36D9C85F0C}"/>
              </a:ext>
            </a:extLst>
          </p:cNvPr>
          <p:cNvSpPr txBox="1">
            <a:spLocks/>
          </p:cNvSpPr>
          <p:nvPr/>
        </p:nvSpPr>
        <p:spPr>
          <a:xfrm>
            <a:off x="6773196" y="4587035"/>
            <a:ext cx="5118537" cy="103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None/>
            </a:pPr>
            <a:r>
              <a:rPr lang="en-US" sz="2300" dirty="0">
                <a:latin typeface="Consolas" panose="020B0609020204030204" pitchFamily="49" charset="0"/>
              </a:rPr>
              <a:t>plot(</a:t>
            </a:r>
            <a:r>
              <a:rPr lang="en-US" sz="2300" dirty="0" err="1">
                <a:latin typeface="Consolas" panose="020B0609020204030204" pitchFamily="49" charset="0"/>
              </a:rPr>
              <a:t>percentmales</a:t>
            </a:r>
            <a:r>
              <a:rPr lang="en-US" sz="2300" dirty="0">
                <a:latin typeface="Consolas" panose="020B0609020204030204" pitchFamily="49" charset="0"/>
              </a:rPr>
              <a:t> ~ </a:t>
            </a:r>
            <a:r>
              <a:rPr lang="en-US" sz="2300" dirty="0" err="1">
                <a:latin typeface="Consolas" panose="020B0609020204030204" pitchFamily="49" charset="0"/>
              </a:rPr>
              <a:t>statweek</a:t>
            </a:r>
            <a:r>
              <a:rPr lang="en-US" sz="2300" dirty="0">
                <a:latin typeface="Consolas" panose="020B0609020204030204" pitchFamily="49" charset="0"/>
              </a:rPr>
              <a:t>, data = </a:t>
            </a:r>
            <a:r>
              <a:rPr lang="en-US" sz="2300" dirty="0" err="1">
                <a:latin typeface="Consolas" panose="020B0609020204030204" pitchFamily="49" charset="0"/>
              </a:rPr>
              <a:t>pinkratio</a:t>
            </a:r>
            <a:r>
              <a:rPr lang="en-US" sz="2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48765" cy="1325563"/>
          </a:xfrm>
        </p:spPr>
        <p:txBody>
          <a:bodyPr/>
          <a:lstStyle/>
          <a:p>
            <a:r>
              <a:rPr lang="en-US" dirty="0"/>
              <a:t>ggplot2 – A Modern Plot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ED36A-D487-41A0-A75D-59BCD2D99FF0}"/>
              </a:ext>
            </a:extLst>
          </p:cNvPr>
          <p:cNvGrpSpPr/>
          <p:nvPr/>
        </p:nvGrpSpPr>
        <p:grpSpPr>
          <a:xfrm>
            <a:off x="0" y="2365513"/>
            <a:ext cx="12192000" cy="4492487"/>
            <a:chOff x="1" y="2159358"/>
            <a:chExt cx="11270974" cy="41286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BF91B-42A3-4128-A383-0E3FE5A7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5" r="7555" b="5357"/>
            <a:stretch/>
          </p:blipFill>
          <p:spPr>
            <a:xfrm>
              <a:off x="1" y="2226365"/>
              <a:ext cx="11270974" cy="4061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909C4-4095-447C-8EF5-3B9931AC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2" t="3546" r="9062" b="3551"/>
            <a:stretch/>
          </p:blipFill>
          <p:spPr>
            <a:xfrm>
              <a:off x="703118" y="2159358"/>
              <a:ext cx="10557917" cy="379488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2" y="1413145"/>
            <a:ext cx="8482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make beautiful charts</a:t>
            </a:r>
          </a:p>
          <a:p>
            <a:pPr lvl="1"/>
            <a:r>
              <a:rPr lang="en-US" dirty="0"/>
              <a:t>Easier to make complicated chars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I’ll call it just </a:t>
            </a:r>
            <a:r>
              <a:rPr lang="en-US" i="1" dirty="0" err="1"/>
              <a:t>ggplot</a:t>
            </a:r>
            <a:r>
              <a:rPr lang="en-US" i="1" dirty="0"/>
              <a:t>. What happened to ggplot1?   Nobody knows…..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-5145"/>
            <a:ext cx="9750641" cy="1325563"/>
          </a:xfrm>
        </p:spPr>
        <p:txBody>
          <a:bodyPr/>
          <a:lstStyle/>
          <a:p>
            <a:r>
              <a:rPr lang="en-US" dirty="0"/>
              <a:t>ggplot2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1" y="1610591"/>
            <a:ext cx="6071710" cy="5247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ggplot</a:t>
            </a:r>
            <a:r>
              <a:rPr lang="en-US" dirty="0"/>
              <a:t>() function with data &amp; </a:t>
            </a:r>
            <a:r>
              <a:rPr lang="en-US" dirty="0" err="1"/>
              <a:t>aes</a:t>
            </a:r>
            <a:r>
              <a:rPr lang="en-US" dirty="0"/>
              <a:t>() 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aes</a:t>
            </a:r>
            <a:r>
              <a:rPr lang="en-US" dirty="0"/>
              <a:t>() is the “aesthetics”. Set which cols are equal to x, y, color, fill, and group. 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Use a “+” to connect between lines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Control aspects of the chart with “scale_”, e.g., </a:t>
            </a:r>
            <a:r>
              <a:rPr lang="en-US" dirty="0" err="1"/>
              <a:t>scale_y_continuous</a:t>
            </a:r>
            <a:r>
              <a:rPr lang="en-US" dirty="0"/>
              <a:t> 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Add points &amp; lines using “</a:t>
            </a:r>
            <a:r>
              <a:rPr lang="en-US" dirty="0" err="1"/>
              <a:t>geom</a:t>
            </a:r>
            <a:r>
              <a:rPr lang="en-US" dirty="0"/>
              <a:t>_”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693475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</a:p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224964" y="3714948"/>
            <a:ext cx="596859" cy="1426991"/>
            <a:chOff x="11256140" y="1734603"/>
            <a:chExt cx="596859" cy="14269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381364" y="1734603"/>
              <a:ext cx="471635" cy="131988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3237"/>
                <a:gd name="connsiteY0" fmla="*/ 0 h 992222"/>
                <a:gd name="connsiteX1" fmla="*/ 632298 w 633237"/>
                <a:gd name="connsiteY1" fmla="*/ 505837 h 992222"/>
                <a:gd name="connsiteX2" fmla="*/ 175098 w 633237"/>
                <a:gd name="connsiteY2" fmla="*/ 992222 h 992222"/>
                <a:gd name="connsiteX0" fmla="*/ 25562 w 459107"/>
                <a:gd name="connsiteY0" fmla="*/ 0 h 1246222"/>
                <a:gd name="connsiteX1" fmla="*/ 457200 w 459107"/>
                <a:gd name="connsiteY1" fmla="*/ 759837 h 1246222"/>
                <a:gd name="connsiteX2" fmla="*/ 0 w 459107"/>
                <a:gd name="connsiteY2" fmla="*/ 1246222 h 1246222"/>
                <a:gd name="connsiteX0" fmla="*/ 25562 w 458473"/>
                <a:gd name="connsiteY0" fmla="*/ 0 h 1246222"/>
                <a:gd name="connsiteX1" fmla="*/ 457200 w 458473"/>
                <a:gd name="connsiteY1" fmla="*/ 759837 h 1246222"/>
                <a:gd name="connsiteX2" fmla="*/ 0 w 458473"/>
                <a:gd name="connsiteY2" fmla="*/ 1246222 h 1246222"/>
                <a:gd name="connsiteX0" fmla="*/ 25562 w 457265"/>
                <a:gd name="connsiteY0" fmla="*/ 0 h 1246222"/>
                <a:gd name="connsiteX1" fmla="*/ 457200 w 457265"/>
                <a:gd name="connsiteY1" fmla="*/ 759837 h 1246222"/>
                <a:gd name="connsiteX2" fmla="*/ 0 w 457265"/>
                <a:gd name="connsiteY2" fmla="*/ 1246222 h 1246222"/>
                <a:gd name="connsiteX0" fmla="*/ 25562 w 461139"/>
                <a:gd name="connsiteY0" fmla="*/ 0 h 1246222"/>
                <a:gd name="connsiteX1" fmla="*/ 457200 w 461139"/>
                <a:gd name="connsiteY1" fmla="*/ 759837 h 1246222"/>
                <a:gd name="connsiteX2" fmla="*/ 0 w 461139"/>
                <a:gd name="connsiteY2" fmla="*/ 1246222 h 1246222"/>
                <a:gd name="connsiteX0" fmla="*/ 25562 w 457380"/>
                <a:gd name="connsiteY0" fmla="*/ 0 h 1246222"/>
                <a:gd name="connsiteX1" fmla="*/ 457200 w 457380"/>
                <a:gd name="connsiteY1" fmla="*/ 759837 h 1246222"/>
                <a:gd name="connsiteX2" fmla="*/ 0 w 457380"/>
                <a:gd name="connsiteY2" fmla="*/ 1246222 h 1246222"/>
                <a:gd name="connsiteX0" fmla="*/ 132242 w 467411"/>
                <a:gd name="connsiteY0" fmla="*/ 0 h 1319882"/>
                <a:gd name="connsiteX1" fmla="*/ 457200 w 467411"/>
                <a:gd name="connsiteY1" fmla="*/ 833497 h 1319882"/>
                <a:gd name="connsiteX2" fmla="*/ 0 w 467411"/>
                <a:gd name="connsiteY2" fmla="*/ 1319882 h 1319882"/>
                <a:gd name="connsiteX0" fmla="*/ 132242 w 471635"/>
                <a:gd name="connsiteY0" fmla="*/ 0 h 1319882"/>
                <a:gd name="connsiteX1" fmla="*/ 457200 w 471635"/>
                <a:gd name="connsiteY1" fmla="*/ 833497 h 1319882"/>
                <a:gd name="connsiteX2" fmla="*/ 0 w 471635"/>
                <a:gd name="connsiteY2" fmla="*/ 1319882 h 13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635" h="1319882">
                  <a:moveTo>
                    <a:pt x="132242" y="0"/>
                  </a:moveTo>
                  <a:cubicBezTo>
                    <a:pt x="499299" y="487086"/>
                    <a:pt x="489400" y="694797"/>
                    <a:pt x="457200" y="833497"/>
                  </a:cubicBezTo>
                  <a:cubicBezTo>
                    <a:pt x="425000" y="972197"/>
                    <a:pt x="258593" y="1197475"/>
                    <a:pt x="0" y="131988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8993529" y="5009491"/>
            <a:ext cx="3258099" cy="87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      (e.g., 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613437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357138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9AE6-202B-4341-8C3C-0A1EB78CF39B}"/>
              </a:ext>
            </a:extLst>
          </p:cNvPr>
          <p:cNvSpPr txBox="1"/>
          <p:nvPr/>
        </p:nvSpPr>
        <p:spPr>
          <a:xfrm>
            <a:off x="11632344" y="3027714"/>
            <a:ext cx="27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87E03-4404-EA58-53EF-6860D063CDB9}"/>
              </a:ext>
            </a:extLst>
          </p:cNvPr>
          <p:cNvSpPr/>
          <p:nvPr/>
        </p:nvSpPr>
        <p:spPr>
          <a:xfrm>
            <a:off x="11567978" y="3048310"/>
            <a:ext cx="446438" cy="434593"/>
          </a:xfrm>
          <a:prstGeom prst="ellipse">
            <a:avLst/>
          </a:prstGeom>
          <a:noFill/>
          <a:ln>
            <a:solidFill>
              <a:srgbClr val="7030A0">
                <a:alpha val="10000"/>
              </a:srgbClr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357A4D-F3F1-7395-DCC8-47819A70A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745706" y="2762195"/>
            <a:ext cx="247230" cy="849948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DC8BF2-C195-3E34-5BD0-8211F540A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745706" y="3427824"/>
            <a:ext cx="247230" cy="849948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FC89B8-E37E-7CDD-356A-02F463B3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812388" y="4070147"/>
            <a:ext cx="177598" cy="610561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6" grpId="0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058"/>
            <a:ext cx="10411901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6" y="1476223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Three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xxx</a:t>
            </a:r>
            <a:r>
              <a:rPr lang="en-US" dirty="0"/>
              <a:t>,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ighlight>
                  <a:srgbClr val="38D7EC"/>
                </a:highlight>
              </a:rPr>
              <a:t>geom_xxx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F94924-F2AF-4CA0-8FCB-FA1517E90717}"/>
              </a:ext>
            </a:extLst>
          </p:cNvPr>
          <p:cNvSpPr txBox="1">
            <a:spLocks/>
          </p:cNvSpPr>
          <p:nvPr/>
        </p:nvSpPr>
        <p:spPr>
          <a:xfrm>
            <a:off x="656798" y="1830274"/>
            <a:ext cx="5210602" cy="2430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sablefish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(x=Sex, y = </a:t>
            </a:r>
            <a:r>
              <a:rPr lang="en-US" dirty="0" err="1">
                <a:highlight>
                  <a:srgbClr val="6D9CE1"/>
                </a:highlight>
              </a:rPr>
              <a:t>Length_mm</a:t>
            </a:r>
            <a:r>
              <a:rPr lang="en-US" dirty="0">
                <a:highlight>
                  <a:srgbClr val="6D9CE1"/>
                </a:highlight>
              </a:rPr>
              <a:t>,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>
                <a:highlight>
                  <a:srgbClr val="6D9CE1"/>
                </a:highlight>
              </a:rPr>
              <a:t>fill = Sex)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38D7EC"/>
                </a:highlight>
              </a:rPr>
              <a:t>geom_boxplot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12079"/>
            <a:ext cx="10265069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Required </a:t>
            </a:r>
            <a:r>
              <a:rPr lang="en-US" sz="2400" b="1" dirty="0" err="1"/>
              <a:t>ggplot</a:t>
            </a:r>
            <a:r>
              <a:rPr lang="en-US" sz="2400" b="1" dirty="0"/>
              <a:t> parts: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</a:t>
            </a:r>
            <a:r>
              <a:rPr lang="en-US" sz="2000" dirty="0"/>
              <a:t> 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specifying the data and the </a:t>
            </a:r>
            <a:r>
              <a:rPr lang="en-US" sz="2400" i="1" dirty="0" err="1"/>
              <a:t>aes</a:t>
            </a:r>
            <a:r>
              <a:rPr lang="en-US" sz="2400" i="1" dirty="0"/>
              <a:t>() could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798364" y="2214470"/>
            <a:ext cx="5393635" cy="36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pPr marL="288925" indent="0">
              <a:buNone/>
            </a:pP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group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groupingvariable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7" y="1032"/>
            <a:ext cx="8912441" cy="122767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DD9D0-7728-4552-B3BF-A3140377F034}"/>
              </a:ext>
            </a:extLst>
          </p:cNvPr>
          <p:cNvSpPr txBox="1"/>
          <p:nvPr/>
        </p:nvSpPr>
        <p:spPr>
          <a:xfrm>
            <a:off x="5617029" y="1772137"/>
            <a:ext cx="254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color does not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B0F8-A09F-40CE-AE3D-1AE98A8FC15F}"/>
              </a:ext>
            </a:extLst>
          </p:cNvPr>
          <p:cNvSpPr txBox="1"/>
          <p:nvPr/>
        </p:nvSpPr>
        <p:spPr>
          <a:xfrm>
            <a:off x="9089932" y="1767500"/>
            <a:ext cx="254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: color changes by variable</a:t>
            </a:r>
          </a:p>
        </p:txBody>
      </p:sp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3392</Words>
  <Application>Microsoft Office PowerPoint</Application>
  <PresentationFormat>Widescreen</PresentationFormat>
  <Paragraphs>431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Section 7 – Let’s Make Charts!</vt:lpstr>
      <vt:lpstr>Chart Types</vt:lpstr>
      <vt:lpstr>Chart Types</vt:lpstr>
      <vt:lpstr>Base R Plot Basics</vt:lpstr>
      <vt:lpstr>ggplot2 – A Modern Plot Solution</vt:lpstr>
      <vt:lpstr>ggplot2 roadmap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facets</vt:lpstr>
      <vt:lpstr>Anatomy of a ggplot</vt:lpstr>
      <vt:lpstr>Plotting Approach</vt:lpstr>
      <vt:lpstr>Fill vs Color</vt:lpstr>
      <vt:lpstr>Saving!</vt:lpstr>
      <vt:lpstr>Common ggplot errors</vt:lpstr>
      <vt:lpstr>Resources</vt:lpstr>
      <vt:lpstr>ggplot parts: geoms</vt:lpstr>
      <vt:lpstr>ggplot parts: theme</vt:lpstr>
      <vt:lpstr>Fill vs color</vt:lpstr>
      <vt:lpstr>YouTube Videos about ggplot</vt:lpstr>
      <vt:lpstr>Base R Plotting Help:</vt:lpstr>
      <vt:lpstr>Base R Plotting</vt:lpstr>
      <vt:lpstr>Base R Plotting</vt:lpstr>
      <vt:lpstr>Even More Chart Suggestions (incomplete list)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11</cp:revision>
  <dcterms:created xsi:type="dcterms:W3CDTF">2023-09-12T23:15:45Z</dcterms:created>
  <dcterms:modified xsi:type="dcterms:W3CDTF">2023-12-11T06:13:06Z</dcterms:modified>
</cp:coreProperties>
</file>