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453" r:id="rId3"/>
    <p:sldId id="259" r:id="rId4"/>
    <p:sldId id="261" r:id="rId5"/>
    <p:sldId id="258" r:id="rId6"/>
    <p:sldId id="257" r:id="rId7"/>
    <p:sldId id="452" r:id="rId8"/>
    <p:sldId id="457" r:id="rId9"/>
    <p:sldId id="262" r:id="rId10"/>
    <p:sldId id="448" r:id="rId11"/>
    <p:sldId id="449" r:id="rId12"/>
    <p:sldId id="456" r:id="rId13"/>
    <p:sldId id="312" r:id="rId14"/>
    <p:sldId id="400" r:id="rId15"/>
    <p:sldId id="423" r:id="rId16"/>
    <p:sldId id="422" r:id="rId17"/>
    <p:sldId id="310" r:id="rId18"/>
    <p:sldId id="439" r:id="rId19"/>
    <p:sldId id="440" r:id="rId20"/>
    <p:sldId id="273" r:id="rId21"/>
    <p:sldId id="420" r:id="rId22"/>
    <p:sldId id="435" r:id="rId23"/>
    <p:sldId id="307" r:id="rId24"/>
    <p:sldId id="446" r:id="rId25"/>
    <p:sldId id="413" r:id="rId26"/>
    <p:sldId id="349" r:id="rId27"/>
    <p:sldId id="450" r:id="rId28"/>
    <p:sldId id="451" r:id="rId29"/>
    <p:sldId id="442" r:id="rId30"/>
    <p:sldId id="443" r:id="rId31"/>
    <p:sldId id="444" r:id="rId32"/>
    <p:sldId id="436" r:id="rId33"/>
    <p:sldId id="437" r:id="rId34"/>
    <p:sldId id="342" r:id="rId35"/>
    <p:sldId id="438" r:id="rId36"/>
    <p:sldId id="447" r:id="rId37"/>
    <p:sldId id="421" r:id="rId38"/>
    <p:sldId id="445" r:id="rId39"/>
    <p:sldId id="428" r:id="rId40"/>
    <p:sldId id="455" r:id="rId41"/>
    <p:sldId id="343" r:id="rId42"/>
    <p:sldId id="26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4A980F-6EA6-4E9C-BBA4-01C4116C4E01}">
          <p14:sldIdLst>
            <p14:sldId id="256"/>
            <p14:sldId id="453"/>
            <p14:sldId id="259"/>
            <p14:sldId id="261"/>
            <p14:sldId id="258"/>
            <p14:sldId id="257"/>
            <p14:sldId id="452"/>
            <p14:sldId id="457"/>
            <p14:sldId id="262"/>
            <p14:sldId id="448"/>
            <p14:sldId id="449"/>
            <p14:sldId id="456"/>
            <p14:sldId id="312"/>
            <p14:sldId id="400"/>
            <p14:sldId id="423"/>
            <p14:sldId id="422"/>
            <p14:sldId id="310"/>
            <p14:sldId id="439"/>
            <p14:sldId id="440"/>
            <p14:sldId id="273"/>
            <p14:sldId id="420"/>
            <p14:sldId id="435"/>
            <p14:sldId id="307"/>
            <p14:sldId id="446"/>
            <p14:sldId id="413"/>
            <p14:sldId id="349"/>
            <p14:sldId id="450"/>
            <p14:sldId id="451"/>
            <p14:sldId id="442"/>
            <p14:sldId id="443"/>
            <p14:sldId id="444"/>
            <p14:sldId id="436"/>
            <p14:sldId id="437"/>
            <p14:sldId id="342"/>
            <p14:sldId id="438"/>
            <p14:sldId id="447"/>
            <p14:sldId id="421"/>
            <p14:sldId id="445"/>
          </p14:sldIdLst>
        </p14:section>
        <p14:section name="Resources" id="{1CCC6CB9-C4D6-435E-BEDB-7A649AB7F943}">
          <p14:sldIdLst>
            <p14:sldId id="428"/>
            <p14:sldId id="455"/>
            <p14:sldId id="34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E2CFF1"/>
    <a:srgbClr val="DEC04E"/>
    <a:srgbClr val="FAE60A"/>
    <a:srgbClr val="AC0808"/>
    <a:srgbClr val="F97777"/>
    <a:srgbClr val="172C51"/>
    <a:srgbClr val="996600"/>
    <a:srgbClr val="9933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48" autoAdjust="0"/>
  </p:normalViewPr>
  <p:slideViewPr>
    <p:cSldViewPr snapToGrid="0">
      <p:cViewPr>
        <p:scale>
          <a:sx n="100" d="100"/>
          <a:sy n="100" d="100"/>
        </p:scale>
        <p:origin x="3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BEA3-9544-4906-8546-6FBD9CAB98EF}"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2BAF-7A0B-47A2-A260-2C836477AD04}" type="slidenum">
              <a:rPr lang="en-US" smtClean="0"/>
              <a:t>‹#›</a:t>
            </a:fld>
            <a:endParaRPr lang="en-US"/>
          </a:p>
        </p:txBody>
      </p:sp>
    </p:spTree>
    <p:extLst>
      <p:ext uri="{BB962C8B-B14F-4D97-AF65-F5344CB8AC3E}">
        <p14:creationId xmlns:p14="http://schemas.microsoft.com/office/powerpoint/2010/main" val="257966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data is a little bit of jargon. To read in data just means to import </a:t>
            </a:r>
          </a:p>
        </p:txBody>
      </p:sp>
      <p:sp>
        <p:nvSpPr>
          <p:cNvPr id="4" name="Slide Number Placeholder 3"/>
          <p:cNvSpPr>
            <a:spLocks noGrp="1"/>
          </p:cNvSpPr>
          <p:nvPr>
            <p:ph type="sldNum" sz="quarter" idx="5"/>
          </p:nvPr>
        </p:nvSpPr>
        <p:spPr/>
        <p:txBody>
          <a:bodyPr/>
          <a:lstStyle/>
          <a:p>
            <a:fld id="{996C2BAF-7A0B-47A2-A260-2C836477AD04}" type="slidenum">
              <a:rPr lang="en-US" smtClean="0"/>
              <a:t>1</a:t>
            </a:fld>
            <a:endParaRPr lang="en-US"/>
          </a:p>
        </p:txBody>
      </p:sp>
    </p:spTree>
    <p:extLst>
      <p:ext uri="{BB962C8B-B14F-4D97-AF65-F5344CB8AC3E}">
        <p14:creationId xmlns:p14="http://schemas.microsoft.com/office/powerpoint/2010/main" val="4192096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that’s it! We had an entire section just around one single function! </a:t>
            </a:r>
          </a:p>
        </p:txBody>
      </p:sp>
      <p:sp>
        <p:nvSpPr>
          <p:cNvPr id="4" name="Slide Number Placeholder 3"/>
          <p:cNvSpPr>
            <a:spLocks noGrp="1"/>
          </p:cNvSpPr>
          <p:nvPr>
            <p:ph type="sldNum" sz="quarter" idx="5"/>
          </p:nvPr>
        </p:nvSpPr>
        <p:spPr/>
        <p:txBody>
          <a:bodyPr/>
          <a:lstStyle/>
          <a:p>
            <a:fld id="{996C2BAF-7A0B-47A2-A260-2C836477AD04}" type="slidenum">
              <a:rPr lang="en-US" smtClean="0"/>
              <a:t>25</a:t>
            </a:fld>
            <a:endParaRPr lang="en-US"/>
          </a:p>
        </p:txBody>
      </p:sp>
    </p:spTree>
    <p:extLst>
      <p:ext uri="{BB962C8B-B14F-4D97-AF65-F5344CB8AC3E}">
        <p14:creationId xmlns:p14="http://schemas.microsoft.com/office/powerpoint/2010/main" val="1131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41</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p:txBody>
      </p:sp>
      <p:sp>
        <p:nvSpPr>
          <p:cNvPr id="4" name="Slide Number Placeholder 3"/>
          <p:cNvSpPr>
            <a:spLocks noGrp="1"/>
          </p:cNvSpPr>
          <p:nvPr>
            <p:ph type="sldNum" sz="quarter" idx="5"/>
          </p:nvPr>
        </p:nvSpPr>
        <p:spPr/>
        <p:txBody>
          <a:bodyPr/>
          <a:lstStyle/>
          <a:p>
            <a:fld id="{996C2BAF-7A0B-47A2-A260-2C836477AD04}" type="slidenum">
              <a:rPr lang="en-US" smtClean="0"/>
              <a:t>42</a:t>
            </a:fld>
            <a:endParaRPr lang="en-US"/>
          </a:p>
        </p:txBody>
      </p:sp>
    </p:spTree>
    <p:extLst>
      <p:ext uri="{BB962C8B-B14F-4D97-AF65-F5344CB8AC3E}">
        <p14:creationId xmlns:p14="http://schemas.microsoft.com/office/powerpoint/2010/main" val="352139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2</a:t>
            </a:fld>
            <a:endParaRPr lang="en-US"/>
          </a:p>
        </p:txBody>
      </p:sp>
    </p:spTree>
    <p:extLst>
      <p:ext uri="{BB962C8B-B14F-4D97-AF65-F5344CB8AC3E}">
        <p14:creationId xmlns:p14="http://schemas.microsoft.com/office/powerpoint/2010/main" val="325545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3</a:t>
            </a:fld>
            <a:endParaRPr lang="en-US"/>
          </a:p>
        </p:txBody>
      </p:sp>
    </p:spTree>
    <p:extLst>
      <p:ext uri="{BB962C8B-B14F-4D97-AF65-F5344CB8AC3E}">
        <p14:creationId xmlns:p14="http://schemas.microsoft.com/office/powerpoint/2010/main" val="412807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4</a:t>
            </a:fld>
            <a:endParaRPr lang="en-US"/>
          </a:p>
        </p:txBody>
      </p:sp>
    </p:spTree>
    <p:extLst>
      <p:ext uri="{BB962C8B-B14F-4D97-AF65-F5344CB8AC3E}">
        <p14:creationId xmlns:p14="http://schemas.microsoft.com/office/powerpoint/2010/main" val="376429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9</a:t>
            </a:fld>
            <a:endParaRPr lang="en-US"/>
          </a:p>
        </p:txBody>
      </p:sp>
    </p:spTree>
    <p:extLst>
      <p:ext uri="{BB962C8B-B14F-4D97-AF65-F5344CB8AC3E}">
        <p14:creationId xmlns:p14="http://schemas.microsoft.com/office/powerpoint/2010/main" val="386034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13</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isn’t this tidy? If the last column were for “comments”, which observation would the comment refer to?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423465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226544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anyone tell me why this would be a bad idea?</a:t>
            </a:r>
          </a:p>
        </p:txBody>
      </p:sp>
      <p:sp>
        <p:nvSpPr>
          <p:cNvPr id="4" name="Slide Number Placeholder 3"/>
          <p:cNvSpPr>
            <a:spLocks noGrp="1"/>
          </p:cNvSpPr>
          <p:nvPr>
            <p:ph type="sldNum" sz="quarter" idx="5"/>
          </p:nvPr>
        </p:nvSpPr>
        <p:spPr/>
        <p:txBody>
          <a:bodyPr/>
          <a:lstStyle/>
          <a:p>
            <a:fld id="{996C2BAF-7A0B-47A2-A260-2C836477AD04}" type="slidenum">
              <a:rPr lang="en-US" smtClean="0"/>
              <a:t>22</a:t>
            </a:fld>
            <a:endParaRPr lang="en-US"/>
          </a:p>
        </p:txBody>
      </p:sp>
    </p:spTree>
    <p:extLst>
      <p:ext uri="{BB962C8B-B14F-4D97-AF65-F5344CB8AC3E}">
        <p14:creationId xmlns:p14="http://schemas.microsoft.com/office/powerpoint/2010/main" val="86800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2F4-2C5E-3240-B073-C016B0114F12}"/>
              </a:ext>
            </a:extLst>
          </p:cNvPr>
          <p:cNvSpPr>
            <a:spLocks noGrp="1"/>
          </p:cNvSpPr>
          <p:nvPr>
            <p:ph type="ctrTitle"/>
          </p:nvPr>
        </p:nvSpPr>
        <p:spPr>
          <a:xfrm>
            <a:off x="615462" y="2515478"/>
            <a:ext cx="10972800" cy="1608561"/>
          </a:xfrm>
        </p:spPr>
        <p:txBody>
          <a:bodyPr anchor="b">
            <a:normAutofit/>
          </a:bodyPr>
          <a:lstStyle>
            <a:lvl1pPr algn="ctr">
              <a:defRPr sz="6600" b="1"/>
            </a:lvl1pPr>
          </a:lstStyle>
          <a:p>
            <a:r>
              <a:rPr lang="en-US" dirty="0"/>
              <a:t>Click to edit Master title style</a:t>
            </a:r>
          </a:p>
        </p:txBody>
      </p:sp>
      <p:sp>
        <p:nvSpPr>
          <p:cNvPr id="3" name="Subtitle 2">
            <a:extLst>
              <a:ext uri="{FF2B5EF4-FFF2-40B4-BE49-F238E27FC236}">
                <a16:creationId xmlns:a16="http://schemas.microsoft.com/office/drawing/2014/main" id="{9F2732EB-E121-B23C-AB4C-A52C23617D94}"/>
              </a:ext>
            </a:extLst>
          </p:cNvPr>
          <p:cNvSpPr>
            <a:spLocks noGrp="1"/>
          </p:cNvSpPr>
          <p:nvPr>
            <p:ph type="subTitle" idx="1"/>
          </p:nvPr>
        </p:nvSpPr>
        <p:spPr>
          <a:xfrm>
            <a:off x="1524000" y="4324554"/>
            <a:ext cx="9144000" cy="9332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FACAC9-34CE-7856-D353-A011F9B590A8}"/>
              </a:ext>
            </a:extLst>
          </p:cNvPr>
          <p:cNvSpPr>
            <a:spLocks noGrp="1"/>
          </p:cNvSpPr>
          <p:nvPr>
            <p:ph type="dt" sz="half" idx="10"/>
          </p:nvPr>
        </p:nvSpPr>
        <p:spPr/>
        <p:txBody>
          <a:bodyPr/>
          <a:lstStyle/>
          <a:p>
            <a:fld id="{FEC71193-596A-4812-ABA1-C558BDCA5F59}" type="datetime1">
              <a:rPr lang="en-US" smtClean="0"/>
              <a:t>12/7/2023</a:t>
            </a:fld>
            <a:endParaRPr lang="en-US"/>
          </a:p>
        </p:txBody>
      </p:sp>
      <p:sp>
        <p:nvSpPr>
          <p:cNvPr id="5" name="Footer Placeholder 4">
            <a:extLst>
              <a:ext uri="{FF2B5EF4-FFF2-40B4-BE49-F238E27FC236}">
                <a16:creationId xmlns:a16="http://schemas.microsoft.com/office/drawing/2014/main" id="{4504C18D-6AC1-974A-CEB3-CEABAC05D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94D4E-23AD-39C1-2999-47A939A96E59}"/>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CFC9F5A3-CB44-4615-4D61-57AD34423143}"/>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1A0D026-60A4-0A38-9B83-E92C4F2F263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7DF461E-974E-8CCE-D982-20ACCF2DCB69}"/>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A close up of a sign&#10;&#10;Description automatically generated">
            <a:extLst>
              <a:ext uri="{FF2B5EF4-FFF2-40B4-BE49-F238E27FC236}">
                <a16:creationId xmlns:a16="http://schemas.microsoft.com/office/drawing/2014/main" id="{D1919A5B-36A2-F20C-74F9-66DF2A2135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389164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FB3F-4C9F-F2CD-AE78-EB15505E9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20CC4-3B3F-3946-7B60-F6EA40906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F758-A670-3A9F-F762-97845E8FC878}"/>
              </a:ext>
            </a:extLst>
          </p:cNvPr>
          <p:cNvSpPr>
            <a:spLocks noGrp="1"/>
          </p:cNvSpPr>
          <p:nvPr>
            <p:ph type="dt" sz="half" idx="10"/>
          </p:nvPr>
        </p:nvSpPr>
        <p:spPr/>
        <p:txBody>
          <a:bodyPr/>
          <a:lstStyle/>
          <a:p>
            <a:fld id="{47B4EF1F-B6CA-4A89-A9ED-098417818103}" type="datetime1">
              <a:rPr lang="en-US" smtClean="0"/>
              <a:t>12/7/2023</a:t>
            </a:fld>
            <a:endParaRPr lang="en-US"/>
          </a:p>
        </p:txBody>
      </p:sp>
      <p:sp>
        <p:nvSpPr>
          <p:cNvPr id="5" name="Footer Placeholder 4">
            <a:extLst>
              <a:ext uri="{FF2B5EF4-FFF2-40B4-BE49-F238E27FC236}">
                <a16:creationId xmlns:a16="http://schemas.microsoft.com/office/drawing/2014/main" id="{E44C79C9-9961-0B6A-C8DC-FFD2132A8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6DE5D-082A-8589-F0C3-4487B9E3F6AB}"/>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21117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1043E-49CD-14D0-F0D6-167D2BE4C9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B85F1-EF19-488C-3938-0658D76DA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A9F2-F104-6D2B-4BA0-FA49A178986D}"/>
              </a:ext>
            </a:extLst>
          </p:cNvPr>
          <p:cNvSpPr>
            <a:spLocks noGrp="1"/>
          </p:cNvSpPr>
          <p:nvPr>
            <p:ph type="dt" sz="half" idx="10"/>
          </p:nvPr>
        </p:nvSpPr>
        <p:spPr/>
        <p:txBody>
          <a:bodyPr/>
          <a:lstStyle/>
          <a:p>
            <a:fld id="{0B8D3537-E7E8-4843-9B96-C400530614A1}" type="datetime1">
              <a:rPr lang="en-US" smtClean="0"/>
              <a:t>12/7/2023</a:t>
            </a:fld>
            <a:endParaRPr lang="en-US"/>
          </a:p>
        </p:txBody>
      </p:sp>
      <p:sp>
        <p:nvSpPr>
          <p:cNvPr id="5" name="Footer Placeholder 4">
            <a:extLst>
              <a:ext uri="{FF2B5EF4-FFF2-40B4-BE49-F238E27FC236}">
                <a16:creationId xmlns:a16="http://schemas.microsoft.com/office/drawing/2014/main" id="{8B353DA3-D8EE-1049-EB0F-CB7F38E56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11AEF-0598-F724-04CC-541058803513}"/>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1584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45430-FC63-0A58-1D11-5F80A53EC99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EB35AF-1555-FEA5-9D45-EDC3A8A0CF01}"/>
              </a:ext>
            </a:extLst>
          </p:cNvPr>
          <p:cNvSpPr>
            <a:spLocks noGrp="1"/>
          </p:cNvSpPr>
          <p:nvPr>
            <p:ph type="dt" sz="half" idx="10"/>
          </p:nvPr>
        </p:nvSpPr>
        <p:spPr/>
        <p:txBody>
          <a:bodyPr/>
          <a:lstStyle/>
          <a:p>
            <a:fld id="{73F7D61C-F136-42C3-9AD3-F322FADB6F0E}" type="datetime1">
              <a:rPr lang="en-US" smtClean="0"/>
              <a:t>12/7/2023</a:t>
            </a:fld>
            <a:endParaRPr lang="en-US"/>
          </a:p>
        </p:txBody>
      </p:sp>
      <p:sp>
        <p:nvSpPr>
          <p:cNvPr id="5" name="Footer Placeholder 4">
            <a:extLst>
              <a:ext uri="{FF2B5EF4-FFF2-40B4-BE49-F238E27FC236}">
                <a16:creationId xmlns:a16="http://schemas.microsoft.com/office/drawing/2014/main" id="{70084287-DD06-2076-EA8C-B3DF573D2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605CB-47DF-F160-62AE-4780F185ABD4}"/>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DE9202F6-4953-7552-CEF2-D645BDDBD6A8}"/>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9F07834-C429-2689-3EA4-0EF702B8C66F}"/>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4BCCA02-7DD4-0363-9D70-0FF17114D43C}"/>
              </a:ext>
            </a:extLst>
          </p:cNvPr>
          <p:cNvSpPr/>
          <p:nvPr userDrawn="1"/>
        </p:nvSpPr>
        <p:spPr>
          <a:xfrm>
            <a:off x="654079" y="90853"/>
            <a:ext cx="1347311" cy="13473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2F472-8EF6-7147-4566-1ED859A5EE53}"/>
              </a:ext>
            </a:extLst>
          </p:cNvPr>
          <p:cNvSpPr>
            <a:spLocks noGrp="1"/>
          </p:cNvSpPr>
          <p:nvPr>
            <p:ph type="title"/>
          </p:nvPr>
        </p:nvSpPr>
        <p:spPr>
          <a:xfrm>
            <a:off x="2183627" y="0"/>
            <a:ext cx="10008373" cy="1325563"/>
          </a:xfrm>
        </p:spPr>
        <p:txBody>
          <a:bodyPr>
            <a:normAutofit/>
          </a:bodyPr>
          <a:lstStyle>
            <a:lvl1pPr>
              <a:defRPr sz="4800" b="1"/>
            </a:lvl1pPr>
          </a:lstStyle>
          <a:p>
            <a:r>
              <a:rPr lang="en-US" dirty="0"/>
              <a:t>Click to edit Master title style</a:t>
            </a:r>
          </a:p>
        </p:txBody>
      </p:sp>
      <p:pic>
        <p:nvPicPr>
          <p:cNvPr id="12" name="Content Placeholder 6" descr="A close up of a sign&#10;&#10;Description automatically generated">
            <a:extLst>
              <a:ext uri="{FF2B5EF4-FFF2-40B4-BE49-F238E27FC236}">
                <a16:creationId xmlns:a16="http://schemas.microsoft.com/office/drawing/2014/main" id="{296471CD-CF23-8515-A1BD-3CFF28E10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517" y="109134"/>
            <a:ext cx="2244108" cy="1294677"/>
          </a:xfrm>
          <a:prstGeom prst="rect">
            <a:avLst/>
          </a:prstGeom>
        </p:spPr>
      </p:pic>
    </p:spTree>
    <p:extLst>
      <p:ext uri="{BB962C8B-B14F-4D97-AF65-F5344CB8AC3E}">
        <p14:creationId xmlns:p14="http://schemas.microsoft.com/office/powerpoint/2010/main" val="339318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F05-0A26-12D3-A7B4-F2C84942E5BC}"/>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26A85C02-0450-9C2D-2A46-AD8884267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D02AA-ACA2-D01B-D32C-B31607D64B44}"/>
              </a:ext>
            </a:extLst>
          </p:cNvPr>
          <p:cNvSpPr>
            <a:spLocks noGrp="1"/>
          </p:cNvSpPr>
          <p:nvPr>
            <p:ph type="dt" sz="half" idx="10"/>
          </p:nvPr>
        </p:nvSpPr>
        <p:spPr/>
        <p:txBody>
          <a:bodyPr/>
          <a:lstStyle/>
          <a:p>
            <a:fld id="{CBF61B42-25ED-44CA-B335-AF88334C3540}" type="datetime1">
              <a:rPr lang="en-US" smtClean="0"/>
              <a:t>12/7/2023</a:t>
            </a:fld>
            <a:endParaRPr lang="en-US"/>
          </a:p>
        </p:txBody>
      </p:sp>
      <p:sp>
        <p:nvSpPr>
          <p:cNvPr id="5" name="Footer Placeholder 4">
            <a:extLst>
              <a:ext uri="{FF2B5EF4-FFF2-40B4-BE49-F238E27FC236}">
                <a16:creationId xmlns:a16="http://schemas.microsoft.com/office/drawing/2014/main" id="{C9647190-4178-D9B3-F988-F3A91FD91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0E76-7C06-42BA-2BF3-2DDCA72508DB}"/>
              </a:ext>
            </a:extLst>
          </p:cNvPr>
          <p:cNvSpPr>
            <a:spLocks noGrp="1"/>
          </p:cNvSpPr>
          <p:nvPr>
            <p:ph type="sldNum" sz="quarter" idx="12"/>
          </p:nvPr>
        </p:nvSpPr>
        <p:spPr/>
        <p:txBody>
          <a:bodyPr/>
          <a:lstStyle/>
          <a:p>
            <a:fld id="{AAD8A31E-A4F3-4577-8E71-C696B2CAECD5}" type="slidenum">
              <a:rPr lang="en-US" smtClean="0"/>
              <a:t>‹#›</a:t>
            </a:fld>
            <a:endParaRPr lang="en-US"/>
          </a:p>
        </p:txBody>
      </p:sp>
      <p:sp>
        <p:nvSpPr>
          <p:cNvPr id="7" name="Freeform: Shape 6">
            <a:extLst>
              <a:ext uri="{FF2B5EF4-FFF2-40B4-BE49-F238E27FC236}">
                <a16:creationId xmlns:a16="http://schemas.microsoft.com/office/drawing/2014/main" id="{14E0A092-CF40-C93D-4380-AE1ECBD757BD}"/>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AE3DA032-BE4D-4423-2AA2-BCBD728427F9}"/>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E06BB95-9FA3-2033-964A-C9F836745A31}"/>
              </a:ext>
            </a:extLst>
          </p:cNvPr>
          <p:cNvSpPr/>
          <p:nvPr userDrawn="1"/>
        </p:nvSpPr>
        <p:spPr>
          <a:xfrm>
            <a:off x="758490" y="310375"/>
            <a:ext cx="2218508" cy="2218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6" descr="A close up of a sign&#10;&#10;Description automatically generated">
            <a:extLst>
              <a:ext uri="{FF2B5EF4-FFF2-40B4-BE49-F238E27FC236}">
                <a16:creationId xmlns:a16="http://schemas.microsoft.com/office/drawing/2014/main" id="{5FF07BF6-AF0B-9AA9-3C0D-E2A091EC30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75" y="371657"/>
            <a:ext cx="3609737" cy="2082539"/>
          </a:xfrm>
          <a:prstGeom prst="rect">
            <a:avLst/>
          </a:prstGeom>
        </p:spPr>
      </p:pic>
    </p:spTree>
    <p:extLst>
      <p:ext uri="{BB962C8B-B14F-4D97-AF65-F5344CB8AC3E}">
        <p14:creationId xmlns:p14="http://schemas.microsoft.com/office/powerpoint/2010/main" val="222328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ECF-B850-31EF-02BC-B457BDA8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17217-1DC2-B7E0-97BD-09A155C6D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AFCF0-3C13-6298-6640-59494D3D8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65CFF-0967-9609-3E4E-2B53AC9A2C1C}"/>
              </a:ext>
            </a:extLst>
          </p:cNvPr>
          <p:cNvSpPr>
            <a:spLocks noGrp="1"/>
          </p:cNvSpPr>
          <p:nvPr>
            <p:ph type="dt" sz="half" idx="10"/>
          </p:nvPr>
        </p:nvSpPr>
        <p:spPr/>
        <p:txBody>
          <a:bodyPr/>
          <a:lstStyle/>
          <a:p>
            <a:fld id="{AC17FBF9-5C8A-419A-B8BB-338AE6FB1CCA}" type="datetime1">
              <a:rPr lang="en-US" smtClean="0"/>
              <a:t>12/7/2023</a:t>
            </a:fld>
            <a:endParaRPr lang="en-US"/>
          </a:p>
        </p:txBody>
      </p:sp>
      <p:sp>
        <p:nvSpPr>
          <p:cNvPr id="6" name="Footer Placeholder 5">
            <a:extLst>
              <a:ext uri="{FF2B5EF4-FFF2-40B4-BE49-F238E27FC236}">
                <a16:creationId xmlns:a16="http://schemas.microsoft.com/office/drawing/2014/main" id="{668AF02B-B107-4902-65C0-682945CE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B9E38-2907-9B25-1FDA-3EE8B888AC61}"/>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206942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95B-DC57-347C-2F7A-00847094A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61BF0-B250-0217-603A-303B42F0C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D828F-BD2D-89A6-7E18-63F7BD2E9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4F35F-63A4-05C8-EDF8-16963DC73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318AB-2560-D90E-8321-B3C656E0B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686013-FCC9-EF93-69D3-7DBD6CFD43A7}"/>
              </a:ext>
            </a:extLst>
          </p:cNvPr>
          <p:cNvSpPr>
            <a:spLocks noGrp="1"/>
          </p:cNvSpPr>
          <p:nvPr>
            <p:ph type="dt" sz="half" idx="10"/>
          </p:nvPr>
        </p:nvSpPr>
        <p:spPr/>
        <p:txBody>
          <a:bodyPr/>
          <a:lstStyle/>
          <a:p>
            <a:fld id="{C40A4523-2AF1-4519-ACB6-5B1FA3911953}" type="datetime1">
              <a:rPr lang="en-US" smtClean="0"/>
              <a:t>12/7/2023</a:t>
            </a:fld>
            <a:endParaRPr lang="en-US"/>
          </a:p>
        </p:txBody>
      </p:sp>
      <p:sp>
        <p:nvSpPr>
          <p:cNvPr id="8" name="Footer Placeholder 7">
            <a:extLst>
              <a:ext uri="{FF2B5EF4-FFF2-40B4-BE49-F238E27FC236}">
                <a16:creationId xmlns:a16="http://schemas.microsoft.com/office/drawing/2014/main" id="{488A1E56-8EA2-2F37-F7CB-09E71D2F2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542B55-4A1F-21EC-AACD-305E6A8A47A4}"/>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89613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999C-505A-0EF5-A70F-9E77475B4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403F8-076F-97FF-734C-BC3C54853AAA}"/>
              </a:ext>
            </a:extLst>
          </p:cNvPr>
          <p:cNvSpPr>
            <a:spLocks noGrp="1"/>
          </p:cNvSpPr>
          <p:nvPr>
            <p:ph type="dt" sz="half" idx="10"/>
          </p:nvPr>
        </p:nvSpPr>
        <p:spPr/>
        <p:txBody>
          <a:bodyPr/>
          <a:lstStyle/>
          <a:p>
            <a:fld id="{87868F0F-02A1-4F45-B4FE-65EC426E4A30}" type="datetime1">
              <a:rPr lang="en-US" smtClean="0"/>
              <a:t>12/7/2023</a:t>
            </a:fld>
            <a:endParaRPr lang="en-US"/>
          </a:p>
        </p:txBody>
      </p:sp>
      <p:sp>
        <p:nvSpPr>
          <p:cNvPr id="4" name="Footer Placeholder 3">
            <a:extLst>
              <a:ext uri="{FF2B5EF4-FFF2-40B4-BE49-F238E27FC236}">
                <a16:creationId xmlns:a16="http://schemas.microsoft.com/office/drawing/2014/main" id="{1917474E-D897-6D0A-C5A1-A68BB7193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D4E8-F562-8AD7-A8B4-1446D432353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14462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082B-DD37-7563-DE85-E2362C8A958E}"/>
              </a:ext>
            </a:extLst>
          </p:cNvPr>
          <p:cNvSpPr>
            <a:spLocks noGrp="1"/>
          </p:cNvSpPr>
          <p:nvPr>
            <p:ph type="dt" sz="half" idx="10"/>
          </p:nvPr>
        </p:nvSpPr>
        <p:spPr/>
        <p:txBody>
          <a:bodyPr/>
          <a:lstStyle/>
          <a:p>
            <a:fld id="{4717A988-B51F-48A9-805F-52A01A532A09}" type="datetime1">
              <a:rPr lang="en-US" smtClean="0"/>
              <a:t>12/7/2023</a:t>
            </a:fld>
            <a:endParaRPr lang="en-US"/>
          </a:p>
        </p:txBody>
      </p:sp>
      <p:sp>
        <p:nvSpPr>
          <p:cNvPr id="3" name="Footer Placeholder 2">
            <a:extLst>
              <a:ext uri="{FF2B5EF4-FFF2-40B4-BE49-F238E27FC236}">
                <a16:creationId xmlns:a16="http://schemas.microsoft.com/office/drawing/2014/main" id="{B3AA9F6B-78ED-A682-F046-EBD70E000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4987-AC8D-DEC2-32E3-1DB96FFF1A5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42659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2A21-1042-6E96-B5C8-BCCC7B981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163E4-858A-8D0E-4B4E-B489B266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01E75-FCEB-9CF4-B949-D7ED51F32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96339-3527-6996-0912-1E92E357F427}"/>
              </a:ext>
            </a:extLst>
          </p:cNvPr>
          <p:cNvSpPr>
            <a:spLocks noGrp="1"/>
          </p:cNvSpPr>
          <p:nvPr>
            <p:ph type="dt" sz="half" idx="10"/>
          </p:nvPr>
        </p:nvSpPr>
        <p:spPr/>
        <p:txBody>
          <a:bodyPr/>
          <a:lstStyle/>
          <a:p>
            <a:fld id="{034A9627-92B4-4334-A51F-F9C01322103F}" type="datetime1">
              <a:rPr lang="en-US" smtClean="0"/>
              <a:t>12/7/2023</a:t>
            </a:fld>
            <a:endParaRPr lang="en-US"/>
          </a:p>
        </p:txBody>
      </p:sp>
      <p:sp>
        <p:nvSpPr>
          <p:cNvPr id="6" name="Footer Placeholder 5">
            <a:extLst>
              <a:ext uri="{FF2B5EF4-FFF2-40B4-BE49-F238E27FC236}">
                <a16:creationId xmlns:a16="http://schemas.microsoft.com/office/drawing/2014/main" id="{CC01C9F5-D129-9D00-7D38-8A4230926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2C5B2-8FA7-284A-E271-ADC7E234D096}"/>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5981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DEE-60F8-D61F-EB53-E7F8FE436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E0952-65F1-8E6B-743A-B638AB829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4D320-4E35-71B6-F06A-E842A0E58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9B9A4-DF21-42D0-497A-E26430541616}"/>
              </a:ext>
            </a:extLst>
          </p:cNvPr>
          <p:cNvSpPr>
            <a:spLocks noGrp="1"/>
          </p:cNvSpPr>
          <p:nvPr>
            <p:ph type="dt" sz="half" idx="10"/>
          </p:nvPr>
        </p:nvSpPr>
        <p:spPr/>
        <p:txBody>
          <a:bodyPr/>
          <a:lstStyle/>
          <a:p>
            <a:fld id="{C6151107-00C7-414D-9842-67165919901C}" type="datetime1">
              <a:rPr lang="en-US" smtClean="0"/>
              <a:t>12/7/2023</a:t>
            </a:fld>
            <a:endParaRPr lang="en-US"/>
          </a:p>
        </p:txBody>
      </p:sp>
      <p:sp>
        <p:nvSpPr>
          <p:cNvPr id="6" name="Footer Placeholder 5">
            <a:extLst>
              <a:ext uri="{FF2B5EF4-FFF2-40B4-BE49-F238E27FC236}">
                <a16:creationId xmlns:a16="http://schemas.microsoft.com/office/drawing/2014/main" id="{9F16361D-18D6-C589-3DCF-B989F377B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4187E-D0E2-5A04-77F1-038E71D7BA7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32047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99EFE-BC4D-2406-CC07-31F054A81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07C20-175A-BF4F-FD2D-A5583175F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FC6B4-5B0C-3F52-FDE5-41FC253F3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AD008-BAC9-41F6-B071-3935D5ABE43C}" type="datetime1">
              <a:rPr lang="en-US" smtClean="0"/>
              <a:t>12/7/2023</a:t>
            </a:fld>
            <a:endParaRPr lang="en-US"/>
          </a:p>
        </p:txBody>
      </p:sp>
      <p:sp>
        <p:nvSpPr>
          <p:cNvPr id="5" name="Footer Placeholder 4">
            <a:extLst>
              <a:ext uri="{FF2B5EF4-FFF2-40B4-BE49-F238E27FC236}">
                <a16:creationId xmlns:a16="http://schemas.microsoft.com/office/drawing/2014/main" id="{7909BBA6-714B-53F0-24F0-938B2576F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35451-245D-56C5-F781-91281B5B5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8A31E-A4F3-4577-8E71-C696B2CAECD5}" type="slidenum">
              <a:rPr lang="en-US" smtClean="0"/>
              <a:t>‹#›</a:t>
            </a:fld>
            <a:endParaRPr lang="en-US"/>
          </a:p>
        </p:txBody>
      </p:sp>
    </p:spTree>
    <p:extLst>
      <p:ext uri="{BB962C8B-B14F-4D97-AF65-F5344CB8AC3E}">
        <p14:creationId xmlns:p14="http://schemas.microsoft.com/office/powerpoint/2010/main" val="4135805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ran.r-project.org/web/packages/tidyr/vignettes/tidy-data.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harkavagrant.com/nonsense/mountieduckfinal.p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9.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1D79-BB54-7CB4-DCB3-27B2A2BE5F37}"/>
              </a:ext>
            </a:extLst>
          </p:cNvPr>
          <p:cNvSpPr>
            <a:spLocks noGrp="1"/>
          </p:cNvSpPr>
          <p:nvPr>
            <p:ph type="ctrTitle"/>
          </p:nvPr>
        </p:nvSpPr>
        <p:spPr/>
        <p:txBody>
          <a:bodyPr/>
          <a:lstStyle/>
          <a:p>
            <a:r>
              <a:rPr lang="en-US" dirty="0"/>
              <a:t>5 – Reading Real Data</a:t>
            </a:r>
          </a:p>
        </p:txBody>
      </p:sp>
      <p:sp>
        <p:nvSpPr>
          <p:cNvPr id="3" name="Subtitle 2">
            <a:extLst>
              <a:ext uri="{FF2B5EF4-FFF2-40B4-BE49-F238E27FC236}">
                <a16:creationId xmlns:a16="http://schemas.microsoft.com/office/drawing/2014/main" id="{DF3F515F-2EFE-451D-4435-DA8A16F264F9}"/>
              </a:ext>
            </a:extLst>
          </p:cNvPr>
          <p:cNvSpPr>
            <a:spLocks noGrp="1"/>
          </p:cNvSpPr>
          <p:nvPr>
            <p:ph type="subTitle" idx="1"/>
          </p:nvPr>
        </p:nvSpPr>
        <p:spPr/>
        <p:txBody>
          <a:bodyPr/>
          <a:lstStyle/>
          <a:p>
            <a:r>
              <a:rPr lang="en-US" i="1" dirty="0"/>
              <a:t>finally, the good stuff</a:t>
            </a:r>
          </a:p>
        </p:txBody>
      </p:sp>
      <p:sp>
        <p:nvSpPr>
          <p:cNvPr id="4" name="Slide Number Placeholder 3">
            <a:extLst>
              <a:ext uri="{FF2B5EF4-FFF2-40B4-BE49-F238E27FC236}">
                <a16:creationId xmlns:a16="http://schemas.microsoft.com/office/drawing/2014/main" id="{3139BF06-7B16-A06A-CD40-578F3A41439B}"/>
              </a:ext>
            </a:extLst>
          </p:cNvPr>
          <p:cNvSpPr>
            <a:spLocks noGrp="1"/>
          </p:cNvSpPr>
          <p:nvPr>
            <p:ph type="sldNum" sz="quarter" idx="12"/>
          </p:nvPr>
        </p:nvSpPr>
        <p:spPr/>
        <p:txBody>
          <a:bodyPr/>
          <a:lstStyle/>
          <a:p>
            <a:fld id="{AAD8A31E-A4F3-4577-8E71-C696B2CAECD5}" type="slidenum">
              <a:rPr lang="en-US" smtClean="0"/>
              <a:t>1</a:t>
            </a:fld>
            <a:endParaRPr lang="en-US"/>
          </a:p>
        </p:txBody>
      </p:sp>
    </p:spTree>
    <p:extLst>
      <p:ext uri="{BB962C8B-B14F-4D97-AF65-F5344CB8AC3E}">
        <p14:creationId xmlns:p14="http://schemas.microsoft.com/office/powerpoint/2010/main" val="257438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2ABD-FAA9-5513-0098-6143EC292C20}"/>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CB1C33A6-6C8A-BEE2-F8B9-EB7A9C8418D0}"/>
              </a:ext>
            </a:extLst>
          </p:cNvPr>
          <p:cNvSpPr>
            <a:spLocks noGrp="1"/>
          </p:cNvSpPr>
          <p:nvPr>
            <p:ph idx="1"/>
          </p:nvPr>
        </p:nvSpPr>
        <p:spPr/>
        <p:txBody>
          <a:bodyPr/>
          <a:lstStyle/>
          <a:p>
            <a:pPr marL="0" indent="0">
              <a:buNone/>
            </a:pPr>
            <a:r>
              <a:rPr lang="en-US" dirty="0"/>
              <a:t>Important data import point! We will be importing data to a machine, so think like one. What are some problems with importing this data?</a:t>
            </a:r>
          </a:p>
        </p:txBody>
      </p:sp>
      <p:sp>
        <p:nvSpPr>
          <p:cNvPr id="4" name="Slide Number Placeholder 3">
            <a:extLst>
              <a:ext uri="{FF2B5EF4-FFF2-40B4-BE49-F238E27FC236}">
                <a16:creationId xmlns:a16="http://schemas.microsoft.com/office/drawing/2014/main" id="{B961CBA1-ADD8-E193-CA49-6C213575536C}"/>
              </a:ext>
            </a:extLst>
          </p:cNvPr>
          <p:cNvSpPr>
            <a:spLocks noGrp="1"/>
          </p:cNvSpPr>
          <p:nvPr>
            <p:ph type="sldNum" sz="quarter" idx="12"/>
          </p:nvPr>
        </p:nvSpPr>
        <p:spPr/>
        <p:txBody>
          <a:bodyPr/>
          <a:lstStyle/>
          <a:p>
            <a:fld id="{AAD8A31E-A4F3-4577-8E71-C696B2CAECD5}" type="slidenum">
              <a:rPr lang="en-US" smtClean="0"/>
              <a:t>10</a:t>
            </a:fld>
            <a:endParaRPr lang="en-US"/>
          </a:p>
        </p:txBody>
      </p:sp>
      <p:pic>
        <p:nvPicPr>
          <p:cNvPr id="7" name="Picture 6">
            <a:extLst>
              <a:ext uri="{FF2B5EF4-FFF2-40B4-BE49-F238E27FC236}">
                <a16:creationId xmlns:a16="http://schemas.microsoft.com/office/drawing/2014/main" id="{39D69AAA-7543-69B3-B353-428306DC71D0}"/>
              </a:ext>
            </a:extLst>
          </p:cNvPr>
          <p:cNvPicPr>
            <a:picLocks noChangeAspect="1"/>
          </p:cNvPicPr>
          <p:nvPr/>
        </p:nvPicPr>
        <p:blipFill>
          <a:blip r:embed="rId2"/>
          <a:stretch>
            <a:fillRect/>
          </a:stretch>
        </p:blipFill>
        <p:spPr>
          <a:xfrm>
            <a:off x="2555495" y="2995478"/>
            <a:ext cx="7081010" cy="3360872"/>
          </a:xfrm>
          <a:prstGeom prst="rect">
            <a:avLst/>
          </a:prstGeom>
        </p:spPr>
      </p:pic>
    </p:spTree>
    <p:extLst>
      <p:ext uri="{BB962C8B-B14F-4D97-AF65-F5344CB8AC3E}">
        <p14:creationId xmlns:p14="http://schemas.microsoft.com/office/powerpoint/2010/main" val="299887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B44F-24D0-7F85-7BAF-24DA3F7BDEDF}"/>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D27B5B7B-6916-4E47-341D-F9B90DB326B4}"/>
              </a:ext>
            </a:extLst>
          </p:cNvPr>
          <p:cNvSpPr>
            <a:spLocks noGrp="1"/>
          </p:cNvSpPr>
          <p:nvPr>
            <p:ph idx="1"/>
          </p:nvPr>
        </p:nvSpPr>
        <p:spPr/>
        <p:txBody>
          <a:bodyPr/>
          <a:lstStyle/>
          <a:p>
            <a:r>
              <a:rPr lang="en-US" dirty="0"/>
              <a:t>Don’t use color/formatting; have columns for variables; don’t have hidden data; be consistent about blanks vs NA vs 0; start at cell A1</a:t>
            </a:r>
          </a:p>
          <a:p>
            <a:pPr marL="0" indent="0">
              <a:buNone/>
            </a:pPr>
            <a:endParaRPr lang="en-US" dirty="0"/>
          </a:p>
        </p:txBody>
      </p:sp>
      <p:sp>
        <p:nvSpPr>
          <p:cNvPr id="4" name="Slide Number Placeholder 3">
            <a:extLst>
              <a:ext uri="{FF2B5EF4-FFF2-40B4-BE49-F238E27FC236}">
                <a16:creationId xmlns:a16="http://schemas.microsoft.com/office/drawing/2014/main" id="{86D12766-04AF-06EA-AC40-EE0DEC608FCF}"/>
              </a:ext>
            </a:extLst>
          </p:cNvPr>
          <p:cNvSpPr>
            <a:spLocks noGrp="1"/>
          </p:cNvSpPr>
          <p:nvPr>
            <p:ph type="sldNum" sz="quarter" idx="12"/>
          </p:nvPr>
        </p:nvSpPr>
        <p:spPr/>
        <p:txBody>
          <a:bodyPr/>
          <a:lstStyle/>
          <a:p>
            <a:fld id="{AAD8A31E-A4F3-4577-8E71-C696B2CAECD5}" type="slidenum">
              <a:rPr lang="en-US" smtClean="0"/>
              <a:t>11</a:t>
            </a:fld>
            <a:endParaRPr lang="en-US"/>
          </a:p>
        </p:txBody>
      </p:sp>
      <p:pic>
        <p:nvPicPr>
          <p:cNvPr id="6" name="Picture 5">
            <a:extLst>
              <a:ext uri="{FF2B5EF4-FFF2-40B4-BE49-F238E27FC236}">
                <a16:creationId xmlns:a16="http://schemas.microsoft.com/office/drawing/2014/main" id="{4DC03EFA-CB1E-8912-72D1-34A135567E94}"/>
              </a:ext>
            </a:extLst>
          </p:cNvPr>
          <p:cNvPicPr>
            <a:picLocks noChangeAspect="1"/>
          </p:cNvPicPr>
          <p:nvPr/>
        </p:nvPicPr>
        <p:blipFill>
          <a:blip r:embed="rId2"/>
          <a:stretch>
            <a:fillRect/>
          </a:stretch>
        </p:blipFill>
        <p:spPr>
          <a:xfrm>
            <a:off x="1772685" y="2833687"/>
            <a:ext cx="8010525" cy="3705225"/>
          </a:xfrm>
          <a:prstGeom prst="rect">
            <a:avLst/>
          </a:prstGeom>
        </p:spPr>
      </p:pic>
    </p:spTree>
    <p:extLst>
      <p:ext uri="{BB962C8B-B14F-4D97-AF65-F5344CB8AC3E}">
        <p14:creationId xmlns:p14="http://schemas.microsoft.com/office/powerpoint/2010/main" val="192085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EFA414-4A41-1A78-9956-4FC963386870}"/>
              </a:ext>
            </a:extLst>
          </p:cNvPr>
          <p:cNvSpPr>
            <a:spLocks noGrp="1"/>
          </p:cNvSpPr>
          <p:nvPr>
            <p:ph idx="1"/>
          </p:nvPr>
        </p:nvSpPr>
        <p:spPr>
          <a:xfrm>
            <a:off x="563219" y="1825625"/>
            <a:ext cx="5151782" cy="4351338"/>
          </a:xfrm>
        </p:spPr>
        <p:txBody>
          <a:bodyPr/>
          <a:lstStyle/>
          <a:p>
            <a:r>
              <a:rPr lang="en-US" dirty="0"/>
              <a:t>Data that are already summarized can’t have stats. Raw is best! </a:t>
            </a:r>
          </a:p>
          <a:p>
            <a:endParaRPr lang="en-US" dirty="0"/>
          </a:p>
          <a:p>
            <a:endParaRPr lang="en-US" dirty="0"/>
          </a:p>
          <a:p>
            <a:r>
              <a:rPr lang="en-US" dirty="0"/>
              <a:t>“Tabled” data is a form of summarizing and isn’t tidy (more on this in a second!)</a:t>
            </a:r>
          </a:p>
        </p:txBody>
      </p:sp>
      <p:sp>
        <p:nvSpPr>
          <p:cNvPr id="3" name="Slide Number Placeholder 2">
            <a:extLst>
              <a:ext uri="{FF2B5EF4-FFF2-40B4-BE49-F238E27FC236}">
                <a16:creationId xmlns:a16="http://schemas.microsoft.com/office/drawing/2014/main" id="{D5B20AED-26BC-5B99-3F2C-792C4690BA1B}"/>
              </a:ext>
            </a:extLst>
          </p:cNvPr>
          <p:cNvSpPr>
            <a:spLocks noGrp="1"/>
          </p:cNvSpPr>
          <p:nvPr>
            <p:ph type="sldNum" sz="quarter" idx="12"/>
          </p:nvPr>
        </p:nvSpPr>
        <p:spPr/>
        <p:txBody>
          <a:bodyPr/>
          <a:lstStyle/>
          <a:p>
            <a:fld id="{AAD8A31E-A4F3-4577-8E71-C696B2CAECD5}" type="slidenum">
              <a:rPr lang="en-US" smtClean="0"/>
              <a:t>12</a:t>
            </a:fld>
            <a:endParaRPr lang="en-US"/>
          </a:p>
        </p:txBody>
      </p:sp>
      <p:sp>
        <p:nvSpPr>
          <p:cNvPr id="4" name="Title 3">
            <a:extLst>
              <a:ext uri="{FF2B5EF4-FFF2-40B4-BE49-F238E27FC236}">
                <a16:creationId xmlns:a16="http://schemas.microsoft.com/office/drawing/2014/main" id="{CCC3DD63-0DDB-8694-22C9-AF28EC44EFF8}"/>
              </a:ext>
            </a:extLst>
          </p:cNvPr>
          <p:cNvSpPr>
            <a:spLocks noGrp="1"/>
          </p:cNvSpPr>
          <p:nvPr>
            <p:ph type="title"/>
          </p:nvPr>
        </p:nvSpPr>
        <p:spPr/>
        <p:txBody>
          <a:bodyPr/>
          <a:lstStyle/>
          <a:p>
            <a:r>
              <a:rPr lang="en-US" dirty="0" err="1"/>
              <a:t>Unsummarized</a:t>
            </a:r>
            <a:r>
              <a:rPr lang="en-US" dirty="0"/>
              <a:t> and </a:t>
            </a:r>
            <a:r>
              <a:rPr lang="en-US" dirty="0" err="1"/>
              <a:t>untabled</a:t>
            </a:r>
            <a:endParaRPr lang="en-US" dirty="0"/>
          </a:p>
        </p:txBody>
      </p:sp>
      <p:graphicFrame>
        <p:nvGraphicFramePr>
          <p:cNvPr id="5" name="Table 4">
            <a:extLst>
              <a:ext uri="{FF2B5EF4-FFF2-40B4-BE49-F238E27FC236}">
                <a16:creationId xmlns:a16="http://schemas.microsoft.com/office/drawing/2014/main" id="{B8B500DD-A9C5-3D4F-97C3-324D92687FF5}"/>
              </a:ext>
            </a:extLst>
          </p:cNvPr>
          <p:cNvGraphicFramePr>
            <a:graphicFrameLocks noGrp="1"/>
          </p:cNvGraphicFramePr>
          <p:nvPr>
            <p:extLst>
              <p:ext uri="{D42A27DB-BD31-4B8C-83A1-F6EECF244321}">
                <p14:modId xmlns:p14="http://schemas.microsoft.com/office/powerpoint/2010/main" val="3242249555"/>
              </p:ext>
            </p:extLst>
          </p:nvPr>
        </p:nvGraphicFramePr>
        <p:xfrm>
          <a:off x="6231836" y="4690217"/>
          <a:ext cx="1891016" cy="1112520"/>
        </p:xfrm>
        <a:graphic>
          <a:graphicData uri="http://schemas.openxmlformats.org/drawingml/2006/table">
            <a:tbl>
              <a:tblPr firstRow="1" bandRow="1">
                <a:tableStyleId>{5C22544A-7EE6-4342-B048-85BDC9FD1C3A}</a:tableStyleId>
              </a:tblPr>
              <a:tblGrid>
                <a:gridCol w="626470">
                  <a:extLst>
                    <a:ext uri="{9D8B030D-6E8A-4147-A177-3AD203B41FA5}">
                      <a16:colId xmlns:a16="http://schemas.microsoft.com/office/drawing/2014/main" val="2237024066"/>
                    </a:ext>
                  </a:extLst>
                </a:gridCol>
                <a:gridCol w="638998">
                  <a:extLst>
                    <a:ext uri="{9D8B030D-6E8A-4147-A177-3AD203B41FA5}">
                      <a16:colId xmlns:a16="http://schemas.microsoft.com/office/drawing/2014/main" val="2113983238"/>
                    </a:ext>
                  </a:extLst>
                </a:gridCol>
                <a:gridCol w="625548">
                  <a:extLst>
                    <a:ext uri="{9D8B030D-6E8A-4147-A177-3AD203B41FA5}">
                      <a16:colId xmlns:a16="http://schemas.microsoft.com/office/drawing/2014/main" val="1731578586"/>
                    </a:ext>
                  </a:extLst>
                </a:gridCol>
              </a:tblGrid>
              <a:tr h="370840">
                <a:tc>
                  <a:txBody>
                    <a:bodyPr/>
                    <a:lstStyle/>
                    <a:p>
                      <a:pPr algn="ctr"/>
                      <a:endParaRPr lang="en-US" sz="1600" dirty="0"/>
                    </a:p>
                  </a:txBody>
                  <a:tcPr anchor="ctr">
                    <a:solidFill>
                      <a:schemeClr val="bg1"/>
                    </a:solidFill>
                  </a:tcPr>
                </a:tc>
                <a:tc>
                  <a:txBody>
                    <a:bodyPr/>
                    <a:lstStyle/>
                    <a:p>
                      <a:pPr algn="ctr"/>
                      <a:r>
                        <a:rPr lang="en-US" sz="1600" dirty="0">
                          <a:solidFill>
                            <a:schemeClr val="tx1"/>
                          </a:solidFill>
                        </a:rPr>
                        <a:t>Coho</a:t>
                      </a:r>
                    </a:p>
                  </a:txBody>
                  <a:tcPr anchor="ctr">
                    <a:solidFill>
                      <a:schemeClr val="accent2"/>
                    </a:solidFill>
                  </a:tcPr>
                </a:tc>
                <a:tc>
                  <a:txBody>
                    <a:bodyPr/>
                    <a:lstStyle/>
                    <a:p>
                      <a:pPr algn="ctr">
                        <a:tabLst>
                          <a:tab pos="5715000" algn="l"/>
                        </a:tabLst>
                      </a:pPr>
                      <a:r>
                        <a:rPr lang="en-US" sz="1600" dirty="0">
                          <a:solidFill>
                            <a:schemeClr val="tx1"/>
                          </a:solidFill>
                        </a:rPr>
                        <a:t>King</a:t>
                      </a:r>
                    </a:p>
                  </a:txBody>
                  <a:tcPr anchor="ctr">
                    <a:solidFill>
                      <a:schemeClr val="accent2"/>
                    </a:solidFill>
                  </a:tcPr>
                </a:tc>
                <a:extLst>
                  <a:ext uri="{0D108BD9-81ED-4DB2-BD59-A6C34878D82A}">
                    <a16:rowId xmlns:a16="http://schemas.microsoft.com/office/drawing/2014/main" val="3565907102"/>
                  </a:ext>
                </a:extLst>
              </a:tr>
              <a:tr h="370840">
                <a:tc>
                  <a:txBody>
                    <a:bodyPr/>
                    <a:lstStyle/>
                    <a:p>
                      <a:pPr algn="ctr"/>
                      <a:r>
                        <a:rPr lang="en-US" sz="1600" dirty="0"/>
                        <a:t>2022</a:t>
                      </a:r>
                    </a:p>
                  </a:txBody>
                  <a:tcPr anchor="ctr">
                    <a:solidFill>
                      <a:schemeClr val="accent1"/>
                    </a:solidFill>
                  </a:tcPr>
                </a:tc>
                <a:tc>
                  <a:txBody>
                    <a:bodyPr/>
                    <a:lstStyle/>
                    <a:p>
                      <a:pPr algn="ctr"/>
                      <a:r>
                        <a:rPr lang="en-US" sz="1600" dirty="0"/>
                        <a:t>3</a:t>
                      </a:r>
                    </a:p>
                  </a:txBody>
                  <a:tcPr anchor="ctr">
                    <a:solidFill>
                      <a:srgbClr val="E2CFF1"/>
                    </a:solidFill>
                  </a:tcPr>
                </a:tc>
                <a:tc>
                  <a:txBody>
                    <a:bodyPr/>
                    <a:lstStyle/>
                    <a:p>
                      <a:pPr algn="ctr"/>
                      <a:r>
                        <a:rPr lang="en-US" sz="1600" dirty="0"/>
                        <a:t>5</a:t>
                      </a:r>
                    </a:p>
                  </a:txBody>
                  <a:tcPr anchor="ctr">
                    <a:solidFill>
                      <a:srgbClr val="E2CFF1"/>
                    </a:solidFill>
                  </a:tcPr>
                </a:tc>
                <a:extLst>
                  <a:ext uri="{0D108BD9-81ED-4DB2-BD59-A6C34878D82A}">
                    <a16:rowId xmlns:a16="http://schemas.microsoft.com/office/drawing/2014/main" val="3716716896"/>
                  </a:ext>
                </a:extLst>
              </a:tr>
              <a:tr h="370840">
                <a:tc>
                  <a:txBody>
                    <a:bodyPr/>
                    <a:lstStyle/>
                    <a:p>
                      <a:pPr algn="ctr"/>
                      <a:r>
                        <a:rPr lang="en-US" sz="1600" dirty="0"/>
                        <a:t>2023</a:t>
                      </a:r>
                    </a:p>
                  </a:txBody>
                  <a:tcPr anchor="ctr">
                    <a:solidFill>
                      <a:schemeClr val="accent1"/>
                    </a:solidFill>
                  </a:tcPr>
                </a:tc>
                <a:tc>
                  <a:txBody>
                    <a:bodyPr/>
                    <a:lstStyle/>
                    <a:p>
                      <a:pPr algn="ctr"/>
                      <a:r>
                        <a:rPr lang="en-US" sz="1600" dirty="0"/>
                        <a:t>8</a:t>
                      </a:r>
                    </a:p>
                  </a:txBody>
                  <a:tcPr anchor="ctr">
                    <a:solidFill>
                      <a:srgbClr val="E2CFF1"/>
                    </a:solidFill>
                  </a:tcPr>
                </a:tc>
                <a:tc>
                  <a:txBody>
                    <a:bodyPr/>
                    <a:lstStyle/>
                    <a:p>
                      <a:pPr algn="ctr"/>
                      <a:r>
                        <a:rPr lang="en-US" sz="16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graphicFrame>
        <p:nvGraphicFramePr>
          <p:cNvPr id="6" name="Table 5">
            <a:extLst>
              <a:ext uri="{FF2B5EF4-FFF2-40B4-BE49-F238E27FC236}">
                <a16:creationId xmlns:a16="http://schemas.microsoft.com/office/drawing/2014/main" id="{68BF7622-3DD2-635D-9EC2-8B0A2779623F}"/>
              </a:ext>
            </a:extLst>
          </p:cNvPr>
          <p:cNvGraphicFramePr>
            <a:graphicFrameLocks noGrp="1"/>
          </p:cNvGraphicFramePr>
          <p:nvPr>
            <p:extLst>
              <p:ext uri="{D42A27DB-BD31-4B8C-83A1-F6EECF244321}">
                <p14:modId xmlns:p14="http://schemas.microsoft.com/office/powerpoint/2010/main" val="2386470892"/>
              </p:ext>
            </p:extLst>
          </p:nvPr>
        </p:nvGraphicFramePr>
        <p:xfrm>
          <a:off x="9289774" y="4408277"/>
          <a:ext cx="2339008" cy="1676400"/>
        </p:xfrm>
        <a:graphic>
          <a:graphicData uri="http://schemas.openxmlformats.org/drawingml/2006/table">
            <a:tbl>
              <a:tblPr firstRow="1" bandRow="1">
                <a:tableStyleId>{5C22544A-7EE6-4342-B048-85BDC9FD1C3A}</a:tableStyleId>
              </a:tblPr>
              <a:tblGrid>
                <a:gridCol w="739844">
                  <a:extLst>
                    <a:ext uri="{9D8B030D-6E8A-4147-A177-3AD203B41FA5}">
                      <a16:colId xmlns:a16="http://schemas.microsoft.com/office/drawing/2014/main" val="2237024066"/>
                    </a:ext>
                  </a:extLst>
                </a:gridCol>
                <a:gridCol w="868512">
                  <a:extLst>
                    <a:ext uri="{9D8B030D-6E8A-4147-A177-3AD203B41FA5}">
                      <a16:colId xmlns:a16="http://schemas.microsoft.com/office/drawing/2014/main" val="2113983238"/>
                    </a:ext>
                  </a:extLst>
                </a:gridCol>
                <a:gridCol w="730652">
                  <a:extLst>
                    <a:ext uri="{9D8B030D-6E8A-4147-A177-3AD203B41FA5}">
                      <a16:colId xmlns:a16="http://schemas.microsoft.com/office/drawing/2014/main" val="1731578586"/>
                    </a:ext>
                  </a:extLst>
                </a:gridCol>
              </a:tblGrid>
              <a:tr h="283342">
                <a:tc>
                  <a:txBody>
                    <a:bodyPr/>
                    <a:lstStyle/>
                    <a:p>
                      <a:pPr algn="ctr"/>
                      <a:r>
                        <a:rPr lang="en-US" sz="1600" dirty="0"/>
                        <a:t>Year</a:t>
                      </a:r>
                    </a:p>
                  </a:txBody>
                  <a:tcPr anchor="ctr">
                    <a:solidFill>
                      <a:schemeClr val="bg2">
                        <a:lumMod val="50000"/>
                      </a:schemeClr>
                    </a:solidFill>
                  </a:tcPr>
                </a:tc>
                <a:tc>
                  <a:txBody>
                    <a:bodyPr/>
                    <a:lstStyle/>
                    <a:p>
                      <a:pPr algn="ctr"/>
                      <a:r>
                        <a:rPr lang="en-US" sz="1600" dirty="0"/>
                        <a:t>Species</a:t>
                      </a:r>
                    </a:p>
                  </a:txBody>
                  <a:tcPr anchor="ctr">
                    <a:solidFill>
                      <a:schemeClr val="bg2">
                        <a:lumMod val="50000"/>
                      </a:schemeClr>
                    </a:solidFill>
                  </a:tcPr>
                </a:tc>
                <a:tc>
                  <a:txBody>
                    <a:bodyPr/>
                    <a:lstStyle/>
                    <a:p>
                      <a:pPr algn="ctr">
                        <a:tabLst>
                          <a:tab pos="5715000" algn="l"/>
                        </a:tabLst>
                      </a:pPr>
                      <a:r>
                        <a:rPr lang="en-US" sz="1600" dirty="0"/>
                        <a:t>Count</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600" dirty="0"/>
                        <a:t>2022</a:t>
                      </a:r>
                    </a:p>
                  </a:txBody>
                  <a:tcPr anchor="ctr">
                    <a:solidFill>
                      <a:schemeClr val="accent1"/>
                    </a:solidFill>
                  </a:tcPr>
                </a:tc>
                <a:tc>
                  <a:txBody>
                    <a:bodyPr/>
                    <a:lstStyle/>
                    <a:p>
                      <a:pPr algn="ctr"/>
                      <a:r>
                        <a:rPr lang="en-US" sz="1600" dirty="0"/>
                        <a:t>Coho</a:t>
                      </a:r>
                    </a:p>
                  </a:txBody>
                  <a:tcPr anchor="ctr">
                    <a:solidFill>
                      <a:schemeClr val="accent2"/>
                    </a:solidFill>
                  </a:tcPr>
                </a:tc>
                <a:tc>
                  <a:txBody>
                    <a:bodyPr/>
                    <a:lstStyle/>
                    <a:p>
                      <a:pPr algn="ctr"/>
                      <a:r>
                        <a:rPr lang="en-US" sz="1600" dirty="0"/>
                        <a:t>3</a:t>
                      </a:r>
                    </a:p>
                  </a:txBody>
                  <a:tcPr anchor="ctr">
                    <a:solidFill>
                      <a:srgbClr val="E2CFF1"/>
                    </a:solidFill>
                  </a:tcPr>
                </a:tc>
                <a:extLst>
                  <a:ext uri="{0D108BD9-81ED-4DB2-BD59-A6C34878D82A}">
                    <a16:rowId xmlns:a16="http://schemas.microsoft.com/office/drawing/2014/main" val="3716716896"/>
                  </a:ext>
                </a:extLst>
              </a:tr>
              <a:tr h="300161">
                <a:tc>
                  <a:txBody>
                    <a:bodyPr/>
                    <a:lstStyle/>
                    <a:p>
                      <a:pPr algn="ctr"/>
                      <a:r>
                        <a:rPr lang="en-US" sz="1600" dirty="0"/>
                        <a:t>2022</a:t>
                      </a:r>
                    </a:p>
                  </a:txBody>
                  <a:tcPr anchor="ctr">
                    <a:solidFill>
                      <a:schemeClr val="accent1"/>
                    </a:solidFill>
                  </a:tcPr>
                </a:tc>
                <a:tc>
                  <a:txBody>
                    <a:bodyPr/>
                    <a:lstStyle/>
                    <a:p>
                      <a:pPr algn="ctr"/>
                      <a:r>
                        <a:rPr lang="en-US" sz="1600" dirty="0"/>
                        <a:t>King</a:t>
                      </a:r>
                    </a:p>
                  </a:txBody>
                  <a:tcPr anchor="ctr">
                    <a:solidFill>
                      <a:schemeClr val="accent2"/>
                    </a:solidFill>
                  </a:tcPr>
                </a:tc>
                <a:tc>
                  <a:txBody>
                    <a:bodyPr/>
                    <a:lstStyle/>
                    <a:p>
                      <a:pPr algn="ctr"/>
                      <a:r>
                        <a:rPr lang="en-US" sz="1600" dirty="0"/>
                        <a:t>5</a:t>
                      </a:r>
                    </a:p>
                  </a:txBody>
                  <a:tcPr anchor="ctr">
                    <a:solidFill>
                      <a:srgbClr val="E2CFF1"/>
                    </a:solidFill>
                  </a:tcPr>
                </a:tc>
                <a:extLst>
                  <a:ext uri="{0D108BD9-81ED-4DB2-BD59-A6C34878D82A}">
                    <a16:rowId xmlns:a16="http://schemas.microsoft.com/office/drawing/2014/main" val="3107546162"/>
                  </a:ext>
                </a:extLst>
              </a:tr>
              <a:tr h="232575">
                <a:tc>
                  <a:txBody>
                    <a:bodyPr/>
                    <a:lstStyle/>
                    <a:p>
                      <a:pPr algn="ctr"/>
                      <a:r>
                        <a:rPr lang="en-US" sz="1600" dirty="0"/>
                        <a:t>2023</a:t>
                      </a:r>
                    </a:p>
                  </a:txBody>
                  <a:tcPr anchor="ctr">
                    <a:solidFill>
                      <a:schemeClr val="accent1"/>
                    </a:solidFill>
                  </a:tcPr>
                </a:tc>
                <a:tc>
                  <a:txBody>
                    <a:bodyPr/>
                    <a:lstStyle/>
                    <a:p>
                      <a:pPr algn="ctr"/>
                      <a:r>
                        <a:rPr lang="en-US" sz="1600" dirty="0"/>
                        <a:t>Coho</a:t>
                      </a:r>
                    </a:p>
                  </a:txBody>
                  <a:tcPr anchor="ctr">
                    <a:solidFill>
                      <a:schemeClr val="accent2"/>
                    </a:solidFill>
                  </a:tcPr>
                </a:tc>
                <a:tc>
                  <a:txBody>
                    <a:bodyPr/>
                    <a:lstStyle/>
                    <a:p>
                      <a:pPr algn="ctr"/>
                      <a:r>
                        <a:rPr lang="en-US" sz="1600" dirty="0"/>
                        <a:t>8</a:t>
                      </a:r>
                    </a:p>
                  </a:txBody>
                  <a:tcPr anchor="ctr">
                    <a:solidFill>
                      <a:srgbClr val="E2CFF1"/>
                    </a:solidFill>
                  </a:tcPr>
                </a:tc>
                <a:extLst>
                  <a:ext uri="{0D108BD9-81ED-4DB2-BD59-A6C34878D82A}">
                    <a16:rowId xmlns:a16="http://schemas.microsoft.com/office/drawing/2014/main" val="3369987657"/>
                  </a:ext>
                </a:extLst>
              </a:tr>
              <a:tr h="234563">
                <a:tc>
                  <a:txBody>
                    <a:bodyPr/>
                    <a:lstStyle/>
                    <a:p>
                      <a:pPr algn="ctr"/>
                      <a:r>
                        <a:rPr lang="en-US" sz="1600" dirty="0"/>
                        <a:t>2023</a:t>
                      </a:r>
                    </a:p>
                  </a:txBody>
                  <a:tcPr anchor="ctr">
                    <a:solidFill>
                      <a:schemeClr val="accent1"/>
                    </a:solidFill>
                  </a:tcPr>
                </a:tc>
                <a:tc>
                  <a:txBody>
                    <a:bodyPr/>
                    <a:lstStyle/>
                    <a:p>
                      <a:pPr algn="ctr"/>
                      <a:r>
                        <a:rPr lang="en-US" sz="1600" dirty="0"/>
                        <a:t>King</a:t>
                      </a:r>
                    </a:p>
                  </a:txBody>
                  <a:tcPr anchor="ctr">
                    <a:solidFill>
                      <a:schemeClr val="accent2"/>
                    </a:solidFill>
                  </a:tcPr>
                </a:tc>
                <a:tc>
                  <a:txBody>
                    <a:bodyPr/>
                    <a:lstStyle/>
                    <a:p>
                      <a:pPr algn="ctr"/>
                      <a:r>
                        <a:rPr lang="en-US" sz="16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sp>
        <p:nvSpPr>
          <p:cNvPr id="7" name="Arrow: Down 6">
            <a:extLst>
              <a:ext uri="{FF2B5EF4-FFF2-40B4-BE49-F238E27FC236}">
                <a16:creationId xmlns:a16="http://schemas.microsoft.com/office/drawing/2014/main" id="{1BA4571F-99D7-7C28-19CE-AC6D53D18865}"/>
              </a:ext>
            </a:extLst>
          </p:cNvPr>
          <p:cNvSpPr/>
          <p:nvPr/>
        </p:nvSpPr>
        <p:spPr>
          <a:xfrm rot="16200000">
            <a:off x="8492621" y="4943702"/>
            <a:ext cx="347870" cy="605550"/>
          </a:xfrm>
          <a:prstGeom prst="downArrow">
            <a:avLst>
              <a:gd name="adj1" fmla="val 50000"/>
              <a:gd name="adj2" fmla="val 78572"/>
            </a:avLst>
          </a:prstGeom>
          <a:solidFill>
            <a:schemeClr val="accent3">
              <a:lumMod val="7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78C5598B-0186-7F8E-7925-FE29B8CD3EB9}"/>
              </a:ext>
            </a:extLst>
          </p:cNvPr>
          <p:cNvGraphicFramePr>
            <a:graphicFrameLocks noGrp="1"/>
          </p:cNvGraphicFramePr>
          <p:nvPr>
            <p:extLst>
              <p:ext uri="{D42A27DB-BD31-4B8C-83A1-F6EECF244321}">
                <p14:modId xmlns:p14="http://schemas.microsoft.com/office/powerpoint/2010/main" val="3641456118"/>
              </p:ext>
            </p:extLst>
          </p:nvPr>
        </p:nvGraphicFramePr>
        <p:xfrm>
          <a:off x="6325330" y="2118088"/>
          <a:ext cx="2182566" cy="1005840"/>
        </p:xfrm>
        <a:graphic>
          <a:graphicData uri="http://schemas.openxmlformats.org/drawingml/2006/table">
            <a:tbl>
              <a:tblPr firstRow="1" bandRow="1">
                <a:tableStyleId>{5C22544A-7EE6-4342-B048-85BDC9FD1C3A}</a:tableStyleId>
              </a:tblPr>
              <a:tblGrid>
                <a:gridCol w="642000">
                  <a:extLst>
                    <a:ext uri="{9D8B030D-6E8A-4147-A177-3AD203B41FA5}">
                      <a16:colId xmlns:a16="http://schemas.microsoft.com/office/drawing/2014/main" val="2237024066"/>
                    </a:ext>
                  </a:extLst>
                </a:gridCol>
                <a:gridCol w="695740">
                  <a:extLst>
                    <a:ext uri="{9D8B030D-6E8A-4147-A177-3AD203B41FA5}">
                      <a16:colId xmlns:a16="http://schemas.microsoft.com/office/drawing/2014/main" val="1731578586"/>
                    </a:ext>
                  </a:extLst>
                </a:gridCol>
                <a:gridCol w="844826">
                  <a:extLst>
                    <a:ext uri="{9D8B030D-6E8A-4147-A177-3AD203B41FA5}">
                      <a16:colId xmlns:a16="http://schemas.microsoft.com/office/drawing/2014/main" val="159859074"/>
                    </a:ext>
                  </a:extLst>
                </a:gridCol>
              </a:tblGrid>
              <a:tr h="283342">
                <a:tc>
                  <a:txBody>
                    <a:bodyPr/>
                    <a:lstStyle/>
                    <a:p>
                      <a:pPr algn="ctr"/>
                      <a:r>
                        <a:rPr lang="en-US" sz="1600" dirty="0"/>
                        <a:t>River</a:t>
                      </a:r>
                    </a:p>
                  </a:txBody>
                  <a:tcPr anchor="ctr">
                    <a:solidFill>
                      <a:schemeClr val="bg2">
                        <a:lumMod val="50000"/>
                      </a:schemeClr>
                    </a:solidFill>
                  </a:tcPr>
                </a:tc>
                <a:tc>
                  <a:txBody>
                    <a:bodyPr/>
                    <a:lstStyle/>
                    <a:p>
                      <a:pPr algn="ctr">
                        <a:tabLst>
                          <a:tab pos="5715000" algn="l"/>
                        </a:tabLst>
                      </a:pPr>
                      <a:r>
                        <a:rPr lang="en-US" sz="1600" dirty="0"/>
                        <a:t>Count</a:t>
                      </a:r>
                    </a:p>
                  </a:txBody>
                  <a:tcPr anchor="ctr">
                    <a:solidFill>
                      <a:schemeClr val="bg2">
                        <a:lumMod val="50000"/>
                      </a:schemeClr>
                    </a:solidFill>
                  </a:tcPr>
                </a:tc>
                <a:tc>
                  <a:txBody>
                    <a:bodyPr/>
                    <a:lstStyle/>
                    <a:p>
                      <a:pPr algn="ctr">
                        <a:tabLst>
                          <a:tab pos="5715000" algn="l"/>
                        </a:tabLst>
                      </a:pPr>
                      <a:r>
                        <a:rPr lang="en-US" sz="1600" dirty="0"/>
                        <a:t>Ave Len</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3</a:t>
                      </a:r>
                    </a:p>
                  </a:txBody>
                  <a:tcPr anchor="ctr">
                    <a:solidFill>
                      <a:srgbClr val="E2CFF1"/>
                    </a:solidFill>
                  </a:tcPr>
                </a:tc>
                <a:tc>
                  <a:txBody>
                    <a:bodyPr/>
                    <a:lstStyle/>
                    <a:p>
                      <a:pPr algn="ctr"/>
                      <a:r>
                        <a:rPr lang="en-US" sz="1600" dirty="0"/>
                        <a:t>581.6</a:t>
                      </a:r>
                    </a:p>
                  </a:txBody>
                  <a:tcPr anchor="ctr">
                    <a:solidFill>
                      <a:schemeClr val="accent6">
                        <a:lumMod val="20000"/>
                        <a:lumOff val="80000"/>
                      </a:schemeClr>
                    </a:solidFill>
                  </a:tcPr>
                </a:tc>
                <a:extLst>
                  <a:ext uri="{0D108BD9-81ED-4DB2-BD59-A6C34878D82A}">
                    <a16:rowId xmlns:a16="http://schemas.microsoft.com/office/drawing/2014/main" val="3716716896"/>
                  </a:ext>
                </a:extLst>
              </a:tr>
              <a:tr h="300161">
                <a:tc>
                  <a:txBody>
                    <a:bodyPr/>
                    <a:lstStyle/>
                    <a:p>
                      <a:pPr algn="ctr"/>
                      <a:r>
                        <a:rPr lang="en-US" sz="1600" dirty="0"/>
                        <a:t>Taku</a:t>
                      </a:r>
                    </a:p>
                  </a:txBody>
                  <a:tcPr anchor="ctr">
                    <a:solidFill>
                      <a:schemeClr val="accent4">
                        <a:lumMod val="20000"/>
                        <a:lumOff val="80000"/>
                      </a:schemeClr>
                    </a:solidFill>
                  </a:tcPr>
                </a:tc>
                <a:tc>
                  <a:txBody>
                    <a:bodyPr/>
                    <a:lstStyle/>
                    <a:p>
                      <a:pPr algn="ctr"/>
                      <a:r>
                        <a:rPr lang="en-US" sz="1600" dirty="0"/>
                        <a:t>2</a:t>
                      </a:r>
                    </a:p>
                  </a:txBody>
                  <a:tcPr anchor="ctr">
                    <a:solidFill>
                      <a:srgbClr val="E2CFF1"/>
                    </a:solidFill>
                  </a:tcPr>
                </a:tc>
                <a:tc>
                  <a:txBody>
                    <a:bodyPr/>
                    <a:lstStyle/>
                    <a:p>
                      <a:pPr algn="ctr"/>
                      <a:r>
                        <a:rPr lang="en-US" sz="1600" dirty="0"/>
                        <a:t>575</a:t>
                      </a:r>
                    </a:p>
                  </a:txBody>
                  <a:tcPr anchor="ctr">
                    <a:solidFill>
                      <a:schemeClr val="accent6">
                        <a:lumMod val="20000"/>
                        <a:lumOff val="80000"/>
                      </a:schemeClr>
                    </a:solidFill>
                  </a:tcPr>
                </a:tc>
                <a:extLst>
                  <a:ext uri="{0D108BD9-81ED-4DB2-BD59-A6C34878D82A}">
                    <a16:rowId xmlns:a16="http://schemas.microsoft.com/office/drawing/2014/main" val="3107546162"/>
                  </a:ext>
                </a:extLst>
              </a:tr>
            </a:tbl>
          </a:graphicData>
        </a:graphic>
      </p:graphicFrame>
      <p:graphicFrame>
        <p:nvGraphicFramePr>
          <p:cNvPr id="9" name="Table 8">
            <a:extLst>
              <a:ext uri="{FF2B5EF4-FFF2-40B4-BE49-F238E27FC236}">
                <a16:creationId xmlns:a16="http://schemas.microsoft.com/office/drawing/2014/main" id="{F80156F6-78E6-3A7C-438E-2A413A83A50B}"/>
              </a:ext>
            </a:extLst>
          </p:cNvPr>
          <p:cNvGraphicFramePr>
            <a:graphicFrameLocks noGrp="1"/>
          </p:cNvGraphicFramePr>
          <p:nvPr>
            <p:extLst>
              <p:ext uri="{D42A27DB-BD31-4B8C-83A1-F6EECF244321}">
                <p14:modId xmlns:p14="http://schemas.microsoft.com/office/powerpoint/2010/main" val="3986068706"/>
              </p:ext>
            </p:extLst>
          </p:nvPr>
        </p:nvGraphicFramePr>
        <p:xfrm>
          <a:off x="9564755" y="1545019"/>
          <a:ext cx="1618686" cy="2011680"/>
        </p:xfrm>
        <a:graphic>
          <a:graphicData uri="http://schemas.openxmlformats.org/drawingml/2006/table">
            <a:tbl>
              <a:tblPr firstRow="1" bandRow="1">
                <a:tableStyleId>{5C22544A-7EE6-4342-B048-85BDC9FD1C3A}</a:tableStyleId>
              </a:tblPr>
              <a:tblGrid>
                <a:gridCol w="749745">
                  <a:extLst>
                    <a:ext uri="{9D8B030D-6E8A-4147-A177-3AD203B41FA5}">
                      <a16:colId xmlns:a16="http://schemas.microsoft.com/office/drawing/2014/main" val="2237024066"/>
                    </a:ext>
                  </a:extLst>
                </a:gridCol>
                <a:gridCol w="868941">
                  <a:extLst>
                    <a:ext uri="{9D8B030D-6E8A-4147-A177-3AD203B41FA5}">
                      <a16:colId xmlns:a16="http://schemas.microsoft.com/office/drawing/2014/main" val="159859074"/>
                    </a:ext>
                  </a:extLst>
                </a:gridCol>
              </a:tblGrid>
              <a:tr h="283342">
                <a:tc>
                  <a:txBody>
                    <a:bodyPr/>
                    <a:lstStyle/>
                    <a:p>
                      <a:pPr algn="ctr"/>
                      <a:r>
                        <a:rPr lang="en-US" sz="1600" dirty="0"/>
                        <a:t>River</a:t>
                      </a:r>
                    </a:p>
                  </a:txBody>
                  <a:tcPr anchor="ctr">
                    <a:solidFill>
                      <a:schemeClr val="bg2">
                        <a:lumMod val="50000"/>
                      </a:schemeClr>
                    </a:solidFill>
                  </a:tcPr>
                </a:tc>
                <a:tc>
                  <a:txBody>
                    <a:bodyPr/>
                    <a:lstStyle/>
                    <a:p>
                      <a:pPr algn="ctr">
                        <a:tabLst>
                          <a:tab pos="5715000" algn="l"/>
                        </a:tabLst>
                      </a:pPr>
                      <a:r>
                        <a:rPr lang="en-US" sz="1600" dirty="0"/>
                        <a:t>Length</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560</a:t>
                      </a:r>
                    </a:p>
                  </a:txBody>
                  <a:tcPr anchor="ctr">
                    <a:solidFill>
                      <a:schemeClr val="accent6">
                        <a:lumMod val="20000"/>
                        <a:lumOff val="80000"/>
                      </a:schemeClr>
                    </a:solidFill>
                  </a:tcPr>
                </a:tc>
                <a:extLst>
                  <a:ext uri="{0D108BD9-81ED-4DB2-BD59-A6C34878D82A}">
                    <a16:rowId xmlns:a16="http://schemas.microsoft.com/office/drawing/2014/main" val="3716716896"/>
                  </a:ext>
                </a:extLst>
              </a:tr>
              <a:tr h="300161">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610</a:t>
                      </a:r>
                    </a:p>
                  </a:txBody>
                  <a:tcPr anchor="ctr">
                    <a:solidFill>
                      <a:schemeClr val="accent6">
                        <a:lumMod val="20000"/>
                        <a:lumOff val="80000"/>
                      </a:schemeClr>
                    </a:solidFill>
                  </a:tcPr>
                </a:tc>
                <a:extLst>
                  <a:ext uri="{0D108BD9-81ED-4DB2-BD59-A6C34878D82A}">
                    <a16:rowId xmlns:a16="http://schemas.microsoft.com/office/drawing/2014/main" val="1162614411"/>
                  </a:ext>
                </a:extLst>
              </a:tr>
              <a:tr h="300161">
                <a:tc>
                  <a:txBody>
                    <a:bodyPr/>
                    <a:lstStyle/>
                    <a:p>
                      <a:pPr algn="ctr"/>
                      <a:r>
                        <a:rPr lang="en-US" sz="1600" dirty="0"/>
                        <a:t>Kenai</a:t>
                      </a:r>
                    </a:p>
                  </a:txBody>
                  <a:tcPr anchor="ctr">
                    <a:solidFill>
                      <a:schemeClr val="accent4">
                        <a:lumMod val="20000"/>
                        <a:lumOff val="80000"/>
                      </a:schemeClr>
                    </a:solidFill>
                  </a:tcPr>
                </a:tc>
                <a:tc>
                  <a:txBody>
                    <a:bodyPr/>
                    <a:lstStyle/>
                    <a:p>
                      <a:pPr algn="ctr"/>
                      <a:r>
                        <a:rPr lang="en-US" sz="1600" dirty="0"/>
                        <a:t>575</a:t>
                      </a:r>
                    </a:p>
                  </a:txBody>
                  <a:tcPr anchor="ctr">
                    <a:solidFill>
                      <a:schemeClr val="accent6">
                        <a:lumMod val="20000"/>
                        <a:lumOff val="80000"/>
                      </a:schemeClr>
                    </a:solidFill>
                  </a:tcPr>
                </a:tc>
                <a:extLst>
                  <a:ext uri="{0D108BD9-81ED-4DB2-BD59-A6C34878D82A}">
                    <a16:rowId xmlns:a16="http://schemas.microsoft.com/office/drawing/2014/main" val="2824615546"/>
                  </a:ext>
                </a:extLst>
              </a:tr>
              <a:tr h="300161">
                <a:tc>
                  <a:txBody>
                    <a:bodyPr/>
                    <a:lstStyle/>
                    <a:p>
                      <a:pPr algn="ctr"/>
                      <a:r>
                        <a:rPr lang="en-US" sz="1600" dirty="0"/>
                        <a:t>Taku</a:t>
                      </a:r>
                    </a:p>
                  </a:txBody>
                  <a:tcPr anchor="ctr">
                    <a:solidFill>
                      <a:schemeClr val="accent4">
                        <a:lumMod val="20000"/>
                        <a:lumOff val="80000"/>
                      </a:schemeClr>
                    </a:solidFill>
                  </a:tcPr>
                </a:tc>
                <a:tc>
                  <a:txBody>
                    <a:bodyPr/>
                    <a:lstStyle/>
                    <a:p>
                      <a:pPr algn="ctr"/>
                      <a:r>
                        <a:rPr lang="en-US" sz="1600" dirty="0"/>
                        <a:t>565</a:t>
                      </a:r>
                    </a:p>
                  </a:txBody>
                  <a:tcPr anchor="ctr">
                    <a:solidFill>
                      <a:schemeClr val="accent6">
                        <a:lumMod val="20000"/>
                        <a:lumOff val="80000"/>
                      </a:schemeClr>
                    </a:solidFill>
                  </a:tcPr>
                </a:tc>
                <a:extLst>
                  <a:ext uri="{0D108BD9-81ED-4DB2-BD59-A6C34878D82A}">
                    <a16:rowId xmlns:a16="http://schemas.microsoft.com/office/drawing/2014/main" val="74983914"/>
                  </a:ext>
                </a:extLst>
              </a:tr>
              <a:tr h="300161">
                <a:tc>
                  <a:txBody>
                    <a:bodyPr/>
                    <a:lstStyle/>
                    <a:p>
                      <a:pPr algn="ctr"/>
                      <a:r>
                        <a:rPr lang="en-US" sz="1600" dirty="0"/>
                        <a:t>Taku</a:t>
                      </a:r>
                    </a:p>
                  </a:txBody>
                  <a:tcPr anchor="ctr">
                    <a:solidFill>
                      <a:schemeClr val="accent4">
                        <a:lumMod val="20000"/>
                        <a:lumOff val="80000"/>
                      </a:schemeClr>
                    </a:solidFill>
                  </a:tcPr>
                </a:tc>
                <a:tc>
                  <a:txBody>
                    <a:bodyPr/>
                    <a:lstStyle/>
                    <a:p>
                      <a:pPr algn="ctr"/>
                      <a:r>
                        <a:rPr lang="en-US" sz="1600" dirty="0"/>
                        <a:t>585</a:t>
                      </a:r>
                    </a:p>
                  </a:txBody>
                  <a:tcPr anchor="ctr">
                    <a:solidFill>
                      <a:schemeClr val="accent6">
                        <a:lumMod val="20000"/>
                        <a:lumOff val="80000"/>
                      </a:schemeClr>
                    </a:solidFill>
                  </a:tcPr>
                </a:tc>
                <a:extLst>
                  <a:ext uri="{0D108BD9-81ED-4DB2-BD59-A6C34878D82A}">
                    <a16:rowId xmlns:a16="http://schemas.microsoft.com/office/drawing/2014/main" val="3107546162"/>
                  </a:ext>
                </a:extLst>
              </a:tr>
            </a:tbl>
          </a:graphicData>
        </a:graphic>
      </p:graphicFrame>
      <p:sp>
        <p:nvSpPr>
          <p:cNvPr id="10" name="Arrow: Down 9">
            <a:extLst>
              <a:ext uri="{FF2B5EF4-FFF2-40B4-BE49-F238E27FC236}">
                <a16:creationId xmlns:a16="http://schemas.microsoft.com/office/drawing/2014/main" id="{893E6EF4-8DD9-4D66-ED0F-63DA792D060E}"/>
              </a:ext>
            </a:extLst>
          </p:cNvPr>
          <p:cNvSpPr/>
          <p:nvPr/>
        </p:nvSpPr>
        <p:spPr>
          <a:xfrm rot="16200000">
            <a:off x="8862390" y="2311137"/>
            <a:ext cx="347870" cy="605550"/>
          </a:xfrm>
          <a:prstGeom prst="downArrow">
            <a:avLst>
              <a:gd name="adj1" fmla="val 50000"/>
              <a:gd name="adj2" fmla="val 78572"/>
            </a:avLst>
          </a:prstGeom>
          <a:solidFill>
            <a:schemeClr val="accent3">
              <a:lumMod val="7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06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13</a:t>
            </a:fld>
            <a:endParaRPr lang="en-US"/>
          </a:p>
        </p:txBody>
      </p:sp>
      <p:sp>
        <p:nvSpPr>
          <p:cNvPr id="10" name="TextBox 9">
            <a:extLst>
              <a:ext uri="{FF2B5EF4-FFF2-40B4-BE49-F238E27FC236}">
                <a16:creationId xmlns:a16="http://schemas.microsoft.com/office/drawing/2014/main" id="{845541AE-E859-4659-82EA-223A6121AFCB}"/>
              </a:ext>
            </a:extLst>
          </p:cNvPr>
          <p:cNvSpPr txBox="1"/>
          <p:nvPr/>
        </p:nvSpPr>
        <p:spPr>
          <a:xfrm>
            <a:off x="2645790" y="1446621"/>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1794164" y="5625207"/>
            <a:ext cx="4593303" cy="1077218"/>
          </a:xfrm>
          <a:prstGeom prst="rect">
            <a:avLst/>
          </a:prstGeom>
          <a:noFill/>
        </p:spPr>
        <p:txBody>
          <a:bodyPr wrap="square" rtlCol="0">
            <a:spAutoFit/>
          </a:bodyPr>
          <a:lstStyle/>
          <a:p>
            <a:pPr algn="ctr"/>
            <a:r>
              <a:rPr lang="en-US" sz="3200" dirty="0"/>
              <a:t>This one!</a:t>
            </a:r>
          </a:p>
          <a:p>
            <a:pPr algn="ctr"/>
            <a:r>
              <a:rPr lang="en-US" sz="3200" dirty="0"/>
              <a:t>Any guesses why?</a:t>
            </a:r>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nvGraphicFramePr>
        <p:xfrm>
          <a:off x="267637" y="2484120"/>
          <a:ext cx="4207156" cy="188976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895279">
                  <a:extLst>
                    <a:ext uri="{9D8B030D-6E8A-4147-A177-3AD203B41FA5}">
                      <a16:colId xmlns:a16="http://schemas.microsoft.com/office/drawing/2014/main" val="519276145"/>
                    </a:ext>
                  </a:extLst>
                </a:gridCol>
                <a:gridCol w="1069967">
                  <a:extLst>
                    <a:ext uri="{9D8B030D-6E8A-4147-A177-3AD203B41FA5}">
                      <a16:colId xmlns:a16="http://schemas.microsoft.com/office/drawing/2014/main" val="1879728500"/>
                    </a:ext>
                  </a:extLst>
                </a:gridCol>
                <a:gridCol w="1401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tabLst>
                          <a:tab pos="800100" algn="l"/>
                        </a:tabLst>
                      </a:pPr>
                      <a:r>
                        <a:rPr lang="en-US" sz="2000" dirty="0"/>
                        <a:t>Berners River</a:t>
                      </a:r>
                      <a:endParaRPr lang="en-US" sz="2000" dirty="0">
                        <a:latin typeface="+mn-lt"/>
                      </a:endParaRPr>
                    </a:p>
                  </a:txBody>
                  <a:tcPr/>
                </a:tc>
                <a:tc>
                  <a:txBody>
                    <a:bodyPr/>
                    <a:lstStyle/>
                    <a:p>
                      <a:pPr algn="ctr"/>
                      <a:r>
                        <a:rPr lang="en-US" sz="2000" dirty="0"/>
                        <a:t>Hugh Smith Lake</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nvGraphicFramePr>
        <p:xfrm>
          <a:off x="6760498" y="2135724"/>
          <a:ext cx="3637338" cy="396240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1776428">
                  <a:extLst>
                    <a:ext uri="{9D8B030D-6E8A-4147-A177-3AD203B41FA5}">
                      <a16:colId xmlns:a16="http://schemas.microsoft.com/office/drawing/2014/main" val="519276145"/>
                    </a:ext>
                  </a:extLst>
                </a:gridCol>
                <a:gridCol w="1020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1645221756"/>
                  </a:ext>
                </a:extLst>
              </a:tr>
            </a:tbl>
          </a:graphicData>
        </a:graphic>
      </p:graphicFrame>
      <p:cxnSp>
        <p:nvCxnSpPr>
          <p:cNvPr id="13" name="Straight Arrow Connector 12">
            <a:extLst>
              <a:ext uri="{FF2B5EF4-FFF2-40B4-BE49-F238E27FC236}">
                <a16:creationId xmlns:a16="http://schemas.microsoft.com/office/drawing/2014/main" id="{07A9E5E0-71CB-4BB1-9252-B864E6ABD0D3}"/>
              </a:ext>
            </a:extLst>
          </p:cNvPr>
          <p:cNvCxnSpPr>
            <a:cxnSpLocks/>
          </p:cNvCxnSpPr>
          <p:nvPr/>
        </p:nvCxnSpPr>
        <p:spPr>
          <a:xfrm flipV="1">
            <a:off x="5431503" y="5565276"/>
            <a:ext cx="1045039" cy="4852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14</a:t>
            </a:fld>
            <a:endParaRPr lang="en-US"/>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extLst>
              <p:ext uri="{D42A27DB-BD31-4B8C-83A1-F6EECF244321}">
                <p14:modId xmlns:p14="http://schemas.microsoft.com/office/powerpoint/2010/main" val="3497245013"/>
              </p:ext>
            </p:extLst>
          </p:nvPr>
        </p:nvGraphicFramePr>
        <p:xfrm>
          <a:off x="267635" y="2484120"/>
          <a:ext cx="5937222" cy="1889760"/>
        </p:xfrm>
        <a:graphic>
          <a:graphicData uri="http://schemas.openxmlformats.org/drawingml/2006/table">
            <a:tbl>
              <a:tblPr firstRow="1" bandRow="1">
                <a:tableStyleId>{9D7B26C5-4107-4FEC-AEDC-1716B250A1EF}</a:tableStyleId>
              </a:tblPr>
              <a:tblGrid>
                <a:gridCol w="814090">
                  <a:extLst>
                    <a:ext uri="{9D8B030D-6E8A-4147-A177-3AD203B41FA5}">
                      <a16:colId xmlns:a16="http://schemas.microsoft.com/office/drawing/2014/main" val="640234232"/>
                    </a:ext>
                  </a:extLst>
                </a:gridCol>
                <a:gridCol w="879730">
                  <a:extLst>
                    <a:ext uri="{9D8B030D-6E8A-4147-A177-3AD203B41FA5}">
                      <a16:colId xmlns:a16="http://schemas.microsoft.com/office/drawing/2014/main" val="519276145"/>
                    </a:ext>
                  </a:extLst>
                </a:gridCol>
                <a:gridCol w="1075659">
                  <a:extLst>
                    <a:ext uri="{9D8B030D-6E8A-4147-A177-3AD203B41FA5}">
                      <a16:colId xmlns:a16="http://schemas.microsoft.com/office/drawing/2014/main" val="1879728500"/>
                    </a:ext>
                  </a:extLst>
                </a:gridCol>
                <a:gridCol w="1502229">
                  <a:extLst>
                    <a:ext uri="{9D8B030D-6E8A-4147-A177-3AD203B41FA5}">
                      <a16:colId xmlns:a16="http://schemas.microsoft.com/office/drawing/2014/main" val="2037657942"/>
                    </a:ext>
                  </a:extLst>
                </a:gridCol>
                <a:gridCol w="1665514">
                  <a:extLst>
                    <a:ext uri="{9D8B030D-6E8A-4147-A177-3AD203B41FA5}">
                      <a16:colId xmlns:a16="http://schemas.microsoft.com/office/drawing/2014/main" val="238880982"/>
                    </a:ext>
                  </a:extLst>
                </a:gridCol>
              </a:tblGrid>
              <a:tr h="370840">
                <a:tc>
                  <a:txBody>
                    <a:bodyPr/>
                    <a:lstStyle/>
                    <a:p>
                      <a:pPr algn="ctr"/>
                      <a:r>
                        <a:rPr lang="en-US" sz="2000" dirty="0"/>
                        <a:t>Year</a:t>
                      </a:r>
                      <a:endParaRPr lang="en-US" sz="2000" dirty="0">
                        <a:latin typeface="+mn-lt"/>
                      </a:endParaRPr>
                    </a:p>
                  </a:txBody>
                  <a:tcPr anchor="b"/>
                </a:tc>
                <a:tc>
                  <a:txBody>
                    <a:bodyPr/>
                    <a:lstStyle/>
                    <a:p>
                      <a:pPr algn="ctr"/>
                      <a:r>
                        <a:rPr lang="en-US" sz="2000" dirty="0"/>
                        <a:t>Auke Creek</a:t>
                      </a:r>
                      <a:endParaRPr lang="en-US" sz="2000" dirty="0">
                        <a:latin typeface="+mn-lt"/>
                      </a:endParaRPr>
                    </a:p>
                  </a:txBody>
                  <a:tcPr anchor="b"/>
                </a:tc>
                <a:tc>
                  <a:txBody>
                    <a:bodyPr/>
                    <a:lstStyle/>
                    <a:p>
                      <a:pPr algn="ctr">
                        <a:tabLst>
                          <a:tab pos="800100" algn="l"/>
                        </a:tabLst>
                      </a:pPr>
                      <a:r>
                        <a:rPr lang="en-US" sz="2000" dirty="0"/>
                        <a:t>Berners River</a:t>
                      </a:r>
                      <a:endParaRPr lang="en-US" sz="2000" dirty="0">
                        <a:latin typeface="+mn-lt"/>
                      </a:endParaRPr>
                    </a:p>
                  </a:txBody>
                  <a:tcPr anchor="b"/>
                </a:tc>
                <a:tc>
                  <a:txBody>
                    <a:bodyPr/>
                    <a:lstStyle/>
                    <a:p>
                      <a:pPr algn="ctr"/>
                      <a:r>
                        <a:rPr lang="en-US" sz="2000" dirty="0"/>
                        <a:t>Hugh Smith Lake</a:t>
                      </a:r>
                      <a:endParaRPr lang="en-US" sz="2000" dirty="0">
                        <a:latin typeface="+mn-lt"/>
                      </a:endParaRPr>
                    </a:p>
                  </a:txBody>
                  <a:tcPr anchor="b"/>
                </a:tc>
                <a:tc>
                  <a:txBody>
                    <a:bodyPr/>
                    <a:lstStyle/>
                    <a:p>
                      <a:pPr algn="ctr"/>
                      <a:r>
                        <a:rPr lang="en-US" sz="2000" dirty="0">
                          <a:latin typeface="+mn-lt"/>
                        </a:rPr>
                        <a:t>Comment</a:t>
                      </a:r>
                    </a:p>
                  </a:txBody>
                  <a:tcPr anchor="b"/>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No fish 7/24-8/25</a:t>
                      </a: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Kayla quit counting</a:t>
                      </a: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600" dirty="0">
                          <a:latin typeface="+mn-lt"/>
                        </a:rPr>
                        <a:t>Prob 100 fish low</a:t>
                      </a: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extLst>
              <p:ext uri="{D42A27DB-BD31-4B8C-83A1-F6EECF244321}">
                <p14:modId xmlns:p14="http://schemas.microsoft.com/office/powerpoint/2010/main" val="2695627249"/>
              </p:ext>
            </p:extLst>
          </p:nvPr>
        </p:nvGraphicFramePr>
        <p:xfrm>
          <a:off x="6760498" y="2135724"/>
          <a:ext cx="5075902" cy="4084320"/>
        </p:xfrm>
        <a:graphic>
          <a:graphicData uri="http://schemas.openxmlformats.org/drawingml/2006/table">
            <a:tbl>
              <a:tblPr firstRow="1" bandRow="1">
                <a:tableStyleId>{9D7B26C5-4107-4FEC-AEDC-1716B250A1EF}</a:tableStyleId>
              </a:tblPr>
              <a:tblGrid>
                <a:gridCol w="796002">
                  <a:extLst>
                    <a:ext uri="{9D8B030D-6E8A-4147-A177-3AD203B41FA5}">
                      <a16:colId xmlns:a16="http://schemas.microsoft.com/office/drawing/2014/main" val="640234232"/>
                    </a:ext>
                  </a:extLst>
                </a:gridCol>
                <a:gridCol w="1854200">
                  <a:extLst>
                    <a:ext uri="{9D8B030D-6E8A-4147-A177-3AD203B41FA5}">
                      <a16:colId xmlns:a16="http://schemas.microsoft.com/office/drawing/2014/main" val="519276145"/>
                    </a:ext>
                  </a:extLst>
                </a:gridCol>
                <a:gridCol w="1003300">
                  <a:extLst>
                    <a:ext uri="{9D8B030D-6E8A-4147-A177-3AD203B41FA5}">
                      <a16:colId xmlns:a16="http://schemas.microsoft.com/office/drawing/2014/main" val="2037657942"/>
                    </a:ext>
                  </a:extLst>
                </a:gridCol>
                <a:gridCol w="1422400">
                  <a:extLst>
                    <a:ext uri="{9D8B030D-6E8A-4147-A177-3AD203B41FA5}">
                      <a16:colId xmlns:a16="http://schemas.microsoft.com/office/drawing/2014/main" val="40099302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tc>
                  <a:txBody>
                    <a:bodyPr/>
                    <a:lstStyle/>
                    <a:p>
                      <a:pPr algn="ctr"/>
                      <a:r>
                        <a:rPr lang="en-US" sz="2000" dirty="0">
                          <a:latin typeface="+mn-lt"/>
                        </a:rPr>
                        <a:t>Comment</a:t>
                      </a: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No fish 7/24-8/25</a:t>
                      </a:r>
                    </a:p>
                  </a:txBody>
                  <a:tcPr marL="7620" marR="7620" marT="7620" marB="0" anchor="ctr"/>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Kayla quit counting</a:t>
                      </a:r>
                    </a:p>
                  </a:txBody>
                  <a:tcPr marL="7620" marR="7620" marT="7620" marB="0" anchor="ctr"/>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High water 8/30</a:t>
                      </a:r>
                    </a:p>
                  </a:txBody>
                  <a:tcPr anchor="ct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tc>
                  <a:txBody>
                    <a:bodyPr/>
                    <a:lstStyle/>
                    <a:p>
                      <a:pPr algn="ctr"/>
                      <a:r>
                        <a:rPr lang="en-US" sz="1400" dirty="0">
                          <a:latin typeface="+mn-lt"/>
                        </a:rPr>
                        <a:t>Not a peak count</a:t>
                      </a:r>
                    </a:p>
                  </a:txBody>
                  <a:tcPr anchor="ct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a:latin typeface="+mn-lt"/>
                        </a:rPr>
                        <a:t>Prob 100 fish low</a:t>
                      </a:r>
                    </a:p>
                  </a:txBody>
                  <a:tcPr marL="7620" marR="7620" marT="7620" marB="0" anchor="ctr"/>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Kayla didn’t count jacks</a:t>
                      </a:r>
                    </a:p>
                  </a:txBody>
                  <a:tcPr anchor="ctr"/>
                </a:tc>
                <a:extLst>
                  <a:ext uri="{0D108BD9-81ED-4DB2-BD59-A6C34878D82A}">
                    <a16:rowId xmlns:a16="http://schemas.microsoft.com/office/drawing/2014/main" val="1645221756"/>
                  </a:ext>
                </a:extLst>
              </a:tr>
            </a:tbl>
          </a:graphicData>
        </a:graphic>
      </p:graphicFrame>
      <p:sp>
        <p:nvSpPr>
          <p:cNvPr id="9" name="TextBox 8">
            <a:extLst>
              <a:ext uri="{FF2B5EF4-FFF2-40B4-BE49-F238E27FC236}">
                <a16:creationId xmlns:a16="http://schemas.microsoft.com/office/drawing/2014/main" id="{FA1FB079-744E-47C5-8873-12A2B57385C8}"/>
              </a:ext>
            </a:extLst>
          </p:cNvPr>
          <p:cNvSpPr txBox="1"/>
          <p:nvPr/>
        </p:nvSpPr>
        <p:spPr>
          <a:xfrm>
            <a:off x="817652" y="1462948"/>
            <a:ext cx="10341204" cy="584775"/>
          </a:xfrm>
          <a:prstGeom prst="rect">
            <a:avLst/>
          </a:prstGeom>
          <a:noFill/>
          <a:ln>
            <a:solidFill>
              <a:srgbClr val="38D7EC"/>
            </a:solidFill>
          </a:ln>
          <a:effectLst>
            <a:glow rad="38100">
              <a:srgbClr val="38D7EC"/>
            </a:glow>
          </a:effectLst>
        </p:spPr>
        <p:txBody>
          <a:bodyPr wrap="square" rtlCol="0">
            <a:spAutoFit/>
          </a:bodyPr>
          <a:lstStyle/>
          <a:p>
            <a:pPr algn="ctr"/>
            <a:r>
              <a:rPr lang="en-US" sz="3200" dirty="0"/>
              <a:t>To see why: if there were a comment, which does it refer to? </a:t>
            </a:r>
          </a:p>
        </p:txBody>
      </p:sp>
    </p:spTree>
    <p:extLst>
      <p:ext uri="{BB962C8B-B14F-4D97-AF65-F5344CB8AC3E}">
        <p14:creationId xmlns:p14="http://schemas.microsoft.com/office/powerpoint/2010/main" val="56759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FBFC-FCEE-4C79-84B0-769850141E1D}"/>
              </a:ext>
            </a:extLst>
          </p:cNvPr>
          <p:cNvSpPr>
            <a:spLocks noGrp="1"/>
          </p:cNvSpPr>
          <p:nvPr>
            <p:ph type="title"/>
          </p:nvPr>
        </p:nvSpPr>
        <p:spPr/>
        <p:txBody>
          <a:bodyPr/>
          <a:lstStyle/>
          <a:p>
            <a:r>
              <a:rPr lang="en-US" dirty="0"/>
              <a:t>Tidy Data</a:t>
            </a:r>
          </a:p>
        </p:txBody>
      </p:sp>
      <p:sp>
        <p:nvSpPr>
          <p:cNvPr id="4" name="Slide Number Placeholder 3">
            <a:extLst>
              <a:ext uri="{FF2B5EF4-FFF2-40B4-BE49-F238E27FC236}">
                <a16:creationId xmlns:a16="http://schemas.microsoft.com/office/drawing/2014/main" id="{DC6D67EA-EE5B-493D-A381-97373ECEA1F6}"/>
              </a:ext>
            </a:extLst>
          </p:cNvPr>
          <p:cNvSpPr>
            <a:spLocks noGrp="1"/>
          </p:cNvSpPr>
          <p:nvPr>
            <p:ph type="sldNum" sz="quarter" idx="12"/>
          </p:nvPr>
        </p:nvSpPr>
        <p:spPr/>
        <p:txBody>
          <a:bodyPr/>
          <a:lstStyle/>
          <a:p>
            <a:fld id="{6D95AE55-B5F4-483D-AEFF-E8059F5502F5}" type="slidenum">
              <a:rPr lang="en-US" smtClean="0"/>
              <a:t>15</a:t>
            </a:fld>
            <a:endParaRPr lang="en-US"/>
          </a:p>
        </p:txBody>
      </p:sp>
      <p:graphicFrame>
        <p:nvGraphicFramePr>
          <p:cNvPr id="7" name="Table 7">
            <a:extLst>
              <a:ext uri="{FF2B5EF4-FFF2-40B4-BE49-F238E27FC236}">
                <a16:creationId xmlns:a16="http://schemas.microsoft.com/office/drawing/2014/main" id="{AE732F82-720D-4146-AA28-01BCB7E42B87}"/>
              </a:ext>
            </a:extLst>
          </p:cNvPr>
          <p:cNvGraphicFramePr>
            <a:graphicFrameLocks noGrp="1"/>
          </p:cNvGraphicFramePr>
          <p:nvPr/>
        </p:nvGraphicFramePr>
        <p:xfrm>
          <a:off x="1123950"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8" name="Table 7">
            <a:extLst>
              <a:ext uri="{FF2B5EF4-FFF2-40B4-BE49-F238E27FC236}">
                <a16:creationId xmlns:a16="http://schemas.microsoft.com/office/drawing/2014/main" id="{CB6E581D-7D87-42F7-9146-ED7A52ABE49E}"/>
              </a:ext>
            </a:extLst>
          </p:cNvPr>
          <p:cNvGraphicFramePr>
            <a:graphicFrameLocks noGrp="1"/>
          </p:cNvGraphicFramePr>
          <p:nvPr/>
        </p:nvGraphicFramePr>
        <p:xfrm>
          <a:off x="4572003" y="2281030"/>
          <a:ext cx="3105149" cy="2295940"/>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14153">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9" name="Table 7">
            <a:extLst>
              <a:ext uri="{FF2B5EF4-FFF2-40B4-BE49-F238E27FC236}">
                <a16:creationId xmlns:a16="http://schemas.microsoft.com/office/drawing/2014/main" id="{28A09A3E-5174-419E-8B82-9D98C14FE62F}"/>
              </a:ext>
            </a:extLst>
          </p:cNvPr>
          <p:cNvGraphicFramePr>
            <a:graphicFrameLocks noGrp="1"/>
          </p:cNvGraphicFramePr>
          <p:nvPr/>
        </p:nvGraphicFramePr>
        <p:xfrm>
          <a:off x="8020056"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sp>
        <p:nvSpPr>
          <p:cNvPr id="10" name="Rectangle 9">
            <a:extLst>
              <a:ext uri="{FF2B5EF4-FFF2-40B4-BE49-F238E27FC236}">
                <a16:creationId xmlns:a16="http://schemas.microsoft.com/office/drawing/2014/main" id="{254B9021-5315-4576-8207-67C0A6D32890}"/>
              </a:ext>
            </a:extLst>
          </p:cNvPr>
          <p:cNvSpPr/>
          <p:nvPr/>
        </p:nvSpPr>
        <p:spPr>
          <a:xfrm>
            <a:off x="897732" y="2140424"/>
            <a:ext cx="10325099" cy="245400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702360B-FC7F-423D-8960-5C2AEED74558}"/>
              </a:ext>
            </a:extLst>
          </p:cNvPr>
          <p:cNvGrpSpPr/>
          <p:nvPr/>
        </p:nvGrpSpPr>
        <p:grpSpPr>
          <a:xfrm>
            <a:off x="1481137" y="2562743"/>
            <a:ext cx="2390775" cy="2014227"/>
            <a:chOff x="1495425" y="1752600"/>
            <a:chExt cx="2390775" cy="2014227"/>
          </a:xfrm>
        </p:grpSpPr>
        <p:cxnSp>
          <p:nvCxnSpPr>
            <p:cNvPr id="12" name="Straight Arrow Connector 11">
              <a:extLst>
                <a:ext uri="{FF2B5EF4-FFF2-40B4-BE49-F238E27FC236}">
                  <a16:creationId xmlns:a16="http://schemas.microsoft.com/office/drawing/2014/main" id="{BB1A148B-A868-4A07-8042-4B6236DB0233}"/>
                </a:ext>
              </a:extLst>
            </p:cNvPr>
            <p:cNvCxnSpPr>
              <a:cxnSpLocks/>
            </p:cNvCxnSpPr>
            <p:nvPr/>
          </p:nvCxnSpPr>
          <p:spPr>
            <a:xfrm>
              <a:off x="1495425"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1722F7-51C9-4823-AA6D-0C734FFB013A}"/>
                </a:ext>
              </a:extLst>
            </p:cNvPr>
            <p:cNvCxnSpPr>
              <a:cxnSpLocks/>
            </p:cNvCxnSpPr>
            <p:nvPr/>
          </p:nvCxnSpPr>
          <p:spPr>
            <a:xfrm>
              <a:off x="38862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18C911-A8A5-4E74-AD2E-0C6B0984A754}"/>
                </a:ext>
              </a:extLst>
            </p:cNvPr>
            <p:cNvCxnSpPr>
              <a:cxnSpLocks/>
            </p:cNvCxnSpPr>
            <p:nvPr/>
          </p:nvCxnSpPr>
          <p:spPr>
            <a:xfrm>
              <a:off x="30861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158C11-3F5D-4FF1-A0FE-32FD20245F92}"/>
                </a:ext>
              </a:extLst>
            </p:cNvPr>
            <p:cNvCxnSpPr>
              <a:cxnSpLocks/>
            </p:cNvCxnSpPr>
            <p:nvPr/>
          </p:nvCxnSpPr>
          <p:spPr>
            <a:xfrm>
              <a:off x="2192594"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2FDE6D5-7DE7-4BBE-B21D-0F7F24869CDD}"/>
              </a:ext>
            </a:extLst>
          </p:cNvPr>
          <p:cNvSpPr txBox="1"/>
          <p:nvPr/>
        </p:nvSpPr>
        <p:spPr>
          <a:xfrm>
            <a:off x="990599" y="5155889"/>
            <a:ext cx="3290888" cy="461665"/>
          </a:xfrm>
          <a:prstGeom prst="rect">
            <a:avLst/>
          </a:prstGeom>
          <a:noFill/>
        </p:spPr>
        <p:txBody>
          <a:bodyPr wrap="square" rtlCol="0">
            <a:spAutoFit/>
          </a:bodyPr>
          <a:lstStyle/>
          <a:p>
            <a:pPr algn="ctr"/>
            <a:r>
              <a:rPr lang="en-US" sz="2400" dirty="0"/>
              <a:t>Each column is a variable</a:t>
            </a:r>
          </a:p>
        </p:txBody>
      </p:sp>
      <p:sp>
        <p:nvSpPr>
          <p:cNvPr id="19" name="TextBox 18">
            <a:extLst>
              <a:ext uri="{FF2B5EF4-FFF2-40B4-BE49-F238E27FC236}">
                <a16:creationId xmlns:a16="http://schemas.microsoft.com/office/drawing/2014/main" id="{FE72BDF4-2874-4177-B76F-9DD5D0F975E4}"/>
              </a:ext>
            </a:extLst>
          </p:cNvPr>
          <p:cNvSpPr txBox="1"/>
          <p:nvPr/>
        </p:nvSpPr>
        <p:spPr>
          <a:xfrm>
            <a:off x="4572004" y="5159064"/>
            <a:ext cx="3105148" cy="830997"/>
          </a:xfrm>
          <a:prstGeom prst="rect">
            <a:avLst/>
          </a:prstGeom>
          <a:noFill/>
        </p:spPr>
        <p:txBody>
          <a:bodyPr wrap="square" rtlCol="0">
            <a:spAutoFit/>
          </a:bodyPr>
          <a:lstStyle/>
          <a:p>
            <a:pPr algn="ctr"/>
            <a:r>
              <a:rPr lang="en-US" sz="2400" dirty="0"/>
              <a:t>Each row is an observation</a:t>
            </a:r>
          </a:p>
        </p:txBody>
      </p:sp>
      <p:sp>
        <p:nvSpPr>
          <p:cNvPr id="20" name="TextBox 19">
            <a:extLst>
              <a:ext uri="{FF2B5EF4-FFF2-40B4-BE49-F238E27FC236}">
                <a16:creationId xmlns:a16="http://schemas.microsoft.com/office/drawing/2014/main" id="{B50296BD-40D5-43E2-A0FC-F506D8CA6169}"/>
              </a:ext>
            </a:extLst>
          </p:cNvPr>
          <p:cNvSpPr txBox="1"/>
          <p:nvPr/>
        </p:nvSpPr>
        <p:spPr>
          <a:xfrm>
            <a:off x="7967664" y="5159064"/>
            <a:ext cx="2743199" cy="461665"/>
          </a:xfrm>
          <a:prstGeom prst="rect">
            <a:avLst/>
          </a:prstGeom>
          <a:noFill/>
        </p:spPr>
        <p:txBody>
          <a:bodyPr wrap="square" rtlCol="0">
            <a:spAutoFit/>
          </a:bodyPr>
          <a:lstStyle/>
          <a:p>
            <a:pPr algn="ctr"/>
            <a:r>
              <a:rPr lang="en-US" sz="2400" dirty="0"/>
              <a:t>Each cell is a value</a:t>
            </a:r>
          </a:p>
        </p:txBody>
      </p:sp>
      <p:grpSp>
        <p:nvGrpSpPr>
          <p:cNvPr id="3" name="Group 2">
            <a:extLst>
              <a:ext uri="{FF2B5EF4-FFF2-40B4-BE49-F238E27FC236}">
                <a16:creationId xmlns:a16="http://schemas.microsoft.com/office/drawing/2014/main" id="{09DC0BCB-35E7-407A-80D5-AD91064E7A9C}"/>
              </a:ext>
            </a:extLst>
          </p:cNvPr>
          <p:cNvGrpSpPr/>
          <p:nvPr/>
        </p:nvGrpSpPr>
        <p:grpSpPr>
          <a:xfrm>
            <a:off x="4752976" y="2784251"/>
            <a:ext cx="2650330" cy="1592397"/>
            <a:chOff x="4752976" y="2784251"/>
            <a:chExt cx="2650330" cy="1592397"/>
          </a:xfrm>
        </p:grpSpPr>
        <p:cxnSp>
          <p:nvCxnSpPr>
            <p:cNvPr id="29" name="Straight Arrow Connector 28">
              <a:extLst>
                <a:ext uri="{FF2B5EF4-FFF2-40B4-BE49-F238E27FC236}">
                  <a16:creationId xmlns:a16="http://schemas.microsoft.com/office/drawing/2014/main" id="{16AB27F2-0A7D-427B-8628-4BAD773BAE34}"/>
                </a:ext>
              </a:extLst>
            </p:cNvPr>
            <p:cNvCxnSpPr>
              <a:cxnSpLocks/>
            </p:cNvCxnSpPr>
            <p:nvPr/>
          </p:nvCxnSpPr>
          <p:spPr>
            <a:xfrm flipH="1">
              <a:off x="4752977" y="27842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E5F8FD-28D5-414A-84C6-CE768137219D}"/>
                </a:ext>
              </a:extLst>
            </p:cNvPr>
            <p:cNvCxnSpPr>
              <a:cxnSpLocks/>
            </p:cNvCxnSpPr>
            <p:nvPr/>
          </p:nvCxnSpPr>
          <p:spPr>
            <a:xfrm flipH="1">
              <a:off x="4752977" y="30890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73825-C24A-400F-B8EA-15E5586E0437}"/>
                </a:ext>
              </a:extLst>
            </p:cNvPr>
            <p:cNvCxnSpPr>
              <a:cxnSpLocks/>
            </p:cNvCxnSpPr>
            <p:nvPr/>
          </p:nvCxnSpPr>
          <p:spPr>
            <a:xfrm flipH="1">
              <a:off x="4752976" y="34224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9BA138-AD2F-4D52-9895-4F95521A94AC}"/>
                </a:ext>
              </a:extLst>
            </p:cNvPr>
            <p:cNvCxnSpPr>
              <a:cxnSpLocks/>
            </p:cNvCxnSpPr>
            <p:nvPr/>
          </p:nvCxnSpPr>
          <p:spPr>
            <a:xfrm flipH="1">
              <a:off x="4752976" y="37272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9E61A90-EFB0-43EB-A98D-3A9C7AFFBC3D}"/>
                </a:ext>
              </a:extLst>
            </p:cNvPr>
            <p:cNvCxnSpPr>
              <a:cxnSpLocks/>
            </p:cNvCxnSpPr>
            <p:nvPr/>
          </p:nvCxnSpPr>
          <p:spPr>
            <a:xfrm flipH="1">
              <a:off x="4788693" y="40718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9456F60-D2C0-441A-81B8-537AE727964F}"/>
                </a:ext>
              </a:extLst>
            </p:cNvPr>
            <p:cNvCxnSpPr>
              <a:cxnSpLocks/>
            </p:cNvCxnSpPr>
            <p:nvPr/>
          </p:nvCxnSpPr>
          <p:spPr>
            <a:xfrm flipH="1">
              <a:off x="4788693" y="43766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3C7A147-26B4-4BD1-9634-5F748901667F}"/>
              </a:ext>
            </a:extLst>
          </p:cNvPr>
          <p:cNvGrpSpPr/>
          <p:nvPr/>
        </p:nvGrpSpPr>
        <p:grpSpPr>
          <a:xfrm>
            <a:off x="8270853" y="2647724"/>
            <a:ext cx="2440010" cy="249250"/>
            <a:chOff x="8270853" y="2647724"/>
            <a:chExt cx="2440010" cy="249250"/>
          </a:xfrm>
        </p:grpSpPr>
        <p:sp>
          <p:nvSpPr>
            <p:cNvPr id="36" name="Oval 35">
              <a:extLst>
                <a:ext uri="{FF2B5EF4-FFF2-40B4-BE49-F238E27FC236}">
                  <a16:creationId xmlns:a16="http://schemas.microsoft.com/office/drawing/2014/main" id="{BD4EABF1-EED3-448A-9881-56FCC0F9915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487183-6365-4B43-9839-9B0FAF5C52CE}"/>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7C0CE6F-E56E-4AB5-945D-9C6A5B03A0A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1D40CEC-2335-45CA-8C1A-9E37202EC92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28C8764-E530-4A0F-8D23-1BA286F545E5}"/>
              </a:ext>
            </a:extLst>
          </p:cNvPr>
          <p:cNvGrpSpPr/>
          <p:nvPr/>
        </p:nvGrpSpPr>
        <p:grpSpPr>
          <a:xfrm>
            <a:off x="8270853" y="2964426"/>
            <a:ext cx="2440010" cy="249250"/>
            <a:chOff x="8270853" y="2647724"/>
            <a:chExt cx="2440010" cy="249250"/>
          </a:xfrm>
        </p:grpSpPr>
        <p:sp>
          <p:nvSpPr>
            <p:cNvPr id="42" name="Oval 41">
              <a:extLst>
                <a:ext uri="{FF2B5EF4-FFF2-40B4-BE49-F238E27FC236}">
                  <a16:creationId xmlns:a16="http://schemas.microsoft.com/office/drawing/2014/main" id="{17F95879-3BA9-4EA5-B4AD-0141818359FC}"/>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E98371-FF33-4EBA-BCA2-C40FFE0324E6}"/>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6F68A86-6165-4C3C-8672-A18349C313E6}"/>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ED5C76F-F751-4811-8AAA-94223FDC85F1}"/>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CD0B9D8-75D9-4CAE-96B9-5B99B2E99415}"/>
              </a:ext>
            </a:extLst>
          </p:cNvPr>
          <p:cNvGrpSpPr/>
          <p:nvPr/>
        </p:nvGrpSpPr>
        <p:grpSpPr>
          <a:xfrm>
            <a:off x="8270853" y="3285899"/>
            <a:ext cx="2440010" cy="249250"/>
            <a:chOff x="8270853" y="2647724"/>
            <a:chExt cx="2440010" cy="249250"/>
          </a:xfrm>
        </p:grpSpPr>
        <p:sp>
          <p:nvSpPr>
            <p:cNvPr id="47" name="Oval 46">
              <a:extLst>
                <a:ext uri="{FF2B5EF4-FFF2-40B4-BE49-F238E27FC236}">
                  <a16:creationId xmlns:a16="http://schemas.microsoft.com/office/drawing/2014/main" id="{896470E7-A1A7-4245-9E3B-0F1A3CF8A0B6}"/>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4B83699-7104-4B86-AD3A-6AFE6388E32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FCC642F-CE3F-4F14-B9CC-27D91B023D84}"/>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6A50EBD-CB7E-460C-BC6D-4A0094CAFA25}"/>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379E78B-40C3-45B9-ADA4-3936F174EFB3}"/>
              </a:ext>
            </a:extLst>
          </p:cNvPr>
          <p:cNvGrpSpPr/>
          <p:nvPr/>
        </p:nvGrpSpPr>
        <p:grpSpPr>
          <a:xfrm>
            <a:off x="8270853" y="3602601"/>
            <a:ext cx="2440010" cy="249250"/>
            <a:chOff x="8270853" y="2647724"/>
            <a:chExt cx="2440010" cy="249250"/>
          </a:xfrm>
        </p:grpSpPr>
        <p:sp>
          <p:nvSpPr>
            <p:cNvPr id="52" name="Oval 51">
              <a:extLst>
                <a:ext uri="{FF2B5EF4-FFF2-40B4-BE49-F238E27FC236}">
                  <a16:creationId xmlns:a16="http://schemas.microsoft.com/office/drawing/2014/main" id="{C7525FD5-751C-46B9-9B1E-4000AF2AACB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4B25CF-24F5-4CD2-A867-7182CDC50C45}"/>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EEB4E06-480C-4C56-9B05-6F8D68C62407}"/>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9AB0BDC-EA17-4398-956A-0A5B307C1BB2}"/>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C30D33D-2E05-4D39-A7F8-A44F49C44084}"/>
              </a:ext>
            </a:extLst>
          </p:cNvPr>
          <p:cNvGrpSpPr/>
          <p:nvPr/>
        </p:nvGrpSpPr>
        <p:grpSpPr>
          <a:xfrm>
            <a:off x="8270853" y="3921414"/>
            <a:ext cx="2440010" cy="249250"/>
            <a:chOff x="8270853" y="2647724"/>
            <a:chExt cx="2440010" cy="249250"/>
          </a:xfrm>
        </p:grpSpPr>
        <p:sp>
          <p:nvSpPr>
            <p:cNvPr id="57" name="Oval 56">
              <a:extLst>
                <a:ext uri="{FF2B5EF4-FFF2-40B4-BE49-F238E27FC236}">
                  <a16:creationId xmlns:a16="http://schemas.microsoft.com/office/drawing/2014/main" id="{6DD99DDB-568E-4793-9054-A73849E442D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DDEB68D-EFAB-422E-A0C3-6D838BDC701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371F097-5F01-4A97-80F8-01B398813A5A}"/>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C12FC15-5BB7-4FC3-8F29-328C6DDBA113}"/>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2D803AC2-B96B-43D3-ACF6-2621C2AC3611}"/>
              </a:ext>
            </a:extLst>
          </p:cNvPr>
          <p:cNvGrpSpPr/>
          <p:nvPr/>
        </p:nvGrpSpPr>
        <p:grpSpPr>
          <a:xfrm>
            <a:off x="8270853" y="4238116"/>
            <a:ext cx="2440010" cy="249250"/>
            <a:chOff x="8270853" y="2647724"/>
            <a:chExt cx="2440010" cy="249250"/>
          </a:xfrm>
        </p:grpSpPr>
        <p:sp>
          <p:nvSpPr>
            <p:cNvPr id="62" name="Oval 61">
              <a:extLst>
                <a:ext uri="{FF2B5EF4-FFF2-40B4-BE49-F238E27FC236}">
                  <a16:creationId xmlns:a16="http://schemas.microsoft.com/office/drawing/2014/main" id="{656E50E8-32E7-400C-8112-785802198B93}"/>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3B59EB3-33D5-4B60-A7C7-6BC183E283A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3EF738F-728F-447A-9CF1-FA1072B627B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026F6A3-C63B-4C4B-8634-61021454B84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921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6B3B-8BA1-46C2-9E74-4CFBC5D6B29D}"/>
              </a:ext>
            </a:extLst>
          </p:cNvPr>
          <p:cNvSpPr>
            <a:spLocks noGrp="1"/>
          </p:cNvSpPr>
          <p:nvPr>
            <p:ph type="title"/>
          </p:nvPr>
        </p:nvSpPr>
        <p:spPr/>
        <p:txBody>
          <a:bodyPr/>
          <a:lstStyle/>
          <a:p>
            <a:r>
              <a:rPr lang="en-US" dirty="0"/>
              <a:t>Why be Tidy?</a:t>
            </a:r>
          </a:p>
        </p:txBody>
      </p:sp>
      <p:sp>
        <p:nvSpPr>
          <p:cNvPr id="3" name="Content Placeholder 2">
            <a:extLst>
              <a:ext uri="{FF2B5EF4-FFF2-40B4-BE49-F238E27FC236}">
                <a16:creationId xmlns:a16="http://schemas.microsoft.com/office/drawing/2014/main" id="{29232087-81EF-4327-A49A-8CF9D7FAE731}"/>
              </a:ext>
            </a:extLst>
          </p:cNvPr>
          <p:cNvSpPr>
            <a:spLocks noGrp="1"/>
          </p:cNvSpPr>
          <p:nvPr>
            <p:ph idx="1"/>
          </p:nvPr>
        </p:nvSpPr>
        <p:spPr>
          <a:xfrm>
            <a:off x="838200" y="1825625"/>
            <a:ext cx="5448300" cy="4667250"/>
          </a:xfrm>
        </p:spPr>
        <p:txBody>
          <a:bodyPr>
            <a:normAutofit/>
          </a:bodyPr>
          <a:lstStyle/>
          <a:p>
            <a:r>
              <a:rPr lang="en-US" dirty="0"/>
              <a:t>Though Excel was quick, it gave us bad habits</a:t>
            </a:r>
          </a:p>
          <a:p>
            <a:endParaRPr lang="en-US" dirty="0"/>
          </a:p>
          <a:p>
            <a:r>
              <a:rPr lang="en-US" dirty="0"/>
              <a:t>By using tidy data, we can:</a:t>
            </a:r>
          </a:p>
          <a:p>
            <a:pPr lvl="1"/>
            <a:r>
              <a:rPr lang="en-US" dirty="0"/>
              <a:t>Add comments to each observation</a:t>
            </a:r>
          </a:p>
          <a:p>
            <a:pPr lvl="1"/>
            <a:r>
              <a:rPr lang="en-US" dirty="0"/>
              <a:t>Easily pair a variable to new data</a:t>
            </a:r>
          </a:p>
          <a:p>
            <a:pPr lvl="1"/>
            <a:r>
              <a:rPr lang="en-US" dirty="0"/>
              <a:t>Ensure all observations are of same type &amp; structure</a:t>
            </a:r>
          </a:p>
          <a:p>
            <a:endParaRPr lang="en-US" dirty="0"/>
          </a:p>
          <a:p>
            <a:r>
              <a:rPr lang="en-US" dirty="0"/>
              <a:t>This WILL save you time later</a:t>
            </a:r>
          </a:p>
        </p:txBody>
      </p:sp>
      <p:sp>
        <p:nvSpPr>
          <p:cNvPr id="4" name="Slide Number Placeholder 3">
            <a:extLst>
              <a:ext uri="{FF2B5EF4-FFF2-40B4-BE49-F238E27FC236}">
                <a16:creationId xmlns:a16="http://schemas.microsoft.com/office/drawing/2014/main" id="{08B5DBB7-03EC-4FA4-A1F2-2BEB31F9C59A}"/>
              </a:ext>
            </a:extLst>
          </p:cNvPr>
          <p:cNvSpPr>
            <a:spLocks noGrp="1"/>
          </p:cNvSpPr>
          <p:nvPr>
            <p:ph type="sldNum" sz="quarter" idx="12"/>
          </p:nvPr>
        </p:nvSpPr>
        <p:spPr/>
        <p:txBody>
          <a:bodyPr/>
          <a:lstStyle/>
          <a:p>
            <a:fld id="{6D95AE55-B5F4-483D-AEFF-E8059F5502F5}" type="slidenum">
              <a:rPr lang="en-US" smtClean="0"/>
              <a:t>16</a:t>
            </a:fld>
            <a:endParaRPr lang="en-US"/>
          </a:p>
        </p:txBody>
      </p:sp>
      <p:pic>
        <p:nvPicPr>
          <p:cNvPr id="7" name="Graphic 6" descr="Woman Shrugging outline">
            <a:extLst>
              <a:ext uri="{FF2B5EF4-FFF2-40B4-BE49-F238E27FC236}">
                <a16:creationId xmlns:a16="http://schemas.microsoft.com/office/drawing/2014/main" id="{29D146D7-E383-42D5-9B4C-633325EF6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2837" y="2625726"/>
            <a:ext cx="3257550" cy="3257550"/>
          </a:xfrm>
          <a:prstGeom prst="rect">
            <a:avLst/>
          </a:prstGeom>
        </p:spPr>
      </p:pic>
      <p:sp>
        <p:nvSpPr>
          <p:cNvPr id="8" name="Content Placeholder 2">
            <a:extLst>
              <a:ext uri="{FF2B5EF4-FFF2-40B4-BE49-F238E27FC236}">
                <a16:creationId xmlns:a16="http://schemas.microsoft.com/office/drawing/2014/main" id="{53D8E8E0-03C0-4F37-B287-CDE1754510AF}"/>
              </a:ext>
            </a:extLst>
          </p:cNvPr>
          <p:cNvSpPr txBox="1">
            <a:spLocks/>
          </p:cNvSpPr>
          <p:nvPr/>
        </p:nvSpPr>
        <p:spPr>
          <a:xfrm>
            <a:off x="8258175" y="2307432"/>
            <a:ext cx="3933825" cy="636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Bradley Hand ITC" panose="03070402050302030203" pitchFamily="66" charset="0"/>
              </a:rPr>
              <a:t>Who cares?!</a:t>
            </a:r>
          </a:p>
        </p:txBody>
      </p:sp>
    </p:spTree>
    <p:extLst>
      <p:ext uri="{BB962C8B-B14F-4D97-AF65-F5344CB8AC3E}">
        <p14:creationId xmlns:p14="http://schemas.microsoft.com/office/powerpoint/2010/main" val="180790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 Do’s &amp; Data Don’ts </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a:xfrm>
            <a:off x="446567" y="1616149"/>
            <a:ext cx="11355573" cy="5056382"/>
          </a:xfrm>
        </p:spPr>
        <p:txBody>
          <a:bodyPr>
            <a:normAutofit fontScale="92500" lnSpcReduction="10000"/>
          </a:bodyPr>
          <a:lstStyle/>
          <a:p>
            <a:r>
              <a:rPr lang="en-US" dirty="0"/>
              <a:t>Use </a:t>
            </a:r>
            <a:r>
              <a:rPr lang="en-US" dirty="0" err="1"/>
              <a:t>unsummarized</a:t>
            </a:r>
            <a:r>
              <a:rPr lang="en-US" dirty="0"/>
              <a:t> data (if possible)</a:t>
            </a:r>
          </a:p>
          <a:p>
            <a:pPr>
              <a:spcBef>
                <a:spcPts val="3600"/>
              </a:spcBef>
            </a:pPr>
            <a:r>
              <a:rPr lang="en-US" dirty="0"/>
              <a:t>To the extent possible, do cleanup in R so that if you re-download from your database (e.g., </a:t>
            </a:r>
            <a:r>
              <a:rPr lang="en-US" dirty="0" err="1"/>
              <a:t>OceanAK</a:t>
            </a:r>
            <a:r>
              <a:rPr lang="en-US" dirty="0"/>
              <a:t>) you don’t have to spend time changing things</a:t>
            </a:r>
          </a:p>
          <a:p>
            <a:pPr lvl="1"/>
            <a:r>
              <a:rPr lang="en-US" dirty="0"/>
              <a:t>Starting out, you can “cheat” and clean up in Excel first</a:t>
            </a:r>
          </a:p>
          <a:p>
            <a:pPr lvl="1"/>
            <a:r>
              <a:rPr lang="en-US" dirty="0"/>
              <a:t>It is </a:t>
            </a:r>
            <a:r>
              <a:rPr lang="en-US" i="1" dirty="0"/>
              <a:t>highly </a:t>
            </a:r>
            <a:r>
              <a:rPr lang="en-US" dirty="0"/>
              <a:t>recommended to bite the bullet and do all of this in R!</a:t>
            </a:r>
          </a:p>
          <a:p>
            <a:pPr>
              <a:spcBef>
                <a:spcPts val="3600"/>
              </a:spcBef>
            </a:pPr>
            <a:r>
              <a:rPr lang="en-US" dirty="0"/>
              <a:t>Don’t use “tabled” data, e.g., Year by Stream</a:t>
            </a:r>
          </a:p>
          <a:p>
            <a:pPr lvl="1"/>
            <a:r>
              <a:rPr lang="en-US" dirty="0"/>
              <a:t>Use “long” format with many rows where each row is a year and a stream</a:t>
            </a:r>
          </a:p>
          <a:p>
            <a:pPr>
              <a:spcBef>
                <a:spcPts val="3600"/>
              </a:spcBef>
            </a:pPr>
            <a:r>
              <a:rPr lang="en-US" dirty="0"/>
              <a:t>Use “tidy” data where:</a:t>
            </a:r>
          </a:p>
          <a:p>
            <a:pPr marL="457200" lvl="1" indent="0">
              <a:buNone/>
            </a:pPr>
            <a:r>
              <a:rPr lang="en-US" dirty="0"/>
              <a:t>- Every column is variable.   - Every row is an observation.    - Every cell is a single value.</a:t>
            </a:r>
            <a:endParaRPr lang="en-US" dirty="0">
              <a:hlinkClick r:id="rId3"/>
            </a:endParaRPr>
          </a:p>
          <a:p>
            <a:pPr lvl="1"/>
            <a:r>
              <a:rPr lang="en-US" dirty="0">
                <a:hlinkClick r:id="rId3"/>
              </a:rPr>
              <a:t>More info here</a:t>
            </a:r>
            <a:endParaRPr lang="en-US" dirty="0"/>
          </a:p>
          <a:p>
            <a:endParaRPr lang="en-US" dirty="0"/>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35814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49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19</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FC37FD32-9EEE-D311-153C-E0CCA6E55E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1380" y="2219907"/>
            <a:ext cx="914400" cy="914400"/>
          </a:xfrm>
          <a:prstGeom prst="rect">
            <a:avLst/>
          </a:prstGeom>
        </p:spPr>
      </p:pic>
      <p:pic>
        <p:nvPicPr>
          <p:cNvPr id="9" name="Graphic 8" descr="Checkmark">
            <a:extLst>
              <a:ext uri="{FF2B5EF4-FFF2-40B4-BE49-F238E27FC236}">
                <a16:creationId xmlns:a16="http://schemas.microsoft.com/office/drawing/2014/main" id="{EFF8A02F-1DA1-F428-92F2-DD35EBD16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6408" y="2793319"/>
            <a:ext cx="914400" cy="914400"/>
          </a:xfrm>
          <a:prstGeom prst="rect">
            <a:avLst/>
          </a:prstGeom>
        </p:spPr>
      </p:pic>
      <p:pic>
        <p:nvPicPr>
          <p:cNvPr id="11" name="Graphic 10" descr="Checkmark">
            <a:extLst>
              <a:ext uri="{FF2B5EF4-FFF2-40B4-BE49-F238E27FC236}">
                <a16:creationId xmlns:a16="http://schemas.microsoft.com/office/drawing/2014/main" id="{C381A25D-AAE5-FE72-AB31-187A23DCE8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604" y="2685094"/>
            <a:ext cx="914400" cy="914400"/>
          </a:xfrm>
          <a:prstGeom prst="rect">
            <a:avLst/>
          </a:prstGeom>
        </p:spPr>
      </p:pic>
      <p:pic>
        <p:nvPicPr>
          <p:cNvPr id="12" name="Graphic 11" descr="Checkmark">
            <a:extLst>
              <a:ext uri="{FF2B5EF4-FFF2-40B4-BE49-F238E27FC236}">
                <a16:creationId xmlns:a16="http://schemas.microsoft.com/office/drawing/2014/main" id="{21647D29-F878-3563-53EB-E333E7AC7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7632" y="3258506"/>
            <a:ext cx="914400" cy="914400"/>
          </a:xfrm>
          <a:prstGeom prst="rect">
            <a:avLst/>
          </a:prstGeom>
        </p:spPr>
      </p:pic>
    </p:spTree>
    <p:extLst>
      <p:ext uri="{BB962C8B-B14F-4D97-AF65-F5344CB8AC3E}">
        <p14:creationId xmlns:p14="http://schemas.microsoft.com/office/powerpoint/2010/main" val="206987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2EEE82-3D91-7C05-9095-9442CD2A0B03}"/>
              </a:ext>
            </a:extLst>
          </p:cNvPr>
          <p:cNvSpPr>
            <a:spLocks noGrp="1"/>
          </p:cNvSpPr>
          <p:nvPr>
            <p:ph type="sldNum" sz="quarter" idx="12"/>
          </p:nvPr>
        </p:nvSpPr>
        <p:spPr/>
        <p:txBody>
          <a:bodyPr/>
          <a:lstStyle/>
          <a:p>
            <a:fld id="{AAD8A31E-A4F3-4577-8E71-C696B2CAECD5}" type="slidenum">
              <a:rPr lang="en-US" smtClean="0"/>
              <a:t>2</a:t>
            </a:fld>
            <a:endParaRPr lang="en-US"/>
          </a:p>
        </p:txBody>
      </p:sp>
      <p:sp>
        <p:nvSpPr>
          <p:cNvPr id="4" name="Title 3">
            <a:extLst>
              <a:ext uri="{FF2B5EF4-FFF2-40B4-BE49-F238E27FC236}">
                <a16:creationId xmlns:a16="http://schemas.microsoft.com/office/drawing/2014/main" id="{E2F7B90F-946F-787C-69D2-E8E3AD687284}"/>
              </a:ext>
            </a:extLst>
          </p:cNvPr>
          <p:cNvSpPr>
            <a:spLocks noGrp="1"/>
          </p:cNvSpPr>
          <p:nvPr>
            <p:ph type="title"/>
          </p:nvPr>
        </p:nvSpPr>
        <p:spPr/>
        <p:txBody>
          <a:bodyPr/>
          <a:lstStyle/>
          <a:p>
            <a:r>
              <a:rPr lang="en-US" dirty="0"/>
              <a:t>it’s data time</a:t>
            </a:r>
          </a:p>
        </p:txBody>
      </p:sp>
      <p:pic>
        <p:nvPicPr>
          <p:cNvPr id="8" name="Picture 7" descr="A cartoon of a duck with a speech bubble&#10;&#10;Description automatically generated">
            <a:extLst>
              <a:ext uri="{FF2B5EF4-FFF2-40B4-BE49-F238E27FC236}">
                <a16:creationId xmlns:a16="http://schemas.microsoft.com/office/drawing/2014/main" id="{5533A345-F264-769B-CA0D-0F706F923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491" y="2371448"/>
            <a:ext cx="4436165" cy="4436165"/>
          </a:xfrm>
          <a:prstGeom prst="rect">
            <a:avLst/>
          </a:prstGeom>
        </p:spPr>
      </p:pic>
      <p:grpSp>
        <p:nvGrpSpPr>
          <p:cNvPr id="16" name="Group 15">
            <a:extLst>
              <a:ext uri="{FF2B5EF4-FFF2-40B4-BE49-F238E27FC236}">
                <a16:creationId xmlns:a16="http://schemas.microsoft.com/office/drawing/2014/main" id="{0CF0B88A-24CE-103B-B1F3-9524FE6D001A}"/>
              </a:ext>
            </a:extLst>
          </p:cNvPr>
          <p:cNvGrpSpPr/>
          <p:nvPr/>
        </p:nvGrpSpPr>
        <p:grpSpPr>
          <a:xfrm>
            <a:off x="5873156" y="3022978"/>
            <a:ext cx="2773059" cy="1379190"/>
            <a:chOff x="1272209" y="4269998"/>
            <a:chExt cx="2773059" cy="1379190"/>
          </a:xfrm>
        </p:grpSpPr>
        <p:sp>
          <p:nvSpPr>
            <p:cNvPr id="13" name="Speech Bubble: Oval 12">
              <a:extLst>
                <a:ext uri="{FF2B5EF4-FFF2-40B4-BE49-F238E27FC236}">
                  <a16:creationId xmlns:a16="http://schemas.microsoft.com/office/drawing/2014/main" id="{944CC39C-6D35-2FC9-4193-960E626E724E}"/>
                </a:ext>
              </a:extLst>
            </p:cNvPr>
            <p:cNvSpPr/>
            <p:nvPr/>
          </p:nvSpPr>
          <p:spPr>
            <a:xfrm>
              <a:off x="1272209" y="4269998"/>
              <a:ext cx="1977887" cy="417444"/>
            </a:xfrm>
            <a:custGeom>
              <a:avLst/>
              <a:gdLst>
                <a:gd name="connsiteX0" fmla="*/ -595918 w 1977887"/>
                <a:gd name="connsiteY0" fmla="*/ 658380 h 417444"/>
                <a:gd name="connsiteX1" fmla="*/ -177434 w 1977887"/>
                <a:gd name="connsiteY1" fmla="*/ 506952 h 417444"/>
                <a:gd name="connsiteX2" fmla="*/ 258130 w 1977887"/>
                <a:gd name="connsiteY2" fmla="*/ 349343 h 417444"/>
                <a:gd name="connsiteX3" fmla="*/ 936585 w 1977887"/>
                <a:gd name="connsiteY3" fmla="*/ 293 h 417444"/>
                <a:gd name="connsiteX4" fmla="*/ 1543439 w 1977887"/>
                <a:gd name="connsiteY4" fmla="*/ 35896 h 417444"/>
                <a:gd name="connsiteX5" fmla="*/ 1066829 w 1977887"/>
                <a:gd name="connsiteY5" fmla="*/ 416796 h 417444"/>
                <a:gd name="connsiteX6" fmla="*/ 560936 w 1977887"/>
                <a:gd name="connsiteY6" fmla="*/ 396884 h 417444"/>
                <a:gd name="connsiteX7" fmla="*/ 5646 w 1977887"/>
                <a:gd name="connsiteY7" fmla="*/ 522402 h 417444"/>
                <a:gd name="connsiteX8" fmla="*/ -595918 w 1977887"/>
                <a:gd name="connsiteY8" fmla="*/ 658380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595918" y="658380"/>
                  </a:moveTo>
                  <a:cubicBezTo>
                    <a:pt x="-448339" y="587840"/>
                    <a:pt x="-348016" y="571165"/>
                    <a:pt x="-177434" y="506952"/>
                  </a:cubicBezTo>
                  <a:cubicBezTo>
                    <a:pt x="-6852" y="442739"/>
                    <a:pt x="58165" y="423594"/>
                    <a:pt x="258130" y="349343"/>
                  </a:cubicBezTo>
                  <a:cubicBezTo>
                    <a:pt x="-347710" y="261747"/>
                    <a:pt x="85012" y="110198"/>
                    <a:pt x="936585" y="293"/>
                  </a:cubicBezTo>
                  <a:cubicBezTo>
                    <a:pt x="1119251" y="-19950"/>
                    <a:pt x="1376445" y="15881"/>
                    <a:pt x="1543439" y="35896"/>
                  </a:cubicBezTo>
                  <a:cubicBezTo>
                    <a:pt x="2405306" y="156945"/>
                    <a:pt x="2033775" y="329869"/>
                    <a:pt x="1066829" y="416796"/>
                  </a:cubicBezTo>
                  <a:cubicBezTo>
                    <a:pt x="857165" y="414236"/>
                    <a:pt x="709099" y="421478"/>
                    <a:pt x="560936" y="396884"/>
                  </a:cubicBezTo>
                  <a:cubicBezTo>
                    <a:pt x="408301" y="445943"/>
                    <a:pt x="165633" y="459629"/>
                    <a:pt x="5646" y="522402"/>
                  </a:cubicBezTo>
                  <a:cubicBezTo>
                    <a:pt x="-154341" y="585175"/>
                    <a:pt x="-451190" y="618034"/>
                    <a:pt x="-595918" y="658380"/>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80129"/>
                        <a:gd name="adj2" fmla="val 107717"/>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MV Boli" panose="02000500030200090000" pitchFamily="2" charset="0"/>
                  <a:cs typeface="MV Boli" panose="02000500030200090000" pitchFamily="2" charset="0"/>
                </a:rPr>
                <a:t>motha</a:t>
              </a:r>
              <a:endParaRPr lang="en-US" dirty="0">
                <a:solidFill>
                  <a:schemeClr val="tx1"/>
                </a:solidFill>
                <a:latin typeface="MV Boli" panose="02000500030200090000" pitchFamily="2" charset="0"/>
                <a:cs typeface="MV Boli" panose="02000500030200090000" pitchFamily="2" charset="0"/>
              </a:endParaRPr>
            </a:p>
          </p:txBody>
        </p:sp>
        <p:sp>
          <p:nvSpPr>
            <p:cNvPr id="14" name="Speech Bubble: Oval 13">
              <a:extLst>
                <a:ext uri="{FF2B5EF4-FFF2-40B4-BE49-F238E27FC236}">
                  <a16:creationId xmlns:a16="http://schemas.microsoft.com/office/drawing/2014/main" id="{04C6EA01-BAC2-9B98-073C-987CB141A715}"/>
                </a:ext>
              </a:extLst>
            </p:cNvPr>
            <p:cNvSpPr/>
            <p:nvPr/>
          </p:nvSpPr>
          <p:spPr>
            <a:xfrm>
              <a:off x="1495053" y="4761027"/>
              <a:ext cx="1977887" cy="417444"/>
            </a:xfrm>
            <a:custGeom>
              <a:avLst/>
              <a:gdLst>
                <a:gd name="connsiteX0" fmla="*/ -735062 w 1977887"/>
                <a:gd name="connsiteY0" fmla="*/ 382792 h 417444"/>
                <a:gd name="connsiteX1" fmla="*/ -359306 w 1977887"/>
                <a:gd name="connsiteY1" fmla="*/ 323220 h 417444"/>
                <a:gd name="connsiteX2" fmla="*/ 31787 w 1977887"/>
                <a:gd name="connsiteY2" fmla="*/ 261216 h 417444"/>
                <a:gd name="connsiteX3" fmla="*/ 972230 w 1977887"/>
                <a:gd name="connsiteY3" fmla="*/ 30 h 417444"/>
                <a:gd name="connsiteX4" fmla="*/ 1873649 w 1977887"/>
                <a:gd name="connsiteY4" fmla="*/ 115450 h 417444"/>
                <a:gd name="connsiteX5" fmla="*/ 1016255 w 1977887"/>
                <a:gd name="connsiteY5" fmla="*/ 417365 h 417444"/>
                <a:gd name="connsiteX6" fmla="*/ 194654 w 1977887"/>
                <a:gd name="connsiteY6" fmla="*/ 333069 h 417444"/>
                <a:gd name="connsiteX7" fmla="*/ -251610 w 1977887"/>
                <a:gd name="connsiteY7" fmla="*/ 356936 h 417444"/>
                <a:gd name="connsiteX8" fmla="*/ -735062 w 1977887"/>
                <a:gd name="connsiteY8" fmla="*/ 382792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735062" y="382792"/>
                  </a:moveTo>
                  <a:cubicBezTo>
                    <a:pt x="-641639" y="375166"/>
                    <a:pt x="-533781" y="334191"/>
                    <a:pt x="-359306" y="323220"/>
                  </a:cubicBezTo>
                  <a:cubicBezTo>
                    <a:pt x="-184831" y="312248"/>
                    <a:pt x="-93010" y="286581"/>
                    <a:pt x="31787" y="261216"/>
                  </a:cubicBezTo>
                  <a:cubicBezTo>
                    <a:pt x="-143548" y="144403"/>
                    <a:pt x="318900" y="75063"/>
                    <a:pt x="972230" y="30"/>
                  </a:cubicBezTo>
                  <a:cubicBezTo>
                    <a:pt x="1322504" y="-17971"/>
                    <a:pt x="1713351" y="48266"/>
                    <a:pt x="1873649" y="115450"/>
                  </a:cubicBezTo>
                  <a:cubicBezTo>
                    <a:pt x="2294046" y="263518"/>
                    <a:pt x="1791729" y="304817"/>
                    <a:pt x="1016255" y="417365"/>
                  </a:cubicBezTo>
                  <a:cubicBezTo>
                    <a:pt x="681292" y="417358"/>
                    <a:pt x="357933" y="415089"/>
                    <a:pt x="194654" y="333069"/>
                  </a:cubicBezTo>
                  <a:cubicBezTo>
                    <a:pt x="100076" y="357089"/>
                    <a:pt x="-64829" y="333499"/>
                    <a:pt x="-251610" y="356936"/>
                  </a:cubicBezTo>
                  <a:cubicBezTo>
                    <a:pt x="-438391" y="380373"/>
                    <a:pt x="-543313" y="361843"/>
                    <a:pt x="-735062" y="382792"/>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87164"/>
                        <a:gd name="adj2" fmla="val 41699"/>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V Boli" panose="02000500030200090000" pitchFamily="2" charset="0"/>
                  <a:cs typeface="MV Boli" panose="02000500030200090000" pitchFamily="2" charset="0"/>
                </a:rPr>
                <a:t>forking</a:t>
              </a:r>
              <a:endParaRPr lang="en-US" dirty="0">
                <a:solidFill>
                  <a:schemeClr val="tx1"/>
                </a:solidFill>
                <a:latin typeface="MV Boli" panose="02000500030200090000" pitchFamily="2" charset="0"/>
                <a:cs typeface="MV Boli" panose="02000500030200090000" pitchFamily="2" charset="0"/>
              </a:endParaRPr>
            </a:p>
          </p:txBody>
        </p:sp>
        <p:sp>
          <p:nvSpPr>
            <p:cNvPr id="15" name="Speech Bubble: Oval 14">
              <a:extLst>
                <a:ext uri="{FF2B5EF4-FFF2-40B4-BE49-F238E27FC236}">
                  <a16:creationId xmlns:a16="http://schemas.microsoft.com/office/drawing/2014/main" id="{60044885-FAC7-13B5-A335-C3330EA644AF}"/>
                </a:ext>
              </a:extLst>
            </p:cNvPr>
            <p:cNvSpPr/>
            <p:nvPr/>
          </p:nvSpPr>
          <p:spPr>
            <a:xfrm>
              <a:off x="2067381" y="5231744"/>
              <a:ext cx="1977887" cy="417444"/>
            </a:xfrm>
            <a:custGeom>
              <a:avLst/>
              <a:gdLst>
                <a:gd name="connsiteX0" fmla="*/ -1162444 w 1977887"/>
                <a:gd name="connsiteY0" fmla="*/ 203888 h 417444"/>
                <a:gd name="connsiteX1" fmla="*/ -582932 w 1977887"/>
                <a:gd name="connsiteY1" fmla="*/ 185674 h 417444"/>
                <a:gd name="connsiteX2" fmla="*/ 20233 w 1977887"/>
                <a:gd name="connsiteY2" fmla="*/ 166717 h 417444"/>
                <a:gd name="connsiteX3" fmla="*/ 993710 w 1977887"/>
                <a:gd name="connsiteY3" fmla="*/ 2 h 417444"/>
                <a:gd name="connsiteX4" fmla="*/ 1977828 w 1977887"/>
                <a:gd name="connsiteY4" fmla="*/ 211024 h 417444"/>
                <a:gd name="connsiteX5" fmla="*/ 992738 w 1977887"/>
                <a:gd name="connsiteY5" fmla="*/ 417443 h 417444"/>
                <a:gd name="connsiteX6" fmla="*/ 16216 w 1977887"/>
                <a:gd name="connsiteY6" fmla="*/ 246365 h 417444"/>
                <a:gd name="connsiteX7" fmla="*/ -549541 w 1977887"/>
                <a:gd name="connsiteY7" fmla="*/ 225976 h 417444"/>
                <a:gd name="connsiteX8" fmla="*/ -1162444 w 1977887"/>
                <a:gd name="connsiteY8" fmla="*/ 203888 h 4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7887" h="417444" extrusionOk="0">
                  <a:moveTo>
                    <a:pt x="-1162444" y="203888"/>
                  </a:moveTo>
                  <a:cubicBezTo>
                    <a:pt x="-972549" y="204930"/>
                    <a:pt x="-868456" y="199544"/>
                    <a:pt x="-582932" y="185674"/>
                  </a:cubicBezTo>
                  <a:cubicBezTo>
                    <a:pt x="-297408" y="171804"/>
                    <a:pt x="-202389" y="172994"/>
                    <a:pt x="20233" y="166717"/>
                  </a:cubicBezTo>
                  <a:cubicBezTo>
                    <a:pt x="107972" y="76225"/>
                    <a:pt x="507573" y="81803"/>
                    <a:pt x="993710" y="2"/>
                  </a:cubicBezTo>
                  <a:cubicBezTo>
                    <a:pt x="1526459" y="-8097"/>
                    <a:pt x="1987594" y="97025"/>
                    <a:pt x="1977828" y="211024"/>
                  </a:cubicBezTo>
                  <a:cubicBezTo>
                    <a:pt x="2005533" y="329075"/>
                    <a:pt x="1575623" y="329660"/>
                    <a:pt x="992738" y="417443"/>
                  </a:cubicBezTo>
                  <a:cubicBezTo>
                    <a:pt x="482695" y="413049"/>
                    <a:pt x="88382" y="359124"/>
                    <a:pt x="16216" y="246365"/>
                  </a:cubicBezTo>
                  <a:cubicBezTo>
                    <a:pt x="-179730" y="217117"/>
                    <a:pt x="-415501" y="255448"/>
                    <a:pt x="-549541" y="225976"/>
                  </a:cubicBezTo>
                  <a:cubicBezTo>
                    <a:pt x="-683581" y="196504"/>
                    <a:pt x="-1011316" y="212293"/>
                    <a:pt x="-1162444" y="203888"/>
                  </a:cubicBezTo>
                  <a:close/>
                </a:path>
              </a:pathLst>
            </a:custGeom>
            <a:noFill/>
            <a:ln w="38100">
              <a:solidFill>
                <a:schemeClr val="tx1"/>
              </a:solidFill>
              <a:extLst>
                <a:ext uri="{C807C97D-BFC1-408E-A445-0C87EB9F89A2}">
                  <ask:lineSketchStyleProps xmlns:ask="http://schemas.microsoft.com/office/drawing/2018/sketchyshapes" sd="1219033472">
                    <a:prstGeom prst="wedgeEllipseCallout">
                      <a:avLst>
                        <a:gd name="adj1" fmla="val -108772"/>
                        <a:gd name="adj2" fmla="val -1158"/>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V Boli" panose="02000500030200090000" pitchFamily="2" charset="0"/>
                  <a:cs typeface="MV Boli" panose="02000500030200090000" pitchFamily="2" charset="0"/>
                  <a:hlinkClick r:id="rId4">
                    <a:extLst>
                      <a:ext uri="{A12FA001-AC4F-418D-AE19-62706E023703}">
                        <ahyp:hlinkClr xmlns:ahyp="http://schemas.microsoft.com/office/drawing/2018/hyperlinkcolor" val="tx"/>
                      </a:ext>
                    </a:extLst>
                  </a:hlinkClick>
                </a:rPr>
                <a:t>data</a:t>
              </a:r>
              <a:endParaRPr lang="en-US" dirty="0">
                <a:solidFill>
                  <a:schemeClr val="tx1"/>
                </a:solidFill>
                <a:latin typeface="MV Boli" panose="02000500030200090000" pitchFamily="2" charset="0"/>
                <a:cs typeface="MV Boli" panose="02000500030200090000" pitchFamily="2" charset="0"/>
              </a:endParaRPr>
            </a:p>
          </p:txBody>
        </p:sp>
      </p:grpSp>
    </p:spTree>
    <p:extLst>
      <p:ext uri="{BB962C8B-B14F-4D97-AF65-F5344CB8AC3E}">
        <p14:creationId xmlns:p14="http://schemas.microsoft.com/office/powerpoint/2010/main" val="4145582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a:xfrm>
            <a:off x="501015" y="1825624"/>
            <a:ext cx="6297350" cy="4747895"/>
          </a:xfrm>
        </p:spPr>
        <p:txBody>
          <a:bodyPr>
            <a:normAutofit lnSpcReduction="10000"/>
          </a:bodyPr>
          <a:lstStyle/>
          <a:p>
            <a:r>
              <a:rPr lang="en-US" dirty="0"/>
              <a:t>Import things as a .CSV if you can</a:t>
            </a:r>
          </a:p>
          <a:p>
            <a:pPr marL="457200" lvl="1"/>
            <a:r>
              <a:rPr lang="en-US" dirty="0"/>
              <a:t>This prevents issues by using a static file (i.e., no formulas)  </a:t>
            </a:r>
          </a:p>
          <a:p>
            <a:pPr marL="457200" lvl="1"/>
            <a:r>
              <a:rPr lang="en-US" dirty="0"/>
              <a:t>(All databases allow export as .CSV)</a:t>
            </a:r>
          </a:p>
          <a:p>
            <a:endParaRPr lang="en-US" dirty="0"/>
          </a:p>
          <a:p>
            <a:r>
              <a:rPr lang="en-US" dirty="0"/>
              <a:t>You can import files in .XLS or .XLSX but it’s easier to use “flat” files</a:t>
            </a:r>
          </a:p>
          <a:p>
            <a:endParaRPr lang="en-US" dirty="0"/>
          </a:p>
          <a:p>
            <a:r>
              <a:rPr lang="en-US" dirty="0"/>
              <a:t>Use “</a:t>
            </a:r>
            <a:r>
              <a:rPr lang="en-US" sz="2000" dirty="0" err="1">
                <a:latin typeface="Consolas" panose="020B0609020204030204" pitchFamily="49" charset="0"/>
              </a:rPr>
              <a:t>read_csv</a:t>
            </a:r>
            <a:r>
              <a:rPr lang="en-US" sz="2000" dirty="0">
                <a:latin typeface="Consolas" panose="020B0609020204030204" pitchFamily="49" charset="0"/>
              </a:rPr>
              <a:t>()</a:t>
            </a:r>
            <a:r>
              <a:rPr lang="en-US" dirty="0"/>
              <a:t>” from the package “</a:t>
            </a:r>
            <a:r>
              <a:rPr lang="en-US" dirty="0" err="1"/>
              <a:t>tidyverse</a:t>
            </a:r>
            <a:r>
              <a:rPr lang="en-US" dirty="0"/>
              <a:t>”</a:t>
            </a:r>
          </a:p>
          <a:p>
            <a:pPr lvl="1"/>
            <a:r>
              <a:rPr lang="en-US" dirty="0"/>
              <a:t>You may also see code online for </a:t>
            </a:r>
            <a:r>
              <a:rPr lang="en-US" sz="1800" dirty="0">
                <a:latin typeface="Consolas" panose="020B0609020204030204" pitchFamily="49" charset="0"/>
              </a:rPr>
              <a:t>read.csv()</a:t>
            </a:r>
            <a:endParaRPr lang="en-US" dirty="0">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20</a:t>
            </a:fld>
            <a:endParaRPr lang="en-US"/>
          </a:p>
        </p:txBody>
      </p:sp>
      <p:grpSp>
        <p:nvGrpSpPr>
          <p:cNvPr id="8" name="Group 7">
            <a:extLst>
              <a:ext uri="{FF2B5EF4-FFF2-40B4-BE49-F238E27FC236}">
                <a16:creationId xmlns:a16="http://schemas.microsoft.com/office/drawing/2014/main" id="{419F825D-44E5-41F1-A488-2F271DA40359}"/>
              </a:ext>
            </a:extLst>
          </p:cNvPr>
          <p:cNvGrpSpPr/>
          <p:nvPr/>
        </p:nvGrpSpPr>
        <p:grpSpPr>
          <a:xfrm>
            <a:off x="8181975" y="1427297"/>
            <a:ext cx="2594610" cy="4914900"/>
            <a:chOff x="2200275" y="971550"/>
            <a:chExt cx="2594610" cy="4914900"/>
          </a:xfrm>
        </p:grpSpPr>
        <p:pic>
          <p:nvPicPr>
            <p:cNvPr id="6" name="Picture 5">
              <a:extLst>
                <a:ext uri="{FF2B5EF4-FFF2-40B4-BE49-F238E27FC236}">
                  <a16:creationId xmlns:a16="http://schemas.microsoft.com/office/drawing/2014/main" id="{7D503731-D1F5-4021-B272-4E835EFD03AB}"/>
                </a:ext>
              </a:extLst>
            </p:cNvPr>
            <p:cNvPicPr>
              <a:picLocks noChangeAspect="1"/>
            </p:cNvPicPr>
            <p:nvPr/>
          </p:nvPicPr>
          <p:blipFill rotWithShape="1">
            <a:blip r:embed="rId2"/>
            <a:srcRect r="69169"/>
            <a:stretch/>
          </p:blipFill>
          <p:spPr>
            <a:xfrm>
              <a:off x="2200275" y="971550"/>
              <a:ext cx="2402205" cy="4914900"/>
            </a:xfrm>
            <a:prstGeom prst="rect">
              <a:avLst/>
            </a:prstGeom>
          </p:spPr>
        </p:pic>
        <p:pic>
          <p:nvPicPr>
            <p:cNvPr id="7" name="Picture 6">
              <a:extLst>
                <a:ext uri="{FF2B5EF4-FFF2-40B4-BE49-F238E27FC236}">
                  <a16:creationId xmlns:a16="http://schemas.microsoft.com/office/drawing/2014/main" id="{367D0483-68D9-4EB5-9188-4B987C1FE077}"/>
                </a:ext>
              </a:extLst>
            </p:cNvPr>
            <p:cNvPicPr>
              <a:picLocks noChangeAspect="1"/>
            </p:cNvPicPr>
            <p:nvPr/>
          </p:nvPicPr>
          <p:blipFill rotWithShape="1">
            <a:blip r:embed="rId2"/>
            <a:srcRect l="97531"/>
            <a:stretch/>
          </p:blipFill>
          <p:spPr>
            <a:xfrm>
              <a:off x="4602480" y="971550"/>
              <a:ext cx="192405" cy="4914900"/>
            </a:xfrm>
            <a:prstGeom prst="rect">
              <a:avLst/>
            </a:prstGeom>
          </p:spPr>
        </p:pic>
      </p:grpSp>
      <p:pic>
        <p:nvPicPr>
          <p:cNvPr id="9" name="Graphic 8" descr="Smiling face outline with solid fill">
            <a:extLst>
              <a:ext uri="{FF2B5EF4-FFF2-40B4-BE49-F238E27FC236}">
                <a16:creationId xmlns:a16="http://schemas.microsoft.com/office/drawing/2014/main" id="{6698F86F-3BA5-4EC4-ABCF-38DF0C489B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6585" y="3815264"/>
            <a:ext cx="914400" cy="914400"/>
          </a:xfrm>
          <a:prstGeom prst="rect">
            <a:avLst/>
          </a:prstGeom>
        </p:spPr>
      </p:pic>
      <p:cxnSp>
        <p:nvCxnSpPr>
          <p:cNvPr id="11" name="Straight Arrow Connector 10">
            <a:extLst>
              <a:ext uri="{FF2B5EF4-FFF2-40B4-BE49-F238E27FC236}">
                <a16:creationId xmlns:a16="http://schemas.microsoft.com/office/drawing/2014/main" id="{10EE3CB9-6210-45A7-9845-FACDF2D608D3}"/>
              </a:ext>
            </a:extLst>
          </p:cNvPr>
          <p:cNvCxnSpPr>
            <a:cxnSpLocks/>
          </p:cNvCxnSpPr>
          <p:nvPr/>
        </p:nvCxnSpPr>
        <p:spPr>
          <a:xfrm flipH="1">
            <a:off x="10149840" y="2621280"/>
            <a:ext cx="746759"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4FE551-A271-4CF1-BED7-80D17E67320F}"/>
              </a:ext>
            </a:extLst>
          </p:cNvPr>
          <p:cNvSpPr txBox="1"/>
          <p:nvPr/>
        </p:nvSpPr>
        <p:spPr>
          <a:xfrm>
            <a:off x="10868657" y="2152539"/>
            <a:ext cx="472441" cy="923330"/>
          </a:xfrm>
          <a:prstGeom prst="rect">
            <a:avLst/>
          </a:prstGeom>
          <a:noFill/>
        </p:spPr>
        <p:txBody>
          <a:bodyPr wrap="square" rtlCol="0">
            <a:spAutoFit/>
          </a:bodyPr>
          <a:lstStyle/>
          <a:p>
            <a:r>
              <a:rPr lang="en-US" sz="5400" b="1" dirty="0">
                <a:solidFill>
                  <a:srgbClr val="C00000"/>
                </a:solidFill>
              </a:rPr>
              <a:t>X</a:t>
            </a:r>
            <a:endParaRPr lang="en-US" b="1" dirty="0">
              <a:solidFill>
                <a:srgbClr val="C00000"/>
              </a:solidFill>
            </a:endParaRPr>
          </a:p>
        </p:txBody>
      </p:sp>
    </p:spTree>
    <p:extLst>
      <p:ext uri="{BB962C8B-B14F-4D97-AF65-F5344CB8AC3E}">
        <p14:creationId xmlns:p14="http://schemas.microsoft.com/office/powerpoint/2010/main" val="170942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838198" y="1825625"/>
            <a:ext cx="7218775" cy="4351338"/>
          </a:xfrm>
        </p:spPr>
        <p:txBody>
          <a:bodyPr>
            <a:normAutofit/>
          </a:bodyPr>
          <a:lstStyle/>
          <a:p>
            <a:r>
              <a:rPr lang="en-US" dirty="0"/>
              <a:t>Getting data into R is relatively simple! Use: </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read_csv</a:t>
            </a:r>
            <a:r>
              <a:rPr lang="en-US" sz="2200" dirty="0">
                <a:latin typeface="Consolas" panose="020B0609020204030204" pitchFamily="49" charset="0"/>
              </a:rPr>
              <a:t>(“</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read_csv</a:t>
            </a:r>
            <a:r>
              <a:rPr lang="en-US" sz="2200" dirty="0">
                <a:latin typeface="Consolas" panose="020B0609020204030204" pitchFamily="49" charset="0"/>
              </a:rPr>
              <a:t>(“</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t>     </a:t>
            </a:r>
            <a:r>
              <a:rPr lang="en-US" sz="2400" b="1" dirty="0"/>
              <a:t>NOT</a:t>
            </a:r>
            <a:r>
              <a:rPr lang="en-US" sz="2200" dirty="0">
                <a:latin typeface="Consolas" panose="020B0609020204030204" pitchFamily="49" charset="0"/>
              </a:rPr>
              <a:t> </a:t>
            </a:r>
            <a:r>
              <a:rPr lang="en-US" sz="2200" dirty="0" err="1">
                <a:solidFill>
                  <a:srgbClr val="FF0000"/>
                </a:solidFill>
                <a:latin typeface="Consolas" panose="020B0609020204030204" pitchFamily="49" charset="0"/>
              </a:rPr>
              <a:t>read_csv</a:t>
            </a:r>
            <a:r>
              <a:rPr lang="en-US" sz="2200" dirty="0">
                <a:solidFill>
                  <a:srgbClr val="FF0000"/>
                </a:solidFill>
                <a:latin typeface="Consolas" panose="020B0609020204030204" pitchFamily="49" charset="0"/>
              </a:rPr>
              <a:t>(“</a:t>
            </a:r>
            <a:r>
              <a:rPr lang="en-US" sz="2200" dirty="0" err="1">
                <a:solidFill>
                  <a:srgbClr val="FF0000"/>
                </a:solidFill>
                <a:latin typeface="Consolas" panose="020B0609020204030204" pitchFamily="49" charset="0"/>
              </a:rPr>
              <a:t>folderlocation</a:t>
            </a:r>
            <a:r>
              <a:rPr lang="en-US" sz="2200" dirty="0">
                <a:solidFill>
                  <a:srgbClr val="FF0000"/>
                </a:solidFill>
                <a:latin typeface="Consolas" panose="020B0609020204030204" pitchFamily="49" charset="0"/>
              </a:rPr>
              <a:t>\filename.csv”)</a:t>
            </a:r>
          </a:p>
          <a:p>
            <a:endParaRPr lang="en-US" dirty="0"/>
          </a:p>
          <a:p>
            <a:r>
              <a:rPr lang="en-US" dirty="0"/>
              <a:t>You must use a forward slash “/” or 2 back slashes “\\” to designate a folder or directory</a:t>
            </a:r>
          </a:p>
          <a:p>
            <a:pPr lvl="1"/>
            <a:r>
              <a:rPr lang="en-US" dirty="0"/>
              <a:t>This is </a:t>
            </a:r>
            <a:r>
              <a:rPr lang="en-US" b="1" i="1" dirty="0"/>
              <a:t>different</a:t>
            </a:r>
            <a:r>
              <a:rPr lang="en-US" dirty="0"/>
              <a:t> than the way Windows shows</a:t>
            </a:r>
          </a:p>
          <a:p>
            <a:endParaRPr lang="en-US" dirty="0"/>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21</a:t>
            </a:fld>
            <a:endParaRPr lang="en-US"/>
          </a:p>
        </p:txBody>
      </p:sp>
      <p:grpSp>
        <p:nvGrpSpPr>
          <p:cNvPr id="5" name="Group 4">
            <a:extLst>
              <a:ext uri="{FF2B5EF4-FFF2-40B4-BE49-F238E27FC236}">
                <a16:creationId xmlns:a16="http://schemas.microsoft.com/office/drawing/2014/main" id="{383CFE62-7095-4147-B6A4-F2BD1D7BD136}"/>
              </a:ext>
            </a:extLst>
          </p:cNvPr>
          <p:cNvGrpSpPr/>
          <p:nvPr/>
        </p:nvGrpSpPr>
        <p:grpSpPr>
          <a:xfrm>
            <a:off x="9122138" y="3386167"/>
            <a:ext cx="1829669" cy="1473473"/>
            <a:chOff x="7118350" y="4337555"/>
            <a:chExt cx="1829669" cy="1473473"/>
          </a:xfrm>
        </p:grpSpPr>
        <p:grpSp>
          <p:nvGrpSpPr>
            <p:cNvPr id="6" name="Group 5">
              <a:extLst>
                <a:ext uri="{FF2B5EF4-FFF2-40B4-BE49-F238E27FC236}">
                  <a16:creationId xmlns:a16="http://schemas.microsoft.com/office/drawing/2014/main" id="{3F7BDA89-FAEE-4F57-99DA-802E775CB30D}"/>
                </a:ext>
              </a:extLst>
            </p:cNvPr>
            <p:cNvGrpSpPr/>
            <p:nvPr/>
          </p:nvGrpSpPr>
          <p:grpSpPr>
            <a:xfrm>
              <a:off x="7118350" y="4337555"/>
              <a:ext cx="1829669" cy="1473473"/>
              <a:chOff x="7118350" y="4337555"/>
              <a:chExt cx="1260980" cy="1015495"/>
            </a:xfrm>
          </p:grpSpPr>
          <p:sp>
            <p:nvSpPr>
              <p:cNvPr id="13" name="Rectangle: Rounded Corners 12">
                <a:extLst>
                  <a:ext uri="{FF2B5EF4-FFF2-40B4-BE49-F238E27FC236}">
                    <a16:creationId xmlns:a16="http://schemas.microsoft.com/office/drawing/2014/main" id="{84611FD4-6A85-413E-A80A-CE9A354307AA}"/>
                  </a:ext>
                </a:extLst>
              </p:cNvPr>
              <p:cNvSpPr/>
              <p:nvPr/>
            </p:nvSpPr>
            <p:spPr>
              <a:xfrm>
                <a:off x="7118350" y="4337555"/>
                <a:ext cx="463550" cy="1015495"/>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68A17F2-9567-4B58-A807-8A231B1FCC2B}"/>
                  </a:ext>
                </a:extLst>
              </p:cNvPr>
              <p:cNvSpPr/>
              <p:nvPr/>
            </p:nvSpPr>
            <p:spPr>
              <a:xfrm>
                <a:off x="7537450" y="4490139"/>
                <a:ext cx="841880" cy="60256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BC00D2-9641-4366-B150-F89DB22CC9CB}"/>
                  </a:ext>
                </a:extLst>
              </p:cNvPr>
              <p:cNvSpPr/>
              <p:nvPr/>
            </p:nvSpPr>
            <p:spPr>
              <a:xfrm rot="2031236">
                <a:off x="7464609" y="4414672"/>
                <a:ext cx="330769" cy="17711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4EFA538-F969-4237-AF2F-658234BAA9EF}"/>
                </a:ext>
              </a:extLst>
            </p:cNvPr>
            <p:cNvGrpSpPr/>
            <p:nvPr/>
          </p:nvGrpSpPr>
          <p:grpSpPr>
            <a:xfrm>
              <a:off x="7486311" y="4367215"/>
              <a:ext cx="1178919" cy="1401405"/>
              <a:chOff x="7371943" y="4357996"/>
              <a:chExt cx="812493" cy="965827"/>
            </a:xfrm>
          </p:grpSpPr>
          <p:grpSp>
            <p:nvGrpSpPr>
              <p:cNvPr id="8" name="Group 7">
                <a:extLst>
                  <a:ext uri="{FF2B5EF4-FFF2-40B4-BE49-F238E27FC236}">
                    <a16:creationId xmlns:a16="http://schemas.microsoft.com/office/drawing/2014/main" id="{35A615CF-30C6-4878-B8D3-FBCE81C92F5A}"/>
                  </a:ext>
                </a:extLst>
              </p:cNvPr>
              <p:cNvGrpSpPr/>
              <p:nvPr/>
            </p:nvGrpSpPr>
            <p:grpSpPr>
              <a:xfrm>
                <a:off x="7371943" y="4357996"/>
                <a:ext cx="640158" cy="965827"/>
                <a:chOff x="7371943" y="4357996"/>
                <a:chExt cx="640158" cy="965827"/>
              </a:xfrm>
            </p:grpSpPr>
            <p:sp>
              <p:nvSpPr>
                <p:cNvPr id="10" name="Rectangle: Rounded Corners 9">
                  <a:extLst>
                    <a:ext uri="{FF2B5EF4-FFF2-40B4-BE49-F238E27FC236}">
                      <a16:creationId xmlns:a16="http://schemas.microsoft.com/office/drawing/2014/main" id="{55C6B7C7-ADA3-4B23-9F55-C40A377DAD92}"/>
                    </a:ext>
                  </a:extLst>
                </p:cNvPr>
                <p:cNvSpPr/>
                <p:nvPr/>
              </p:nvSpPr>
              <p:spPr>
                <a:xfrm rot="5400000">
                  <a:off x="7126999" y="4818425"/>
                  <a:ext cx="833684"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BD67EC5-6EC0-4773-83F1-3264E1283CDC}"/>
                    </a:ext>
                  </a:extLst>
                </p:cNvPr>
                <p:cNvSpPr/>
                <p:nvPr/>
              </p:nvSpPr>
              <p:spPr>
                <a:xfrm rot="5400000">
                  <a:off x="7062119" y="4667820"/>
                  <a:ext cx="796760"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EFA5316C-0564-49D9-8883-554C8FDEA425}"/>
                    </a:ext>
                  </a:extLst>
                </p:cNvPr>
                <p:cNvSpPr/>
                <p:nvPr/>
              </p:nvSpPr>
              <p:spPr>
                <a:xfrm rot="2028151">
                  <a:off x="7429350" y="4510882"/>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Rounded Corners 8">
                <a:extLst>
                  <a:ext uri="{FF2B5EF4-FFF2-40B4-BE49-F238E27FC236}">
                    <a16:creationId xmlns:a16="http://schemas.microsoft.com/office/drawing/2014/main" id="{471FE807-D92A-44AD-9E6A-4F12B869086E}"/>
                  </a:ext>
                </a:extLst>
              </p:cNvPr>
              <p:cNvSpPr/>
              <p:nvPr/>
            </p:nvSpPr>
            <p:spPr>
              <a:xfrm>
                <a:off x="7601685" y="4508139"/>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16" name="Picture 15">
            <a:extLst>
              <a:ext uri="{FF2B5EF4-FFF2-40B4-BE49-F238E27FC236}">
                <a16:creationId xmlns:a16="http://schemas.microsoft.com/office/drawing/2014/main" id="{27434E05-FCD3-470F-BEC8-8BA96D98D6A2}"/>
              </a:ext>
            </a:extLst>
          </p:cNvPr>
          <p:cNvPicPr>
            <a:picLocks noChangeAspect="1"/>
          </p:cNvPicPr>
          <p:nvPr/>
        </p:nvPicPr>
        <p:blipFill>
          <a:blip r:embed="rId2">
            <a:duotone>
              <a:schemeClr val="accent6">
                <a:shade val="45000"/>
                <a:satMod val="135000"/>
              </a:schemeClr>
              <a:prstClr val="white"/>
            </a:duotone>
          </a:blip>
          <a:stretch>
            <a:fillRect/>
          </a:stretch>
        </p:blipFill>
        <p:spPr>
          <a:xfrm rot="668004">
            <a:off x="9910771" y="2735088"/>
            <a:ext cx="1321472" cy="1387826"/>
          </a:xfrm>
          <a:prstGeom prst="rect">
            <a:avLst/>
          </a:prstGeom>
          <a:effectLst>
            <a:outerShdw blurRad="50800" dist="38100" dir="2700000" algn="tl" rotWithShape="0">
              <a:prstClr val="black">
                <a:alpha val="40000"/>
              </a:prstClr>
            </a:outerShdw>
          </a:effectLst>
        </p:spPr>
      </p:pic>
      <p:sp>
        <p:nvSpPr>
          <p:cNvPr id="17" name="Freeform: Shape 16">
            <a:extLst>
              <a:ext uri="{FF2B5EF4-FFF2-40B4-BE49-F238E27FC236}">
                <a16:creationId xmlns:a16="http://schemas.microsoft.com/office/drawing/2014/main" id="{BD7EC728-2D5B-4BAB-B15F-A2FA6ACC783B}"/>
              </a:ext>
            </a:extLst>
          </p:cNvPr>
          <p:cNvSpPr/>
          <p:nvPr/>
        </p:nvSpPr>
        <p:spPr>
          <a:xfrm>
            <a:off x="9140766" y="3964693"/>
            <a:ext cx="2052856" cy="912167"/>
          </a:xfrm>
          <a:custGeom>
            <a:avLst/>
            <a:gdLst>
              <a:gd name="connsiteX0" fmla="*/ 238125 w 1407319"/>
              <a:gd name="connsiteY0" fmla="*/ 50006 h 628650"/>
              <a:gd name="connsiteX1" fmla="*/ 280988 w 1407319"/>
              <a:gd name="connsiteY1" fmla="*/ 2381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7794 w 1407319"/>
              <a:gd name="connsiteY6" fmla="*/ 19049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2388 h 631032"/>
              <a:gd name="connsiteX1" fmla="*/ 259557 w 1407319"/>
              <a:gd name="connsiteY1" fmla="*/ 16670 h 631032"/>
              <a:gd name="connsiteX2" fmla="*/ 297657 w 1407319"/>
              <a:gd name="connsiteY2" fmla="*/ 2382 h 631032"/>
              <a:gd name="connsiteX3" fmla="*/ 342900 w 1407319"/>
              <a:gd name="connsiteY3" fmla="*/ 4762 h 631032"/>
              <a:gd name="connsiteX4" fmla="*/ 347663 w 1407319"/>
              <a:gd name="connsiteY4" fmla="*/ 0 h 631032"/>
              <a:gd name="connsiteX5" fmla="*/ 1352550 w 1407319"/>
              <a:gd name="connsiteY5" fmla="*/ 2382 h 631032"/>
              <a:gd name="connsiteX6" fmla="*/ 1378744 w 1407319"/>
              <a:gd name="connsiteY6" fmla="*/ 9525 h 631032"/>
              <a:gd name="connsiteX7" fmla="*/ 1397794 w 1407319"/>
              <a:gd name="connsiteY7" fmla="*/ 21431 h 631032"/>
              <a:gd name="connsiteX8" fmla="*/ 1404938 w 1407319"/>
              <a:gd name="connsiteY8" fmla="*/ 40482 h 631032"/>
              <a:gd name="connsiteX9" fmla="*/ 1407319 w 1407319"/>
              <a:gd name="connsiteY9" fmla="*/ 57150 h 631032"/>
              <a:gd name="connsiteX10" fmla="*/ 1402556 w 1407319"/>
              <a:gd name="connsiteY10" fmla="*/ 83344 h 631032"/>
              <a:gd name="connsiteX11" fmla="*/ 1157288 w 1407319"/>
              <a:gd name="connsiteY11" fmla="*/ 631032 h 631032"/>
              <a:gd name="connsiteX12" fmla="*/ 0 w 1407319"/>
              <a:gd name="connsiteY12" fmla="*/ 628650 h 631032"/>
              <a:gd name="connsiteX13" fmla="*/ 238125 w 1407319"/>
              <a:gd name="connsiteY13" fmla="*/ 52388 h 631032"/>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388145 w 1407319"/>
              <a:gd name="connsiteY4" fmla="*/ 2380 h 628650"/>
              <a:gd name="connsiteX5" fmla="*/ 1352550 w 1407319"/>
              <a:gd name="connsiteY5" fmla="*/ 0 h 628650"/>
              <a:gd name="connsiteX6" fmla="*/ 1378744 w 1407319"/>
              <a:gd name="connsiteY6" fmla="*/ 7143 h 628650"/>
              <a:gd name="connsiteX7" fmla="*/ 1397794 w 1407319"/>
              <a:gd name="connsiteY7" fmla="*/ 19049 h 628650"/>
              <a:gd name="connsiteX8" fmla="*/ 1404938 w 1407319"/>
              <a:gd name="connsiteY8" fmla="*/ 38100 h 628650"/>
              <a:gd name="connsiteX9" fmla="*/ 1407319 w 1407319"/>
              <a:gd name="connsiteY9" fmla="*/ 54768 h 628650"/>
              <a:gd name="connsiteX10" fmla="*/ 1402556 w 1407319"/>
              <a:gd name="connsiteY10" fmla="*/ 80962 h 628650"/>
              <a:gd name="connsiteX11" fmla="*/ 1157288 w 1407319"/>
              <a:gd name="connsiteY11" fmla="*/ 628650 h 628650"/>
              <a:gd name="connsiteX12" fmla="*/ 0 w 1407319"/>
              <a:gd name="connsiteY12" fmla="*/ 626268 h 628650"/>
              <a:gd name="connsiteX13" fmla="*/ 238125 w 1407319"/>
              <a:gd name="connsiteY13" fmla="*/ 50006 h 628650"/>
              <a:gd name="connsiteX0" fmla="*/ 238125 w 1407319"/>
              <a:gd name="connsiteY0" fmla="*/ 50008 h 628652"/>
              <a:gd name="connsiteX1" fmla="*/ 259557 w 1407319"/>
              <a:gd name="connsiteY1" fmla="*/ 14290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626270 h 628652"/>
              <a:gd name="connsiteX14" fmla="*/ 238125 w 1407319"/>
              <a:gd name="connsiteY14" fmla="*/ 50008 h 628652"/>
              <a:gd name="connsiteX0" fmla="*/ 226219 w 1395413"/>
              <a:gd name="connsiteY0" fmla="*/ 50008 h 628652"/>
              <a:gd name="connsiteX1" fmla="*/ 240508 w 1395413"/>
              <a:gd name="connsiteY1" fmla="*/ 19052 h 628652"/>
              <a:gd name="connsiteX2" fmla="*/ 269083 w 1395413"/>
              <a:gd name="connsiteY2" fmla="*/ 2384 h 628652"/>
              <a:gd name="connsiteX3" fmla="*/ 297657 w 1395413"/>
              <a:gd name="connsiteY3" fmla="*/ 0 h 628652"/>
              <a:gd name="connsiteX4" fmla="*/ 335758 w 1395413"/>
              <a:gd name="connsiteY4" fmla="*/ 2382 h 628652"/>
              <a:gd name="connsiteX5" fmla="*/ 1340644 w 1395413"/>
              <a:gd name="connsiteY5" fmla="*/ 2 h 628652"/>
              <a:gd name="connsiteX6" fmla="*/ 1366838 w 1395413"/>
              <a:gd name="connsiteY6" fmla="*/ 7145 h 628652"/>
              <a:gd name="connsiteX7" fmla="*/ 1385888 w 1395413"/>
              <a:gd name="connsiteY7" fmla="*/ 19051 h 628652"/>
              <a:gd name="connsiteX8" fmla="*/ 1393032 w 1395413"/>
              <a:gd name="connsiteY8" fmla="*/ 38102 h 628652"/>
              <a:gd name="connsiteX9" fmla="*/ 1395413 w 1395413"/>
              <a:gd name="connsiteY9" fmla="*/ 54770 h 628652"/>
              <a:gd name="connsiteX10" fmla="*/ 1390650 w 1395413"/>
              <a:gd name="connsiteY10" fmla="*/ 80964 h 628652"/>
              <a:gd name="connsiteX11" fmla="*/ 1145382 w 1395413"/>
              <a:gd name="connsiteY11" fmla="*/ 628652 h 628652"/>
              <a:gd name="connsiteX12" fmla="*/ 73485 w 1395413"/>
              <a:gd name="connsiteY12" fmla="*/ 623889 h 628652"/>
              <a:gd name="connsiteX13" fmla="*/ 0 w 1395413"/>
              <a:gd name="connsiteY13" fmla="*/ 585789 h 628652"/>
              <a:gd name="connsiteX14" fmla="*/ 226219 w 1395413"/>
              <a:gd name="connsiteY14" fmla="*/ 50008 h 628652"/>
              <a:gd name="connsiteX0" fmla="*/ 254794 w 1423988"/>
              <a:gd name="connsiteY0" fmla="*/ 50008 h 628652"/>
              <a:gd name="connsiteX1" fmla="*/ 269083 w 1423988"/>
              <a:gd name="connsiteY1" fmla="*/ 19052 h 628652"/>
              <a:gd name="connsiteX2" fmla="*/ 297658 w 1423988"/>
              <a:gd name="connsiteY2" fmla="*/ 2384 h 628652"/>
              <a:gd name="connsiteX3" fmla="*/ 326232 w 1423988"/>
              <a:gd name="connsiteY3" fmla="*/ 0 h 628652"/>
              <a:gd name="connsiteX4" fmla="*/ 364333 w 1423988"/>
              <a:gd name="connsiteY4" fmla="*/ 2382 h 628652"/>
              <a:gd name="connsiteX5" fmla="*/ 1369219 w 1423988"/>
              <a:gd name="connsiteY5" fmla="*/ 2 h 628652"/>
              <a:gd name="connsiteX6" fmla="*/ 1395413 w 1423988"/>
              <a:gd name="connsiteY6" fmla="*/ 7145 h 628652"/>
              <a:gd name="connsiteX7" fmla="*/ 1414463 w 1423988"/>
              <a:gd name="connsiteY7" fmla="*/ 19051 h 628652"/>
              <a:gd name="connsiteX8" fmla="*/ 1421607 w 1423988"/>
              <a:gd name="connsiteY8" fmla="*/ 38102 h 628652"/>
              <a:gd name="connsiteX9" fmla="*/ 1423988 w 1423988"/>
              <a:gd name="connsiteY9" fmla="*/ 54770 h 628652"/>
              <a:gd name="connsiteX10" fmla="*/ 1419225 w 1423988"/>
              <a:gd name="connsiteY10" fmla="*/ 80964 h 628652"/>
              <a:gd name="connsiteX11" fmla="*/ 1173957 w 1423988"/>
              <a:gd name="connsiteY11" fmla="*/ 628652 h 628652"/>
              <a:gd name="connsiteX12" fmla="*/ 102060 w 1423988"/>
              <a:gd name="connsiteY12" fmla="*/ 623889 h 628652"/>
              <a:gd name="connsiteX13" fmla="*/ 0 w 1423988"/>
              <a:gd name="connsiteY13" fmla="*/ 616745 h 628652"/>
              <a:gd name="connsiteX14" fmla="*/ 254794 w 1423988"/>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561976 h 628652"/>
              <a:gd name="connsiteX14" fmla="*/ 238125 w 1407319"/>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47291 w 1407319"/>
              <a:gd name="connsiteY13" fmla="*/ 600076 h 628652"/>
              <a:gd name="connsiteX14" fmla="*/ 0 w 1407319"/>
              <a:gd name="connsiteY14" fmla="*/ 561976 h 628652"/>
              <a:gd name="connsiteX15" fmla="*/ 238125 w 1407319"/>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0 w 1426703"/>
              <a:gd name="connsiteY13" fmla="*/ 619126 h 628652"/>
              <a:gd name="connsiteX14" fmla="*/ 19384 w 1426703"/>
              <a:gd name="connsiteY14" fmla="*/ 561976 h 628652"/>
              <a:gd name="connsiteX15" fmla="*/ 257509 w 1426703"/>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66675 w 1426703"/>
              <a:gd name="connsiteY13" fmla="*/ 623889 h 628652"/>
              <a:gd name="connsiteX14" fmla="*/ 0 w 1426703"/>
              <a:gd name="connsiteY14" fmla="*/ 619126 h 628652"/>
              <a:gd name="connsiteX15" fmla="*/ 19384 w 1426703"/>
              <a:gd name="connsiteY15" fmla="*/ 561976 h 628652"/>
              <a:gd name="connsiteX16" fmla="*/ 257509 w 1426703"/>
              <a:gd name="connsiteY16"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33337 w 1426703"/>
              <a:gd name="connsiteY13" fmla="*/ 626270 h 628652"/>
              <a:gd name="connsiteX14" fmla="*/ 0 w 1426703"/>
              <a:gd name="connsiteY14" fmla="*/ 619126 h 628652"/>
              <a:gd name="connsiteX15" fmla="*/ 19384 w 1426703"/>
              <a:gd name="connsiteY15" fmla="*/ 561976 h 628652"/>
              <a:gd name="connsiteX16" fmla="*/ 257509 w 1426703"/>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3889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6270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4797" h="628652">
                <a:moveTo>
                  <a:pt x="245603" y="50008"/>
                </a:moveTo>
                <a:lnTo>
                  <a:pt x="259892" y="19052"/>
                </a:lnTo>
                <a:lnTo>
                  <a:pt x="288467" y="2384"/>
                </a:lnTo>
                <a:lnTo>
                  <a:pt x="317041" y="0"/>
                </a:lnTo>
                <a:lnTo>
                  <a:pt x="355142" y="2382"/>
                </a:lnTo>
                <a:lnTo>
                  <a:pt x="1360028" y="2"/>
                </a:lnTo>
                <a:lnTo>
                  <a:pt x="1386222" y="7145"/>
                </a:lnTo>
                <a:lnTo>
                  <a:pt x="1405272" y="19051"/>
                </a:lnTo>
                <a:lnTo>
                  <a:pt x="1412416" y="38102"/>
                </a:lnTo>
                <a:lnTo>
                  <a:pt x="1414797" y="54770"/>
                </a:lnTo>
                <a:lnTo>
                  <a:pt x="1410034" y="80964"/>
                </a:lnTo>
                <a:lnTo>
                  <a:pt x="1164766" y="628652"/>
                </a:lnTo>
                <a:lnTo>
                  <a:pt x="92869" y="626270"/>
                </a:lnTo>
                <a:lnTo>
                  <a:pt x="21431" y="626270"/>
                </a:lnTo>
                <a:lnTo>
                  <a:pt x="0" y="597695"/>
                </a:lnTo>
                <a:lnTo>
                  <a:pt x="7478" y="561976"/>
                </a:lnTo>
                <a:lnTo>
                  <a:pt x="245603" y="50008"/>
                </a:ln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5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1400295" y="2400299"/>
            <a:ext cx="4553244" cy="3776663"/>
          </a:xfrm>
        </p:spPr>
        <p:txBody>
          <a:bodyPr>
            <a:normAutofit/>
          </a:bodyPr>
          <a:lstStyle/>
          <a:p>
            <a:pPr marL="0" indent="0">
              <a:spcAft>
                <a:spcPts val="1200"/>
              </a:spcAft>
              <a:buNone/>
            </a:pPr>
            <a:r>
              <a:rPr lang="en-US" sz="3200" dirty="0"/>
              <a:t>Can I use the RStudio Import Wizard?</a:t>
            </a:r>
          </a:p>
          <a:p>
            <a:pPr marL="0" indent="0">
              <a:buNone/>
            </a:pPr>
            <a:r>
              <a:rPr lang="en-US" sz="3200" dirty="0"/>
              <a:t>No. </a:t>
            </a:r>
          </a:p>
          <a:p>
            <a:pPr marL="0" indent="0">
              <a:buNone/>
            </a:pPr>
            <a:r>
              <a:rPr lang="en-US" sz="3200" dirty="0"/>
              <a:t>Future you (or colleagues) will not know which file you chose. </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22</a:t>
            </a:fld>
            <a:endParaRPr lang="en-US"/>
          </a:p>
        </p:txBody>
      </p:sp>
      <p:pic>
        <p:nvPicPr>
          <p:cNvPr id="18" name="Picture 17">
            <a:extLst>
              <a:ext uri="{FF2B5EF4-FFF2-40B4-BE49-F238E27FC236}">
                <a16:creationId xmlns:a16="http://schemas.microsoft.com/office/drawing/2014/main" id="{F3ED7ECA-8CF4-496F-81CE-341C31868202}"/>
              </a:ext>
            </a:extLst>
          </p:cNvPr>
          <p:cNvPicPr>
            <a:picLocks noChangeAspect="1"/>
          </p:cNvPicPr>
          <p:nvPr/>
        </p:nvPicPr>
        <p:blipFill>
          <a:blip r:embed="rId3"/>
          <a:stretch>
            <a:fillRect/>
          </a:stretch>
        </p:blipFill>
        <p:spPr>
          <a:xfrm>
            <a:off x="7248525" y="1756867"/>
            <a:ext cx="3543180" cy="3515499"/>
          </a:xfrm>
          <a:prstGeom prst="rect">
            <a:avLst/>
          </a:prstGeom>
        </p:spPr>
      </p:pic>
    </p:spTree>
    <p:extLst>
      <p:ext uri="{BB962C8B-B14F-4D97-AF65-F5344CB8AC3E}">
        <p14:creationId xmlns:p14="http://schemas.microsoft.com/office/powerpoint/2010/main" val="12197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normAutofit lnSpcReduction="10000"/>
          </a:bodyPr>
          <a:lstStyle/>
          <a:p>
            <a:pPr marL="0" indent="0">
              <a:buNone/>
            </a:pPr>
            <a:r>
              <a:rPr lang="en-US" dirty="0"/>
              <a:t>OK so you have your data in. How can we look at it?</a:t>
            </a:r>
          </a:p>
          <a:p>
            <a:r>
              <a:rPr lang="en-US" dirty="0"/>
              <a:t>Type the name in console (shows first few rows/columns)</a:t>
            </a:r>
          </a:p>
          <a:p>
            <a:endParaRPr lang="en-US" dirty="0"/>
          </a:p>
          <a:p>
            <a:r>
              <a:rPr lang="en-US" dirty="0"/>
              <a:t>Type </a:t>
            </a:r>
            <a:r>
              <a:rPr lang="en-US" sz="2400" b="1" dirty="0">
                <a:latin typeface="Consolas" panose="020B0609020204030204" pitchFamily="49" charset="0"/>
              </a:rPr>
              <a:t>View(</a:t>
            </a:r>
            <a:r>
              <a:rPr lang="en-US" sz="2400" b="1" dirty="0" err="1">
                <a:latin typeface="Consolas" panose="020B0609020204030204" pitchFamily="49" charset="0"/>
              </a:rPr>
              <a:t>dataframe_name</a:t>
            </a:r>
            <a:r>
              <a:rPr lang="en-US" sz="2400" b="1" dirty="0">
                <a:latin typeface="Consolas" panose="020B0609020204030204" pitchFamily="49" charset="0"/>
              </a:rPr>
              <a:t>)</a:t>
            </a:r>
            <a:r>
              <a:rPr lang="en-US" sz="2400" dirty="0"/>
              <a:t> </a:t>
            </a:r>
            <a:r>
              <a:rPr lang="en-US" dirty="0"/>
              <a:t>or click on the dataframe name in the top right pane (shows same thing). </a:t>
            </a:r>
          </a:p>
          <a:p>
            <a:pPr lvl="1"/>
            <a:r>
              <a:rPr lang="en-US" dirty="0"/>
              <a:t>Once opened, you can now filter, sort, scroll, etc. </a:t>
            </a:r>
          </a:p>
          <a:p>
            <a:endParaRPr lang="en-US" dirty="0"/>
          </a:p>
          <a:p>
            <a:r>
              <a:rPr lang="en-US" dirty="0"/>
              <a:t>Check structure: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summary(</a:t>
            </a:r>
            <a:r>
              <a:rPr lang="en-US" sz="2400" dirty="0" err="1">
                <a:latin typeface="Consolas" panose="020B0609020204030204" pitchFamily="49" charset="0"/>
              </a:rPr>
              <a:t>dataframe_name</a:t>
            </a:r>
            <a:r>
              <a:rPr lang="en-US" sz="2400" dirty="0">
                <a:latin typeface="Consolas" panose="020B0609020204030204" pitchFamily="49" charset="0"/>
              </a:rPr>
              <a:t>)</a:t>
            </a:r>
            <a:r>
              <a:rPr lang="en-US" sz="2400" dirty="0"/>
              <a:t> to see info about dataframe</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591044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09E3-01F4-0928-BC30-A26B574509E9}"/>
              </a:ext>
            </a:extLst>
          </p:cNvPr>
          <p:cNvSpPr>
            <a:spLocks noGrp="1"/>
          </p:cNvSpPr>
          <p:nvPr>
            <p:ph type="title"/>
          </p:nvPr>
        </p:nvSpPr>
        <p:spPr/>
        <p:txBody>
          <a:bodyPr/>
          <a:lstStyle/>
          <a:p>
            <a:r>
              <a:rPr lang="en-US" dirty="0"/>
              <a:t>SHOW ME THE DATA IN RSTUDIO</a:t>
            </a:r>
          </a:p>
        </p:txBody>
      </p:sp>
      <p:pic>
        <p:nvPicPr>
          <p:cNvPr id="8" name="Content Placeholder 7">
            <a:extLst>
              <a:ext uri="{FF2B5EF4-FFF2-40B4-BE49-F238E27FC236}">
                <a16:creationId xmlns:a16="http://schemas.microsoft.com/office/drawing/2014/main" id="{8826BEDF-FCA3-B25B-DB30-5CD2A184D8D6}"/>
              </a:ext>
            </a:extLst>
          </p:cNvPr>
          <p:cNvPicPr>
            <a:picLocks noGrp="1" noChangeAspect="1"/>
          </p:cNvPicPr>
          <p:nvPr>
            <p:ph idx="1"/>
          </p:nvPr>
        </p:nvPicPr>
        <p:blipFill>
          <a:blip r:embed="rId2"/>
          <a:stretch>
            <a:fillRect/>
          </a:stretch>
        </p:blipFill>
        <p:spPr>
          <a:xfrm>
            <a:off x="1500809" y="2476672"/>
            <a:ext cx="8077200" cy="2333625"/>
          </a:xfrm>
          <a:ln>
            <a:solidFill>
              <a:schemeClr val="tx1"/>
            </a:solidFill>
          </a:ln>
        </p:spPr>
      </p:pic>
      <p:sp>
        <p:nvSpPr>
          <p:cNvPr id="4" name="Slide Number Placeholder 3">
            <a:extLst>
              <a:ext uri="{FF2B5EF4-FFF2-40B4-BE49-F238E27FC236}">
                <a16:creationId xmlns:a16="http://schemas.microsoft.com/office/drawing/2014/main" id="{1B3C6F39-E084-8968-7A95-EE4733A09E1E}"/>
              </a:ext>
            </a:extLst>
          </p:cNvPr>
          <p:cNvSpPr>
            <a:spLocks noGrp="1"/>
          </p:cNvSpPr>
          <p:nvPr>
            <p:ph type="sldNum" sz="quarter" idx="12"/>
          </p:nvPr>
        </p:nvSpPr>
        <p:spPr/>
        <p:txBody>
          <a:bodyPr/>
          <a:lstStyle/>
          <a:p>
            <a:fld id="{AAD8A31E-A4F3-4577-8E71-C696B2CAECD5}" type="slidenum">
              <a:rPr lang="en-US" smtClean="0"/>
              <a:t>24</a:t>
            </a:fld>
            <a:endParaRPr lang="en-US"/>
          </a:p>
        </p:txBody>
      </p:sp>
      <p:pic>
        <p:nvPicPr>
          <p:cNvPr id="10" name="Graphic 9" descr="Arrow: Counter-clockwise curve with solid fill">
            <a:extLst>
              <a:ext uri="{FF2B5EF4-FFF2-40B4-BE49-F238E27FC236}">
                <a16:creationId xmlns:a16="http://schemas.microsoft.com/office/drawing/2014/main" id="{A6C2F95D-C45C-A695-E5BF-E4E0399558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42636">
            <a:off x="3385055" y="3630798"/>
            <a:ext cx="1027284" cy="1639930"/>
          </a:xfrm>
          <a:prstGeom prst="rect">
            <a:avLst/>
          </a:prstGeom>
        </p:spPr>
      </p:pic>
      <p:pic>
        <p:nvPicPr>
          <p:cNvPr id="15" name="Graphic 14" descr="Arrow: Counter-clockwise curve with solid fill">
            <a:extLst>
              <a:ext uri="{FF2B5EF4-FFF2-40B4-BE49-F238E27FC236}">
                <a16:creationId xmlns:a16="http://schemas.microsoft.com/office/drawing/2014/main" id="{ED176BCB-BC12-C2A4-B901-10D93A5CB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31892" flipH="1">
            <a:off x="1353244" y="4383164"/>
            <a:ext cx="1194883" cy="1136814"/>
          </a:xfrm>
          <a:prstGeom prst="rect">
            <a:avLst/>
          </a:prstGeom>
        </p:spPr>
      </p:pic>
      <p:sp>
        <p:nvSpPr>
          <p:cNvPr id="16" name="TextBox 15">
            <a:extLst>
              <a:ext uri="{FF2B5EF4-FFF2-40B4-BE49-F238E27FC236}">
                <a16:creationId xmlns:a16="http://schemas.microsoft.com/office/drawing/2014/main" id="{EBE0E17D-FFEA-30CD-C9CE-8312CB8389A7}"/>
              </a:ext>
            </a:extLst>
          </p:cNvPr>
          <p:cNvSpPr txBox="1"/>
          <p:nvPr/>
        </p:nvSpPr>
        <p:spPr>
          <a:xfrm>
            <a:off x="1879600" y="4951571"/>
            <a:ext cx="5372099" cy="954107"/>
          </a:xfrm>
          <a:prstGeom prst="rect">
            <a:avLst/>
          </a:prstGeom>
          <a:noFill/>
        </p:spPr>
        <p:txBody>
          <a:bodyPr wrap="square" rtlCol="0">
            <a:spAutoFit/>
          </a:bodyPr>
          <a:lstStyle/>
          <a:p>
            <a:r>
              <a:rPr lang="en-US" sz="2800" dirty="0"/>
              <a:t>Run line 3 (show first part of data)</a:t>
            </a:r>
            <a:br>
              <a:rPr lang="en-US" sz="2800" dirty="0"/>
            </a:br>
            <a:r>
              <a:rPr lang="en-US" sz="2800" dirty="0"/>
              <a:t>Run line 6 (show all rows)</a:t>
            </a:r>
          </a:p>
        </p:txBody>
      </p:sp>
      <p:pic>
        <p:nvPicPr>
          <p:cNvPr id="18" name="Graphic 17" descr="Arrow: Counter-clockwise curve with solid fill">
            <a:extLst>
              <a:ext uri="{FF2B5EF4-FFF2-40B4-BE49-F238E27FC236}">
                <a16:creationId xmlns:a16="http://schemas.microsoft.com/office/drawing/2014/main" id="{69E44CA9-B575-64BD-F0AB-FE67487373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94788" flipH="1">
            <a:off x="7188812" y="4035807"/>
            <a:ext cx="1194883" cy="1136814"/>
          </a:xfrm>
          <a:prstGeom prst="rect">
            <a:avLst/>
          </a:prstGeom>
        </p:spPr>
      </p:pic>
      <p:sp>
        <p:nvSpPr>
          <p:cNvPr id="19" name="TextBox 18">
            <a:extLst>
              <a:ext uri="{FF2B5EF4-FFF2-40B4-BE49-F238E27FC236}">
                <a16:creationId xmlns:a16="http://schemas.microsoft.com/office/drawing/2014/main" id="{D70FB02E-9A39-2DDF-9DC8-A4A9BDB5812C}"/>
              </a:ext>
            </a:extLst>
          </p:cNvPr>
          <p:cNvSpPr txBox="1"/>
          <p:nvPr/>
        </p:nvSpPr>
        <p:spPr>
          <a:xfrm>
            <a:off x="7762254" y="4951571"/>
            <a:ext cx="4136837" cy="954107"/>
          </a:xfrm>
          <a:prstGeom prst="rect">
            <a:avLst/>
          </a:prstGeom>
          <a:noFill/>
        </p:spPr>
        <p:txBody>
          <a:bodyPr wrap="square" rtlCol="0">
            <a:spAutoFit/>
          </a:bodyPr>
          <a:lstStyle/>
          <a:p>
            <a:r>
              <a:rPr lang="en-US" sz="2800" dirty="0"/>
              <a:t>Click here to show all rows, same as View()</a:t>
            </a:r>
          </a:p>
        </p:txBody>
      </p:sp>
    </p:spTree>
    <p:extLst>
      <p:ext uri="{BB962C8B-B14F-4D97-AF65-F5344CB8AC3E}">
        <p14:creationId xmlns:p14="http://schemas.microsoft.com/office/powerpoint/2010/main" val="1820640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DDE9-32E9-4666-9B2D-AF52AC1D6C10}"/>
              </a:ext>
            </a:extLst>
          </p:cNvPr>
          <p:cNvSpPr>
            <a:spLocks noGrp="1"/>
          </p:cNvSpPr>
          <p:nvPr>
            <p:ph type="title"/>
          </p:nvPr>
        </p:nvSpPr>
        <p:spPr/>
        <p:txBody>
          <a:bodyPr/>
          <a:lstStyle/>
          <a:p>
            <a:r>
              <a:rPr lang="en-US" dirty="0"/>
              <a:t>Data Import</a:t>
            </a:r>
          </a:p>
        </p:txBody>
      </p:sp>
      <p:sp>
        <p:nvSpPr>
          <p:cNvPr id="3" name="Content Placeholder 2">
            <a:extLst>
              <a:ext uri="{FF2B5EF4-FFF2-40B4-BE49-F238E27FC236}">
                <a16:creationId xmlns:a16="http://schemas.microsoft.com/office/drawing/2014/main" id="{A9F82368-611B-4EAC-8430-E28A1B12205B}"/>
              </a:ext>
            </a:extLst>
          </p:cNvPr>
          <p:cNvSpPr>
            <a:spLocks noGrp="1"/>
          </p:cNvSpPr>
          <p:nvPr>
            <p:ph idx="1"/>
          </p:nvPr>
        </p:nvSpPr>
        <p:spPr>
          <a:xfrm>
            <a:off x="838200" y="1825625"/>
            <a:ext cx="4657825" cy="4351338"/>
          </a:xfrm>
        </p:spPr>
        <p:txBody>
          <a:bodyPr>
            <a:normAutofit/>
          </a:bodyPr>
          <a:lstStyle/>
          <a:p>
            <a:r>
              <a:rPr lang="en-US" dirty="0"/>
              <a:t>Simply </a:t>
            </a:r>
            <a:r>
              <a:rPr lang="en-US" i="1" dirty="0"/>
              <a:t>importing</a:t>
            </a:r>
            <a:r>
              <a:rPr lang="en-US" dirty="0"/>
              <a:t> the data is the easy part</a:t>
            </a:r>
          </a:p>
          <a:p>
            <a:endParaRPr lang="en-US" dirty="0"/>
          </a:p>
          <a:p>
            <a:r>
              <a:rPr lang="en-US" dirty="0"/>
              <a:t>What takes time is being thorough, so your data is: </a:t>
            </a:r>
          </a:p>
          <a:p>
            <a:pPr lvl="1"/>
            <a:r>
              <a:rPr lang="en-US" dirty="0"/>
              <a:t>Clean, tidy data; </a:t>
            </a:r>
          </a:p>
          <a:p>
            <a:pPr lvl="1"/>
            <a:r>
              <a:rPr lang="en-US" dirty="0"/>
              <a:t>Clearly named</a:t>
            </a:r>
          </a:p>
          <a:p>
            <a:pPr lvl="1"/>
            <a:r>
              <a:rPr lang="en-US" dirty="0"/>
              <a:t>Correct column “type”</a:t>
            </a:r>
          </a:p>
          <a:p>
            <a:endParaRPr lang="en-US" dirty="0"/>
          </a:p>
        </p:txBody>
      </p:sp>
      <p:sp>
        <p:nvSpPr>
          <p:cNvPr id="4" name="Slide Number Placeholder 3">
            <a:extLst>
              <a:ext uri="{FF2B5EF4-FFF2-40B4-BE49-F238E27FC236}">
                <a16:creationId xmlns:a16="http://schemas.microsoft.com/office/drawing/2014/main" id="{82FD539C-457E-47F5-9FE0-782E81AF3E31}"/>
              </a:ext>
            </a:extLst>
          </p:cNvPr>
          <p:cNvSpPr>
            <a:spLocks noGrp="1"/>
          </p:cNvSpPr>
          <p:nvPr>
            <p:ph type="sldNum" sz="quarter" idx="12"/>
          </p:nvPr>
        </p:nvSpPr>
        <p:spPr/>
        <p:txBody>
          <a:bodyPr/>
          <a:lstStyle/>
          <a:p>
            <a:fld id="{6D95AE55-B5F4-483D-AEFF-E8059F5502F5}" type="slidenum">
              <a:rPr lang="en-US" smtClean="0"/>
              <a:t>25</a:t>
            </a:fld>
            <a:endParaRPr lang="en-US"/>
          </a:p>
        </p:txBody>
      </p:sp>
      <p:pic>
        <p:nvPicPr>
          <p:cNvPr id="6" name="Graphic 5" descr="Man outline">
            <a:extLst>
              <a:ext uri="{FF2B5EF4-FFF2-40B4-BE49-F238E27FC236}">
                <a16:creationId xmlns:a16="http://schemas.microsoft.com/office/drawing/2014/main" id="{DAAFE70E-5576-40C7-B044-0BE97B3612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6125" y="3021495"/>
            <a:ext cx="2542674" cy="2542674"/>
          </a:xfrm>
          <a:prstGeom prst="rect">
            <a:avLst/>
          </a:prstGeom>
        </p:spPr>
      </p:pic>
      <p:pic>
        <p:nvPicPr>
          <p:cNvPr id="8" name="Graphic 7" descr="Woman Shrugging outline">
            <a:extLst>
              <a:ext uri="{FF2B5EF4-FFF2-40B4-BE49-F238E27FC236}">
                <a16:creationId xmlns:a16="http://schemas.microsoft.com/office/drawing/2014/main" id="{84215788-BC06-464E-AC3B-9D0092D641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462" y="3021495"/>
            <a:ext cx="2542674" cy="2542674"/>
          </a:xfrm>
          <a:prstGeom prst="rect">
            <a:avLst/>
          </a:prstGeom>
        </p:spPr>
      </p:pic>
      <p:grpSp>
        <p:nvGrpSpPr>
          <p:cNvPr id="16" name="Group 15">
            <a:extLst>
              <a:ext uri="{FF2B5EF4-FFF2-40B4-BE49-F238E27FC236}">
                <a16:creationId xmlns:a16="http://schemas.microsoft.com/office/drawing/2014/main" id="{5F7C6D0F-7800-4B8B-97AF-C0B492ABE714}"/>
              </a:ext>
            </a:extLst>
          </p:cNvPr>
          <p:cNvGrpSpPr/>
          <p:nvPr/>
        </p:nvGrpSpPr>
        <p:grpSpPr>
          <a:xfrm>
            <a:off x="8736495" y="1719471"/>
            <a:ext cx="3478695" cy="1626842"/>
            <a:chOff x="8040755" y="1497563"/>
            <a:chExt cx="3478695" cy="1626842"/>
          </a:xfrm>
        </p:grpSpPr>
        <p:pic>
          <p:nvPicPr>
            <p:cNvPr id="14" name="Graphic 13" descr="Speech with solid fill">
              <a:extLst>
                <a:ext uri="{FF2B5EF4-FFF2-40B4-BE49-F238E27FC236}">
                  <a16:creationId xmlns:a16="http://schemas.microsoft.com/office/drawing/2014/main" id="{7C12658C-4EA4-49BA-8545-FA63089554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8040755" y="1497563"/>
              <a:ext cx="3478695" cy="1626842"/>
            </a:xfrm>
            <a:prstGeom prst="rect">
              <a:avLst/>
            </a:prstGeom>
          </p:spPr>
        </p:pic>
        <p:sp>
          <p:nvSpPr>
            <p:cNvPr id="15" name="TextBox 14">
              <a:extLst>
                <a:ext uri="{FF2B5EF4-FFF2-40B4-BE49-F238E27FC236}">
                  <a16:creationId xmlns:a16="http://schemas.microsoft.com/office/drawing/2014/main" id="{B07CC25F-0B06-4387-B7AF-E0D7F6C50A98}"/>
                </a:ext>
              </a:extLst>
            </p:cNvPr>
            <p:cNvSpPr txBox="1"/>
            <p:nvPr/>
          </p:nvSpPr>
          <p:spPr>
            <a:xfrm>
              <a:off x="8547650" y="1733077"/>
              <a:ext cx="2464904" cy="830997"/>
            </a:xfrm>
            <a:prstGeom prst="rect">
              <a:avLst/>
            </a:prstGeom>
            <a:noFill/>
          </p:spPr>
          <p:txBody>
            <a:bodyPr wrap="square" rtlCol="0">
              <a:spAutoFit/>
            </a:bodyPr>
            <a:lstStyle/>
            <a:p>
              <a:pPr algn="ctr"/>
              <a:r>
                <a:rPr lang="en-US" sz="1600" dirty="0">
                  <a:solidFill>
                    <a:schemeClr val="bg1"/>
                  </a:solidFill>
                </a:rPr>
                <a:t>Excuse me,</a:t>
              </a:r>
            </a:p>
            <a:p>
              <a:pPr algn="ctr"/>
              <a:r>
                <a:rPr lang="en-US" sz="1600" dirty="0">
                  <a:solidFill>
                    <a:schemeClr val="bg1"/>
                  </a:solidFill>
                </a:rPr>
                <a:t>do you have a moment to speak about programming? </a:t>
              </a:r>
            </a:p>
          </p:txBody>
        </p:sp>
      </p:grpSp>
    </p:spTree>
    <p:extLst>
      <p:ext uri="{BB962C8B-B14F-4D97-AF65-F5344CB8AC3E}">
        <p14:creationId xmlns:p14="http://schemas.microsoft.com/office/powerpoint/2010/main" val="416644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normAutofit/>
          </a:bodyPr>
          <a:lstStyle/>
          <a:p>
            <a:pPr marL="0" indent="0">
              <a:buNone/>
            </a:pPr>
            <a:r>
              <a:rPr lang="en-US" sz="3200" b="1" u="sng" dirty="0"/>
              <a:t>Analysis Checklist</a:t>
            </a:r>
          </a:p>
          <a:p>
            <a:r>
              <a:rPr lang="en-US" sz="3200" dirty="0"/>
              <a:t>Data is:</a:t>
            </a:r>
          </a:p>
          <a:p>
            <a:pPr lvl="1"/>
            <a:r>
              <a:rPr lang="en-US" sz="2800" dirty="0"/>
              <a:t>QA/</a:t>
            </a:r>
            <a:r>
              <a:rPr lang="en-US" sz="2800" dirty="0" err="1"/>
              <a:t>QC’d</a:t>
            </a:r>
            <a:endParaRPr lang="en-US" sz="2800" dirty="0"/>
          </a:p>
          <a:p>
            <a:pPr lvl="1"/>
            <a:r>
              <a:rPr lang="en-US" sz="2800" dirty="0"/>
              <a:t>Flat file (.csv, etc.)</a:t>
            </a:r>
          </a:p>
          <a:p>
            <a:pPr lvl="1"/>
            <a:r>
              <a:rPr lang="en-US" sz="2800" dirty="0"/>
              <a:t>Not summarized</a:t>
            </a:r>
          </a:p>
          <a:p>
            <a:pPr lvl="1"/>
            <a:r>
              <a:rPr lang="en-US" sz="2800" dirty="0"/>
              <a:t>One row/observation</a:t>
            </a:r>
          </a:p>
          <a:p>
            <a:r>
              <a:rPr lang="en-US" sz="3200" dirty="0"/>
              <a:t>Make a new directory (folder) &amp; </a:t>
            </a:r>
            <a:r>
              <a:rPr lang="en-US" sz="3200" dirty="0" err="1"/>
              <a:t>RProject</a:t>
            </a:r>
            <a:endParaRPr lang="en-US" sz="3200" dirty="0"/>
          </a:p>
          <a:p>
            <a:endParaRPr lang="en-US" sz="3200"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26</a:t>
            </a:fld>
            <a:endParaRPr lang="en-US"/>
          </a:p>
        </p:txBody>
      </p:sp>
      <p:grpSp>
        <p:nvGrpSpPr>
          <p:cNvPr id="22" name="Group 21">
            <a:extLst>
              <a:ext uri="{FF2B5EF4-FFF2-40B4-BE49-F238E27FC236}">
                <a16:creationId xmlns:a16="http://schemas.microsoft.com/office/drawing/2014/main" id="{B61E1DB5-451A-4215-B871-0CBDA6A42087}"/>
              </a:ext>
            </a:extLst>
          </p:cNvPr>
          <p:cNvGrpSpPr/>
          <p:nvPr/>
        </p:nvGrpSpPr>
        <p:grpSpPr>
          <a:xfrm rot="660497">
            <a:off x="7115619" y="1821116"/>
            <a:ext cx="2646337" cy="3841513"/>
            <a:chOff x="9407936" y="1568262"/>
            <a:chExt cx="2646337" cy="3841513"/>
          </a:xfrm>
        </p:grpSpPr>
        <p:sp>
          <p:nvSpPr>
            <p:cNvPr id="17" name="Freeform: Shape 16">
              <a:extLst>
                <a:ext uri="{FF2B5EF4-FFF2-40B4-BE49-F238E27FC236}">
                  <a16:creationId xmlns:a16="http://schemas.microsoft.com/office/drawing/2014/main" id="{5E2B97F5-BB84-4372-9D92-4AA4D36A0C82}"/>
                </a:ext>
              </a:extLst>
            </p:cNvPr>
            <p:cNvSpPr/>
            <p:nvPr/>
          </p:nvSpPr>
          <p:spPr>
            <a:xfrm>
              <a:off x="9812241" y="3886626"/>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FDA645C-CB91-4A0F-B581-7ED53D0D93BA}"/>
                </a:ext>
              </a:extLst>
            </p:cNvPr>
            <p:cNvSpPr/>
            <p:nvPr/>
          </p:nvSpPr>
          <p:spPr>
            <a:xfrm>
              <a:off x="9812240" y="4390909"/>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4F296C4-62FA-4A07-9D01-A9CF920E5A67}"/>
                </a:ext>
              </a:extLst>
            </p:cNvPr>
            <p:cNvGrpSpPr/>
            <p:nvPr/>
          </p:nvGrpSpPr>
          <p:grpSpPr>
            <a:xfrm>
              <a:off x="9407936" y="1568262"/>
              <a:ext cx="2646337" cy="3841513"/>
              <a:chOff x="6443756" y="1766382"/>
              <a:chExt cx="2646337" cy="3841513"/>
            </a:xfrm>
          </p:grpSpPr>
          <p:grpSp>
            <p:nvGrpSpPr>
              <p:cNvPr id="16" name="Group 15">
                <a:extLst>
                  <a:ext uri="{FF2B5EF4-FFF2-40B4-BE49-F238E27FC236}">
                    <a16:creationId xmlns:a16="http://schemas.microsoft.com/office/drawing/2014/main" id="{DFE5A52A-DE6B-4C74-A58F-C485FD507840}"/>
                  </a:ext>
                </a:extLst>
              </p:cNvPr>
              <p:cNvGrpSpPr/>
              <p:nvPr/>
            </p:nvGrpSpPr>
            <p:grpSpPr>
              <a:xfrm>
                <a:off x="6443756" y="1766382"/>
                <a:ext cx="2646337" cy="3841513"/>
                <a:chOff x="6653306" y="1761620"/>
                <a:chExt cx="2646337" cy="3841513"/>
              </a:xfrm>
            </p:grpSpPr>
            <p:sp>
              <p:nvSpPr>
                <p:cNvPr id="7" name="Rectangle: Rounded Corners 6">
                  <a:extLst>
                    <a:ext uri="{FF2B5EF4-FFF2-40B4-BE49-F238E27FC236}">
                      <a16:creationId xmlns:a16="http://schemas.microsoft.com/office/drawing/2014/main" id="{AFB86227-08ED-4E3A-A337-214014FEED94}"/>
                    </a:ext>
                  </a:extLst>
                </p:cNvPr>
                <p:cNvSpPr/>
                <p:nvPr/>
              </p:nvSpPr>
              <p:spPr>
                <a:xfrm>
                  <a:off x="6653306" y="2363821"/>
                  <a:ext cx="2646337" cy="3239312"/>
                </a:xfrm>
                <a:prstGeom prst="roundRect">
                  <a:avLst>
                    <a:gd name="adj" fmla="val 10145"/>
                  </a:avLst>
                </a:prstGeom>
                <a:noFill/>
                <a:ln w="228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87A6FE-5FCC-4A83-B92C-66DFAF718EC7}"/>
                    </a:ext>
                  </a:extLst>
                </p:cNvPr>
                <p:cNvGrpSpPr/>
                <p:nvPr/>
              </p:nvGrpSpPr>
              <p:grpSpPr>
                <a:xfrm>
                  <a:off x="7402542" y="1761620"/>
                  <a:ext cx="1147863" cy="966080"/>
                  <a:chOff x="7402542" y="1761620"/>
                  <a:chExt cx="1147863" cy="966080"/>
                </a:xfrm>
              </p:grpSpPr>
              <p:sp>
                <p:nvSpPr>
                  <p:cNvPr id="8" name="Rectangle 7">
                    <a:extLst>
                      <a:ext uri="{FF2B5EF4-FFF2-40B4-BE49-F238E27FC236}">
                        <a16:creationId xmlns:a16="http://schemas.microsoft.com/office/drawing/2014/main" id="{171E8AFC-8C9E-4B0C-A659-045170B4C495}"/>
                      </a:ext>
                    </a:extLst>
                  </p:cNvPr>
                  <p:cNvSpPr/>
                  <p:nvPr/>
                </p:nvSpPr>
                <p:spPr>
                  <a:xfrm>
                    <a:off x="7402542" y="2105130"/>
                    <a:ext cx="1147863" cy="622570"/>
                  </a:xfrm>
                  <a:prstGeom prst="rect">
                    <a:avLst/>
                  </a:prstGeom>
                  <a:solidFill>
                    <a:srgbClr val="94C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88711B-1528-479D-84D1-3ADD352EBDFF}"/>
                      </a:ext>
                    </a:extLst>
                  </p:cNvPr>
                  <p:cNvSpPr/>
                  <p:nvPr/>
                </p:nvSpPr>
                <p:spPr>
                  <a:xfrm>
                    <a:off x="7752736" y="1761620"/>
                    <a:ext cx="447473" cy="447473"/>
                  </a:xfrm>
                  <a:prstGeom prst="ellipse">
                    <a:avLst/>
                  </a:prstGeom>
                  <a:noFill/>
                  <a:ln w="2286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64B423E2-BDD1-4DC4-BA8B-643676500264}"/>
                    </a:ext>
                  </a:extLst>
                </p:cNvPr>
                <p:cNvCxnSpPr/>
                <p:nvPr/>
              </p:nvCxnSpPr>
              <p:spPr>
                <a:xfrm>
                  <a:off x="7662856" y="3779110"/>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341E8E-2FC7-4CDB-922D-20F64411297B}"/>
                    </a:ext>
                  </a:extLst>
                </p:cNvPr>
                <p:cNvCxnSpPr/>
                <p:nvPr/>
              </p:nvCxnSpPr>
              <p:spPr>
                <a:xfrm>
                  <a:off x="7662856" y="4283867"/>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F20074-93A0-449C-99FD-5114FCBA6F72}"/>
                    </a:ext>
                  </a:extLst>
                </p:cNvPr>
                <p:cNvCxnSpPr/>
                <p:nvPr/>
              </p:nvCxnSpPr>
              <p:spPr>
                <a:xfrm>
                  <a:off x="7676464" y="4802488"/>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DA392B6E-AD0F-411F-8995-EAE18D87DF51}"/>
                    </a:ext>
                  </a:extLst>
                </p:cNvPr>
                <p:cNvSpPr/>
                <p:nvPr/>
              </p:nvSpPr>
              <p:spPr>
                <a:xfrm>
                  <a:off x="7057611" y="3604073"/>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B925F2DB-1CD4-4795-977A-06AFE096B4EE}"/>
                  </a:ext>
                </a:extLst>
              </p:cNvPr>
              <p:cNvCxnSpPr>
                <a:cxnSpLocks/>
              </p:cNvCxnSpPr>
              <p:nvPr/>
            </p:nvCxnSpPr>
            <p:spPr>
              <a:xfrm>
                <a:off x="6813612" y="3169494"/>
                <a:ext cx="1849376" cy="0"/>
              </a:xfrm>
              <a:prstGeom prst="line">
                <a:avLst/>
              </a:prstGeom>
              <a:ln w="2286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99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7349-D87F-4565-FFA8-FA56E4EDF61B}"/>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589A894C-120B-C1ED-C3AF-E5857DCDC709}"/>
              </a:ext>
            </a:extLst>
          </p:cNvPr>
          <p:cNvSpPr>
            <a:spLocks noGrp="1"/>
          </p:cNvSpPr>
          <p:nvPr>
            <p:ph idx="1"/>
          </p:nvPr>
        </p:nvSpPr>
        <p:spPr/>
        <p:txBody>
          <a:bodyPr/>
          <a:lstStyle/>
          <a:p>
            <a:pPr marL="0" indent="0">
              <a:buNone/>
            </a:pPr>
            <a:r>
              <a:rPr lang="en-US" dirty="0"/>
              <a:t>What is the problem here:</a:t>
            </a:r>
          </a:p>
        </p:txBody>
      </p:sp>
      <p:sp>
        <p:nvSpPr>
          <p:cNvPr id="4" name="Slide Number Placeholder 3">
            <a:extLst>
              <a:ext uri="{FF2B5EF4-FFF2-40B4-BE49-F238E27FC236}">
                <a16:creationId xmlns:a16="http://schemas.microsoft.com/office/drawing/2014/main" id="{57AC8308-E778-406F-4095-CA93BA3D1462}"/>
              </a:ext>
            </a:extLst>
          </p:cNvPr>
          <p:cNvSpPr>
            <a:spLocks noGrp="1"/>
          </p:cNvSpPr>
          <p:nvPr>
            <p:ph type="sldNum" sz="quarter" idx="12"/>
          </p:nvPr>
        </p:nvSpPr>
        <p:spPr/>
        <p:txBody>
          <a:bodyPr/>
          <a:lstStyle/>
          <a:p>
            <a:fld id="{AAD8A31E-A4F3-4577-8E71-C696B2CAECD5}" type="slidenum">
              <a:rPr lang="en-US" smtClean="0"/>
              <a:t>27</a:t>
            </a:fld>
            <a:endParaRPr lang="en-US"/>
          </a:p>
        </p:txBody>
      </p:sp>
      <p:pic>
        <p:nvPicPr>
          <p:cNvPr id="6" name="Picture 5">
            <a:extLst>
              <a:ext uri="{FF2B5EF4-FFF2-40B4-BE49-F238E27FC236}">
                <a16:creationId xmlns:a16="http://schemas.microsoft.com/office/drawing/2014/main" id="{75F4DB3F-B7FE-32A8-6497-ACA78DE9BE12}"/>
              </a:ext>
            </a:extLst>
          </p:cNvPr>
          <p:cNvPicPr>
            <a:picLocks noChangeAspect="1"/>
          </p:cNvPicPr>
          <p:nvPr/>
        </p:nvPicPr>
        <p:blipFill>
          <a:blip r:embed="rId2"/>
          <a:stretch>
            <a:fillRect/>
          </a:stretch>
        </p:blipFill>
        <p:spPr>
          <a:xfrm>
            <a:off x="1326045" y="2252248"/>
            <a:ext cx="8267700" cy="3705225"/>
          </a:xfrm>
          <a:prstGeom prst="rect">
            <a:avLst/>
          </a:prstGeom>
        </p:spPr>
      </p:pic>
      <p:sp>
        <p:nvSpPr>
          <p:cNvPr id="8" name="Oval 7">
            <a:extLst>
              <a:ext uri="{FF2B5EF4-FFF2-40B4-BE49-F238E27FC236}">
                <a16:creationId xmlns:a16="http://schemas.microsoft.com/office/drawing/2014/main" id="{62F8E54C-DFFF-D7DC-3DA5-7554F86AF7CB}"/>
              </a:ext>
            </a:extLst>
          </p:cNvPr>
          <p:cNvSpPr/>
          <p:nvPr/>
        </p:nvSpPr>
        <p:spPr>
          <a:xfrm>
            <a:off x="6887818" y="5237922"/>
            <a:ext cx="795130" cy="447260"/>
          </a:xfrm>
          <a:prstGeom prst="ellipse">
            <a:avLst/>
          </a:prstGeom>
          <a:noFill/>
          <a:ln w="57150">
            <a:solidFill>
              <a:schemeClr val="accent2"/>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5569F-AB09-7C32-38CD-0DF85559C8AE}"/>
              </a:ext>
            </a:extLst>
          </p:cNvPr>
          <p:cNvSpPr txBox="1"/>
          <p:nvPr/>
        </p:nvSpPr>
        <p:spPr>
          <a:xfrm>
            <a:off x="5369614" y="5957473"/>
            <a:ext cx="4224131" cy="369332"/>
          </a:xfrm>
          <a:prstGeom prst="rect">
            <a:avLst/>
          </a:prstGeom>
          <a:noFill/>
        </p:spPr>
        <p:txBody>
          <a:bodyPr wrap="square" rtlCol="0">
            <a:spAutoFit/>
          </a:bodyPr>
          <a:lstStyle/>
          <a:p>
            <a:r>
              <a:rPr lang="en-US" dirty="0"/>
              <a:t>What does this do to this entire column??</a:t>
            </a:r>
          </a:p>
        </p:txBody>
      </p:sp>
    </p:spTree>
    <p:extLst>
      <p:ext uri="{BB962C8B-B14F-4D97-AF65-F5344CB8AC3E}">
        <p14:creationId xmlns:p14="http://schemas.microsoft.com/office/powerpoint/2010/main" val="25722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19E4-3CEB-ABD5-F10F-89F9E6A65585}"/>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8B128780-0EB5-4EF8-7B69-1F5FB5943C5D}"/>
              </a:ext>
            </a:extLst>
          </p:cNvPr>
          <p:cNvSpPr>
            <a:spLocks noGrp="1"/>
          </p:cNvSpPr>
          <p:nvPr>
            <p:ph idx="1"/>
          </p:nvPr>
        </p:nvSpPr>
        <p:spPr>
          <a:xfrm>
            <a:off x="838200" y="1825625"/>
            <a:ext cx="5940287" cy="4351338"/>
          </a:xfrm>
        </p:spPr>
        <p:txBody>
          <a:bodyPr/>
          <a:lstStyle/>
          <a:p>
            <a:r>
              <a:rPr lang="en-US" dirty="0"/>
              <a:t>Always carefully check the structure of your data after importing</a:t>
            </a:r>
          </a:p>
          <a:p>
            <a:r>
              <a:rPr lang="en-US" dirty="0"/>
              <a:t>It is very common for words (text) to appear in a column of numbers</a:t>
            </a:r>
          </a:p>
          <a:p>
            <a:pPr lvl="1"/>
            <a:r>
              <a:rPr lang="en-US" dirty="0"/>
              <a:t>This makes the whole column of type “character”</a:t>
            </a:r>
          </a:p>
          <a:p>
            <a:r>
              <a:rPr lang="en-US" dirty="0">
                <a:latin typeface="Consolas" panose="020B0609020204030204" pitchFamily="49" charset="0"/>
              </a:rPr>
              <a:t>str() </a:t>
            </a:r>
            <a:r>
              <a:rPr lang="en-US" dirty="0"/>
              <a:t>shows type</a:t>
            </a:r>
          </a:p>
        </p:txBody>
      </p:sp>
      <p:sp>
        <p:nvSpPr>
          <p:cNvPr id="4" name="Slide Number Placeholder 3">
            <a:extLst>
              <a:ext uri="{FF2B5EF4-FFF2-40B4-BE49-F238E27FC236}">
                <a16:creationId xmlns:a16="http://schemas.microsoft.com/office/drawing/2014/main" id="{E635BF19-73BB-1719-A359-76283F3198F9}"/>
              </a:ext>
            </a:extLst>
          </p:cNvPr>
          <p:cNvSpPr>
            <a:spLocks noGrp="1"/>
          </p:cNvSpPr>
          <p:nvPr>
            <p:ph type="sldNum" sz="quarter" idx="12"/>
          </p:nvPr>
        </p:nvSpPr>
        <p:spPr/>
        <p:txBody>
          <a:bodyPr/>
          <a:lstStyle/>
          <a:p>
            <a:fld id="{AAD8A31E-A4F3-4577-8E71-C696B2CAECD5}" type="slidenum">
              <a:rPr lang="en-US" smtClean="0"/>
              <a:t>28</a:t>
            </a:fld>
            <a:endParaRPr lang="en-US"/>
          </a:p>
        </p:txBody>
      </p:sp>
      <p:pic>
        <p:nvPicPr>
          <p:cNvPr id="6" name="Picture 5">
            <a:extLst>
              <a:ext uri="{FF2B5EF4-FFF2-40B4-BE49-F238E27FC236}">
                <a16:creationId xmlns:a16="http://schemas.microsoft.com/office/drawing/2014/main" id="{116D8574-C74A-3400-F8D0-AC559D3D7FEB}"/>
              </a:ext>
            </a:extLst>
          </p:cNvPr>
          <p:cNvPicPr>
            <a:picLocks noChangeAspect="1"/>
          </p:cNvPicPr>
          <p:nvPr/>
        </p:nvPicPr>
        <p:blipFill rotWithShape="1">
          <a:blip r:embed="rId2"/>
          <a:srcRect r="34584"/>
          <a:stretch/>
        </p:blipFill>
        <p:spPr>
          <a:xfrm>
            <a:off x="5813148" y="4156075"/>
            <a:ext cx="6143625" cy="2200275"/>
          </a:xfrm>
          <a:prstGeom prst="rect">
            <a:avLst/>
          </a:prstGeom>
        </p:spPr>
      </p:pic>
      <p:cxnSp>
        <p:nvCxnSpPr>
          <p:cNvPr id="8" name="Straight Connector 7">
            <a:extLst>
              <a:ext uri="{FF2B5EF4-FFF2-40B4-BE49-F238E27FC236}">
                <a16:creationId xmlns:a16="http://schemas.microsoft.com/office/drawing/2014/main" id="{5FEB1D57-8466-0767-86D5-0DBE8179DA5B}"/>
              </a:ext>
            </a:extLst>
          </p:cNvPr>
          <p:cNvCxnSpPr/>
          <p:nvPr/>
        </p:nvCxnSpPr>
        <p:spPr>
          <a:xfrm>
            <a:off x="5813148" y="5883965"/>
            <a:ext cx="6311348" cy="0"/>
          </a:xfrm>
          <a:prstGeom prst="line">
            <a:avLst/>
          </a:prstGeom>
          <a:ln>
            <a:solidFill>
              <a:srgbClr val="AC0808"/>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865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a:t>
            </a:r>
            <a:r>
              <a:rPr lang="en-US" sz="2400" dirty="0" err="1">
                <a:latin typeface="Consolas" panose="020B0609020204030204" pitchFamily="49" charset="0"/>
              </a:rPr>
              <a:t>read_csv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a:t>
            </a:r>
            <a:r>
              <a:rPr lang="en-US" sz="2400" dirty="0" err="1">
                <a:latin typeface="Consolas" panose="020B0609020204030204" pitchFamily="49" charset="0"/>
              </a:rPr>
              <a:t>read_csv</a:t>
            </a:r>
            <a:r>
              <a:rPr lang="en-US" sz="2400" dirty="0">
                <a:latin typeface="Consolas" panose="020B0609020204030204" pitchFamily="49" charset="0"/>
              </a:rPr>
              <a:t>(“data\mydata.csv”)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29</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22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52C3-503D-97AD-777B-12B6094622E7}"/>
              </a:ext>
            </a:extLst>
          </p:cNvPr>
          <p:cNvSpPr>
            <a:spLocks noGrp="1"/>
          </p:cNvSpPr>
          <p:nvPr>
            <p:ph type="title"/>
          </p:nvPr>
        </p:nvSpPr>
        <p:spPr/>
        <p:txBody>
          <a:bodyPr/>
          <a:lstStyle/>
          <a:p>
            <a:r>
              <a:rPr lang="en-US" dirty="0"/>
              <a:t>Package Review</a:t>
            </a:r>
          </a:p>
        </p:txBody>
      </p:sp>
      <p:sp>
        <p:nvSpPr>
          <p:cNvPr id="3" name="Content Placeholder 2">
            <a:extLst>
              <a:ext uri="{FF2B5EF4-FFF2-40B4-BE49-F238E27FC236}">
                <a16:creationId xmlns:a16="http://schemas.microsoft.com/office/drawing/2014/main" id="{66099FD2-8F48-6D64-D35E-78756D16E216}"/>
              </a:ext>
            </a:extLst>
          </p:cNvPr>
          <p:cNvSpPr>
            <a:spLocks noGrp="1"/>
          </p:cNvSpPr>
          <p:nvPr>
            <p:ph idx="1"/>
          </p:nvPr>
        </p:nvSpPr>
        <p:spPr>
          <a:xfrm>
            <a:off x="838200" y="1825625"/>
            <a:ext cx="5603037" cy="4351338"/>
          </a:xfrm>
        </p:spPr>
        <p:txBody>
          <a:bodyPr>
            <a:normAutofit/>
          </a:bodyPr>
          <a:lstStyle/>
          <a:p>
            <a:r>
              <a:rPr lang="en-US" dirty="0"/>
              <a:t>Previously, we discussed what a package is: a collection of new functions (commands).</a:t>
            </a:r>
          </a:p>
          <a:p>
            <a:endParaRPr lang="en-US" dirty="0"/>
          </a:p>
          <a:p>
            <a:r>
              <a:rPr lang="en-US" dirty="0"/>
              <a:t>Once we’ve installed it, we need to “load” the package from our library. </a:t>
            </a:r>
          </a:p>
          <a:p>
            <a:endParaRPr lang="en-US" dirty="0"/>
          </a:p>
          <a:p>
            <a:r>
              <a:rPr lang="en-US" dirty="0"/>
              <a:t>We’ll use a package from the </a:t>
            </a:r>
            <a:r>
              <a:rPr lang="en-US" dirty="0" err="1"/>
              <a:t>tidyverse</a:t>
            </a:r>
            <a:r>
              <a:rPr lang="en-US" dirty="0"/>
              <a:t> to import data smoothly</a:t>
            </a:r>
          </a:p>
        </p:txBody>
      </p:sp>
      <p:grpSp>
        <p:nvGrpSpPr>
          <p:cNvPr id="9" name="Group 8">
            <a:extLst>
              <a:ext uri="{FF2B5EF4-FFF2-40B4-BE49-F238E27FC236}">
                <a16:creationId xmlns:a16="http://schemas.microsoft.com/office/drawing/2014/main" id="{63800223-2131-19AD-3793-404B9F629F29}"/>
              </a:ext>
            </a:extLst>
          </p:cNvPr>
          <p:cNvGrpSpPr/>
          <p:nvPr/>
        </p:nvGrpSpPr>
        <p:grpSpPr>
          <a:xfrm>
            <a:off x="7315200" y="1638161"/>
            <a:ext cx="3777342" cy="2366590"/>
            <a:chOff x="7576458" y="1690689"/>
            <a:chExt cx="3777342" cy="2366590"/>
          </a:xfrm>
        </p:grpSpPr>
        <p:sp>
          <p:nvSpPr>
            <p:cNvPr id="4" name="Rectangle 3">
              <a:extLst>
                <a:ext uri="{FF2B5EF4-FFF2-40B4-BE49-F238E27FC236}">
                  <a16:creationId xmlns:a16="http://schemas.microsoft.com/office/drawing/2014/main" id="{F0B6D249-5C3F-4F93-7056-C69C5449C4E8}"/>
                </a:ext>
              </a:extLst>
            </p:cNvPr>
            <p:cNvSpPr/>
            <p:nvPr/>
          </p:nvSpPr>
          <p:spPr>
            <a:xfrm>
              <a:off x="7640217" y="1693020"/>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59EFE4-C3C2-FE6F-9543-86DF691654D2}"/>
                </a:ext>
              </a:extLst>
            </p:cNvPr>
            <p:cNvSpPr/>
            <p:nvPr/>
          </p:nvSpPr>
          <p:spPr>
            <a:xfrm>
              <a:off x="7576458" y="3716712"/>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E4734-7781-8391-3AF1-BC830E47A55D}"/>
                </a:ext>
              </a:extLst>
            </p:cNvPr>
            <p:cNvSpPr/>
            <p:nvPr/>
          </p:nvSpPr>
          <p:spPr>
            <a:xfrm>
              <a:off x="11027228" y="1690689"/>
              <a:ext cx="326572" cy="2365362"/>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A5857B-D041-051A-753C-9A6F510AC5A7}"/>
                </a:ext>
              </a:extLst>
            </p:cNvPr>
            <p:cNvSpPr/>
            <p:nvPr/>
          </p:nvSpPr>
          <p:spPr>
            <a:xfrm>
              <a:off x="7576458" y="1691918"/>
              <a:ext cx="326572" cy="2365361"/>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A39A3FD1-129C-99C8-8796-91EBA52D7AE4}"/>
              </a:ext>
            </a:extLst>
          </p:cNvPr>
          <p:cNvGrpSpPr/>
          <p:nvPr/>
        </p:nvGrpSpPr>
        <p:grpSpPr>
          <a:xfrm>
            <a:off x="7641772" y="2168774"/>
            <a:ext cx="3118754" cy="1520600"/>
            <a:chOff x="7903030" y="895739"/>
            <a:chExt cx="3118754" cy="1520600"/>
          </a:xfrm>
        </p:grpSpPr>
        <p:sp>
          <p:nvSpPr>
            <p:cNvPr id="10" name="Rectangle 9">
              <a:extLst>
                <a:ext uri="{FF2B5EF4-FFF2-40B4-BE49-F238E27FC236}">
                  <a16:creationId xmlns:a16="http://schemas.microsoft.com/office/drawing/2014/main" id="{E4316A65-C9B5-6039-8717-265328B4EEBB}"/>
                </a:ext>
              </a:extLst>
            </p:cNvPr>
            <p:cNvSpPr/>
            <p:nvPr/>
          </p:nvSpPr>
          <p:spPr>
            <a:xfrm>
              <a:off x="7903030" y="1027906"/>
              <a:ext cx="326572" cy="136324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dplyr</a:t>
              </a:r>
            </a:p>
          </p:txBody>
        </p:sp>
        <p:sp>
          <p:nvSpPr>
            <p:cNvPr id="11" name="Rectangle 10">
              <a:extLst>
                <a:ext uri="{FF2B5EF4-FFF2-40B4-BE49-F238E27FC236}">
                  <a16:creationId xmlns:a16="http://schemas.microsoft.com/office/drawing/2014/main" id="{AD8FA1C6-0835-4F5F-A3F4-6C37F9A3CFA2}"/>
                </a:ext>
              </a:extLst>
            </p:cNvPr>
            <p:cNvSpPr/>
            <p:nvPr/>
          </p:nvSpPr>
          <p:spPr>
            <a:xfrm>
              <a:off x="8215602" y="895739"/>
              <a:ext cx="247263" cy="148948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patchwork</a:t>
              </a:r>
            </a:p>
          </p:txBody>
        </p:sp>
        <p:sp>
          <p:nvSpPr>
            <p:cNvPr id="12" name="Rectangle 11">
              <a:extLst>
                <a:ext uri="{FF2B5EF4-FFF2-40B4-BE49-F238E27FC236}">
                  <a16:creationId xmlns:a16="http://schemas.microsoft.com/office/drawing/2014/main" id="{95AC0D4D-0000-51FD-9D78-0F1DE59137A2}"/>
                </a:ext>
              </a:extLst>
            </p:cNvPr>
            <p:cNvSpPr/>
            <p:nvPr/>
          </p:nvSpPr>
          <p:spPr>
            <a:xfrm>
              <a:off x="8462865" y="1222309"/>
              <a:ext cx="247263" cy="116290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ggplot2</a:t>
              </a:r>
            </a:p>
          </p:txBody>
        </p:sp>
        <p:sp>
          <p:nvSpPr>
            <p:cNvPr id="13" name="Rectangle 12">
              <a:extLst>
                <a:ext uri="{FF2B5EF4-FFF2-40B4-BE49-F238E27FC236}">
                  <a16:creationId xmlns:a16="http://schemas.microsoft.com/office/drawing/2014/main" id="{E22D17CB-7779-E7ED-B6BD-0377E4EFA49D}"/>
                </a:ext>
              </a:extLst>
            </p:cNvPr>
            <p:cNvSpPr/>
            <p:nvPr/>
          </p:nvSpPr>
          <p:spPr>
            <a:xfrm>
              <a:off x="8710128" y="1018398"/>
              <a:ext cx="326572" cy="1363242"/>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riverdist</a:t>
              </a:r>
            </a:p>
          </p:txBody>
        </p:sp>
        <p:sp>
          <p:nvSpPr>
            <p:cNvPr id="14" name="Rectangle 13">
              <a:extLst>
                <a:ext uri="{FF2B5EF4-FFF2-40B4-BE49-F238E27FC236}">
                  <a16:creationId xmlns:a16="http://schemas.microsoft.com/office/drawing/2014/main" id="{4184C586-182E-2C95-BF02-077E592B0905}"/>
                </a:ext>
              </a:extLst>
            </p:cNvPr>
            <p:cNvSpPr/>
            <p:nvPr/>
          </p:nvSpPr>
          <p:spPr>
            <a:xfrm>
              <a:off x="9042919" y="1408485"/>
              <a:ext cx="247263" cy="976732"/>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here</a:t>
              </a:r>
            </a:p>
          </p:txBody>
        </p:sp>
        <p:sp>
          <p:nvSpPr>
            <p:cNvPr id="16" name="Rectangle 15">
              <a:extLst>
                <a:ext uri="{FF2B5EF4-FFF2-40B4-BE49-F238E27FC236}">
                  <a16:creationId xmlns:a16="http://schemas.microsoft.com/office/drawing/2014/main" id="{42FCE5DC-BBF0-938C-232B-F538C1FDF52B}"/>
                </a:ext>
              </a:extLst>
            </p:cNvPr>
            <p:cNvSpPr/>
            <p:nvPr/>
          </p:nvSpPr>
          <p:spPr>
            <a:xfrm>
              <a:off x="9522746" y="1306479"/>
              <a:ext cx="368560" cy="108468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mgcv</a:t>
              </a:r>
            </a:p>
          </p:txBody>
        </p:sp>
        <p:sp>
          <p:nvSpPr>
            <p:cNvPr id="18" name="Rectangle 17">
              <a:extLst>
                <a:ext uri="{FF2B5EF4-FFF2-40B4-BE49-F238E27FC236}">
                  <a16:creationId xmlns:a16="http://schemas.microsoft.com/office/drawing/2014/main" id="{82AEDBFC-FF47-E592-BE36-BAD69570D942}"/>
                </a:ext>
              </a:extLst>
            </p:cNvPr>
            <p:cNvSpPr/>
            <p:nvPr/>
          </p:nvSpPr>
          <p:spPr>
            <a:xfrm>
              <a:off x="10739536" y="1223910"/>
              <a:ext cx="282248" cy="1162909"/>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scales</a:t>
              </a:r>
            </a:p>
          </p:txBody>
        </p:sp>
        <p:sp>
          <p:nvSpPr>
            <p:cNvPr id="19" name="Rectangle 18">
              <a:extLst>
                <a:ext uri="{FF2B5EF4-FFF2-40B4-BE49-F238E27FC236}">
                  <a16:creationId xmlns:a16="http://schemas.microsoft.com/office/drawing/2014/main" id="{E8D2D88E-F5DB-6A43-EFA7-4D1F662F8BE2}"/>
                </a:ext>
              </a:extLst>
            </p:cNvPr>
            <p:cNvSpPr/>
            <p:nvPr/>
          </p:nvSpPr>
          <p:spPr>
            <a:xfrm rot="1654258">
              <a:off x="10232719" y="926859"/>
              <a:ext cx="247263" cy="148948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lubridate</a:t>
              </a:r>
            </a:p>
          </p:txBody>
        </p:sp>
        <p:sp>
          <p:nvSpPr>
            <p:cNvPr id="20" name="Rectangle 19">
              <a:extLst>
                <a:ext uri="{FF2B5EF4-FFF2-40B4-BE49-F238E27FC236}">
                  <a16:creationId xmlns:a16="http://schemas.microsoft.com/office/drawing/2014/main" id="{7565CE7B-74BA-32E5-3256-E34A19CF7D04}"/>
                </a:ext>
              </a:extLst>
            </p:cNvPr>
            <p:cNvSpPr/>
            <p:nvPr/>
          </p:nvSpPr>
          <p:spPr>
            <a:xfrm>
              <a:off x="9291736" y="897725"/>
              <a:ext cx="247263" cy="1489480"/>
            </a:xfrm>
            <a:prstGeom prst="rect">
              <a:avLst/>
            </a:prstGeom>
            <a:solidFill>
              <a:srgbClr val="993366"/>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vegan</a:t>
              </a:r>
            </a:p>
          </p:txBody>
        </p:sp>
      </p:grpSp>
      <p:sp>
        <p:nvSpPr>
          <p:cNvPr id="22" name="Content Placeholder 2">
            <a:extLst>
              <a:ext uri="{FF2B5EF4-FFF2-40B4-BE49-F238E27FC236}">
                <a16:creationId xmlns:a16="http://schemas.microsoft.com/office/drawing/2014/main" id="{97CC1834-7064-019E-A2AC-B15DC0C5E53E}"/>
              </a:ext>
            </a:extLst>
          </p:cNvPr>
          <p:cNvSpPr txBox="1">
            <a:spLocks/>
          </p:cNvSpPr>
          <p:nvPr/>
        </p:nvSpPr>
        <p:spPr>
          <a:xfrm>
            <a:off x="7315200" y="4036544"/>
            <a:ext cx="4648981" cy="2684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Library Metaphor:</a:t>
            </a:r>
          </a:p>
          <a:p>
            <a:pPr marL="0" indent="0">
              <a:buNone/>
            </a:pPr>
            <a:r>
              <a:rPr lang="en-US" sz="2400" dirty="0"/>
              <a:t>Put a book on your shelf:</a:t>
            </a:r>
          </a:p>
          <a:p>
            <a:pPr marL="0" indent="0">
              <a:buNone/>
            </a:pPr>
            <a:r>
              <a:rPr lang="en-US" sz="2400" dirty="0"/>
              <a:t>	install.packages()</a:t>
            </a:r>
          </a:p>
          <a:p>
            <a:pPr marL="0" indent="0">
              <a:buNone/>
            </a:pPr>
            <a:r>
              <a:rPr lang="en-US" sz="2400" dirty="0"/>
              <a:t>Pull book from your shelf to use it:</a:t>
            </a:r>
          </a:p>
          <a:p>
            <a:pPr marL="0" indent="0">
              <a:buNone/>
            </a:pPr>
            <a:r>
              <a:rPr lang="en-US" sz="2400" dirty="0"/>
              <a:t>	library()</a:t>
            </a:r>
          </a:p>
        </p:txBody>
      </p:sp>
      <p:sp>
        <p:nvSpPr>
          <p:cNvPr id="23" name="Slide Number Placeholder 22">
            <a:extLst>
              <a:ext uri="{FF2B5EF4-FFF2-40B4-BE49-F238E27FC236}">
                <a16:creationId xmlns:a16="http://schemas.microsoft.com/office/drawing/2014/main" id="{F1B7AB31-C0C2-A5C8-D5C4-11B98E5AC50F}"/>
              </a:ext>
            </a:extLst>
          </p:cNvPr>
          <p:cNvSpPr>
            <a:spLocks noGrp="1"/>
          </p:cNvSpPr>
          <p:nvPr>
            <p:ph type="sldNum" sz="quarter" idx="12"/>
          </p:nvPr>
        </p:nvSpPr>
        <p:spPr/>
        <p:txBody>
          <a:bodyPr/>
          <a:lstStyle/>
          <a:p>
            <a:fld id="{AAD8A31E-A4F3-4577-8E71-C696B2CAECD5}" type="slidenum">
              <a:rPr lang="en-US" smtClean="0"/>
              <a:t>3</a:t>
            </a:fld>
            <a:endParaRPr lang="en-US"/>
          </a:p>
        </p:txBody>
      </p:sp>
    </p:spTree>
    <p:extLst>
      <p:ext uri="{BB962C8B-B14F-4D97-AF65-F5344CB8AC3E}">
        <p14:creationId xmlns:p14="http://schemas.microsoft.com/office/powerpoint/2010/main" val="35779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a:t>
            </a:r>
            <a:r>
              <a:rPr lang="en-US" sz="2400" dirty="0" err="1">
                <a:latin typeface="Consolas" panose="020B0609020204030204" pitchFamily="49" charset="0"/>
              </a:rPr>
              <a:t>read_csv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a:t>
            </a:r>
            <a:r>
              <a:rPr lang="en-US" sz="2400" dirty="0" err="1">
                <a:latin typeface="Consolas" panose="020B0609020204030204" pitchFamily="49" charset="0"/>
              </a:rPr>
              <a:t>read_csv</a:t>
            </a:r>
            <a:r>
              <a:rPr lang="en-US" sz="2400" dirty="0">
                <a:latin typeface="Consolas" panose="020B0609020204030204" pitchFamily="49" charset="0"/>
              </a:rPr>
              <a:t>(“data\mydata.csv”)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30</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21DA72C1-FEE7-8E94-340A-BAB330F1A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8355" y="3601032"/>
            <a:ext cx="914400" cy="914400"/>
          </a:xfrm>
          <a:prstGeom prst="rect">
            <a:avLst/>
          </a:prstGeom>
        </p:spPr>
      </p:pic>
      <p:pic>
        <p:nvPicPr>
          <p:cNvPr id="9" name="Graphic 8" descr="Checkmark">
            <a:extLst>
              <a:ext uri="{FF2B5EF4-FFF2-40B4-BE49-F238E27FC236}">
                <a16:creationId xmlns:a16="http://schemas.microsoft.com/office/drawing/2014/main" id="{A51443ED-FD58-CE43-E5B3-D10D986C5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2951793"/>
            <a:ext cx="914400" cy="914400"/>
          </a:xfrm>
          <a:prstGeom prst="rect">
            <a:avLst/>
          </a:prstGeom>
        </p:spPr>
      </p:pic>
      <p:pic>
        <p:nvPicPr>
          <p:cNvPr id="10" name="Graphic 9" descr="Checkmark">
            <a:extLst>
              <a:ext uri="{FF2B5EF4-FFF2-40B4-BE49-F238E27FC236}">
                <a16:creationId xmlns:a16="http://schemas.microsoft.com/office/drawing/2014/main" id="{D0A8F2D9-1F71-2642-B4B4-70108E05F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3601032"/>
            <a:ext cx="914400" cy="914400"/>
          </a:xfrm>
          <a:prstGeom prst="rect">
            <a:avLst/>
          </a:prstGeom>
        </p:spPr>
      </p:pic>
      <p:pic>
        <p:nvPicPr>
          <p:cNvPr id="11" name="Graphic 10" descr="Checkmark">
            <a:extLst>
              <a:ext uri="{FF2B5EF4-FFF2-40B4-BE49-F238E27FC236}">
                <a16:creationId xmlns:a16="http://schemas.microsoft.com/office/drawing/2014/main" id="{0EF6DE73-706E-428E-5245-C06E4DBF3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4383911"/>
            <a:ext cx="914400" cy="914400"/>
          </a:xfrm>
          <a:prstGeom prst="rect">
            <a:avLst/>
          </a:prstGeom>
        </p:spPr>
      </p:pic>
    </p:spTree>
    <p:extLst>
      <p:ext uri="{BB962C8B-B14F-4D97-AF65-F5344CB8AC3E}">
        <p14:creationId xmlns:p14="http://schemas.microsoft.com/office/powerpoint/2010/main" val="2278729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5-2 - BONUS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a:t>
            </a:r>
            <a:r>
              <a:rPr lang="en-US" sz="2400" dirty="0" err="1">
                <a:latin typeface="Consolas" panose="020B0609020204030204" pitchFamily="49" charset="0"/>
              </a:rPr>
              <a:t>read_csv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a:t>
            </a:r>
            <a:r>
              <a:rPr lang="en-US" sz="2400" dirty="0" err="1">
                <a:latin typeface="Consolas" panose="020B0609020204030204" pitchFamily="49" charset="0"/>
              </a:rPr>
              <a:t>read_csv</a:t>
            </a:r>
            <a:r>
              <a:rPr lang="en-US" sz="2400" dirty="0">
                <a:latin typeface="Consolas" panose="020B0609020204030204" pitchFamily="49" charset="0"/>
              </a:rPr>
              <a:t>(“data\mydata.csv”)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31</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38889558-E820-E50A-39D0-5CFC0279A67E}"/>
              </a:ext>
            </a:extLst>
          </p:cNvPr>
          <p:cNvSpPr/>
          <p:nvPr/>
        </p:nvSpPr>
        <p:spPr>
          <a:xfrm>
            <a:off x="6639338" y="1555422"/>
            <a:ext cx="5257801" cy="39110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152D41-8934-9D84-7BFF-F4EB103C95C8}"/>
              </a:ext>
            </a:extLst>
          </p:cNvPr>
          <p:cNvSpPr/>
          <p:nvPr/>
        </p:nvSpPr>
        <p:spPr>
          <a:xfrm>
            <a:off x="658761" y="310100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371959-74AC-D9B2-F5B7-0C39AFB57AB7}"/>
              </a:ext>
            </a:extLst>
          </p:cNvPr>
          <p:cNvSpPr/>
          <p:nvPr/>
        </p:nvSpPr>
        <p:spPr>
          <a:xfrm>
            <a:off x="697528" y="4615433"/>
            <a:ext cx="5437239" cy="616226"/>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94B5032-E3D8-D052-23E4-B9AA86FE259A}"/>
              </a:ext>
            </a:extLst>
          </p:cNvPr>
          <p:cNvSpPr/>
          <p:nvPr/>
        </p:nvSpPr>
        <p:spPr>
          <a:xfrm>
            <a:off x="748479" y="523165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9274AE7-B11F-AA77-49C6-037C4C2E6183}"/>
              </a:ext>
            </a:extLst>
          </p:cNvPr>
          <p:cNvSpPr txBox="1"/>
          <p:nvPr/>
        </p:nvSpPr>
        <p:spPr>
          <a:xfrm>
            <a:off x="6275436" y="5338325"/>
            <a:ext cx="4591878" cy="1200329"/>
          </a:xfrm>
          <a:prstGeom prst="rect">
            <a:avLst/>
          </a:prstGeom>
          <a:noFill/>
        </p:spPr>
        <p:txBody>
          <a:bodyPr wrap="square" rtlCol="0">
            <a:spAutoFit/>
          </a:bodyPr>
          <a:lstStyle/>
          <a:p>
            <a:r>
              <a:rPr lang="en-US" sz="3600" dirty="0"/>
              <a:t>Why did each of these fail??? Let’s discuss</a:t>
            </a:r>
          </a:p>
        </p:txBody>
      </p:sp>
    </p:spTree>
    <p:extLst>
      <p:ext uri="{BB962C8B-B14F-4D97-AF65-F5344CB8AC3E}">
        <p14:creationId xmlns:p14="http://schemas.microsoft.com/office/powerpoint/2010/main" val="3493589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124A-7493-6E0F-A106-B05892A0F0D9}"/>
              </a:ext>
            </a:extLst>
          </p:cNvPr>
          <p:cNvSpPr>
            <a:spLocks noGrp="1"/>
          </p:cNvSpPr>
          <p:nvPr>
            <p:ph type="title"/>
          </p:nvPr>
        </p:nvSpPr>
        <p:spPr/>
        <p:txBody>
          <a:bodyPr/>
          <a:lstStyle/>
          <a:p>
            <a:r>
              <a:rPr lang="en-US" dirty="0"/>
              <a:t>Error Are Puzzles not Problems</a:t>
            </a:r>
          </a:p>
        </p:txBody>
      </p:sp>
      <p:sp>
        <p:nvSpPr>
          <p:cNvPr id="3" name="Content Placeholder 2">
            <a:extLst>
              <a:ext uri="{FF2B5EF4-FFF2-40B4-BE49-F238E27FC236}">
                <a16:creationId xmlns:a16="http://schemas.microsoft.com/office/drawing/2014/main" id="{D65EAC5A-6C5B-3F64-F937-F0A43792BC5F}"/>
              </a:ext>
            </a:extLst>
          </p:cNvPr>
          <p:cNvSpPr>
            <a:spLocks noGrp="1"/>
          </p:cNvSpPr>
          <p:nvPr>
            <p:ph idx="1"/>
          </p:nvPr>
        </p:nvSpPr>
        <p:spPr>
          <a:xfrm>
            <a:off x="838200" y="1825625"/>
            <a:ext cx="5761383" cy="4351338"/>
          </a:xfrm>
        </p:spPr>
        <p:txBody>
          <a:bodyPr/>
          <a:lstStyle/>
          <a:p>
            <a:r>
              <a:rPr lang="en-US" dirty="0"/>
              <a:t>Importing data into R often brings errors or unexpected issues.</a:t>
            </a:r>
          </a:p>
          <a:p>
            <a:endParaRPr lang="en-US" dirty="0"/>
          </a:p>
          <a:p>
            <a:r>
              <a:rPr lang="en-US" dirty="0"/>
              <a:t>Let’s chat about errors and reframe them as puzzles</a:t>
            </a:r>
          </a:p>
          <a:p>
            <a:endParaRPr lang="en-US" dirty="0"/>
          </a:p>
          <a:p>
            <a:r>
              <a:rPr lang="en-US" dirty="0"/>
              <a:t>Every error has a message and there are clues in it! </a:t>
            </a:r>
          </a:p>
        </p:txBody>
      </p:sp>
      <p:sp>
        <p:nvSpPr>
          <p:cNvPr id="4" name="Slide Number Placeholder 3">
            <a:extLst>
              <a:ext uri="{FF2B5EF4-FFF2-40B4-BE49-F238E27FC236}">
                <a16:creationId xmlns:a16="http://schemas.microsoft.com/office/drawing/2014/main" id="{7B620BD0-762E-A24F-3B19-370892F22183}"/>
              </a:ext>
            </a:extLst>
          </p:cNvPr>
          <p:cNvSpPr>
            <a:spLocks noGrp="1"/>
          </p:cNvSpPr>
          <p:nvPr>
            <p:ph type="sldNum" sz="quarter" idx="12"/>
          </p:nvPr>
        </p:nvSpPr>
        <p:spPr/>
        <p:txBody>
          <a:bodyPr/>
          <a:lstStyle/>
          <a:p>
            <a:fld id="{AAD8A31E-A4F3-4577-8E71-C696B2CAECD5}" type="slidenum">
              <a:rPr lang="en-US" smtClean="0"/>
              <a:t>32</a:t>
            </a:fld>
            <a:endParaRPr lang="en-US"/>
          </a:p>
        </p:txBody>
      </p:sp>
      <p:pic>
        <p:nvPicPr>
          <p:cNvPr id="8" name="Picture 7" descr="Shape&#10;&#10;Description automatically generated with medium confidence">
            <a:extLst>
              <a:ext uri="{FF2B5EF4-FFF2-40B4-BE49-F238E27FC236}">
                <a16:creationId xmlns:a16="http://schemas.microsoft.com/office/drawing/2014/main" id="{F6A1E10A-C215-88EC-8269-B38A9D472371}"/>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1359"/>
          <a:stretch/>
        </p:blipFill>
        <p:spPr>
          <a:xfrm flipH="1">
            <a:off x="6059837" y="5070586"/>
            <a:ext cx="3260034" cy="1507440"/>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86974C79-EC58-5D8D-1070-92195D49CF1D}"/>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89960" y="2806273"/>
            <a:ext cx="2918358" cy="1938130"/>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8BC68FF3-0453-9EDA-49FC-E287335FC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145" y="5070586"/>
            <a:ext cx="1787414" cy="1787414"/>
          </a:xfrm>
          <a:prstGeom prst="rect">
            <a:avLst/>
          </a:prstGeom>
        </p:spPr>
      </p:pic>
    </p:spTree>
    <p:extLst>
      <p:ext uri="{BB962C8B-B14F-4D97-AF65-F5344CB8AC3E}">
        <p14:creationId xmlns:p14="http://schemas.microsoft.com/office/powerpoint/2010/main" val="2255004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891D-FE88-2306-BF3A-11541AE8B1CD}"/>
              </a:ext>
            </a:extLst>
          </p:cNvPr>
          <p:cNvSpPr>
            <a:spLocks noGrp="1"/>
          </p:cNvSpPr>
          <p:nvPr>
            <p:ph type="title"/>
          </p:nvPr>
        </p:nvSpPr>
        <p:spPr/>
        <p:txBody>
          <a:bodyPr/>
          <a:lstStyle/>
          <a:p>
            <a:r>
              <a:rPr lang="en-US" dirty="0"/>
              <a:t>Errors – Don’t Fret! </a:t>
            </a:r>
          </a:p>
        </p:txBody>
      </p:sp>
      <p:sp>
        <p:nvSpPr>
          <p:cNvPr id="3" name="Content Placeholder 2">
            <a:extLst>
              <a:ext uri="{FF2B5EF4-FFF2-40B4-BE49-F238E27FC236}">
                <a16:creationId xmlns:a16="http://schemas.microsoft.com/office/drawing/2014/main" id="{0810F0D1-B213-122F-7C5B-87589433945D}"/>
              </a:ext>
            </a:extLst>
          </p:cNvPr>
          <p:cNvSpPr>
            <a:spLocks noGrp="1"/>
          </p:cNvSpPr>
          <p:nvPr>
            <p:ph idx="1"/>
          </p:nvPr>
        </p:nvSpPr>
        <p:spPr>
          <a:xfrm>
            <a:off x="838200" y="1825625"/>
            <a:ext cx="5135217" cy="4351338"/>
          </a:xfrm>
        </p:spPr>
        <p:txBody>
          <a:bodyPr/>
          <a:lstStyle/>
          <a:p>
            <a:r>
              <a:rPr lang="en-US" dirty="0"/>
              <a:t>It is VERY normal to get errors every other line starting out</a:t>
            </a:r>
          </a:p>
          <a:p>
            <a:endParaRPr lang="en-US" dirty="0"/>
          </a:p>
          <a:p>
            <a:r>
              <a:rPr lang="en-US" dirty="0"/>
              <a:t>DO NOT WORRY</a:t>
            </a:r>
          </a:p>
          <a:p>
            <a:endParaRPr lang="en-US" dirty="0"/>
          </a:p>
          <a:p>
            <a:r>
              <a:rPr lang="en-US" dirty="0"/>
              <a:t>Error messages are just a clue to get your code closer to running</a:t>
            </a:r>
          </a:p>
        </p:txBody>
      </p:sp>
      <p:sp>
        <p:nvSpPr>
          <p:cNvPr id="4" name="Slide Number Placeholder 3">
            <a:extLst>
              <a:ext uri="{FF2B5EF4-FFF2-40B4-BE49-F238E27FC236}">
                <a16:creationId xmlns:a16="http://schemas.microsoft.com/office/drawing/2014/main" id="{BAF0BC24-3619-495A-6050-2CF1EEEE1407}"/>
              </a:ext>
            </a:extLst>
          </p:cNvPr>
          <p:cNvSpPr>
            <a:spLocks noGrp="1"/>
          </p:cNvSpPr>
          <p:nvPr>
            <p:ph type="sldNum" sz="quarter" idx="12"/>
          </p:nvPr>
        </p:nvSpPr>
        <p:spPr/>
        <p:txBody>
          <a:bodyPr/>
          <a:lstStyle/>
          <a:p>
            <a:fld id="{AAD8A31E-A4F3-4577-8E71-C696B2CAECD5}" type="slidenum">
              <a:rPr lang="en-US" smtClean="0"/>
              <a:t>33</a:t>
            </a:fld>
            <a:endParaRPr lang="en-US" dirty="0"/>
          </a:p>
        </p:txBody>
      </p:sp>
      <p:grpSp>
        <p:nvGrpSpPr>
          <p:cNvPr id="24" name="Group 23">
            <a:extLst>
              <a:ext uri="{FF2B5EF4-FFF2-40B4-BE49-F238E27FC236}">
                <a16:creationId xmlns:a16="http://schemas.microsoft.com/office/drawing/2014/main" id="{52C8E25E-CEA5-57B9-BF32-76ACEF9B5EDD}"/>
              </a:ext>
            </a:extLst>
          </p:cNvPr>
          <p:cNvGrpSpPr/>
          <p:nvPr/>
        </p:nvGrpSpPr>
        <p:grpSpPr>
          <a:xfrm>
            <a:off x="7883387" y="1330328"/>
            <a:ext cx="3470413" cy="3470413"/>
            <a:chOff x="4351683" y="884584"/>
            <a:chExt cx="3470413" cy="3470413"/>
          </a:xfrm>
        </p:grpSpPr>
        <p:sp>
          <p:nvSpPr>
            <p:cNvPr id="16" name="Oval 15">
              <a:extLst>
                <a:ext uri="{FF2B5EF4-FFF2-40B4-BE49-F238E27FC236}">
                  <a16:creationId xmlns:a16="http://schemas.microsoft.com/office/drawing/2014/main" id="{62F0197A-F274-5248-7E3F-0A90C3E7099E}"/>
                </a:ext>
              </a:extLst>
            </p:cNvPr>
            <p:cNvSpPr/>
            <p:nvPr/>
          </p:nvSpPr>
          <p:spPr>
            <a:xfrm>
              <a:off x="4351683" y="884584"/>
              <a:ext cx="3470413" cy="3470413"/>
            </a:xfrm>
            <a:prstGeom prst="ellipse">
              <a:avLst/>
            </a:prstGeom>
            <a:solidFill>
              <a:srgbClr val="FAE60A"/>
            </a:solidFill>
            <a:ln w="1746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DF9E5F-4326-E861-8074-E887F885B015}"/>
                </a:ext>
              </a:extLst>
            </p:cNvPr>
            <p:cNvSpPr/>
            <p:nvPr/>
          </p:nvSpPr>
          <p:spPr>
            <a:xfrm>
              <a:off x="5436704" y="182562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A63B81B-078E-AF06-F03A-03E12BFD3BC6}"/>
                </a:ext>
              </a:extLst>
            </p:cNvPr>
            <p:cNvSpPr/>
            <p:nvPr/>
          </p:nvSpPr>
          <p:spPr>
            <a:xfrm>
              <a:off x="6376573" y="1851855"/>
              <a:ext cx="377687" cy="58958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782994C-EADC-743D-C37C-69EE31B7FD35}"/>
                </a:ext>
              </a:extLst>
            </p:cNvPr>
            <p:cNvGrpSpPr/>
            <p:nvPr/>
          </p:nvGrpSpPr>
          <p:grpSpPr>
            <a:xfrm>
              <a:off x="4791492" y="1439057"/>
              <a:ext cx="2599187" cy="2160540"/>
              <a:chOff x="4791492" y="1439057"/>
              <a:chExt cx="2599187" cy="2160540"/>
            </a:xfrm>
          </p:grpSpPr>
          <p:sp>
            <p:nvSpPr>
              <p:cNvPr id="20" name="Arc 19">
                <a:extLst>
                  <a:ext uri="{FF2B5EF4-FFF2-40B4-BE49-F238E27FC236}">
                    <a16:creationId xmlns:a16="http://schemas.microsoft.com/office/drawing/2014/main" id="{A9BFC604-7D2E-E932-2407-E1E7C5BB8C57}"/>
                  </a:ext>
                </a:extLst>
              </p:cNvPr>
              <p:cNvSpPr/>
              <p:nvPr/>
            </p:nvSpPr>
            <p:spPr>
              <a:xfrm rot="8027062">
                <a:off x="5032892" y="1471503"/>
                <a:ext cx="2160540" cy="2095647"/>
              </a:xfrm>
              <a:prstGeom prst="arc">
                <a:avLst>
                  <a:gd name="adj1" fmla="val 15290575"/>
                  <a:gd name="adj2" fmla="val 111132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D88D0D4D-1EA7-B8E0-C534-8EC0203E4852}"/>
                  </a:ext>
                </a:extLst>
              </p:cNvPr>
              <p:cNvSpPr/>
              <p:nvPr/>
            </p:nvSpPr>
            <p:spPr>
              <a:xfrm rot="6174491">
                <a:off x="4791492" y="2578280"/>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EF5BB3BE-8EF6-4E7F-B17B-CAE072886893}"/>
                  </a:ext>
                </a:extLst>
              </p:cNvPr>
              <p:cNvSpPr/>
              <p:nvPr/>
            </p:nvSpPr>
            <p:spPr>
              <a:xfrm rot="9914206">
                <a:off x="6903662" y="2571686"/>
                <a:ext cx="487017" cy="487017"/>
              </a:xfrm>
              <a:prstGeom prst="arc">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5" name="TextBox 24">
            <a:extLst>
              <a:ext uri="{FF2B5EF4-FFF2-40B4-BE49-F238E27FC236}">
                <a16:creationId xmlns:a16="http://schemas.microsoft.com/office/drawing/2014/main" id="{39F313EC-7A2E-7919-8C6C-9E9E74438EE0}"/>
              </a:ext>
            </a:extLst>
          </p:cNvPr>
          <p:cNvSpPr txBox="1"/>
          <p:nvPr/>
        </p:nvSpPr>
        <p:spPr>
          <a:xfrm>
            <a:off x="7768660" y="4802329"/>
            <a:ext cx="3921426" cy="1446550"/>
          </a:xfrm>
          <a:prstGeom prst="rect">
            <a:avLst/>
          </a:prstGeom>
          <a:noFill/>
        </p:spPr>
        <p:txBody>
          <a:bodyPr wrap="square" rtlCol="0">
            <a:spAutoFit/>
          </a:bodyPr>
          <a:lstStyle/>
          <a:p>
            <a:pPr algn="ctr"/>
            <a:r>
              <a:rPr lang="en-US" sz="4400" dirty="0">
                <a:latin typeface="Comic Sans MS" panose="030F0702030302020204" pitchFamily="66" charset="0"/>
              </a:rPr>
              <a:t>Don’t Worry</a:t>
            </a:r>
          </a:p>
          <a:p>
            <a:pPr algn="ctr"/>
            <a:r>
              <a:rPr lang="en-US" sz="4400" dirty="0">
                <a:latin typeface="Comic Sans MS" panose="030F0702030302020204" pitchFamily="66" charset="0"/>
              </a:rPr>
              <a:t>Be Happy</a:t>
            </a:r>
          </a:p>
        </p:txBody>
      </p:sp>
    </p:spTree>
    <p:extLst>
      <p:ext uri="{BB962C8B-B14F-4D97-AF65-F5344CB8AC3E}">
        <p14:creationId xmlns:p14="http://schemas.microsoft.com/office/powerpoint/2010/main" val="3455590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Some Common 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556657"/>
            <a:ext cx="6537290" cy="5164818"/>
          </a:xfrm>
        </p:spPr>
        <p:txBody>
          <a:bodyPr>
            <a:noAutofit/>
          </a:bodyPr>
          <a:lstStyle/>
          <a:p>
            <a:pPr marL="0" indent="0">
              <a:buNone/>
            </a:pPr>
            <a:r>
              <a:rPr lang="en-US" sz="3600" dirty="0"/>
              <a:t> </a:t>
            </a:r>
          </a:p>
          <a:p>
            <a:pPr marL="0" indent="0">
              <a:buNone/>
            </a:pPr>
            <a:endParaRPr lang="en-US" sz="1200" dirty="0"/>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46319"/>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3">
                                            <p:txEl>
                                              <p:pRg st="2" end="2"/>
                                            </p:txEl>
                                          </p:spTgt>
                                        </p:tgtEl>
                                        <p:attrNameLst>
                                          <p:attrName>style.color</p:attrName>
                                        </p:attrNameLst>
                                      </p:cBhvr>
                                      <p:to>
                                        <a:srgbClr val="A1A1A1"/>
                                      </p:to>
                                    </p:animClr>
                                  </p:childTnLst>
                                </p:cTn>
                              </p:par>
                              <p:par>
                                <p:cTn id="15" presetID="3" presetClass="emph" presetSubtype="2"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rgbClr val="A1A1A1"/>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rgbClr val="A1A1A1"/>
                                      </p:to>
                                    </p:animClr>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500" fill="hold"/>
                                        <p:tgtEl>
                                          <p:spTgt spid="3">
                                            <p:txEl>
                                              <p:pRg st="2" end="2"/>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3">
                                            <p:txEl>
                                              <p:pRg st="3" end="3"/>
                                            </p:txEl>
                                          </p:spTgt>
                                        </p:tgtEl>
                                        <p:attrNameLst>
                                          <p:attrName>style.color</p:attrName>
                                        </p:attrNameLst>
                                      </p:cBhvr>
                                      <p:to>
                                        <a:schemeClr val="tx1"/>
                                      </p:to>
                                    </p:animClr>
                                  </p:childTnLst>
                                </p:cTn>
                              </p:par>
                              <p:par>
                                <p:cTn id="31" presetID="3" presetClass="emph" presetSubtype="2" fill="hold" nodeType="withEffect">
                                  <p:stCondLst>
                                    <p:cond delay="0"/>
                                  </p:stCondLst>
                                  <p:childTnLst>
                                    <p:animClr clrSpc="rgb" dir="cw">
                                      <p:cBhvr override="childStyle">
                                        <p:cTn id="32" dur="500" fill="hold"/>
                                        <p:tgtEl>
                                          <p:spTgt spid="3">
                                            <p:txEl>
                                              <p:pRg st="4" end="4"/>
                                            </p:txEl>
                                          </p:spTgt>
                                        </p:tgtEl>
                                        <p:attrNameLst>
                                          <p:attrName>style.color</p:attrName>
                                        </p:attrNameLst>
                                      </p:cBhvr>
                                      <p:to>
                                        <a:schemeClr val="tx1"/>
                                      </p:to>
                                    </p:animClr>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9CAC-AE4F-B9F8-CED4-441567C8FBD3}"/>
              </a:ext>
            </a:extLst>
          </p:cNvPr>
          <p:cNvSpPr>
            <a:spLocks noGrp="1"/>
          </p:cNvSpPr>
          <p:nvPr>
            <p:ph type="title"/>
          </p:nvPr>
        </p:nvSpPr>
        <p:spPr/>
        <p:txBody>
          <a:bodyPr/>
          <a:lstStyle/>
          <a:p>
            <a:r>
              <a:rPr lang="en-US" dirty="0"/>
              <a:t>Error Clues – Let’s solve together</a:t>
            </a:r>
          </a:p>
        </p:txBody>
      </p:sp>
      <p:sp>
        <p:nvSpPr>
          <p:cNvPr id="4" name="Slide Number Placeholder 3">
            <a:extLst>
              <a:ext uri="{FF2B5EF4-FFF2-40B4-BE49-F238E27FC236}">
                <a16:creationId xmlns:a16="http://schemas.microsoft.com/office/drawing/2014/main" id="{86A52727-0604-19D5-8517-BE96A083F9C8}"/>
              </a:ext>
            </a:extLst>
          </p:cNvPr>
          <p:cNvSpPr>
            <a:spLocks noGrp="1"/>
          </p:cNvSpPr>
          <p:nvPr>
            <p:ph type="sldNum" sz="quarter" idx="12"/>
          </p:nvPr>
        </p:nvSpPr>
        <p:spPr/>
        <p:txBody>
          <a:bodyPr/>
          <a:lstStyle/>
          <a:p>
            <a:fld id="{AAD8A31E-A4F3-4577-8E71-C696B2CAECD5}" type="slidenum">
              <a:rPr lang="en-US" smtClean="0"/>
              <a:t>35</a:t>
            </a:fld>
            <a:endParaRPr lang="en-US"/>
          </a:p>
        </p:txBody>
      </p:sp>
      <p:pic>
        <p:nvPicPr>
          <p:cNvPr id="6" name="Picture 5" descr="Shape&#10;&#10;Description automatically generated with low confidence">
            <a:extLst>
              <a:ext uri="{FF2B5EF4-FFF2-40B4-BE49-F238E27FC236}">
                <a16:creationId xmlns:a16="http://schemas.microsoft.com/office/drawing/2014/main" id="{A29E265A-BE86-59AB-D2E1-4C6CE0B0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047922" y="1706563"/>
            <a:ext cx="3144078" cy="3144078"/>
          </a:xfrm>
          <a:prstGeom prst="rect">
            <a:avLst/>
          </a:prstGeom>
        </p:spPr>
      </p:pic>
      <p:sp>
        <p:nvSpPr>
          <p:cNvPr id="8" name="TextBox 7">
            <a:extLst>
              <a:ext uri="{FF2B5EF4-FFF2-40B4-BE49-F238E27FC236}">
                <a16:creationId xmlns:a16="http://schemas.microsoft.com/office/drawing/2014/main" id="{CE3D154F-BA7F-D7B9-2562-42DE9D2AECD7}"/>
              </a:ext>
            </a:extLst>
          </p:cNvPr>
          <p:cNvSpPr txBox="1"/>
          <p:nvPr/>
        </p:nvSpPr>
        <p:spPr>
          <a:xfrm>
            <a:off x="514359" y="2183643"/>
            <a:ext cx="3066545" cy="369332"/>
          </a:xfrm>
          <a:prstGeom prst="rect">
            <a:avLst/>
          </a:prstGeom>
          <a:noFill/>
        </p:spPr>
        <p:txBody>
          <a:bodyPr wrap="none" rtlCol="0">
            <a:spAutoFit/>
          </a:bodyPr>
          <a:lstStyle/>
          <a:p>
            <a:r>
              <a:rPr lang="en-US" dirty="0"/>
              <a:t>unexpected symbol / constant </a:t>
            </a:r>
          </a:p>
        </p:txBody>
      </p:sp>
      <p:sp>
        <p:nvSpPr>
          <p:cNvPr id="10" name="Rectangle 2">
            <a:extLst>
              <a:ext uri="{FF2B5EF4-FFF2-40B4-BE49-F238E27FC236}">
                <a16:creationId xmlns:a16="http://schemas.microsoft.com/office/drawing/2014/main" id="{141A9C03-1AE0-5EF7-CD21-4D66BC72365A}"/>
              </a:ext>
            </a:extLst>
          </p:cNvPr>
          <p:cNvSpPr>
            <a:spLocks noChangeArrowheads="1"/>
          </p:cNvSpPr>
          <p:nvPr/>
        </p:nvSpPr>
        <p:spPr bwMode="auto">
          <a:xfrm>
            <a:off x="651735" y="2529892"/>
            <a:ext cx="468557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summary(c(1, 2, 4) digits = 2)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unexpected symbol in "summary(c(1, 2, 4) digits"</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A2435109-3259-7EC7-D97A-4AA4C46377F9}"/>
              </a:ext>
            </a:extLst>
          </p:cNvPr>
          <p:cNvSpPr>
            <a:spLocks noChangeArrowheads="1"/>
          </p:cNvSpPr>
          <p:nvPr/>
        </p:nvSpPr>
        <p:spPr bwMode="auto">
          <a:xfrm>
            <a:off x="651737" y="3097967"/>
            <a:ext cx="444031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mean(c(1,2 4)) </a:t>
            </a:r>
          </a:p>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C5060B"/>
                </a:solidFill>
                <a:effectLst/>
                <a:latin typeface="Lucida Console" panose="020B0609040504020204" pitchFamily="49" charset="0"/>
              </a:rPr>
              <a:t>  Error: unexpected numeric constant in "mean(c(1,2 4"</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EE9A3158-2127-CC45-0DE9-EAD1A84D6910}"/>
              </a:ext>
            </a:extLst>
          </p:cNvPr>
          <p:cNvSpPr>
            <a:spLocks noGrp="1"/>
          </p:cNvSpPr>
          <p:nvPr>
            <p:ph idx="1"/>
          </p:nvPr>
        </p:nvSpPr>
        <p:spPr>
          <a:xfrm>
            <a:off x="838200" y="1825625"/>
            <a:ext cx="10515600" cy="639279"/>
          </a:xfrm>
        </p:spPr>
        <p:txBody>
          <a:bodyPr/>
          <a:lstStyle/>
          <a:p>
            <a:pPr marL="0" indent="0">
              <a:buNone/>
            </a:pPr>
            <a:r>
              <a:rPr lang="en-US" dirty="0"/>
              <a:t>Error:						Solution:</a:t>
            </a:r>
          </a:p>
        </p:txBody>
      </p:sp>
      <p:sp>
        <p:nvSpPr>
          <p:cNvPr id="14" name="TextBox 13">
            <a:extLst>
              <a:ext uri="{FF2B5EF4-FFF2-40B4-BE49-F238E27FC236}">
                <a16:creationId xmlns:a16="http://schemas.microsoft.com/office/drawing/2014/main" id="{342105C1-52E5-85B1-2A3D-F977C80B26DA}"/>
              </a:ext>
            </a:extLst>
          </p:cNvPr>
          <p:cNvSpPr txBox="1"/>
          <p:nvPr/>
        </p:nvSpPr>
        <p:spPr>
          <a:xfrm>
            <a:off x="6447185" y="2630013"/>
            <a:ext cx="2299252" cy="646331"/>
          </a:xfrm>
          <a:prstGeom prst="rect">
            <a:avLst/>
          </a:prstGeom>
          <a:noFill/>
        </p:spPr>
        <p:txBody>
          <a:bodyPr wrap="square" rtlCol="0">
            <a:spAutoFit/>
          </a:bodyPr>
          <a:lstStyle/>
          <a:p>
            <a:r>
              <a:rPr lang="en-US" dirty="0"/>
              <a:t>Check for commas, parentheses</a:t>
            </a:r>
          </a:p>
        </p:txBody>
      </p:sp>
      <p:sp>
        <p:nvSpPr>
          <p:cNvPr id="15" name="Rectangle 4">
            <a:extLst>
              <a:ext uri="{FF2B5EF4-FFF2-40B4-BE49-F238E27FC236}">
                <a16:creationId xmlns:a16="http://schemas.microsoft.com/office/drawing/2014/main" id="{B3E7A5AC-62AD-AEBD-B631-23A7C4972EAB}"/>
              </a:ext>
            </a:extLst>
          </p:cNvPr>
          <p:cNvSpPr>
            <a:spLocks noChangeArrowheads="1"/>
          </p:cNvSpPr>
          <p:nvPr/>
        </p:nvSpPr>
        <p:spPr bwMode="auto">
          <a:xfrm>
            <a:off x="651735" y="4072451"/>
            <a:ext cx="4002154" cy="484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red.csv("data/thedudeabides.csv") : could not find function "red</a:t>
            </a:r>
            <a:r>
              <a:rPr lang="en-US" altLang="en-US" sz="1050" dirty="0">
                <a:solidFill>
                  <a:srgbClr val="C5060B"/>
                </a:solidFill>
                <a:latin typeface="Lucida Console" panose="020B0609040504020204" pitchFamily="49" charset="0"/>
              </a:rPr>
              <a:t>.</a:t>
            </a:r>
            <a:r>
              <a:rPr kumimoji="0" lang="en-US" altLang="en-US" sz="1050" b="0" i="0" u="none" strike="noStrike" cap="none" normalizeH="0" baseline="0" dirty="0">
                <a:ln>
                  <a:noFill/>
                </a:ln>
                <a:solidFill>
                  <a:srgbClr val="C5060B"/>
                </a:solidFill>
                <a:effectLst/>
                <a:latin typeface="Lucida Console" panose="020B0609040504020204" pitchFamily="49" charset="0"/>
              </a:rPr>
              <a:t>csv"</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E64D8E-13BA-E538-967D-2A148DF3FAB9}"/>
              </a:ext>
            </a:extLst>
          </p:cNvPr>
          <p:cNvSpPr txBox="1"/>
          <p:nvPr/>
        </p:nvSpPr>
        <p:spPr>
          <a:xfrm>
            <a:off x="514359" y="3736810"/>
            <a:ext cx="2330766" cy="369332"/>
          </a:xfrm>
          <a:prstGeom prst="rect">
            <a:avLst/>
          </a:prstGeom>
          <a:noFill/>
        </p:spPr>
        <p:txBody>
          <a:bodyPr wrap="none" rtlCol="0">
            <a:spAutoFit/>
          </a:bodyPr>
          <a:lstStyle/>
          <a:p>
            <a:r>
              <a:rPr lang="en-US" dirty="0"/>
              <a:t>could not find function</a:t>
            </a:r>
          </a:p>
        </p:txBody>
      </p:sp>
      <p:sp>
        <p:nvSpPr>
          <p:cNvPr id="17" name="Rectangle 5">
            <a:extLst>
              <a:ext uri="{FF2B5EF4-FFF2-40B4-BE49-F238E27FC236}">
                <a16:creationId xmlns:a16="http://schemas.microsoft.com/office/drawing/2014/main" id="{8D494302-7B8F-C4D3-BF4E-00980A8FAB4C}"/>
              </a:ext>
            </a:extLst>
          </p:cNvPr>
          <p:cNvSpPr>
            <a:spLocks noChangeArrowheads="1"/>
          </p:cNvSpPr>
          <p:nvPr/>
        </p:nvSpPr>
        <p:spPr bwMode="auto">
          <a:xfrm>
            <a:off x="651735" y="5538378"/>
            <a:ext cx="49861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read.csv("data/thedudeabides.csv")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file(file, "rt") : cannot open the connection In addition: Warning message: In file(file, "rt") : cannot open file 'data/thedudeabides.csv': No such file or directory</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56541A08-A2D8-AA92-3CB8-542288BF0151}"/>
              </a:ext>
            </a:extLst>
          </p:cNvPr>
          <p:cNvSpPr txBox="1"/>
          <p:nvPr/>
        </p:nvSpPr>
        <p:spPr>
          <a:xfrm>
            <a:off x="514359" y="5169046"/>
            <a:ext cx="2439194" cy="369332"/>
          </a:xfrm>
          <a:prstGeom prst="rect">
            <a:avLst/>
          </a:prstGeom>
          <a:noFill/>
        </p:spPr>
        <p:txBody>
          <a:bodyPr wrap="none" rtlCol="0">
            <a:spAutoFit/>
          </a:bodyPr>
          <a:lstStyle/>
          <a:p>
            <a:r>
              <a:rPr lang="en-US" dirty="0"/>
              <a:t>No such file or directory</a:t>
            </a:r>
          </a:p>
        </p:txBody>
      </p:sp>
      <p:sp>
        <p:nvSpPr>
          <p:cNvPr id="19" name="TextBox 18">
            <a:extLst>
              <a:ext uri="{FF2B5EF4-FFF2-40B4-BE49-F238E27FC236}">
                <a16:creationId xmlns:a16="http://schemas.microsoft.com/office/drawing/2014/main" id="{05A87FD4-B8DB-B5AD-1255-B1383AC652F3}"/>
              </a:ext>
            </a:extLst>
          </p:cNvPr>
          <p:cNvSpPr txBox="1"/>
          <p:nvPr/>
        </p:nvSpPr>
        <p:spPr>
          <a:xfrm>
            <a:off x="6447185" y="3891504"/>
            <a:ext cx="2299252" cy="646331"/>
          </a:xfrm>
          <a:prstGeom prst="rect">
            <a:avLst/>
          </a:prstGeom>
          <a:noFill/>
        </p:spPr>
        <p:txBody>
          <a:bodyPr wrap="square" rtlCol="0">
            <a:spAutoFit/>
          </a:bodyPr>
          <a:lstStyle/>
          <a:p>
            <a:r>
              <a:rPr lang="en-US" dirty="0"/>
              <a:t>Review spelling; </a:t>
            </a:r>
          </a:p>
          <a:p>
            <a:r>
              <a:rPr lang="en-US" dirty="0"/>
              <a:t>Need to load package</a:t>
            </a:r>
          </a:p>
        </p:txBody>
      </p:sp>
      <p:sp>
        <p:nvSpPr>
          <p:cNvPr id="20" name="TextBox 19">
            <a:extLst>
              <a:ext uri="{FF2B5EF4-FFF2-40B4-BE49-F238E27FC236}">
                <a16:creationId xmlns:a16="http://schemas.microsoft.com/office/drawing/2014/main" id="{244BB5F9-1419-E6BF-BD33-056555B4D167}"/>
              </a:ext>
            </a:extLst>
          </p:cNvPr>
          <p:cNvSpPr txBox="1"/>
          <p:nvPr/>
        </p:nvSpPr>
        <p:spPr>
          <a:xfrm>
            <a:off x="6447185" y="5538377"/>
            <a:ext cx="2299252" cy="646331"/>
          </a:xfrm>
          <a:prstGeom prst="rect">
            <a:avLst/>
          </a:prstGeom>
          <a:noFill/>
        </p:spPr>
        <p:txBody>
          <a:bodyPr wrap="square" rtlCol="0">
            <a:spAutoFit/>
          </a:bodyPr>
          <a:lstStyle/>
          <a:p>
            <a:r>
              <a:rPr lang="en-US" dirty="0"/>
              <a:t>Filename misspelled or folder misnamed</a:t>
            </a:r>
          </a:p>
        </p:txBody>
      </p:sp>
    </p:spTree>
    <p:extLst>
      <p:ext uri="{BB962C8B-B14F-4D97-AF65-F5344CB8AC3E}">
        <p14:creationId xmlns:p14="http://schemas.microsoft.com/office/powerpoint/2010/main" val="296442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4" grpId="0"/>
      <p:bldP spid="15" grpId="0" animBg="1"/>
      <p:bldP spid="16" grpId="0"/>
      <p:bldP spid="17" grpId="0" animBg="1"/>
      <p:bldP spid="18" grpId="0"/>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8B9D7-89AC-7D50-736E-67A8DAD5B69D}"/>
              </a:ext>
            </a:extLst>
          </p:cNvPr>
          <p:cNvSpPr>
            <a:spLocks noGrp="1"/>
          </p:cNvSpPr>
          <p:nvPr>
            <p:ph idx="1"/>
          </p:nvPr>
        </p:nvSpPr>
        <p:spPr>
          <a:xfrm>
            <a:off x="2857500" y="571500"/>
            <a:ext cx="5943600" cy="5470526"/>
          </a:xfrm>
          <a:solidFill>
            <a:schemeClr val="accent2">
              <a:lumMod val="20000"/>
              <a:lumOff val="80000"/>
            </a:schemeClr>
          </a:solidFill>
          <a:ln w="57150">
            <a:solidFill>
              <a:schemeClr val="tx1"/>
            </a:solidFill>
          </a:ln>
        </p:spPr>
        <p:txBody>
          <a:bodyPr>
            <a:normAutofit/>
          </a:bodyPr>
          <a:lstStyle/>
          <a:p>
            <a:pPr marL="0" indent="0" algn="ctr">
              <a:buNone/>
            </a:pPr>
            <a:r>
              <a:rPr lang="en-US" sz="6600" b="1" dirty="0">
                <a:latin typeface="+mj-lt"/>
              </a:rPr>
              <a:t>Embrace the Error</a:t>
            </a:r>
          </a:p>
          <a:p>
            <a:pPr marL="0" indent="0" algn="ctr">
              <a:buNone/>
            </a:pPr>
            <a:endParaRPr lang="en-US" sz="4800" dirty="0"/>
          </a:p>
          <a:p>
            <a:pPr marL="0" indent="0" algn="ctr">
              <a:buNone/>
            </a:pPr>
            <a:r>
              <a:rPr lang="en-US" sz="4800" dirty="0"/>
              <a:t>Errors don’t go away, you just get faster at solving them</a:t>
            </a:r>
          </a:p>
        </p:txBody>
      </p:sp>
      <p:sp>
        <p:nvSpPr>
          <p:cNvPr id="4" name="Slide Number Placeholder 3">
            <a:extLst>
              <a:ext uri="{FF2B5EF4-FFF2-40B4-BE49-F238E27FC236}">
                <a16:creationId xmlns:a16="http://schemas.microsoft.com/office/drawing/2014/main" id="{1FCB27BA-83BC-309B-3D94-05CE2EE0F04C}"/>
              </a:ext>
            </a:extLst>
          </p:cNvPr>
          <p:cNvSpPr>
            <a:spLocks noGrp="1"/>
          </p:cNvSpPr>
          <p:nvPr>
            <p:ph type="sldNum" sz="quarter" idx="12"/>
          </p:nvPr>
        </p:nvSpPr>
        <p:spPr/>
        <p:txBody>
          <a:bodyPr/>
          <a:lstStyle/>
          <a:p>
            <a:fld id="{AAD8A31E-A4F3-4577-8E71-C696B2CAECD5}" type="slidenum">
              <a:rPr lang="en-US" smtClean="0"/>
              <a:t>36</a:t>
            </a:fld>
            <a:endParaRPr lang="en-US"/>
          </a:p>
        </p:txBody>
      </p:sp>
      <p:pic>
        <p:nvPicPr>
          <p:cNvPr id="12" name="Graphic 11" descr="Open quotation mark with solid fill">
            <a:extLst>
              <a:ext uri="{FF2B5EF4-FFF2-40B4-BE49-F238E27FC236}">
                <a16:creationId xmlns:a16="http://schemas.microsoft.com/office/drawing/2014/main" id="{4F8CFE21-77CB-34C4-1B38-DE86C1DF9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886700" y="4548189"/>
            <a:ext cx="914400" cy="914400"/>
          </a:xfrm>
          <a:prstGeom prst="rect">
            <a:avLst/>
          </a:prstGeom>
        </p:spPr>
      </p:pic>
      <p:pic>
        <p:nvPicPr>
          <p:cNvPr id="18" name="Graphic 17" descr="Open quotation mark with solid fill">
            <a:extLst>
              <a:ext uri="{FF2B5EF4-FFF2-40B4-BE49-F238E27FC236}">
                <a16:creationId xmlns:a16="http://schemas.microsoft.com/office/drawing/2014/main" id="{143B8973-0F67-27C5-3895-BCBCF05F1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3700" y="377824"/>
            <a:ext cx="914400" cy="914400"/>
          </a:xfrm>
          <a:prstGeom prst="rect">
            <a:avLst/>
          </a:prstGeom>
        </p:spPr>
      </p:pic>
    </p:spTree>
    <p:extLst>
      <p:ext uri="{BB962C8B-B14F-4D97-AF65-F5344CB8AC3E}">
        <p14:creationId xmlns:p14="http://schemas.microsoft.com/office/powerpoint/2010/main" val="396421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200"/>
              </a:spcAft>
              <a:buNone/>
            </a:pPr>
            <a:r>
              <a:rPr lang="en-US" sz="2400" dirty="0">
                <a:latin typeface="Consolas" panose="020B0609020204030204" pitchFamily="49" charset="0"/>
              </a:rPr>
              <a:t>b) mean(c(1, 2  3))</a:t>
            </a:r>
          </a:p>
          <a:p>
            <a:pPr marL="0" indent="0">
              <a:spcAft>
                <a:spcPts val="1200"/>
              </a:spcAft>
              <a:buNone/>
            </a:pPr>
            <a:r>
              <a:rPr lang="en-US" sz="2400" dirty="0">
                <a:latin typeface="Consolas" panose="020B0609020204030204" pitchFamily="49" charset="0"/>
              </a:rPr>
              <a:t>c) Summary(c(1, 2, 3))</a:t>
            </a:r>
          </a:p>
          <a:p>
            <a:pPr marL="0" indent="0">
              <a:spcAft>
                <a:spcPts val="1200"/>
              </a:spcAft>
              <a:buNone/>
            </a:pPr>
            <a:r>
              <a:rPr lang="en-US" sz="2400" dirty="0">
                <a:latin typeface="Consolas" panose="020B0609020204030204" pitchFamily="49" charset="0"/>
              </a:rPr>
              <a:t>d) mean(c(1, 2, 3 ,4)))</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10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read</a:t>
            </a:r>
            <a:r>
              <a:rPr lang="en-US" sz="2400" dirty="0">
                <a:solidFill>
                  <a:srgbClr val="FF0000"/>
                </a:solidFill>
                <a:latin typeface="Consolas" panose="020B0609020204030204" pitchFamily="49" charset="0"/>
              </a:rPr>
              <a:t>.</a:t>
            </a:r>
            <a:r>
              <a:rPr lang="en-US" sz="2400" dirty="0">
                <a:latin typeface="Consolas" panose="020B0609020204030204" pitchFamily="49" charset="0"/>
              </a:rPr>
              <a:t>csv(“data/mydata.csv”)</a:t>
            </a:r>
          </a:p>
          <a:p>
            <a:pPr marL="0" indent="0">
              <a:spcAft>
                <a:spcPts val="1200"/>
              </a:spcAft>
              <a:buNone/>
            </a:pPr>
            <a:r>
              <a:rPr lang="en-US" sz="2400" dirty="0">
                <a:latin typeface="Consolas" panose="020B0609020204030204" pitchFamily="49" charset="0"/>
              </a:rPr>
              <a:t>b) mean(c(1, 2</a:t>
            </a:r>
            <a:r>
              <a:rPr lang="en-US" sz="2400" dirty="0">
                <a:solidFill>
                  <a:srgbClr val="FF0000"/>
                </a:solidFill>
                <a:latin typeface="Consolas" panose="020B0609020204030204" pitchFamily="49" charset="0"/>
              </a:rPr>
              <a:t>,</a:t>
            </a:r>
            <a:r>
              <a:rPr lang="en-US" sz="2400" dirty="0">
                <a:latin typeface="Consolas" panose="020B0609020204030204" pitchFamily="49" charset="0"/>
              </a:rPr>
              <a:t> 3))</a:t>
            </a:r>
          </a:p>
          <a:p>
            <a:pPr marL="0" indent="0">
              <a:spcAft>
                <a:spcPts val="1200"/>
              </a:spcAft>
              <a:buNone/>
            </a:pPr>
            <a:r>
              <a:rPr lang="en-US" sz="2400" dirty="0">
                <a:latin typeface="Consolas" panose="020B0609020204030204" pitchFamily="49" charset="0"/>
              </a:rPr>
              <a:t>c) </a:t>
            </a:r>
            <a:r>
              <a:rPr lang="en-US" sz="2400" dirty="0">
                <a:solidFill>
                  <a:srgbClr val="FF0000"/>
                </a:solidFill>
                <a:latin typeface="Consolas" panose="020B0609020204030204" pitchFamily="49" charset="0"/>
              </a:rPr>
              <a:t>s</a:t>
            </a:r>
            <a:r>
              <a:rPr lang="en-US" sz="2400" dirty="0">
                <a:latin typeface="Consolas" panose="020B0609020204030204" pitchFamily="49" charset="0"/>
              </a:rPr>
              <a:t>ummary(c(1, 2, 3))</a:t>
            </a:r>
          </a:p>
          <a:p>
            <a:pPr marL="0" indent="0">
              <a:spcAft>
                <a:spcPts val="1200"/>
              </a:spcAft>
              <a:buNone/>
            </a:pPr>
            <a:r>
              <a:rPr lang="en-US" sz="2400" dirty="0">
                <a:latin typeface="Consolas" panose="020B0609020204030204" pitchFamily="49" charset="0"/>
              </a:rPr>
              <a:t>d) mean(c(1, 2, 3 ,4))</a:t>
            </a:r>
            <a:r>
              <a:rPr lang="en-US" sz="2400" dirty="0">
                <a:solidFill>
                  <a:srgbClr val="FF0000"/>
                </a:solidFill>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38</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Graphic 8" descr="Checkmark">
            <a:extLst>
              <a:ext uri="{FF2B5EF4-FFF2-40B4-BE49-F238E27FC236}">
                <a16:creationId xmlns:a16="http://schemas.microsoft.com/office/drawing/2014/main" id="{3CCD271B-D52B-030F-EFC8-DCAE4D2D5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8989" y="2967295"/>
            <a:ext cx="914400" cy="914400"/>
          </a:xfrm>
          <a:prstGeom prst="rect">
            <a:avLst/>
          </a:prstGeom>
        </p:spPr>
      </p:pic>
      <p:pic>
        <p:nvPicPr>
          <p:cNvPr id="10" name="Graphic 9" descr="Checkmark">
            <a:extLst>
              <a:ext uri="{FF2B5EF4-FFF2-40B4-BE49-F238E27FC236}">
                <a16:creationId xmlns:a16="http://schemas.microsoft.com/office/drawing/2014/main" id="{F0317C6C-61A8-7029-11B0-BC13568D1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4017" y="3540707"/>
            <a:ext cx="914400" cy="914400"/>
          </a:xfrm>
          <a:prstGeom prst="rect">
            <a:avLst/>
          </a:prstGeom>
        </p:spPr>
      </p:pic>
      <p:pic>
        <p:nvPicPr>
          <p:cNvPr id="11" name="Graphic 10" descr="Checkmark">
            <a:extLst>
              <a:ext uri="{FF2B5EF4-FFF2-40B4-BE49-F238E27FC236}">
                <a16:creationId xmlns:a16="http://schemas.microsoft.com/office/drawing/2014/main" id="{97FCC273-47FA-7FB6-9C4F-32C34B639C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4372" y="4232208"/>
            <a:ext cx="914400" cy="914400"/>
          </a:xfrm>
          <a:prstGeom prst="rect">
            <a:avLst/>
          </a:prstGeom>
        </p:spPr>
      </p:pic>
      <p:pic>
        <p:nvPicPr>
          <p:cNvPr id="12" name="Graphic 11" descr="Checkmark">
            <a:extLst>
              <a:ext uri="{FF2B5EF4-FFF2-40B4-BE49-F238E27FC236}">
                <a16:creationId xmlns:a16="http://schemas.microsoft.com/office/drawing/2014/main" id="{DE2BEC0C-0FEB-AC31-693C-8AF5C22ADE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39400" y="4805620"/>
            <a:ext cx="914400" cy="914400"/>
          </a:xfrm>
          <a:prstGeom prst="rect">
            <a:avLst/>
          </a:prstGeom>
        </p:spPr>
      </p:pic>
      <p:sp>
        <p:nvSpPr>
          <p:cNvPr id="13" name="Arrow: Down 12">
            <a:extLst>
              <a:ext uri="{FF2B5EF4-FFF2-40B4-BE49-F238E27FC236}">
                <a16:creationId xmlns:a16="http://schemas.microsoft.com/office/drawing/2014/main" id="{D333CA94-BAE8-D763-3CD9-38536E2C094F}"/>
              </a:ext>
            </a:extLst>
          </p:cNvPr>
          <p:cNvSpPr/>
          <p:nvPr/>
        </p:nvSpPr>
        <p:spPr>
          <a:xfrm rot="6940630">
            <a:off x="3518452" y="4129759"/>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B242BBB7-7128-C4CE-1FA6-E94AC506A084}"/>
              </a:ext>
            </a:extLst>
          </p:cNvPr>
          <p:cNvSpPr/>
          <p:nvPr/>
        </p:nvSpPr>
        <p:spPr>
          <a:xfrm rot="6940630">
            <a:off x="2319130" y="355570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DF5E47C-803C-C56C-0162-B9F43E8F29B2}"/>
              </a:ext>
            </a:extLst>
          </p:cNvPr>
          <p:cNvSpPr/>
          <p:nvPr/>
        </p:nvSpPr>
        <p:spPr>
          <a:xfrm rot="6940630">
            <a:off x="4873897" y="540528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FC55702C-1F7C-E331-3639-005535CFCFEE}"/>
              </a:ext>
            </a:extLst>
          </p:cNvPr>
          <p:cNvSpPr/>
          <p:nvPr/>
        </p:nvSpPr>
        <p:spPr>
          <a:xfrm rot="6940630">
            <a:off x="1633330" y="4820616"/>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648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1C68-FB15-C89C-663E-2BDB049CDD49}"/>
              </a:ext>
            </a:extLst>
          </p:cNvPr>
          <p:cNvSpPr>
            <a:spLocks noGrp="1"/>
          </p:cNvSpPr>
          <p:nvPr>
            <p:ph type="title"/>
          </p:nvPr>
        </p:nvSpPr>
        <p:spPr/>
        <p:txBody>
          <a:bodyPr/>
          <a:lstStyle/>
          <a:p>
            <a:r>
              <a:rPr lang="en-US" b="1" dirty="0"/>
              <a:t>Resources</a:t>
            </a:r>
          </a:p>
        </p:txBody>
      </p:sp>
      <p:sp>
        <p:nvSpPr>
          <p:cNvPr id="3" name="Text Placeholder 2">
            <a:extLst>
              <a:ext uri="{FF2B5EF4-FFF2-40B4-BE49-F238E27FC236}">
                <a16:creationId xmlns:a16="http://schemas.microsoft.com/office/drawing/2014/main" id="{895E6BF9-9E7E-30E7-3D18-AB80D1CE9E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09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A9DD-31EA-0069-3C5F-F7255CB9F0F9}"/>
              </a:ext>
            </a:extLst>
          </p:cNvPr>
          <p:cNvSpPr>
            <a:spLocks noGrp="1"/>
          </p:cNvSpPr>
          <p:nvPr>
            <p:ph type="title"/>
          </p:nvPr>
        </p:nvSpPr>
        <p:spPr/>
        <p:txBody>
          <a:bodyPr/>
          <a:lstStyle/>
          <a:p>
            <a:r>
              <a:rPr lang="en-US" dirty="0"/>
              <a:t>But First! Some computer review</a:t>
            </a:r>
          </a:p>
        </p:txBody>
      </p:sp>
      <p:sp>
        <p:nvSpPr>
          <p:cNvPr id="3" name="Content Placeholder 2">
            <a:extLst>
              <a:ext uri="{FF2B5EF4-FFF2-40B4-BE49-F238E27FC236}">
                <a16:creationId xmlns:a16="http://schemas.microsoft.com/office/drawing/2014/main" id="{3F18AF3E-58AD-4289-E864-4BC6A6610420}"/>
              </a:ext>
            </a:extLst>
          </p:cNvPr>
          <p:cNvSpPr>
            <a:spLocks noGrp="1"/>
          </p:cNvSpPr>
          <p:nvPr>
            <p:ph idx="1"/>
          </p:nvPr>
        </p:nvSpPr>
        <p:spPr>
          <a:xfrm>
            <a:off x="838200" y="1825625"/>
            <a:ext cx="6486331" cy="4351338"/>
          </a:xfrm>
        </p:spPr>
        <p:txBody>
          <a:bodyPr/>
          <a:lstStyle/>
          <a:p>
            <a:pPr marL="0" indent="0">
              <a:buNone/>
            </a:pPr>
            <a:r>
              <a:rPr lang="en-US" dirty="0"/>
              <a:t>Spending time at the outset thinking about folder structure and data setup will save you LOTS of time later on. So we’ll review:</a:t>
            </a:r>
          </a:p>
          <a:p>
            <a:pPr lvl="1">
              <a:spcBef>
                <a:spcPts val="1200"/>
              </a:spcBef>
              <a:spcAft>
                <a:spcPts val="600"/>
              </a:spcAft>
            </a:pPr>
            <a:r>
              <a:rPr lang="en-US" sz="2800" dirty="0"/>
              <a:t>Folder structure – Where IS it?</a:t>
            </a:r>
          </a:p>
          <a:p>
            <a:pPr lvl="1">
              <a:spcBef>
                <a:spcPts val="1200"/>
              </a:spcBef>
              <a:spcAft>
                <a:spcPts val="600"/>
              </a:spcAft>
            </a:pPr>
            <a:r>
              <a:rPr lang="en-US" sz="2800" dirty="0"/>
              <a:t>Data Organization – Is it clear?</a:t>
            </a:r>
          </a:p>
          <a:p>
            <a:pPr lvl="1">
              <a:spcBef>
                <a:spcPts val="1200"/>
              </a:spcBef>
              <a:spcAft>
                <a:spcPts val="600"/>
              </a:spcAft>
            </a:pPr>
            <a:r>
              <a:rPr lang="en-US" sz="2800" dirty="0"/>
              <a:t>“Tidying” Up – What is Tidy Data?</a:t>
            </a:r>
          </a:p>
          <a:p>
            <a:pPr marL="457200" lvl="1" indent="0">
              <a:spcBef>
                <a:spcPts val="1200"/>
              </a:spcBef>
              <a:spcAft>
                <a:spcPts val="600"/>
              </a:spcAft>
              <a:buNone/>
            </a:pPr>
            <a:endParaRPr lang="en-US" sz="2800" dirty="0"/>
          </a:p>
          <a:p>
            <a:endParaRPr lang="en-US" dirty="0"/>
          </a:p>
          <a:p>
            <a:endParaRPr lang="en-US" dirty="0"/>
          </a:p>
        </p:txBody>
      </p:sp>
      <p:sp>
        <p:nvSpPr>
          <p:cNvPr id="4" name="Slide Number Placeholder 3">
            <a:extLst>
              <a:ext uri="{FF2B5EF4-FFF2-40B4-BE49-F238E27FC236}">
                <a16:creationId xmlns:a16="http://schemas.microsoft.com/office/drawing/2014/main" id="{449D6108-1C10-E176-FAF7-E4268C582D92}"/>
              </a:ext>
            </a:extLst>
          </p:cNvPr>
          <p:cNvSpPr>
            <a:spLocks noGrp="1"/>
          </p:cNvSpPr>
          <p:nvPr>
            <p:ph type="sldNum" sz="quarter" idx="12"/>
          </p:nvPr>
        </p:nvSpPr>
        <p:spPr/>
        <p:txBody>
          <a:bodyPr/>
          <a:lstStyle/>
          <a:p>
            <a:fld id="{AAD8A31E-A4F3-4577-8E71-C696B2CAECD5}" type="slidenum">
              <a:rPr lang="en-US" smtClean="0"/>
              <a:t>4</a:t>
            </a:fld>
            <a:endParaRPr lang="en-US"/>
          </a:p>
        </p:txBody>
      </p:sp>
      <p:sp>
        <p:nvSpPr>
          <p:cNvPr id="7" name="Rectangle 6">
            <a:extLst>
              <a:ext uri="{FF2B5EF4-FFF2-40B4-BE49-F238E27FC236}">
                <a16:creationId xmlns:a16="http://schemas.microsoft.com/office/drawing/2014/main" id="{D4F2B9BC-4EED-6A33-6113-4B03904EF54E}"/>
              </a:ext>
            </a:extLst>
          </p:cNvPr>
          <p:cNvSpPr/>
          <p:nvPr/>
        </p:nvSpPr>
        <p:spPr>
          <a:xfrm>
            <a:off x="7097855" y="4735810"/>
            <a:ext cx="5359364" cy="1985665"/>
          </a:xfrm>
          <a:prstGeom prst="rect">
            <a:avLst/>
          </a:prstGeom>
          <a:noFill/>
        </p:spPr>
        <p:txBody>
          <a:bodyPr wrap="none" lIns="91440" tIns="45720" rIns="91440" bIns="45720">
            <a:prstTxWarp prst="textArchUp">
              <a:avLst/>
            </a:prstTxWarp>
            <a:spAutoFit/>
          </a:bodyPr>
          <a:lstStyle/>
          <a:p>
            <a:pPr algn="ct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Computer</a:t>
            </a:r>
            <a:b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br>
            <a:r>
              <a:rPr lang="en-US" sz="8000" b="1" dirty="0">
                <a:ln w="10160">
                  <a:solidFill>
                    <a:srgbClr val="7030A0"/>
                  </a:solidFill>
                  <a:prstDash val="solid"/>
                </a:ln>
                <a:solidFill>
                  <a:srgbClr val="E2CFF1"/>
                </a:solidFill>
                <a:effectLst>
                  <a:outerShdw blurRad="38100" dist="22860" dir="5400000" algn="tl" rotWithShape="0">
                    <a:srgbClr val="000000">
                      <a:alpha val="30000"/>
                    </a:srgbClr>
                  </a:outerShdw>
                </a:effectLst>
              </a:rPr>
              <a:t>Review</a:t>
            </a:r>
            <a:r>
              <a:rPr lang="en-US" sz="8000" b="1" cap="none" spc="0" dirty="0">
                <a:ln w="10160">
                  <a:solidFill>
                    <a:srgbClr val="7030A0"/>
                  </a:solidFill>
                  <a:prstDash val="solid"/>
                </a:ln>
                <a:solidFill>
                  <a:srgbClr val="E2CFF1"/>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2981754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BF01C-45B0-F711-AE31-9C21D61A58D4}"/>
              </a:ext>
            </a:extLst>
          </p:cNvPr>
          <p:cNvSpPr>
            <a:spLocks noGrp="1"/>
          </p:cNvSpPr>
          <p:nvPr>
            <p:ph idx="1"/>
          </p:nvPr>
        </p:nvSpPr>
        <p:spPr>
          <a:xfrm>
            <a:off x="838200" y="2519511"/>
            <a:ext cx="5324475" cy="3657451"/>
          </a:xfrm>
        </p:spPr>
        <p:txBody>
          <a:bodyPr/>
          <a:lstStyle/>
          <a:p>
            <a:endParaRPr lang="en-US" dirty="0"/>
          </a:p>
          <a:p>
            <a:r>
              <a:rPr lang="en-US" dirty="0"/>
              <a:t>Use </a:t>
            </a:r>
            <a:r>
              <a:rPr lang="en-US" sz="2400" b="1" dirty="0" err="1">
                <a:latin typeface="Consolas" panose="020B0609020204030204" pitchFamily="49" charset="0"/>
              </a:rPr>
              <a:t>setwd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set your directory to different than default</a:t>
            </a:r>
          </a:p>
          <a:p>
            <a:pPr lvl="1"/>
            <a:r>
              <a:rPr lang="en-US" dirty="0"/>
              <a:t>Not needed when using </a:t>
            </a:r>
            <a:r>
              <a:rPr lang="en-US" dirty="0" err="1"/>
              <a:t>Rprojects</a:t>
            </a:r>
            <a:r>
              <a:rPr lang="en-US" dirty="0"/>
              <a:t>! </a:t>
            </a:r>
          </a:p>
          <a:p>
            <a:endParaRPr lang="en-US" dirty="0"/>
          </a:p>
        </p:txBody>
      </p:sp>
      <p:sp>
        <p:nvSpPr>
          <p:cNvPr id="3" name="Slide Number Placeholder 2">
            <a:extLst>
              <a:ext uri="{FF2B5EF4-FFF2-40B4-BE49-F238E27FC236}">
                <a16:creationId xmlns:a16="http://schemas.microsoft.com/office/drawing/2014/main" id="{33DE21D2-DF47-B870-D57B-CC45C766A8FB}"/>
              </a:ext>
            </a:extLst>
          </p:cNvPr>
          <p:cNvSpPr>
            <a:spLocks noGrp="1"/>
          </p:cNvSpPr>
          <p:nvPr>
            <p:ph type="sldNum" sz="quarter" idx="12"/>
          </p:nvPr>
        </p:nvSpPr>
        <p:spPr/>
        <p:txBody>
          <a:bodyPr/>
          <a:lstStyle/>
          <a:p>
            <a:fld id="{AAD8A31E-A4F3-4577-8E71-C696B2CAECD5}" type="slidenum">
              <a:rPr lang="en-US" smtClean="0"/>
              <a:t>40</a:t>
            </a:fld>
            <a:endParaRPr lang="en-US"/>
          </a:p>
        </p:txBody>
      </p:sp>
      <p:sp>
        <p:nvSpPr>
          <p:cNvPr id="4" name="Title 3">
            <a:extLst>
              <a:ext uri="{FF2B5EF4-FFF2-40B4-BE49-F238E27FC236}">
                <a16:creationId xmlns:a16="http://schemas.microsoft.com/office/drawing/2014/main" id="{DB89215A-E38A-D718-2D45-0782CA0D64D3}"/>
              </a:ext>
            </a:extLst>
          </p:cNvPr>
          <p:cNvSpPr>
            <a:spLocks noGrp="1"/>
          </p:cNvSpPr>
          <p:nvPr>
            <p:ph type="title"/>
          </p:nvPr>
        </p:nvSpPr>
        <p:spPr/>
        <p:txBody>
          <a:bodyPr>
            <a:normAutofit fontScale="90000"/>
          </a:bodyPr>
          <a:lstStyle/>
          <a:p>
            <a:r>
              <a:rPr lang="en-US" dirty="0"/>
              <a:t>Tell R where to go! (SET Directory Location)</a:t>
            </a:r>
          </a:p>
        </p:txBody>
      </p:sp>
    </p:spTree>
    <p:extLst>
      <p:ext uri="{BB962C8B-B14F-4D97-AF65-F5344CB8AC3E}">
        <p14:creationId xmlns:p14="http://schemas.microsoft.com/office/powerpoint/2010/main" val="4170901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 Summary Table – Reference</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41</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F16B-9A46-8D80-846A-BAB4FB4F5A68}"/>
              </a:ext>
            </a:extLst>
          </p:cNvPr>
          <p:cNvSpPr>
            <a:spLocks noGrp="1"/>
          </p:cNvSpPr>
          <p:nvPr>
            <p:ph type="title"/>
          </p:nvPr>
        </p:nvSpPr>
        <p:spPr/>
        <p:txBody>
          <a:bodyPr/>
          <a:lstStyle/>
          <a:p>
            <a:r>
              <a:rPr lang="en-US" dirty="0"/>
              <a:t>Data Review</a:t>
            </a:r>
          </a:p>
        </p:txBody>
      </p:sp>
      <p:sp>
        <p:nvSpPr>
          <p:cNvPr id="3" name="Content Placeholder 2">
            <a:extLst>
              <a:ext uri="{FF2B5EF4-FFF2-40B4-BE49-F238E27FC236}">
                <a16:creationId xmlns:a16="http://schemas.microsoft.com/office/drawing/2014/main" id="{2A6D5DD1-9375-5A12-F2C3-9C5216D1C1F7}"/>
              </a:ext>
            </a:extLst>
          </p:cNvPr>
          <p:cNvSpPr>
            <a:spLocks noGrp="1"/>
          </p:cNvSpPr>
          <p:nvPr>
            <p:ph idx="1"/>
          </p:nvPr>
        </p:nvSpPr>
        <p:spPr>
          <a:xfrm>
            <a:off x="838200" y="1825625"/>
            <a:ext cx="10515600" cy="1887959"/>
          </a:xfrm>
        </p:spPr>
        <p:txBody>
          <a:bodyPr/>
          <a:lstStyle/>
          <a:p>
            <a:r>
              <a:rPr lang="en-US" dirty="0"/>
              <a:t>Yay! You’re almost ready to import data! </a:t>
            </a:r>
          </a:p>
          <a:p>
            <a:r>
              <a:rPr lang="en-US" dirty="0"/>
              <a:t>A couple of items to note about your data to save time in the long run: </a:t>
            </a:r>
          </a:p>
        </p:txBody>
      </p:sp>
      <p:graphicFrame>
        <p:nvGraphicFramePr>
          <p:cNvPr id="4" name="Table 4">
            <a:extLst>
              <a:ext uri="{FF2B5EF4-FFF2-40B4-BE49-F238E27FC236}">
                <a16:creationId xmlns:a16="http://schemas.microsoft.com/office/drawing/2014/main" id="{76A18328-793E-596B-BDBA-D355709DB218}"/>
              </a:ext>
            </a:extLst>
          </p:cNvPr>
          <p:cNvGraphicFramePr>
            <a:graphicFrameLocks noGrp="1"/>
          </p:cNvGraphicFramePr>
          <p:nvPr>
            <p:extLst>
              <p:ext uri="{D42A27DB-BD31-4B8C-83A1-F6EECF244321}">
                <p14:modId xmlns:p14="http://schemas.microsoft.com/office/powerpoint/2010/main" val="3150823372"/>
              </p:ext>
            </p:extLst>
          </p:nvPr>
        </p:nvGraphicFramePr>
        <p:xfrm>
          <a:off x="1064444" y="3292892"/>
          <a:ext cx="9573208" cy="3049325"/>
        </p:xfrm>
        <a:graphic>
          <a:graphicData uri="http://schemas.openxmlformats.org/drawingml/2006/table">
            <a:tbl>
              <a:tblPr firstRow="1" bandRow="1">
                <a:tableStyleId>{7DF18680-E054-41AD-8BC1-D1AEF772440D}</a:tableStyleId>
              </a:tblPr>
              <a:tblGrid>
                <a:gridCol w="4786604">
                  <a:extLst>
                    <a:ext uri="{9D8B030D-6E8A-4147-A177-3AD203B41FA5}">
                      <a16:colId xmlns:a16="http://schemas.microsoft.com/office/drawing/2014/main" val="206912350"/>
                    </a:ext>
                  </a:extLst>
                </a:gridCol>
                <a:gridCol w="4786604">
                  <a:extLst>
                    <a:ext uri="{9D8B030D-6E8A-4147-A177-3AD203B41FA5}">
                      <a16:colId xmlns:a16="http://schemas.microsoft.com/office/drawing/2014/main" val="2229133400"/>
                    </a:ext>
                  </a:extLst>
                </a:gridCol>
              </a:tblGrid>
              <a:tr h="370840">
                <a:tc>
                  <a:txBody>
                    <a:bodyPr/>
                    <a:lstStyle/>
                    <a:p>
                      <a:pPr algn="ctr"/>
                      <a:r>
                        <a:rPr lang="en-US" sz="3200" dirty="0"/>
                        <a:t>Data DO!</a:t>
                      </a:r>
                    </a:p>
                  </a:txBody>
                  <a:tcPr/>
                </a:tc>
                <a:tc>
                  <a:txBody>
                    <a:bodyPr/>
                    <a:lstStyle/>
                    <a:p>
                      <a:pPr algn="ctr"/>
                      <a:r>
                        <a:rPr lang="en-US" sz="3200" dirty="0"/>
                        <a:t>Data DON’T</a:t>
                      </a:r>
                    </a:p>
                  </a:txBody>
                  <a:tcPr/>
                </a:tc>
                <a:extLst>
                  <a:ext uri="{0D108BD9-81ED-4DB2-BD59-A6C34878D82A}">
                    <a16:rowId xmlns:a16="http://schemas.microsoft.com/office/drawing/2014/main" val="2825843867"/>
                  </a:ext>
                </a:extLst>
              </a:tr>
              <a:tr h="1237316">
                <a:tc>
                  <a:txBody>
                    <a:bodyPr/>
                    <a:lstStyle/>
                    <a:p>
                      <a:pPr defTabSz="476250"/>
                      <a:r>
                        <a:rPr lang="en-US" sz="2400" dirty="0"/>
                        <a:t>Use raw data (straight from  database if possible)</a:t>
                      </a:r>
                    </a:p>
                  </a:txBody>
                  <a:tcPr/>
                </a:tc>
                <a:tc>
                  <a:txBody>
                    <a:bodyPr/>
                    <a:lstStyle/>
                    <a:p>
                      <a:pPr marL="168275" indent="0"/>
                      <a:r>
                        <a:rPr lang="en-US" sz="2400" dirty="0"/>
                        <a:t>Don’t summarize data </a:t>
                      </a:r>
                      <a:br>
                        <a:rPr lang="en-US" sz="2400" dirty="0"/>
                      </a:br>
                      <a:r>
                        <a:rPr lang="en-US" sz="2400" dirty="0"/>
                        <a:t>before importing</a:t>
                      </a:r>
                    </a:p>
                  </a:txBody>
                  <a:tcPr/>
                </a:tc>
                <a:extLst>
                  <a:ext uri="{0D108BD9-81ED-4DB2-BD59-A6C34878D82A}">
                    <a16:rowId xmlns:a16="http://schemas.microsoft.com/office/drawing/2014/main" val="4269275393"/>
                  </a:ext>
                </a:extLst>
              </a:tr>
              <a:tr h="1232889">
                <a:tc>
                  <a:txBody>
                    <a:bodyPr/>
                    <a:lstStyle/>
                    <a:p>
                      <a:r>
                        <a:rPr lang="en-US" sz="2400" dirty="0"/>
                        <a:t>Use “tidy” data</a:t>
                      </a:r>
                    </a:p>
                  </a:txBody>
                  <a:tcPr/>
                </a:tc>
                <a:tc>
                  <a:txBody>
                    <a:bodyPr/>
                    <a:lstStyle/>
                    <a:p>
                      <a:pPr marL="168275" indent="0"/>
                      <a:r>
                        <a:rPr lang="en-US" sz="2400" dirty="0"/>
                        <a:t>Don’t use data that </a:t>
                      </a:r>
                      <a:br>
                        <a:rPr lang="en-US" sz="2400" dirty="0"/>
                      </a:br>
                      <a:r>
                        <a:rPr lang="en-US" sz="2400" dirty="0"/>
                        <a:t>is “tabled”</a:t>
                      </a:r>
                    </a:p>
                  </a:txBody>
                  <a:tcPr/>
                </a:tc>
                <a:extLst>
                  <a:ext uri="{0D108BD9-81ED-4DB2-BD59-A6C34878D82A}">
                    <a16:rowId xmlns:a16="http://schemas.microsoft.com/office/drawing/2014/main" val="1486395398"/>
                  </a:ext>
                </a:extLst>
              </a:tr>
            </a:tbl>
          </a:graphicData>
        </a:graphic>
      </p:graphicFrame>
      <p:grpSp>
        <p:nvGrpSpPr>
          <p:cNvPr id="10" name="Group 9">
            <a:extLst>
              <a:ext uri="{FF2B5EF4-FFF2-40B4-BE49-F238E27FC236}">
                <a16:creationId xmlns:a16="http://schemas.microsoft.com/office/drawing/2014/main" id="{B7FEA790-D96A-9BF8-342B-0A3DCA87CCC6}"/>
              </a:ext>
            </a:extLst>
          </p:cNvPr>
          <p:cNvGrpSpPr/>
          <p:nvPr/>
        </p:nvGrpSpPr>
        <p:grpSpPr>
          <a:xfrm>
            <a:off x="4808954" y="3987145"/>
            <a:ext cx="743909" cy="826117"/>
            <a:chOff x="4709077" y="3820528"/>
            <a:chExt cx="743909" cy="826117"/>
          </a:xfrm>
        </p:grpSpPr>
        <p:pic>
          <p:nvPicPr>
            <p:cNvPr id="8" name="Picture 7" descr="A picture containing text, clipart, vector graphics&#10;&#10;Description automatically generated">
              <a:extLst>
                <a:ext uri="{FF2B5EF4-FFF2-40B4-BE49-F238E27FC236}">
                  <a16:creationId xmlns:a16="http://schemas.microsoft.com/office/drawing/2014/main" id="{0657794D-FF63-C064-C2A7-4A1C232074AC}"/>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746193" y="3820528"/>
              <a:ext cx="669678" cy="826117"/>
            </a:xfrm>
            <a:prstGeom prst="rect">
              <a:avLst/>
            </a:prstGeom>
          </p:spPr>
        </p:pic>
        <p:sp>
          <p:nvSpPr>
            <p:cNvPr id="9" name="TextBox 8">
              <a:extLst>
                <a:ext uri="{FF2B5EF4-FFF2-40B4-BE49-F238E27FC236}">
                  <a16:creationId xmlns:a16="http://schemas.microsoft.com/office/drawing/2014/main" id="{64EC9D95-3384-A27A-C3E3-60659C4010EB}"/>
                </a:ext>
              </a:extLst>
            </p:cNvPr>
            <p:cNvSpPr txBox="1"/>
            <p:nvPr/>
          </p:nvSpPr>
          <p:spPr>
            <a:xfrm>
              <a:off x="4709077" y="3820528"/>
              <a:ext cx="743909" cy="307777"/>
            </a:xfrm>
            <a:prstGeom prst="rect">
              <a:avLst/>
            </a:prstGeom>
            <a:noFill/>
          </p:spPr>
          <p:txBody>
            <a:bodyPr wrap="square" rtlCol="0" anchor="ctr">
              <a:spAutoFit/>
            </a:bodyPr>
            <a:lstStyle/>
            <a:p>
              <a:pPr algn="ctr"/>
              <a:r>
                <a:rPr lang="en-US" sz="1400" b="1" dirty="0">
                  <a:solidFill>
                    <a:schemeClr val="accent6">
                      <a:lumMod val="50000"/>
                    </a:schemeClr>
                  </a:solidFill>
                </a:rPr>
                <a:t>DB</a:t>
              </a:r>
            </a:p>
          </p:txBody>
        </p:sp>
      </p:grpSp>
      <p:pic>
        <p:nvPicPr>
          <p:cNvPr id="12" name="Picture 11" descr="Icon&#10;&#10;Description automatically generated">
            <a:extLst>
              <a:ext uri="{FF2B5EF4-FFF2-40B4-BE49-F238E27FC236}">
                <a16:creationId xmlns:a16="http://schemas.microsoft.com/office/drawing/2014/main" id="{26279CD9-5389-95E4-F5C6-735BF9AA3D4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726746" y="5256589"/>
            <a:ext cx="826117" cy="826117"/>
          </a:xfrm>
          <a:prstGeom prst="rect">
            <a:avLst/>
          </a:prstGeom>
        </p:spPr>
      </p:pic>
      <p:pic>
        <p:nvPicPr>
          <p:cNvPr id="14" name="Picture 13" descr="Shape, background pattern&#10;&#10;Description automatically generated">
            <a:extLst>
              <a:ext uri="{FF2B5EF4-FFF2-40B4-BE49-F238E27FC236}">
                <a16:creationId xmlns:a16="http://schemas.microsoft.com/office/drawing/2014/main" id="{0C9F2442-8559-101E-CFD4-8258F2565C8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07683" y="3971850"/>
            <a:ext cx="826117" cy="826117"/>
          </a:xfrm>
          <a:prstGeom prst="rect">
            <a:avLst/>
          </a:prstGeom>
          <a:noFill/>
        </p:spPr>
      </p:pic>
      <p:grpSp>
        <p:nvGrpSpPr>
          <p:cNvPr id="33" name="Group 32">
            <a:extLst>
              <a:ext uri="{FF2B5EF4-FFF2-40B4-BE49-F238E27FC236}">
                <a16:creationId xmlns:a16="http://schemas.microsoft.com/office/drawing/2014/main" id="{CE71ECBF-B0B9-792D-0D0A-B23AF3793983}"/>
              </a:ext>
            </a:extLst>
          </p:cNvPr>
          <p:cNvGrpSpPr/>
          <p:nvPr/>
        </p:nvGrpSpPr>
        <p:grpSpPr>
          <a:xfrm>
            <a:off x="9499762" y="5307638"/>
            <a:ext cx="850662" cy="724018"/>
            <a:chOff x="6912510" y="4261579"/>
            <a:chExt cx="3151348" cy="2563314"/>
          </a:xfrm>
        </p:grpSpPr>
        <p:grpSp>
          <p:nvGrpSpPr>
            <p:cNvPr id="31" name="Group 30">
              <a:extLst>
                <a:ext uri="{FF2B5EF4-FFF2-40B4-BE49-F238E27FC236}">
                  <a16:creationId xmlns:a16="http://schemas.microsoft.com/office/drawing/2014/main" id="{BDD981E5-CD4B-0D59-D21A-722E338C916E}"/>
                </a:ext>
              </a:extLst>
            </p:cNvPr>
            <p:cNvGrpSpPr/>
            <p:nvPr/>
          </p:nvGrpSpPr>
          <p:grpSpPr>
            <a:xfrm>
              <a:off x="6912510" y="4261579"/>
              <a:ext cx="3151348" cy="2563314"/>
              <a:chOff x="5738998" y="1280189"/>
              <a:chExt cx="3151348" cy="2563314"/>
            </a:xfrm>
          </p:grpSpPr>
          <p:sp>
            <p:nvSpPr>
              <p:cNvPr id="19" name="Rectangle: Rounded Corners 18">
                <a:extLst>
                  <a:ext uri="{FF2B5EF4-FFF2-40B4-BE49-F238E27FC236}">
                    <a16:creationId xmlns:a16="http://schemas.microsoft.com/office/drawing/2014/main" id="{6C781D8C-BF67-0D17-29B4-3EAFDEEDD5A2}"/>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471046-A408-97F7-D4B2-0FC15FD749BB}"/>
                  </a:ext>
                </a:extLst>
              </p:cNvPr>
              <p:cNvSpPr/>
              <p:nvPr/>
            </p:nvSpPr>
            <p:spPr>
              <a:xfrm>
                <a:off x="5924466" y="1363477"/>
                <a:ext cx="842449" cy="38991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B1FD38-2AAA-434D-688D-E545A16908B6}"/>
                  </a:ext>
                </a:extLst>
              </p:cNvPr>
              <p:cNvSpPr/>
              <p:nvPr/>
            </p:nvSpPr>
            <p:spPr>
              <a:xfrm>
                <a:off x="6865207" y="1363477"/>
                <a:ext cx="910500" cy="38176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4735E8-1B52-A88D-FD4B-BA0635396627}"/>
                  </a:ext>
                </a:extLst>
              </p:cNvPr>
              <p:cNvSpPr/>
              <p:nvPr/>
            </p:nvSpPr>
            <p:spPr>
              <a:xfrm>
                <a:off x="7859012" y="1363477"/>
                <a:ext cx="855977" cy="38769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ABEAE3C-47A5-3ECB-3FDB-DAA673784958}"/>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9C0A1B-2300-86E0-BECE-651472C5254A}"/>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547320-C2A5-8E99-4586-EA1173D7D563}"/>
                  </a:ext>
                </a:extLst>
              </p:cNvPr>
              <p:cNvCxnSpPr>
                <a:cxnSpLocks/>
              </p:cNvCxnSpPr>
              <p:nvPr/>
            </p:nvCxnSpPr>
            <p:spPr>
              <a:xfrm flipH="1" flipV="1">
                <a:off x="5738998" y="2269663"/>
                <a:ext cx="3149558" cy="352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94CD84-3C46-F480-0083-62E5A14ECC7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54CD9DE-C59E-8E4A-85E7-331642F8709D}"/>
                  </a:ext>
                </a:extLst>
              </p:cNvPr>
              <p:cNvCxnSpPr>
                <a:cxnSpLocks/>
              </p:cNvCxnSpPr>
              <p:nvPr/>
            </p:nvCxnSpPr>
            <p:spPr>
              <a:xfrm flipH="1" flipV="1">
                <a:off x="5740788" y="3244904"/>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6F9D8C7-711C-4E53-FC39-3E1F4352591D}"/>
                </a:ext>
              </a:extLst>
            </p:cNvPr>
            <p:cNvCxnSpPr>
              <a:cxnSpLocks/>
            </p:cNvCxnSpPr>
            <p:nvPr/>
          </p:nvCxnSpPr>
          <p:spPr>
            <a:xfrm flipH="1" flipV="1">
              <a:off x="6914300" y="4782513"/>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
        <p:nvSpPr>
          <p:cNvPr id="37" name="Slide Number Placeholder 36">
            <a:extLst>
              <a:ext uri="{FF2B5EF4-FFF2-40B4-BE49-F238E27FC236}">
                <a16:creationId xmlns:a16="http://schemas.microsoft.com/office/drawing/2014/main" id="{C43F660C-D1B6-50E7-0D76-DA14DFF53527}"/>
              </a:ext>
            </a:extLst>
          </p:cNvPr>
          <p:cNvSpPr>
            <a:spLocks noGrp="1"/>
          </p:cNvSpPr>
          <p:nvPr>
            <p:ph type="sldNum" sz="quarter" idx="12"/>
          </p:nvPr>
        </p:nvSpPr>
        <p:spPr/>
        <p:txBody>
          <a:bodyPr/>
          <a:lstStyle/>
          <a:p>
            <a:fld id="{AAD8A31E-A4F3-4577-8E71-C696B2CAECD5}" type="slidenum">
              <a:rPr lang="en-US" smtClean="0"/>
              <a:t>42</a:t>
            </a:fld>
            <a:endParaRPr lang="en-US"/>
          </a:p>
        </p:txBody>
      </p:sp>
    </p:spTree>
    <p:extLst>
      <p:ext uri="{BB962C8B-B14F-4D97-AF65-F5344CB8AC3E}">
        <p14:creationId xmlns:p14="http://schemas.microsoft.com/office/powerpoint/2010/main" val="359643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456B-1377-C10A-882B-3DE2042BD799}"/>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44C91FCA-79E9-3F9C-5D86-A1ADC74D9C20}"/>
              </a:ext>
            </a:extLst>
          </p:cNvPr>
          <p:cNvSpPr>
            <a:spLocks noGrp="1"/>
          </p:cNvSpPr>
          <p:nvPr>
            <p:ph idx="1"/>
          </p:nvPr>
        </p:nvSpPr>
        <p:spPr>
          <a:xfrm>
            <a:off x="838200" y="1825625"/>
            <a:ext cx="4870142" cy="4351338"/>
          </a:xfrm>
        </p:spPr>
        <p:txBody>
          <a:bodyPr>
            <a:normAutofit lnSpcReduction="10000"/>
          </a:bodyPr>
          <a:lstStyle/>
          <a:p>
            <a:r>
              <a:rPr lang="en-US" dirty="0"/>
              <a:t>It is </a:t>
            </a:r>
            <a:r>
              <a:rPr lang="en-US" i="1" dirty="0"/>
              <a:t>very</a:t>
            </a:r>
            <a:r>
              <a:rPr lang="en-US" dirty="0"/>
              <a:t> helpful to standardize your structure</a:t>
            </a:r>
          </a:p>
          <a:p>
            <a:endParaRPr lang="en-US" dirty="0"/>
          </a:p>
          <a:p>
            <a:r>
              <a:rPr lang="en-US" dirty="0"/>
              <a:t>Under your main project folder, use one .</a:t>
            </a:r>
            <a:r>
              <a:rPr lang="en-US" dirty="0" err="1"/>
              <a:t>Rproj</a:t>
            </a:r>
            <a:r>
              <a:rPr lang="en-US" dirty="0"/>
              <a:t> for that group of analyses. Use folders named:</a:t>
            </a:r>
          </a:p>
          <a:p>
            <a:pPr lvl="1"/>
            <a:r>
              <a:rPr lang="en-US" dirty="0"/>
              <a:t>data </a:t>
            </a:r>
          </a:p>
          <a:p>
            <a:pPr lvl="1"/>
            <a:r>
              <a:rPr lang="en-US" dirty="0"/>
              <a:t>code (or “analysis”) </a:t>
            </a:r>
          </a:p>
          <a:p>
            <a:pPr lvl="1"/>
            <a:r>
              <a:rPr lang="en-US" dirty="0"/>
              <a:t>output </a:t>
            </a:r>
          </a:p>
          <a:p>
            <a:pPr lvl="1"/>
            <a:r>
              <a:rPr lang="en-US" dirty="0"/>
              <a:t>etc. </a:t>
            </a:r>
          </a:p>
          <a:p>
            <a:endParaRPr lang="en-US" dirty="0"/>
          </a:p>
        </p:txBody>
      </p:sp>
      <p:pic>
        <p:nvPicPr>
          <p:cNvPr id="6" name="Picture 5">
            <a:extLst>
              <a:ext uri="{FF2B5EF4-FFF2-40B4-BE49-F238E27FC236}">
                <a16:creationId xmlns:a16="http://schemas.microsoft.com/office/drawing/2014/main" id="{5F31A727-2D33-7CF6-CF9A-DACB85F62843}"/>
              </a:ext>
            </a:extLst>
          </p:cNvPr>
          <p:cNvPicPr>
            <a:picLocks noChangeAspect="1"/>
          </p:cNvPicPr>
          <p:nvPr/>
        </p:nvPicPr>
        <p:blipFill>
          <a:blip r:embed="rId2"/>
          <a:stretch>
            <a:fillRect/>
          </a:stretch>
        </p:blipFill>
        <p:spPr>
          <a:xfrm>
            <a:off x="5945080" y="1585928"/>
            <a:ext cx="5921540" cy="3301546"/>
          </a:xfrm>
          <a:prstGeom prst="rect">
            <a:avLst/>
          </a:prstGeom>
          <a:ln>
            <a:solidFill>
              <a:schemeClr val="tx1"/>
            </a:solidFill>
          </a:ln>
        </p:spPr>
      </p:pic>
      <p:sp>
        <p:nvSpPr>
          <p:cNvPr id="7" name="Slide Number Placeholder 6">
            <a:extLst>
              <a:ext uri="{FF2B5EF4-FFF2-40B4-BE49-F238E27FC236}">
                <a16:creationId xmlns:a16="http://schemas.microsoft.com/office/drawing/2014/main" id="{314BB56C-3A4B-816D-599B-E0F025C4442A}"/>
              </a:ext>
            </a:extLst>
          </p:cNvPr>
          <p:cNvSpPr>
            <a:spLocks noGrp="1"/>
          </p:cNvSpPr>
          <p:nvPr>
            <p:ph type="sldNum" sz="quarter" idx="12"/>
          </p:nvPr>
        </p:nvSpPr>
        <p:spPr/>
        <p:txBody>
          <a:bodyPr/>
          <a:lstStyle/>
          <a:p>
            <a:fld id="{AAD8A31E-A4F3-4577-8E71-C696B2CAECD5}" type="slidenum">
              <a:rPr lang="en-US" smtClean="0"/>
              <a:t>5</a:t>
            </a:fld>
            <a:endParaRPr lang="en-US"/>
          </a:p>
        </p:txBody>
      </p:sp>
    </p:spTree>
    <p:extLst>
      <p:ext uri="{BB962C8B-B14F-4D97-AF65-F5344CB8AC3E}">
        <p14:creationId xmlns:p14="http://schemas.microsoft.com/office/powerpoint/2010/main" val="221436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B9D9-90CC-37A4-5A12-45B1B0495204}"/>
              </a:ext>
            </a:extLst>
          </p:cNvPr>
          <p:cNvSpPr>
            <a:spLocks noGrp="1"/>
          </p:cNvSpPr>
          <p:nvPr>
            <p:ph type="title"/>
          </p:nvPr>
        </p:nvSpPr>
        <p:spPr/>
        <p:txBody>
          <a:bodyPr/>
          <a:lstStyle/>
          <a:p>
            <a:r>
              <a:rPr lang="en-US" dirty="0"/>
              <a:t>Folders (Directories)</a:t>
            </a:r>
          </a:p>
        </p:txBody>
      </p:sp>
      <p:sp>
        <p:nvSpPr>
          <p:cNvPr id="4" name="Content Placeholder 2">
            <a:extLst>
              <a:ext uri="{FF2B5EF4-FFF2-40B4-BE49-F238E27FC236}">
                <a16:creationId xmlns:a16="http://schemas.microsoft.com/office/drawing/2014/main" id="{94C2CAD0-D3C2-B6FC-CF52-2BE4DAB97EFD}"/>
              </a:ext>
            </a:extLst>
          </p:cNvPr>
          <p:cNvSpPr>
            <a:spLocks noGrp="1"/>
          </p:cNvSpPr>
          <p:nvPr>
            <p:ph idx="1"/>
          </p:nvPr>
        </p:nvSpPr>
        <p:spPr>
          <a:xfrm>
            <a:off x="838200" y="1825625"/>
            <a:ext cx="5743575" cy="4895850"/>
          </a:xfrm>
        </p:spPr>
        <p:txBody>
          <a:bodyPr>
            <a:normAutofit/>
          </a:bodyPr>
          <a:lstStyle/>
          <a:p>
            <a:r>
              <a:rPr lang="en-US" dirty="0"/>
              <a:t>What is a directory? </a:t>
            </a:r>
          </a:p>
          <a:p>
            <a:pPr marL="0" indent="0">
              <a:buNone/>
            </a:pPr>
            <a:endParaRPr lang="en-US" dirty="0"/>
          </a:p>
          <a:p>
            <a:r>
              <a:rPr lang="en-US" dirty="0"/>
              <a:t>Using modern tools in R (like </a:t>
            </a:r>
            <a:r>
              <a:rPr lang="en-US" dirty="0" err="1"/>
              <a:t>RProjects</a:t>
            </a:r>
            <a:r>
              <a:rPr lang="en-US" dirty="0"/>
              <a:t>!) avoids many of the headaches with directories; regardless, it’s important to be aware of these issues. </a:t>
            </a:r>
          </a:p>
          <a:p>
            <a:endParaRPr lang="en-US" dirty="0"/>
          </a:p>
          <a:p>
            <a:r>
              <a:rPr lang="en-US" dirty="0"/>
              <a:t>Before importing your data, you should know where R thinks you are</a:t>
            </a:r>
          </a:p>
          <a:p>
            <a:endParaRPr lang="en-US" dirty="0"/>
          </a:p>
        </p:txBody>
      </p:sp>
      <p:sp>
        <p:nvSpPr>
          <p:cNvPr id="6" name="Slide Number Placeholder 5">
            <a:extLst>
              <a:ext uri="{FF2B5EF4-FFF2-40B4-BE49-F238E27FC236}">
                <a16:creationId xmlns:a16="http://schemas.microsoft.com/office/drawing/2014/main" id="{74B3464A-5237-D678-138C-8BFD9D2ED936}"/>
              </a:ext>
            </a:extLst>
          </p:cNvPr>
          <p:cNvSpPr>
            <a:spLocks noGrp="1"/>
          </p:cNvSpPr>
          <p:nvPr>
            <p:ph type="sldNum" sz="quarter" idx="12"/>
          </p:nvPr>
        </p:nvSpPr>
        <p:spPr/>
        <p:txBody>
          <a:bodyPr/>
          <a:lstStyle/>
          <a:p>
            <a:fld id="{AAD8A31E-A4F3-4577-8E71-C696B2CAECD5}" type="slidenum">
              <a:rPr lang="en-US" smtClean="0"/>
              <a:t>6</a:t>
            </a:fld>
            <a:endParaRPr lang="en-US"/>
          </a:p>
        </p:txBody>
      </p:sp>
      <p:grpSp>
        <p:nvGrpSpPr>
          <p:cNvPr id="13" name="Group 12">
            <a:extLst>
              <a:ext uri="{FF2B5EF4-FFF2-40B4-BE49-F238E27FC236}">
                <a16:creationId xmlns:a16="http://schemas.microsoft.com/office/drawing/2014/main" id="{FC223DE3-EE83-2048-61CD-88C64FE988C3}"/>
              </a:ext>
            </a:extLst>
          </p:cNvPr>
          <p:cNvGrpSpPr/>
          <p:nvPr/>
        </p:nvGrpSpPr>
        <p:grpSpPr>
          <a:xfrm>
            <a:off x="8100391" y="2334123"/>
            <a:ext cx="3253409" cy="3253409"/>
            <a:chOff x="8183218" y="1934073"/>
            <a:chExt cx="3253409" cy="3253409"/>
          </a:xfrm>
        </p:grpSpPr>
        <p:pic>
          <p:nvPicPr>
            <p:cNvPr id="11" name="Graphic 10" descr="Open folder with solid fill">
              <a:extLst>
                <a:ext uri="{FF2B5EF4-FFF2-40B4-BE49-F238E27FC236}">
                  <a16:creationId xmlns:a16="http://schemas.microsoft.com/office/drawing/2014/main" id="{AC679A6F-B78D-729A-865A-ABC0E4305A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3218" y="1934073"/>
              <a:ext cx="3253409" cy="3253409"/>
            </a:xfrm>
            <a:prstGeom prst="rect">
              <a:avLst/>
            </a:prstGeom>
          </p:spPr>
        </p:pic>
        <p:sp>
          <p:nvSpPr>
            <p:cNvPr id="12" name="TextBox 11">
              <a:extLst>
                <a:ext uri="{FF2B5EF4-FFF2-40B4-BE49-F238E27FC236}">
                  <a16:creationId xmlns:a16="http://schemas.microsoft.com/office/drawing/2014/main" id="{3E91166B-BC95-CCAC-D73B-8F197D5F8D08}"/>
                </a:ext>
              </a:extLst>
            </p:cNvPr>
            <p:cNvSpPr txBox="1"/>
            <p:nvPr/>
          </p:nvSpPr>
          <p:spPr>
            <a:xfrm>
              <a:off x="9073904" y="3719656"/>
              <a:ext cx="1626377" cy="405050"/>
            </a:xfrm>
            <a:prstGeom prst="rect">
              <a:avLst/>
            </a:prstGeom>
            <a:noFill/>
          </p:spPr>
          <p:txBody>
            <a:bodyPr wrap="square" rtlCol="0">
              <a:prstTxWarp prst="textFadeRight">
                <a:avLst>
                  <a:gd name="adj" fmla="val 8425"/>
                </a:avLst>
              </a:prstTxWarp>
              <a:spAutoFit/>
            </a:bodyPr>
            <a:lstStyle/>
            <a:p>
              <a:r>
                <a:rPr lang="en-US" i="1" dirty="0">
                  <a:solidFill>
                    <a:schemeClr val="bg1"/>
                  </a:solidFill>
                </a:rPr>
                <a:t>somewhere on </a:t>
              </a:r>
            </a:p>
            <a:p>
              <a:r>
                <a:rPr lang="en-US" i="1" dirty="0">
                  <a:solidFill>
                    <a:schemeClr val="bg1"/>
                  </a:solidFill>
                </a:rPr>
                <a:t>your computer</a:t>
              </a:r>
            </a:p>
          </p:txBody>
        </p:sp>
      </p:grpSp>
    </p:spTree>
    <p:extLst>
      <p:ext uri="{BB962C8B-B14F-4D97-AF65-F5344CB8AC3E}">
        <p14:creationId xmlns:p14="http://schemas.microsoft.com/office/powerpoint/2010/main" val="304395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BF01C-45B0-F711-AE31-9C21D61A58D4}"/>
              </a:ext>
            </a:extLst>
          </p:cNvPr>
          <p:cNvSpPr>
            <a:spLocks noGrp="1"/>
          </p:cNvSpPr>
          <p:nvPr>
            <p:ph idx="1"/>
          </p:nvPr>
        </p:nvSpPr>
        <p:spPr>
          <a:xfrm>
            <a:off x="838200" y="1610139"/>
            <a:ext cx="5324475" cy="3796748"/>
          </a:xfrm>
        </p:spPr>
        <p:txBody>
          <a:bodyPr>
            <a:normAutofit/>
          </a:bodyPr>
          <a:lstStyle/>
          <a:p>
            <a:r>
              <a:rPr lang="en-US" dirty="0"/>
              <a:t>Use </a:t>
            </a:r>
            <a:r>
              <a:rPr lang="en-US" sz="2400" b="1" dirty="0" err="1">
                <a:latin typeface="Consolas" panose="020B0609020204030204" pitchFamily="49" charset="0"/>
              </a:rPr>
              <a:t>getwd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what folder R is currently set to </a:t>
            </a:r>
          </a:p>
          <a:p>
            <a:pPr>
              <a:spcBef>
                <a:spcPts val="2400"/>
              </a:spcBef>
            </a:pPr>
            <a:r>
              <a:rPr lang="en-US" dirty="0"/>
              <a:t>Type </a:t>
            </a:r>
            <a:r>
              <a:rPr lang="en-US" sz="2400" b="1" dirty="0" err="1">
                <a:latin typeface="Consolas" panose="020B0609020204030204" pitchFamily="49" charset="0"/>
              </a:rPr>
              <a:t>file.choose</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the exact location of a file </a:t>
            </a:r>
          </a:p>
          <a:p>
            <a:pPr lvl="1"/>
            <a:r>
              <a:rPr lang="en-US" dirty="0"/>
              <a:t>Click the file you’d like, it will print file location to the console</a:t>
            </a:r>
          </a:p>
          <a:p>
            <a:pPr>
              <a:spcBef>
                <a:spcPts val="2400"/>
              </a:spcBef>
            </a:pPr>
            <a:r>
              <a:rPr lang="en-US" dirty="0"/>
              <a:t>When using </a:t>
            </a:r>
            <a:r>
              <a:rPr lang="en-US" dirty="0" err="1"/>
              <a:t>RProjects</a:t>
            </a:r>
            <a:r>
              <a:rPr lang="en-US" dirty="0"/>
              <a:t>, we can use relative file paths:</a:t>
            </a:r>
          </a:p>
          <a:p>
            <a:endParaRPr lang="en-US" dirty="0"/>
          </a:p>
        </p:txBody>
      </p:sp>
      <p:sp>
        <p:nvSpPr>
          <p:cNvPr id="3" name="Slide Number Placeholder 2">
            <a:extLst>
              <a:ext uri="{FF2B5EF4-FFF2-40B4-BE49-F238E27FC236}">
                <a16:creationId xmlns:a16="http://schemas.microsoft.com/office/drawing/2014/main" id="{33DE21D2-DF47-B870-D57B-CC45C766A8FB}"/>
              </a:ext>
            </a:extLst>
          </p:cNvPr>
          <p:cNvSpPr>
            <a:spLocks noGrp="1"/>
          </p:cNvSpPr>
          <p:nvPr>
            <p:ph type="sldNum" sz="quarter" idx="12"/>
          </p:nvPr>
        </p:nvSpPr>
        <p:spPr/>
        <p:txBody>
          <a:bodyPr/>
          <a:lstStyle/>
          <a:p>
            <a:fld id="{AAD8A31E-A4F3-4577-8E71-C696B2CAECD5}" type="slidenum">
              <a:rPr lang="en-US" smtClean="0"/>
              <a:t>7</a:t>
            </a:fld>
            <a:endParaRPr lang="en-US"/>
          </a:p>
        </p:txBody>
      </p:sp>
      <p:sp>
        <p:nvSpPr>
          <p:cNvPr id="4" name="Title 3">
            <a:extLst>
              <a:ext uri="{FF2B5EF4-FFF2-40B4-BE49-F238E27FC236}">
                <a16:creationId xmlns:a16="http://schemas.microsoft.com/office/drawing/2014/main" id="{DB89215A-E38A-D718-2D45-0782CA0D64D3}"/>
              </a:ext>
            </a:extLst>
          </p:cNvPr>
          <p:cNvSpPr>
            <a:spLocks noGrp="1"/>
          </p:cNvSpPr>
          <p:nvPr>
            <p:ph type="title"/>
          </p:nvPr>
        </p:nvSpPr>
        <p:spPr/>
        <p:txBody>
          <a:bodyPr/>
          <a:lstStyle/>
          <a:p>
            <a:r>
              <a:rPr lang="en-US" dirty="0"/>
              <a:t>Where AM I?! (Directory Location)</a:t>
            </a:r>
          </a:p>
        </p:txBody>
      </p:sp>
      <p:grpSp>
        <p:nvGrpSpPr>
          <p:cNvPr id="15" name="Group 14">
            <a:extLst>
              <a:ext uri="{FF2B5EF4-FFF2-40B4-BE49-F238E27FC236}">
                <a16:creationId xmlns:a16="http://schemas.microsoft.com/office/drawing/2014/main" id="{6B61C097-0E80-A970-32F1-9C07261AF7E1}"/>
              </a:ext>
            </a:extLst>
          </p:cNvPr>
          <p:cNvGrpSpPr/>
          <p:nvPr/>
        </p:nvGrpSpPr>
        <p:grpSpPr>
          <a:xfrm>
            <a:off x="8291511" y="1858895"/>
            <a:ext cx="2224089" cy="2196270"/>
            <a:chOff x="4750696" y="2094121"/>
            <a:chExt cx="2631103" cy="2669759"/>
          </a:xfrm>
        </p:grpSpPr>
        <p:sp>
          <p:nvSpPr>
            <p:cNvPr id="8" name="Rectangle: Rounded Corners 7">
              <a:extLst>
                <a:ext uri="{FF2B5EF4-FFF2-40B4-BE49-F238E27FC236}">
                  <a16:creationId xmlns:a16="http://schemas.microsoft.com/office/drawing/2014/main" id="{B8728BC0-CB30-9FF3-CC56-7EE532096C02}"/>
                </a:ext>
              </a:extLst>
            </p:cNvPr>
            <p:cNvSpPr/>
            <p:nvPr/>
          </p:nvSpPr>
          <p:spPr>
            <a:xfrm rot="18882058">
              <a:off x="4757371" y="2135878"/>
              <a:ext cx="2586243" cy="2586243"/>
            </a:xfrm>
            <a:prstGeom prst="roundRect">
              <a:avLst>
                <a:gd name="adj" fmla="val 5849"/>
              </a:avLst>
            </a:prstGeom>
            <a:solidFill>
              <a:srgbClr val="DEC04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1C3EFAA-D53D-2E77-2280-13C177E0B639}"/>
                </a:ext>
              </a:extLst>
            </p:cNvPr>
            <p:cNvSpPr/>
            <p:nvPr/>
          </p:nvSpPr>
          <p:spPr>
            <a:xfrm rot="18882058">
              <a:off x="4831019" y="2209527"/>
              <a:ext cx="2438945" cy="2438945"/>
            </a:xfrm>
            <a:prstGeom prst="roundRect">
              <a:avLst>
                <a:gd name="adj" fmla="val 5849"/>
              </a:avLst>
            </a:prstGeom>
            <a:solidFill>
              <a:srgbClr val="DEC04E"/>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DFD55FE5-C40A-23DB-ADF4-F75A8D9D6BB1}"/>
                </a:ext>
              </a:extLst>
            </p:cNvPr>
            <p:cNvSpPr/>
            <p:nvPr/>
          </p:nvSpPr>
          <p:spPr>
            <a:xfrm rot="16200000">
              <a:off x="5771988" y="2154078"/>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0E56ABE-0875-EF88-BAF4-7B072DD446A2}"/>
                </a:ext>
              </a:extLst>
            </p:cNvPr>
            <p:cNvSpPr/>
            <p:nvPr/>
          </p:nvSpPr>
          <p:spPr>
            <a:xfrm rot="5400000" flipV="1">
              <a:off x="5771988" y="4266832"/>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E12888F-1B30-1F03-2529-4FCE5662AB29}"/>
                </a:ext>
              </a:extLst>
            </p:cNvPr>
            <p:cNvSpPr/>
            <p:nvPr/>
          </p:nvSpPr>
          <p:spPr>
            <a:xfrm rot="10800000">
              <a:off x="4750696"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5786EAB-9B92-FDBA-9287-5EDF1F885CD1}"/>
                </a:ext>
              </a:extLst>
            </p:cNvPr>
            <p:cNvSpPr/>
            <p:nvPr/>
          </p:nvSpPr>
          <p:spPr>
            <a:xfrm flipV="1">
              <a:off x="6824794" y="3207943"/>
              <a:ext cx="557005" cy="437091"/>
            </a:xfrm>
            <a:prstGeom prst="rightArrow">
              <a:avLst>
                <a:gd name="adj1" fmla="val 50000"/>
                <a:gd name="adj2" fmla="val 5572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A2030F5-8D55-E133-37F4-5B4E317538C7}"/>
                </a:ext>
              </a:extLst>
            </p:cNvPr>
            <p:cNvSpPr txBox="1"/>
            <p:nvPr/>
          </p:nvSpPr>
          <p:spPr>
            <a:xfrm>
              <a:off x="5307700" y="3000375"/>
              <a:ext cx="1517093" cy="860498"/>
            </a:xfrm>
            <a:prstGeom prst="rect">
              <a:avLst/>
            </a:prstGeom>
            <a:noFill/>
          </p:spPr>
          <p:txBody>
            <a:bodyPr wrap="square" rtlCol="0">
              <a:spAutoFit/>
            </a:bodyPr>
            <a:lstStyle/>
            <a:p>
              <a:pPr algn="ctr"/>
              <a:r>
                <a:rPr lang="en-US" sz="2000" b="1" dirty="0">
                  <a:latin typeface="Arial Black" panose="020B0A04020102020204" pitchFamily="34" charset="0"/>
                </a:rPr>
                <a:t>Where am I?</a:t>
              </a:r>
            </a:p>
          </p:txBody>
        </p:sp>
      </p:grpSp>
      <p:sp>
        <p:nvSpPr>
          <p:cNvPr id="5" name="Content Placeholder 1">
            <a:extLst>
              <a:ext uri="{FF2B5EF4-FFF2-40B4-BE49-F238E27FC236}">
                <a16:creationId xmlns:a16="http://schemas.microsoft.com/office/drawing/2014/main" id="{66F220B1-33C7-6ABD-D4BA-3C53CE1CD382}"/>
              </a:ext>
            </a:extLst>
          </p:cNvPr>
          <p:cNvSpPr txBox="1">
            <a:spLocks/>
          </p:cNvSpPr>
          <p:nvPr/>
        </p:nvSpPr>
        <p:spPr>
          <a:xfrm>
            <a:off x="1192695" y="5458389"/>
            <a:ext cx="10595113" cy="1050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Full file path:           C</a:t>
            </a:r>
            <a:r>
              <a:rPr kumimoji="0" lang="en-US" altLang="en-US" sz="2200" b="0" i="0" u="none" strike="noStrike" cap="none" normalizeH="0" baseline="0" dirty="0">
                <a:ln>
                  <a:noFill/>
                </a:ln>
                <a:solidFill>
                  <a:srgbClr val="000000"/>
                </a:solidFill>
                <a:effectLst/>
              </a:rPr>
              <a:t>:/Users/jtpriest/ADFG_R_Intro_Workshop/code/2_First_script.R</a:t>
            </a:r>
          </a:p>
          <a:p>
            <a:pPr marL="0" indent="0">
              <a:buNone/>
            </a:pPr>
            <a:r>
              <a:rPr kumimoji="0" lang="en-US" altLang="en-US" sz="2200" b="0" i="0" u="none" strike="noStrike" cap="none" normalizeH="0" baseline="0" dirty="0">
                <a:ln>
                  <a:noFill/>
                </a:ln>
                <a:solidFill>
                  <a:schemeClr val="tx1"/>
                </a:solidFill>
                <a:effectLst/>
              </a:rPr>
              <a:t>Relative file path:   code/</a:t>
            </a:r>
            <a:r>
              <a:rPr kumimoji="0" lang="en-US" altLang="en-US" sz="2200" b="0" i="0" u="none" strike="noStrike" cap="none" normalizeH="0" baseline="0" dirty="0">
                <a:ln>
                  <a:noFill/>
                </a:ln>
                <a:solidFill>
                  <a:srgbClr val="000000"/>
                </a:solidFill>
                <a:effectLst/>
              </a:rPr>
              <a:t>2_First_script.R</a:t>
            </a:r>
          </a:p>
          <a:p>
            <a:pPr marL="0" indent="0">
              <a:buNone/>
            </a:pPr>
            <a:endParaRPr lang="en-US" sz="2200" dirty="0"/>
          </a:p>
          <a:p>
            <a:endParaRPr lang="en-US" sz="2200" dirty="0"/>
          </a:p>
        </p:txBody>
      </p:sp>
    </p:spTree>
    <p:extLst>
      <p:ext uri="{BB962C8B-B14F-4D97-AF65-F5344CB8AC3E}">
        <p14:creationId xmlns:p14="http://schemas.microsoft.com/office/powerpoint/2010/main" val="278677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CDC63-B584-5614-1114-78EC8CB14ED9}"/>
              </a:ext>
            </a:extLst>
          </p:cNvPr>
          <p:cNvSpPr>
            <a:spLocks noGrp="1"/>
          </p:cNvSpPr>
          <p:nvPr>
            <p:ph idx="1"/>
          </p:nvPr>
        </p:nvSpPr>
        <p:spPr>
          <a:xfrm>
            <a:off x="447261" y="1709531"/>
            <a:ext cx="11360425" cy="965288"/>
          </a:xfrm>
        </p:spPr>
        <p:txBody>
          <a:bodyPr/>
          <a:lstStyle/>
          <a:p>
            <a:pPr marL="0" indent="0">
              <a:buNone/>
            </a:pPr>
            <a:r>
              <a:rPr lang="en-US" dirty="0" err="1"/>
              <a:t>RProjects</a:t>
            </a:r>
            <a:r>
              <a:rPr lang="en-US" dirty="0"/>
              <a:t> set your directory to the location of where the .</a:t>
            </a:r>
            <a:r>
              <a:rPr lang="en-US" dirty="0" err="1"/>
              <a:t>Rproj</a:t>
            </a:r>
            <a:r>
              <a:rPr lang="en-US" dirty="0"/>
              <a:t> file is located. This is useful!</a:t>
            </a:r>
          </a:p>
        </p:txBody>
      </p:sp>
      <p:sp>
        <p:nvSpPr>
          <p:cNvPr id="3" name="Slide Number Placeholder 2">
            <a:extLst>
              <a:ext uri="{FF2B5EF4-FFF2-40B4-BE49-F238E27FC236}">
                <a16:creationId xmlns:a16="http://schemas.microsoft.com/office/drawing/2014/main" id="{32981C35-B204-022B-291B-42AF73E65273}"/>
              </a:ext>
            </a:extLst>
          </p:cNvPr>
          <p:cNvSpPr>
            <a:spLocks noGrp="1"/>
          </p:cNvSpPr>
          <p:nvPr>
            <p:ph type="sldNum" sz="quarter" idx="12"/>
          </p:nvPr>
        </p:nvSpPr>
        <p:spPr/>
        <p:txBody>
          <a:bodyPr/>
          <a:lstStyle/>
          <a:p>
            <a:fld id="{AAD8A31E-A4F3-4577-8E71-C696B2CAECD5}" type="slidenum">
              <a:rPr lang="en-US" smtClean="0"/>
              <a:t>8</a:t>
            </a:fld>
            <a:endParaRPr lang="en-US"/>
          </a:p>
        </p:txBody>
      </p:sp>
      <p:sp>
        <p:nvSpPr>
          <p:cNvPr id="4" name="Title 3">
            <a:extLst>
              <a:ext uri="{FF2B5EF4-FFF2-40B4-BE49-F238E27FC236}">
                <a16:creationId xmlns:a16="http://schemas.microsoft.com/office/drawing/2014/main" id="{2CAB80E3-C2C5-3D93-5E5C-1DDF7495D7BC}"/>
              </a:ext>
            </a:extLst>
          </p:cNvPr>
          <p:cNvSpPr>
            <a:spLocks noGrp="1"/>
          </p:cNvSpPr>
          <p:nvPr>
            <p:ph type="title"/>
          </p:nvPr>
        </p:nvSpPr>
        <p:spPr/>
        <p:txBody>
          <a:bodyPr/>
          <a:lstStyle/>
          <a:p>
            <a:r>
              <a:rPr lang="en-US" dirty="0"/>
              <a:t>Folders &amp; </a:t>
            </a:r>
            <a:r>
              <a:rPr lang="en-US" dirty="0" err="1"/>
              <a:t>RProjects</a:t>
            </a:r>
            <a:r>
              <a:rPr lang="en-US" dirty="0"/>
              <a:t> </a:t>
            </a:r>
          </a:p>
        </p:txBody>
      </p:sp>
      <p:sp>
        <p:nvSpPr>
          <p:cNvPr id="5" name="TextBox 4">
            <a:extLst>
              <a:ext uri="{FF2B5EF4-FFF2-40B4-BE49-F238E27FC236}">
                <a16:creationId xmlns:a16="http://schemas.microsoft.com/office/drawing/2014/main" id="{5F6527E7-27F3-1031-5EB0-771D351CD55E}"/>
              </a:ext>
            </a:extLst>
          </p:cNvPr>
          <p:cNvSpPr txBox="1"/>
          <p:nvPr/>
        </p:nvSpPr>
        <p:spPr>
          <a:xfrm>
            <a:off x="6689035" y="2997960"/>
            <a:ext cx="5886843" cy="3046988"/>
          </a:xfrm>
          <a:prstGeom prst="rect">
            <a:avLst/>
          </a:prstGeom>
          <a:noFill/>
        </p:spPr>
        <p:txBody>
          <a:bodyPr wrap="square" rtlCol="0">
            <a:spAutoFit/>
          </a:bodyPr>
          <a:lstStyle/>
          <a:p>
            <a:r>
              <a:rPr lang="en-US" sz="2800" dirty="0"/>
              <a:t>If you have a file in folder data like to the right, what happens if you write:</a:t>
            </a:r>
          </a:p>
          <a:p>
            <a:pPr marL="0" indent="0">
              <a:buNone/>
            </a:pPr>
            <a:r>
              <a:rPr lang="en-US" sz="2400" dirty="0">
                <a:latin typeface="Consolas" panose="020B0609020204030204" pitchFamily="49" charset="0"/>
              </a:rPr>
              <a:t>&gt; </a:t>
            </a:r>
            <a:r>
              <a:rPr lang="en-US" sz="2400" dirty="0" err="1">
                <a:latin typeface="Consolas" panose="020B0609020204030204" pitchFamily="49" charset="0"/>
              </a:rPr>
              <a:t>read_csv</a:t>
            </a:r>
            <a:r>
              <a:rPr lang="en-US" sz="2400" dirty="0">
                <a:latin typeface="Consolas" panose="020B0609020204030204" pitchFamily="49" charset="0"/>
              </a:rPr>
              <a:t>(“input.csv”)</a:t>
            </a:r>
            <a:r>
              <a:rPr lang="en-US" sz="2800" dirty="0">
                <a:latin typeface="Consolas" panose="020B0609020204030204" pitchFamily="49" charset="0"/>
              </a:rPr>
              <a:t> </a:t>
            </a:r>
          </a:p>
          <a:p>
            <a:pPr marL="0" indent="0">
              <a:buNone/>
            </a:pPr>
            <a:r>
              <a:rPr lang="en-US" sz="2800" dirty="0"/>
              <a:t> </a:t>
            </a:r>
          </a:p>
          <a:p>
            <a:pPr marL="0" indent="0">
              <a:buNone/>
            </a:pPr>
            <a:r>
              <a:rPr lang="en-US" sz="2800" dirty="0"/>
              <a:t>It can’t find the file. Change this to </a:t>
            </a:r>
          </a:p>
          <a:p>
            <a:pPr marL="0" indent="0">
              <a:buNone/>
            </a:pPr>
            <a:r>
              <a:rPr lang="en-US" sz="2400" dirty="0">
                <a:latin typeface="Consolas" panose="020B0609020204030204" pitchFamily="49" charset="0"/>
              </a:rPr>
              <a:t>&gt; </a:t>
            </a:r>
            <a:r>
              <a:rPr lang="en-US" sz="2400" dirty="0" err="1">
                <a:latin typeface="Consolas" panose="020B0609020204030204" pitchFamily="49" charset="0"/>
              </a:rPr>
              <a:t>read_csv</a:t>
            </a:r>
            <a:r>
              <a:rPr lang="en-US" sz="2400" dirty="0">
                <a:latin typeface="Consolas" panose="020B0609020204030204" pitchFamily="49" charset="0"/>
              </a:rPr>
              <a:t>(“data/input.csv”)</a:t>
            </a:r>
          </a:p>
          <a:p>
            <a:endParaRPr lang="en-US" sz="2800" dirty="0"/>
          </a:p>
        </p:txBody>
      </p:sp>
      <p:grpSp>
        <p:nvGrpSpPr>
          <p:cNvPr id="11" name="Group 10">
            <a:extLst>
              <a:ext uri="{FF2B5EF4-FFF2-40B4-BE49-F238E27FC236}">
                <a16:creationId xmlns:a16="http://schemas.microsoft.com/office/drawing/2014/main" id="{A940242D-F8C9-7CEC-DBE9-CFF43E121B9E}"/>
              </a:ext>
            </a:extLst>
          </p:cNvPr>
          <p:cNvGrpSpPr/>
          <p:nvPr/>
        </p:nvGrpSpPr>
        <p:grpSpPr>
          <a:xfrm>
            <a:off x="447261" y="3058787"/>
            <a:ext cx="5755131" cy="3477151"/>
            <a:chOff x="3021496" y="2778803"/>
            <a:chExt cx="4493052" cy="2714625"/>
          </a:xfrm>
        </p:grpSpPr>
        <p:pic>
          <p:nvPicPr>
            <p:cNvPr id="7" name="Picture 6">
              <a:extLst>
                <a:ext uri="{FF2B5EF4-FFF2-40B4-BE49-F238E27FC236}">
                  <a16:creationId xmlns:a16="http://schemas.microsoft.com/office/drawing/2014/main" id="{5898C6C9-BE33-555E-14BE-150BD26DCB9C}"/>
                </a:ext>
              </a:extLst>
            </p:cNvPr>
            <p:cNvPicPr>
              <a:picLocks noChangeAspect="1"/>
            </p:cNvPicPr>
            <p:nvPr/>
          </p:nvPicPr>
          <p:blipFill rotWithShape="1">
            <a:blip r:embed="rId2"/>
            <a:srcRect l="9213" r="27153"/>
            <a:stretch/>
          </p:blipFill>
          <p:spPr>
            <a:xfrm>
              <a:off x="3021496" y="2778803"/>
              <a:ext cx="4491395" cy="2714625"/>
            </a:xfrm>
            <a:prstGeom prst="rect">
              <a:avLst/>
            </a:prstGeom>
            <a:ln w="28575">
              <a:solidFill>
                <a:schemeClr val="tx1"/>
              </a:solidFill>
            </a:ln>
          </p:spPr>
        </p:pic>
        <p:pic>
          <p:nvPicPr>
            <p:cNvPr id="10" name="Picture 9">
              <a:extLst>
                <a:ext uri="{FF2B5EF4-FFF2-40B4-BE49-F238E27FC236}">
                  <a16:creationId xmlns:a16="http://schemas.microsoft.com/office/drawing/2014/main" id="{9D2B1596-1417-388A-E035-EC49EC5CB75E}"/>
                </a:ext>
              </a:extLst>
            </p:cNvPr>
            <p:cNvPicPr>
              <a:picLocks noChangeAspect="1"/>
            </p:cNvPicPr>
            <p:nvPr/>
          </p:nvPicPr>
          <p:blipFill rotWithShape="1">
            <a:blip r:embed="rId2"/>
            <a:srcRect r="36365" b="85084"/>
            <a:stretch/>
          </p:blipFill>
          <p:spPr>
            <a:xfrm>
              <a:off x="3023153" y="2792573"/>
              <a:ext cx="4491395" cy="404916"/>
            </a:xfrm>
            <a:prstGeom prst="rect">
              <a:avLst/>
            </a:prstGeom>
            <a:ln w="28575">
              <a:noFill/>
            </a:ln>
          </p:spPr>
        </p:pic>
      </p:grpSp>
    </p:spTree>
    <p:extLst>
      <p:ext uri="{BB962C8B-B14F-4D97-AF65-F5344CB8AC3E}">
        <p14:creationId xmlns:p14="http://schemas.microsoft.com/office/powerpoint/2010/main" val="104737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13C8-DE55-451A-DB66-B4CEC36B19B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63396E9-00D2-E225-CCF5-F5B1E95D55C4}"/>
              </a:ext>
            </a:extLst>
          </p:cNvPr>
          <p:cNvSpPr>
            <a:spLocks noGrp="1"/>
          </p:cNvSpPr>
          <p:nvPr>
            <p:ph idx="1"/>
          </p:nvPr>
        </p:nvSpPr>
        <p:spPr>
          <a:xfrm>
            <a:off x="546653" y="1480930"/>
            <a:ext cx="6748670" cy="5168348"/>
          </a:xfrm>
        </p:spPr>
        <p:txBody>
          <a:bodyPr>
            <a:normAutofit/>
          </a:bodyPr>
          <a:lstStyle/>
          <a:p>
            <a:pPr marL="0" indent="0">
              <a:buNone/>
            </a:pPr>
            <a:r>
              <a:rPr lang="en-US" dirty="0"/>
              <a:t>Data should be: </a:t>
            </a:r>
          </a:p>
          <a:p>
            <a:r>
              <a:rPr lang="en-US" b="1" dirty="0"/>
              <a:t>Machine Readable </a:t>
            </a:r>
            <a:r>
              <a:rPr lang="en-US" dirty="0"/>
              <a:t>– easily imported </a:t>
            </a:r>
          </a:p>
          <a:p>
            <a:endParaRPr lang="en-US" sz="1600" b="1" dirty="0"/>
          </a:p>
          <a:p>
            <a:r>
              <a:rPr lang="en-US" b="1" dirty="0" err="1"/>
              <a:t>Unsummarized</a:t>
            </a:r>
            <a:r>
              <a:rPr lang="en-US" dirty="0"/>
              <a:t> &amp; </a:t>
            </a:r>
            <a:r>
              <a:rPr lang="en-US" b="1" dirty="0"/>
              <a:t>Raw </a:t>
            </a:r>
            <a:r>
              <a:rPr lang="en-US" dirty="0"/>
              <a:t>– try not to edit it before importing into R</a:t>
            </a:r>
          </a:p>
          <a:p>
            <a:endParaRPr lang="en-US" sz="1600" dirty="0"/>
          </a:p>
          <a:p>
            <a:r>
              <a:rPr lang="en-US" b="1" dirty="0" err="1"/>
              <a:t>Untabled</a:t>
            </a:r>
            <a:r>
              <a:rPr lang="en-US" b="1" dirty="0"/>
              <a:t> </a:t>
            </a:r>
            <a:r>
              <a:rPr lang="en-US" dirty="0"/>
              <a:t>– Use “long” format (lots of rows) e.g., each row being a year &amp; species</a:t>
            </a:r>
          </a:p>
          <a:p>
            <a:endParaRPr lang="en-US" sz="1600" dirty="0"/>
          </a:p>
          <a:p>
            <a:r>
              <a:rPr lang="en-US" b="1" dirty="0"/>
              <a:t>Tidy</a:t>
            </a:r>
            <a:r>
              <a:rPr lang="en-US" dirty="0"/>
              <a:t> – Each column is a variable; each row an observation; every cell a single value</a:t>
            </a:r>
          </a:p>
          <a:p>
            <a:endParaRPr lang="en-US" dirty="0"/>
          </a:p>
        </p:txBody>
      </p:sp>
      <p:sp>
        <p:nvSpPr>
          <p:cNvPr id="4" name="Slide Number Placeholder 3">
            <a:extLst>
              <a:ext uri="{FF2B5EF4-FFF2-40B4-BE49-F238E27FC236}">
                <a16:creationId xmlns:a16="http://schemas.microsoft.com/office/drawing/2014/main" id="{CD6F6E4A-DDC5-05F7-7EC7-DA4B2DA92C12}"/>
              </a:ext>
            </a:extLst>
          </p:cNvPr>
          <p:cNvSpPr>
            <a:spLocks noGrp="1"/>
          </p:cNvSpPr>
          <p:nvPr>
            <p:ph type="sldNum" sz="quarter" idx="12"/>
          </p:nvPr>
        </p:nvSpPr>
        <p:spPr/>
        <p:txBody>
          <a:bodyPr/>
          <a:lstStyle/>
          <a:p>
            <a:fld id="{AAD8A31E-A4F3-4577-8E71-C696B2CAECD5}" type="slidenum">
              <a:rPr lang="en-US" smtClean="0"/>
              <a:t>9</a:t>
            </a:fld>
            <a:endParaRPr lang="en-US"/>
          </a:p>
        </p:txBody>
      </p:sp>
      <p:pic>
        <p:nvPicPr>
          <p:cNvPr id="5" name="Picture 4" descr="Icon&#10;&#10;Description automatically generated">
            <a:extLst>
              <a:ext uri="{FF2B5EF4-FFF2-40B4-BE49-F238E27FC236}">
                <a16:creationId xmlns:a16="http://schemas.microsoft.com/office/drawing/2014/main" id="{0DEA328F-F8FB-4E78-4793-F012E2CDE5DC}"/>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041" y="5454925"/>
            <a:ext cx="1037950" cy="1037950"/>
          </a:xfrm>
          <a:prstGeom prst="rect">
            <a:avLst/>
          </a:prstGeom>
        </p:spPr>
      </p:pic>
      <p:pic>
        <p:nvPicPr>
          <p:cNvPr id="10" name="Picture 9" descr="A piece of meat on a black background&#10;&#10;Description automatically generated">
            <a:extLst>
              <a:ext uri="{FF2B5EF4-FFF2-40B4-BE49-F238E27FC236}">
                <a16:creationId xmlns:a16="http://schemas.microsoft.com/office/drawing/2014/main" id="{40966222-3B2C-6797-E903-C5A2CBCBF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2488" y="2519179"/>
            <a:ext cx="2094224" cy="1037950"/>
          </a:xfrm>
          <a:prstGeom prst="rect">
            <a:avLst/>
          </a:prstGeom>
        </p:spPr>
      </p:pic>
      <p:grpSp>
        <p:nvGrpSpPr>
          <p:cNvPr id="14" name="Group 13">
            <a:extLst>
              <a:ext uri="{FF2B5EF4-FFF2-40B4-BE49-F238E27FC236}">
                <a16:creationId xmlns:a16="http://schemas.microsoft.com/office/drawing/2014/main" id="{DB87804D-BB1C-9322-0BC0-2CB34325DBBA}"/>
              </a:ext>
            </a:extLst>
          </p:cNvPr>
          <p:cNvGrpSpPr/>
          <p:nvPr/>
        </p:nvGrpSpPr>
        <p:grpSpPr>
          <a:xfrm>
            <a:off x="7469115" y="1380647"/>
            <a:ext cx="1612282" cy="1612282"/>
            <a:chOff x="6614645" y="1425872"/>
            <a:chExt cx="1612282" cy="1612282"/>
          </a:xfrm>
        </p:grpSpPr>
        <p:pic>
          <p:nvPicPr>
            <p:cNvPr id="11" name="Graphic 10" descr="Robot Hand with solid fill">
              <a:extLst>
                <a:ext uri="{FF2B5EF4-FFF2-40B4-BE49-F238E27FC236}">
                  <a16:creationId xmlns:a16="http://schemas.microsoft.com/office/drawing/2014/main" id="{DF6776C1-84AE-97CB-BCC5-91E9B4D179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7027" y="1667588"/>
              <a:ext cx="914400" cy="914400"/>
            </a:xfrm>
            <a:prstGeom prst="rect">
              <a:avLst/>
            </a:prstGeom>
          </p:spPr>
        </p:pic>
        <p:pic>
          <p:nvPicPr>
            <p:cNvPr id="13" name="Graphic 12" descr="Monitor with solid fill">
              <a:extLst>
                <a:ext uri="{FF2B5EF4-FFF2-40B4-BE49-F238E27FC236}">
                  <a16:creationId xmlns:a16="http://schemas.microsoft.com/office/drawing/2014/main" id="{A69F49BF-43FA-D960-90C3-973CDD94B4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14645" y="1425872"/>
              <a:ext cx="1612282" cy="1612282"/>
            </a:xfrm>
            <a:prstGeom prst="rect">
              <a:avLst/>
            </a:prstGeom>
          </p:spPr>
        </p:pic>
      </p:grpSp>
      <p:grpSp>
        <p:nvGrpSpPr>
          <p:cNvPr id="15" name="Group 14">
            <a:extLst>
              <a:ext uri="{FF2B5EF4-FFF2-40B4-BE49-F238E27FC236}">
                <a16:creationId xmlns:a16="http://schemas.microsoft.com/office/drawing/2014/main" id="{4ED01196-FE93-722B-5CFA-FD791EA5FC7A}"/>
              </a:ext>
            </a:extLst>
          </p:cNvPr>
          <p:cNvGrpSpPr/>
          <p:nvPr/>
        </p:nvGrpSpPr>
        <p:grpSpPr>
          <a:xfrm>
            <a:off x="9422793" y="3918789"/>
            <a:ext cx="1183918" cy="1037950"/>
            <a:chOff x="6969082" y="4261579"/>
            <a:chExt cx="3094776" cy="2563314"/>
          </a:xfrm>
        </p:grpSpPr>
        <p:grpSp>
          <p:nvGrpSpPr>
            <p:cNvPr id="16" name="Group 15">
              <a:extLst>
                <a:ext uri="{FF2B5EF4-FFF2-40B4-BE49-F238E27FC236}">
                  <a16:creationId xmlns:a16="http://schemas.microsoft.com/office/drawing/2014/main" id="{D4AB00B3-751C-EF5E-814A-3B9409366707}"/>
                </a:ext>
              </a:extLst>
            </p:cNvPr>
            <p:cNvGrpSpPr/>
            <p:nvPr/>
          </p:nvGrpSpPr>
          <p:grpSpPr>
            <a:xfrm>
              <a:off x="6969082" y="4261579"/>
              <a:ext cx="3094776" cy="2563314"/>
              <a:chOff x="5795570" y="1280189"/>
              <a:chExt cx="3094776" cy="2563314"/>
            </a:xfrm>
          </p:grpSpPr>
          <p:sp>
            <p:nvSpPr>
              <p:cNvPr id="18" name="Rectangle: Rounded Corners 17">
                <a:extLst>
                  <a:ext uri="{FF2B5EF4-FFF2-40B4-BE49-F238E27FC236}">
                    <a16:creationId xmlns:a16="http://schemas.microsoft.com/office/drawing/2014/main" id="{47146E2A-F3F3-5077-C361-02C44CF69768}"/>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17825A7-9B37-F703-C9F5-C42578FD765E}"/>
                  </a:ext>
                </a:extLst>
              </p:cNvPr>
              <p:cNvSpPr/>
              <p:nvPr/>
            </p:nvSpPr>
            <p:spPr>
              <a:xfrm>
                <a:off x="5900899" y="1363476"/>
                <a:ext cx="866014" cy="389912"/>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95A34C-92F8-CACC-1EE8-2FDA0CFAFEA8}"/>
                  </a:ext>
                </a:extLst>
              </p:cNvPr>
              <p:cNvSpPr/>
              <p:nvPr/>
            </p:nvSpPr>
            <p:spPr>
              <a:xfrm>
                <a:off x="6831935" y="1363474"/>
                <a:ext cx="964126" cy="44117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1787F2-4B51-1F97-9C04-F72BEB244BC8}"/>
                  </a:ext>
                </a:extLst>
              </p:cNvPr>
              <p:cNvSpPr/>
              <p:nvPr/>
            </p:nvSpPr>
            <p:spPr>
              <a:xfrm>
                <a:off x="7821351" y="1363476"/>
                <a:ext cx="914627" cy="394900"/>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E77DDE0-9412-B5FE-4942-9E089E4FF32A}"/>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5BF807-A00E-26A3-A667-B3077DF7F097}"/>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C648715-53FD-E9BF-3F03-9EC028CE2CA5}"/>
                  </a:ext>
                </a:extLst>
              </p:cNvPr>
              <p:cNvCxnSpPr>
                <a:cxnSpLocks/>
              </p:cNvCxnSpPr>
              <p:nvPr/>
            </p:nvCxnSpPr>
            <p:spPr>
              <a:xfrm flipH="1" flipV="1">
                <a:off x="5819977" y="2258237"/>
                <a:ext cx="3068578" cy="14953"/>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AE1BB8-BAFF-BA57-FE1E-7A5C87E4A49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F37EA4-03B7-9F2A-BAEF-22290A37546C}"/>
                  </a:ext>
                </a:extLst>
              </p:cNvPr>
              <p:cNvCxnSpPr>
                <a:cxnSpLocks/>
              </p:cNvCxnSpPr>
              <p:nvPr/>
            </p:nvCxnSpPr>
            <p:spPr>
              <a:xfrm flipH="1">
                <a:off x="5819977" y="3248427"/>
                <a:ext cx="3070369" cy="0"/>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122760D9-A140-D4B6-0E37-1618249304D2}"/>
                </a:ext>
              </a:extLst>
            </p:cNvPr>
            <p:cNvCxnSpPr>
              <a:cxnSpLocks/>
            </p:cNvCxnSpPr>
            <p:nvPr/>
          </p:nvCxnSpPr>
          <p:spPr>
            <a:xfrm flipH="1" flipV="1">
              <a:off x="6993489" y="4780154"/>
              <a:ext cx="3070369" cy="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TotalTime>
  <Words>3127</Words>
  <Application>Microsoft Office PowerPoint</Application>
  <PresentationFormat>Widescreen</PresentationFormat>
  <Paragraphs>650</Paragraphs>
  <Slides>42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Arial Black</vt:lpstr>
      <vt:lpstr>Bradley Hand ITC</vt:lpstr>
      <vt:lpstr>Calibri</vt:lpstr>
      <vt:lpstr>Calibri Light</vt:lpstr>
      <vt:lpstr>Comic Sans MS</vt:lpstr>
      <vt:lpstr>Consolas</vt:lpstr>
      <vt:lpstr>Lucida Console</vt:lpstr>
      <vt:lpstr>MV Boli</vt:lpstr>
      <vt:lpstr>Office Theme</vt:lpstr>
      <vt:lpstr>5 – Reading Real Data</vt:lpstr>
      <vt:lpstr>it’s data time</vt:lpstr>
      <vt:lpstr>Package Review</vt:lpstr>
      <vt:lpstr>But First! Some computer review</vt:lpstr>
      <vt:lpstr>Folder Structure</vt:lpstr>
      <vt:lpstr>Folders (Directories)</vt:lpstr>
      <vt:lpstr>Where AM I?! (Directory Location)</vt:lpstr>
      <vt:lpstr>Folders &amp; RProjects </vt:lpstr>
      <vt:lpstr>Data</vt:lpstr>
      <vt:lpstr>“Machine Readable”</vt:lpstr>
      <vt:lpstr>Machine Readable</vt:lpstr>
      <vt:lpstr>Unsummarized and untabled</vt:lpstr>
      <vt:lpstr>Tidy vs non-tidy data</vt:lpstr>
      <vt:lpstr>Tidy vs non-tidy data</vt:lpstr>
      <vt:lpstr>Tidy Data</vt:lpstr>
      <vt:lpstr>Why be Tidy?</vt:lpstr>
      <vt:lpstr>Data Do’s &amp; Data Don’ts </vt:lpstr>
      <vt:lpstr>Quiz 5-1</vt:lpstr>
      <vt:lpstr>Quiz 5-1</vt:lpstr>
      <vt:lpstr>FINALLY! Getting data into R!</vt:lpstr>
      <vt:lpstr>Reading in a file</vt:lpstr>
      <vt:lpstr>Reading in a file</vt:lpstr>
      <vt:lpstr>SHOW ME THE DATA</vt:lpstr>
      <vt:lpstr>SHOW ME THE DATA IN RSTUDIO</vt:lpstr>
      <vt:lpstr>Data Import</vt:lpstr>
      <vt:lpstr>Data Import </vt:lpstr>
      <vt:lpstr>The most common data error</vt:lpstr>
      <vt:lpstr>The most common data error</vt:lpstr>
      <vt:lpstr>Quiz 5-2</vt:lpstr>
      <vt:lpstr>Quiz 5-2</vt:lpstr>
      <vt:lpstr>Quiz 5-2 - BONUS</vt:lpstr>
      <vt:lpstr>Error Are Puzzles not Problems</vt:lpstr>
      <vt:lpstr>Errors – Don’t Fret! </vt:lpstr>
      <vt:lpstr>Some Common Errors</vt:lpstr>
      <vt:lpstr>Error Clues – Let’s solve together</vt:lpstr>
      <vt:lpstr>PowerPoint Presentation</vt:lpstr>
      <vt:lpstr>Quiz 5-3</vt:lpstr>
      <vt:lpstr>Quiz 5-3</vt:lpstr>
      <vt:lpstr>Resources</vt:lpstr>
      <vt:lpstr>Tell R where to go! (SET Directory Location)</vt:lpstr>
      <vt:lpstr>Error Summary Table – Reference</vt:lpstr>
      <vt:lpstr>Data Review</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 Reading Real Data</dc:title>
  <dc:creator>Priest, Justin T (DFG)</dc:creator>
  <cp:lastModifiedBy>Priest, Justin T (DFG)</cp:lastModifiedBy>
  <cp:revision>18</cp:revision>
  <dcterms:created xsi:type="dcterms:W3CDTF">2023-09-08T19:05:37Z</dcterms:created>
  <dcterms:modified xsi:type="dcterms:W3CDTF">2023-12-08T02:12:22Z</dcterms:modified>
</cp:coreProperties>
</file>