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4" r:id="rId9"/>
    <p:sldId id="264" r:id="rId10"/>
    <p:sldId id="267" r:id="rId11"/>
    <p:sldId id="268" r:id="rId12"/>
    <p:sldId id="348" r:id="rId13"/>
    <p:sldId id="355" r:id="rId14"/>
    <p:sldId id="356" r:id="rId15"/>
    <p:sldId id="357" r:id="rId16"/>
    <p:sldId id="265" r:id="rId17"/>
    <p:sldId id="266" r:id="rId18"/>
    <p:sldId id="275" r:id="rId19"/>
    <p:sldId id="272" r:id="rId20"/>
    <p:sldId id="273" r:id="rId21"/>
    <p:sldId id="274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58" r:id="rId31"/>
    <p:sldId id="287" r:id="rId32"/>
    <p:sldId id="288" r:id="rId33"/>
    <p:sldId id="347" r:id="rId34"/>
    <p:sldId id="289" r:id="rId35"/>
    <p:sldId id="290" r:id="rId36"/>
    <p:sldId id="291" r:id="rId37"/>
    <p:sldId id="292" r:id="rId38"/>
    <p:sldId id="293" r:id="rId39"/>
    <p:sldId id="295" r:id="rId40"/>
    <p:sldId id="352" r:id="rId41"/>
    <p:sldId id="35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5696" autoAdjust="0"/>
  </p:normalViewPr>
  <p:slideViewPr>
    <p:cSldViewPr snapToGrid="0">
      <p:cViewPr varScale="1">
        <p:scale>
          <a:sx n="88" d="100"/>
          <a:sy n="88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47FC-B9FC-4317-A7AC-005EC1BA33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2489-0EE5-4C7F-94A6-A858195D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I named this session “Poke the Box”, which I think is a productive mentality when approaching a new language.</a:t>
            </a:r>
          </a:p>
          <a:p>
            <a:endParaRPr lang="en-US" dirty="0"/>
          </a:p>
          <a:p>
            <a:r>
              <a:rPr lang="en-US" dirty="0"/>
              <a:t>Try stuff – see what happens.  What can we learn?</a:t>
            </a:r>
          </a:p>
          <a:p>
            <a:endParaRPr lang="en-US" dirty="0"/>
          </a:p>
          <a:p>
            <a:r>
              <a:rPr lang="en-US" dirty="0"/>
              <a:t>We’ll start by looking at some very basic input &amp; output, and talk about what insights we can 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here’s a brain teaser.</a:t>
            </a:r>
          </a:p>
          <a:p>
            <a:endParaRPr lang="en-US" dirty="0"/>
          </a:p>
          <a:p>
            <a:r>
              <a:rPr lang="en-US" dirty="0"/>
              <a:t>We have a single number, and two vectors.</a:t>
            </a:r>
          </a:p>
          <a:p>
            <a:endParaRPr lang="en-US" dirty="0"/>
          </a:p>
          <a:p>
            <a:r>
              <a:rPr lang="en-US" dirty="0"/>
              <a:t>What happens when we add them all together?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here’s a brain teaser.</a:t>
            </a:r>
          </a:p>
          <a:p>
            <a:endParaRPr lang="en-US" dirty="0"/>
          </a:p>
          <a:p>
            <a:r>
              <a:rPr lang="en-US" dirty="0"/>
              <a:t>We have a single number, and two vectors.</a:t>
            </a:r>
          </a:p>
          <a:p>
            <a:endParaRPr lang="en-US" dirty="0"/>
          </a:p>
          <a:p>
            <a:r>
              <a:rPr lang="en-US" dirty="0"/>
              <a:t>What happens when we add them all together?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here’s a brain teaser.</a:t>
            </a:r>
          </a:p>
          <a:p>
            <a:endParaRPr lang="en-US" dirty="0"/>
          </a:p>
          <a:p>
            <a:r>
              <a:rPr lang="en-US" dirty="0"/>
              <a:t>We have a single number, and two vectors.</a:t>
            </a:r>
          </a:p>
          <a:p>
            <a:endParaRPr lang="en-US" dirty="0"/>
          </a:p>
          <a:p>
            <a:r>
              <a:rPr lang="en-US" dirty="0"/>
              <a:t>What happens when we add them all together?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here’s a brain teaser.</a:t>
            </a:r>
          </a:p>
          <a:p>
            <a:endParaRPr lang="en-US" dirty="0"/>
          </a:p>
          <a:p>
            <a:r>
              <a:rPr lang="en-US" dirty="0"/>
              <a:t>We have a single number, and two vectors.</a:t>
            </a:r>
          </a:p>
          <a:p>
            <a:endParaRPr lang="en-US" dirty="0"/>
          </a:p>
          <a:p>
            <a:r>
              <a:rPr lang="en-US" dirty="0"/>
              <a:t>What happens when we add them all together?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tool is the colon operator, which makes an integer sequence</a:t>
            </a:r>
          </a:p>
          <a:p>
            <a:endParaRPr lang="en-US" dirty="0"/>
          </a:p>
          <a:p>
            <a:r>
              <a:rPr lang="en-US" dirty="0"/>
              <a:t>Oh, and remember that [1] thing in square brackets we kept seeing?  Now what do you think it means?</a:t>
            </a:r>
          </a:p>
          <a:p>
            <a:r>
              <a:rPr lang="en-US" dirty="0"/>
              <a:t>It’s just saying where each line of printed output starts!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seq() function…</a:t>
            </a:r>
          </a:p>
          <a:p>
            <a:endParaRPr lang="en-US" dirty="0"/>
          </a:p>
          <a:p>
            <a:r>
              <a:rPr lang="en-US" dirty="0"/>
              <a:t>Now before you try memorizing all the different arguments you see here, I actually want to call attention to two things:</a:t>
            </a:r>
          </a:p>
          <a:p>
            <a:r>
              <a:rPr lang="en-US" dirty="0"/>
              <a:t>- there’s often multiple ways of doing the same thing</a:t>
            </a:r>
          </a:p>
          <a:p>
            <a:r>
              <a:rPr lang="en-US" dirty="0"/>
              <a:t>- functions can have multiple possible arguments</a:t>
            </a:r>
          </a:p>
          <a:p>
            <a:r>
              <a:rPr lang="en-US" dirty="0"/>
              <a:t>- …and you may have noticed in the second line I didn’t explicitly use from= and to=, but the function knew what I meant from the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thankfully, you don’t have to memorize all the things, because there is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let’s build the vocabulary a little.</a:t>
            </a:r>
          </a:p>
          <a:p>
            <a:endParaRPr lang="en-US" dirty="0"/>
          </a:p>
          <a:p>
            <a:r>
              <a:rPr lang="en-US" dirty="0"/>
              <a:t>We have all the math things: addition, subtraction, multiplication, division, and exponents</a:t>
            </a:r>
          </a:p>
          <a:p>
            <a:r>
              <a:rPr lang="en-US" dirty="0"/>
              <a:t>We can also use parentheses as needed when we’re doing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things: square root, log, exponential, absolute value</a:t>
            </a:r>
          </a:p>
          <a:p>
            <a:endParaRPr lang="en-US" dirty="0"/>
          </a:p>
          <a:p>
            <a:r>
              <a:rPr lang="en-US" dirty="0"/>
              <a:t>Notice that when we put a vector in, we get a vector out.</a:t>
            </a:r>
          </a:p>
          <a:p>
            <a:r>
              <a:rPr lang="en-US" dirty="0"/>
              <a:t>You’ll also notice we had to tell R that it was a vector!  How did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get more basic than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 that only make sense with a vector input</a:t>
            </a:r>
          </a:p>
          <a:p>
            <a:r>
              <a:rPr lang="en-US" dirty="0"/>
              <a:t>Sum, product, mean, median, quantile, standard deviation, and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1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just seen numbers, but R can also store other things</a:t>
            </a:r>
          </a:p>
          <a:p>
            <a:endParaRPr lang="en-US" dirty="0"/>
          </a:p>
          <a:p>
            <a:r>
              <a:rPr lang="en-US" dirty="0"/>
              <a:t>Logical is simpler, it can only be TRUE or FALSE</a:t>
            </a:r>
          </a:p>
          <a:p>
            <a:endParaRPr lang="en-US" dirty="0"/>
          </a:p>
          <a:p>
            <a:r>
              <a:rPr lang="en-US" dirty="0"/>
              <a:t>With Character, you can store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8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generally pretty intuitive what can and can’t happen…</a:t>
            </a:r>
          </a:p>
          <a:p>
            <a:endParaRPr lang="en-US" dirty="0"/>
          </a:p>
          <a:p>
            <a:r>
              <a:rPr lang="en-US" dirty="0"/>
              <a:t>Notice that wrapping “2” in quotes tells R to treat it as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…lets look at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…so here we see this Character vector we made a couple slides ago</a:t>
            </a:r>
          </a:p>
          <a:p>
            <a:endParaRPr lang="en-US" dirty="0"/>
          </a:p>
          <a:p>
            <a:r>
              <a:rPr lang="en-US" dirty="0"/>
              <a:t>And when we turn it back to numeric, it doesn’t know what to do with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vector class that can be useful if you’re working with DISTINCT CATEGORIES is Factor</a:t>
            </a:r>
          </a:p>
          <a:p>
            <a:endParaRPr lang="en-US" dirty="0"/>
          </a:p>
          <a:p>
            <a:r>
              <a:rPr lang="en-US" dirty="0"/>
              <a:t>So we created a vector of field techs two ways: look at the difference in how R behaves</a:t>
            </a:r>
          </a:p>
          <a:p>
            <a:r>
              <a:rPr lang="en-US" dirty="0"/>
              <a:t>- the Factor version carries another piece of information: what categories are allowed</a:t>
            </a:r>
          </a:p>
          <a:p>
            <a:endParaRPr lang="en-US" dirty="0"/>
          </a:p>
          <a:p>
            <a:r>
              <a:rPr lang="en-US" dirty="0"/>
              <a:t>And this is a little odd: look at what happens when you covert this 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to take away.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special character that you should make friends with is this hashtag guy…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7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topic of descriptive names, there are a few things you can and can’t do.</a:t>
            </a:r>
          </a:p>
          <a:p>
            <a:endParaRPr lang="en-US" dirty="0"/>
          </a:p>
          <a:p>
            <a:r>
              <a:rPr lang="en-US" dirty="0"/>
              <a:t>And some things that are worth doing, because we 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to take away.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does math … which is reassuring!</a:t>
            </a:r>
          </a:p>
          <a:p>
            <a:endParaRPr lang="en-US" dirty="0"/>
          </a:p>
          <a:p>
            <a:r>
              <a:rPr lang="en-US" dirty="0"/>
              <a:t>You can even think of R like a calculator: Each line can be its own operation, which takes the pressure off!  You don’t have to write a complete “program”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about the DIFFERENCES in how these two lines evaluated? </a:t>
            </a:r>
          </a:p>
          <a:p>
            <a:endParaRPr lang="en-US" dirty="0"/>
          </a:p>
          <a:p>
            <a:r>
              <a:rPr lang="en-US" dirty="0"/>
              <a:t>What does that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  Case sensitivity.</a:t>
            </a:r>
          </a:p>
          <a:p>
            <a:endParaRPr lang="en-US" dirty="0"/>
          </a:p>
          <a:p>
            <a:r>
              <a:rPr lang="en-US" dirty="0"/>
              <a:t>Perhaps more importantly: ERRORS HAPPEN!  And with every error, we get a message that might give us some insight as to what went wrong</a:t>
            </a:r>
          </a:p>
          <a:p>
            <a:endParaRPr lang="en-US" dirty="0"/>
          </a:p>
          <a:p>
            <a:r>
              <a:rPr lang="en-US" dirty="0"/>
              <a:t>Note: the “could not find function” probably just means something is spelled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 stored one number … but you’ve probably got a lot more than that!</a:t>
            </a:r>
          </a:p>
          <a:p>
            <a:endParaRPr lang="en-US" dirty="0"/>
          </a:p>
          <a:p>
            <a:r>
              <a:rPr lang="en-US" dirty="0"/>
              <a:t>… and R uses VECTORS for a lot of things, so it’s worth camping on the idea for a while and trying to internalize how vectors behave.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  10  40  90  160  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4AEF-8921-1971-A1BD-5AF3218F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3643114"/>
            <a:ext cx="3609975" cy="2000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5044-0865-294C-25C5-B2F8C2956722}"/>
              </a:ext>
            </a:extLst>
          </p:cNvPr>
          <p:cNvSpPr txBox="1">
            <a:spLocks/>
          </p:cNvSpPr>
          <p:nvPr/>
        </p:nvSpPr>
        <p:spPr>
          <a:xfrm>
            <a:off x="5550103" y="4073795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  10  40  90  160  250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  11  21  31  41 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5D44E-EBBE-A521-CB69-A5BF82A3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355" y="4533219"/>
            <a:ext cx="3609975" cy="1971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5A1F5-F6F7-4915-6A32-8DC2E49F83FC}"/>
              </a:ext>
            </a:extLst>
          </p:cNvPr>
          <p:cNvSpPr txBox="1">
            <a:spLocks/>
          </p:cNvSpPr>
          <p:nvPr/>
        </p:nvSpPr>
        <p:spPr>
          <a:xfrm>
            <a:off x="5639229" y="5022002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74E2B19-7633-D467-D8AD-5BEA06C2BCF9}"/>
              </a:ext>
            </a:extLst>
          </p:cNvPr>
          <p:cNvSpPr/>
          <p:nvPr/>
        </p:nvSpPr>
        <p:spPr>
          <a:xfrm>
            <a:off x="6179377" y="1983905"/>
            <a:ext cx="393518" cy="3717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E2F06-6D3F-C1E4-434F-DF9C2C05CB6B}"/>
              </a:ext>
            </a:extLst>
          </p:cNvPr>
          <p:cNvSpPr txBox="1">
            <a:spLocks/>
          </p:cNvSpPr>
          <p:nvPr/>
        </p:nvSpPr>
        <p:spPr>
          <a:xfrm>
            <a:off x="1291003" y="3576807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36719F0-0808-73DB-47F7-E4810CACAA11}"/>
              </a:ext>
            </a:extLst>
          </p:cNvPr>
          <p:cNvSpPr/>
          <p:nvPr/>
        </p:nvSpPr>
        <p:spPr>
          <a:xfrm rot="5400000">
            <a:off x="1900112" y="3198901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1085B-C102-B9D1-83AB-B6D679A571AB}"/>
              </a:ext>
            </a:extLst>
          </p:cNvPr>
          <p:cNvSpPr/>
          <p:nvPr/>
        </p:nvSpPr>
        <p:spPr>
          <a:xfrm rot="5400000">
            <a:off x="2593762" y="321128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461A3-6513-3349-029C-49EE884B39BA}"/>
              </a:ext>
            </a:extLst>
          </p:cNvPr>
          <p:cNvSpPr txBox="1">
            <a:spLocks/>
          </p:cNvSpPr>
          <p:nvPr/>
        </p:nvSpPr>
        <p:spPr>
          <a:xfrm>
            <a:off x="2575334" y="3589191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3953D0-99DA-772B-F1B6-ED58D31F4DFF}"/>
              </a:ext>
            </a:extLst>
          </p:cNvPr>
          <p:cNvSpPr/>
          <p:nvPr/>
        </p:nvSpPr>
        <p:spPr>
          <a:xfrm rot="5400000">
            <a:off x="2190043" y="3024690"/>
            <a:ext cx="402000" cy="220008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8191BE-CE6C-9323-8689-2A2A48E35FD1}"/>
              </a:ext>
            </a:extLst>
          </p:cNvPr>
          <p:cNvSpPr txBox="1">
            <a:spLocks/>
          </p:cNvSpPr>
          <p:nvPr/>
        </p:nvSpPr>
        <p:spPr>
          <a:xfrm>
            <a:off x="1453997" y="4459756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51DD88C-5A25-7BAB-A714-240D9671B355}"/>
              </a:ext>
            </a:extLst>
          </p:cNvPr>
          <p:cNvSpPr/>
          <p:nvPr/>
        </p:nvSpPr>
        <p:spPr>
          <a:xfrm>
            <a:off x="6247111" y="245803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35B5C-78D9-467D-F3BE-4104E2ABAC71}"/>
              </a:ext>
            </a:extLst>
          </p:cNvPr>
          <p:cNvSpPr txBox="1">
            <a:spLocks/>
          </p:cNvSpPr>
          <p:nvPr/>
        </p:nvSpPr>
        <p:spPr>
          <a:xfrm>
            <a:off x="1287042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483CF83-C7DB-64E1-5A44-D38EAEEC5159}"/>
              </a:ext>
            </a:extLst>
          </p:cNvPr>
          <p:cNvSpPr/>
          <p:nvPr/>
        </p:nvSpPr>
        <p:spPr>
          <a:xfrm rot="5400000">
            <a:off x="1896151" y="3738410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0AF79B-74AB-CCA9-3AC5-910C96426F87}"/>
              </a:ext>
            </a:extLst>
          </p:cNvPr>
          <p:cNvSpPr/>
          <p:nvPr/>
        </p:nvSpPr>
        <p:spPr>
          <a:xfrm rot="5400000">
            <a:off x="2534783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F505F3-637C-4169-DD41-DF2BA3D1CDCF}"/>
              </a:ext>
            </a:extLst>
          </p:cNvPr>
          <p:cNvSpPr/>
          <p:nvPr/>
        </p:nvSpPr>
        <p:spPr>
          <a:xfrm rot="5400000">
            <a:off x="3230086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EEDB8-692C-A6F8-AC95-41A56DC7CF8E}"/>
              </a:ext>
            </a:extLst>
          </p:cNvPr>
          <p:cNvSpPr txBox="1">
            <a:spLocks/>
          </p:cNvSpPr>
          <p:nvPr/>
        </p:nvSpPr>
        <p:spPr>
          <a:xfrm>
            <a:off x="2235883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A25445-B319-9178-E028-D908F5F88367}"/>
              </a:ext>
            </a:extLst>
          </p:cNvPr>
          <p:cNvSpPr txBox="1">
            <a:spLocks/>
          </p:cNvSpPr>
          <p:nvPr/>
        </p:nvSpPr>
        <p:spPr>
          <a:xfrm>
            <a:off x="3211658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9E40AA-0C43-414C-F6EE-170315417824}"/>
              </a:ext>
            </a:extLst>
          </p:cNvPr>
          <p:cNvSpPr/>
          <p:nvPr/>
        </p:nvSpPr>
        <p:spPr>
          <a:xfrm rot="5400000">
            <a:off x="2444104" y="3339543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041B8-B425-3A8A-3B4F-43A1A5D6A6AE}"/>
              </a:ext>
            </a:extLst>
          </p:cNvPr>
          <p:cNvSpPr txBox="1">
            <a:spLocks/>
          </p:cNvSpPr>
          <p:nvPr/>
        </p:nvSpPr>
        <p:spPr>
          <a:xfrm>
            <a:off x="1532731" y="5078215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the index of the first element of each row of output!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5000173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944C-25A9-2E0A-1B94-9619DB4C6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992" y="3143005"/>
            <a:ext cx="4286430" cy="31262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A1B3F4-CA19-8B45-D5A4-8361F3E866A1}"/>
              </a:ext>
            </a:extLst>
          </p:cNvPr>
          <p:cNvSpPr/>
          <p:nvPr/>
        </p:nvSpPr>
        <p:spPr>
          <a:xfrm>
            <a:off x="7598228" y="5775915"/>
            <a:ext cx="631371" cy="609600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14D94-62C5-176F-37FC-CDC548238CE4}"/>
              </a:ext>
            </a:extLst>
          </p:cNvPr>
          <p:cNvCxnSpPr>
            <a:cxnSpLocks/>
          </p:cNvCxnSpPr>
          <p:nvPr/>
        </p:nvCxnSpPr>
        <p:spPr>
          <a:xfrm flipH="1" flipV="1">
            <a:off x="5023262" y="5106390"/>
            <a:ext cx="2437546" cy="11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5AE7F-5983-E92D-1BE0-20AFB999EC84}"/>
              </a:ext>
            </a:extLst>
          </p:cNvPr>
          <p:cNvCxnSpPr>
            <a:cxnSpLocks/>
          </p:cNvCxnSpPr>
          <p:nvPr/>
        </p:nvCxnSpPr>
        <p:spPr>
          <a:xfrm flipH="1" flipV="1">
            <a:off x="6578930" y="3731715"/>
            <a:ext cx="1385327" cy="18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known “unknown”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" " and ' '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messages: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36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24180" y="6197418"/>
            <a:ext cx="290124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933432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579359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572-32C9-C51E-1E64-17646D17083B}"/>
              </a:ext>
            </a:extLst>
          </p:cNvPr>
          <p:cNvSpPr txBox="1">
            <a:spLocks/>
          </p:cNvSpPr>
          <p:nvPr/>
        </p:nvSpPr>
        <p:spPr>
          <a:xfrm>
            <a:off x="3471334" y="6192230"/>
            <a:ext cx="3009935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629330"/>
            <a:ext cx="10515600" cy="44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[1] "2" "4" "6" "8" "Who do we appreciate"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Chuck","Albert","Betty","Albert","Betty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/>
              <a:t>Levels: Albert Betty Chuck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3 1 2 1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7226705" y="3531768"/>
            <a:ext cx="4683269" cy="2780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(May will come after June)</a:t>
            </a:r>
          </a:p>
          <a:p>
            <a:pPr lvl="2"/>
            <a:r>
              <a:rPr lang="en-US" dirty="0"/>
              <a:t>Come to think of it, I’m writing this in June 2023 and it feels like May hasn’t happened yet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4602939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When to use character?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722683" cy="305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no specific categories of interest</a:t>
            </a:r>
          </a:p>
          <a:p>
            <a:r>
              <a:rPr lang="en-US" sz="2000" dirty="0"/>
              <a:t>Fields are open-ended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Comments</a:t>
            </a:r>
          </a:p>
          <a:p>
            <a:pPr lvl="1"/>
            <a:r>
              <a:rPr lang="en-US" sz="1800" dirty="0"/>
              <a:t>Personnel?</a:t>
            </a:r>
          </a:p>
          <a:p>
            <a:pPr lvl="1"/>
            <a:r>
              <a:rPr lang="en-US" sz="1800" dirty="0"/>
              <a:t>Weather?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285D97-802D-5C11-5258-3A666CA30C1D}"/>
              </a:ext>
            </a:extLst>
          </p:cNvPr>
          <p:cNvSpPr txBox="1">
            <a:spLocks/>
          </p:cNvSpPr>
          <p:nvPr/>
        </p:nvSpPr>
        <p:spPr>
          <a:xfrm>
            <a:off x="6901524" y="0"/>
            <a:ext cx="460293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When to use factor?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7E4FD-C928-3F9D-E56A-015608CE23CA}"/>
              </a:ext>
            </a:extLst>
          </p:cNvPr>
          <p:cNvSpPr txBox="1">
            <a:spLocks/>
          </p:cNvSpPr>
          <p:nvPr/>
        </p:nvSpPr>
        <p:spPr>
          <a:xfrm>
            <a:off x="6901523" y="870296"/>
            <a:ext cx="4722683" cy="403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distinct categories</a:t>
            </a:r>
          </a:p>
          <a:p>
            <a:pPr lvl="1"/>
            <a:r>
              <a:rPr lang="en-US" sz="1800" dirty="0"/>
              <a:t>Probably related to a research question!</a:t>
            </a:r>
          </a:p>
          <a:p>
            <a:r>
              <a:rPr lang="en-US" sz="2000" dirty="0"/>
              <a:t>You’d like to do formal testing/plotting using these categories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Species (code)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Age?</a:t>
            </a:r>
          </a:p>
          <a:p>
            <a:pPr lvl="1"/>
            <a:r>
              <a:rPr lang="en-US" sz="1800" dirty="0"/>
              <a:t>Year??</a:t>
            </a:r>
          </a:p>
          <a:p>
            <a:pPr lvl="1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F9773-E784-522B-A469-024FA1DA4591}"/>
              </a:ext>
            </a:extLst>
          </p:cNvPr>
          <p:cNvCxnSpPr>
            <a:cxnSpLocks/>
          </p:cNvCxnSpPr>
          <p:nvPr/>
        </p:nvCxnSpPr>
        <p:spPr>
          <a:xfrm>
            <a:off x="6204857" y="272143"/>
            <a:ext cx="0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565373-FCD9-7E8A-C5C8-120BE777C7CC}"/>
              </a:ext>
            </a:extLst>
          </p:cNvPr>
          <p:cNvSpPr txBox="1">
            <a:spLocks/>
          </p:cNvSpPr>
          <p:nvPr/>
        </p:nvSpPr>
        <p:spPr>
          <a:xfrm>
            <a:off x="870839" y="4441858"/>
            <a:ext cx="10753368" cy="2416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In practice:</a:t>
            </a:r>
          </a:p>
          <a:p>
            <a:r>
              <a:rPr lang="en-US" sz="2000" dirty="0"/>
              <a:t>R will import non-numeric columns as character by default (as of 2020), rather than factor</a:t>
            </a:r>
          </a:p>
          <a:p>
            <a:pPr lvl="1"/>
            <a:r>
              <a:rPr lang="en-US" sz="1600" dirty="0"/>
              <a:t>That’s a good thing, it’s easier to make changes to character variables than factor!</a:t>
            </a:r>
          </a:p>
          <a:p>
            <a:r>
              <a:rPr lang="en-US" sz="2000" dirty="0"/>
              <a:t>R will generally treat character as factor when it needs to (ANOVA, boxplots, chi-squared tests, …)</a:t>
            </a:r>
          </a:p>
          <a:p>
            <a:pPr lvl="1"/>
            <a:r>
              <a:rPr lang="en-US" sz="1600" dirty="0"/>
              <a:t>So the distinction doesn’t matter as much as it used to</a:t>
            </a:r>
          </a:p>
          <a:p>
            <a:r>
              <a:rPr lang="en-US" sz="2000" dirty="0"/>
              <a:t>But, data summaries can be easier with factor, so it’s often worth converting character to factor</a:t>
            </a:r>
          </a:p>
          <a:p>
            <a:pPr lvl="1"/>
            <a:r>
              <a:rPr lang="en-US" sz="1600" dirty="0"/>
              <a:t>…after editing values, if that’s needed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96FEF-F922-ED3C-6337-D08335F8FD1B}"/>
              </a:ext>
            </a:extLst>
          </p:cNvPr>
          <p:cNvCxnSpPr>
            <a:cxnSpLocks/>
          </p:cNvCxnSpPr>
          <p:nvPr/>
        </p:nvCxnSpPr>
        <p:spPr>
          <a:xfrm flipH="1">
            <a:off x="391886" y="4343400"/>
            <a:ext cx="1148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DC5CDB-72F8-5FDC-7B0C-B7E1E46B1110}"/>
              </a:ext>
            </a:extLst>
          </p:cNvPr>
          <p:cNvSpPr txBox="1">
            <a:spLocks/>
          </p:cNvSpPr>
          <p:nvPr/>
        </p:nvSpPr>
        <p:spPr>
          <a:xfrm>
            <a:off x="8749179" y="3317428"/>
            <a:ext cx="2038284" cy="55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Might be numeric, depending on context!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2F3F5A-4811-8D4F-1D62-4D28BC313B88}"/>
              </a:ext>
            </a:extLst>
          </p:cNvPr>
          <p:cNvSpPr/>
          <p:nvPr/>
        </p:nvSpPr>
        <p:spPr>
          <a:xfrm>
            <a:off x="8485993" y="3244442"/>
            <a:ext cx="211693" cy="66893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1" y="5374272"/>
            <a:ext cx="5848323" cy="1214635"/>
          </a:xfrm>
        </p:spPr>
        <p:txBody>
          <a:bodyPr>
            <a:noAutofit/>
          </a:bodyPr>
          <a:lstStyle/>
          <a:p>
            <a:r>
              <a:rPr lang="en-US" sz="2000" dirty="0"/>
              <a:t>“There are only two hard thing in computer science:  Cache invalidation and naming things.” – Phil </a:t>
            </a:r>
            <a:r>
              <a:rPr lang="en-US" sz="2000" dirty="0" err="1"/>
              <a:t>Karlton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57287" y="607317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topic of readability</a:t>
            </a:r>
            <a:r>
              <a:rPr lang="en-US" dirty="0"/>
              <a:t>: </a:t>
            </a:r>
          </a:p>
          <a:p>
            <a:r>
              <a:rPr lang="en-US" dirty="0"/>
              <a:t>Names in R…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r>
              <a:rPr lang="en-US" dirty="0"/>
              <a:t>    </a:t>
            </a:r>
            <a:r>
              <a:rPr lang="en-US" sz="1700" i="1" dirty="0"/>
              <a:t>…for reasons we won’t get into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is a way of denoting a known unknown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line of code didn’t evaluate</a:t>
            </a:r>
          </a:p>
          <a:p>
            <a:pPr lvl="1"/>
            <a:r>
              <a:rPr lang="en-US" dirty="0"/>
              <a:t>“Warning” means it did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 before we head to </a:t>
            </a:r>
            <a:r>
              <a:rPr lang="en-US" sz="3600" b="1" dirty="0" err="1"/>
              <a:t>Rstudio</a:t>
            </a:r>
            <a:r>
              <a:rPr lang="en-US" sz="3600" b="1" dirty="0"/>
              <a:t>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281316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incomplete lines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C637-6D1C-1F3E-8C75-109CC96B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4"/>
          <a:stretch/>
        </p:blipFill>
        <p:spPr>
          <a:xfrm>
            <a:off x="1131632" y="1535195"/>
            <a:ext cx="2795915" cy="95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184329" y="1342378"/>
            <a:ext cx="4072353" cy="101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R ignores whitespace, which includes &lt;return&gt;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2666198"/>
            <a:ext cx="259883" cy="5486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1097020" y="3328480"/>
            <a:ext cx="5661054" cy="90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“+” means R is waiting for you to “add” the rest of what you’re telling it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1131632" y="4907367"/>
            <a:ext cx="2332919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&lt;esc&gt; key</a:t>
            </a:r>
          </a:p>
          <a:p>
            <a:pPr marL="0" indent="0">
              <a:buNone/>
            </a:pPr>
            <a:r>
              <a:rPr lang="en-US" b="1" dirty="0"/>
              <a:t>and try again</a:t>
            </a:r>
          </a:p>
          <a:p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3FC2D2-6CB6-6A0D-875B-D6608FEE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08" y="5072929"/>
            <a:ext cx="2332918" cy="1387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7E930-4B0E-DD6D-0862-E29EDC83A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 before we head to </a:t>
            </a:r>
            <a:r>
              <a:rPr lang="en-US" sz="3600" b="1" dirty="0" err="1"/>
              <a:t>Rstudio</a:t>
            </a:r>
            <a:r>
              <a:rPr lang="en-US" sz="3600" b="1" dirty="0"/>
              <a:t>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5" y="870297"/>
            <a:ext cx="5076963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long-running code</a:t>
            </a:r>
          </a:p>
          <a:p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531485" y="1159543"/>
            <a:ext cx="3155958" cy="127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Maybe R is working hard on something you didn’t intend!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4760015" y="2413829"/>
            <a:ext cx="412739" cy="350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5281622" y="2780853"/>
            <a:ext cx="2182944" cy="88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Look for the red stop sign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398536" y="4833211"/>
            <a:ext cx="3927256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b="1" dirty="0"/>
              <a:t>Click the red stop sign!</a:t>
            </a:r>
          </a:p>
          <a:p>
            <a:r>
              <a:rPr lang="en-US" b="1" dirty="0"/>
              <a:t>&lt;esc&gt; might work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BE43-1702-5AE4-56D2-83080F86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"/>
          <a:stretch/>
        </p:blipFill>
        <p:spPr>
          <a:xfrm>
            <a:off x="336323" y="1784697"/>
            <a:ext cx="4314825" cy="245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A435C1-2331-B538-1D8F-2901C9E3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39" y="4240843"/>
            <a:ext cx="4343400" cy="2505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CD70-2E84-8FCF-61BA-C1F3621CF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C84DC85-C4BE-3F38-C39A-E29F2D86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7" y="3799751"/>
            <a:ext cx="3569739" cy="2515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</a:t>
            </a:r>
            <a:r>
              <a:rPr lang="en-US" b="1" dirty="0"/>
              <a:t>arguments</a:t>
            </a:r>
            <a:r>
              <a:rPr lang="en-US" dirty="0"/>
              <a:t>” of the function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0CE8C-0A40-864A-EAD2-FF210DE1D6D3}"/>
              </a:ext>
            </a:extLst>
          </p:cNvPr>
          <p:cNvSpPr/>
          <p:nvPr/>
        </p:nvSpPr>
        <p:spPr>
          <a:xfrm rot="6673556">
            <a:off x="3798980" y="3641706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F3342D-57C0-108E-8925-9B811F84FC18}"/>
              </a:ext>
            </a:extLst>
          </p:cNvPr>
          <p:cNvSpPr/>
          <p:nvPr/>
        </p:nvSpPr>
        <p:spPr>
          <a:xfrm rot="5074473">
            <a:off x="3303091" y="3576202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97E6AD-B48D-7CC2-A294-D3FAB3AE6573}"/>
              </a:ext>
            </a:extLst>
          </p:cNvPr>
          <p:cNvSpPr/>
          <p:nvPr/>
        </p:nvSpPr>
        <p:spPr>
          <a:xfrm rot="3236552">
            <a:off x="2841699" y="3752515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82F009-2985-6464-548A-1899CC656CDA}"/>
              </a:ext>
            </a:extLst>
          </p:cNvPr>
          <p:cNvSpPr/>
          <p:nvPr/>
        </p:nvSpPr>
        <p:spPr>
          <a:xfrm rot="5400000">
            <a:off x="6175876" y="6068310"/>
            <a:ext cx="401162" cy="637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Errors are not problems, just puzzles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[1]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3506F7-748D-0E59-698A-43BD7510E31D}"/>
              </a:ext>
            </a:extLst>
          </p:cNvPr>
          <p:cNvSpPr txBox="1">
            <a:spLocks/>
          </p:cNvSpPr>
          <p:nvPr/>
        </p:nvSpPr>
        <p:spPr>
          <a:xfrm>
            <a:off x="3941875" y="3372555"/>
            <a:ext cx="4308249" cy="728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+mn-lt"/>
              </a:rPr>
              <a:t>What do you think will happen?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BFCF2-B44B-9A91-8EDE-BAED75FE8AEF}"/>
              </a:ext>
            </a:extLst>
          </p:cNvPr>
          <p:cNvSpPr txBox="1">
            <a:spLocks/>
          </p:cNvSpPr>
          <p:nvPr/>
        </p:nvSpPr>
        <p:spPr>
          <a:xfrm>
            <a:off x="415813" y="1471330"/>
            <a:ext cx="4535565" cy="4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&lt;- 42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DECF-556A-3466-A3F2-0E3C1B8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65" y="3314523"/>
            <a:ext cx="914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3872</Words>
  <Application>Microsoft Office PowerPoint</Application>
  <PresentationFormat>Widescreen</PresentationFormat>
  <Paragraphs>561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What if I have more than one number?</vt:lpstr>
      <vt:lpstr>Introducing vector operations…</vt:lpstr>
      <vt:lpstr>Introducing vector operations…</vt:lpstr>
      <vt:lpstr>QUIZ: How would the following evaluate?</vt:lpstr>
      <vt:lpstr>QUIZ: How would the following evaluate?</vt:lpstr>
      <vt:lpstr>QUIZ: How would the following evaluate?</vt:lpstr>
      <vt:lpstr>QUIZ: How would the following evaluate?</vt:lpstr>
      <vt:lpstr>What if I have more than one number?</vt:lpstr>
      <vt:lpstr>What if I have more than one number?</vt:lpstr>
      <vt:lpstr>Help!</vt:lpstr>
      <vt:lpstr>Some operators &amp; functions…</vt:lpstr>
      <vt:lpstr>Some operators &amp; functions…</vt:lpstr>
      <vt:lpstr>Some operators &amp; functions…</vt:lpstr>
      <vt:lpstr>Let’s talk about NA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Why do we care???</vt:lpstr>
      <vt:lpstr>Btw: yes, we can change classes manually</vt:lpstr>
      <vt:lpstr>One last vector class: factor</vt:lpstr>
      <vt:lpstr>When to use character?</vt:lpstr>
      <vt:lpstr>An important special character: #</vt:lpstr>
      <vt:lpstr>An important special character: #</vt:lpstr>
      <vt:lpstr>“There are only two hard thing in computer science:  Cache invalidation and naming things.” – Phil Karlton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  <vt:lpstr>One last thing before we head to Rstudio!</vt:lpstr>
      <vt:lpstr>One last thing before we head to Rstudio!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32</cp:revision>
  <dcterms:created xsi:type="dcterms:W3CDTF">2023-10-16T19:54:21Z</dcterms:created>
  <dcterms:modified xsi:type="dcterms:W3CDTF">2023-11-06T21:00:25Z</dcterms:modified>
</cp:coreProperties>
</file>