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8" r:id="rId3"/>
    <p:sldId id="343" r:id="rId4"/>
    <p:sldId id="299" r:id="rId5"/>
    <p:sldId id="345" r:id="rId6"/>
    <p:sldId id="300" r:id="rId7"/>
    <p:sldId id="346" r:id="rId8"/>
    <p:sldId id="302" r:id="rId9"/>
    <p:sldId id="347" r:id="rId10"/>
    <p:sldId id="348" r:id="rId11"/>
    <p:sldId id="349" r:id="rId12"/>
    <p:sldId id="303" r:id="rId13"/>
    <p:sldId id="306" r:id="rId14"/>
    <p:sldId id="342" r:id="rId15"/>
    <p:sldId id="344" r:id="rId16"/>
    <p:sldId id="307" r:id="rId17"/>
    <p:sldId id="309" r:id="rId18"/>
    <p:sldId id="310" r:id="rId19"/>
    <p:sldId id="311" r:id="rId20"/>
    <p:sldId id="312" r:id="rId21"/>
    <p:sldId id="313" r:id="rId22"/>
    <p:sldId id="318" r:id="rId23"/>
    <p:sldId id="335" r:id="rId24"/>
    <p:sldId id="341" r:id="rId25"/>
    <p:sldId id="333" r:id="rId26"/>
    <p:sldId id="319" r:id="rId27"/>
    <p:sldId id="337" r:id="rId28"/>
    <p:sldId id="338" r:id="rId29"/>
    <p:sldId id="339" r:id="rId30"/>
    <p:sldId id="316" r:id="rId31"/>
    <p:sldId id="340" r:id="rId32"/>
    <p:sldId id="322" r:id="rId33"/>
    <p:sldId id="323" r:id="rId34"/>
    <p:sldId id="324" r:id="rId35"/>
    <p:sldId id="327" r:id="rId36"/>
    <p:sldId id="328" r:id="rId37"/>
    <p:sldId id="332" r:id="rId38"/>
    <p:sldId id="334" r:id="rId39"/>
    <p:sldId id="330" r:id="rId4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4525" autoAdjust="0"/>
  </p:normalViewPr>
  <p:slideViewPr>
    <p:cSldViewPr snapToGrid="0">
      <p:cViewPr varScale="1">
        <p:scale>
          <a:sx n="87" d="100"/>
          <a:sy n="87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23ED03-9C2A-4E4F-B8DD-C2D4DBF5AE8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23D780-B492-4DAD-8FDC-1DD50F0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called this section “Under the hood”.  I’d like to add an important preface, since I suspect I’ll go into unnecessary detail.</a:t>
            </a:r>
          </a:p>
          <a:p>
            <a:endParaRPr lang="en-US" dirty="0"/>
          </a:p>
          <a:p>
            <a:r>
              <a:rPr lang="en-US" dirty="0"/>
              <a:t>What I DON’T want is for you to worry about  trying to memorize everything we go over.  But what I DO want is to provide a bit more intuition regarding how things are put together and how the language works, which I hope will lead to a richer understanding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something you might not ever create, but you might end up working with.</a:t>
            </a:r>
          </a:p>
          <a:p>
            <a:endParaRPr lang="en-US" dirty="0"/>
          </a:p>
          <a:p>
            <a:r>
              <a:rPr lang="en-US" dirty="0"/>
              <a:t>Notice that again, R gives you clues regarding how to take this thing apart … this time the pieces have double brackets</a:t>
            </a:r>
          </a:p>
          <a:p>
            <a:endParaRPr lang="en-US" dirty="0"/>
          </a:p>
          <a:p>
            <a:r>
              <a:rPr lang="en-US" dirty="0"/>
              <a:t>So we grabbed the second element of the list … what do we have?  A character vector.  And we already know how to take these apart!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something you might not ever create, but you might end up working with.</a:t>
            </a:r>
          </a:p>
          <a:p>
            <a:endParaRPr lang="en-US" dirty="0"/>
          </a:p>
          <a:p>
            <a:r>
              <a:rPr lang="en-US" dirty="0"/>
              <a:t>Notice that again, R gives you clues regarding how to take this thing apart … this time the pieces have double brackets</a:t>
            </a:r>
          </a:p>
          <a:p>
            <a:endParaRPr lang="en-US" dirty="0"/>
          </a:p>
          <a:p>
            <a:r>
              <a:rPr lang="en-US" dirty="0"/>
              <a:t>So we grabbed the second element of the list … what do we have?  A character vector.  And we already know how to take these apart!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something you might not ever create, but you might end up working with.</a:t>
            </a:r>
          </a:p>
          <a:p>
            <a:endParaRPr lang="en-US" dirty="0"/>
          </a:p>
          <a:p>
            <a:r>
              <a:rPr lang="en-US" dirty="0"/>
              <a:t>Notice that again, R gives you clues regarding how to take this thing apart … this time the pieces have double brackets</a:t>
            </a:r>
          </a:p>
          <a:p>
            <a:endParaRPr lang="en-US" dirty="0"/>
          </a:p>
          <a:p>
            <a:r>
              <a:rPr lang="en-US" dirty="0"/>
              <a:t>So we grabbed the second element of the list … what do we have?  A character vector.  And we already know how to take these apart!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6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REALLY useful tool for examining the structure of an object is the str() function, which prints the STRUCTURE without printing the whole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5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maybe it doesn’t print!  Here’s an interesting use case…</a:t>
            </a:r>
          </a:p>
          <a:p>
            <a:endParaRPr lang="en-US" dirty="0"/>
          </a:p>
          <a:p>
            <a:r>
              <a:rPr lang="en-US" dirty="0"/>
              <a:t>…Let’s say we want to be REALLY good programmers and eliminate a copy/paste error…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9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another way to extract or subset things in R that’s a bit more programming-y, and that’s using logical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first, here’s some more vocabulary…</a:t>
            </a:r>
          </a:p>
          <a:p>
            <a:endParaRPr lang="en-US" dirty="0"/>
          </a:p>
          <a:p>
            <a:r>
              <a:rPr lang="en-US" dirty="0"/>
              <a:t>equal to, not equal to…</a:t>
            </a:r>
          </a:p>
          <a:p>
            <a:endParaRPr lang="en-US" dirty="0"/>
          </a:p>
          <a:p>
            <a:r>
              <a:rPr lang="en-US" dirty="0"/>
              <a:t>Notice that the “equal to” operator has two equal signs!  That’s because one equal sign already has another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26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 THE CONTENTS OF THIS SLIDE WILL BE MOVED TO THE DEMONSTRATIVE CODING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1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basically a look at how things are constructed – what better way than to grab a crescent wrench and start taking stuff apart?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3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You’d probably never create logical vectors by themselves – you’d use them to SUBSET things</a:t>
            </a:r>
          </a:p>
          <a:p>
            <a:endParaRPr lang="en-US" dirty="0"/>
          </a:p>
          <a:p>
            <a:r>
              <a:rPr lang="en-US" dirty="0"/>
              <a:t>Take a look at how this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do this in two dimensions as well!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6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 need some tools for dealing with NA entries.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8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very handy tool to put in your toolbox is </a:t>
            </a:r>
            <a:r>
              <a:rPr lang="en-US" dirty="0" err="1"/>
              <a:t>ifelse</a:t>
            </a:r>
            <a:r>
              <a:rPr lang="en-US" dirty="0"/>
              <a:t>(), which constructs vectors, and works much like Excel’s =if()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33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also work with vectors!  Take a look at what it’s doing here…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3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handy tool is %in%, which checks membership in a set.</a:t>
            </a:r>
          </a:p>
          <a:p>
            <a:endParaRPr lang="en-US" dirty="0"/>
          </a:p>
          <a:p>
            <a:r>
              <a:rPr lang="en-US" dirty="0"/>
              <a:t>It’s really useful if you have multiple possible values that you want to check – this way you don’t have to keep typing or </a:t>
            </a:r>
            <a:r>
              <a:rPr lang="en-US" dirty="0" err="1"/>
              <a:t>or</a:t>
            </a:r>
            <a:r>
              <a:rPr lang="en-US" dirty="0"/>
              <a:t> </a:t>
            </a:r>
            <a:r>
              <a:rPr lang="en-US" dirty="0" err="1"/>
              <a:t>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this!</a:t>
            </a:r>
          </a:p>
          <a:p>
            <a:endParaRPr lang="en-US" dirty="0"/>
          </a:p>
          <a:p>
            <a:r>
              <a:rPr lang="en-US" dirty="0"/>
              <a:t>Let’s build this one piece at a time – first, where should the comma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5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chat with your neighbors and crowd-source this thing, and we’ll come back in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9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we’ve hinted at something pretty big: that there are often multiple ways to do something in R, but some of them aren’t recommended.</a:t>
            </a:r>
          </a:p>
          <a:p>
            <a:endParaRPr lang="en-US" dirty="0"/>
          </a:p>
          <a:p>
            <a:r>
              <a:rPr lang="en-US" dirty="0"/>
              <a:t>If you’re ever looking at other people’s R scripts, there are some things you might see that </a:t>
            </a:r>
            <a:r>
              <a:rPr lang="en-US"/>
              <a:t>we intentionally HAVEN’T taught you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basically a look at how things are constructed – what better way than to grab a crescent wrench and start taking stuff apart?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0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take things apart is using indices, </a:t>
            </a:r>
            <a:r>
              <a:rPr lang="en-US"/>
              <a:t>which is the plural of index.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we define a vector, and square brackets let us grab a subset of the vector</a:t>
            </a:r>
          </a:p>
          <a:p>
            <a:endParaRPr lang="en-US" dirty="0"/>
          </a:p>
          <a:p>
            <a:r>
              <a:rPr lang="en-US" dirty="0"/>
              <a:t>Notice that a single number in the square brackets pulls out a single number, and a vector in the square brackets pulls out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take things apart is using indices, </a:t>
            </a:r>
            <a:r>
              <a:rPr lang="en-US"/>
              <a:t>which is the plural of index.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we define a vector, and square brackets let us grab a subset of the vector</a:t>
            </a:r>
          </a:p>
          <a:p>
            <a:endParaRPr lang="en-US" dirty="0"/>
          </a:p>
          <a:p>
            <a:r>
              <a:rPr lang="en-US" dirty="0"/>
              <a:t>Notice that a single number in the square brackets pulls out a single number, and a vector in the square brackets pulls out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the next step towards something that would actually look like data is a matrix.</a:t>
            </a:r>
          </a:p>
          <a:p>
            <a:endParaRPr lang="en-US" dirty="0"/>
          </a:p>
          <a:p>
            <a:r>
              <a:rPr lang="en-US" dirty="0"/>
              <a:t>Now we have rows AND columns, so we need to account for that.</a:t>
            </a:r>
          </a:p>
          <a:p>
            <a:endParaRPr lang="en-US" dirty="0"/>
          </a:p>
          <a:p>
            <a:r>
              <a:rPr lang="en-US" dirty="0"/>
              <a:t>NOTICE that when we print matrix A, it gives us some clues as to how to take it apart</a:t>
            </a:r>
          </a:p>
          <a:p>
            <a:endParaRPr lang="en-US" dirty="0"/>
          </a:p>
          <a:p>
            <a:r>
              <a:rPr lang="en-US" dirty="0"/>
              <a:t>So you can refer to a single element by its row AND column, with a comma in between</a:t>
            </a:r>
          </a:p>
          <a:p>
            <a:endParaRPr lang="en-US" dirty="0"/>
          </a:p>
          <a:p>
            <a:r>
              <a:rPr lang="en-US" dirty="0"/>
              <a:t>OR you can grab a whole row or column … or multiple rows or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the next step towards something that would actually look like data is a matrix.</a:t>
            </a:r>
          </a:p>
          <a:p>
            <a:endParaRPr lang="en-US" dirty="0"/>
          </a:p>
          <a:p>
            <a:r>
              <a:rPr lang="en-US" dirty="0"/>
              <a:t>Now we have rows AND columns, so we need to account for that.</a:t>
            </a:r>
          </a:p>
          <a:p>
            <a:endParaRPr lang="en-US" dirty="0"/>
          </a:p>
          <a:p>
            <a:r>
              <a:rPr lang="en-US" dirty="0"/>
              <a:t>NOTICE that when we print matrix A, it gives us some clues as to how to take it apart</a:t>
            </a:r>
          </a:p>
          <a:p>
            <a:endParaRPr lang="en-US" dirty="0"/>
          </a:p>
          <a:p>
            <a:r>
              <a:rPr lang="en-US" dirty="0"/>
              <a:t>So you can refer to a single element by its row AND column, with a comma in between</a:t>
            </a:r>
          </a:p>
          <a:p>
            <a:endParaRPr lang="en-US" dirty="0"/>
          </a:p>
          <a:p>
            <a:r>
              <a:rPr lang="en-US" dirty="0"/>
              <a:t>OR you can grab a whole row or column … or multiple rows or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actually introduced matrices so I could talk about </a:t>
            </a:r>
            <a:r>
              <a:rPr lang="en-US" dirty="0" err="1"/>
              <a:t>data.frames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vast majority of the time, this is what you’ll be working with!</a:t>
            </a:r>
          </a:p>
          <a:p>
            <a:endParaRPr lang="en-US" dirty="0"/>
          </a:p>
          <a:p>
            <a:r>
              <a:rPr lang="en-US" dirty="0"/>
              <a:t>You’ll notice that the same rules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actually introduced matrices so I could talk about </a:t>
            </a:r>
            <a:r>
              <a:rPr lang="en-US" dirty="0" err="1"/>
              <a:t>data.frames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vast majority of the time, this is what you’ll be working with!</a:t>
            </a:r>
          </a:p>
          <a:p>
            <a:endParaRPr lang="en-US" dirty="0"/>
          </a:p>
          <a:p>
            <a:r>
              <a:rPr lang="en-US" dirty="0"/>
              <a:t>You’ll notice that the same rules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BA28-D4A6-5DFF-875D-D13B1DC1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1833-C8E5-63A7-4F54-BE9BCDA1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7C3B7-4998-4DF5-8211-2EF7210B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0452-5908-5AD8-E647-CD0C175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ACB3-46AF-11BB-9A62-13A6406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EBA7-C16F-3D14-5002-68BF7F4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A5304-B10C-C260-6443-B8B6D716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4156-9990-25C8-8EF1-2DF31E97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004D-BA73-9B1D-2A5F-D8D9149C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06A2-7737-FCE8-09B4-06DBFC0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E9479-5C70-2790-6A16-1DDE0343A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19607-C15E-0682-59BA-1595542F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3E80-4DB8-5FB3-7E86-2D6E9C86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B27C-036D-1E1F-750B-003EEDB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0A8B-795C-0998-B49E-D76E79F1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EA-BCB3-B3FC-FEB6-88C9CE96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F004-0276-7A3D-0B7D-853A1FE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4867-6B51-D55F-A3AD-38D89417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07E4-ED4E-F19A-8CEA-53BB2DC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18EA-2FDB-C87D-6E0D-5EFC099F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ED8F-30D2-592F-02D6-131C0C2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539D5-429A-383F-6070-72C72AE9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1F20-C196-7392-4BFD-37165333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BADF-999E-C4EB-2A27-38D39EA0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EE18-DEAE-0C84-9ABE-E1403E1F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9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B749-62E6-6516-C5B8-7F8E449D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CEFE-0078-FBA0-E0B7-3259062B6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DDAD0-9F78-CAB9-41F4-2DF819D3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C8B6-66D1-E561-9861-17768018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181F3-199E-6E38-CD50-51DD66D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05D2-C1FE-FB63-C9A9-4D51299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92C-4C80-BC9C-ECA7-B8AD2E87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274D-C0AD-DCFF-5451-17936107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E76E-626E-C859-2BFE-ECD7FC7A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D9F56-64B0-2F7F-B156-FD1CE941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2A2A0-A058-6E65-B342-99DC91FB7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C8DE0-A1FB-F723-8C24-FD955E68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BCC7D-2913-6502-20B5-B861D170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4A29-FC05-DB43-7094-971530C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11A0-6A74-9E1D-F58C-433CF444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D6D98-7561-AAE3-8CC4-23AA9FF9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AEE88-D66E-17B3-08BC-A8B1D867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564A-5E55-290F-B0F6-6E1FA11C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2F799-FEDA-28BF-3C06-A5BEED39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427FA-34C9-EA3D-2062-3E271F1C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A99F-70C0-ED29-7B90-C13AD1A8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FAB-FB2E-00BD-3B87-CBF157F5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73BF-A4D6-AB01-E7C4-4E381554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3592-4819-6831-F106-7D4FD1D5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A49E-A495-7540-F855-995B0ED5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C2B6-8499-50D4-2969-228334E0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CE0E-752C-A432-DC26-2288487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0F18-59E8-93F0-3755-67617D0D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8E8D-181C-5250-FD4D-5C76BD62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85A4-373C-08F9-DDCE-1B067FFF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C501-AC96-1571-AA53-EEEFFC73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79ED-5A41-6C9B-55A1-7AA14FDE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D1CE-E50D-9455-D0C9-1A75574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D19B8-1E97-5123-0D08-A9CCF0E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7B8B-5AB9-DDD0-8C57-670516C2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C10C-4524-7826-1DCA-34BA307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3AF2-CCF7-45AD-AD5A-5AB014F56A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26C1-131F-3B1B-7DF6-DEB3C69C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84F3-43D5-70EB-6B35-747C1C770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fg-dsf.github.io/Best_practice_R/Best_practice_R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9A1E-0B63-70DF-4B96-3B7D984A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AE0F-799E-1B40-2D5C-CF834A1D4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arrays</a:t>
            </a:r>
            <a:r>
              <a:rPr lang="en-US" sz="3600" dirty="0"/>
              <a:t>: data in 3+ dimensions??!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2605068" y="5027048"/>
            <a:ext cx="6981862" cy="13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You’ll probably never see these!</a:t>
            </a:r>
          </a:p>
          <a:p>
            <a:r>
              <a:rPr lang="en-US" sz="2400" dirty="0"/>
              <a:t>But even if you do, they use rules you already know.</a:t>
            </a:r>
          </a:p>
          <a:p>
            <a:pPr marL="457200" lvl="1" indent="0">
              <a:buNone/>
            </a:pPr>
            <a:r>
              <a:rPr lang="en-US" sz="2000" dirty="0"/>
              <a:t>[ , , , , ] 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3DA1FE-3586-D5BC-D7A7-F343393D2A34}"/>
              </a:ext>
            </a:extLst>
          </p:cNvPr>
          <p:cNvGrpSpPr/>
          <p:nvPr/>
        </p:nvGrpSpPr>
        <p:grpSpPr>
          <a:xfrm>
            <a:off x="741946" y="1390941"/>
            <a:ext cx="1055990" cy="1099145"/>
            <a:chOff x="8659092" y="1765615"/>
            <a:chExt cx="1055990" cy="109914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D6C050-4F15-3A6E-A478-B245FEBAECA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1C7D87-DB79-A2E4-7130-974B9F14B0F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3DFD25-0656-9722-AE8C-977CFBE6998F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473604-3563-2853-D8F4-696615873686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31993D-FE5B-97A2-D093-71CD8217BE3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1E317E-7FC7-F6FB-5F4F-8FD11F8F645A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A454E8-8443-6694-BCAE-DF9FA05C7279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5216EC-2E7E-E0F2-FF45-14242B6E151D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31B10A-0629-943E-3C07-2F37D3ED66F1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C3D8AB-88D7-E38B-7B5F-6F222FAC4E7E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AD2DEF-D5B9-A59A-8364-A8D072682D7D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A9D095-5037-2DBE-60EA-5BB54A9035D2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178EA9-6802-D781-47E0-55682B504259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852EEA-05AB-F7DF-8B1D-656EC2D784F8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2A29A9-86DB-5615-EC6F-54B15FED7A05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9A121D-2270-A664-CA36-CE9AA1ED069B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42A110-5E66-939A-2109-12134280700E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5D784F-8361-461D-A43D-14D928C3E1AF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9717F4-569E-3AE7-CDB0-E9ECEC3360BA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86AAADC-21DE-12AB-2A5B-4FE8E4586124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E9E87E-3A95-DAC5-BFF9-FB99CE72B650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AEE854-0948-BCB2-3EDE-563C853A61A6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86E481-7B51-7B09-9C84-2713C15196CC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18BC6-6521-053E-C4FB-498C036CE997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CD7502-F60E-D440-8B73-BF461880890B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2B5FDB7-EF7B-727B-F727-742999DBAC19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083C7E-B6A8-42F3-CB18-C387CB58BE31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B87AB0-2B22-7068-21BA-CAF494DD3CE5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5FB8A4-F919-11D2-F52C-14EE8FE65BE9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97DEA6-C390-6F15-871F-6DC3C35D4272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00E943-B7CC-E1F9-CA90-7CF88E216BE8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02B702-2704-87C9-6984-135FD00834B4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D7E090-727F-A439-D6C9-D71980E928E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9F6E33-FCB8-ACCC-9674-F57292B0668A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34FA7F-7550-6942-472B-21E77108EF91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EA3861-562A-86D4-F09B-DCC7D8295632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1EA502-306B-C6B5-F8D4-FBB9CEBBC9DC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B01D53-DABC-31B7-51D6-F1366480B460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347278-76AB-7BA5-7516-862B87515657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372F68-58A5-75F5-EA1F-6762BA8C9362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31F542D-4AC9-8EFF-05CE-2DDA6AD95281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BBCAE71-DE8C-F9FF-19C8-FA779063E735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6A448-1109-4F4D-EF76-C63CB6192BA2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6BA96D-BA89-8ACF-79AA-1A71AFC7E997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52F7B59-3D9E-DE20-6A08-C037DD10C31B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554128-51B0-3CBF-907D-A4AEFA7B8B5F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28EAC09-C1F2-1F05-C5FF-16DF2E9F51DC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96E854E-A43B-7A5A-238A-3E95D7BE3B3E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52969C-8B01-1325-5626-286E9FF19870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2FA5CD-D158-351B-EF1D-1CB40A60A29B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59A0B85-4A3A-4F51-32DD-47455CB12EF3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1FE345-2899-4912-5676-3229D68E7E3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D7A39F1-4300-16E2-927B-4B6E7F7E3AFD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12CFDD3-5CE6-D177-2F0B-A9DE96EE9330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2075A1E-36D4-BFFC-4A0E-6A468A5DF4D5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82B061-F7B9-8BFF-C390-081B86FD61FA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4E6C7D-1AC0-2767-A40D-94299D4D23D3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BFBF9B6-BEBE-ECCB-78A1-FA04983C47EB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FFD4523-D7E6-6FBC-B769-F177468AF6FD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B61DD0-EF28-FED3-D933-D1649C3F00E7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1E1AD7-2F6E-9A7B-A809-E7FBABFA2CA9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30136E-839A-890C-A196-8CA3C8A4C9C8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945000E-4C48-917B-F2C6-14160784F1CE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1DF216E-D948-9E78-5A76-9AE020BC13B7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932C63-9B89-0531-DAEA-9FD808B9E73C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9CD283-AF69-433F-AD9E-528DC65E3DA8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4030192-60B1-C110-1E62-FB2311CBC503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B47E67-84B6-88BF-1065-FB29379B2E4E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45C0FFC-6D79-B31E-2028-9BFDDA2DED0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A422DB-8449-4ECF-D336-E305204986D4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F47732-43A2-5BFC-0B76-B866113448D4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7BE0F21-49E0-6F9F-3E33-2CF94F5D5F03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A2425E-92B5-D00C-7D8B-3D8876A09ED5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41A1EE-E342-BEFF-811D-C0A7065C4CC9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E04730B-B809-5EBA-C03D-23EA2D1FF31C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B44EEDE-2D5B-28EF-FC92-33CB5466EAD9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2409321-752F-01EC-D61C-73A2A0B5CFBA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A86890-1126-CFFF-10C7-885DB883CCC2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7585C-070B-18A6-216D-A9B5C30C933F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AD6C7B-64F5-22E8-A832-87EECAA9A867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AC005E-8328-DFAC-C5BC-66BCFB973BC9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16197B8-5114-1299-010D-C1FA441207D2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8DAB3C-0B5A-AC80-97F2-8CFAC8298C94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80C67C-5FA4-AA66-AF0F-1DB511139450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B7D53B4-8595-25C5-015A-9FD0A6CCDA6A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C4A5C37-A4AD-A44A-8446-4B79D487C9A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DDB1909-B241-840D-EDA0-96E7C12B5F5D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946C249-C7E0-8C36-05AF-67FC1743F22C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0DE1836-AF95-7AF0-BD13-F18A922F699A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15C1961-3220-3456-77B4-ED38997ABF56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FFFF5D3-D489-71B9-AE0F-03C253E2876B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F4B8B3-76EB-163F-16B0-7F9C6C306532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9A622AB-96D1-218D-528F-4C2D1CFDBE1A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E8CE78-FBF2-C99B-565A-11538141EAC1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E09D9AD-6348-E17A-384D-40139AC93C3D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614B218-FA48-CC83-DF6A-5DFB207373BA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5" name="Picture 124" descr="A green cartoon character with red text&#10;&#10;Description automatically generated">
            <a:extLst>
              <a:ext uri="{FF2B5EF4-FFF2-40B4-BE49-F238E27FC236}">
                <a16:creationId xmlns:a16="http://schemas.microsoft.com/office/drawing/2014/main" id="{9C3107CA-9983-ECAE-85C4-AB32B9E4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38" y="1279557"/>
            <a:ext cx="2319521" cy="30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224" y="983226"/>
            <a:ext cx="3295644" cy="5663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sex length weight age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1   Male    110    3.0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2   Male    112    3.4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3 Female     90    2.4   1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[[3]]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2023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[[2]][3]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060626" y="1035586"/>
            <a:ext cx="4615182" cy="43593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Lists can be made of anything: </a:t>
            </a:r>
            <a:r>
              <a:rPr lang="en-US" sz="2400" dirty="0" err="1"/>
              <a:t>data.frames</a:t>
            </a:r>
            <a:r>
              <a:rPr lang="en-US" sz="2400" dirty="0"/>
              <a:t>, vectors, even lists!</a:t>
            </a:r>
          </a:p>
          <a:p>
            <a:r>
              <a:rPr lang="en-US" sz="2400" dirty="0"/>
              <a:t>You can use double brackets </a:t>
            </a:r>
            <a:r>
              <a:rPr lang="en-US" sz="2400" b="1" dirty="0"/>
              <a:t>[[ ]]</a:t>
            </a:r>
            <a:r>
              <a:rPr lang="en-US" sz="2400" dirty="0"/>
              <a:t> to extract elements of a list</a:t>
            </a:r>
          </a:p>
          <a:p>
            <a:r>
              <a:rPr lang="en-US" sz="2400" dirty="0"/>
              <a:t>There might be pieces that are nested multiple layers deep, but you can still get to them!</a:t>
            </a:r>
          </a:p>
          <a:p>
            <a:r>
              <a:rPr lang="en-US" sz="2400" i="1" dirty="0"/>
              <a:t>R gives you clues: [[ ]]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D85E886-9433-A266-99A9-0BD5F7735454}"/>
              </a:ext>
            </a:extLst>
          </p:cNvPr>
          <p:cNvSpPr/>
          <p:nvPr/>
        </p:nvSpPr>
        <p:spPr>
          <a:xfrm>
            <a:off x="2956623" y="3365526"/>
            <a:ext cx="329564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457306-2BAA-15EC-4826-193BFAA32E88}"/>
              </a:ext>
            </a:extLst>
          </p:cNvPr>
          <p:cNvSpPr/>
          <p:nvPr/>
        </p:nvSpPr>
        <p:spPr>
          <a:xfrm>
            <a:off x="4987708" y="3332538"/>
            <a:ext cx="864451" cy="47094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073C3F-5920-3CBA-0B9E-FC4B83E460BF}"/>
              </a:ext>
            </a:extLst>
          </p:cNvPr>
          <p:cNvSpPr txBox="1">
            <a:spLocks/>
          </p:cNvSpPr>
          <p:nvPr/>
        </p:nvSpPr>
        <p:spPr>
          <a:xfrm>
            <a:off x="365760" y="5594146"/>
            <a:ext cx="2526030" cy="3793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Extracting a piece of the list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F5249D-06C7-6690-7199-92A9E5D69E54}"/>
              </a:ext>
            </a:extLst>
          </p:cNvPr>
          <p:cNvGrpSpPr/>
          <p:nvPr/>
        </p:nvGrpSpPr>
        <p:grpSpPr>
          <a:xfrm rot="10800000">
            <a:off x="2956623" y="5736502"/>
            <a:ext cx="1794048" cy="159729"/>
            <a:chOff x="2126255" y="2286293"/>
            <a:chExt cx="1195424" cy="15972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443900-387E-A4B8-20D9-CFCB80C89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1E27D6-EF97-825D-6428-F6B4BAE16D1B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32D6CF0-CAAE-E0E6-787C-2E0DA840168A}"/>
              </a:ext>
            </a:extLst>
          </p:cNvPr>
          <p:cNvSpPr txBox="1">
            <a:spLocks/>
          </p:cNvSpPr>
          <p:nvPr/>
        </p:nvSpPr>
        <p:spPr>
          <a:xfrm>
            <a:off x="6050681" y="5582717"/>
            <a:ext cx="4817340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Then, extracting an element of the vector it returned!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CAD438-4822-B988-7A24-C1CD5CB2BBDE}"/>
              </a:ext>
            </a:extLst>
          </p:cNvPr>
          <p:cNvGrpSpPr/>
          <p:nvPr/>
        </p:nvGrpSpPr>
        <p:grpSpPr>
          <a:xfrm rot="10800000" flipH="1">
            <a:off x="5075962" y="5741249"/>
            <a:ext cx="939391" cy="159727"/>
            <a:chOff x="2126255" y="2286293"/>
            <a:chExt cx="1195424" cy="15972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CEE7875-1F70-5A5D-7C00-1E288047F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9BEE7F-5064-889D-96D1-138D93C7F025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CEAE23D-7F68-4ADB-3810-C7F368F7DB9F}"/>
              </a:ext>
            </a:extLst>
          </p:cNvPr>
          <p:cNvSpPr/>
          <p:nvPr/>
        </p:nvSpPr>
        <p:spPr>
          <a:xfrm>
            <a:off x="2704185" y="3140581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3835281-7BE5-994C-6B16-F37E80CC2867}"/>
              </a:ext>
            </a:extLst>
          </p:cNvPr>
          <p:cNvSpPr/>
          <p:nvPr/>
        </p:nvSpPr>
        <p:spPr>
          <a:xfrm rot="5400000">
            <a:off x="5274182" y="2905696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6" grpId="1" animBg="1"/>
      <p:bldP spid="27" grpId="0" animBg="1"/>
      <p:bldP spid="27" grpId="1" animBg="1"/>
      <p:bldP spid="28" grpId="0"/>
      <p:bldP spid="32" grpId="0"/>
      <p:bldP spid="36" grpId="0" animBg="1"/>
      <p:bldP spid="36" grpId="1" animBg="1"/>
      <p:bldP spid="37" grpId="0" animBg="1"/>
      <p:bldP spid="3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C5CC8B8-B5D1-290D-C31B-DE32BB52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753" y="1101864"/>
            <a:ext cx="3254477" cy="4424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8AAAC21-9F36-3195-74A9-08D218D0EA52}"/>
              </a:ext>
            </a:extLst>
          </p:cNvPr>
          <p:cNvSpPr txBox="1">
            <a:spLocks/>
          </p:cNvSpPr>
          <p:nvPr/>
        </p:nvSpPr>
        <p:spPr>
          <a:xfrm>
            <a:off x="2903752" y="5656880"/>
            <a:ext cx="4212140" cy="99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gradebook$best_part_of_teaching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[1] "June"   "July"   "August"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FFF413-725F-B993-F215-4101EC76B9E0}"/>
              </a:ext>
            </a:extLst>
          </p:cNvPr>
          <p:cNvCxnSpPr>
            <a:cxnSpLocks/>
          </p:cNvCxnSpPr>
          <p:nvPr/>
        </p:nvCxnSpPr>
        <p:spPr>
          <a:xfrm>
            <a:off x="2142572" y="5858961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3B52411-85F1-7C4A-E2E1-8D93A6D32142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Again, you can use $ to select something by name</a:t>
            </a:r>
          </a:p>
          <a:p>
            <a:r>
              <a:rPr lang="en-US" sz="2400" i="1" dirty="0"/>
              <a:t>R gives you clues: $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371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str() </a:t>
            </a:r>
            <a:r>
              <a:rPr lang="en-US" sz="3600" dirty="0"/>
              <a:t>function shows the structure of an object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15804" y="939123"/>
            <a:ext cx="6750235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Terminology: an </a:t>
            </a:r>
            <a:r>
              <a:rPr lang="en-US" b="1" dirty="0"/>
              <a:t>object</a:t>
            </a:r>
            <a:r>
              <a:rPr lang="en-US" dirty="0"/>
              <a:t> is a </a:t>
            </a:r>
            <a:r>
              <a:rPr lang="en-US" i="1" dirty="0"/>
              <a:t>general</a:t>
            </a:r>
            <a:r>
              <a:rPr lang="en-US" dirty="0"/>
              <a:t> term for any bundle of information in R’s workspace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88" y="2074887"/>
            <a:ext cx="6701073" cy="320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str(gradebook)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List of 3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grades                :'</a:t>
            </a:r>
            <a:r>
              <a:rPr lang="en-US" sz="2000" dirty="0" err="1">
                <a:cs typeface="Courier New" panose="02070309020205020404" pitchFamily="49" charset="0"/>
              </a:rPr>
              <a:t>data.frame</a:t>
            </a:r>
            <a:r>
              <a:rPr lang="en-US" sz="2000" dirty="0">
                <a:cs typeface="Courier New" panose="02070309020205020404" pitchFamily="49" charset="0"/>
              </a:rPr>
              <a:t>':	3 obs. of  2 variables: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student: chr [1:3] "Albert" "Betty" "Chuck"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grade  : num [1:3] 85 98 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best_part_of_teaching</a:t>
            </a:r>
            <a:r>
              <a:rPr lang="en-US" sz="2000" dirty="0">
                <a:cs typeface="Courier New" panose="02070309020205020404" pitchFamily="49" charset="0"/>
              </a:rPr>
              <a:t> : chr [1:3] "June"   "July"   "August"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years_until_retirement</a:t>
            </a:r>
            <a:r>
              <a:rPr lang="en-US" sz="2000" dirty="0">
                <a:cs typeface="Courier New" panose="02070309020205020404" pitchFamily="49" charset="0"/>
              </a:rPr>
              <a:t>: num 28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442452" y="2074605"/>
            <a:ext cx="3161073" cy="467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2E727-6AE9-1527-AC96-3883298200BF}"/>
              </a:ext>
            </a:extLst>
          </p:cNvPr>
          <p:cNvSpPr txBox="1">
            <a:spLocks/>
          </p:cNvSpPr>
          <p:nvPr/>
        </p:nvSpPr>
        <p:spPr>
          <a:xfrm>
            <a:off x="4689988" y="5132070"/>
            <a:ext cx="7214223" cy="16128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</a:t>
            </a:r>
          </a:p>
          <a:p>
            <a:r>
              <a:rPr lang="en-US" dirty="0"/>
              <a:t>str() also prints the classes &amp; sizes of elements</a:t>
            </a:r>
          </a:p>
          <a:p>
            <a:r>
              <a:rPr lang="en-US" i="1" dirty="0"/>
              <a:t>R gives you all the clues: [ ], [[ ]], $, … </a:t>
            </a:r>
          </a:p>
        </p:txBody>
      </p:sp>
    </p:spTree>
    <p:extLst>
      <p:ext uri="{BB962C8B-B14F-4D97-AF65-F5344CB8AC3E}">
        <p14:creationId xmlns:p14="http://schemas.microsoft.com/office/powerpoint/2010/main" val="39814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68" y="-15479"/>
            <a:ext cx="9865330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      </a:t>
            </a:r>
            <a:r>
              <a:rPr lang="en-US" sz="2800" dirty="0"/>
              <a:t>Things can be put together in…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99133" y="1008380"/>
            <a:ext cx="5052926" cy="7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dimensions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57E5-F93F-8106-66BD-7ACCEF4C8F4C}"/>
              </a:ext>
            </a:extLst>
          </p:cNvPr>
          <p:cNvSpPr txBox="1">
            <a:spLocks/>
          </p:cNvSpPr>
          <p:nvPr/>
        </p:nvSpPr>
        <p:spPr>
          <a:xfrm>
            <a:off x="555343" y="3871914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Multiple dimensions (arrays)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46645B-F25B-C886-613F-3865F356516A}"/>
              </a:ext>
            </a:extLst>
          </p:cNvPr>
          <p:cNvGrpSpPr/>
          <p:nvPr/>
        </p:nvGrpSpPr>
        <p:grpSpPr>
          <a:xfrm>
            <a:off x="2135508" y="1667506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27D7-60DF-01D6-AC2F-5288109DAEDE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233E3-1C2F-89F8-7750-7035591440ED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035D3-9AE8-F3C8-063B-6BF0C1C59E96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13DFC-9676-1791-762B-827C6961E271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C278DD-3F58-32E4-53F6-15F9E59921B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F51D4-5262-1F5E-1472-D008E8DEE9CC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5264C-E878-41F0-AD0D-42AE4632BBE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89AEE2-E16B-5338-FD65-8E21554953AE}"/>
              </a:ext>
            </a:extLst>
          </p:cNvPr>
          <p:cNvGrpSpPr/>
          <p:nvPr/>
        </p:nvGrpSpPr>
        <p:grpSpPr>
          <a:xfrm>
            <a:off x="7503060" y="1852065"/>
            <a:ext cx="854412" cy="1526271"/>
            <a:chOff x="7503060" y="1852065"/>
            <a:chExt cx="854412" cy="1526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E93D9-636A-931D-C8C4-857A313F8BD9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81ED94-A933-4D66-FB6B-89FCD188C897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D528E4-CFB4-44B7-674C-20FE0153891C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CF08C7-F06F-6CDF-6F87-D20347D195D5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D9A85-FE4C-C483-2451-0B5E5BB07FCA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4C777A-1BB8-BC42-F775-2CEC098723F9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352712-5E6B-69FC-34AD-6C793A3386C9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552E5F-838C-E452-3C48-8FF84246D03D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531BF8-621F-5B43-2BCC-6AB4A6C089B6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5C246-E377-327E-8E97-E16011E22485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7879A-1599-E5BE-6674-9A2DAFB6AB84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E5F904-7A9A-B261-C242-8A10B81D4C49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4414FF-45AB-901A-2F97-7EA4977A48FA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91F820-D5F7-3F02-F2CA-942B69EB804F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CCF67-936D-E23A-9345-80FF49D6EC9E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00E24-8456-8E14-7F85-68DD3209FC75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2EA0-C0A7-BF50-737D-04B4FC91CA2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9BB228-7053-70E2-D798-7E09C184C2F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A4E133-9531-F916-3B11-97F761F9A423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7AE5F0-7835-5142-8CF9-6F792B6707E0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F7E2C7-48BD-B41E-B758-DBFD11AAD80C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BC7BA-8FED-CD4A-53D9-652B8966F57B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BD487-90D1-69E0-521B-E05E359BC9AB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CE378-E7C6-AD23-A35B-162EFFA79493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1B6792-0B59-9328-ECE5-2A2FB603FFDB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2FB838-2E80-9831-1D8E-6706BC0D56BE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42A261-5C3C-1185-D8DA-FA7EC96030EC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0C14A-F1D6-3EEF-6576-3E9A25FDF7A6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CE16D-3156-00C4-B324-55D71AA9F95B}"/>
              </a:ext>
            </a:extLst>
          </p:cNvPr>
          <p:cNvGrpSpPr/>
          <p:nvPr/>
        </p:nvGrpSpPr>
        <p:grpSpPr>
          <a:xfrm>
            <a:off x="9837803" y="1869691"/>
            <a:ext cx="1288880" cy="1528488"/>
            <a:chOff x="4081804" y="4654478"/>
            <a:chExt cx="1288880" cy="15284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5A3646-1EE8-7CC6-712D-27D8F289E22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94D8C3-86E4-CA96-F135-DD214B1202D6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D4544-AE78-375A-8E0C-D49A834562FB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5E2937-CA4B-E6AF-F2EA-18D635EE5948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1F0E53-5A11-271F-2876-DAB25F5B11F9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1587E-28EC-AB44-5F5D-A58EA4FF5CDD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4ED82D-D138-6C73-6FE7-FB0345AFD3BE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029795-047C-EE6C-2D5E-9B618B6713ED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2D35F5-F1D2-020C-8636-F890A18F1593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4AC5FF-C464-4B0D-B562-7B0C7EE6B817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09534-2B71-C5C3-327E-0ECFA652A595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C7368E-96ED-FD44-769A-1620E36A5571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3F2DE-66D8-929E-E698-591112191727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F512FE-D6F0-580D-0951-F792FA49BBBE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CE7FB5-676F-9B3A-A514-640C9B3828E7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A9671-FF08-1B12-40A9-9E57ECDAF289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0228C5-0836-4E88-B242-882963D0444D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21288A-9BD7-657A-A6CD-A5855AD2B99C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9905A2-1CE9-8DDC-3AB4-CD4D02E05504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E65CA2-DDFC-CB5C-90C1-C1C4CB31967F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70320A-473B-676E-97A1-0544962F464B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93F31-BC18-64C3-7C18-7F8CB3F3F69C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C12BA8-1891-82A8-B3A0-7D5353A3FB3E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1EDC1C-441A-E020-BA6E-79D55D09BD0C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B9D129-AE56-84D7-F649-FE6C5010115E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D539D-D747-71CF-FC2C-AB35C839FEF2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F1D6ED-E73E-B38D-CDE6-37F936A66AAA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ADBE60A-5779-89A3-E6A6-D1927CCBFC0E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D9BC53-2A8A-9BDB-EFA9-A06D92ACDEA3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E3507F-4CEC-3A66-74C6-50C60071C651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6DA4D9-D861-F965-76BB-110C427486EC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C4A6E-CA10-39C8-5335-6A24DCBED514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4A4011-FDA3-2D21-EBB0-173368EC7FED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5F9739-284A-E25A-18EC-43D000D7630A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39AE46-5547-75FC-1867-ECBA29E1C1DB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59D368-78F7-26B0-72BE-77EE14C65829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56228-0C9B-59D1-96F3-A448A476294F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353E66-E66B-B2C9-C462-75FC6341C29A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0804FB-94D0-E116-FDF9-DB359ED73900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E74A35-6820-703E-E794-FC526795789C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F3CB258-7F84-5F47-D278-7826D2EC9A24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7D19F7D-1F72-D86B-24F4-2B3F83150F6F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68A601-77A5-D0D9-C11C-3B3BD6B3A31C}"/>
              </a:ext>
            </a:extLst>
          </p:cNvPr>
          <p:cNvGrpSpPr/>
          <p:nvPr/>
        </p:nvGrpSpPr>
        <p:grpSpPr>
          <a:xfrm>
            <a:off x="1566468" y="4680192"/>
            <a:ext cx="1055990" cy="1099145"/>
            <a:chOff x="8659092" y="1765615"/>
            <a:chExt cx="1055990" cy="10991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4A197EE-5873-0FD4-E6FF-11C7E439440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7D7A96-8CA8-CC77-02D9-240DBFFCE50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9A5AE1-0E1E-7390-DAE5-80FA4C9198E1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09EA9-0880-CEFB-08C6-7B4D49FF9262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629F6E-5320-F31B-AA3D-83A03F6D587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768A8-FEE4-2381-9AFD-2C0C893B0EFF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48913B-A3EA-0A3F-4A2D-6D73A0A44EBE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B178D9-EF15-0B25-BD2C-011127B90024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76F67-6B3D-7925-3389-DDD6C94A9B7A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F9F81B-4011-147D-0494-D3463E6DABD8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9ACDE6-33B0-762D-35D0-CF239D17F2D2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9062FA-AE68-19A4-E597-3190C84D9B59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4B6F1F-14B5-272F-5211-6AF984EC9A3A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9D5DA4-4DCA-BA85-60D1-4BAEAD3F26F7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3F6BA2-D555-8F7F-FCD2-7294870C614E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E7624F0-873F-AC99-4ABF-F0E9D012E7B9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0EC02B-C97D-F114-592B-837FF0925038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8E7632F-56FD-B16F-95F3-CB2BDD3F4903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C111DE-23B5-D092-8E86-693ADEBBE2DB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C35E24-0DD8-97A3-58BB-A62FD00CC99A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72E70-DC4C-265A-41B3-81092B8D097B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3FAB30-53B2-051C-B6A3-E34962BCE6E5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E5416A-31A4-BD0B-A502-2D6E53EDEA57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4024DD-E449-BE66-87A6-B7FBED691271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B08C6BA-BD0B-3C58-BB96-D6D67A193D97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D1CEA8-A745-C290-4018-9933C31C2741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5AF958-C147-275E-A63B-ECF30978842A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8B1F91-F71E-38F9-172A-9CD029E43E29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4E8B62-67F7-B84E-725B-B09018E349FD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A1E3BC-BE3C-D887-4A22-F5CA0226C853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5975619-3603-33DC-7E2E-C684BFAABDCE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ABA0B-C975-2E0D-1CA5-DA75D21606B2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B65BA7B-BB2F-1C6C-A7D0-A7D104A6BE6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3DE390D-E41C-2DCD-649B-91F21C47FFBD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361F91-63D1-02DD-C1E6-5E826F3EE8D6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58A3DCF-DF2B-1D18-E5CE-F00F6911AB94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476EC0-EFE0-DF7B-E48B-8FE301BE2C80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91444B-C54F-8FE8-8DE5-E471049A096F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581768-633F-75E5-9D6E-F417412738A4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C91F3F3-7A56-ABA3-7DDA-F2E0FD5DDD48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C9B464-561C-E98A-DFA3-6029A4099A06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6FB8FA-3841-9606-4595-D8CB3202F44C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80AA0A-1DA9-2DC6-A64C-F7AAFA44BABC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D054D81-5DE3-94D1-99F8-3709B314FC68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BCC4610-780D-B438-35FD-1360CC464BA1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9174EA-53AF-2FB4-3B04-D64B028DC3CA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ECF47-8391-776B-D53D-E9541F0E3FE6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5548A4B-1694-1417-2BC3-FA31221E947B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74E632-0351-6A2E-0CA0-13D2F723E8FA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6228776-CE7F-3375-DF4F-E18A5B225713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7E49D2-1070-CA8F-17BF-453C50F3A779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465B353-7FA2-2A0A-D938-DCC9B74742B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A94492E-20A0-DDBB-BCD6-A137194FFBFA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D28B25-5306-3DC7-BE0F-E3C70A2F0F1C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C81B2B7-D693-0C03-C05C-BDC497A33523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BECF3C5-E4EA-467E-9804-AFBF820C2F6B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F0487F-ACBD-EEB6-239D-0DAAE04C91E6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CF33B6-8A34-8B21-0E9F-9C49FF0B5E43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8AB4A12-5C83-6C66-EEA6-F0E196BE05F5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AA6AB-FF9F-64DA-85D4-E2431C28771C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06275-0D6B-2E06-B7F0-9D58F0E3970A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3D13D-F9F1-945D-95E4-D60FDD08E2C3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768F142-C9E8-6248-E14D-EFAE5B567171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49DEC-1D95-C1A5-5EF1-58B857A124DD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01F6FF-37A0-B13B-6A3C-80E8B551DD91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9EFB4F0-1E0B-7DB8-16CE-ED89E98546F1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34E0DCF-3E8F-A66F-8B10-8D89DE7A9A45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740663-635C-A7FE-E70F-F7F9E62F903D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3517FD-CB0E-70D5-0AE9-F08D5D1AECD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39B34E7-9257-0D72-3601-5114F5BFB7E0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EAEE29-1200-0707-C1C1-DDC7138EE02A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630D742-EF63-A49D-E16F-A00B16BCAB62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09338-576C-9FFD-A2BB-D7557476A8DC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D43E496-1834-534D-03E4-4C5A64FC1461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668023-D598-3D89-481D-8E3E3A1EFE87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CAFF45B-5D73-A76C-C04D-DCA3C0CCB482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DA3CEE-5D44-6AE8-F87B-36945B0D1474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EA0EB5B-FA4D-B60B-4DB1-0F77A6C7AAA6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5D2D81C-9119-0356-0F0F-71592DA245B6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14ACF87-13D7-E848-EAF4-F0565129478C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F77175-AB6E-6A3C-CD5A-5B21E9E5D66C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E8E2498-5F69-BC45-EA6A-66690E53D82D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6A4E168-1F4D-8076-1D58-147DC576AB30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2BE0AD-9799-8ACF-7F31-C1EBA6DEF2FF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657F240-FD1A-07E2-312E-FC4E0E27F700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35638B-A729-3510-C74C-AE7E046D5AB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F5B62F-C489-D985-9A34-5FD8832B88A4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085AAC-58BA-1A44-62F1-4C9C6721FD62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9CCF491-81AF-A8F7-123D-89271674EE36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3A9059-2A87-D484-D5B3-08A67291CB13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B78881-9D6C-9FEA-004B-AAA1A8A734A2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55F9779-E0D9-7128-EBEA-995C5B0B97F0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8C0606-209F-3771-E413-1738EC8ABAEE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18A6C1F-E315-5AFD-854A-84B06988E1C8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984D000-9777-F3D2-9CCD-0AB4873735E7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E21FF1E-706E-22CB-C562-48CCA6BCDD14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C9BD277-48F1-7CF6-E72A-E06914F81750}"/>
              </a:ext>
            </a:extLst>
          </p:cNvPr>
          <p:cNvCxnSpPr/>
          <p:nvPr/>
        </p:nvCxnSpPr>
        <p:spPr>
          <a:xfrm>
            <a:off x="0" y="8702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4887CC5-4B9A-560B-8B66-703DB5E5A986}"/>
              </a:ext>
            </a:extLst>
          </p:cNvPr>
          <p:cNvCxnSpPr/>
          <p:nvPr/>
        </p:nvCxnSpPr>
        <p:spPr>
          <a:xfrm>
            <a:off x="6331527" y="870297"/>
            <a:ext cx="0" cy="59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112EC7-68F2-60EB-03AB-2D49E4727D26}"/>
              </a:ext>
            </a:extLst>
          </p:cNvPr>
          <p:cNvCxnSpPr/>
          <p:nvPr/>
        </p:nvCxnSpPr>
        <p:spPr>
          <a:xfrm>
            <a:off x="0" y="37179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09C4813E-7987-0EF9-F0D3-00E8CCC17674}"/>
              </a:ext>
            </a:extLst>
          </p:cNvPr>
          <p:cNvSpPr txBox="1">
            <a:spLocks/>
          </p:cNvSpPr>
          <p:nvPr/>
        </p:nvSpPr>
        <p:spPr>
          <a:xfrm>
            <a:off x="761842" y="934612"/>
            <a:ext cx="4639929" cy="46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One dimension (vectors)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F76BD6E-B487-5C7B-0655-2918E34BC37E}"/>
              </a:ext>
            </a:extLst>
          </p:cNvPr>
          <p:cNvSpPr txBox="1">
            <a:spLocks/>
          </p:cNvSpPr>
          <p:nvPr/>
        </p:nvSpPr>
        <p:spPr>
          <a:xfrm>
            <a:off x="6676530" y="3885671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Any which way! (lists)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44E29-172B-C45A-4305-7A48CB1C1594}"/>
              </a:ext>
            </a:extLst>
          </p:cNvPr>
          <p:cNvGrpSpPr/>
          <p:nvPr/>
        </p:nvGrpSpPr>
        <p:grpSpPr>
          <a:xfrm>
            <a:off x="7941107" y="4350510"/>
            <a:ext cx="860946" cy="2327136"/>
            <a:chOff x="7815608" y="4433092"/>
            <a:chExt cx="860946" cy="232713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396820-A633-8592-64D3-30F6BF90D61C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7C5A5E-F668-812F-441E-6C5B9898DFA2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7CB715-1D65-1B39-9510-5F92AD7BBA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9DF24B-9D71-B64E-B6E3-EB6F76773AE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20CF6F-3FF6-795D-025D-8E5F938A13C6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3C5B4E3-0231-2E49-A1F7-9DF5438109D8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141DF5-2AF2-9E0E-1100-E4B92707C266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7896906-951F-5D4A-75DC-7AB229F7F29B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34F60D8-257E-D140-0B48-96AF4B987872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0A312F-4A8D-4E1D-442C-33EDE2038A3E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A6C1E0C-1DA9-CD71-B056-AC27BAEF29F3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C47B9E4-D92A-19A4-6EBA-E1024A3AB871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4A5B238-01A3-542C-D2AA-0E24B31191F7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463930-3339-3753-2A93-16CDC911D9D6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BFA6F02-A134-8B9B-F6E1-14CEF7DD294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E29743-6345-A7AE-EC54-1682A7F0B802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1EBEEF3-B5CB-4D47-F17F-66E116DBFAE1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083435D-A08A-B00B-F948-AA8170314411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DDA178-FE07-BCDB-F5D4-5AFBA0C53D5B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EE51F6CF-DA2A-EB51-751E-5C7E36288F54}"/>
              </a:ext>
            </a:extLst>
          </p:cNvPr>
          <p:cNvSpPr txBox="1">
            <a:spLocks/>
          </p:cNvSpPr>
          <p:nvPr/>
        </p:nvSpPr>
        <p:spPr>
          <a:xfrm>
            <a:off x="6323769" y="1409032"/>
            <a:ext cx="2331807" cy="43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- matrices -</a:t>
            </a:r>
          </a:p>
        </p:txBody>
      </p:sp>
      <p:sp>
        <p:nvSpPr>
          <p:cNvPr id="226" name="Content Placeholder 2">
            <a:extLst>
              <a:ext uri="{FF2B5EF4-FFF2-40B4-BE49-F238E27FC236}">
                <a16:creationId xmlns:a16="http://schemas.microsoft.com/office/drawing/2014/main" id="{5DAC6216-4368-F7DF-2666-D4EAA1E98172}"/>
              </a:ext>
            </a:extLst>
          </p:cNvPr>
          <p:cNvSpPr txBox="1">
            <a:spLocks/>
          </p:cNvSpPr>
          <p:nvPr/>
        </p:nvSpPr>
        <p:spPr>
          <a:xfrm>
            <a:off x="8647817" y="1406854"/>
            <a:ext cx="2771788" cy="54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 - </a:t>
            </a:r>
            <a:r>
              <a:rPr lang="en-US" dirty="0" err="1"/>
              <a:t>data.frames</a:t>
            </a:r>
            <a:r>
              <a:rPr lang="en-US" dirty="0"/>
              <a:t> -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C33F5-C181-0C5C-2902-1C7D6487C76B}"/>
              </a:ext>
            </a:extLst>
          </p:cNvPr>
          <p:cNvSpPr txBox="1">
            <a:spLocks/>
          </p:cNvSpPr>
          <p:nvPr/>
        </p:nvSpPr>
        <p:spPr>
          <a:xfrm>
            <a:off x="4009319" y="6041625"/>
            <a:ext cx="1817724" cy="6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DC11D-DFD0-8DCA-0B31-6F8CD3D0A81B}"/>
              </a:ext>
            </a:extLst>
          </p:cNvPr>
          <p:cNvSpPr txBox="1">
            <a:spLocks/>
          </p:cNvSpPr>
          <p:nvPr/>
        </p:nvSpPr>
        <p:spPr>
          <a:xfrm>
            <a:off x="9235783" y="5880901"/>
            <a:ext cx="2882679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2" grpId="0"/>
      <p:bldP spid="203" grpId="0"/>
      <p:bldP spid="225" grpId="0"/>
      <p:bldP spid="226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23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Things can be put together in…</a:t>
            </a:r>
          </a:p>
          <a:p>
            <a:pPr lvl="1"/>
            <a:r>
              <a:rPr lang="en-US" dirty="0"/>
              <a:t>One dimension (vectors)</a:t>
            </a:r>
          </a:p>
          <a:p>
            <a:pPr lvl="1"/>
            <a:r>
              <a:rPr lang="en-US" dirty="0"/>
              <a:t>Two dimensions (matrices &amp; </a:t>
            </a:r>
            <a:r>
              <a:rPr lang="en-US" dirty="0" err="1"/>
              <a:t>data.frames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Multiple dimensions (arrays)</a:t>
            </a:r>
          </a:p>
          <a:p>
            <a:pPr lvl="1"/>
            <a:r>
              <a:rPr lang="en-US" dirty="0"/>
              <a:t>Any which way! (lists)</a:t>
            </a:r>
          </a:p>
          <a:p>
            <a:r>
              <a:rPr lang="en-US" dirty="0"/>
              <a:t>R will give you clues as to how to access individual pieces: </a:t>
            </a:r>
          </a:p>
          <a:p>
            <a:pPr lvl="1"/>
            <a:r>
              <a:rPr lang="en-US" dirty="0"/>
              <a:t>[ ], [ , ], [[ ]], $,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b="1" dirty="0"/>
              <a:t>str() </a:t>
            </a:r>
            <a:r>
              <a:rPr lang="en-US" dirty="0"/>
              <a:t>function will print the complete structure of an object</a:t>
            </a:r>
          </a:p>
          <a:p>
            <a:r>
              <a:rPr lang="en-US" dirty="0"/>
              <a:t>You can access any piece of any object, regardless of how deep it’s nested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B312D4-281E-9A04-9C13-9409D04C1CD5}"/>
              </a:ext>
            </a:extLst>
          </p:cNvPr>
          <p:cNvSpPr txBox="1">
            <a:spLocks/>
          </p:cNvSpPr>
          <p:nvPr/>
        </p:nvSpPr>
        <p:spPr>
          <a:xfrm>
            <a:off x="7260116" y="1452643"/>
            <a:ext cx="3451808" cy="664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You will use </a:t>
            </a:r>
            <a:r>
              <a:rPr lang="en-US" sz="1800" b="1" dirty="0" err="1">
                <a:cs typeface="Courier New" panose="02070309020205020404" pitchFamily="49" charset="0"/>
              </a:rPr>
              <a:t>data.frames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and </a:t>
            </a:r>
            <a:r>
              <a:rPr lang="en-US" sz="1800" b="1" dirty="0">
                <a:cs typeface="Courier New" panose="02070309020205020404" pitchFamily="49" charset="0"/>
              </a:rPr>
              <a:t>vectors</a:t>
            </a:r>
            <a:r>
              <a:rPr lang="en-US" sz="1800" dirty="0">
                <a:cs typeface="Courier New" panose="02070309020205020404" pitchFamily="49" charset="0"/>
              </a:rPr>
              <a:t> more than anything else, </a:t>
            </a:r>
            <a:r>
              <a:rPr lang="en-US" sz="1800" i="1" dirty="0">
                <a:cs typeface="Courier New" panose="02070309020205020404" pitchFamily="49" charset="0"/>
              </a:rPr>
              <a:t>by far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004D277-47E0-DF4C-E33A-F1786E8F74B9}"/>
              </a:ext>
            </a:extLst>
          </p:cNvPr>
          <p:cNvSpPr/>
          <p:nvPr/>
        </p:nvSpPr>
        <p:spPr>
          <a:xfrm>
            <a:off x="6951931" y="1375328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FED917-85BB-5B69-BF99-1C244A3B7CCA}"/>
              </a:ext>
            </a:extLst>
          </p:cNvPr>
          <p:cNvSpPr txBox="1">
            <a:spLocks/>
          </p:cNvSpPr>
          <p:nvPr/>
        </p:nvSpPr>
        <p:spPr>
          <a:xfrm>
            <a:off x="5751185" y="2174024"/>
            <a:ext cx="3451808" cy="41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383BAB-98F1-E5FC-2202-EEB08A018FB8}"/>
              </a:ext>
            </a:extLst>
          </p:cNvPr>
          <p:cNvSpPr txBox="1">
            <a:spLocks/>
          </p:cNvSpPr>
          <p:nvPr/>
        </p:nvSpPr>
        <p:spPr>
          <a:xfrm>
            <a:off x="4647730" y="2554430"/>
            <a:ext cx="7544270" cy="411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9F58D3-BBDD-EE65-2F6B-5F84197087F4}"/>
              </a:ext>
            </a:extLst>
          </p:cNvPr>
          <p:cNvCxnSpPr/>
          <p:nvPr/>
        </p:nvCxnSpPr>
        <p:spPr>
          <a:xfrm flipH="1">
            <a:off x="5292090" y="2311145"/>
            <a:ext cx="413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1DE79E-17B7-9C92-DDC0-BA26AB711180}"/>
              </a:ext>
            </a:extLst>
          </p:cNvPr>
          <p:cNvCxnSpPr>
            <a:cxnSpLocks/>
          </p:cNvCxnSpPr>
          <p:nvPr/>
        </p:nvCxnSpPr>
        <p:spPr>
          <a:xfrm flipH="1">
            <a:off x="4303395" y="2686216"/>
            <a:ext cx="33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Here’s a crazy use case…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3710" y="778256"/>
            <a:ext cx="5887258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you need the </a:t>
            </a:r>
            <a:r>
              <a:rPr lang="en-US" i="1" dirty="0"/>
              <a:t>contents </a:t>
            </a:r>
            <a:r>
              <a:rPr lang="en-US" dirty="0"/>
              <a:t>of hypothesis test output?</a:t>
            </a:r>
          </a:p>
          <a:p>
            <a:pPr marL="457200" lvl="1" indent="0">
              <a:buNone/>
            </a:pPr>
            <a:r>
              <a:rPr lang="en-US" i="1" dirty="0"/>
              <a:t>Sometimes screen-scraping isn’t enough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10" y="245806"/>
            <a:ext cx="5108249" cy="6518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     # storing the test results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str(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                             # looking at what is returned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List of 10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statistic  : Named num -4.88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parameter  : Named num 7.27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</a:t>
            </a:r>
            <a:r>
              <a:rPr lang="en-US" sz="1600" dirty="0" err="1">
                <a:cs typeface="Courier New" panose="02070309020205020404" pitchFamily="49" charset="0"/>
              </a:rPr>
              <a:t>df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p.value</a:t>
            </a:r>
            <a:r>
              <a:rPr lang="en-US" sz="1600" dirty="0">
                <a:cs typeface="Courier New" panose="02070309020205020404" pitchFamily="49" charset="0"/>
              </a:rPr>
              <a:t>    : num 0.0016                      </a:t>
            </a:r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conf.int   : num [1:2] -6.17 -2.16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</a:t>
            </a:r>
            <a:r>
              <a:rPr lang="en-US" sz="1600" dirty="0" err="1">
                <a:cs typeface="Courier New" panose="02070309020205020404" pitchFamily="49" charset="0"/>
              </a:rPr>
              <a:t>conf.level</a:t>
            </a:r>
            <a:r>
              <a:rPr lang="en-US" sz="1600" dirty="0">
                <a:cs typeface="Courier New" panose="02070309020205020404" pitchFamily="49" charset="0"/>
              </a:rPr>
              <a:t>")= num 0.95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estimate   : Named num [1:2] 3 7.17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[1:2] "mean of x" "mean of y"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null.value</a:t>
            </a:r>
            <a:r>
              <a:rPr lang="en-US" sz="1600" dirty="0">
                <a:cs typeface="Courier New" panose="02070309020205020404" pitchFamily="49" charset="0"/>
              </a:rPr>
              <a:t> : Named num 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"difference in means"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stderr     : num 0.853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alternative: chr "</a:t>
            </a:r>
            <a:r>
              <a:rPr lang="en-US" sz="1600" dirty="0" err="1">
                <a:cs typeface="Courier New" panose="02070309020205020404" pitchFamily="49" charset="0"/>
              </a:rPr>
              <a:t>two.sided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method     : chr "Welch Two Sample t-test"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data.name  : chr "x1 and x2"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"class")= chr "</a:t>
            </a:r>
            <a:r>
              <a:rPr lang="en-US" sz="1600" dirty="0" err="1">
                <a:cs typeface="Courier New" panose="02070309020205020404" pitchFamily="49" charset="0"/>
              </a:rPr>
              <a:t>htest</a:t>
            </a:r>
            <a:r>
              <a:rPr lang="en-US" sz="1600" dirty="0"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testResults$p.value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# extracting the p-value itself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[1] 0.001603947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318460" y="2176348"/>
            <a:ext cx="4159045" cy="4511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x1 &lt;- c(1, 4, 2, 3, 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x2 &lt;- c(7, 6, 9, 6, 8, 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# printing the test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Welch Two Sample t-test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data:  x1 and x2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 = -4.8842, </a:t>
            </a:r>
            <a:r>
              <a:rPr lang="en-US" sz="1800" dirty="0" err="1">
                <a:cs typeface="Courier New" panose="02070309020205020404" pitchFamily="49" charset="0"/>
              </a:rPr>
              <a:t>df</a:t>
            </a:r>
            <a:r>
              <a:rPr lang="en-US" sz="1800" dirty="0">
                <a:cs typeface="Courier New" panose="02070309020205020404" pitchFamily="49" charset="0"/>
              </a:rPr>
              <a:t> = 7.2679, p-value = 0.001604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95 percent confidence interval: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-6.168948 -2.164385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mean of x mean of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3.000000  7.166667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0A7EA-DFCF-B35A-4B89-6331BAC27459}"/>
              </a:ext>
            </a:extLst>
          </p:cNvPr>
          <p:cNvCxnSpPr>
            <a:cxnSpLocks/>
          </p:cNvCxnSpPr>
          <p:nvPr/>
        </p:nvCxnSpPr>
        <p:spPr>
          <a:xfrm>
            <a:off x="6390968" y="2377019"/>
            <a:ext cx="393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FBCE72-F125-4BAE-0777-45C545FA1935}"/>
              </a:ext>
            </a:extLst>
          </p:cNvPr>
          <p:cNvCxnSpPr>
            <a:cxnSpLocks/>
          </p:cNvCxnSpPr>
          <p:nvPr/>
        </p:nvCxnSpPr>
        <p:spPr>
          <a:xfrm>
            <a:off x="6170835" y="6187020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>
            <a:extLst>
              <a:ext uri="{FF2B5EF4-FFF2-40B4-BE49-F238E27FC236}">
                <a16:creationId xmlns:a16="http://schemas.microsoft.com/office/drawing/2014/main" id="{3429AA08-3454-483C-72AC-6BB40F117415}"/>
              </a:ext>
            </a:extLst>
          </p:cNvPr>
          <p:cNvSpPr/>
          <p:nvPr/>
        </p:nvSpPr>
        <p:spPr>
          <a:xfrm>
            <a:off x="9854214" y="2175026"/>
            <a:ext cx="275207" cy="266331"/>
          </a:xfrm>
          <a:prstGeom prst="smileyFac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named elements</a:t>
            </a:r>
          </a:p>
          <a:p>
            <a:pPr lvl="1"/>
            <a:r>
              <a:rPr lang="en-US" dirty="0"/>
              <a:t>Using logical expressions</a:t>
            </a:r>
          </a:p>
          <a:p>
            <a:pPr lvl="2"/>
            <a:r>
              <a:rPr lang="en-US" dirty="0"/>
              <a:t>Actually, logical vectors</a:t>
            </a:r>
          </a:p>
        </p:txBody>
      </p:sp>
    </p:spTree>
    <p:extLst>
      <p:ext uri="{BB962C8B-B14F-4D97-AF65-F5344CB8AC3E}">
        <p14:creationId xmlns:p14="http://schemas.microsoft.com/office/powerpoint/2010/main" val="273463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15" y="8301"/>
            <a:ext cx="6973232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some logical operators…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8081" y="902602"/>
            <a:ext cx="4704261" cy="575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==</a:t>
            </a:r>
            <a:r>
              <a:rPr lang="en-US" dirty="0"/>
              <a:t>	Equal to</a:t>
            </a:r>
          </a:p>
          <a:p>
            <a:pPr marL="0" indent="0">
              <a:buNone/>
            </a:pPr>
            <a:r>
              <a:rPr lang="en-US" b="1" dirty="0"/>
              <a:t>!=</a:t>
            </a:r>
            <a:r>
              <a:rPr lang="en-US" dirty="0"/>
              <a:t>	Not equal to</a:t>
            </a:r>
          </a:p>
          <a:p>
            <a:pPr marL="0" indent="0">
              <a:buNone/>
            </a:pPr>
            <a:r>
              <a:rPr lang="en-US" b="1" dirty="0"/>
              <a:t>&lt;	</a:t>
            </a:r>
            <a:r>
              <a:rPr lang="en-US" dirty="0"/>
              <a:t>Less than</a:t>
            </a:r>
          </a:p>
          <a:p>
            <a:pPr marL="0" indent="0">
              <a:buNone/>
            </a:pPr>
            <a:r>
              <a:rPr lang="en-US" b="1" dirty="0"/>
              <a:t>&gt;</a:t>
            </a:r>
            <a:r>
              <a:rPr lang="en-US" dirty="0"/>
              <a:t>	Greater than</a:t>
            </a:r>
          </a:p>
          <a:p>
            <a:pPr marL="0" indent="0">
              <a:buNone/>
            </a:pPr>
            <a:r>
              <a:rPr lang="en-US" b="1" dirty="0"/>
              <a:t>&lt;=</a:t>
            </a:r>
            <a:r>
              <a:rPr lang="en-US" dirty="0"/>
              <a:t>	Less than or equal to</a:t>
            </a:r>
          </a:p>
          <a:p>
            <a:pPr marL="0" indent="0">
              <a:buNone/>
            </a:pPr>
            <a:r>
              <a:rPr lang="en-US" b="1" dirty="0"/>
              <a:t>&gt;=</a:t>
            </a:r>
            <a:r>
              <a:rPr lang="en-US" dirty="0"/>
              <a:t>	Greater than or equal to</a:t>
            </a:r>
          </a:p>
          <a:p>
            <a:pPr marL="0" indent="0">
              <a:buNone/>
            </a:pPr>
            <a:r>
              <a:rPr lang="en-US" b="1" dirty="0"/>
              <a:t>&amp;</a:t>
            </a:r>
            <a:r>
              <a:rPr lang="en-US" dirty="0"/>
              <a:t>	And</a:t>
            </a:r>
          </a:p>
          <a:p>
            <a:pPr marL="0" indent="0">
              <a:buNone/>
            </a:pPr>
            <a:r>
              <a:rPr lang="en-US" b="1" dirty="0"/>
              <a:t>|</a:t>
            </a:r>
            <a:r>
              <a:rPr lang="en-US" dirty="0"/>
              <a:t>	Or</a:t>
            </a:r>
          </a:p>
          <a:p>
            <a:pPr marL="0" indent="0">
              <a:buNone/>
            </a:pPr>
            <a:r>
              <a:rPr lang="en-US" b="1" dirty="0"/>
              <a:t>!</a:t>
            </a:r>
            <a:r>
              <a:rPr lang="en-US" dirty="0"/>
              <a:t>	Not</a:t>
            </a:r>
          </a:p>
          <a:p>
            <a:pPr marL="0" indent="0">
              <a:buNone/>
            </a:pPr>
            <a:r>
              <a:rPr lang="en-US" b="1" dirty="0" err="1"/>
              <a:t>xor</a:t>
            </a:r>
            <a:r>
              <a:rPr lang="en-US" b="1" dirty="0"/>
              <a:t>()</a:t>
            </a:r>
            <a:r>
              <a:rPr lang="en-US" dirty="0"/>
              <a:t>	Exclusive or</a:t>
            </a:r>
          </a:p>
          <a:p>
            <a:pPr marL="0" indent="0">
              <a:buNone/>
            </a:pPr>
            <a:r>
              <a:rPr lang="en-US" b="1" dirty="0"/>
              <a:t>%in%</a:t>
            </a:r>
            <a:r>
              <a:rPr lang="en-US" dirty="0"/>
              <a:t>	Is an element of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326164-5147-498A-EA10-191E1F882381}"/>
              </a:ext>
            </a:extLst>
          </p:cNvPr>
          <p:cNvGrpSpPr/>
          <p:nvPr/>
        </p:nvGrpSpPr>
        <p:grpSpPr>
          <a:xfrm>
            <a:off x="8161542" y="2640244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44FE12-3AA5-1A0D-DDE7-BF9A4211557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8047223-6C2D-059B-B164-E48CF8BD6B99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770B527-8B8B-9CA0-738F-394445DDC3A8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9C9B94E-B30A-0FC2-8890-DDD4A36E6F94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2751CDA-AFA1-5D6F-57BC-ED64EFF80364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A013E6C-8DF7-5E5A-AA33-611BB5B317C1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265079A-D61A-DEA4-795C-C9F489FCECA7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0BEB3-94DE-8C47-B570-998947D7D2F4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7E3430-ABC1-6E13-3CBC-54059D94D2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D57CAC-5010-91DB-FDD9-93BDC80A4D2D}"/>
              </a:ext>
            </a:extLst>
          </p:cNvPr>
          <p:cNvGrpSpPr/>
          <p:nvPr/>
        </p:nvGrpSpPr>
        <p:grpSpPr>
          <a:xfrm>
            <a:off x="6204501" y="928983"/>
            <a:ext cx="1758048" cy="1487153"/>
            <a:chOff x="3189814" y="1335253"/>
            <a:chExt cx="1758048" cy="1487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0908A8-DA39-90B3-905C-4A32B6D4D651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D9A856-44F6-33E3-D532-0C37BA98A39B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27E281A-D762-57C9-A041-A6527B81B203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60F1C71-CF1E-4E5A-96E1-5748EEC86A2C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5B81B2F-629E-6E71-AF6A-368D1141437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4048A62-D891-4042-7877-CB4D063C7846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89100-45B5-5329-8CF3-2277FE0C445F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500845-1621-E294-F3C0-2937AA0F282F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FA49F4-15FC-8DDD-D794-4F905DF2F785}"/>
              </a:ext>
            </a:extLst>
          </p:cNvPr>
          <p:cNvGrpSpPr/>
          <p:nvPr/>
        </p:nvGrpSpPr>
        <p:grpSpPr>
          <a:xfrm>
            <a:off x="8161809" y="914401"/>
            <a:ext cx="1758048" cy="1480871"/>
            <a:chOff x="3189814" y="1335253"/>
            <a:chExt cx="1758048" cy="14808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5E2865-FBD3-CA54-E37B-4B2FDBB6B63A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A9EC185-1D91-A3B7-3A39-4B7770D93CE4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CA3CE7E-40A0-ED90-2AA4-1EB490C213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B5A2427-0430-946A-19E3-8164D2B3DB3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FD7E072-A8FD-3CF2-AB65-9BD4C568318C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11F3C00-B47E-751B-1374-4305010E55A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EA0A9-264D-5BEC-7BBF-0C46668B151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AF87DD-F198-4F60-E51F-D9AF10EA73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D2D809-B9A4-5F1B-90B0-900A2C463497}"/>
              </a:ext>
            </a:extLst>
          </p:cNvPr>
          <p:cNvGrpSpPr/>
          <p:nvPr/>
        </p:nvGrpSpPr>
        <p:grpSpPr>
          <a:xfrm>
            <a:off x="6176530" y="2657966"/>
            <a:ext cx="1758048" cy="1480869"/>
            <a:chOff x="3189814" y="1335253"/>
            <a:chExt cx="1758048" cy="14808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9BDFE7-EDF7-E542-4906-AD1C32C5419C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3A0BD23-31D9-7B6A-E389-495844A9D970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F589024-C8C2-A73D-CEC4-34C79A6587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6E61C9D-4A61-4865-AED6-AFB9393671B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912B473-C59D-C424-E2D0-B54EC13E97E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1BD8BA-4ADA-4C53-8C65-B5826B01C2BD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4EE13F-44F5-2FBE-D360-BE131BCD55E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70BBFA-F0FA-18F4-47B2-F87E83CD529B}"/>
              </a:ext>
            </a:extLst>
          </p:cNvPr>
          <p:cNvGrpSpPr/>
          <p:nvPr/>
        </p:nvGrpSpPr>
        <p:grpSpPr>
          <a:xfrm>
            <a:off x="6204501" y="4406021"/>
            <a:ext cx="1758048" cy="1487153"/>
            <a:chOff x="3189814" y="1335253"/>
            <a:chExt cx="1758048" cy="148715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DACEF42-33A7-C5C8-7FCE-6D61DB68D06F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7FBD217-2EF4-155D-3168-07FEA75104B4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895C23B-809F-C15C-A90A-15D3391C346E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3BD3C35-DD73-6B85-12A5-E17D2E0CA21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F0503CE-E72B-BADD-3C94-978B2750D4C1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1B88E5-082E-7A85-0CDA-CF48EB2BA073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!Y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5D3DD2-1CAC-F226-B427-5B5192FC23B1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5A6B8A-D8A5-DF5F-249E-B1AD2101DFDD}"/>
              </a:ext>
            </a:extLst>
          </p:cNvPr>
          <p:cNvGrpSpPr/>
          <p:nvPr/>
        </p:nvGrpSpPr>
        <p:grpSpPr>
          <a:xfrm>
            <a:off x="8161542" y="4406021"/>
            <a:ext cx="1758048" cy="1480871"/>
            <a:chOff x="3189814" y="1335253"/>
            <a:chExt cx="1758048" cy="14808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351F87-3C37-250A-0B51-FD0EF4A22807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14A4C3B-2AA6-6192-787C-F84F8E5F5E47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7BF1FAD-6D08-FE8C-E03E-D29764560E0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330F155-B052-5E71-08B8-57AA6F1735F4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62124FF-3577-1EC6-91E0-2CD8B87E49CB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80B852-C32F-525B-C586-0D76141C41C9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!X &amp; Y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107931-CC98-CE22-C84E-BF8C704679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AECAAE-A5A7-D264-B0EB-9A0800D4D69A}"/>
              </a:ext>
            </a:extLst>
          </p:cNvPr>
          <p:cNvGrpSpPr/>
          <p:nvPr/>
        </p:nvGrpSpPr>
        <p:grpSpPr>
          <a:xfrm>
            <a:off x="10146714" y="2725215"/>
            <a:ext cx="1758048" cy="1413620"/>
            <a:chOff x="3189814" y="1408784"/>
            <a:chExt cx="1758048" cy="141362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82E19E-300E-7AB6-6455-6C05B381F34A}"/>
                </a:ext>
              </a:extLst>
            </p:cNvPr>
            <p:cNvGrpSpPr/>
            <p:nvPr/>
          </p:nvGrpSpPr>
          <p:grpSpPr>
            <a:xfrm>
              <a:off x="3260695" y="1408784"/>
              <a:ext cx="1620285" cy="1413620"/>
              <a:chOff x="5428218" y="1934556"/>
              <a:chExt cx="1620285" cy="141362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216CEC7-FBC9-21EB-5FA0-4D9EEF655900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A8C1D94-9A4E-170A-8584-E12DD2620D06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C9FD2618-E8AE-11D6-A73F-81D2DCCFB568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67F7F3-71C9-CDA2-24DE-CB9F74BEAE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7F76949-8723-47E1-B6B9-0B5FE33E1BD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A0B5A7-A76E-DFA9-A829-EA9EA30EED37}"/>
                  </a:ext>
                </a:extLst>
              </p:cNvPr>
              <p:cNvSpPr txBox="1"/>
              <p:nvPr/>
            </p:nvSpPr>
            <p:spPr>
              <a:xfrm>
                <a:off x="5747063" y="1934556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xor</a:t>
                </a:r>
                <a:r>
                  <a:rPr lang="en-US" dirty="0"/>
                  <a:t>(x, y)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77D48C-AA9A-8176-BB26-E06212C5FC1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6A42FD-9F31-C7E3-5DEC-885CB2C8AA62}"/>
              </a:ext>
            </a:extLst>
          </p:cNvPr>
          <p:cNvSpPr txBox="1"/>
          <p:nvPr/>
        </p:nvSpPr>
        <p:spPr>
          <a:xfrm>
            <a:off x="5551817" y="6235815"/>
            <a:ext cx="583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Don’t worry about memorizing this, it’s just for reference!</a:t>
            </a:r>
          </a:p>
        </p:txBody>
      </p:sp>
    </p:spTree>
    <p:extLst>
      <p:ext uri="{BB962C8B-B14F-4D97-AF65-F5344CB8AC3E}">
        <p14:creationId xmlns:p14="http://schemas.microsoft.com/office/powerpoint/2010/main" val="377932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Looking at some logical vectors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217976" y="1292092"/>
            <a:ext cx="4193250" cy="4511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create some logical vectors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You’d probably never do this!!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two &lt;- day==2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B &lt;- operator=="B"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two_B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(day==2) &amp; (operator=="B")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not_two_B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!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two_B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4276486" y="2808783"/>
            <a:ext cx="7636749" cy="315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two, B,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two_B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not_two_B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two     	B 	</a:t>
            </a:r>
            <a:r>
              <a:rPr lang="en-US" sz="1800" dirty="0" err="1">
                <a:cs typeface="Courier New" panose="02070309020205020404" pitchFamily="49" charset="0"/>
              </a:rPr>
              <a:t>two_B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dirty="0" err="1">
                <a:cs typeface="Courier New" panose="02070309020205020404" pitchFamily="49" charset="0"/>
              </a:rPr>
              <a:t>not_two_B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</a:t>
            </a:r>
            <a:r>
              <a:rPr lang="en-US" sz="1800" i="1" dirty="0">
                <a:cs typeface="Courier New" panose="02070309020205020404" pitchFamily="49" charset="0"/>
              </a:rPr>
              <a:t>1</a:t>
            </a:r>
            <a:r>
              <a:rPr lang="en-US" sz="1800" dirty="0">
                <a:cs typeface="Courier New" panose="02070309020205020404" pitchFamily="49" charset="0"/>
              </a:rPr>
              <a:t>        	</a:t>
            </a:r>
            <a:r>
              <a:rPr lang="en-US" sz="1800" i="1" dirty="0">
                <a:cs typeface="Courier New" panose="02070309020205020404" pitchFamily="49" charset="0"/>
              </a:rPr>
              <a:t>A</a:t>
            </a:r>
            <a:r>
              <a:rPr lang="en-US" sz="1800" dirty="0">
                <a:cs typeface="Courier New" panose="02070309020205020404" pitchFamily="49" charset="0"/>
              </a:rPr>
              <a:t>       	     5  	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  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</a:t>
            </a:r>
            <a:r>
              <a:rPr lang="en-US" sz="1800" b="1" dirty="0">
                <a:cs typeface="Courier New" panose="02070309020205020404" pitchFamily="49" charset="0"/>
              </a:rPr>
              <a:t>2</a:t>
            </a:r>
            <a:r>
              <a:rPr lang="en-US" sz="1800" dirty="0">
                <a:cs typeface="Courier New" panose="02070309020205020404" pitchFamily="49" charset="0"/>
              </a:rPr>
              <a:t>          </a:t>
            </a:r>
            <a:r>
              <a:rPr lang="en-US" sz="1800" i="1" dirty="0">
                <a:cs typeface="Courier New" panose="02070309020205020404" pitchFamily="49" charset="0"/>
              </a:rPr>
              <a:t>A</a:t>
            </a:r>
            <a:r>
              <a:rPr lang="en-US" sz="1800" dirty="0">
                <a:cs typeface="Courier New" panose="02070309020205020404" pitchFamily="49" charset="0"/>
              </a:rPr>
              <a:t>       	     1  	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  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</a:t>
            </a:r>
            <a:r>
              <a:rPr lang="en-US" sz="1800" i="1" dirty="0">
                <a:cs typeface="Courier New" panose="02070309020205020404" pitchFamily="49" charset="0"/>
              </a:rPr>
              <a:t>3</a:t>
            </a:r>
            <a:r>
              <a:rPr lang="en-US" sz="1800" dirty="0">
                <a:cs typeface="Courier New" panose="02070309020205020404" pitchFamily="49" charset="0"/>
              </a:rPr>
              <a:t>          </a:t>
            </a:r>
            <a:r>
              <a:rPr lang="en-US" sz="1800" i="1" dirty="0">
                <a:cs typeface="Courier New" panose="02070309020205020404" pitchFamily="49" charset="0"/>
              </a:rPr>
              <a:t>A</a:t>
            </a:r>
            <a:r>
              <a:rPr lang="en-US" sz="1800" dirty="0">
                <a:cs typeface="Courier New" panose="02070309020205020404" pitchFamily="49" charset="0"/>
              </a:rPr>
              <a:t>       	     2 	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  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</a:t>
            </a:r>
            <a:r>
              <a:rPr lang="en-US" sz="1800" i="1" dirty="0">
                <a:cs typeface="Courier New" panose="02070309020205020404" pitchFamily="49" charset="0"/>
              </a:rPr>
              <a:t>1</a:t>
            </a:r>
            <a:r>
              <a:rPr lang="en-US" sz="1800" dirty="0">
                <a:cs typeface="Courier New" panose="02070309020205020404" pitchFamily="49" charset="0"/>
              </a:rPr>
              <a:t>          </a:t>
            </a:r>
            <a:r>
              <a:rPr lang="en-US" sz="1800" b="1" dirty="0">
                <a:cs typeface="Courier New" panose="02070309020205020404" pitchFamily="49" charset="0"/>
              </a:rPr>
              <a:t>B</a:t>
            </a:r>
            <a:r>
              <a:rPr lang="en-US" sz="1800" dirty="0">
                <a:cs typeface="Courier New" panose="02070309020205020404" pitchFamily="49" charset="0"/>
              </a:rPr>
              <a:t>       	     6 	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  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</a:t>
            </a:r>
            <a:r>
              <a:rPr lang="en-US" sz="1800" b="1" dirty="0">
                <a:cs typeface="Courier New" panose="02070309020205020404" pitchFamily="49" charset="0"/>
              </a:rPr>
              <a:t>2</a:t>
            </a:r>
            <a:r>
              <a:rPr lang="en-US" sz="1800" dirty="0">
                <a:cs typeface="Courier New" panose="02070309020205020404" pitchFamily="49" charset="0"/>
              </a:rPr>
              <a:t>          </a:t>
            </a:r>
            <a:r>
              <a:rPr lang="en-US" sz="1800" b="1" dirty="0">
                <a:cs typeface="Courier New" panose="02070309020205020404" pitchFamily="49" charset="0"/>
              </a:rPr>
              <a:t>B</a:t>
            </a:r>
            <a:r>
              <a:rPr lang="en-US" sz="1800" dirty="0">
                <a:cs typeface="Courier New" panose="02070309020205020404" pitchFamily="49" charset="0"/>
              </a:rPr>
              <a:t>       	     8  	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   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</a:t>
            </a:r>
            <a:r>
              <a:rPr lang="en-US" sz="1800" i="1" dirty="0">
                <a:cs typeface="Courier New" panose="02070309020205020404" pitchFamily="49" charset="0"/>
              </a:rPr>
              <a:t>3</a:t>
            </a:r>
            <a:r>
              <a:rPr lang="en-US" sz="1800" dirty="0">
                <a:cs typeface="Courier New" panose="02070309020205020404" pitchFamily="49" charset="0"/>
              </a:rPr>
              <a:t>        	</a:t>
            </a:r>
            <a:r>
              <a:rPr lang="en-US" sz="1800" b="1" dirty="0">
                <a:cs typeface="Courier New" panose="02070309020205020404" pitchFamily="49" charset="0"/>
              </a:rPr>
              <a:t>B</a:t>
            </a:r>
            <a:r>
              <a:rPr lang="en-US" sz="1800" dirty="0">
                <a:cs typeface="Courier New" panose="02070309020205020404" pitchFamily="49" charset="0"/>
              </a:rPr>
              <a:t>       	     9 	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  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2CDC7B-133F-224B-A009-CD43D89EEE7F}"/>
              </a:ext>
            </a:extLst>
          </p:cNvPr>
          <p:cNvGrpSpPr/>
          <p:nvPr/>
        </p:nvGrpSpPr>
        <p:grpSpPr>
          <a:xfrm>
            <a:off x="10225211" y="170824"/>
            <a:ext cx="1758048" cy="1487151"/>
            <a:chOff x="3189814" y="1335253"/>
            <a:chExt cx="1758048" cy="148715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DBEA50-1D77-C5EA-1B84-1FDB4E72C02F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4873A19-10F5-058A-19EB-8EC03B8091E8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03FC1610-BDB9-0BC5-0B6C-B401A9498010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F515ABCA-D4B1-5B91-09F1-FA760702B5C3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40ECD9D0-9B91-1E22-22C5-735E12B8B164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82533521-E5CA-3F84-C35A-497DD53F7354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419A3C-D41A-1BBD-7839-0BFBDBDED60A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86CE66-07DF-B6D6-369F-62037EFE491D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FEBEEE-4D40-4E2A-86BE-295A0F29DA3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59A2E1-C6BC-69CA-D275-703D2CB9CAA6}"/>
              </a:ext>
            </a:extLst>
          </p:cNvPr>
          <p:cNvGrpSpPr/>
          <p:nvPr/>
        </p:nvGrpSpPr>
        <p:grpSpPr>
          <a:xfrm>
            <a:off x="8240199" y="188546"/>
            <a:ext cx="1758048" cy="1480869"/>
            <a:chOff x="3189814" y="1335253"/>
            <a:chExt cx="1758048" cy="148086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04AE83-4E15-D202-6166-3BF574BEA265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5B1A848-E1D1-2301-9D04-50A94178429E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EC4E1CD0-52FC-FBE5-62C8-0AE1BCE6FB1E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82ECEA-D990-EA52-EDED-8995EE16D2B0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E43FEAC-D963-EE09-D9B6-6D42A4CE5580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1EB795-2D30-74DD-68E6-928920816B93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C71279-05F2-B195-E330-E2EC67729415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873058-3A94-CA4E-BD25-373E4BCC3A0C}"/>
              </a:ext>
            </a:extLst>
          </p:cNvPr>
          <p:cNvSpPr txBox="1"/>
          <p:nvPr/>
        </p:nvSpPr>
        <p:spPr>
          <a:xfrm>
            <a:off x="2423711" y="6433851"/>
            <a:ext cx="376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would (</a:t>
            </a:r>
            <a:r>
              <a:rPr lang="en-US" dirty="0" err="1"/>
              <a:t>two_B</a:t>
            </a:r>
            <a:r>
              <a:rPr lang="en-US" dirty="0"/>
              <a:t> | !</a:t>
            </a:r>
            <a:r>
              <a:rPr lang="en-US" dirty="0" err="1"/>
              <a:t>two_B</a:t>
            </a:r>
            <a:r>
              <a:rPr lang="en-US" dirty="0"/>
              <a:t>) return?</a:t>
            </a:r>
          </a:p>
        </p:txBody>
      </p:sp>
    </p:spTree>
    <p:extLst>
      <p:ext uri="{BB962C8B-B14F-4D97-AF65-F5344CB8AC3E}">
        <p14:creationId xmlns:p14="http://schemas.microsoft.com/office/powerpoint/2010/main" val="307739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How data can be put together in 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34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flexible in R than Excel, but also more formal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we can’t point/click, we need some tools for manipulating data…</a:t>
            </a:r>
          </a:p>
          <a:p>
            <a:pPr lvl="1"/>
            <a:r>
              <a:rPr lang="en-US" i="1" dirty="0"/>
              <a:t>Script-based approach can be more powerful anyway!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816EF5-07E4-D82F-A016-EE0CA72A9DD5}"/>
              </a:ext>
            </a:extLst>
          </p:cNvPr>
          <p:cNvSpPr txBox="1">
            <a:spLocks/>
          </p:cNvSpPr>
          <p:nvPr/>
        </p:nvSpPr>
        <p:spPr>
          <a:xfrm>
            <a:off x="1061028" y="1631879"/>
            <a:ext cx="3180465" cy="7071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More ways to arrange data than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(Rows x Columns x Sheets) 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4770A45-D813-CCCC-08B8-7DCEBCE3E026}"/>
              </a:ext>
            </a:extLst>
          </p:cNvPr>
          <p:cNvSpPr/>
          <p:nvPr/>
        </p:nvSpPr>
        <p:spPr>
          <a:xfrm rot="5400000">
            <a:off x="2338680" y="903693"/>
            <a:ext cx="198941" cy="110171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BE8EA6C-69D0-7FB1-BF5B-97B88A36091B}"/>
              </a:ext>
            </a:extLst>
          </p:cNvPr>
          <p:cNvSpPr/>
          <p:nvPr/>
        </p:nvSpPr>
        <p:spPr>
          <a:xfrm rot="5400000">
            <a:off x="7779178" y="818413"/>
            <a:ext cx="198941" cy="11017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820A50-630D-30E9-5D2E-AC70EA842A40}"/>
              </a:ext>
            </a:extLst>
          </p:cNvPr>
          <p:cNvSpPr txBox="1">
            <a:spLocks/>
          </p:cNvSpPr>
          <p:nvPr/>
        </p:nvSpPr>
        <p:spPr>
          <a:xfrm>
            <a:off x="6856021" y="1630289"/>
            <a:ext cx="5152365" cy="708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Things in R are (generally) more internally consistent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- we’ll see what that means soon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B9FCC0-5CCE-84E3-AD91-813D9993C5FC}"/>
              </a:ext>
            </a:extLst>
          </p:cNvPr>
          <p:cNvSpPr txBox="1">
            <a:spLocks/>
          </p:cNvSpPr>
          <p:nvPr/>
        </p:nvSpPr>
        <p:spPr>
          <a:xfrm>
            <a:off x="561766" y="4453240"/>
            <a:ext cx="8641227" cy="2341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Reproducibility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“You can’t reproduce a point-and-click trail” – a wise professor Matt once had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Transparency 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Scripting will create a record of every data manipulation step (in order)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…plus makes it easy to leave notes associated with each step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Robustness to human error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With a record of all steps, it’s more likely that a data error will be spotted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…AND YOU CAN FIX IT without redoing the whole thing!!!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Efficiency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Once you write a routine, you can easily repeat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52FD5C-0A78-E9C9-5D1C-FD1312FA1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202993" y="4813721"/>
            <a:ext cx="2924707" cy="18620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2F24E-42E6-C728-A0EC-7A8140790C0C}"/>
              </a:ext>
            </a:extLst>
          </p:cNvPr>
          <p:cNvCxnSpPr>
            <a:cxnSpLocks/>
          </p:cNvCxnSpPr>
          <p:nvPr/>
        </p:nvCxnSpPr>
        <p:spPr>
          <a:xfrm>
            <a:off x="0" y="428699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D5D71-1AB7-8A19-C42E-57D306856448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D3EC61F-04BD-B555-EA1E-9E0BEB522C40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D552-BA21-A4B1-DB16-6A1E82549681}"/>
              </a:ext>
            </a:extLst>
          </p:cNvPr>
          <p:cNvSpPr/>
          <p:nvPr/>
        </p:nvSpPr>
        <p:spPr>
          <a:xfrm>
            <a:off x="2113807" y="2634901"/>
            <a:ext cx="79564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AC7F10-9EE4-F327-E990-17926C2C229A}"/>
              </a:ext>
            </a:extLst>
          </p:cNvPr>
          <p:cNvSpPr/>
          <p:nvPr/>
        </p:nvSpPr>
        <p:spPr>
          <a:xfrm>
            <a:off x="2302933" y="2225527"/>
            <a:ext cx="119486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E6DD6C-E4E5-9F0F-0919-9CB536D2E171}"/>
              </a:ext>
            </a:extLst>
          </p:cNvPr>
          <p:cNvSpPr txBox="1">
            <a:spLocks/>
          </p:cNvSpPr>
          <p:nvPr/>
        </p:nvSpPr>
        <p:spPr>
          <a:xfrm>
            <a:off x="4277801" y="3139467"/>
            <a:ext cx="4389261" cy="789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== "A"        # if we evaluated this…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DD833D9-24EE-39A8-0D54-E3541D4CEA67}"/>
              </a:ext>
            </a:extLst>
          </p:cNvPr>
          <p:cNvSpPr/>
          <p:nvPr/>
        </p:nvSpPr>
        <p:spPr>
          <a:xfrm flipH="1">
            <a:off x="3827378" y="3349544"/>
            <a:ext cx="292455" cy="288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25DCA8-3A6B-4588-9E15-91E0DD1E0EEE}"/>
              </a:ext>
            </a:extLst>
          </p:cNvPr>
          <p:cNvSpPr txBox="1">
            <a:spLocks/>
          </p:cNvSpPr>
          <p:nvPr/>
        </p:nvSpPr>
        <p:spPr>
          <a:xfrm>
            <a:off x="6997003" y="608621"/>
            <a:ext cx="4562890" cy="18371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in addition to using numbers in [ ], we can also use vectors of TRUE and FALSE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8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21864" y="823965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operatorData$operator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== "A",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ADFB1F-2355-EA98-8FEE-645BC40B1B7E}"/>
              </a:ext>
            </a:extLst>
          </p:cNvPr>
          <p:cNvSpPr txBox="1">
            <a:spLocks/>
          </p:cNvSpPr>
          <p:nvPr/>
        </p:nvSpPr>
        <p:spPr>
          <a:xfrm>
            <a:off x="7811798" y="4299138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901375-EE89-C528-F47E-82B5D8A454E8}"/>
              </a:ext>
            </a:extLst>
          </p:cNvPr>
          <p:cNvSpPr txBox="1">
            <a:spLocks/>
          </p:cNvSpPr>
          <p:nvPr/>
        </p:nvSpPr>
        <p:spPr>
          <a:xfrm>
            <a:off x="11006584" y="4228774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703684-7E9A-A487-9F31-A154FDEFA3F6}"/>
              </a:ext>
            </a:extLst>
          </p:cNvPr>
          <p:cNvSpPr/>
          <p:nvPr/>
        </p:nvSpPr>
        <p:spPr>
          <a:xfrm rot="16200000">
            <a:off x="9303619" y="3416635"/>
            <a:ext cx="244096" cy="274433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F35AC8-C111-FB1F-BEA1-37B45CF18ABA}"/>
              </a:ext>
            </a:extLst>
          </p:cNvPr>
          <p:cNvCxnSpPr>
            <a:cxnSpLocks/>
          </p:cNvCxnSpPr>
          <p:nvPr/>
        </p:nvCxnSpPr>
        <p:spPr>
          <a:xfrm rot="5400000">
            <a:off x="10805494" y="4686849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1CD62BC-86C3-056A-1BB8-D6AE8E57D7A3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36B3061-2AD1-7AB6-9027-36DD4E0E972A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Dealing with NA: </a:t>
            </a:r>
            <a:r>
              <a:rPr lang="en-US" sz="3600" b="1" dirty="0"/>
              <a:t>is.na() </a:t>
            </a:r>
            <a:r>
              <a:rPr lang="en-US" sz="3600" dirty="0"/>
              <a:t>and !</a:t>
            </a:r>
            <a:r>
              <a:rPr lang="en-US" sz="3600" b="1" dirty="0"/>
              <a:t>is.na()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== 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NA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!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7103443" y="411982"/>
            <a:ext cx="4631235" cy="622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 B       	     </a:t>
            </a:r>
            <a:r>
              <a:rPr lang="en-US" sz="1800" b="1" dirty="0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[!is.na(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BC23B-4891-310D-53A4-5F0D075770BD}"/>
              </a:ext>
            </a:extLst>
          </p:cNvPr>
          <p:cNvSpPr txBox="1"/>
          <p:nvPr/>
        </p:nvSpPr>
        <p:spPr>
          <a:xfrm>
            <a:off x="3086043" y="2690336"/>
            <a:ext cx="262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this logical statement?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65310-DE5E-4778-8C79-F0AD9D664CE2}"/>
              </a:ext>
            </a:extLst>
          </p:cNvPr>
          <p:cNvSpPr txBox="1"/>
          <p:nvPr/>
        </p:nvSpPr>
        <p:spPr>
          <a:xfrm>
            <a:off x="3712344" y="3224182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Yeah, that didn’t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E8A02-4554-0FD6-82DF-C7715EB84E29}"/>
              </a:ext>
            </a:extLst>
          </p:cNvPr>
          <p:cNvSpPr txBox="1"/>
          <p:nvPr/>
        </p:nvSpPr>
        <p:spPr>
          <a:xfrm>
            <a:off x="208741" y="469368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“!” means “not”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71DF-7445-02FE-FB58-BCAEE29E517C}"/>
              </a:ext>
            </a:extLst>
          </p:cNvPr>
          <p:cNvSpPr txBox="1">
            <a:spLocks/>
          </p:cNvSpPr>
          <p:nvPr/>
        </p:nvSpPr>
        <p:spPr>
          <a:xfrm>
            <a:off x="8161442" y="3177384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9A2560-AED0-7AA6-468B-677D0C7C9092}"/>
              </a:ext>
            </a:extLst>
          </p:cNvPr>
          <p:cNvSpPr txBox="1">
            <a:spLocks/>
          </p:cNvSpPr>
          <p:nvPr/>
        </p:nvSpPr>
        <p:spPr>
          <a:xfrm>
            <a:off x="11088729" y="3046730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7FCB411-633E-3FD3-DD04-24FF86682BE5}"/>
              </a:ext>
            </a:extLst>
          </p:cNvPr>
          <p:cNvSpPr/>
          <p:nvPr/>
        </p:nvSpPr>
        <p:spPr>
          <a:xfrm rot="16200000">
            <a:off x="9539987" y="2368154"/>
            <a:ext cx="244097" cy="245071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0C8160-0687-2C59-4C12-0AD9B8273417}"/>
              </a:ext>
            </a:extLst>
          </p:cNvPr>
          <p:cNvCxnSpPr>
            <a:cxnSpLocks/>
          </p:cNvCxnSpPr>
          <p:nvPr/>
        </p:nvCxnSpPr>
        <p:spPr>
          <a:xfrm rot="5400000">
            <a:off x="10887639" y="3504805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2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3" grpId="0"/>
      <p:bldP spid="4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310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4" y="2436070"/>
            <a:ext cx="4879816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8107" y="2945976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491779" y="2808384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19225" y="3217244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29889" y="3168314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81015" y="281467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29798" y="280248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</p:spTree>
    <p:extLst>
      <p:ext uri="{BB962C8B-B14F-4D97-AF65-F5344CB8AC3E}">
        <p14:creationId xmlns:p14="http://schemas.microsoft.com/office/powerpoint/2010/main" val="3188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 animBg="1"/>
      <p:bldP spid="6" grpId="0" animBg="1"/>
      <p:bldP spid="7" grpId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521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day1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(day==1, "Day1!", day) 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3" y="2436070"/>
            <a:ext cx="5479527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, day1)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   </a:t>
            </a:r>
            <a:r>
              <a:rPr lang="en-US" sz="1600" b="1" dirty="0">
                <a:cs typeface="Courier New" panose="02070309020205020404" pitchFamily="49" charset="0"/>
              </a:rPr>
              <a:t>day1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          </a:t>
            </a:r>
            <a:r>
              <a:rPr lang="en-US" sz="1600" b="1" dirty="0">
                <a:cs typeface="Courier New" panose="02070309020205020404" pitchFamily="49" charset="0"/>
              </a:rPr>
              <a:t>Day1!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         </a:t>
            </a:r>
            <a:r>
              <a:rPr lang="en-US" sz="1600" b="1" dirty="0">
                <a:cs typeface="Courier New" panose="02070309020205020404" pitchFamily="49" charset="0"/>
              </a:rPr>
              <a:t>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         </a:t>
            </a:r>
            <a:r>
              <a:rPr lang="en-US" sz="1600" b="1" dirty="0">
                <a:cs typeface="Courier New" panose="02070309020205020404" pitchFamily="49" charset="0"/>
              </a:rPr>
              <a:t>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          </a:t>
            </a:r>
            <a:r>
              <a:rPr lang="en-US" sz="1600" b="1" dirty="0">
                <a:cs typeface="Courier New" panose="02070309020205020404" pitchFamily="49" charset="0"/>
              </a:rPr>
              <a:t>Day1!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          </a:t>
            </a:r>
            <a:r>
              <a:rPr lang="en-US" sz="1600" b="1" dirty="0">
                <a:cs typeface="Courier New" panose="02070309020205020404" pitchFamily="49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          </a:t>
            </a:r>
            <a:r>
              <a:rPr lang="en-US" sz="1600" b="1" dirty="0"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8107" y="2945976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491779" y="2808384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19225" y="3217244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29889" y="3168314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81015" y="281467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29798" y="280248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A63E52-B70A-11BD-FBD8-8F545A09C156}"/>
              </a:ext>
            </a:extLst>
          </p:cNvPr>
          <p:cNvSpPr txBox="1">
            <a:spLocks/>
          </p:cNvSpPr>
          <p:nvPr/>
        </p:nvSpPr>
        <p:spPr>
          <a:xfrm>
            <a:off x="1260062" y="4428270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B82FB3B-6F67-2A26-D66F-A950D3D55D43}"/>
              </a:ext>
            </a:extLst>
          </p:cNvPr>
          <p:cNvSpPr/>
          <p:nvPr/>
        </p:nvSpPr>
        <p:spPr>
          <a:xfrm rot="16200000">
            <a:off x="2487394" y="4536269"/>
            <a:ext cx="228111" cy="716844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0D23B54-00DF-A84D-0732-984B27884FB1}"/>
              </a:ext>
            </a:extLst>
          </p:cNvPr>
          <p:cNvSpPr/>
          <p:nvPr/>
        </p:nvSpPr>
        <p:spPr>
          <a:xfrm rot="16200000">
            <a:off x="3237336" y="4657589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5C7D561-CB38-8ACB-EB13-95572FCFA462}"/>
              </a:ext>
            </a:extLst>
          </p:cNvPr>
          <p:cNvSpPr/>
          <p:nvPr/>
        </p:nvSpPr>
        <p:spPr>
          <a:xfrm rot="16200000">
            <a:off x="3850128" y="4772412"/>
            <a:ext cx="308009" cy="300068"/>
          </a:xfrm>
          <a:prstGeom prst="rightBrace">
            <a:avLst>
              <a:gd name="adj1" fmla="val 8333"/>
              <a:gd name="adj2" fmla="val 649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F76095-8FB2-CCBA-4537-91E3AEDE13EA}"/>
              </a:ext>
            </a:extLst>
          </p:cNvPr>
          <p:cNvSpPr txBox="1">
            <a:spLocks/>
          </p:cNvSpPr>
          <p:nvPr/>
        </p:nvSpPr>
        <p:spPr>
          <a:xfrm>
            <a:off x="2999126" y="425502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0C624B-F442-487C-6516-99EDE498851A}"/>
              </a:ext>
            </a:extLst>
          </p:cNvPr>
          <p:cNvSpPr txBox="1">
            <a:spLocks/>
          </p:cNvSpPr>
          <p:nvPr/>
        </p:nvSpPr>
        <p:spPr>
          <a:xfrm>
            <a:off x="3755106" y="426532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C690CF5-1E5B-C179-945F-6BD642AD8C44}"/>
              </a:ext>
            </a:extLst>
          </p:cNvPr>
          <p:cNvSpPr/>
          <p:nvPr/>
        </p:nvSpPr>
        <p:spPr>
          <a:xfrm rot="5400000">
            <a:off x="3828975" y="5374491"/>
            <a:ext cx="280125" cy="3000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4E0041B-BBBC-AF90-54D4-FFFC997C0B61}"/>
              </a:ext>
            </a:extLst>
          </p:cNvPr>
          <p:cNvSpPr txBox="1">
            <a:spLocks/>
          </p:cNvSpPr>
          <p:nvPr/>
        </p:nvSpPr>
        <p:spPr>
          <a:xfrm>
            <a:off x="3503757" y="5709792"/>
            <a:ext cx="930559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vector!</a:t>
            </a:r>
          </a:p>
        </p:txBody>
      </p:sp>
    </p:spTree>
    <p:extLst>
      <p:ext uri="{BB962C8B-B14F-4D97-AF65-F5344CB8AC3E}">
        <p14:creationId xmlns:p14="http://schemas.microsoft.com/office/powerpoint/2010/main" val="17939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 animBg="1"/>
      <p:bldP spid="11" grpId="0" animBg="1"/>
      <p:bldP spid="14" grpId="0" animBg="1"/>
      <p:bldP spid="15" grpId="0"/>
      <p:bldP spid="16" grpId="0"/>
      <p:bldP spid="17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more tool: </a:t>
            </a:r>
            <a:r>
              <a:rPr lang="en-US" sz="3600" b="1" dirty="0"/>
              <a:t>%in%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%in% 1:2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67967" y="411982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operatorData$day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%in% 1:2,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08741" y="241373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472684" y="4186456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131031" y="2941051"/>
            <a:ext cx="217607" cy="31377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045464" y="2929744"/>
            <a:ext cx="240219" cy="31378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9DF121-D859-4422-BA5A-C739CFDC3705}"/>
              </a:ext>
            </a:extLst>
          </p:cNvPr>
          <p:cNvSpPr/>
          <p:nvPr/>
        </p:nvSpPr>
        <p:spPr>
          <a:xfrm rot="5400000">
            <a:off x="2986090" y="2302109"/>
            <a:ext cx="217606" cy="339634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8D9506-DFF1-8D86-FFE2-180B7749D911}"/>
              </a:ext>
            </a:extLst>
          </p:cNvPr>
          <p:cNvSpPr txBox="1">
            <a:spLocks/>
          </p:cNvSpPr>
          <p:nvPr/>
        </p:nvSpPr>
        <p:spPr>
          <a:xfrm>
            <a:off x="1968491" y="241379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Length-2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17570D-C779-606D-5F1C-4A9239D10A70}"/>
              </a:ext>
            </a:extLst>
          </p:cNvPr>
          <p:cNvSpPr txBox="1">
            <a:spLocks/>
          </p:cNvSpPr>
          <p:nvPr/>
        </p:nvSpPr>
        <p:spPr>
          <a:xfrm>
            <a:off x="151263" y="4889714"/>
            <a:ext cx="5372771" cy="1762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%in% is great if you’re filtering to a subset of species, etc.</a:t>
            </a:r>
          </a:p>
          <a:p>
            <a:r>
              <a:rPr lang="en-US" sz="2400" dirty="0"/>
              <a:t>%in% saves typing (day==1) | (day==2)</a:t>
            </a:r>
          </a:p>
        </p:txBody>
      </p:sp>
    </p:spTree>
    <p:extLst>
      <p:ext uri="{BB962C8B-B14F-4D97-AF65-F5344CB8AC3E}">
        <p14:creationId xmlns:p14="http://schemas.microsoft.com/office/powerpoint/2010/main" val="22017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12" grpId="0" animBg="1"/>
      <p:bldP spid="14" grpId="0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7810038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Something like…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7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Something like…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      # some rows, all columns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7084201F-8357-4B63-2869-437EBD33505E}"/>
              </a:ext>
            </a:extLst>
          </p:cNvPr>
          <p:cNvSpPr/>
          <p:nvPr/>
        </p:nvSpPr>
        <p:spPr>
          <a:xfrm>
            <a:off x="420280" y="21737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78424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operatorData$day</a:t>
            </a:r>
            <a:r>
              <a:rPr lang="en-US" sz="2400" b="1" dirty="0"/>
              <a:t>==2 &amp; </a:t>
            </a:r>
            <a:r>
              <a:rPr lang="en-US" sz="2400" b="1" dirty="0" err="1"/>
              <a:t>operatorData$day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operatorData$day</a:t>
            </a:r>
            <a:r>
              <a:rPr lang="en-US" sz="2400" b="1" dirty="0"/>
              <a:t>==2 | </a:t>
            </a:r>
            <a:r>
              <a:rPr lang="en-US" sz="2400" b="1" dirty="0" err="1"/>
              <a:t>operatorData$day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operatorData$day</a:t>
            </a:r>
            <a:r>
              <a:rPr lang="en-US" sz="2400" b="1" dirty="0"/>
              <a:t> != 1, 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6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126031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operatorData$day</a:t>
            </a:r>
            <a:r>
              <a:rPr lang="en-US" sz="2400" b="1" dirty="0"/>
              <a:t>==2 &amp; </a:t>
            </a:r>
            <a:r>
              <a:rPr lang="en-US" sz="2400" b="1" dirty="0" err="1"/>
              <a:t>operatorData$day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operatorData$day</a:t>
            </a:r>
            <a:r>
              <a:rPr lang="en-US" sz="2400" b="1" dirty="0"/>
              <a:t>==2 | </a:t>
            </a:r>
            <a:r>
              <a:rPr lang="en-US" sz="2400" b="1" dirty="0" err="1"/>
              <a:t>operatorData$day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operatorData$day</a:t>
            </a:r>
            <a:r>
              <a:rPr lang="en-US" sz="2400" b="1" dirty="0"/>
              <a:t> != 1, ]             # correct but scary!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83B86558-4ADA-1E9A-31BE-E4F384B56491}"/>
              </a:ext>
            </a:extLst>
          </p:cNvPr>
          <p:cNvSpPr/>
          <p:nvPr/>
        </p:nvSpPr>
        <p:spPr>
          <a:xfrm>
            <a:off x="390382" y="1767043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6006EF88-2D72-3FDA-AA3A-D4B23499DABD}"/>
              </a:ext>
            </a:extLst>
          </p:cNvPr>
          <p:cNvSpPr/>
          <p:nvPr/>
        </p:nvSpPr>
        <p:spPr>
          <a:xfrm>
            <a:off x="390382" y="222161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Jack-O-Lantern outline">
            <a:extLst>
              <a:ext uri="{FF2B5EF4-FFF2-40B4-BE49-F238E27FC236}">
                <a16:creationId xmlns:a16="http://schemas.microsoft.com/office/drawing/2014/main" id="{6D697CEE-7660-6F34-4CFF-BC57A3BB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01" y="2654636"/>
            <a:ext cx="643732" cy="643732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67ABEA0-0039-F1A4-31A1-7BBB7267646A}"/>
              </a:ext>
            </a:extLst>
          </p:cNvPr>
          <p:cNvSpPr txBox="1">
            <a:spLocks/>
          </p:cNvSpPr>
          <p:nvPr/>
        </p:nvSpPr>
        <p:spPr>
          <a:xfrm>
            <a:off x="4269362" y="3297149"/>
            <a:ext cx="4144770" cy="51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What if more days are added?</a:t>
            </a:r>
          </a:p>
        </p:txBody>
      </p:sp>
    </p:spTree>
    <p:extLst>
      <p:ext uri="{BB962C8B-B14F-4D97-AF65-F5344CB8AC3E}">
        <p14:creationId xmlns:p14="http://schemas.microsoft.com/office/powerpoint/2010/main" val="2159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/>
              <a:t>Using indices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$</a:t>
            </a:r>
            <a:r>
              <a:rPr lang="en-US" dirty="0"/>
              <a:t> with named elements</a:t>
            </a:r>
          </a:p>
          <a:p>
            <a:pPr lvl="1"/>
            <a:r>
              <a:rPr lang="en-US" dirty="0"/>
              <a:t>Using logical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3949726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787681"/>
          </a:xfrm>
        </p:spPr>
        <p:txBody>
          <a:bodyPr>
            <a:noAutofit/>
          </a:bodyPr>
          <a:lstStyle/>
          <a:p>
            <a:r>
              <a:rPr lang="en-US" sz="3600" dirty="0"/>
              <a:t>Oh no!  Operator B’s machine was malfunctioning on day 2!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719797"/>
            <a:ext cx="11086260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without</a:t>
            </a:r>
            <a:r>
              <a:rPr lang="en-US" dirty="0"/>
              <a:t> this entry?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572383" y="1251662"/>
            <a:ext cx="11440194" cy="4895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data_fix</a:t>
            </a:r>
            <a:r>
              <a:rPr lang="en-US" sz="2400" dirty="0"/>
              <a:t> &lt;- …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operatorData$operator</a:t>
            </a:r>
            <a:r>
              <a:rPr lang="en-US" sz="2400" b="1" dirty="0"/>
              <a:t>=="B" &amp; </a:t>
            </a:r>
            <a:r>
              <a:rPr lang="en-US" sz="2400" b="1" dirty="0" err="1"/>
              <a:t>operatorData$day</a:t>
            </a:r>
            <a:r>
              <a:rPr lang="en-US" sz="2400" b="1" dirty="0"/>
              <a:t>==2, ]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[!(</a:t>
            </a:r>
            <a:r>
              <a:rPr lang="en-US" sz="2400" b="1" dirty="0" err="1"/>
              <a:t>operatorData$operator</a:t>
            </a:r>
            <a:r>
              <a:rPr lang="en-US" sz="2400" b="1" dirty="0"/>
              <a:t>=="B" &amp; </a:t>
            </a:r>
            <a:r>
              <a:rPr lang="en-US" sz="2400" b="1" dirty="0" err="1"/>
              <a:t>operatorData$day</a:t>
            </a:r>
            <a:r>
              <a:rPr lang="en-US" sz="2400" b="1" dirty="0"/>
              <a:t>==2), ] 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operatorData$operator</a:t>
            </a:r>
            <a:r>
              <a:rPr lang="en-US" sz="2400" b="1" dirty="0"/>
              <a:t>!="B" | </a:t>
            </a:r>
            <a:r>
              <a:rPr lang="en-US" sz="2400" b="1" dirty="0" err="1"/>
              <a:t>operatorData$day</a:t>
            </a:r>
            <a:r>
              <a:rPr lang="en-US" sz="2400" b="1" dirty="0"/>
              <a:t>!=2, ]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[-5, 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920766-C1F4-C259-F234-2BA2E9CA9C62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378A348-92D0-05D8-1D60-710DE6E2C099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3071742-4530-6861-592A-E330AB858DAC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AEC8C852-573B-D76C-08D2-0642F7F0639D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F55C0FBB-D853-BB58-18BA-EFF9C423F887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511AD9A-FB4D-2E93-2551-E0AB5D77FB1F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DFB8FB0-70F9-A7C5-FA12-56675667D4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D960BB5-3434-F9A3-63DE-B5522C2F445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657FB9-63D1-CEBB-8521-81615721362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CCA928-26D9-E23A-DF69-DB2CCDFB1799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C21231-E8C8-209D-781B-0150F9FC7E68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7A6265-14DC-696D-30DC-08A5D7E940FE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A49AAE3-EE17-1DAF-F7C3-DC810825572C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2BBC2C1-9FB4-EE92-36C6-0B6856DB81BC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8801BE7-CB1F-9E96-3CEC-B395343C05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9AD856C-CBD7-9718-3E88-69BEDDE1F91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57F840-9B33-5EFE-DC93-5CABC841CDBB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55E089-A14F-8001-8D1B-0F3A0B18B5D4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E4D8B0E-E352-FD1D-1F50-A82EAE0F23E4}"/>
              </a:ext>
            </a:extLst>
          </p:cNvPr>
          <p:cNvSpPr txBox="1">
            <a:spLocks/>
          </p:cNvSpPr>
          <p:nvPr/>
        </p:nvSpPr>
        <p:spPr>
          <a:xfrm>
            <a:off x="8566873" y="339461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47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787681"/>
          </a:xfrm>
        </p:spPr>
        <p:txBody>
          <a:bodyPr>
            <a:noAutofit/>
          </a:bodyPr>
          <a:lstStyle/>
          <a:p>
            <a:r>
              <a:rPr lang="en-US" sz="3600" dirty="0"/>
              <a:t>Oh no!  Operator B’s machine was malfunctioning on day 2!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719797"/>
            <a:ext cx="11086260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without</a:t>
            </a:r>
            <a:r>
              <a:rPr lang="en-US" dirty="0"/>
              <a:t> this entry?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572382" y="1251662"/>
            <a:ext cx="11385753" cy="4895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data_fix</a:t>
            </a:r>
            <a:r>
              <a:rPr lang="en-US" sz="2400" dirty="0"/>
              <a:t> &lt;- …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operatorData$operator</a:t>
            </a:r>
            <a:r>
              <a:rPr lang="en-US" sz="2400" b="1" dirty="0"/>
              <a:t>=="B" &amp; </a:t>
            </a:r>
            <a:r>
              <a:rPr lang="en-US" sz="2400" b="1" dirty="0" err="1"/>
              <a:t>operatorData$day</a:t>
            </a:r>
            <a:r>
              <a:rPr lang="en-US" sz="2400" b="1" dirty="0"/>
              <a:t>==2, ]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[!(</a:t>
            </a:r>
            <a:r>
              <a:rPr lang="en-US" sz="2400" b="1" dirty="0" err="1"/>
              <a:t>operatorData$operator</a:t>
            </a:r>
            <a:r>
              <a:rPr lang="en-US" sz="2400" b="1" dirty="0"/>
              <a:t>=="B" &amp; </a:t>
            </a:r>
            <a:r>
              <a:rPr lang="en-US" sz="2400" b="1" dirty="0" err="1"/>
              <a:t>operatorData$day</a:t>
            </a:r>
            <a:r>
              <a:rPr lang="en-US" sz="2400" b="1" dirty="0"/>
              <a:t>==2), ]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operatorData$operator</a:t>
            </a:r>
            <a:r>
              <a:rPr lang="en-US" sz="2400" b="1" dirty="0"/>
              <a:t>!="B" | </a:t>
            </a:r>
            <a:r>
              <a:rPr lang="en-US" sz="2400" b="1" dirty="0" err="1"/>
              <a:t>operatorData$day</a:t>
            </a:r>
            <a:r>
              <a:rPr lang="en-US" sz="2400" b="1" dirty="0"/>
              <a:t>!=2, ]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[-5, ]              # correct but scary!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920766-C1F4-C259-F234-2BA2E9CA9C62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378A348-92D0-05D8-1D60-710DE6E2C099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3071742-4530-6861-592A-E330AB858DAC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AEC8C852-573B-D76C-08D2-0642F7F0639D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F55C0FBB-D853-BB58-18BA-EFF9C423F887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511AD9A-FB4D-2E93-2551-E0AB5D77FB1F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DFB8FB0-70F9-A7C5-FA12-56675667D4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D960BB5-3434-F9A3-63DE-B5522C2F445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657FB9-63D1-CEBB-8521-81615721362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CCA928-26D9-E23A-DF69-DB2CCDFB1799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C21231-E8C8-209D-781B-0150F9FC7E68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7A6265-14DC-696D-30DC-08A5D7E940FE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A49AAE3-EE17-1DAF-F7C3-DC810825572C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2BBC2C1-9FB4-EE92-36C6-0B6856DB81BC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8801BE7-CB1F-9E96-3CEC-B395343C05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9AD856C-CBD7-9718-3E88-69BEDDE1F91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57F840-9B33-5EFE-DC93-5CABC841CDBB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55E089-A14F-8001-8D1B-0F3A0B18B5D4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E4D8B0E-E352-FD1D-1F50-A82EAE0F23E4}"/>
              </a:ext>
            </a:extLst>
          </p:cNvPr>
          <p:cNvSpPr txBox="1">
            <a:spLocks/>
          </p:cNvSpPr>
          <p:nvPr/>
        </p:nvSpPr>
        <p:spPr>
          <a:xfrm>
            <a:off x="8566873" y="339461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D0D2FA98-35B0-26FD-E936-8F966B7BDADB}"/>
              </a:ext>
            </a:extLst>
          </p:cNvPr>
          <p:cNvSpPr/>
          <p:nvPr/>
        </p:nvSpPr>
        <p:spPr>
          <a:xfrm>
            <a:off x="160095" y="2163556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Jack-O-Lantern outline">
            <a:extLst>
              <a:ext uri="{FF2B5EF4-FFF2-40B4-BE49-F238E27FC236}">
                <a16:creationId xmlns:a16="http://schemas.microsoft.com/office/drawing/2014/main" id="{6CA33C38-EA69-3884-614E-CEA13287F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8" y="3021243"/>
            <a:ext cx="643732" cy="643732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4E80E9D-10A0-580B-74A9-6022478E95F5}"/>
              </a:ext>
            </a:extLst>
          </p:cNvPr>
          <p:cNvSpPr txBox="1">
            <a:spLocks/>
          </p:cNvSpPr>
          <p:nvPr/>
        </p:nvSpPr>
        <p:spPr>
          <a:xfrm>
            <a:off x="3756454" y="3693662"/>
            <a:ext cx="4427391" cy="51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What if the data order changes?</a:t>
            </a:r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1FB69CF7-ECCA-A741-A748-5B67C4303129}"/>
              </a:ext>
            </a:extLst>
          </p:cNvPr>
          <p:cNvSpPr/>
          <p:nvPr/>
        </p:nvSpPr>
        <p:spPr>
          <a:xfrm>
            <a:off x="178865" y="2627536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6116844" cy="1165256"/>
          </a:xfrm>
        </p:spPr>
        <p:txBody>
          <a:bodyPr>
            <a:noAutofit/>
          </a:bodyPr>
          <a:lstStyle/>
          <a:p>
            <a:r>
              <a:rPr lang="en-US" sz="3600" dirty="0"/>
              <a:t>Let’s say we want to change the faulty reading to 10…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80290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6" y="2171556"/>
            <a:ext cx="11385754" cy="427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</a:t>
            </a:r>
            <a:r>
              <a:rPr lang="en-US" sz="2400" dirty="0">
                <a:solidFill>
                  <a:schemeClr val="accent1"/>
                </a:solidFill>
              </a:rPr>
              <a:t>[5, 3]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54B7B3-E818-4600-DD74-165E57F2849A}"/>
              </a:ext>
            </a:extLst>
          </p:cNvPr>
          <p:cNvSpPr txBox="1">
            <a:spLocks/>
          </p:cNvSpPr>
          <p:nvPr/>
        </p:nvSpPr>
        <p:spPr>
          <a:xfrm>
            <a:off x="8382502" y="415475"/>
            <a:ext cx="3445704" cy="296430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5823A7-B01C-C271-EFD2-585D4F559FD7}"/>
              </a:ext>
            </a:extLst>
          </p:cNvPr>
          <p:cNvSpPr/>
          <p:nvPr/>
        </p:nvSpPr>
        <p:spPr>
          <a:xfrm>
            <a:off x="10338816" y="2637468"/>
            <a:ext cx="573024" cy="361764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192C3D-4DD7-2561-37A9-43CC7D7082CA}"/>
              </a:ext>
            </a:extLst>
          </p:cNvPr>
          <p:cNvSpPr txBox="1">
            <a:spLocks/>
          </p:cNvSpPr>
          <p:nvPr/>
        </p:nvSpPr>
        <p:spPr>
          <a:xfrm>
            <a:off x="741946" y="1127358"/>
            <a:ext cx="11086260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 usual, there are multiple, multiple ways!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DADB8B-0841-3229-BDAB-2BF34807F33C}"/>
              </a:ext>
            </a:extLst>
          </p:cNvPr>
          <p:cNvSpPr txBox="1">
            <a:spLocks/>
          </p:cNvSpPr>
          <p:nvPr/>
        </p:nvSpPr>
        <p:spPr>
          <a:xfrm>
            <a:off x="1589390" y="2999232"/>
            <a:ext cx="4695686" cy="38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Using indices, referencing row 5, column 3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9AEFFC4-5D2F-3278-D2F1-CD07D0C4A183}"/>
              </a:ext>
            </a:extLst>
          </p:cNvPr>
          <p:cNvSpPr/>
          <p:nvPr/>
        </p:nvSpPr>
        <p:spPr>
          <a:xfrm rot="5400000">
            <a:off x="2635253" y="2423250"/>
            <a:ext cx="271005" cy="725174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6116844" cy="1165256"/>
          </a:xfrm>
        </p:spPr>
        <p:txBody>
          <a:bodyPr>
            <a:noAutofit/>
          </a:bodyPr>
          <a:lstStyle/>
          <a:p>
            <a:r>
              <a:rPr lang="en-US" sz="3600" dirty="0"/>
              <a:t>Let’s say we want to change the faulty reading to 10…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80290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6" y="2171556"/>
            <a:ext cx="11385754" cy="427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</a:t>
            </a:r>
            <a:r>
              <a:rPr lang="en-US" sz="2400" dirty="0">
                <a:solidFill>
                  <a:schemeClr val="accent1"/>
                </a:solidFill>
              </a:rPr>
              <a:t>[5, 3]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operatorData$reading</a:t>
            </a:r>
            <a:r>
              <a:rPr lang="en-US" sz="2400" dirty="0">
                <a:solidFill>
                  <a:schemeClr val="accent1"/>
                </a:solidFill>
              </a:rPr>
              <a:t>[5]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54B7B3-E818-4600-DD74-165E57F2849A}"/>
              </a:ext>
            </a:extLst>
          </p:cNvPr>
          <p:cNvSpPr txBox="1">
            <a:spLocks/>
          </p:cNvSpPr>
          <p:nvPr/>
        </p:nvSpPr>
        <p:spPr>
          <a:xfrm>
            <a:off x="8382502" y="415475"/>
            <a:ext cx="3445704" cy="296430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5823A7-B01C-C271-EFD2-585D4F559FD7}"/>
              </a:ext>
            </a:extLst>
          </p:cNvPr>
          <p:cNvSpPr/>
          <p:nvPr/>
        </p:nvSpPr>
        <p:spPr>
          <a:xfrm>
            <a:off x="10338816" y="2637468"/>
            <a:ext cx="573024" cy="361764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192C3D-4DD7-2561-37A9-43CC7D7082CA}"/>
              </a:ext>
            </a:extLst>
          </p:cNvPr>
          <p:cNvSpPr txBox="1">
            <a:spLocks/>
          </p:cNvSpPr>
          <p:nvPr/>
        </p:nvSpPr>
        <p:spPr>
          <a:xfrm>
            <a:off x="741946" y="1127358"/>
            <a:ext cx="11086260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 usual, there are multiple, multiple ways!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F61C-EEFE-E803-FD05-3B25CE89882B}"/>
              </a:ext>
            </a:extLst>
          </p:cNvPr>
          <p:cNvSpPr txBox="1">
            <a:spLocks/>
          </p:cNvSpPr>
          <p:nvPr/>
        </p:nvSpPr>
        <p:spPr>
          <a:xfrm>
            <a:off x="741946" y="3932000"/>
            <a:ext cx="2208518" cy="67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Extracting a named column as a vector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5835225-37E2-30FB-5FD0-F10E6EEF1391}"/>
              </a:ext>
            </a:extLst>
          </p:cNvPr>
          <p:cNvSpPr/>
          <p:nvPr/>
        </p:nvSpPr>
        <p:spPr>
          <a:xfrm rot="5400000">
            <a:off x="2014223" y="2321793"/>
            <a:ext cx="383292" cy="280592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86AF62-2022-57E5-F333-7469589F318D}"/>
              </a:ext>
            </a:extLst>
          </p:cNvPr>
          <p:cNvSpPr txBox="1">
            <a:spLocks/>
          </p:cNvSpPr>
          <p:nvPr/>
        </p:nvSpPr>
        <p:spPr>
          <a:xfrm>
            <a:off x="4226305" y="3932000"/>
            <a:ext cx="1479551" cy="67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Referencing element 5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252317-3CFE-695F-4FD3-897CC5150040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3755137" y="3533110"/>
            <a:ext cx="471169" cy="737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6116844" cy="1165256"/>
          </a:xfrm>
        </p:spPr>
        <p:txBody>
          <a:bodyPr>
            <a:noAutofit/>
          </a:bodyPr>
          <a:lstStyle/>
          <a:p>
            <a:r>
              <a:rPr lang="en-US" sz="3600" dirty="0"/>
              <a:t>Let’s say we want to change the faulty reading to 10…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80290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6" y="2171556"/>
            <a:ext cx="11385754" cy="427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</a:t>
            </a:r>
            <a:r>
              <a:rPr lang="en-US" sz="2400" dirty="0">
                <a:solidFill>
                  <a:schemeClr val="accent1"/>
                </a:solidFill>
              </a:rPr>
              <a:t>[5, 3]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operatorData$reading</a:t>
            </a:r>
            <a:r>
              <a:rPr lang="en-US" sz="2400" dirty="0">
                <a:solidFill>
                  <a:schemeClr val="accent1"/>
                </a:solidFill>
              </a:rPr>
              <a:t>[5]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operatorData$reading</a:t>
            </a:r>
            <a:r>
              <a:rPr lang="en-US" sz="2400" dirty="0">
                <a:solidFill>
                  <a:schemeClr val="accent1"/>
                </a:solidFill>
              </a:rPr>
              <a:t>[(</a:t>
            </a:r>
            <a:r>
              <a:rPr lang="en-US" sz="2400" dirty="0" err="1">
                <a:solidFill>
                  <a:schemeClr val="accent1"/>
                </a:solidFill>
              </a:rPr>
              <a:t>operatorData$day</a:t>
            </a:r>
            <a:r>
              <a:rPr lang="en-US" sz="2400" dirty="0">
                <a:solidFill>
                  <a:schemeClr val="accent1"/>
                </a:solidFill>
              </a:rPr>
              <a:t>==2) &amp; (</a:t>
            </a:r>
            <a:r>
              <a:rPr lang="en-US" sz="2400" dirty="0" err="1">
                <a:solidFill>
                  <a:schemeClr val="accent1"/>
                </a:solidFill>
              </a:rPr>
              <a:t>operatorData$operator</a:t>
            </a:r>
            <a:r>
              <a:rPr lang="en-US" sz="2400" dirty="0">
                <a:solidFill>
                  <a:schemeClr val="accent1"/>
                </a:solidFill>
              </a:rPr>
              <a:t>=="B")]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54B7B3-E818-4600-DD74-165E57F2849A}"/>
              </a:ext>
            </a:extLst>
          </p:cNvPr>
          <p:cNvSpPr txBox="1">
            <a:spLocks/>
          </p:cNvSpPr>
          <p:nvPr/>
        </p:nvSpPr>
        <p:spPr>
          <a:xfrm>
            <a:off x="8382502" y="415475"/>
            <a:ext cx="3445704" cy="296430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5823A7-B01C-C271-EFD2-585D4F559FD7}"/>
              </a:ext>
            </a:extLst>
          </p:cNvPr>
          <p:cNvSpPr/>
          <p:nvPr/>
        </p:nvSpPr>
        <p:spPr>
          <a:xfrm>
            <a:off x="10338816" y="2637468"/>
            <a:ext cx="573024" cy="361764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192C3D-4DD7-2561-37A9-43CC7D7082CA}"/>
              </a:ext>
            </a:extLst>
          </p:cNvPr>
          <p:cNvSpPr txBox="1">
            <a:spLocks/>
          </p:cNvSpPr>
          <p:nvPr/>
        </p:nvSpPr>
        <p:spPr>
          <a:xfrm>
            <a:off x="741946" y="1127358"/>
            <a:ext cx="11086260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 usual, there are multiple, multiple ways!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FF56-C05D-6F1E-B4CA-0556B4964E5B}"/>
              </a:ext>
            </a:extLst>
          </p:cNvPr>
          <p:cNvSpPr txBox="1">
            <a:spLocks/>
          </p:cNvSpPr>
          <p:nvPr/>
        </p:nvSpPr>
        <p:spPr>
          <a:xfrm>
            <a:off x="741946" y="4894422"/>
            <a:ext cx="2208518" cy="67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Extracting a named column as a vector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0BA4BF5-BB47-37E6-CD55-5C39075F79ED}"/>
              </a:ext>
            </a:extLst>
          </p:cNvPr>
          <p:cNvSpPr/>
          <p:nvPr/>
        </p:nvSpPr>
        <p:spPr>
          <a:xfrm rot="5400000">
            <a:off x="2014223" y="3284215"/>
            <a:ext cx="383292" cy="280592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6568F7-0BC0-DD1C-1BF3-7E53F6A2891E}"/>
              </a:ext>
            </a:extLst>
          </p:cNvPr>
          <p:cNvSpPr txBox="1">
            <a:spLocks/>
          </p:cNvSpPr>
          <p:nvPr/>
        </p:nvSpPr>
        <p:spPr>
          <a:xfrm>
            <a:off x="5009145" y="4954308"/>
            <a:ext cx="5902695" cy="67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Logical statement constructed from named columns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BB538E2-5CC4-E693-49DD-50E5D248EF09}"/>
              </a:ext>
            </a:extLst>
          </p:cNvPr>
          <p:cNvSpPr/>
          <p:nvPr/>
        </p:nvSpPr>
        <p:spPr>
          <a:xfrm rot="5400000">
            <a:off x="7092191" y="1156711"/>
            <a:ext cx="383292" cy="7060934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Sticking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42452" y="1081338"/>
            <a:ext cx="5268710" cy="4611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Sticking vectors together with </a:t>
            </a:r>
            <a:r>
              <a:rPr lang="en-US" b="1" dirty="0"/>
              <a:t>c()</a:t>
            </a:r>
          </a:p>
          <a:p>
            <a:r>
              <a:rPr lang="en-US" dirty="0"/>
              <a:t>Sticking vectors or matrices together with </a:t>
            </a:r>
            <a:r>
              <a:rPr lang="en-US" b="1" dirty="0" err="1"/>
              <a:t>rbind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 err="1"/>
              <a:t>cbind</a:t>
            </a:r>
            <a:r>
              <a:rPr lang="en-US" b="1" dirty="0"/>
              <a:t>()</a:t>
            </a:r>
          </a:p>
          <a:p>
            <a:pPr lvl="1"/>
            <a:r>
              <a:rPr lang="en-US" b="1" dirty="0"/>
              <a:t>r </a:t>
            </a:r>
            <a:r>
              <a:rPr lang="en-US" dirty="0"/>
              <a:t>for row, </a:t>
            </a:r>
            <a:r>
              <a:rPr lang="en-US" b="1" dirty="0"/>
              <a:t>c</a:t>
            </a:r>
            <a:r>
              <a:rPr lang="en-US" dirty="0"/>
              <a:t> for column</a:t>
            </a:r>
          </a:p>
          <a:p>
            <a:pPr lvl="1"/>
            <a:r>
              <a:rPr lang="en-US" dirty="0"/>
              <a:t>This works for vectors (shown) and also for matrices and </a:t>
            </a:r>
            <a:r>
              <a:rPr lang="en-US" dirty="0" err="1"/>
              <a:t>data.frames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023" y="372751"/>
            <a:ext cx="5291677" cy="62414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c(1:4, 11:14)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 1  2  3  4  11 12 13 14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/>
                </a:solidFill>
              </a:rPr>
              <a:t>rbind</a:t>
            </a:r>
            <a:r>
              <a:rPr lang="en-US" dirty="0">
                <a:solidFill>
                  <a:schemeClr val="accent1"/>
                </a:solidFill>
              </a:rPr>
              <a:t>(1:4, 11:14)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	[,1] 	[,2] 	[,3] 	[,4]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[1,]    	  1    	  2    	  3    	 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[2,]   	11   	12   	13   	14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cbind</a:t>
            </a:r>
            <a:r>
              <a:rPr lang="en-US" dirty="0">
                <a:solidFill>
                  <a:schemeClr val="accent1"/>
                </a:solidFill>
              </a:rPr>
              <a:t>(1:4, 11:14)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[,1] 	[,2]</a:t>
            </a:r>
          </a:p>
          <a:p>
            <a:pPr marL="0" indent="0">
              <a:buNone/>
            </a:pPr>
            <a:r>
              <a:rPr lang="en-US" dirty="0"/>
              <a:t>[1,]    	1   	11</a:t>
            </a:r>
          </a:p>
          <a:p>
            <a:pPr marL="0" indent="0">
              <a:buNone/>
            </a:pPr>
            <a:r>
              <a:rPr lang="en-US" dirty="0"/>
              <a:t>[2,]    	2   	12</a:t>
            </a:r>
          </a:p>
          <a:p>
            <a:pPr marL="0" indent="0">
              <a:buNone/>
            </a:pPr>
            <a:r>
              <a:rPr lang="en-US" dirty="0"/>
              <a:t>[3,]    	3   	13</a:t>
            </a:r>
          </a:p>
          <a:p>
            <a:pPr marL="0" indent="0">
              <a:buNone/>
            </a:pPr>
            <a:r>
              <a:rPr lang="en-US" dirty="0"/>
              <a:t>[4,]    	4   	14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5385324" cy="1165256"/>
          </a:xfrm>
        </p:spPr>
        <p:txBody>
          <a:bodyPr>
            <a:noAutofit/>
          </a:bodyPr>
          <a:lstStyle/>
          <a:p>
            <a:r>
              <a:rPr lang="en-US" sz="3600" dirty="0"/>
              <a:t>Constructing </a:t>
            </a:r>
            <a:r>
              <a:rPr lang="en-US" sz="3600" dirty="0" err="1"/>
              <a:t>data.frames</a:t>
            </a:r>
            <a:r>
              <a:rPr lang="en-US" sz="3600" dirty="0"/>
              <a:t> and creating new columns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93472" y="1165257"/>
            <a:ext cx="4397772" cy="677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…is pretty straightforward</a:t>
            </a:r>
          </a:p>
          <a:p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023" y="372751"/>
            <a:ext cx="5291677" cy="62414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>
                <a:solidFill>
                  <a:schemeClr val="accent1"/>
                </a:solidFill>
              </a:rPr>
              <a:t>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(a=1:4, b=11:14)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	a  	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1 	1 	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2 	2 	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3 	3 	13</a:t>
            </a:r>
          </a:p>
          <a:p>
            <a:pPr marL="0" indent="0">
              <a:buNone/>
            </a:pPr>
            <a:r>
              <a:rPr lang="pt-BR" dirty="0"/>
              <a:t>4 	4 	14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df$c</a:t>
            </a:r>
            <a:r>
              <a:rPr lang="en-US" dirty="0">
                <a:solidFill>
                  <a:schemeClr val="accent1"/>
                </a:solidFill>
              </a:rPr>
              <a:t> &lt;- 21:24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dirty="0"/>
              <a:t> 	a  	b  	c</a:t>
            </a:r>
          </a:p>
          <a:p>
            <a:pPr marL="0" indent="0">
              <a:buNone/>
            </a:pPr>
            <a:r>
              <a:rPr lang="pt-BR" dirty="0"/>
              <a:t>1 	1 	11 	21</a:t>
            </a:r>
          </a:p>
          <a:p>
            <a:pPr marL="0" indent="0">
              <a:buNone/>
            </a:pPr>
            <a:r>
              <a:rPr lang="pt-BR" dirty="0"/>
              <a:t>2 	2 	12 	22</a:t>
            </a:r>
          </a:p>
          <a:p>
            <a:pPr marL="0" indent="0">
              <a:buNone/>
            </a:pPr>
            <a:r>
              <a:rPr lang="pt-BR" dirty="0"/>
              <a:t>3 	3 	13 	23</a:t>
            </a:r>
          </a:p>
          <a:p>
            <a:pPr marL="0" indent="0">
              <a:buNone/>
            </a:pPr>
            <a:r>
              <a:rPr lang="pt-BR" dirty="0"/>
              <a:t>4 	4 	14 	24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583629-7E85-9C15-EFEB-DF61A8FFF933}"/>
              </a:ext>
            </a:extLst>
          </p:cNvPr>
          <p:cNvCxnSpPr/>
          <p:nvPr/>
        </p:nvCxnSpPr>
        <p:spPr>
          <a:xfrm>
            <a:off x="6205728" y="3425952"/>
            <a:ext cx="1036320" cy="207264"/>
          </a:xfrm>
          <a:prstGeom prst="bentConnector3">
            <a:avLst>
              <a:gd name="adj1" fmla="val 994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02E179-7A2F-3911-0443-48D2EF188C7B}"/>
              </a:ext>
            </a:extLst>
          </p:cNvPr>
          <p:cNvSpPr txBox="1">
            <a:spLocks/>
          </p:cNvSpPr>
          <p:nvPr/>
        </p:nvSpPr>
        <p:spPr>
          <a:xfrm>
            <a:off x="3629900" y="3086977"/>
            <a:ext cx="2466100" cy="6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Using </a:t>
            </a:r>
            <a:r>
              <a:rPr lang="en-US" sz="2000" b="1" dirty="0"/>
              <a:t>$</a:t>
            </a:r>
            <a:r>
              <a:rPr lang="en-US" sz="2000" dirty="0"/>
              <a:t> also creates a column by that name</a:t>
            </a:r>
          </a:p>
        </p:txBody>
      </p:sp>
    </p:spTree>
    <p:extLst>
      <p:ext uri="{BB962C8B-B14F-4D97-AF65-F5344CB8AC3E}">
        <p14:creationId xmlns:p14="http://schemas.microsoft.com/office/powerpoint/2010/main" val="39346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Aside: some (not recommended) things you may encounter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42451" y="1081338"/>
            <a:ext cx="11007603" cy="408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Alternatives to </a:t>
            </a:r>
            <a:r>
              <a:rPr lang="en-US" b="1" dirty="0"/>
              <a:t>x &lt;- 3</a:t>
            </a:r>
          </a:p>
          <a:p>
            <a:pPr marL="457200" lvl="1" indent="0">
              <a:buNone/>
            </a:pPr>
            <a:r>
              <a:rPr lang="en-US" b="1" dirty="0"/>
              <a:t>3 -&gt; x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difficult to find where x comes from when scanning a script</a:t>
            </a:r>
          </a:p>
          <a:p>
            <a:pPr marL="457200" lvl="1" indent="0">
              <a:buNone/>
            </a:pPr>
            <a:r>
              <a:rPr lang="en-US" b="1" dirty="0"/>
              <a:t>x = 3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direction is not explicit</a:t>
            </a:r>
          </a:p>
          <a:p>
            <a:pPr lvl="2"/>
            <a:r>
              <a:rPr lang="en-US" dirty="0"/>
              <a:t>What does </a:t>
            </a:r>
            <a:r>
              <a:rPr lang="en-US" b="1" dirty="0"/>
              <a:t>x = y </a:t>
            </a:r>
            <a:r>
              <a:rPr lang="en-US" dirty="0"/>
              <a:t>mean?</a:t>
            </a:r>
          </a:p>
          <a:p>
            <a:pPr lvl="1"/>
            <a:r>
              <a:rPr lang="en-US" dirty="0"/>
              <a:t>Insight: this is why we use </a:t>
            </a:r>
            <a:r>
              <a:rPr lang="en-US" b="1" dirty="0"/>
              <a:t>==</a:t>
            </a:r>
            <a:r>
              <a:rPr lang="en-US" dirty="0"/>
              <a:t> to test for equality, since </a:t>
            </a:r>
            <a:r>
              <a:rPr lang="en-US" b="1" dirty="0"/>
              <a:t>=</a:t>
            </a:r>
            <a:r>
              <a:rPr lang="en-US" dirty="0"/>
              <a:t> has another meaning</a:t>
            </a:r>
          </a:p>
          <a:p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instead of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R will allow assignment to variables named </a:t>
            </a:r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T &lt;- 3</a:t>
            </a:r>
            <a:r>
              <a:rPr lang="en-US" dirty="0"/>
              <a:t>, or even </a:t>
            </a:r>
            <a:r>
              <a:rPr lang="en-US" b="1" dirty="0"/>
              <a:t>T &lt;- FALSE</a:t>
            </a:r>
          </a:p>
          <a:p>
            <a:pPr lvl="2"/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7" descr="A picture containing person, human face, outdoor, clothing&#10;&#10;Description automatically generated">
            <a:extLst>
              <a:ext uri="{FF2B5EF4-FFF2-40B4-BE49-F238E27FC236}">
                <a16:creationId xmlns:a16="http://schemas.microsoft.com/office/drawing/2014/main" id="{033A5B19-392F-4357-7CF2-6BEE2CE39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48" y="4853691"/>
            <a:ext cx="2786868" cy="1845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37D45-6AF9-DBA3-7840-53CE95E2A17C}"/>
              </a:ext>
            </a:extLst>
          </p:cNvPr>
          <p:cNvSpPr txBox="1"/>
          <p:nvPr/>
        </p:nvSpPr>
        <p:spPr>
          <a:xfrm>
            <a:off x="8835990" y="5334034"/>
            <a:ext cx="308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reading:</a:t>
            </a:r>
          </a:p>
          <a:p>
            <a:r>
              <a:rPr lang="en-US" dirty="0">
                <a:hlinkClick r:id="rId4"/>
              </a:rPr>
              <a:t>https://adfg-dsf.github.io/Best_practice_R/Best_practice_R.html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9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F77-A383-5A55-3B59-D9774E4D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3" y="95618"/>
            <a:ext cx="10515600" cy="857283"/>
          </a:xfrm>
        </p:spPr>
        <p:txBody>
          <a:bodyPr/>
          <a:lstStyle/>
          <a:p>
            <a:r>
              <a:rPr lang="en-US" dirty="0"/>
              <a:t>Finally, packages!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F927-2918-66FF-A995-34A73EB8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43" y="968342"/>
            <a:ext cx="4888832" cy="4351338"/>
          </a:xfrm>
        </p:spPr>
        <p:txBody>
          <a:bodyPr/>
          <a:lstStyle/>
          <a:p>
            <a:r>
              <a:rPr lang="en-US" dirty="0"/>
              <a:t>Standardized bundles of 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(Data) – often just enough to make example scripts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Installing vs. loading a package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install.packages</a:t>
            </a:r>
            <a:r>
              <a:rPr lang="en-US" dirty="0">
                <a:solidFill>
                  <a:schemeClr val="accent1"/>
                </a:solidFill>
              </a:rPr>
              <a:t>("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")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library(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1657A-AA77-2427-E24D-2BE0720AEBC8}"/>
              </a:ext>
            </a:extLst>
          </p:cNvPr>
          <p:cNvSpPr txBox="1">
            <a:spLocks/>
          </p:cNvSpPr>
          <p:nvPr/>
        </p:nvSpPr>
        <p:spPr>
          <a:xfrm>
            <a:off x="5235127" y="3880742"/>
            <a:ext cx="1721746" cy="44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ONCE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B7746-796A-3CC8-3A97-56B538EE1D93}"/>
              </a:ext>
            </a:extLst>
          </p:cNvPr>
          <p:cNvSpPr txBox="1">
            <a:spLocks/>
          </p:cNvSpPr>
          <p:nvPr/>
        </p:nvSpPr>
        <p:spPr>
          <a:xfrm>
            <a:off x="4099967" y="4454867"/>
            <a:ext cx="2135216" cy="1434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at the beginning of each script that uses functions from the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A8115E-ECA9-68AC-C253-8E7BD5924342}"/>
              </a:ext>
            </a:extLst>
          </p:cNvPr>
          <p:cNvCxnSpPr>
            <a:cxnSpLocks/>
          </p:cNvCxnSpPr>
          <p:nvPr/>
        </p:nvCxnSpPr>
        <p:spPr>
          <a:xfrm rot="10800000">
            <a:off x="3333796" y="4454867"/>
            <a:ext cx="766171" cy="225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5B59F0-8E9F-2254-1338-D46908FBA6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0335" y="4044534"/>
            <a:ext cx="369931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B123C-DC59-4792-70E4-675C9C73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553" y="326390"/>
            <a:ext cx="5387039" cy="34302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672901-5E0B-86B5-3F4B-B1226D969483}"/>
              </a:ext>
            </a:extLst>
          </p:cNvPr>
          <p:cNvSpPr/>
          <p:nvPr/>
        </p:nvSpPr>
        <p:spPr>
          <a:xfrm>
            <a:off x="6362299" y="721895"/>
            <a:ext cx="1203158" cy="303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96D867-0C79-DA99-51CF-A830A8BDC045}"/>
              </a:ext>
            </a:extLst>
          </p:cNvPr>
          <p:cNvSpPr/>
          <p:nvPr/>
        </p:nvSpPr>
        <p:spPr>
          <a:xfrm>
            <a:off x="7901454" y="1940116"/>
            <a:ext cx="3606140" cy="18164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6"/>
            <a:ext cx="11086260" cy="587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Besides vectors, R can also store data as </a:t>
            </a:r>
            <a:r>
              <a:rPr lang="en-US" b="1" dirty="0"/>
              <a:t>matrices</a:t>
            </a:r>
            <a:r>
              <a:rPr lang="en-US" dirty="0"/>
              <a:t>, </a:t>
            </a:r>
            <a:r>
              <a:rPr lang="en-US" b="1" dirty="0" err="1"/>
              <a:t>data.frames</a:t>
            </a:r>
            <a:r>
              <a:rPr lang="en-US" dirty="0"/>
              <a:t>, and </a:t>
            </a:r>
            <a:r>
              <a:rPr lang="en-US" b="1" dirty="0"/>
              <a:t>lists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Matrices</a:t>
            </a:r>
            <a:r>
              <a:rPr lang="en-US" dirty="0"/>
              <a:t> have two dimensions</a:t>
            </a:r>
          </a:p>
          <a:p>
            <a:pPr lvl="1"/>
            <a:r>
              <a:rPr lang="en-US" b="1" dirty="0" err="1"/>
              <a:t>Data.frames</a:t>
            </a:r>
            <a:r>
              <a:rPr lang="en-US" b="1" dirty="0"/>
              <a:t> </a:t>
            </a:r>
            <a:r>
              <a:rPr lang="en-US" dirty="0"/>
              <a:t>have two dimensions, and columns can be different classes</a:t>
            </a:r>
          </a:p>
          <a:p>
            <a:pPr lvl="2"/>
            <a:r>
              <a:rPr lang="en-US" dirty="0"/>
              <a:t>You’ll probably use </a:t>
            </a:r>
            <a:r>
              <a:rPr lang="en-US" dirty="0" err="1"/>
              <a:t>data.frames</a:t>
            </a:r>
            <a:r>
              <a:rPr lang="en-US" dirty="0"/>
              <a:t> more than anything else</a:t>
            </a:r>
          </a:p>
          <a:p>
            <a:pPr lvl="1"/>
            <a:r>
              <a:rPr lang="en-US" b="1" dirty="0"/>
              <a:t>Lists</a:t>
            </a:r>
            <a:r>
              <a:rPr lang="en-US" dirty="0"/>
              <a:t> have no defined structure</a:t>
            </a:r>
          </a:p>
          <a:p>
            <a:r>
              <a:rPr lang="en-US" dirty="0"/>
              <a:t>You can extract or assign elements of any of these using</a:t>
            </a:r>
          </a:p>
          <a:p>
            <a:pPr lvl="1"/>
            <a:r>
              <a:rPr lang="en-US" b="1" dirty="0"/>
              <a:t>Indices</a:t>
            </a:r>
            <a:r>
              <a:rPr lang="en-US" dirty="0"/>
              <a:t> (think: which mailbox slot)</a:t>
            </a:r>
          </a:p>
          <a:p>
            <a:pPr lvl="2"/>
            <a:r>
              <a:rPr lang="en-US" dirty="0"/>
              <a:t>x[element] for vectors</a:t>
            </a:r>
          </a:p>
          <a:p>
            <a:pPr lvl="2"/>
            <a:r>
              <a:rPr lang="en-US" dirty="0"/>
              <a:t>x[row, column] for matrices or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b="1" dirty="0"/>
              <a:t>The $ operator </a:t>
            </a:r>
            <a:r>
              <a:rPr lang="en-US" dirty="0"/>
              <a:t>with named elements of a list or </a:t>
            </a:r>
            <a:r>
              <a:rPr lang="en-US" dirty="0" err="1"/>
              <a:t>data.frame</a:t>
            </a:r>
            <a:endParaRPr lang="en-US" dirty="0"/>
          </a:p>
          <a:p>
            <a:pPr lvl="2"/>
            <a:r>
              <a:rPr lang="en-US" dirty="0" err="1"/>
              <a:t>df$NamedColumn</a:t>
            </a:r>
            <a:endParaRPr lang="en-US" dirty="0"/>
          </a:p>
          <a:p>
            <a:pPr lvl="1"/>
            <a:r>
              <a:rPr lang="en-US" b="1" dirty="0"/>
              <a:t>Logical expressions </a:t>
            </a:r>
            <a:r>
              <a:rPr lang="en-US" dirty="0"/>
              <a:t>(actually logical vectors)</a:t>
            </a:r>
          </a:p>
          <a:p>
            <a:r>
              <a:rPr lang="en-US" dirty="0"/>
              <a:t>You can stick stuff back together again, much like Excel.</a:t>
            </a:r>
          </a:p>
          <a:p>
            <a:r>
              <a:rPr lang="en-US" dirty="0"/>
              <a:t>You can install and load packages to get more functionality!</a:t>
            </a:r>
          </a:p>
        </p:txBody>
      </p:sp>
    </p:spTree>
    <p:extLst>
      <p:ext uri="{BB962C8B-B14F-4D97-AF65-F5344CB8AC3E}">
        <p14:creationId xmlns:p14="http://schemas.microsoft.com/office/powerpoint/2010/main" val="11359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1" y="914401"/>
            <a:ext cx="5025528" cy="5296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x[9]</a:t>
            </a:r>
          </a:p>
          <a:p>
            <a:pPr marL="0" indent="0">
              <a:buNone/>
            </a:pPr>
            <a:r>
              <a:rPr lang="en-US" dirty="0"/>
              <a:t>[1]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x[c(1, 4, 9)]</a:t>
            </a:r>
          </a:p>
          <a:p>
            <a:pPr marL="0" indent="0">
              <a:buNone/>
            </a:pPr>
            <a:r>
              <a:rPr lang="en-US" dirty="0"/>
              <a:t>[1] 10 40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x[-(1:5)]</a:t>
            </a:r>
          </a:p>
          <a:p>
            <a:pPr marL="0" indent="0">
              <a:buNone/>
            </a:pPr>
            <a:r>
              <a:rPr lang="en-US" dirty="0"/>
              <a:t>[1] 60 70 80 90 100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535146" y="1165256"/>
            <a:ext cx="4293060" cy="50455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Square brackets </a:t>
            </a:r>
            <a:r>
              <a:rPr lang="en-US" b="1" dirty="0"/>
              <a:t>[ ] </a:t>
            </a:r>
            <a:r>
              <a:rPr lang="en-US" dirty="0"/>
              <a:t>let you refer to a vector element by its </a:t>
            </a:r>
            <a:r>
              <a:rPr lang="en-US" b="1" dirty="0"/>
              <a:t>index</a:t>
            </a:r>
            <a:r>
              <a:rPr lang="en-US" dirty="0"/>
              <a:t> (think: which mailbox slot)</a:t>
            </a:r>
          </a:p>
          <a:p>
            <a:r>
              <a:rPr lang="en-US" dirty="0"/>
              <a:t>Passing a vector into [ ] gives a vector output</a:t>
            </a:r>
          </a:p>
          <a:p>
            <a:r>
              <a:rPr lang="en-US" dirty="0"/>
              <a:t>Negative indices </a:t>
            </a:r>
            <a:r>
              <a:rPr lang="en-US" i="1" dirty="0"/>
              <a:t>exclude</a:t>
            </a:r>
            <a:r>
              <a:rPr lang="en-US" dirty="0"/>
              <a:t> these elements</a:t>
            </a:r>
          </a:p>
          <a:p>
            <a:r>
              <a:rPr lang="en-US" i="1" dirty="0"/>
              <a:t>R gives you clues: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DEA282B-CE3B-8DCB-8B70-12CC66A5B08B}"/>
              </a:ext>
            </a:extLst>
          </p:cNvPr>
          <p:cNvSpPr/>
          <p:nvPr/>
        </p:nvSpPr>
        <p:spPr>
          <a:xfrm>
            <a:off x="5577839" y="1737836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C12482-D64A-FCB3-2AAB-269399858B9C}"/>
              </a:ext>
            </a:extLst>
          </p:cNvPr>
          <p:cNvSpPr/>
          <p:nvPr/>
        </p:nvSpPr>
        <p:spPr>
          <a:xfrm>
            <a:off x="2320033" y="1738957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5A251C-6B55-C7FA-8957-9CC9A2195313}"/>
              </a:ext>
            </a:extLst>
          </p:cNvPr>
          <p:cNvSpPr/>
          <p:nvPr/>
        </p:nvSpPr>
        <p:spPr>
          <a:xfrm>
            <a:off x="3532030" y="1729891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8EF06F0F-F139-3757-3D10-C15FDE99E772}"/>
              </a:ext>
            </a:extLst>
          </p:cNvPr>
          <p:cNvSpPr/>
          <p:nvPr/>
        </p:nvSpPr>
        <p:spPr>
          <a:xfrm>
            <a:off x="1899996" y="1537399"/>
            <a:ext cx="2483799" cy="914400"/>
          </a:xfrm>
          <a:prstGeom prst="noSmoking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4" grpId="1" animBg="1"/>
      <p:bldP spid="14" grpId="2" animBg="1"/>
      <p:bldP spid="14" grpId="3" animBg="1"/>
      <p:bldP spid="15" grpId="2" animBg="1"/>
      <p:bldP spid="15" grpId="3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0" y="914401"/>
            <a:ext cx="5664115" cy="5296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x[1]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x[6:10]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50 999 999 999 999 999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667349" y="889836"/>
            <a:ext cx="4293060" cy="44430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You can also assign things using indices!</a:t>
            </a:r>
          </a:p>
          <a:p>
            <a:r>
              <a:rPr lang="en-US" dirty="0"/>
              <a:t>…and to multiple elements by putting a vector in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5A35AEF-BF11-C794-101A-9E8A70BC22AF}"/>
              </a:ext>
            </a:extLst>
          </p:cNvPr>
          <p:cNvSpPr/>
          <p:nvPr/>
        </p:nvSpPr>
        <p:spPr>
          <a:xfrm>
            <a:off x="2291508" y="3734718"/>
            <a:ext cx="705080" cy="56186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378172-88E3-1CCB-C239-AA9456E1783F}"/>
              </a:ext>
            </a:extLst>
          </p:cNvPr>
          <p:cNvSpPr/>
          <p:nvPr/>
        </p:nvSpPr>
        <p:spPr>
          <a:xfrm>
            <a:off x="4526096" y="5626904"/>
            <a:ext cx="2975998" cy="65271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3]   # row 1, column 3</a:t>
            </a:r>
          </a:p>
          <a:p>
            <a:pPr marL="0" indent="0">
              <a:buNone/>
            </a:pPr>
            <a:r>
              <a:rPr lang="en-US" dirty="0"/>
              <a:t>[1] 5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1]      # all of column 1</a:t>
            </a:r>
          </a:p>
          <a:p>
            <a:pPr marL="0" indent="0">
              <a:buNone/>
            </a:pPr>
            <a:r>
              <a:rPr lang="en-US" dirty="0"/>
              <a:t>[1] 1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A[2, ]      # all of row 2</a:t>
            </a:r>
          </a:p>
          <a:p>
            <a:pPr marL="0" indent="0">
              <a:buNone/>
            </a:pPr>
            <a:r>
              <a:rPr lang="en-US" dirty="0"/>
              <a:t>[1] 2 4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2:3]   # columns 2 and 3</a:t>
            </a:r>
          </a:p>
          <a:p>
            <a:pPr marL="0" indent="0">
              <a:buNone/>
            </a:pPr>
            <a:r>
              <a:rPr lang="en-US" dirty="0"/>
              <a:t>     [,1] [,2]</a:t>
            </a:r>
          </a:p>
          <a:p>
            <a:pPr marL="0" indent="0">
              <a:buNone/>
            </a:pPr>
            <a:r>
              <a:rPr lang="en-US" dirty="0"/>
              <a:t>[1,]    3    5</a:t>
            </a:r>
          </a:p>
          <a:p>
            <a:pPr marL="0" indent="0">
              <a:buNone/>
            </a:pPr>
            <a:r>
              <a:rPr lang="en-US" dirty="0"/>
              <a:t>[2,]    4   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5067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Similar rules apply, except with </a:t>
            </a:r>
            <a:r>
              <a:rPr lang="en-US" sz="2400" b="1" dirty="0"/>
              <a:t>row </a:t>
            </a:r>
            <a:r>
              <a:rPr lang="en-US" sz="2400" dirty="0"/>
              <a:t>and </a:t>
            </a:r>
            <a:r>
              <a:rPr lang="en-US" sz="2400" b="1" dirty="0"/>
              <a:t>column</a:t>
            </a:r>
            <a:r>
              <a:rPr lang="en-US" sz="2400" dirty="0"/>
              <a:t> indices</a:t>
            </a:r>
          </a:p>
          <a:p>
            <a:r>
              <a:rPr lang="en-US" sz="2400" dirty="0"/>
              <a:t>Use a comma between row and column</a:t>
            </a:r>
          </a:p>
          <a:p>
            <a:r>
              <a:rPr lang="en-US" sz="2400" dirty="0"/>
              <a:t>Leaving a row or column index empty will select everybody in the other dimension</a:t>
            </a:r>
          </a:p>
          <a:p>
            <a:pPr lvl="1"/>
            <a:r>
              <a:rPr lang="en-US" sz="2000" dirty="0"/>
              <a:t>Matt will often be heard at his desk muttering “Row 42, column ALL…”</a:t>
            </a:r>
          </a:p>
          <a:p>
            <a:r>
              <a:rPr lang="en-US" sz="2400" dirty="0"/>
              <a:t>Output will be vector OR matrix, depending on input</a:t>
            </a:r>
          </a:p>
          <a:p>
            <a:r>
              <a:rPr lang="en-US" sz="2400" i="1" dirty="0"/>
              <a:t>R gives you clues: [ ,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21DCBB8-AB14-9C41-EAC6-1C58D5C46832}"/>
              </a:ext>
            </a:extLst>
          </p:cNvPr>
          <p:cNvSpPr txBox="1">
            <a:spLocks/>
          </p:cNvSpPr>
          <p:nvPr/>
        </p:nvSpPr>
        <p:spPr>
          <a:xfrm>
            <a:off x="3555587" y="1465494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Column numbers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14D05E6-D0C8-D634-B0C4-C0D5282C88CF}"/>
              </a:ext>
            </a:extLst>
          </p:cNvPr>
          <p:cNvSpPr txBox="1">
            <a:spLocks/>
          </p:cNvSpPr>
          <p:nvPr/>
        </p:nvSpPr>
        <p:spPr>
          <a:xfrm>
            <a:off x="3484512" y="2302460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Row numbers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E03371-1649-706D-1BD0-176849BFFEB1}"/>
              </a:ext>
            </a:extLst>
          </p:cNvPr>
          <p:cNvCxnSpPr/>
          <p:nvPr/>
        </p:nvCxnSpPr>
        <p:spPr>
          <a:xfrm flipH="1">
            <a:off x="3264044" y="1635057"/>
            <a:ext cx="291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0DA6DD-DEE1-D38D-E68B-85C8B037A346}"/>
              </a:ext>
            </a:extLst>
          </p:cNvPr>
          <p:cNvGrpSpPr/>
          <p:nvPr/>
        </p:nvGrpSpPr>
        <p:grpSpPr>
          <a:xfrm>
            <a:off x="2214391" y="2330361"/>
            <a:ext cx="1195424" cy="159725"/>
            <a:chOff x="2126255" y="2286293"/>
            <a:chExt cx="1195424" cy="15972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FA965C1-71B7-0242-575B-C08AB21F4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5CC177-618A-1E40-1EF3-33232E1D46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E6C6C99-81C3-E38B-1D7A-CD3D136CF587}"/>
              </a:ext>
            </a:extLst>
          </p:cNvPr>
          <p:cNvSpPr/>
          <p:nvPr/>
        </p:nvSpPr>
        <p:spPr>
          <a:xfrm>
            <a:off x="2926368" y="1756935"/>
            <a:ext cx="352540" cy="300431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E93A79-3BFF-C103-CFB3-A42808A3E775}"/>
              </a:ext>
            </a:extLst>
          </p:cNvPr>
          <p:cNvSpPr/>
          <p:nvPr/>
        </p:nvSpPr>
        <p:spPr>
          <a:xfrm>
            <a:off x="2400669" y="1758090"/>
            <a:ext cx="352540" cy="58840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E2CB20-588C-5765-2705-E5C9C88EB267}"/>
              </a:ext>
            </a:extLst>
          </p:cNvPr>
          <p:cNvSpPr/>
          <p:nvPr/>
        </p:nvSpPr>
        <p:spPr>
          <a:xfrm>
            <a:off x="2692721" y="1741953"/>
            <a:ext cx="573130" cy="614035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6ADC3A-9F76-6301-BF5E-5F7E697F05EE}"/>
              </a:ext>
            </a:extLst>
          </p:cNvPr>
          <p:cNvSpPr/>
          <p:nvPr/>
        </p:nvSpPr>
        <p:spPr>
          <a:xfrm>
            <a:off x="2415026" y="2027533"/>
            <a:ext cx="862125" cy="377902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/>
      <p:bldP spid="37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1] &lt;- 999     # row 1, column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5</a:t>
            </a:r>
          </a:p>
          <a:p>
            <a:pPr marL="0" indent="0">
              <a:buNone/>
            </a:pPr>
            <a:r>
              <a:rPr lang="en-US" dirty="0"/>
              <a:t>[2,]        2     4  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3] &lt;- 999     # all of column 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999</a:t>
            </a:r>
          </a:p>
          <a:p>
            <a:pPr marL="0" indent="0">
              <a:buNone/>
            </a:pPr>
            <a:r>
              <a:rPr lang="en-US" dirty="0"/>
              <a:t>[2,]        2     4      999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45232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You can assign things using indices in [ ], with the same rules we just saw!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6633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[, 1]    # selecting a column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]    # selecting a row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sex length weight age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1 Male    110      3  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1]   # selecting a single element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 err="1"/>
              <a:t>data.frames</a:t>
            </a:r>
            <a:r>
              <a:rPr lang="en-US" sz="2400" dirty="0"/>
              <a:t> can have a different class (numeric, character, etc.) for each column!</a:t>
            </a:r>
          </a:p>
          <a:p>
            <a:r>
              <a:rPr lang="en-US" sz="2400" dirty="0"/>
              <a:t>You can extract rows or columns of a </a:t>
            </a:r>
            <a:r>
              <a:rPr lang="en-US" sz="2400" dirty="0" err="1"/>
              <a:t>data.frame</a:t>
            </a:r>
            <a:r>
              <a:rPr lang="en-US" sz="2400" dirty="0"/>
              <a:t> just like with a matrix</a:t>
            </a:r>
          </a:p>
          <a:p>
            <a:pPr lvl="1"/>
            <a:r>
              <a:rPr lang="en-US" sz="2000" dirty="0"/>
              <a:t>This will give you either a vector or a </a:t>
            </a:r>
            <a:r>
              <a:rPr lang="en-US" sz="2000" dirty="0" err="1"/>
              <a:t>data.frame</a:t>
            </a:r>
            <a:r>
              <a:rPr lang="en-US" sz="2000" dirty="0"/>
              <a:t> as 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625E8185-8D19-EB77-F494-BA01F99170D7}"/>
              </a:ext>
            </a:extLst>
          </p:cNvPr>
          <p:cNvSpPr/>
          <p:nvPr/>
        </p:nvSpPr>
        <p:spPr>
          <a:xfrm>
            <a:off x="2855405" y="2586985"/>
            <a:ext cx="1042225" cy="979174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55405" y="2529835"/>
            <a:ext cx="353396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145750-7C0B-D191-55DF-C609CC7EAF64}"/>
              </a:ext>
            </a:extLst>
          </p:cNvPr>
          <p:cNvSpPr/>
          <p:nvPr/>
        </p:nvSpPr>
        <p:spPr>
          <a:xfrm>
            <a:off x="3014214" y="2529835"/>
            <a:ext cx="677676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9435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myfirstdf$sex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      # selecting a column by name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"Female“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myfirstdf$age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[3] &lt;- 999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myfirstdf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	sex 	length 	weight 	 age</a:t>
            </a:r>
          </a:p>
          <a:p>
            <a:pPr marL="0" indent="0">
              <a:buNone/>
            </a:pPr>
            <a:r>
              <a:rPr lang="en-US" dirty="0"/>
              <a:t>1   	Male    	110    	3.0   	    2</a:t>
            </a:r>
          </a:p>
          <a:p>
            <a:pPr marL="0" indent="0">
              <a:buNone/>
            </a:pPr>
            <a:r>
              <a:rPr lang="en-US" dirty="0"/>
              <a:t>2   	Male    	112    	3.4   	    2</a:t>
            </a:r>
          </a:p>
          <a:p>
            <a:pPr marL="0" indent="0">
              <a:buNone/>
            </a:pPr>
            <a:r>
              <a:rPr lang="en-US" dirty="0"/>
              <a:t>3 	Female         90    	2.4   	999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the $ operator selects something by name!</a:t>
            </a:r>
          </a:p>
          <a:p>
            <a:r>
              <a:rPr lang="en-US" sz="2400" dirty="0"/>
              <a:t>You can combine $ with [ ] and use the same rules we’ve already seen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89695" y="2529834"/>
            <a:ext cx="981647" cy="985393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F93654-04C7-CA49-5C9D-822D99C779C4}"/>
              </a:ext>
            </a:extLst>
          </p:cNvPr>
          <p:cNvSpPr/>
          <p:nvPr/>
        </p:nvSpPr>
        <p:spPr>
          <a:xfrm>
            <a:off x="5737860" y="6297930"/>
            <a:ext cx="594360" cy="38149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9BE717-35CE-00F1-22AF-3C6CD4979A28}"/>
              </a:ext>
            </a:extLst>
          </p:cNvPr>
          <p:cNvSpPr txBox="1">
            <a:spLocks/>
          </p:cNvSpPr>
          <p:nvPr/>
        </p:nvSpPr>
        <p:spPr>
          <a:xfrm>
            <a:off x="740575" y="3382011"/>
            <a:ext cx="1324301" cy="5129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 $ selects by name!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974C7B-776A-2B1E-9EFD-B2BA1A61016D}"/>
              </a:ext>
            </a:extLst>
          </p:cNvPr>
          <p:cNvGrpSpPr/>
          <p:nvPr/>
        </p:nvGrpSpPr>
        <p:grpSpPr>
          <a:xfrm rot="10800000">
            <a:off x="2023110" y="3585209"/>
            <a:ext cx="923392" cy="159725"/>
            <a:chOff x="2126255" y="2286293"/>
            <a:chExt cx="1195424" cy="15972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10FD40B-AE9C-E2FB-3823-29DF935C9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485637-1B12-B04E-4ADF-AA81F04C1D7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708CF9C-60A9-B83C-7D88-BF5AA22016D1}"/>
              </a:ext>
            </a:extLst>
          </p:cNvPr>
          <p:cNvSpPr txBox="1">
            <a:spLocks/>
          </p:cNvSpPr>
          <p:nvPr/>
        </p:nvSpPr>
        <p:spPr>
          <a:xfrm>
            <a:off x="354331" y="4554054"/>
            <a:ext cx="1756266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Selection by name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C7B992-F7B0-E20B-0E8A-26FABD66AFD2}"/>
              </a:ext>
            </a:extLst>
          </p:cNvPr>
          <p:cNvGrpSpPr/>
          <p:nvPr/>
        </p:nvGrpSpPr>
        <p:grpSpPr>
          <a:xfrm rot="10800000">
            <a:off x="2023110" y="4729303"/>
            <a:ext cx="923392" cy="159725"/>
            <a:chOff x="2126255" y="2286293"/>
            <a:chExt cx="1195424" cy="15972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CE0FE2-4934-9BF5-EA20-4FA776552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C7E6F7-EF2B-896E-F0CE-195BF1C86C6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D0841CC-B202-18A2-20D9-263F8FBE17C3}"/>
              </a:ext>
            </a:extLst>
          </p:cNvPr>
          <p:cNvSpPr txBox="1">
            <a:spLocks/>
          </p:cNvSpPr>
          <p:nvPr/>
        </p:nvSpPr>
        <p:spPr>
          <a:xfrm>
            <a:off x="4385234" y="4588344"/>
            <a:ext cx="2004135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Assignment by index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662E30B-3B5B-71A7-284A-E15AC1C52087}"/>
              </a:ext>
            </a:extLst>
          </p:cNvPr>
          <p:cNvGrpSpPr/>
          <p:nvPr/>
        </p:nvGrpSpPr>
        <p:grpSpPr>
          <a:xfrm rot="10800000" flipH="1">
            <a:off x="3386062" y="4735446"/>
            <a:ext cx="939391" cy="159727"/>
            <a:chOff x="2126255" y="2286293"/>
            <a:chExt cx="1195424" cy="15972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462DD9D-BFCF-2231-0825-A855CD29F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5C1314F-3A08-2ACE-009F-84378CDBC569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1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0" grpId="0" animBg="1"/>
      <p:bldP spid="50" grpId="1" animBg="1"/>
      <p:bldP spid="52" grpId="0" animBg="1"/>
      <p:bldP spid="52" grpId="1" animBg="1"/>
      <p:bldP spid="53" grpId="0"/>
      <p:bldP spid="57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6677</Words>
  <Application>Microsoft Office PowerPoint</Application>
  <PresentationFormat>Widescreen</PresentationFormat>
  <Paragraphs>868</Paragraphs>
  <Slides>39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How data can be put together in R</vt:lpstr>
      <vt:lpstr>Data mechanics: Taking things apart, putting things together</vt:lpstr>
      <vt:lpstr>Vectors: data in one dimension</vt:lpstr>
      <vt:lpstr>Vectors: data in one dimension</vt:lpstr>
      <vt:lpstr>Introducing matrices: Double the dimensions, double the fun!</vt:lpstr>
      <vt:lpstr>Introducing matrices: Double the dimensions, double the fun!</vt:lpstr>
      <vt:lpstr>Introducing data.frames: It’s beginning to look a lot like data!</vt:lpstr>
      <vt:lpstr>Introducing data.frames: It’s beginning to look a lot like data!</vt:lpstr>
      <vt:lpstr>Introducing arrays: data in 3+ dimensions??!</vt:lpstr>
      <vt:lpstr>Introducing lists: Think folders &amp; sub-folders</vt:lpstr>
      <vt:lpstr>Introducing lists: Think folders &amp; sub-folders</vt:lpstr>
      <vt:lpstr>The str() function shows the structure of an object</vt:lpstr>
      <vt:lpstr>Take-aways so far!      Things can be put together in…</vt:lpstr>
      <vt:lpstr>Take-aways so far!</vt:lpstr>
      <vt:lpstr>Here’s a crazy use case…</vt:lpstr>
      <vt:lpstr>Data mechanics: Taking things apart, putting things together</vt:lpstr>
      <vt:lpstr>But first, some logical operators…</vt:lpstr>
      <vt:lpstr>Looking at some logical vectors</vt:lpstr>
      <vt:lpstr>Actually using logical vectors!</vt:lpstr>
      <vt:lpstr>Actually using logical vectors!</vt:lpstr>
      <vt:lpstr>Dealing with NA: is.na() and !is.na()</vt:lpstr>
      <vt:lpstr>Vector-wise assignment with ifelse() …is basically like Excel’s =if()</vt:lpstr>
      <vt:lpstr>Vector-wise assignment with ifelse() …is basically like Excel’s =if()</vt:lpstr>
      <vt:lpstr>One more tool: %in%</vt:lpstr>
      <vt:lpstr>PowerPoint Presentation</vt:lpstr>
      <vt:lpstr>PowerPoint Presentation</vt:lpstr>
      <vt:lpstr>PowerPoint Presentation</vt:lpstr>
      <vt:lpstr>PowerPoint Presentation</vt:lpstr>
      <vt:lpstr>Oh no!  Operator B’s machine was malfunctioning on day 2!</vt:lpstr>
      <vt:lpstr>Oh no!  Operator B’s machine was malfunctioning on day 2!</vt:lpstr>
      <vt:lpstr>Let’s say we want to change the faulty reading to 10…</vt:lpstr>
      <vt:lpstr>Let’s say we want to change the faulty reading to 10…</vt:lpstr>
      <vt:lpstr>Let’s say we want to change the faulty reading to 10…</vt:lpstr>
      <vt:lpstr>Sticking things together</vt:lpstr>
      <vt:lpstr>Constructing data.frames and creating new columns</vt:lpstr>
      <vt:lpstr>Aside: some (not recommended) things you may encounter</vt:lpstr>
      <vt:lpstr>Finally, packages!</vt:lpstr>
      <vt:lpstr>Concepts to take away from this session: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62</cp:revision>
  <cp:lastPrinted>2023-11-07T18:17:25Z</cp:lastPrinted>
  <dcterms:created xsi:type="dcterms:W3CDTF">2023-10-16T20:53:40Z</dcterms:created>
  <dcterms:modified xsi:type="dcterms:W3CDTF">2023-11-09T01:04:59Z</dcterms:modified>
</cp:coreProperties>
</file>