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32" r:id="rId3"/>
    <p:sldId id="411" r:id="rId4"/>
    <p:sldId id="405" r:id="rId5"/>
    <p:sldId id="434" r:id="rId6"/>
    <p:sldId id="402" r:id="rId7"/>
    <p:sldId id="383" r:id="rId8"/>
    <p:sldId id="401" r:id="rId9"/>
    <p:sldId id="331" r:id="rId10"/>
    <p:sldId id="431" r:id="rId11"/>
    <p:sldId id="332" r:id="rId12"/>
    <p:sldId id="412" r:id="rId13"/>
    <p:sldId id="430" r:id="rId14"/>
    <p:sldId id="297" r:id="rId15"/>
    <p:sldId id="313" r:id="rId16"/>
    <p:sldId id="4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488BF3-F36A-4D29-B1B4-B8B19BE2EB28}">
          <p14:sldIdLst>
            <p14:sldId id="256"/>
            <p14:sldId id="432"/>
          </p14:sldIdLst>
        </p14:section>
        <p14:section name="Section 1 - Welcome" id="{1711D4D6-A940-4D4B-B619-CA063D11BA72}">
          <p14:sldIdLst>
            <p14:sldId id="411"/>
            <p14:sldId id="405"/>
            <p14:sldId id="434"/>
            <p14:sldId id="402"/>
            <p14:sldId id="383"/>
            <p14:sldId id="401"/>
            <p14:sldId id="331"/>
            <p14:sldId id="431"/>
            <p14:sldId id="332"/>
            <p14:sldId id="412"/>
            <p14:sldId id="430"/>
            <p14:sldId id="297"/>
            <p14:sldId id="313"/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8729" autoAdjust="0"/>
  </p:normalViewPr>
  <p:slideViewPr>
    <p:cSldViewPr snapToGrid="0">
      <p:cViewPr varScale="1">
        <p:scale>
          <a:sx n="95" d="100"/>
          <a:sy n="95" d="100"/>
        </p:scale>
        <p:origin x="996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D8F-AD3F-4F1D-953F-F6D09F384E0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18BD-5D63-447F-BEC2-3BD80D62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0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this, the slides are intentionally a little bit wordy. I apologize for that as it makes the aesthetics worse but I want this document to serve a little bit as a reference guide for you. </a:t>
            </a:r>
          </a:p>
          <a:p>
            <a:r>
              <a:rPr lang="en-US" dirty="0"/>
              <a:t>Today might be slow but we’re laying the foundation for charts &amp;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everyone needs to be an expert, but if you’re here, I want you to move up a level and at least be able to “read”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Teaching philosophy thanks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http://teachtogether.tech/en/index.html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https://journals.plos.org/ploscompbiol/article?id=10.1371/journal.pcbi.1006023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so important that I’m going to reiterate them again here. </a:t>
            </a:r>
          </a:p>
          <a:p>
            <a:r>
              <a:rPr lang="en-US" dirty="0"/>
              <a:t>This point, especially the last one, can be the difference between success and frustration.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everyone introduce themselves in 1-2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6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section we’ll go over what R is, the basic overview of the “grammar” used, and some simple commands. For this first section, it will mostly be </a:t>
            </a:r>
            <a:r>
              <a:rPr lang="en-US" dirty="0" err="1"/>
              <a:t>powerpoint</a:t>
            </a:r>
            <a:r>
              <a:rPr lang="en-US" dirty="0"/>
              <a:t> based so follow along with the slideshow. </a:t>
            </a:r>
          </a:p>
          <a:p>
            <a:r>
              <a:rPr lang="en-US" dirty="0"/>
              <a:t>In sections 2 through 4 we’ll cover more about how to understand what R is and how to get it to do what you want. These are broken into individual script files for each section so that you may follow along. We’ll build a little bit more on the foundations previously learned with each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 we have a little bit of a roadmap, here’s tomorrow’s schedule</a:t>
            </a:r>
          </a:p>
          <a:p>
            <a:r>
              <a:rPr lang="en-US" dirty="0"/>
              <a:t>Don’t stress too much about your final project. You won’t have to present it and nothing needs to be shared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worth taking a moment to motivate what we’re doing.  Chances are, you’re a very proficient Excel user, and you’re good at your job.  And here we are pushing this new thing, so it’s worth talking about WHY.</a:t>
            </a:r>
          </a:p>
          <a:p>
            <a:endParaRPr lang="en-US" dirty="0"/>
          </a:p>
          <a:p>
            <a:r>
              <a:rPr lang="en-US" dirty="0"/>
              <a:t>So without going into the statistical and graphical tools that R provides, I’d just like to talk about reproducibility…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“anything that CAN be automated, SHOULD be automated”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why R?  Why not SAS, or </a:t>
            </a:r>
            <a:r>
              <a:rPr lang="en-US" dirty="0" err="1"/>
              <a:t>Matlab</a:t>
            </a:r>
            <a:r>
              <a:rPr lang="en-US" dirty="0"/>
              <a:t>, or C++, or any other script-based tool?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2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set the stage for the next couple days, it’s really useful to approach this like learning a new LANGUAGE.  Which … it is.</a:t>
            </a:r>
          </a:p>
          <a:p>
            <a:endParaRPr lang="en-US" dirty="0"/>
          </a:p>
          <a:p>
            <a:r>
              <a:rPr lang="en-US" dirty="0"/>
              <a:t>In that: it’s necessary to learn new vocab AND new grammar rules at the same time, otherwise it doesn’t make sense.  So be patient with yourselves, because it’s a stretch!</a:t>
            </a:r>
          </a:p>
          <a:p>
            <a:endParaRPr lang="en-US" dirty="0"/>
          </a:p>
          <a:p>
            <a:r>
              <a:rPr lang="en-US" dirty="0"/>
              <a:t>Also, it’s really only possible with immersion, and it won’t REALLY make sense until you USE it.  </a:t>
            </a:r>
            <a:r>
              <a:rPr lang="en-US"/>
              <a:t>And ideally, when you use it on your OWN stuff!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562-5E63-270B-CAF9-EF801259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9126-FD54-4BA6-AEDF-40CE5CF3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E1CB-2AA8-5982-57C0-CCB1544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4B34-A506-D7A8-19BE-79D3F6B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F861-2781-F3F8-7AC3-6A3F8E8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6EA-C5F5-D8D8-27CE-ECF23593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271D-928C-F5F2-E6A5-4D4D9F97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53D7-3728-0857-D313-8D106BF5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DF3C-7D8C-059A-057A-6C585BCD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DD8F-B57C-16D0-60CA-7AECC71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F11F-8C97-4ED5-0E1A-722DF077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4DE1-72D9-2E82-8E43-63B0810F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5CA-F682-C0F5-5CD0-D752364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771-5445-C8BD-DA1A-4983554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2AF5-E4A4-D9C0-BB37-F8FF86B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A8E-DEDB-5C3E-168D-75ABB7D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1D4B-059A-CBF1-5CE9-B547E77F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B44F-385C-81EB-4595-0355EC1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B656-49C9-0B5F-EC97-54958B7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EA96-B7C6-51A9-805E-7B81D4A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58E-E36D-89D7-712A-811AD75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91A3-341E-FC1B-C5BC-2B497D0B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80A-256B-A447-E312-2248065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45DF-24B5-5915-8813-EF2D9944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018A-0389-890C-4367-A3ADACA8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255-2238-C469-5B24-F97C8A21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DDC-AB3C-9680-6F25-495BDC06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A477-6BE4-284C-302A-8558F11D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900F-0242-C912-2098-0AFF031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3A91-5C27-86F7-9D14-1747046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D42F-E5E9-9B4A-394F-2925B0CD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7F2-7E54-EE2B-C28E-1E52314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0DAA-481A-2851-6D2C-D8620BE3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35C7-C041-6D9F-1FC9-62D732D7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A89E-C364-7B05-9345-8659B4DD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126F-491D-1659-6B22-799F39DF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0DBD-22A5-6B1C-BFA9-BB594A0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6D69-6D49-4C00-7C00-14D236BD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41A5-9A46-8494-3823-48930737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AE9-0470-4DA7-DC08-850A941C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97F6-73FB-F377-89A9-71C8C5C0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895E-803D-9074-E9E4-4BAE0E8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EEA5-CA2F-2BEE-13B7-C8625B3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58EA-2E84-A949-E1BA-A1EC025F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1783-E778-7D40-50E1-15C1331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9AE2-5D42-AA4B-1B39-0BA13A86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0B2F-BB3A-57AB-1560-869C3EE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26D7-2053-FD9F-9EDA-5B9957A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80DB-943A-0FC8-BABB-C9E044CC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813D-3E2A-C57E-0CCF-5774825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44A7-8843-D6C6-F57B-565CD5A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2482-069D-5493-8D8A-FE4FB1B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9ACA-05C7-7437-6F82-68D90792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1953-12CC-CD91-FB2D-4C7A7FEC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1656-3D11-58FC-6FB8-E14F202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F1B9-3969-FE6F-10F6-9FA11C4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6633-4BC5-BA2C-3C9D-0E2563D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06D-6ED6-F95A-6312-EF9DA6D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431F-0FCE-3D2F-FF85-CC20264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4E53-B5EC-2A92-D95B-C0F29ADC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0A63-C2CD-ADE0-68CE-B9CAB408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380E-77EC-A983-6E43-8872DBC3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D881-67EB-7E6B-0686-7A2653AA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762" y="2385182"/>
            <a:ext cx="8372475" cy="1530335"/>
          </a:xfrm>
        </p:spPr>
        <p:txBody>
          <a:bodyPr>
            <a:noAutofit/>
          </a:bodyPr>
          <a:lstStyle/>
          <a:p>
            <a:r>
              <a:rPr lang="en-US" sz="4400" b="1" dirty="0"/>
              <a:t>An Introduction to the R Programming Language for Biologists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385" y="4919167"/>
            <a:ext cx="6753225" cy="1114425"/>
          </a:xfrm>
        </p:spPr>
        <p:txBody>
          <a:bodyPr>
            <a:normAutofit/>
          </a:bodyPr>
          <a:lstStyle/>
          <a:p>
            <a:r>
              <a:rPr lang="en-US" sz="2000" dirty="0"/>
              <a:t>December 12–13, 2023</a:t>
            </a:r>
          </a:p>
          <a:p>
            <a:r>
              <a:rPr lang="en-US" sz="2000" dirty="0"/>
              <a:t>Matt Tyers &amp; Justin Priest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2719385" y="4230442"/>
            <a:ext cx="6753225" cy="620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ADF&amp;G Workshop – Sport Fish RTS &amp; Comm Fish R1</a:t>
            </a:r>
          </a:p>
        </p:txBody>
      </p:sp>
    </p:spTree>
    <p:extLst>
      <p:ext uri="{BB962C8B-B14F-4D97-AF65-F5344CB8AC3E}">
        <p14:creationId xmlns:p14="http://schemas.microsoft.com/office/powerpoint/2010/main" val="18585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0A7-0204-9CD9-DCFC-61FE609F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artoon character with a yellow background&#10;&#10;Description automatically generated">
            <a:extLst>
              <a:ext uri="{FF2B5EF4-FFF2-40B4-BE49-F238E27FC236}">
                <a16:creationId xmlns:a16="http://schemas.microsoft.com/office/drawing/2014/main" id="{F9E65229-512E-C113-6DD1-939F9FBC6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17" y="1825625"/>
            <a:ext cx="6694366" cy="4351338"/>
          </a:xfrm>
        </p:spPr>
      </p:pic>
    </p:spTree>
    <p:extLst>
      <p:ext uri="{BB962C8B-B14F-4D97-AF65-F5344CB8AC3E}">
        <p14:creationId xmlns:p14="http://schemas.microsoft.com/office/powerpoint/2010/main" val="263576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Ok, so why 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11086260" cy="513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free!</a:t>
            </a:r>
          </a:p>
          <a:p>
            <a:r>
              <a:rPr lang="en-US" dirty="0"/>
              <a:t>It’s (relatively) simple to learn</a:t>
            </a:r>
          </a:p>
          <a:p>
            <a:pPr lvl="1"/>
            <a:r>
              <a:rPr lang="en-US" dirty="0"/>
              <a:t>“high-level” language: you don’t have to be a computer scientist to write code</a:t>
            </a:r>
          </a:p>
          <a:p>
            <a:r>
              <a:rPr lang="en-US" dirty="0"/>
              <a:t>It’s powerful</a:t>
            </a:r>
          </a:p>
          <a:p>
            <a:pPr lvl="1"/>
            <a:r>
              <a:rPr lang="en-US" dirty="0"/>
              <a:t>Many sophisticated tools are already included</a:t>
            </a:r>
          </a:p>
          <a:p>
            <a:pPr lvl="1"/>
            <a:r>
              <a:rPr lang="en-US" dirty="0"/>
              <a:t>Easy to install packages that do even more!</a:t>
            </a:r>
          </a:p>
          <a:p>
            <a:r>
              <a:rPr lang="en-US" dirty="0"/>
              <a:t>It’s everywhere</a:t>
            </a:r>
          </a:p>
          <a:p>
            <a:pPr lvl="1"/>
            <a:r>
              <a:rPr lang="en-US" dirty="0"/>
              <a:t>R is becoming standard for research &amp; academia</a:t>
            </a:r>
          </a:p>
          <a:p>
            <a:r>
              <a:rPr lang="en-US" dirty="0"/>
              <a:t>It’s growing</a:t>
            </a:r>
          </a:p>
          <a:p>
            <a:pPr lvl="1"/>
            <a:r>
              <a:rPr lang="en-US" dirty="0"/>
              <a:t>The worldwide R community is friendly, helpful, and diverse</a:t>
            </a:r>
          </a:p>
          <a:p>
            <a:pPr lvl="1"/>
            <a:r>
              <a:rPr lang="en-US" dirty="0"/>
              <a:t>Continued development &amp; extension of new tools!</a:t>
            </a:r>
          </a:p>
        </p:txBody>
      </p:sp>
    </p:spTree>
    <p:extLst>
      <p:ext uri="{BB962C8B-B14F-4D97-AF65-F5344CB8AC3E}">
        <p14:creationId xmlns:p14="http://schemas.microsoft.com/office/powerpoint/2010/main" val="24660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4237" cy="4351338"/>
          </a:xfrm>
        </p:spPr>
        <p:txBody>
          <a:bodyPr/>
          <a:lstStyle/>
          <a:p>
            <a:r>
              <a:rPr lang="en-US" dirty="0"/>
              <a:t>We’re learning a new language!</a:t>
            </a:r>
          </a:p>
          <a:p>
            <a:pPr lvl="1"/>
            <a:r>
              <a:rPr lang="en-US" dirty="0"/>
              <a:t>New vocabulary</a:t>
            </a:r>
          </a:p>
          <a:p>
            <a:pPr lvl="1"/>
            <a:r>
              <a:rPr lang="en-US" dirty="0"/>
              <a:t>New grammar rules</a:t>
            </a:r>
          </a:p>
          <a:p>
            <a:pPr lvl="1"/>
            <a:r>
              <a:rPr lang="en-US" dirty="0"/>
              <a:t>Only really possible with immersion</a:t>
            </a:r>
          </a:p>
          <a:p>
            <a:pPr lvl="2"/>
            <a:r>
              <a:rPr lang="en-US" dirty="0"/>
              <a:t>It won’t fully make sense until you </a:t>
            </a:r>
            <a:r>
              <a:rPr lang="en-US" i="1" dirty="0"/>
              <a:t>use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81350F8-0FD7-D587-8969-7E4CEA439227}"/>
              </a:ext>
            </a:extLst>
          </p:cNvPr>
          <p:cNvSpPr/>
          <p:nvPr/>
        </p:nvSpPr>
        <p:spPr>
          <a:xfrm>
            <a:off x="1126156" y="2319688"/>
            <a:ext cx="134753" cy="65451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40192" cy="4351338"/>
          </a:xfrm>
        </p:spPr>
        <p:txBody>
          <a:bodyPr/>
          <a:lstStyle/>
          <a:p>
            <a:r>
              <a:rPr lang="en-US" dirty="0"/>
              <a:t>This will be an intensive but rewarding course</a:t>
            </a:r>
          </a:p>
          <a:p>
            <a:endParaRPr lang="en-US" dirty="0"/>
          </a:p>
          <a:p>
            <a:r>
              <a:rPr lang="en-US" dirty="0"/>
              <a:t>As such, it requires your </a:t>
            </a:r>
            <a:r>
              <a:rPr lang="en-US" b="1" dirty="0"/>
              <a:t>complete</a:t>
            </a:r>
            <a:r>
              <a:rPr lang="en-US" dirty="0"/>
              <a:t> attention</a:t>
            </a:r>
          </a:p>
          <a:p>
            <a:endParaRPr lang="en-US" dirty="0"/>
          </a:p>
          <a:p>
            <a:r>
              <a:rPr lang="en-US" dirty="0"/>
              <a:t>Close out of your email. Please be fully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C76-38F5-480E-9F5F-D7A7FA92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C51A-FA44-43D7-9398-80927BF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03" y="1477505"/>
            <a:ext cx="6164946" cy="5114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class, you will be familiar with the basics of R</a:t>
            </a:r>
          </a:p>
          <a:p>
            <a:pPr lvl="1"/>
            <a:r>
              <a:rPr lang="en-US" dirty="0"/>
              <a:t>Hopefully, you’ll be familiar enough to read it, and use these slides for future reference</a:t>
            </a:r>
          </a:p>
          <a:p>
            <a:pPr>
              <a:spcBef>
                <a:spcPts val="3600"/>
              </a:spcBef>
            </a:pPr>
            <a:r>
              <a:rPr lang="en-US" dirty="0"/>
              <a:t>Don’t get bogged down in the details or try to memorize everything, this is a language after all. </a:t>
            </a:r>
          </a:p>
          <a:p>
            <a:pPr>
              <a:spcBef>
                <a:spcPts val="3600"/>
              </a:spcBef>
            </a:pPr>
            <a:r>
              <a:rPr lang="en-US" dirty="0"/>
              <a:t>We will go through code together, then you can run through it on your own later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 questions in the chat or raise hand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Answer each others' questions or “like” questions that are tricky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61AA-7EF3-4528-8894-D1DFBA8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C67D8-C87A-4EDF-B71B-347752125D51}"/>
              </a:ext>
            </a:extLst>
          </p:cNvPr>
          <p:cNvGrpSpPr/>
          <p:nvPr/>
        </p:nvGrpSpPr>
        <p:grpSpPr>
          <a:xfrm>
            <a:off x="6910202" y="2872832"/>
            <a:ext cx="5166375" cy="1844265"/>
            <a:chOff x="6816684" y="2145469"/>
            <a:chExt cx="5166375" cy="1844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DB203-E43B-4F36-9D35-1CC7E9E03112}"/>
                </a:ext>
              </a:extLst>
            </p:cNvPr>
            <p:cNvSpPr/>
            <p:nvPr/>
          </p:nvSpPr>
          <p:spPr>
            <a:xfrm rot="20931656">
              <a:off x="6816684" y="2145469"/>
              <a:ext cx="4812673" cy="1095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FadeLeft">
                <a:avLst/>
              </a:prstTxWarp>
              <a:spAutoFit/>
              <a:scene3d>
                <a:camera prst="orthographicFront"/>
                <a:lightRig rig="threePt" dir="t">
                  <a:rot lat="0" lon="0" rev="5400000"/>
                </a:lightRig>
              </a:scene3d>
              <a:sp3d extrusionH="76200">
                <a:bevelT w="0" h="0"/>
              </a:sp3d>
            </a:bodyPr>
            <a:lstStyle/>
            <a:p>
              <a:pPr algn="ctr"/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6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The More You </a:t>
              </a:r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28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Know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E3A22-E5DF-47BD-ACFA-F67A323FFA18}"/>
                </a:ext>
              </a:extLst>
            </p:cNvPr>
            <p:cNvSpPr/>
            <p:nvPr/>
          </p:nvSpPr>
          <p:spPr>
            <a:xfrm rot="20925798">
              <a:off x="7580596" y="3112689"/>
              <a:ext cx="3803415" cy="560315"/>
            </a:xfrm>
            <a:prstGeom prst="rect">
              <a:avLst/>
            </a:prstGeom>
            <a:gradFill>
              <a:gsLst>
                <a:gs pos="58000">
                  <a:srgbClr val="6D9CE1"/>
                </a:gs>
                <a:gs pos="80000">
                  <a:srgbClr val="00B050"/>
                </a:gs>
                <a:gs pos="94000">
                  <a:schemeClr val="bg1">
                    <a:alpha val="15000"/>
                  </a:schemeClr>
                </a:gs>
                <a:gs pos="5000">
                  <a:schemeClr val="accent1">
                    <a:lumMod val="5000"/>
                    <a:lumOff val="95000"/>
                    <a:alpha val="19000"/>
                  </a:schemeClr>
                </a:gs>
                <a:gs pos="28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50D4C-0582-4232-9874-B735FB036F8D}"/>
                </a:ext>
              </a:extLst>
            </p:cNvPr>
            <p:cNvSpPr/>
            <p:nvPr/>
          </p:nvSpPr>
          <p:spPr>
            <a:xfrm rot="21021140">
              <a:off x="11051263" y="2433402"/>
              <a:ext cx="931796" cy="931796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9676EC-FC31-4E4E-B55D-2EE2C7155686}"/>
                </a:ext>
              </a:extLst>
            </p:cNvPr>
            <p:cNvSpPr/>
            <p:nvPr/>
          </p:nvSpPr>
          <p:spPr>
            <a:xfrm rot="20926085">
              <a:off x="7282549" y="3390469"/>
              <a:ext cx="2034495" cy="599265"/>
            </a:xfrm>
            <a:prstGeom prst="rect">
              <a:avLst/>
            </a:prstGeom>
            <a:gradFill flip="none" rotWithShape="1">
              <a:gsLst>
                <a:gs pos="99000">
                  <a:srgbClr val="FFFFFF">
                    <a:alpha val="0"/>
                  </a:srgbClr>
                </a:gs>
                <a:gs pos="45000">
                  <a:schemeClr val="bg1">
                    <a:alpha val="85000"/>
                  </a:schemeClr>
                </a:gs>
                <a:gs pos="1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CD8FB-7969-4CDB-BD82-6BDDCFBD1F05}"/>
              </a:ext>
            </a:extLst>
          </p:cNvPr>
          <p:cNvSpPr/>
          <p:nvPr/>
        </p:nvSpPr>
        <p:spPr>
          <a:xfrm>
            <a:off x="2638426" y="1495425"/>
            <a:ext cx="8439150" cy="5216525"/>
          </a:xfrm>
          <a:prstGeom prst="rect">
            <a:avLst/>
          </a:prstGeom>
          <a:gradFill flip="none" rotWithShape="1">
            <a:gsLst>
              <a:gs pos="16000">
                <a:srgbClr val="FFFFFF">
                  <a:alpha val="85000"/>
                </a:srgbClr>
              </a:gs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B73DC-B221-4825-AE01-918E01ED126A}"/>
              </a:ext>
            </a:extLst>
          </p:cNvPr>
          <p:cNvSpPr txBox="1"/>
          <p:nvPr/>
        </p:nvSpPr>
        <p:spPr>
          <a:xfrm>
            <a:off x="7362825" y="1963812"/>
            <a:ext cx="467677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It’s OK to fail!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us questions!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 didn’t work!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Help us help you!</a:t>
            </a:r>
          </a:p>
        </p:txBody>
      </p:sp>
    </p:spTree>
    <p:extLst>
      <p:ext uri="{BB962C8B-B14F-4D97-AF65-F5344CB8AC3E}">
        <p14:creationId xmlns:p14="http://schemas.microsoft.com/office/powerpoint/2010/main" val="7403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182" y="1728055"/>
            <a:ext cx="9219141" cy="798986"/>
          </a:xfrm>
        </p:spPr>
        <p:txBody>
          <a:bodyPr>
            <a:noAutofit/>
          </a:bodyPr>
          <a:lstStyle/>
          <a:p>
            <a:r>
              <a:rPr lang="en-US" sz="4400" b="1" dirty="0"/>
              <a:t>…coming to a Teams window near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095" y="3616601"/>
            <a:ext cx="8873440" cy="294978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We will be using Teams to chat, share files, take polls,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HELP US KEEP THIS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Speak up or raise your hand if you want clarification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Please resist the temptation to multitask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1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erson holding a fish&#10;&#10;Description automatically generated">
            <a:extLst>
              <a:ext uri="{FF2B5EF4-FFF2-40B4-BE49-F238E27FC236}">
                <a16:creationId xmlns:a16="http://schemas.microsoft.com/office/drawing/2014/main" id="{F6C94C61-5792-4FE1-B79C-5F355CCA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10214"/>
          <a:stretch/>
        </p:blipFill>
        <p:spPr>
          <a:xfrm>
            <a:off x="869074" y="3146682"/>
            <a:ext cx="3567314" cy="35565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F6B4-F10C-4781-AE21-B980DCE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9101" y="6468033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1070C901-7B80-4964-BAB9-9990630C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64" y="2391095"/>
            <a:ext cx="3598071" cy="207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E114B-20EE-4498-B490-B559E10EDAE0}"/>
              </a:ext>
            </a:extLst>
          </p:cNvPr>
          <p:cNvSpPr txBox="1"/>
          <p:nvPr/>
        </p:nvSpPr>
        <p:spPr>
          <a:xfrm>
            <a:off x="127016" y="321109"/>
            <a:ext cx="4899087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Justin Priest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Learned R tools at CFOS (easy way) &amp; 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taught myself (hard but fun way)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Salmon Researcher in Sitka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C1CE2-113E-49BE-B9E2-DD785B611D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35" y="784661"/>
            <a:ext cx="3981450" cy="352425"/>
          </a:xfrm>
          <a:prstGeom prst="rect">
            <a:avLst/>
          </a:prstGeom>
        </p:spPr>
      </p:pic>
      <p:pic>
        <p:nvPicPr>
          <p:cNvPr id="8" name="Picture 7" descr="A person standing on a rock with a kite in the air&#10;&#10;Description automatically generated">
            <a:extLst>
              <a:ext uri="{FF2B5EF4-FFF2-40B4-BE49-F238E27FC236}">
                <a16:creationId xmlns:a16="http://schemas.microsoft.com/office/drawing/2014/main" id="{C76CD833-D384-F0B8-FCCC-C65211198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14" y="206000"/>
            <a:ext cx="3771896" cy="376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8A50F-89A1-7E10-5347-FD276C6A6FD6}"/>
              </a:ext>
            </a:extLst>
          </p:cNvPr>
          <p:cNvSpPr txBox="1"/>
          <p:nvPr/>
        </p:nvSpPr>
        <p:spPr>
          <a:xfrm>
            <a:off x="7418926" y="4211682"/>
            <a:ext cx="4445269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Matt Tyers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 err="1"/>
              <a:t>syntaxer</a:t>
            </a:r>
            <a:endParaRPr lang="en-US" dirty="0"/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But I’m learning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Sport Fish Biometrician in Anchorage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B9106-2282-53A3-CC0A-395B2762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0836" y="4702021"/>
            <a:ext cx="3981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585441"/>
            <a:ext cx="5135404" cy="1768580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Proctor</a:t>
            </a:r>
            <a:br>
              <a:rPr lang="en-US" sz="6000" b="1" dirty="0"/>
            </a:br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31521"/>
            <a:ext cx="6397222" cy="3989954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Anchorage – Jiaqi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Douglas – Randy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Fairbanks – Mackenzie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Kodiak – Tyler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98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665825"/>
            <a:ext cx="4928876" cy="1620175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31521"/>
            <a:ext cx="6397222" cy="3989954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In the chat, write a sentence or two </a:t>
            </a:r>
            <a:r>
              <a:rPr lang="en-US" sz="2800" dirty="0"/>
              <a:t>about yourself: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Where your home ADF&amp;G office is</a:t>
            </a:r>
          </a:p>
          <a:p>
            <a:pPr lvl="1"/>
            <a:r>
              <a:rPr lang="en-US" sz="2800" dirty="0"/>
              <a:t>Something specific you’d like to take away from this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302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7" y="1825625"/>
            <a:ext cx="6443268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you’ll need today:</a:t>
            </a:r>
          </a:p>
          <a:p>
            <a:pPr lvl="1"/>
            <a:r>
              <a:rPr lang="en-US" dirty="0"/>
              <a:t>Computer with R &amp; RStudio installed</a:t>
            </a:r>
          </a:p>
          <a:p>
            <a:pPr lvl="1"/>
            <a:r>
              <a:rPr lang="en-US" dirty="0"/>
              <a:t>Files that we emailed over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/>
              <a:t>If there is something that is wrong (e.g., broken link) or could be explained better, please message us immediately and/or write it down. </a:t>
            </a:r>
          </a:p>
          <a:p>
            <a:pPr marL="0" indent="0">
              <a:buNone/>
            </a:pPr>
            <a:r>
              <a:rPr lang="en-US" sz="2400" i="1" dirty="0"/>
              <a:t>After the course, there will be a survey to give us feedback on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F199B7E-7994-4ECE-914D-CC6312ED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294" y="1202452"/>
            <a:ext cx="1973282" cy="162271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8A126-3055-42BE-BCF7-EFDE51CFC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" r="1"/>
          <a:stretch/>
        </p:blipFill>
        <p:spPr>
          <a:xfrm>
            <a:off x="7950844" y="2899190"/>
            <a:ext cx="3362208" cy="11666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CCA62-6938-4496-8EDF-78410C1EB92B}"/>
              </a:ext>
            </a:extLst>
          </p:cNvPr>
          <p:cNvGrpSpPr/>
          <p:nvPr/>
        </p:nvGrpSpPr>
        <p:grpSpPr>
          <a:xfrm>
            <a:off x="8757907" y="4955053"/>
            <a:ext cx="1829669" cy="1473473"/>
            <a:chOff x="7118350" y="4337555"/>
            <a:chExt cx="1829669" cy="14734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ADD3C-01E6-4B6A-8A49-63EC2BA31AD1}"/>
                </a:ext>
              </a:extLst>
            </p:cNvPr>
            <p:cNvGrpSpPr/>
            <p:nvPr/>
          </p:nvGrpSpPr>
          <p:grpSpPr>
            <a:xfrm>
              <a:off x="7118350" y="4337555"/>
              <a:ext cx="1829669" cy="1473473"/>
              <a:chOff x="7118350" y="4337555"/>
              <a:chExt cx="1260980" cy="101549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31AD19D-D96A-4815-B6E8-CF3CD8DC34D5}"/>
                  </a:ext>
                </a:extLst>
              </p:cNvPr>
              <p:cNvSpPr/>
              <p:nvPr/>
            </p:nvSpPr>
            <p:spPr>
              <a:xfrm>
                <a:off x="7118350" y="4337555"/>
                <a:ext cx="463550" cy="1015495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ABFC788-9D8E-45BD-926B-106AE35E6C24}"/>
                  </a:ext>
                </a:extLst>
              </p:cNvPr>
              <p:cNvSpPr/>
              <p:nvPr/>
            </p:nvSpPr>
            <p:spPr>
              <a:xfrm>
                <a:off x="7537450" y="4490139"/>
                <a:ext cx="841880" cy="60256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BA7ADE-3902-496F-9281-82E5278ADF6B}"/>
                  </a:ext>
                </a:extLst>
              </p:cNvPr>
              <p:cNvSpPr/>
              <p:nvPr/>
            </p:nvSpPr>
            <p:spPr>
              <a:xfrm rot="2031236">
                <a:off x="7464609" y="4414672"/>
                <a:ext cx="330769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C7DD6-C506-4A4E-A67D-85D0865A0C7B}"/>
                </a:ext>
              </a:extLst>
            </p:cNvPr>
            <p:cNvGrpSpPr/>
            <p:nvPr/>
          </p:nvGrpSpPr>
          <p:grpSpPr>
            <a:xfrm>
              <a:off x="7486311" y="4367215"/>
              <a:ext cx="1178919" cy="1401405"/>
              <a:chOff x="7371943" y="4357996"/>
              <a:chExt cx="812493" cy="96582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C2D90E-3A49-423C-8895-76AFC326AB25}"/>
                  </a:ext>
                </a:extLst>
              </p:cNvPr>
              <p:cNvGrpSpPr/>
              <p:nvPr/>
            </p:nvGrpSpPr>
            <p:grpSpPr>
              <a:xfrm>
                <a:off x="7371943" y="4357996"/>
                <a:ext cx="640158" cy="965827"/>
                <a:chOff x="7371943" y="4357996"/>
                <a:chExt cx="640158" cy="96582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64BD08-2D45-48BE-8178-2699FE9761A0}"/>
                    </a:ext>
                  </a:extLst>
                </p:cNvPr>
                <p:cNvSpPr/>
                <p:nvPr/>
              </p:nvSpPr>
              <p:spPr>
                <a:xfrm rot="5400000">
                  <a:off x="7126999" y="4818425"/>
                  <a:ext cx="833684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E87A959-1E5E-4B91-BE26-A64B13F9DD09}"/>
                    </a:ext>
                  </a:extLst>
                </p:cNvPr>
                <p:cNvSpPr/>
                <p:nvPr/>
              </p:nvSpPr>
              <p:spPr>
                <a:xfrm rot="5400000">
                  <a:off x="7062119" y="4667820"/>
                  <a:ext cx="796760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7DDE7D5-5A71-4681-A312-F9BFF2332D1A}"/>
                    </a:ext>
                  </a:extLst>
                </p:cNvPr>
                <p:cNvSpPr/>
                <p:nvPr/>
              </p:nvSpPr>
              <p:spPr>
                <a:xfrm rot="2028151">
                  <a:off x="7429350" y="4510882"/>
                  <a:ext cx="582751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B6C4848-446C-4C0C-8328-0DFB16F238B0}"/>
                  </a:ext>
                </a:extLst>
              </p:cNvPr>
              <p:cNvSpPr/>
              <p:nvPr/>
            </p:nvSpPr>
            <p:spPr>
              <a:xfrm>
                <a:off x="7601685" y="4508139"/>
                <a:ext cx="582751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7FBEF0-182E-4DAB-ADCC-5AB581077C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8004">
            <a:off x="9546540" y="4303974"/>
            <a:ext cx="1321472" cy="138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F36498-F7FF-4E36-9F81-AB93E9A572C4}"/>
              </a:ext>
            </a:extLst>
          </p:cNvPr>
          <p:cNvSpPr/>
          <p:nvPr/>
        </p:nvSpPr>
        <p:spPr>
          <a:xfrm>
            <a:off x="8776535" y="5533579"/>
            <a:ext cx="2052856" cy="912167"/>
          </a:xfrm>
          <a:custGeom>
            <a:avLst/>
            <a:gdLst>
              <a:gd name="connsiteX0" fmla="*/ 238125 w 1407319"/>
              <a:gd name="connsiteY0" fmla="*/ 50006 h 628650"/>
              <a:gd name="connsiteX1" fmla="*/ 280988 w 1407319"/>
              <a:gd name="connsiteY1" fmla="*/ 2381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7794 w 1407319"/>
              <a:gd name="connsiteY6" fmla="*/ 19049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2388 h 631032"/>
              <a:gd name="connsiteX1" fmla="*/ 259557 w 1407319"/>
              <a:gd name="connsiteY1" fmla="*/ 16670 h 631032"/>
              <a:gd name="connsiteX2" fmla="*/ 297657 w 1407319"/>
              <a:gd name="connsiteY2" fmla="*/ 2382 h 631032"/>
              <a:gd name="connsiteX3" fmla="*/ 342900 w 1407319"/>
              <a:gd name="connsiteY3" fmla="*/ 4762 h 631032"/>
              <a:gd name="connsiteX4" fmla="*/ 347663 w 1407319"/>
              <a:gd name="connsiteY4" fmla="*/ 0 h 631032"/>
              <a:gd name="connsiteX5" fmla="*/ 1352550 w 1407319"/>
              <a:gd name="connsiteY5" fmla="*/ 2382 h 631032"/>
              <a:gd name="connsiteX6" fmla="*/ 1378744 w 1407319"/>
              <a:gd name="connsiteY6" fmla="*/ 9525 h 631032"/>
              <a:gd name="connsiteX7" fmla="*/ 1397794 w 1407319"/>
              <a:gd name="connsiteY7" fmla="*/ 21431 h 631032"/>
              <a:gd name="connsiteX8" fmla="*/ 1404938 w 1407319"/>
              <a:gd name="connsiteY8" fmla="*/ 40482 h 631032"/>
              <a:gd name="connsiteX9" fmla="*/ 1407319 w 1407319"/>
              <a:gd name="connsiteY9" fmla="*/ 57150 h 631032"/>
              <a:gd name="connsiteX10" fmla="*/ 1402556 w 1407319"/>
              <a:gd name="connsiteY10" fmla="*/ 83344 h 631032"/>
              <a:gd name="connsiteX11" fmla="*/ 1157288 w 1407319"/>
              <a:gd name="connsiteY11" fmla="*/ 631032 h 631032"/>
              <a:gd name="connsiteX12" fmla="*/ 0 w 1407319"/>
              <a:gd name="connsiteY12" fmla="*/ 628650 h 631032"/>
              <a:gd name="connsiteX13" fmla="*/ 238125 w 1407319"/>
              <a:gd name="connsiteY13" fmla="*/ 52388 h 631032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388145 w 1407319"/>
              <a:gd name="connsiteY4" fmla="*/ 2380 h 628650"/>
              <a:gd name="connsiteX5" fmla="*/ 1352550 w 1407319"/>
              <a:gd name="connsiteY5" fmla="*/ 0 h 628650"/>
              <a:gd name="connsiteX6" fmla="*/ 1378744 w 1407319"/>
              <a:gd name="connsiteY6" fmla="*/ 7143 h 628650"/>
              <a:gd name="connsiteX7" fmla="*/ 1397794 w 1407319"/>
              <a:gd name="connsiteY7" fmla="*/ 19049 h 628650"/>
              <a:gd name="connsiteX8" fmla="*/ 1404938 w 1407319"/>
              <a:gd name="connsiteY8" fmla="*/ 38100 h 628650"/>
              <a:gd name="connsiteX9" fmla="*/ 1407319 w 1407319"/>
              <a:gd name="connsiteY9" fmla="*/ 54768 h 628650"/>
              <a:gd name="connsiteX10" fmla="*/ 1402556 w 1407319"/>
              <a:gd name="connsiteY10" fmla="*/ 80962 h 628650"/>
              <a:gd name="connsiteX11" fmla="*/ 1157288 w 1407319"/>
              <a:gd name="connsiteY11" fmla="*/ 628650 h 628650"/>
              <a:gd name="connsiteX12" fmla="*/ 0 w 1407319"/>
              <a:gd name="connsiteY12" fmla="*/ 626268 h 628650"/>
              <a:gd name="connsiteX13" fmla="*/ 238125 w 1407319"/>
              <a:gd name="connsiteY13" fmla="*/ 50006 h 628650"/>
              <a:gd name="connsiteX0" fmla="*/ 238125 w 1407319"/>
              <a:gd name="connsiteY0" fmla="*/ 50008 h 628652"/>
              <a:gd name="connsiteX1" fmla="*/ 259557 w 1407319"/>
              <a:gd name="connsiteY1" fmla="*/ 14290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626270 h 628652"/>
              <a:gd name="connsiteX14" fmla="*/ 238125 w 1407319"/>
              <a:gd name="connsiteY14" fmla="*/ 50008 h 628652"/>
              <a:gd name="connsiteX0" fmla="*/ 226219 w 1395413"/>
              <a:gd name="connsiteY0" fmla="*/ 50008 h 628652"/>
              <a:gd name="connsiteX1" fmla="*/ 240508 w 1395413"/>
              <a:gd name="connsiteY1" fmla="*/ 19052 h 628652"/>
              <a:gd name="connsiteX2" fmla="*/ 269083 w 1395413"/>
              <a:gd name="connsiteY2" fmla="*/ 2384 h 628652"/>
              <a:gd name="connsiteX3" fmla="*/ 297657 w 1395413"/>
              <a:gd name="connsiteY3" fmla="*/ 0 h 628652"/>
              <a:gd name="connsiteX4" fmla="*/ 335758 w 1395413"/>
              <a:gd name="connsiteY4" fmla="*/ 2382 h 628652"/>
              <a:gd name="connsiteX5" fmla="*/ 1340644 w 1395413"/>
              <a:gd name="connsiteY5" fmla="*/ 2 h 628652"/>
              <a:gd name="connsiteX6" fmla="*/ 1366838 w 1395413"/>
              <a:gd name="connsiteY6" fmla="*/ 7145 h 628652"/>
              <a:gd name="connsiteX7" fmla="*/ 1385888 w 1395413"/>
              <a:gd name="connsiteY7" fmla="*/ 19051 h 628652"/>
              <a:gd name="connsiteX8" fmla="*/ 1393032 w 1395413"/>
              <a:gd name="connsiteY8" fmla="*/ 38102 h 628652"/>
              <a:gd name="connsiteX9" fmla="*/ 1395413 w 1395413"/>
              <a:gd name="connsiteY9" fmla="*/ 54770 h 628652"/>
              <a:gd name="connsiteX10" fmla="*/ 1390650 w 1395413"/>
              <a:gd name="connsiteY10" fmla="*/ 80964 h 628652"/>
              <a:gd name="connsiteX11" fmla="*/ 1145382 w 1395413"/>
              <a:gd name="connsiteY11" fmla="*/ 628652 h 628652"/>
              <a:gd name="connsiteX12" fmla="*/ 73485 w 1395413"/>
              <a:gd name="connsiteY12" fmla="*/ 623889 h 628652"/>
              <a:gd name="connsiteX13" fmla="*/ 0 w 1395413"/>
              <a:gd name="connsiteY13" fmla="*/ 585789 h 628652"/>
              <a:gd name="connsiteX14" fmla="*/ 226219 w 1395413"/>
              <a:gd name="connsiteY14" fmla="*/ 50008 h 628652"/>
              <a:gd name="connsiteX0" fmla="*/ 254794 w 1423988"/>
              <a:gd name="connsiteY0" fmla="*/ 50008 h 628652"/>
              <a:gd name="connsiteX1" fmla="*/ 269083 w 1423988"/>
              <a:gd name="connsiteY1" fmla="*/ 19052 h 628652"/>
              <a:gd name="connsiteX2" fmla="*/ 297658 w 1423988"/>
              <a:gd name="connsiteY2" fmla="*/ 2384 h 628652"/>
              <a:gd name="connsiteX3" fmla="*/ 326232 w 1423988"/>
              <a:gd name="connsiteY3" fmla="*/ 0 h 628652"/>
              <a:gd name="connsiteX4" fmla="*/ 364333 w 1423988"/>
              <a:gd name="connsiteY4" fmla="*/ 2382 h 628652"/>
              <a:gd name="connsiteX5" fmla="*/ 1369219 w 1423988"/>
              <a:gd name="connsiteY5" fmla="*/ 2 h 628652"/>
              <a:gd name="connsiteX6" fmla="*/ 1395413 w 1423988"/>
              <a:gd name="connsiteY6" fmla="*/ 7145 h 628652"/>
              <a:gd name="connsiteX7" fmla="*/ 1414463 w 1423988"/>
              <a:gd name="connsiteY7" fmla="*/ 19051 h 628652"/>
              <a:gd name="connsiteX8" fmla="*/ 1421607 w 1423988"/>
              <a:gd name="connsiteY8" fmla="*/ 38102 h 628652"/>
              <a:gd name="connsiteX9" fmla="*/ 1423988 w 1423988"/>
              <a:gd name="connsiteY9" fmla="*/ 54770 h 628652"/>
              <a:gd name="connsiteX10" fmla="*/ 1419225 w 1423988"/>
              <a:gd name="connsiteY10" fmla="*/ 80964 h 628652"/>
              <a:gd name="connsiteX11" fmla="*/ 1173957 w 1423988"/>
              <a:gd name="connsiteY11" fmla="*/ 628652 h 628652"/>
              <a:gd name="connsiteX12" fmla="*/ 102060 w 1423988"/>
              <a:gd name="connsiteY12" fmla="*/ 623889 h 628652"/>
              <a:gd name="connsiteX13" fmla="*/ 0 w 1423988"/>
              <a:gd name="connsiteY13" fmla="*/ 616745 h 628652"/>
              <a:gd name="connsiteX14" fmla="*/ 254794 w 1423988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561976 h 628652"/>
              <a:gd name="connsiteX14" fmla="*/ 238125 w 1407319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47291 w 1407319"/>
              <a:gd name="connsiteY13" fmla="*/ 600076 h 628652"/>
              <a:gd name="connsiteX14" fmla="*/ 0 w 1407319"/>
              <a:gd name="connsiteY14" fmla="*/ 561976 h 628652"/>
              <a:gd name="connsiteX15" fmla="*/ 238125 w 1407319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0 w 1426703"/>
              <a:gd name="connsiteY13" fmla="*/ 619126 h 628652"/>
              <a:gd name="connsiteX14" fmla="*/ 19384 w 1426703"/>
              <a:gd name="connsiteY14" fmla="*/ 561976 h 628652"/>
              <a:gd name="connsiteX15" fmla="*/ 257509 w 1426703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66675 w 1426703"/>
              <a:gd name="connsiteY13" fmla="*/ 623889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33337 w 1426703"/>
              <a:gd name="connsiteY13" fmla="*/ 626270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3889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6270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797" h="628652">
                <a:moveTo>
                  <a:pt x="245603" y="50008"/>
                </a:moveTo>
                <a:lnTo>
                  <a:pt x="259892" y="19052"/>
                </a:lnTo>
                <a:lnTo>
                  <a:pt x="288467" y="2384"/>
                </a:lnTo>
                <a:lnTo>
                  <a:pt x="317041" y="0"/>
                </a:lnTo>
                <a:lnTo>
                  <a:pt x="355142" y="2382"/>
                </a:lnTo>
                <a:lnTo>
                  <a:pt x="1360028" y="2"/>
                </a:lnTo>
                <a:lnTo>
                  <a:pt x="1386222" y="7145"/>
                </a:lnTo>
                <a:lnTo>
                  <a:pt x="1405272" y="19051"/>
                </a:lnTo>
                <a:lnTo>
                  <a:pt x="1412416" y="38102"/>
                </a:lnTo>
                <a:lnTo>
                  <a:pt x="1414797" y="54770"/>
                </a:lnTo>
                <a:lnTo>
                  <a:pt x="1410034" y="80964"/>
                </a:lnTo>
                <a:lnTo>
                  <a:pt x="1164766" y="628652"/>
                </a:lnTo>
                <a:lnTo>
                  <a:pt x="92869" y="626270"/>
                </a:lnTo>
                <a:lnTo>
                  <a:pt x="21431" y="626270"/>
                </a:lnTo>
                <a:lnTo>
                  <a:pt x="0" y="597695"/>
                </a:lnTo>
                <a:lnTo>
                  <a:pt x="7478" y="561976"/>
                </a:lnTo>
                <a:lnTo>
                  <a:pt x="245603" y="50008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2477-B04B-41CD-B187-DF3BDF1E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D436-6A5A-4189-AD98-3CF0D84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8" y="1911446"/>
            <a:ext cx="7908095" cy="386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1 – Welcome!</a:t>
            </a:r>
          </a:p>
          <a:p>
            <a:pPr marL="0" indent="0">
              <a:buNone/>
            </a:pPr>
            <a:r>
              <a:rPr lang="en-US" i="1" dirty="0"/>
              <a:t>2 – About R &amp; RStudio</a:t>
            </a:r>
          </a:p>
          <a:p>
            <a:pPr marL="0" indent="0">
              <a:buNone/>
            </a:pPr>
            <a:r>
              <a:rPr lang="en-US" i="1" dirty="0"/>
              <a:t>3 – Programming basics, part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4 – Programming basics, part II</a:t>
            </a:r>
          </a:p>
          <a:p>
            <a:pPr marL="0" indent="0">
              <a:buNone/>
            </a:pPr>
            <a:r>
              <a:rPr lang="en-US" i="1" dirty="0"/>
              <a:t>5 – Reading (real)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0FDD-5A0B-47E3-8B31-24B773E7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55FAF-63CC-44A8-96D7-088CCCF93F08}"/>
              </a:ext>
            </a:extLst>
          </p:cNvPr>
          <p:cNvSpPr txBox="1">
            <a:spLocks/>
          </p:cNvSpPr>
          <p:nvPr/>
        </p:nvSpPr>
        <p:spPr>
          <a:xfrm>
            <a:off x="6982297" y="2356119"/>
            <a:ext cx="5195454" cy="312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Each section will be organized by:</a:t>
            </a:r>
          </a:p>
          <a:p>
            <a:pPr marL="0" indent="0">
              <a:buNone/>
            </a:pPr>
            <a:r>
              <a:rPr lang="en-US" dirty="0"/>
              <a:t>~30 min PowerPoint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~20–30 min RStudio demo</a:t>
            </a:r>
          </a:p>
          <a:p>
            <a:pPr marL="0" indent="0">
              <a:buNone/>
            </a:pPr>
            <a:r>
              <a:rPr lang="en-US" dirty="0"/>
              <a:t>~10–20 min “</a:t>
            </a:r>
            <a:r>
              <a:rPr lang="en-US" dirty="0" err="1"/>
              <a:t>learnr</a:t>
            </a:r>
            <a:r>
              <a:rPr lang="en-US" dirty="0"/>
              <a:t>” code practice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2000" i="1" dirty="0"/>
              <a:t>Some </a:t>
            </a:r>
            <a:r>
              <a:rPr lang="en-US" sz="2000" i="1" dirty="0" err="1"/>
              <a:t>learnr</a:t>
            </a:r>
            <a:r>
              <a:rPr lang="en-US" sz="2000" i="1" dirty="0"/>
              <a:t> tutorials will not be able to be completed on time; that’s ok! Finish later</a:t>
            </a:r>
            <a:endParaRPr lang="en-US" sz="24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3D035-60BA-41F9-B1AF-8278F4062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>
            <a:off x="6311890" y="1864478"/>
            <a:ext cx="519290" cy="4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A1FB-D159-4FD1-8F86-72EFE5A1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70503-D512-448F-8F00-BB84468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86E8D-D29C-40D4-9691-CBCE1B89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3156" cy="3998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   (Welcome back &amp; review)</a:t>
            </a:r>
          </a:p>
          <a:p>
            <a:pPr marL="0" indent="0">
              <a:buNone/>
            </a:pPr>
            <a:r>
              <a:rPr lang="en-US" i="1" dirty="0"/>
              <a:t>6 – Data Manipulation</a:t>
            </a:r>
          </a:p>
          <a:p>
            <a:pPr marL="0" indent="0">
              <a:buNone/>
            </a:pPr>
            <a:r>
              <a:rPr lang="en-US" i="1" dirty="0"/>
              <a:t>7.1 – Amazing charts &amp; how to make them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7.2 – Amazing charts &amp; how to make them II</a:t>
            </a:r>
          </a:p>
          <a:p>
            <a:pPr marL="0" indent="0">
              <a:buNone/>
            </a:pPr>
            <a:r>
              <a:rPr lang="en-US" i="1" dirty="0"/>
              <a:t>8 – Intermediate/Advanced topics</a:t>
            </a:r>
          </a:p>
          <a:p>
            <a:pPr marL="0" indent="0">
              <a:buNone/>
            </a:pPr>
            <a:r>
              <a:rPr lang="en-US" i="1" dirty="0"/>
              <a:t>9 – Project!</a:t>
            </a:r>
          </a:p>
          <a:p>
            <a:pPr marL="0" indent="0">
              <a:buNone/>
            </a:pPr>
            <a:r>
              <a:rPr lang="en-US" i="1" dirty="0"/>
              <a:t>10 – </a:t>
            </a:r>
            <a:r>
              <a:rPr lang="en-US" i="1" dirty="0" err="1"/>
              <a:t>Wrapup</a:t>
            </a:r>
            <a:r>
              <a:rPr lang="en-US" i="1" dirty="0"/>
              <a:t> &amp; what’s next?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735ED-C601-4F18-9F8E-6A85158565DE}"/>
              </a:ext>
            </a:extLst>
          </p:cNvPr>
          <p:cNvSpPr txBox="1">
            <a:spLocks/>
          </p:cNvSpPr>
          <p:nvPr/>
        </p:nvSpPr>
        <p:spPr>
          <a:xfrm>
            <a:off x="7757961" y="925479"/>
            <a:ext cx="4093433" cy="238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Project!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Throughout today, think of a project that you’ll work on tomorrow, especially whether any issues we’ll discuss pertain to your dataset.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AE72D0-4B4B-45F1-8EC5-498A7F3ADCD9}"/>
              </a:ext>
            </a:extLst>
          </p:cNvPr>
          <p:cNvSpPr txBox="1">
            <a:spLocks/>
          </p:cNvSpPr>
          <p:nvPr/>
        </p:nvSpPr>
        <p:spPr>
          <a:xfrm>
            <a:off x="3721" y="5824444"/>
            <a:ext cx="12192001" cy="71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Today will be a little dry but tomorrow will be very visual!</a:t>
            </a:r>
          </a:p>
        </p:txBody>
      </p:sp>
    </p:spTree>
    <p:extLst>
      <p:ext uri="{BB962C8B-B14F-4D97-AF65-F5344CB8AC3E}">
        <p14:creationId xmlns:p14="http://schemas.microsoft.com/office/powerpoint/2010/main" val="1172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So why are we here?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5693" y="2041879"/>
            <a:ext cx="10708108" cy="449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“You can’t reproduce a point-and-click trail” – a wise professor Matt once had</a:t>
            </a:r>
          </a:p>
          <a:p>
            <a:r>
              <a:rPr lang="en-US" dirty="0"/>
              <a:t>Transparency </a:t>
            </a:r>
          </a:p>
          <a:p>
            <a:pPr lvl="1"/>
            <a:r>
              <a:rPr lang="en-US" dirty="0"/>
              <a:t>Scripting will create a record of every data manipulation step (in order)</a:t>
            </a:r>
          </a:p>
          <a:p>
            <a:pPr lvl="1"/>
            <a:r>
              <a:rPr lang="en-US" dirty="0"/>
              <a:t>…plus makes it easy to leave notes associated with each step </a:t>
            </a:r>
          </a:p>
          <a:p>
            <a:r>
              <a:rPr lang="en-US" dirty="0"/>
              <a:t>Robustness to human error</a:t>
            </a:r>
          </a:p>
          <a:p>
            <a:pPr lvl="1"/>
            <a:r>
              <a:rPr lang="en-US" dirty="0"/>
              <a:t>With a record of all steps, it’s more likely that a data error will be spotted</a:t>
            </a:r>
          </a:p>
          <a:p>
            <a:pPr lvl="1"/>
            <a:r>
              <a:rPr lang="en-US" dirty="0"/>
              <a:t>…AND YOU CAN FIX IT without redoing the whole thing!!!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Once you write a routine, you can easily repeat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9C732-407D-F746-9FDA-01FBE04F0317}"/>
              </a:ext>
            </a:extLst>
          </p:cNvPr>
          <p:cNvSpPr txBox="1">
            <a:spLocks/>
          </p:cNvSpPr>
          <p:nvPr/>
        </p:nvSpPr>
        <p:spPr>
          <a:xfrm>
            <a:off x="716279" y="801460"/>
            <a:ext cx="6756514" cy="72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Why should we learn any of this when we can just do things in Excel???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4271-F0E0-0A72-5916-63A569C4A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8801550" y="101317"/>
            <a:ext cx="3287818" cy="20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1400</Words>
  <Application>Microsoft Office PowerPoint</Application>
  <PresentationFormat>Widescreen</PresentationFormat>
  <Paragraphs>171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An Introduction to the R Programming Language for Biologists</vt:lpstr>
      <vt:lpstr>…coming to a Teams window near you!</vt:lpstr>
      <vt:lpstr>PowerPoint Presentation</vt:lpstr>
      <vt:lpstr>Proctor Introductions!</vt:lpstr>
      <vt:lpstr>Introductions!</vt:lpstr>
      <vt:lpstr>Welcome</vt:lpstr>
      <vt:lpstr>Today’s Agenda</vt:lpstr>
      <vt:lpstr>Tomorrow…</vt:lpstr>
      <vt:lpstr>So why are we here?</vt:lpstr>
      <vt:lpstr>PowerPoint Presentation</vt:lpstr>
      <vt:lpstr>Ok, so why R?</vt:lpstr>
      <vt:lpstr>Expectations for this course…</vt:lpstr>
      <vt:lpstr>Expectations for this course…</vt:lpstr>
      <vt:lpstr>Course Outcomes</vt:lpstr>
      <vt:lpstr>Learning Philosophy</vt:lpstr>
      <vt:lpstr>Learning Philosophy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Priest, Justin T (DFG)</cp:lastModifiedBy>
  <cp:revision>25</cp:revision>
  <dcterms:created xsi:type="dcterms:W3CDTF">2023-10-16T21:59:28Z</dcterms:created>
  <dcterms:modified xsi:type="dcterms:W3CDTF">2023-12-11T22:22:14Z</dcterms:modified>
</cp:coreProperties>
</file>