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89" r:id="rId3"/>
    <p:sldId id="433" r:id="rId4"/>
    <p:sldId id="299" r:id="rId5"/>
    <p:sldId id="397" r:id="rId6"/>
    <p:sldId id="435" r:id="rId7"/>
    <p:sldId id="417" r:id="rId8"/>
    <p:sldId id="380" r:id="rId9"/>
    <p:sldId id="418" r:id="rId10"/>
    <p:sldId id="390" r:id="rId11"/>
    <p:sldId id="409" r:id="rId12"/>
    <p:sldId id="410" r:id="rId13"/>
    <p:sldId id="262" r:id="rId14"/>
    <p:sldId id="300" r:id="rId15"/>
    <p:sldId id="301" r:id="rId16"/>
    <p:sldId id="302" r:id="rId17"/>
    <p:sldId id="330" r:id="rId18"/>
    <p:sldId id="419" r:id="rId19"/>
    <p:sldId id="332" r:id="rId20"/>
    <p:sldId id="430" r:id="rId21"/>
    <p:sldId id="406" r:id="rId22"/>
    <p:sldId id="408" r:id="rId23"/>
    <p:sldId id="432" r:id="rId24"/>
    <p:sldId id="43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89329" autoAdjust="0"/>
  </p:normalViewPr>
  <p:slideViewPr>
    <p:cSldViewPr snapToGrid="0">
      <p:cViewPr varScale="1">
        <p:scale>
          <a:sx n="96" d="100"/>
          <a:sy n="96"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12/11/2023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12/11/2023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r>
              <a:rPr lang="en-US" dirty="0"/>
              <a:t>2 – About R &amp; RStudio</a:t>
            </a:r>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r>
              <a:rPr lang="en-US" dirty="0"/>
              <a:t>they’re the same, right? Right?!</a:t>
            </a:r>
          </a:p>
        </p:txBody>
      </p:sp>
      <p:pic>
        <p:nvPicPr>
          <p:cNvPr id="4" name="Picture 3" descr="A blue smoke on a white background&#10;&#10;Description automatically generated">
            <a:extLst>
              <a:ext uri="{FF2B5EF4-FFF2-40B4-BE49-F238E27FC236}">
                <a16:creationId xmlns:a16="http://schemas.microsoft.com/office/drawing/2014/main" id="{E1537333-3925-8507-E9CF-535FCD47347A}"/>
              </a:ext>
            </a:extLst>
          </p:cNvPr>
          <p:cNvPicPr>
            <a:picLocks noChangeAspect="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rot="21243389">
            <a:off x="2492284" y="-271777"/>
            <a:ext cx="10314939" cy="2719384"/>
          </a:xfrm>
          <a:prstGeom prst="rect">
            <a:avLst/>
          </a:prstGeom>
        </p:spPr>
      </p:pic>
      <p:pic>
        <p:nvPicPr>
          <p:cNvPr id="5" name="Picture 4" descr="A close up of a sign&#10;&#10;Description automatically generated">
            <a:extLst>
              <a:ext uri="{FF2B5EF4-FFF2-40B4-BE49-F238E27FC236}">
                <a16:creationId xmlns:a16="http://schemas.microsoft.com/office/drawing/2014/main" id="{C026A18F-3E34-DA9B-E077-5D3DD407805B}"/>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CE863A90-18AF-A72B-F4A9-10325100B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827" y="4162189"/>
            <a:ext cx="4821743" cy="2781773"/>
          </a:xfrm>
          <a:prstGeom prst="rect">
            <a:avLst/>
          </a:prstGeom>
        </p:spPr>
      </p:pic>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marL="457200" lvl="1" indent="0">
              <a:spcBef>
                <a:spcPts val="2400"/>
              </a:spcBef>
              <a:buNone/>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10</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40900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12</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15</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31614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222363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1" y="1583684"/>
            <a:ext cx="7971182" cy="4772967"/>
          </a:xfrm>
        </p:spPr>
        <p:txBody>
          <a:bodyPr>
            <a:normAutofit/>
          </a:bodyPr>
          <a:lstStyle/>
          <a:p>
            <a:pPr marL="0" indent="0">
              <a:buNone/>
            </a:pPr>
            <a:r>
              <a:rPr lang="en-US" b="1" i="1" dirty="0"/>
              <a:t>What is the difference between R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Software Center calls R the “R Project”; avoid calling it that. We’ll be using </a:t>
            </a:r>
            <a:r>
              <a:rPr lang="en-US" dirty="0" err="1"/>
              <a:t>RProjects</a:t>
            </a:r>
            <a:r>
              <a:rPr lang="en-US" dirty="0"/>
              <a:t> which is a very different concept </a:t>
            </a:r>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spTree>
    <p:extLst>
      <p:ext uri="{BB962C8B-B14F-4D97-AF65-F5344CB8AC3E}">
        <p14:creationId xmlns:p14="http://schemas.microsoft.com/office/powerpoint/2010/main" val="349140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15535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23</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24</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EBE7-BEF3-2D10-4594-F29C13426520}"/>
              </a:ext>
            </a:extLst>
          </p:cNvPr>
          <p:cNvSpPr>
            <a:spLocks noGrp="1"/>
          </p:cNvSpPr>
          <p:nvPr>
            <p:ph type="title"/>
          </p:nvPr>
        </p:nvSpPr>
        <p:spPr/>
        <p:txBody>
          <a:bodyPr/>
          <a:lstStyle/>
          <a:p>
            <a:r>
              <a:rPr lang="en-US" dirty="0"/>
              <a:t>To Open R</a:t>
            </a:r>
          </a:p>
        </p:txBody>
      </p:sp>
      <p:sp>
        <p:nvSpPr>
          <p:cNvPr id="3" name="Content Placeholder 2">
            <a:extLst>
              <a:ext uri="{FF2B5EF4-FFF2-40B4-BE49-F238E27FC236}">
                <a16:creationId xmlns:a16="http://schemas.microsoft.com/office/drawing/2014/main" id="{A0274A2D-0EAF-5C67-07CB-18DE9DF45492}"/>
              </a:ext>
            </a:extLst>
          </p:cNvPr>
          <p:cNvSpPr>
            <a:spLocks noGrp="1"/>
          </p:cNvSpPr>
          <p:nvPr>
            <p:ph idx="1"/>
          </p:nvPr>
        </p:nvSpPr>
        <p:spPr>
          <a:xfrm>
            <a:off x="2808596" y="2068649"/>
            <a:ext cx="4139153" cy="1490097"/>
          </a:xfrm>
        </p:spPr>
        <p:txBody>
          <a:bodyPr>
            <a:normAutofit/>
          </a:bodyPr>
          <a:lstStyle/>
          <a:p>
            <a:pPr marL="0" indent="0">
              <a:buNone/>
            </a:pPr>
            <a:r>
              <a:rPr lang="en-US" dirty="0"/>
              <a:t>Open this</a:t>
            </a:r>
          </a:p>
          <a:p>
            <a:pPr marL="0" indent="0">
              <a:buNone/>
            </a:pPr>
            <a:r>
              <a:rPr lang="en-US" dirty="0"/>
              <a:t>        Not this </a:t>
            </a:r>
          </a:p>
        </p:txBody>
      </p:sp>
      <p:grpSp>
        <p:nvGrpSpPr>
          <p:cNvPr id="9" name="Group 8">
            <a:extLst>
              <a:ext uri="{FF2B5EF4-FFF2-40B4-BE49-F238E27FC236}">
                <a16:creationId xmlns:a16="http://schemas.microsoft.com/office/drawing/2014/main" id="{A0F43E94-C10C-6262-BD0C-DB4C6A618BFB}"/>
              </a:ext>
            </a:extLst>
          </p:cNvPr>
          <p:cNvGrpSpPr/>
          <p:nvPr/>
        </p:nvGrpSpPr>
        <p:grpSpPr>
          <a:xfrm>
            <a:off x="663425" y="1822188"/>
            <a:ext cx="1786313" cy="2297130"/>
            <a:chOff x="1004512" y="1617391"/>
            <a:chExt cx="1786313" cy="2297130"/>
          </a:xfrm>
        </p:grpSpPr>
        <p:pic>
          <p:nvPicPr>
            <p:cNvPr id="7" name="Picture 6" descr="A blue circle with a white letter r&#10;&#10;Description automatically generated">
              <a:extLst>
                <a:ext uri="{FF2B5EF4-FFF2-40B4-BE49-F238E27FC236}">
                  <a16:creationId xmlns:a16="http://schemas.microsoft.com/office/drawing/2014/main" id="{F6E4ED8B-03E0-CB9B-01F8-90F03E966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12" y="1617391"/>
              <a:ext cx="1786313" cy="1787754"/>
            </a:xfrm>
            <a:prstGeom prst="rect">
              <a:avLst/>
            </a:prstGeom>
          </p:spPr>
        </p:pic>
        <p:sp>
          <p:nvSpPr>
            <p:cNvPr id="8" name="TextBox 7">
              <a:extLst>
                <a:ext uri="{FF2B5EF4-FFF2-40B4-BE49-F238E27FC236}">
                  <a16:creationId xmlns:a16="http://schemas.microsoft.com/office/drawing/2014/main" id="{E10458D2-7004-95CF-4E03-FCFFE3709515}"/>
                </a:ext>
              </a:extLst>
            </p:cNvPr>
            <p:cNvSpPr txBox="1"/>
            <p:nvPr/>
          </p:nvSpPr>
          <p:spPr>
            <a:xfrm>
              <a:off x="1270554" y="345285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RStudio </a:t>
              </a:r>
            </a:p>
          </p:txBody>
        </p:sp>
      </p:grpSp>
      <p:grpSp>
        <p:nvGrpSpPr>
          <p:cNvPr id="11" name="Group 10">
            <a:extLst>
              <a:ext uri="{FF2B5EF4-FFF2-40B4-BE49-F238E27FC236}">
                <a16:creationId xmlns:a16="http://schemas.microsoft.com/office/drawing/2014/main" id="{2308E0B9-3F6C-3A4D-C80B-F5DAB1948A68}"/>
              </a:ext>
            </a:extLst>
          </p:cNvPr>
          <p:cNvGrpSpPr/>
          <p:nvPr/>
        </p:nvGrpSpPr>
        <p:grpSpPr>
          <a:xfrm>
            <a:off x="5143665" y="1593777"/>
            <a:ext cx="2200359" cy="2187891"/>
            <a:chOff x="9508713" y="2114550"/>
            <a:chExt cx="2200359" cy="2187891"/>
          </a:xfrm>
        </p:grpSpPr>
        <p:pic>
          <p:nvPicPr>
            <p:cNvPr id="5" name="Picture 4" descr="A blue and grey logo&#10;&#10;Description automatically generated">
              <a:extLst>
                <a:ext uri="{FF2B5EF4-FFF2-40B4-BE49-F238E27FC236}">
                  <a16:creationId xmlns:a16="http://schemas.microsoft.com/office/drawing/2014/main" id="{49156C34-1671-8B43-04FF-991B0542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713" y="2114550"/>
              <a:ext cx="2200359" cy="1704975"/>
            </a:xfrm>
            <a:prstGeom prst="rect">
              <a:avLst/>
            </a:prstGeom>
          </p:spPr>
        </p:pic>
        <p:sp>
          <p:nvSpPr>
            <p:cNvPr id="10" name="TextBox 9">
              <a:extLst>
                <a:ext uri="{FF2B5EF4-FFF2-40B4-BE49-F238E27FC236}">
                  <a16:creationId xmlns:a16="http://schemas.microsoft.com/office/drawing/2014/main" id="{DB627BF8-8CC5-C431-B25D-D6899519F2DB}"/>
                </a:ext>
              </a:extLst>
            </p:cNvPr>
            <p:cNvSpPr txBox="1"/>
            <p:nvPr/>
          </p:nvSpPr>
          <p:spPr>
            <a:xfrm>
              <a:off x="9812810" y="384077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 4.3.2</a:t>
              </a:r>
            </a:p>
          </p:txBody>
        </p:sp>
      </p:grpSp>
      <p:cxnSp>
        <p:nvCxnSpPr>
          <p:cNvPr id="12" name="Straight Connector 11">
            <a:extLst>
              <a:ext uri="{FF2B5EF4-FFF2-40B4-BE49-F238E27FC236}">
                <a16:creationId xmlns:a16="http://schemas.microsoft.com/office/drawing/2014/main" id="{DDDE8EE2-0535-A5C0-2BA4-CA1D6F2FB9FC}"/>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00F25B-7AA6-BE0F-490D-14C7E41C76DF}"/>
              </a:ext>
            </a:extLst>
          </p:cNvPr>
          <p:cNvSpPr txBox="1"/>
          <p:nvPr/>
        </p:nvSpPr>
        <p:spPr>
          <a:xfrm>
            <a:off x="860639" y="4848724"/>
            <a:ext cx="6094428" cy="830997"/>
          </a:xfrm>
          <a:prstGeom prst="rect">
            <a:avLst/>
          </a:prstGeom>
          <a:noFill/>
        </p:spPr>
        <p:txBody>
          <a:bodyPr wrap="square">
            <a:spAutoFit/>
          </a:bodyPr>
          <a:lstStyle/>
          <a:p>
            <a:r>
              <a:rPr lang="en-US" sz="2400" dirty="0"/>
              <a:t>From now on, open RStudio</a:t>
            </a:r>
          </a:p>
          <a:p>
            <a:pPr lvl="1"/>
            <a:r>
              <a:rPr lang="en-US" sz="2400" dirty="0"/>
              <a:t>Easiest to double click the .</a:t>
            </a:r>
            <a:r>
              <a:rPr lang="en-US" sz="2400" dirty="0" err="1"/>
              <a:t>RProj</a:t>
            </a:r>
            <a:r>
              <a:rPr lang="en-US" sz="2400" dirty="0"/>
              <a:t> file</a:t>
            </a:r>
          </a:p>
        </p:txBody>
      </p:sp>
      <p:grpSp>
        <p:nvGrpSpPr>
          <p:cNvPr id="15" name="Group 14">
            <a:extLst>
              <a:ext uri="{FF2B5EF4-FFF2-40B4-BE49-F238E27FC236}">
                <a16:creationId xmlns:a16="http://schemas.microsoft.com/office/drawing/2014/main" id="{34BCE836-C0C4-10BC-03C8-55D7939A48B9}"/>
              </a:ext>
            </a:extLst>
          </p:cNvPr>
          <p:cNvGrpSpPr/>
          <p:nvPr/>
        </p:nvGrpSpPr>
        <p:grpSpPr>
          <a:xfrm>
            <a:off x="6809275" y="4595171"/>
            <a:ext cx="5135075" cy="1338102"/>
            <a:chOff x="7077076" y="4378781"/>
            <a:chExt cx="4940754" cy="1553023"/>
          </a:xfrm>
        </p:grpSpPr>
        <p:sp>
          <p:nvSpPr>
            <p:cNvPr id="16" name="Rectangle 15">
              <a:extLst>
                <a:ext uri="{FF2B5EF4-FFF2-40B4-BE49-F238E27FC236}">
                  <a16:creationId xmlns:a16="http://schemas.microsoft.com/office/drawing/2014/main" id="{8282E734-3AEF-AEC3-A773-1D49A36781CF}"/>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B771C4-75C2-A389-07E5-6680D7F28D04}"/>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
        <p:nvSpPr>
          <p:cNvPr id="18" name="Arc 17">
            <a:extLst>
              <a:ext uri="{FF2B5EF4-FFF2-40B4-BE49-F238E27FC236}">
                <a16:creationId xmlns:a16="http://schemas.microsoft.com/office/drawing/2014/main" id="{CC0AFE90-AA66-CD36-7359-3B07F5878D22}"/>
              </a:ext>
            </a:extLst>
          </p:cNvPr>
          <p:cNvSpPr/>
          <p:nvPr/>
        </p:nvSpPr>
        <p:spPr>
          <a:xfrm>
            <a:off x="2185294" y="1642409"/>
            <a:ext cx="1590331" cy="852480"/>
          </a:xfrm>
          <a:prstGeom prst="arc">
            <a:avLst>
              <a:gd name="adj1" fmla="val 11092691"/>
              <a:gd name="adj2" fmla="val 0"/>
            </a:avLst>
          </a:prstGeom>
          <a:ln w="88900">
            <a:solidFill>
              <a:schemeClr val="accent6"/>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97CC0BB6-21AA-384F-D99B-09772AB19077}"/>
              </a:ext>
            </a:extLst>
          </p:cNvPr>
          <p:cNvSpPr/>
          <p:nvPr/>
        </p:nvSpPr>
        <p:spPr>
          <a:xfrm flipH="1" flipV="1">
            <a:off x="3978100" y="2680772"/>
            <a:ext cx="1590331" cy="617231"/>
          </a:xfrm>
          <a:prstGeom prst="arc">
            <a:avLst>
              <a:gd name="adj1" fmla="val 11092691"/>
              <a:gd name="adj2" fmla="val 0"/>
            </a:avLst>
          </a:prstGeom>
          <a:ln w="889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DFB517B-2A21-FB99-6539-BCC36624B5B2}"/>
              </a:ext>
            </a:extLst>
          </p:cNvPr>
          <p:cNvSpPr txBox="1"/>
          <p:nvPr/>
        </p:nvSpPr>
        <p:spPr>
          <a:xfrm>
            <a:off x="8081090" y="1802222"/>
            <a:ext cx="3863259" cy="1384995"/>
          </a:xfrm>
          <a:prstGeom prst="rect">
            <a:avLst/>
          </a:prstGeom>
          <a:noFill/>
          <a:ln>
            <a:solidFill>
              <a:schemeClr val="tx1"/>
            </a:solidFill>
          </a:ln>
        </p:spPr>
        <p:txBody>
          <a:bodyPr wrap="square" rtlCol="0">
            <a:spAutoFit/>
          </a:bodyPr>
          <a:lstStyle/>
          <a:p>
            <a:r>
              <a:rPr lang="en-US" sz="2800" dirty="0"/>
              <a:t>Going forward, when we say “Open R”, this will mean RStudio</a:t>
            </a:r>
          </a:p>
        </p:txBody>
      </p:sp>
    </p:spTree>
    <p:extLst>
      <p:ext uri="{BB962C8B-B14F-4D97-AF65-F5344CB8AC3E}">
        <p14:creationId xmlns:p14="http://schemas.microsoft.com/office/powerpoint/2010/main" val="2200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4</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5</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5</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D95-A9BA-C7AB-6BFB-1EA4F01E287A}"/>
              </a:ext>
            </a:extLst>
          </p:cNvPr>
          <p:cNvSpPr>
            <a:spLocks noGrp="1"/>
          </p:cNvSpPr>
          <p:nvPr>
            <p:ph type="title"/>
          </p:nvPr>
        </p:nvSpPr>
        <p:spPr/>
        <p:txBody>
          <a:bodyPr/>
          <a:lstStyle/>
          <a:p>
            <a:r>
              <a:rPr lang="en-US" b="1" dirty="0"/>
              <a:t>RStudio Projects</a:t>
            </a:r>
          </a:p>
        </p:txBody>
      </p:sp>
      <p:sp>
        <p:nvSpPr>
          <p:cNvPr id="3" name="Content Placeholder 2">
            <a:extLst>
              <a:ext uri="{FF2B5EF4-FFF2-40B4-BE49-F238E27FC236}">
                <a16:creationId xmlns:a16="http://schemas.microsoft.com/office/drawing/2014/main" id="{7C7ED1D3-FA06-28BB-FC1A-B005A96E130E}"/>
              </a:ext>
            </a:extLst>
          </p:cNvPr>
          <p:cNvSpPr>
            <a:spLocks noGrp="1"/>
          </p:cNvSpPr>
          <p:nvPr>
            <p:ph idx="1"/>
          </p:nvPr>
        </p:nvSpPr>
        <p:spPr>
          <a:xfrm>
            <a:off x="467139" y="1825625"/>
            <a:ext cx="6042991" cy="4351338"/>
          </a:xfrm>
        </p:spPr>
        <p:txBody>
          <a:bodyPr/>
          <a:lstStyle/>
          <a:p>
            <a:r>
              <a:rPr lang="en-US" dirty="0"/>
              <a:t>We highly recommend using RStudio projects</a:t>
            </a:r>
          </a:p>
          <a:p>
            <a:r>
              <a:rPr lang="en-US" dirty="0"/>
              <a:t>To create a new project:</a:t>
            </a:r>
          </a:p>
          <a:p>
            <a:pPr lvl="1">
              <a:spcAft>
                <a:spcPts val="1200"/>
              </a:spcAft>
            </a:pPr>
            <a:r>
              <a:rPr lang="en-US" dirty="0"/>
              <a:t>Open RStudio. Click File -&gt; New Project</a:t>
            </a:r>
          </a:p>
          <a:p>
            <a:pPr lvl="1">
              <a:spcAft>
                <a:spcPts val="1200"/>
              </a:spcAft>
            </a:pPr>
            <a:r>
              <a:rPr lang="en-US" dirty="0"/>
              <a:t>New Directory (creates new folder you’ll move files to) or Existing Directory</a:t>
            </a:r>
          </a:p>
          <a:p>
            <a:pPr lvl="1">
              <a:spcAft>
                <a:spcPts val="1200"/>
              </a:spcAft>
            </a:pPr>
            <a:r>
              <a:rPr lang="en-US" dirty="0"/>
              <a:t>Click New Project</a:t>
            </a:r>
          </a:p>
          <a:p>
            <a:pPr lvl="1">
              <a:spcAft>
                <a:spcPts val="1200"/>
              </a:spcAft>
            </a:pPr>
            <a:r>
              <a:rPr lang="en-US" dirty="0"/>
              <a:t>Give descriptive name, choose where folder will be (can open in new window)</a:t>
            </a:r>
          </a:p>
          <a:p>
            <a:pPr lvl="1"/>
            <a:endParaRPr lang="en-US" dirty="0"/>
          </a:p>
        </p:txBody>
      </p:sp>
      <p:pic>
        <p:nvPicPr>
          <p:cNvPr id="5" name="Picture 4">
            <a:extLst>
              <a:ext uri="{FF2B5EF4-FFF2-40B4-BE49-F238E27FC236}">
                <a16:creationId xmlns:a16="http://schemas.microsoft.com/office/drawing/2014/main" id="{FBB1A3B9-9A2E-B176-3618-04A0C09D8713}"/>
              </a:ext>
            </a:extLst>
          </p:cNvPr>
          <p:cNvPicPr>
            <a:picLocks noChangeAspect="1"/>
          </p:cNvPicPr>
          <p:nvPr/>
        </p:nvPicPr>
        <p:blipFill rotWithShape="1">
          <a:blip r:embed="rId2"/>
          <a:srcRect l="1" t="415" r="373"/>
          <a:stretch/>
        </p:blipFill>
        <p:spPr>
          <a:xfrm>
            <a:off x="7387671" y="647384"/>
            <a:ext cx="4337188" cy="3118876"/>
          </a:xfrm>
          <a:prstGeom prst="rect">
            <a:avLst/>
          </a:prstGeom>
        </p:spPr>
      </p:pic>
      <p:pic>
        <p:nvPicPr>
          <p:cNvPr id="7" name="Picture 6">
            <a:extLst>
              <a:ext uri="{FF2B5EF4-FFF2-40B4-BE49-F238E27FC236}">
                <a16:creationId xmlns:a16="http://schemas.microsoft.com/office/drawing/2014/main" id="{0177041C-5BE2-A321-D6C2-6C0F29993D9A}"/>
              </a:ext>
            </a:extLst>
          </p:cNvPr>
          <p:cNvPicPr>
            <a:picLocks noChangeAspect="1"/>
          </p:cNvPicPr>
          <p:nvPr/>
        </p:nvPicPr>
        <p:blipFill rotWithShape="1">
          <a:blip r:embed="rId3"/>
          <a:srcRect t="688" r="456" b="575"/>
          <a:stretch/>
        </p:blipFill>
        <p:spPr>
          <a:xfrm>
            <a:off x="7387671" y="2076544"/>
            <a:ext cx="4337189" cy="3107750"/>
          </a:xfrm>
          <a:prstGeom prst="rect">
            <a:avLst/>
          </a:prstGeom>
        </p:spPr>
      </p:pic>
      <p:pic>
        <p:nvPicPr>
          <p:cNvPr id="9" name="Picture 8">
            <a:extLst>
              <a:ext uri="{FF2B5EF4-FFF2-40B4-BE49-F238E27FC236}">
                <a16:creationId xmlns:a16="http://schemas.microsoft.com/office/drawing/2014/main" id="{44081F89-270E-B319-C0EA-184F70D242A7}"/>
              </a:ext>
            </a:extLst>
          </p:cNvPr>
          <p:cNvPicPr>
            <a:picLocks noChangeAspect="1"/>
          </p:cNvPicPr>
          <p:nvPr/>
        </p:nvPicPr>
        <p:blipFill rotWithShape="1">
          <a:blip r:embed="rId4"/>
          <a:srcRect r="521"/>
          <a:stretch/>
        </p:blipFill>
        <p:spPr>
          <a:xfrm>
            <a:off x="7403144" y="3494577"/>
            <a:ext cx="4321715" cy="3107750"/>
          </a:xfrm>
          <a:prstGeom prst="rect">
            <a:avLst/>
          </a:prstGeom>
        </p:spPr>
      </p:pic>
      <p:sp>
        <p:nvSpPr>
          <p:cNvPr id="10" name="TextBox 9">
            <a:extLst>
              <a:ext uri="{FF2B5EF4-FFF2-40B4-BE49-F238E27FC236}">
                <a16:creationId xmlns:a16="http://schemas.microsoft.com/office/drawing/2014/main" id="{2C38E09B-53DB-C14B-6A00-0A0680F0D13A}"/>
              </a:ext>
            </a:extLst>
          </p:cNvPr>
          <p:cNvSpPr txBox="1"/>
          <p:nvPr/>
        </p:nvSpPr>
        <p:spPr>
          <a:xfrm>
            <a:off x="8467310" y="4353623"/>
            <a:ext cx="2886490" cy="261610"/>
          </a:xfrm>
          <a:prstGeom prst="rect">
            <a:avLst/>
          </a:prstGeom>
          <a:noFill/>
        </p:spPr>
        <p:txBody>
          <a:bodyPr wrap="square" rtlCol="0">
            <a:spAutoFit/>
          </a:bodyPr>
          <a:lstStyle/>
          <a:p>
            <a:r>
              <a:rPr lang="en-US" sz="1100" dirty="0"/>
              <a:t>gmu13_blackbear_harvest</a:t>
            </a:r>
          </a:p>
        </p:txBody>
      </p:sp>
      <p:sp>
        <p:nvSpPr>
          <p:cNvPr id="11" name="Oval 10">
            <a:extLst>
              <a:ext uri="{FF2B5EF4-FFF2-40B4-BE49-F238E27FC236}">
                <a16:creationId xmlns:a16="http://schemas.microsoft.com/office/drawing/2014/main" id="{CF22FCA9-5955-009A-CDED-35F643FF52A3}"/>
              </a:ext>
            </a:extLst>
          </p:cNvPr>
          <p:cNvSpPr/>
          <p:nvPr/>
        </p:nvSpPr>
        <p:spPr>
          <a:xfrm>
            <a:off x="7239000" y="1190625"/>
            <a:ext cx="3105150" cy="885918"/>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FAD89D-DE0B-B85A-81B8-8B0E10FDCA73}"/>
              </a:ext>
            </a:extLst>
          </p:cNvPr>
          <p:cNvSpPr/>
          <p:nvPr/>
        </p:nvSpPr>
        <p:spPr>
          <a:xfrm>
            <a:off x="6962360" y="2619784"/>
            <a:ext cx="1829215" cy="485297"/>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heckmark with solid fill">
            <a:extLst>
              <a:ext uri="{FF2B5EF4-FFF2-40B4-BE49-F238E27FC236}">
                <a16:creationId xmlns:a16="http://schemas.microsoft.com/office/drawing/2014/main" id="{C6AFFAC0-55C1-1CF5-60AA-4B32DF8CB4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69403" y="6210616"/>
            <a:ext cx="228185" cy="228185"/>
          </a:xfrm>
          <a:prstGeom prst="rect">
            <a:avLst/>
          </a:prstGeom>
        </p:spPr>
      </p:pic>
    </p:spTree>
    <p:extLst>
      <p:ext uri="{BB962C8B-B14F-4D97-AF65-F5344CB8AC3E}">
        <p14:creationId xmlns:p14="http://schemas.microsoft.com/office/powerpoint/2010/main" val="1902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childTnLst>
                                </p:cTn>
                              </p:par>
                            </p:childTnLst>
                          </p:cTn>
                        </p:par>
                        <p:par>
                          <p:cTn id="48" fill="hold">
                            <p:stCondLst>
                              <p:cond delay="3200"/>
                            </p:stCondLst>
                            <p:childTnLst>
                              <p:par>
                                <p:cTn id="49" presetID="1"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P spid="12" grpId="0" animBg="1"/>
      <p:bldP spid="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Unzipping folder we sent</a:t>
            </a:r>
          </a:p>
          <a:p>
            <a:pPr lvl="1"/>
            <a:r>
              <a:rPr lang="en-US" dirty="0"/>
              <a:t>How to start / open RStudio  </a:t>
            </a:r>
          </a:p>
          <a:p>
            <a:pPr lvl="1"/>
            <a:r>
              <a:rPr lang="en-US" dirty="0"/>
              <a:t>What each “pane” is</a:t>
            </a:r>
          </a:p>
          <a:p>
            <a:pPr lvl="1"/>
            <a:r>
              <a:rPr lang="en-US" dirty="0"/>
              <a:t>Where to type your code</a:t>
            </a:r>
          </a:p>
          <a:p>
            <a:pPr lvl="1"/>
            <a:r>
              <a:rPr lang="en-US" dirty="0"/>
              <a:t>How to make a new </a:t>
            </a:r>
            <a:r>
              <a:rPr lang="en-US" dirty="0" err="1"/>
              <a:t>RProject</a:t>
            </a:r>
            <a:endParaRPr lang="en-US" dirty="0"/>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8</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Advantages </a:t>
            </a:r>
            <a:r>
              <a:rPr lang="en-US" dirty="0" err="1"/>
              <a:t>ofRStudio</a:t>
            </a:r>
            <a:r>
              <a:rPr lang="en-US" dirty="0"/>
              <a:t> project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9</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2060</Words>
  <Application>Microsoft Office PowerPoint</Application>
  <PresentationFormat>Widescreen</PresentationFormat>
  <Paragraphs>270</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2 – About R &amp; RStudio</vt:lpstr>
      <vt:lpstr>R vs RStudio</vt:lpstr>
      <vt:lpstr>To Open R</vt:lpstr>
      <vt:lpstr>RStudio</vt:lpstr>
      <vt:lpstr>PowerPoint Presentation</vt:lpstr>
      <vt:lpstr>RStudio Projects</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15</cp:revision>
  <dcterms:created xsi:type="dcterms:W3CDTF">2023-10-23T19:30:01Z</dcterms:created>
  <dcterms:modified xsi:type="dcterms:W3CDTF">2023-12-11T22:24:56Z</dcterms:modified>
</cp:coreProperties>
</file>