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8" r:id="rId3"/>
    <p:sldId id="34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49" r:id="rId12"/>
    <p:sldId id="303" r:id="rId13"/>
    <p:sldId id="306" r:id="rId14"/>
    <p:sldId id="342" r:id="rId15"/>
    <p:sldId id="344" r:id="rId16"/>
    <p:sldId id="307" r:id="rId17"/>
    <p:sldId id="309" r:id="rId18"/>
    <p:sldId id="310" r:id="rId19"/>
    <p:sldId id="312" r:id="rId20"/>
    <p:sldId id="313" r:id="rId21"/>
    <p:sldId id="318" r:id="rId22"/>
    <p:sldId id="335" r:id="rId23"/>
    <p:sldId id="341" r:id="rId24"/>
    <p:sldId id="333" r:id="rId25"/>
    <p:sldId id="319" r:id="rId26"/>
    <p:sldId id="337" r:id="rId27"/>
    <p:sldId id="338" r:id="rId28"/>
    <p:sldId id="339" r:id="rId29"/>
    <p:sldId id="332" r:id="rId30"/>
    <p:sldId id="334" r:id="rId31"/>
    <p:sldId id="330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4525" autoAdjust="0"/>
  </p:normalViewPr>
  <p:slideViewPr>
    <p:cSldViewPr snapToGrid="0">
      <p:cViewPr varScale="1">
        <p:scale>
          <a:sx n="137" d="100"/>
          <a:sy n="137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called this section “Under the hood”.  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also work with vectors!  Take a look at what it’s doing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base R, there are a few ways of taking things apart, that we’re going to go over…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Basics,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Under the Hood -</a:t>
            </a:r>
          </a:p>
        </p:txBody>
      </p:sp>
      <p:pic>
        <p:nvPicPr>
          <p:cNvPr id="5" name="Picture 4" descr="A robot with a cap and a box in a car&#10;&#10;Description automatically generated with medium confidence">
            <a:extLst>
              <a:ext uri="{FF2B5EF4-FFF2-40B4-BE49-F238E27FC236}">
                <a16:creationId xmlns:a16="http://schemas.microsoft.com/office/drawing/2014/main" id="{2D37D669-0BE4-F379-7238-AF5D75C1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63" y="4429919"/>
            <a:ext cx="2627082" cy="19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Things can be put together in…</a:t>
            </a:r>
          </a:p>
          <a:p>
            <a:pPr lvl="1"/>
            <a:r>
              <a:rPr lang="en-US" dirty="0"/>
              <a:t>One dimension (vectors)</a:t>
            </a:r>
          </a:p>
          <a:p>
            <a:pPr lvl="1"/>
            <a:r>
              <a:rPr lang="en-US" dirty="0"/>
              <a:t>Two dimensions (matrices &amp; </a:t>
            </a:r>
            <a:r>
              <a:rPr lang="en-US" dirty="0" err="1"/>
              <a:t>data.frames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dimensions (arrays)</a:t>
            </a:r>
          </a:p>
          <a:p>
            <a:pPr lvl="1"/>
            <a:r>
              <a:rPr lang="en-US" dirty="0"/>
              <a:t>Any which way! (lists)</a:t>
            </a:r>
          </a:p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312D4-281E-9A04-9C13-9409D04C1CD5}"/>
              </a:ext>
            </a:extLst>
          </p:cNvPr>
          <p:cNvSpPr txBox="1">
            <a:spLocks/>
          </p:cNvSpPr>
          <p:nvPr/>
        </p:nvSpPr>
        <p:spPr>
          <a:xfrm>
            <a:off x="7260116" y="1452643"/>
            <a:ext cx="3451808" cy="66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You will use </a:t>
            </a:r>
            <a:r>
              <a:rPr lang="en-US" sz="1800" b="1" dirty="0" err="1">
                <a:cs typeface="Courier New" panose="02070309020205020404" pitchFamily="49" charset="0"/>
              </a:rPr>
              <a:t>data.frames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and </a:t>
            </a:r>
            <a:r>
              <a:rPr lang="en-US" sz="1800" b="1" dirty="0">
                <a:cs typeface="Courier New" panose="02070309020205020404" pitchFamily="49" charset="0"/>
              </a:rPr>
              <a:t>vectors</a:t>
            </a:r>
            <a:r>
              <a:rPr lang="en-US" sz="1800" dirty="0">
                <a:cs typeface="Courier New" panose="02070309020205020404" pitchFamily="49" charset="0"/>
              </a:rPr>
              <a:t> more than anything else, </a:t>
            </a:r>
            <a:r>
              <a:rPr lang="en-US" sz="1800" i="1" dirty="0">
                <a:cs typeface="Courier New" panose="02070309020205020404" pitchFamily="49" charset="0"/>
              </a:rPr>
              <a:t>by far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004D277-47E0-DF4C-E33A-F1786E8F74B9}"/>
              </a:ext>
            </a:extLst>
          </p:cNvPr>
          <p:cNvSpPr/>
          <p:nvPr/>
        </p:nvSpPr>
        <p:spPr>
          <a:xfrm>
            <a:off x="6951931" y="1375328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ED917-85BB-5B69-BF99-1C244A3B7CCA}"/>
              </a:ext>
            </a:extLst>
          </p:cNvPr>
          <p:cNvSpPr txBox="1">
            <a:spLocks/>
          </p:cNvSpPr>
          <p:nvPr/>
        </p:nvSpPr>
        <p:spPr>
          <a:xfrm>
            <a:off x="5751185" y="2174024"/>
            <a:ext cx="3451808" cy="41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383BAB-98F1-E5FC-2202-EEB08A018FB8}"/>
              </a:ext>
            </a:extLst>
          </p:cNvPr>
          <p:cNvSpPr txBox="1">
            <a:spLocks/>
          </p:cNvSpPr>
          <p:nvPr/>
        </p:nvSpPr>
        <p:spPr>
          <a:xfrm>
            <a:off x="4647730" y="2554430"/>
            <a:ext cx="7544270" cy="411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F58D3-BBDD-EE65-2F6B-5F84197087F4}"/>
              </a:ext>
            </a:extLst>
          </p:cNvPr>
          <p:cNvCxnSpPr/>
          <p:nvPr/>
        </p:nvCxnSpPr>
        <p:spPr>
          <a:xfrm flipH="1">
            <a:off x="5292090" y="2311145"/>
            <a:ext cx="41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DE79E-17B7-9C92-DDC0-BA26AB711180}"/>
              </a:ext>
            </a:extLst>
          </p:cNvPr>
          <p:cNvCxnSpPr>
            <a:cxnSpLocks/>
          </p:cNvCxnSpPr>
          <p:nvPr/>
        </p:nvCxnSpPr>
        <p:spPr>
          <a:xfrm flipH="1">
            <a:off x="4303395" y="2686216"/>
            <a:ext cx="33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Here’s a 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9583750" y="3460443"/>
            <a:ext cx="142344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9073897" y="2802484"/>
            <a:ext cx="1199069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1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day1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(day==1, "Day1!", day) 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3" y="2436070"/>
            <a:ext cx="5479527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, day1)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   </a:t>
            </a:r>
            <a:r>
              <a:rPr lang="en-US" sz="1600" b="1" dirty="0">
                <a:cs typeface="Courier New" panose="02070309020205020404" pitchFamily="49" charset="0"/>
              </a:rPr>
              <a:t>day1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         </a:t>
            </a:r>
            <a:r>
              <a:rPr lang="en-US" sz="1600" b="1" dirty="0">
                <a:cs typeface="Courier New" panose="02070309020205020404" pitchFamily="49" charset="0"/>
              </a:rPr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         </a:t>
            </a:r>
            <a:r>
              <a:rPr lang="en-US" sz="1600" b="1" dirty="0">
                <a:cs typeface="Courier New" panose="02070309020205020404" pitchFamily="49" charset="0"/>
              </a:rPr>
              <a:t>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          </a:t>
            </a:r>
            <a:r>
              <a:rPr lang="en-US" sz="1600" b="1" dirty="0"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          </a:t>
            </a:r>
            <a:r>
              <a:rPr lang="en-US" sz="1600" b="1" dirty="0"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A63E52-B70A-11BD-FBD8-8F545A09C156}"/>
              </a:ext>
            </a:extLst>
          </p:cNvPr>
          <p:cNvSpPr txBox="1">
            <a:spLocks/>
          </p:cNvSpPr>
          <p:nvPr/>
        </p:nvSpPr>
        <p:spPr>
          <a:xfrm>
            <a:off x="1260062" y="442827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B82FB3B-6F67-2A26-D66F-A950D3D55D43}"/>
              </a:ext>
            </a:extLst>
          </p:cNvPr>
          <p:cNvSpPr/>
          <p:nvPr/>
        </p:nvSpPr>
        <p:spPr>
          <a:xfrm rot="16200000">
            <a:off x="2487394" y="4536269"/>
            <a:ext cx="228111" cy="716844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0D23B54-00DF-A84D-0732-984B27884FB1}"/>
              </a:ext>
            </a:extLst>
          </p:cNvPr>
          <p:cNvSpPr/>
          <p:nvPr/>
        </p:nvSpPr>
        <p:spPr>
          <a:xfrm rot="16200000">
            <a:off x="3237336" y="4657589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5C7D561-CB38-8ACB-EB13-95572FCFA462}"/>
              </a:ext>
            </a:extLst>
          </p:cNvPr>
          <p:cNvSpPr/>
          <p:nvPr/>
        </p:nvSpPr>
        <p:spPr>
          <a:xfrm rot="16200000">
            <a:off x="3850128" y="4772412"/>
            <a:ext cx="308009" cy="300068"/>
          </a:xfrm>
          <a:prstGeom prst="rightBrace">
            <a:avLst>
              <a:gd name="adj1" fmla="val 8333"/>
              <a:gd name="adj2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76095-8FB2-CCBA-4537-91E3AEDE13EA}"/>
              </a:ext>
            </a:extLst>
          </p:cNvPr>
          <p:cNvSpPr txBox="1">
            <a:spLocks/>
          </p:cNvSpPr>
          <p:nvPr/>
        </p:nvSpPr>
        <p:spPr>
          <a:xfrm>
            <a:off x="2999126" y="425502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0C624B-F442-487C-6516-99EDE498851A}"/>
              </a:ext>
            </a:extLst>
          </p:cNvPr>
          <p:cNvSpPr txBox="1">
            <a:spLocks/>
          </p:cNvSpPr>
          <p:nvPr/>
        </p:nvSpPr>
        <p:spPr>
          <a:xfrm>
            <a:off x="3755106" y="426532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C690CF5-1E5B-C179-945F-6BD642AD8C44}"/>
              </a:ext>
            </a:extLst>
          </p:cNvPr>
          <p:cNvSpPr/>
          <p:nvPr/>
        </p:nvSpPr>
        <p:spPr>
          <a:xfrm rot="5400000">
            <a:off x="3828975" y="5374491"/>
            <a:ext cx="280125" cy="3000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E0041B-BBBC-AF90-54D4-FFFC997C0B61}"/>
              </a:ext>
            </a:extLst>
          </p:cNvPr>
          <p:cNvSpPr txBox="1">
            <a:spLocks/>
          </p:cNvSpPr>
          <p:nvPr/>
        </p:nvSpPr>
        <p:spPr>
          <a:xfrm>
            <a:off x="3503757" y="5709792"/>
            <a:ext cx="930559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6244B4-2088-B5E3-F453-6F7E7717CA09}"/>
              </a:ext>
            </a:extLst>
          </p:cNvPr>
          <p:cNvSpPr/>
          <p:nvPr/>
        </p:nvSpPr>
        <p:spPr>
          <a:xfrm>
            <a:off x="10822247" y="3462654"/>
            <a:ext cx="68479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4EC5B3-00D5-2C93-B643-58F7C0C5CABB}"/>
              </a:ext>
            </a:extLst>
          </p:cNvPr>
          <p:cNvSpPr/>
          <p:nvPr/>
        </p:nvSpPr>
        <p:spPr>
          <a:xfrm>
            <a:off x="10312395" y="2804695"/>
            <a:ext cx="576850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7646AB-A0B3-FBD6-F056-24B1713E4859}"/>
              </a:ext>
            </a:extLst>
          </p:cNvPr>
          <p:cNvSpPr/>
          <p:nvPr/>
        </p:nvSpPr>
        <p:spPr>
          <a:xfrm>
            <a:off x="6978968" y="3460443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D2174F-7324-E341-F4A2-657C8DE85A0B}"/>
              </a:ext>
            </a:extLst>
          </p:cNvPr>
          <p:cNvSpPr/>
          <p:nvPr/>
        </p:nvSpPr>
        <p:spPr>
          <a:xfrm>
            <a:off x="2209866" y="5119040"/>
            <a:ext cx="761339" cy="2514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1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1" y="241379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7810038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with named elements</a:t>
            </a:r>
          </a:p>
          <a:p>
            <a:pPr lvl="1"/>
            <a:r>
              <a:rPr lang="en-US" dirty="0"/>
              <a:t>Using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949726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7" y="3880742"/>
            <a:ext cx="1721746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the other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5546</Words>
  <Application>Microsoft Office PowerPoint</Application>
  <PresentationFormat>Widescreen</PresentationFormat>
  <Paragraphs>723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 Programming Basics, Part II</vt:lpstr>
      <vt:lpstr>How data can be put together in R</vt:lpstr>
      <vt:lpstr>Data mechanics: Taking things apart, putting things together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Here’s a crazy example…</vt:lpstr>
      <vt:lpstr>Data mechanics: Taking things apart, putting things together</vt:lpstr>
      <vt:lpstr>But first, some logical operators…</vt:lpstr>
      <vt:lpstr>Actually using logical vectors!</vt:lpstr>
      <vt:lpstr>Actually using logical vectors!</vt:lpstr>
      <vt:lpstr>Dealing with NA: is.na() and !is.na()</vt:lpstr>
      <vt:lpstr>Vector-wise assignment with ifelse() …is basically like Excel’s =if()</vt:lpstr>
      <vt:lpstr>Vector-wise assignment with ifelse() …is basically like Excel’s =if()</vt:lpstr>
      <vt:lpstr>One more tool: %in%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72</cp:revision>
  <cp:lastPrinted>2023-11-07T18:17:25Z</cp:lastPrinted>
  <dcterms:created xsi:type="dcterms:W3CDTF">2023-10-16T20:53:40Z</dcterms:created>
  <dcterms:modified xsi:type="dcterms:W3CDTF">2023-11-13T18:47:19Z</dcterms:modified>
</cp:coreProperties>
</file>