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6627" autoAdjust="0"/>
  </p:normalViewPr>
  <p:slideViewPr>
    <p:cSldViewPr snapToGrid="0">
      <p:cViewPr varScale="1">
        <p:scale>
          <a:sx n="120" d="100"/>
          <a:sy n="12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24AC-637E-4C16-A5EC-04F4842B5A71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661A2-F486-4536-9EC3-8F3D924A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5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class that Justin and I would LOVE to teach someday is intermediate/advanced R.  Which maybe we will someday.</a:t>
            </a:r>
          </a:p>
          <a:p>
            <a:endParaRPr lang="en-US" dirty="0"/>
          </a:p>
          <a:p>
            <a:r>
              <a:rPr lang="en-US" dirty="0"/>
              <a:t>But actually, maybe we don’t have to, because hopefully you’ve got enough foundation now that if you want to check things out for yourselves, YOU CAN!</a:t>
            </a:r>
          </a:p>
          <a:p>
            <a:endParaRPr lang="en-US" dirty="0"/>
          </a:p>
          <a:p>
            <a:r>
              <a:rPr lang="en-US" dirty="0"/>
              <a:t>Funny that R is “statistical software” and this is the first real mention of statistics!  But R has all the statistics things</a:t>
            </a:r>
          </a:p>
          <a:p>
            <a:endParaRPr lang="en-US" dirty="0"/>
          </a:p>
          <a:p>
            <a:r>
              <a:rPr lang="en-US" dirty="0"/>
              <a:t>This is the index for the STATS package documentation, and actually … this is just the beginning of the A’s.  R has all the stats.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actually great for simulation!  So as a simple example, here’s simulating the results from a simple mark-recapture experiment</a:t>
            </a:r>
          </a:p>
          <a:p>
            <a:endParaRPr lang="en-US" dirty="0"/>
          </a:p>
          <a:p>
            <a:r>
              <a:rPr lang="en-US" dirty="0"/>
              <a:t>So here we set the population size, and the sizes of both samples</a:t>
            </a:r>
          </a:p>
          <a:p>
            <a:endParaRPr lang="en-US" dirty="0"/>
          </a:p>
          <a:p>
            <a:r>
              <a:rPr lang="en-US" dirty="0"/>
              <a:t>Then we can actually SIMULATE 10k replicates for the number of recaptures … this produces a vector, and we know how to math with these!!</a:t>
            </a:r>
          </a:p>
          <a:p>
            <a:endParaRPr lang="en-US" dirty="0"/>
          </a:p>
          <a:p>
            <a:r>
              <a:rPr lang="en-US" dirty="0"/>
              <a:t>Note that this doesn’t replace our typical sample size methods, but I would argue that it’s useful to give yourself an idea of how things might turn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write your OWN functions and use them later, and here’s a simple example</a:t>
            </a:r>
          </a:p>
          <a:p>
            <a:endParaRPr lang="en-US" dirty="0"/>
          </a:p>
          <a:p>
            <a:r>
              <a:rPr lang="en-US" dirty="0"/>
              <a:t>It takes the sample sizes from each event and the number of recaptures as inputs (or ARGUMENTS) and returns the result!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your own packages?? Yeah, you can do that too!  This can be for yourself… or for others ….</a:t>
            </a:r>
          </a:p>
          <a:p>
            <a:r>
              <a:rPr lang="en-US" dirty="0"/>
              <a:t>I’ve actually written a few packages, and published these on CRAN, which is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there’s all KINDS of cool algorithmic stuff that’s possible in R:</a:t>
            </a:r>
          </a:p>
          <a:p>
            <a:endParaRPr lang="en-US" dirty="0"/>
          </a:p>
          <a:p>
            <a:r>
              <a:rPr lang="en-US" dirty="0"/>
              <a:t>A pretty powerful thing can be a loop…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4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yes, you can GIS with R!  Check out this figure that Justin made (and I stole, </a:t>
            </a:r>
            <a:r>
              <a:rPr lang="en-US" dirty="0" err="1"/>
              <a:t>cuz</a:t>
            </a:r>
            <a:r>
              <a:rPr lang="en-US" dirty="0"/>
              <a:t> I thought it looked cool!)  This was all done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two things that </a:t>
            </a:r>
            <a:r>
              <a:rPr lang="en-US"/>
              <a:t>I’m going to demo….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370-48F7-0646-16EF-3CFBC5BC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74F4-771A-D612-B8B4-AE8AE587E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F6DE-120B-1E4E-EFE7-3C4DC1C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FB6A-DD58-86BE-7EEA-76DB91A6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EB4B-A6CE-C858-9FF4-7F578619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A131-F78F-D4C0-839A-11ED2DF3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27EE1-5EE0-FF18-6A00-092E398D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A6EE-8D5B-458D-F068-59CFE89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619B-B9EB-197F-AACF-3A4A86CC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3B7E-9183-EAF8-DCCA-A01314F1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2BC43-783A-BD4A-2F09-07C10BB98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077A7-BC18-F657-EFEB-A2F1BBCB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02BC-4A87-9372-C8F8-0436435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5B8D-29A4-11C7-3CD9-35ED757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BF65-FAB9-07BB-9F9B-44DAE19A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84F1-CF1C-ABD9-4545-8EEB9318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28B6-273B-09CE-A878-776BE115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9D39-48F7-319E-DB58-0C81ABDD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B027-7D78-99F6-1BAC-7B5D2E48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A8A4-D343-6946-A0B5-F4A4E906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612C-5563-4612-23A0-B08B8747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1E24-1CC7-A870-94D7-41BDFDA6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AA0D-7B83-78C7-D2CB-850AEA1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9606-199D-26AA-A701-4694E42F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C710-9905-4FB8-D5F4-85023C39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1A27-A6BD-0369-7C21-0DA335B5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D2B7-BF04-98C9-3E3A-D239E776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B084-B26F-2DD5-0CBD-C4AECDDF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E5D2-C1A1-9F95-363E-0087469F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6804-5AB2-70A6-172F-789EE74E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C6DC-47B4-1822-EF34-6F3EC96B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C1E-0C4F-C111-0D5D-FF5E2B7C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A5EB-C2AF-10D0-860C-19486ECA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F7E52-E360-71E4-7934-DE8BCA611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E39AE-89EA-DA2C-BA87-E1688D8CF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2939A-592A-D15B-A725-933301D5B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75B03-5858-312A-4A51-80A542DE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4371E-9E21-1342-3AFD-D0C4CF77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14FCD-8AF4-AA97-7C75-97EC819D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02C2-5124-22AB-2895-D29E73F9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A4652-61B0-798E-8506-14770ABC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A664E-7E0B-341A-EB0F-714A4157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D4B6D-0075-EFDE-4315-7363587F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3A952-8E54-BAC9-D372-56ED23AC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9D9F0-ACA4-62E4-064B-1CBFCBB3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5B40-138F-7D11-D9B0-CA1B2A76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71A6-5B0B-7A22-9942-241CB6BE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51C1-7D28-A97B-2203-5CB2D7B7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35EB7-E24F-6FC9-1CDB-041963D5F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D631C-7A48-9BB4-1FED-A349D645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BDB6-811F-426F-C8BF-42DBE231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F859C-7190-A172-FFFA-F290210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E680-6EE1-051F-8F06-BD302F78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75C1E-D74C-5310-B32F-C497B9F83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20B6-1558-8C0B-D5C3-D143371D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9EA1-DA8E-EBF4-89B6-C49447CC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7297-E56A-5E39-B641-9F9442FC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FD5FC-3EE4-6910-D22B-FC4A1876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E9074-5E77-66B5-10C7-14CCD19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D582-4DE0-6ACA-1D43-B4498559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2A07-5414-3751-4E68-E4B6B413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7C4A-2F7E-45A6-9631-DF8F6C2C902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F97E-E541-1727-C4D7-B1088DEC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19C9-BA91-94CC-9DF0-3C3DA22E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7A20-4D49-8A82-C150-719E87CCB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22AFF-99E5-5921-B990-A16AAEB89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5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03ECFD-5780-29C1-86A6-DD873A0DE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9" t="14270" r="4544" b="18578"/>
          <a:stretch/>
        </p:blipFill>
        <p:spPr>
          <a:xfrm>
            <a:off x="1828800" y="3959512"/>
            <a:ext cx="3963556" cy="2061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29F8F-BF3C-1511-2EBD-0C543EB2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Intermediate/Advanced topics in R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200" i="1" dirty="0"/>
              <a:t>see also: Things you’re now set up to explore yourself if you’d like! -</a:t>
            </a:r>
            <a:endParaRPr lang="en-US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0DC-8468-D8BF-0078-BA2B2568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79" y="1302593"/>
            <a:ext cx="759352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Statistics!</a:t>
            </a:r>
          </a:p>
          <a:p>
            <a:pPr lvl="1"/>
            <a:r>
              <a:rPr lang="en-US" sz="1800" dirty="0" err="1"/>
              <a:t>t.test</a:t>
            </a:r>
            <a:r>
              <a:rPr lang="en-US" sz="1800" dirty="0"/>
              <a:t>() 	   one- and two-sample t-tests</a:t>
            </a:r>
          </a:p>
          <a:p>
            <a:pPr lvl="1"/>
            <a:r>
              <a:rPr lang="en-US" sz="1800" dirty="0" err="1"/>
              <a:t>chisq.test</a:t>
            </a:r>
            <a:r>
              <a:rPr lang="en-US" sz="1800" dirty="0"/>
              <a:t>()	   chi^2 tests</a:t>
            </a:r>
          </a:p>
          <a:p>
            <a:pPr lvl="1"/>
            <a:r>
              <a:rPr lang="en-US" sz="1800" dirty="0" err="1"/>
              <a:t>lm</a:t>
            </a:r>
            <a:r>
              <a:rPr lang="en-US" sz="1800" dirty="0"/>
              <a:t>()	   linear models: simple &amp; multiple regression</a:t>
            </a:r>
          </a:p>
          <a:p>
            <a:pPr lvl="1"/>
            <a:r>
              <a:rPr lang="en-US" sz="1800" dirty="0" err="1"/>
              <a:t>glm</a:t>
            </a:r>
            <a:r>
              <a:rPr lang="en-US" sz="1800" dirty="0"/>
              <a:t>()	   generalized linear models: binomial, </a:t>
            </a:r>
            <a:r>
              <a:rPr lang="en-US" sz="1800" dirty="0" err="1"/>
              <a:t>poisson</a:t>
            </a:r>
            <a:r>
              <a:rPr lang="en-US" sz="1800" dirty="0"/>
              <a:t>, …</a:t>
            </a:r>
          </a:p>
          <a:p>
            <a:pPr lvl="1"/>
            <a:r>
              <a:rPr lang="en-US" sz="1800" dirty="0"/>
              <a:t>lme4::</a:t>
            </a:r>
            <a:r>
              <a:rPr lang="en-US" sz="1800" dirty="0" err="1"/>
              <a:t>lmer</a:t>
            </a:r>
            <a:r>
              <a:rPr lang="en-US" sz="1800" dirty="0"/>
              <a:t>()   mixed-effects models</a:t>
            </a:r>
          </a:p>
          <a:p>
            <a:pPr lvl="1"/>
            <a:r>
              <a:rPr lang="en-US" sz="1800" dirty="0"/>
              <a:t>All distribution functions!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05CFE-C419-154A-FCDA-1D3C36F4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842" y="1245292"/>
            <a:ext cx="4863050" cy="55944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5293C5-4A8C-F737-8E53-29C8C4646429}"/>
              </a:ext>
            </a:extLst>
          </p:cNvPr>
          <p:cNvSpPr/>
          <p:nvPr/>
        </p:nvSpPr>
        <p:spPr>
          <a:xfrm>
            <a:off x="6781935" y="4892633"/>
            <a:ext cx="5410065" cy="1947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16C618C-E1BB-CD4E-DA0F-733C2BDC2E78}"/>
              </a:ext>
            </a:extLst>
          </p:cNvPr>
          <p:cNvSpPr/>
          <p:nvPr/>
        </p:nvSpPr>
        <p:spPr>
          <a:xfrm flipH="1">
            <a:off x="3146960" y="5177134"/>
            <a:ext cx="205626" cy="689054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68B2A5-6C30-CED7-72B6-5967E7C33C17}"/>
              </a:ext>
            </a:extLst>
          </p:cNvPr>
          <p:cNvSpPr/>
          <p:nvPr/>
        </p:nvSpPr>
        <p:spPr>
          <a:xfrm rot="5400000" flipH="1">
            <a:off x="2376548" y="5675166"/>
            <a:ext cx="228353" cy="956212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A5DC7-0EE9-C67E-240F-3D2410B604D8}"/>
              </a:ext>
            </a:extLst>
          </p:cNvPr>
          <p:cNvSpPr txBox="1"/>
          <p:nvPr/>
        </p:nvSpPr>
        <p:spPr>
          <a:xfrm>
            <a:off x="3441817" y="530397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dnorm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14713-31E4-CB31-44FB-DBD1F549B111}"/>
              </a:ext>
            </a:extLst>
          </p:cNvPr>
          <p:cNvSpPr txBox="1"/>
          <p:nvPr/>
        </p:nvSpPr>
        <p:spPr>
          <a:xfrm>
            <a:off x="2112174" y="627006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qnorm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11BDD-C2E4-EF48-929D-E4A8EAFEB7F3}"/>
              </a:ext>
            </a:extLst>
          </p:cNvPr>
          <p:cNvSpPr txBox="1"/>
          <p:nvPr/>
        </p:nvSpPr>
        <p:spPr>
          <a:xfrm>
            <a:off x="568096" y="50690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pnorm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538013-B2A2-9457-50A6-A0A08F93024A}"/>
              </a:ext>
            </a:extLst>
          </p:cNvPr>
          <p:cNvCxnSpPr>
            <a:cxnSpLocks/>
          </p:cNvCxnSpPr>
          <p:nvPr/>
        </p:nvCxnSpPr>
        <p:spPr>
          <a:xfrm>
            <a:off x="1540741" y="5275660"/>
            <a:ext cx="1238085" cy="39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EC9C69-BAF7-3D80-2D59-C24B9FF2429F}"/>
              </a:ext>
            </a:extLst>
          </p:cNvPr>
          <p:cNvSpPr txBox="1"/>
          <p:nvPr/>
        </p:nvSpPr>
        <p:spPr>
          <a:xfrm>
            <a:off x="4096244" y="6267449"/>
            <a:ext cx="19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+ </a:t>
            </a:r>
            <a:r>
              <a:rPr lang="en-US" dirty="0" err="1"/>
              <a:t>rnorm</a:t>
            </a:r>
            <a:r>
              <a:rPr lang="en-US" dirty="0"/>
              <a:t>() …</a:t>
            </a:r>
          </a:p>
        </p:txBody>
      </p:sp>
    </p:spTree>
    <p:extLst>
      <p:ext uri="{BB962C8B-B14F-4D97-AF65-F5344CB8AC3E}">
        <p14:creationId xmlns:p14="http://schemas.microsoft.com/office/powerpoint/2010/main" val="13403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Simulation!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658243" y="1021158"/>
            <a:ext cx="7097224" cy="5605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Simulate results from a simple Mark-Recapture experiment…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 &lt;- 4000   # population size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n1 &lt;- 200    # first sample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n2 &lt;- 350    # second sample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randomly simulate the number of recaptures, 10000 times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m2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rhyper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(10000, n1, N-n2, n2)     # this produces a vector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Chapman abundance estimate for each simulated replicate...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(n1 + 1)*(n2 + 1)/(m2 + 1) – 1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hist(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  # plot a histogram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quantile(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p=c(0.1, 0.9))       # 80% interval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10%      		90% 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2938.625 		5038.357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118B9-533B-2B79-4DCF-3C7431067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9" r="6765"/>
          <a:stretch/>
        </p:blipFill>
        <p:spPr>
          <a:xfrm>
            <a:off x="6445956" y="2896087"/>
            <a:ext cx="5226756" cy="33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Writing your own functions!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2091933" y="1151224"/>
            <a:ext cx="4173401" cy="367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Chapman estimator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 &lt;- function(n1, n2, m2) {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Nhat &lt;- (n1 + 1)*(n2 + 1)/(m2 + 1) - 1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return(Nhat)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NChapman(n1=100, n2=200, m2=20)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965.7143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A51553-53EE-220F-2A6D-8B096898EB5C}"/>
              </a:ext>
            </a:extLst>
          </p:cNvPr>
          <p:cNvSpPr txBox="1">
            <a:spLocks/>
          </p:cNvSpPr>
          <p:nvPr/>
        </p:nvSpPr>
        <p:spPr>
          <a:xfrm>
            <a:off x="522111" y="4969578"/>
            <a:ext cx="10515600" cy="188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Writing your own packages??!</a:t>
            </a:r>
          </a:p>
          <a:p>
            <a:pPr lvl="1"/>
            <a:r>
              <a:rPr lang="en-US" dirty="0"/>
              <a:t>Just standardized bundles of functions, documentation, and maybe data</a:t>
            </a:r>
          </a:p>
          <a:p>
            <a:pPr lvl="1"/>
            <a:r>
              <a:rPr lang="en-US" dirty="0"/>
              <a:t>For yourself (handy because you can create good documentation)</a:t>
            </a:r>
          </a:p>
          <a:p>
            <a:pPr lvl="1"/>
            <a:r>
              <a:rPr lang="en-US" dirty="0"/>
              <a:t>For others (can even release to CRAN!)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Loops, </a:t>
            </a:r>
            <a:r>
              <a:rPr lang="en-US" dirty="0" err="1"/>
              <a:t>etc</a:t>
            </a:r>
            <a:r>
              <a:rPr lang="en-US" dirty="0"/>
              <a:t>: Run a piece of code multiple times…</a:t>
            </a:r>
          </a:p>
          <a:p>
            <a:pPr lvl="1"/>
            <a:r>
              <a:rPr lang="en-US" dirty="0"/>
              <a:t>Load multiple files </a:t>
            </a:r>
          </a:p>
          <a:p>
            <a:pPr lvl="1"/>
            <a:r>
              <a:rPr lang="en-US" dirty="0"/>
              <a:t>Run the same analysis for multiple years of data</a:t>
            </a:r>
          </a:p>
          <a:p>
            <a:pPr lvl="1"/>
            <a:r>
              <a:rPr lang="en-US" dirty="0"/>
              <a:t>Produce a sequence of plots</a:t>
            </a:r>
          </a:p>
          <a:p>
            <a:pPr lvl="1"/>
            <a:r>
              <a:rPr lang="en-US" dirty="0"/>
              <a:t>Run a simulation for multiple sets of conditions</a:t>
            </a:r>
          </a:p>
          <a:p>
            <a:pPr lvl="1"/>
            <a:r>
              <a:rPr lang="en-US" dirty="0"/>
              <a:t>…!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Mapping with sf, leaflet, …</a:t>
            </a:r>
          </a:p>
          <a:p>
            <a:pPr lvl="1"/>
            <a:r>
              <a:rPr lang="en-US" dirty="0"/>
              <a:t>Yes, you can GIS with R!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89772-DCEE-3D90-C624-CCC56AD1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88" y="982084"/>
            <a:ext cx="7217228" cy="55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9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7304078" cy="498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Interactive apps with Shiny: </a:t>
            </a:r>
          </a:p>
          <a:p>
            <a:pPr marL="0" indent="0">
              <a:buNone/>
            </a:pPr>
            <a:r>
              <a:rPr lang="en-US" sz="2400" i="1" dirty="0"/>
              <a:t>Write your own GUI interface to run R in the background</a:t>
            </a:r>
          </a:p>
          <a:p>
            <a:pPr lvl="1"/>
            <a:r>
              <a:rPr lang="en-US" sz="2000" dirty="0"/>
              <a:t>Visualization</a:t>
            </a:r>
          </a:p>
          <a:p>
            <a:pPr lvl="1"/>
            <a:r>
              <a:rPr lang="en-US" sz="2000" dirty="0"/>
              <a:t>Twiddling with parameters</a:t>
            </a:r>
          </a:p>
          <a:p>
            <a:pPr lvl="1"/>
            <a:r>
              <a:rPr lang="en-US" sz="2000" dirty="0"/>
              <a:t>Conceptual discussion …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Reproducible documents with Quarto &amp; Markdown</a:t>
            </a:r>
          </a:p>
          <a:p>
            <a:pPr marL="0" indent="0">
              <a:buNone/>
            </a:pPr>
            <a:r>
              <a:rPr lang="en-US" sz="2400" i="1" dirty="0"/>
              <a:t>Combines running text and R code, and prints everything to Word, html, or pdf!</a:t>
            </a:r>
          </a:p>
          <a:p>
            <a:pPr lvl="1"/>
            <a:r>
              <a:rPr lang="en-US" sz="2000" dirty="0"/>
              <a:t>No seriously, this is the future.</a:t>
            </a:r>
          </a:p>
          <a:p>
            <a:pPr lvl="1"/>
            <a:r>
              <a:rPr lang="en-US" sz="2000" dirty="0"/>
              <a:t>Seriously.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543C96-6C8B-E3E9-0378-19203A05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47" y="3792167"/>
            <a:ext cx="4771699" cy="28928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CDDD7C-38B9-D736-DC8F-9338ABF13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70" y="228502"/>
            <a:ext cx="4241991" cy="28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763</Words>
  <Application>Microsoft Office PowerPoint</Application>
  <PresentationFormat>Widescreen</PresentationFormat>
  <Paragraphs>94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Intermediate/Advanced topics in R - see also: Things you’re now set up to explore yourself if you’d like! -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11</cp:revision>
  <dcterms:created xsi:type="dcterms:W3CDTF">2023-10-17T23:45:43Z</dcterms:created>
  <dcterms:modified xsi:type="dcterms:W3CDTF">2023-11-15T05:42:24Z</dcterms:modified>
</cp:coreProperties>
</file>