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48" r:id="rId13"/>
    <p:sldId id="355" r:id="rId14"/>
    <p:sldId id="356" r:id="rId15"/>
    <p:sldId id="357" r:id="rId16"/>
    <p:sldId id="265" r:id="rId17"/>
    <p:sldId id="266" r:id="rId18"/>
    <p:sldId id="275" r:id="rId19"/>
    <p:sldId id="272" r:id="rId20"/>
    <p:sldId id="273" r:id="rId21"/>
    <p:sldId id="274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58" r:id="rId31"/>
    <p:sldId id="287" r:id="rId32"/>
    <p:sldId id="288" r:id="rId33"/>
    <p:sldId id="347" r:id="rId34"/>
    <p:sldId id="289" r:id="rId35"/>
    <p:sldId id="290" r:id="rId36"/>
    <p:sldId id="291" r:id="rId37"/>
    <p:sldId id="292" r:id="rId38"/>
    <p:sldId id="293" r:id="rId39"/>
    <p:sldId id="295" r:id="rId40"/>
    <p:sldId id="352" r:id="rId41"/>
    <p:sldId id="35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5696" autoAdjust="0"/>
  </p:normalViewPr>
  <p:slideViewPr>
    <p:cSldViewPr snapToGrid="0">
      <p:cViewPr varScale="1">
        <p:scale>
          <a:sx n="139" d="100"/>
          <a:sy n="139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language.</a:t>
            </a:r>
          </a:p>
          <a:p>
            <a:endParaRPr lang="en-US" dirty="0"/>
          </a:p>
          <a:p>
            <a:r>
              <a:rPr lang="en-US" dirty="0"/>
              <a:t>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very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so here’s a silly example</a:t>
            </a:r>
          </a:p>
          <a:p>
            <a:endParaRPr lang="en-US" dirty="0"/>
          </a:p>
          <a:p>
            <a:r>
              <a:rPr lang="en-US" dirty="0"/>
              <a:t>… we get a vector OUT, and check out how this works: </a:t>
            </a:r>
          </a:p>
          <a:p>
            <a:endParaRPr lang="en-US" dirty="0"/>
          </a:p>
          <a:p>
            <a:r>
              <a:rPr lang="en-US" dirty="0"/>
              <a:t>If it’s useful, you can think of this like dragging a formula down in Excel – and just like Excel, the RELATIVE POSITION gets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happens when you mix vectors and single numbers</a:t>
            </a:r>
          </a:p>
          <a:p>
            <a:endParaRPr lang="en-US" dirty="0"/>
          </a:p>
          <a:p>
            <a:r>
              <a:rPr lang="en-US" dirty="0"/>
              <a:t>… you get a vector out, but it adds one to ALL elements</a:t>
            </a:r>
          </a:p>
          <a:p>
            <a:endParaRPr lang="en-US" dirty="0"/>
          </a:p>
          <a:p>
            <a:r>
              <a:rPr lang="en-US" dirty="0"/>
              <a:t>So maybe this is how it works in Excel land?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this.</a:t>
            </a:r>
          </a:p>
          <a:p>
            <a:endParaRPr lang="en-US" dirty="0"/>
          </a:p>
          <a:p>
            <a:r>
              <a:rPr lang="en-US" dirty="0"/>
              <a:t>What do you think will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  <a:p>
            <a:endParaRPr lang="en-US" dirty="0"/>
          </a:p>
          <a:p>
            <a:r>
              <a:rPr lang="en-US" dirty="0"/>
              <a:t>Same two vectors from before, but now we add a single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couple more ways of making a vector from scratch…</a:t>
            </a:r>
          </a:p>
          <a:p>
            <a:endParaRPr lang="en-US" dirty="0"/>
          </a:p>
          <a:p>
            <a:r>
              <a:rPr lang="en-US" dirty="0"/>
              <a:t>Another tool is the colon operator, which makes an integer sequence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R thing we need to talk about is NA, which is R’s way of handling blanks.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2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  <a:p>
            <a:endParaRPr lang="en-US" dirty="0"/>
          </a:p>
          <a:p>
            <a:r>
              <a:rPr lang="en-US" dirty="0"/>
              <a:t>And things can be changed into a MORE COMPLEX class without losing information.  …which will make sense in a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… 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more importantly….</a:t>
            </a:r>
          </a:p>
          <a:p>
            <a:endParaRPr lang="en-US" dirty="0"/>
          </a:p>
          <a:p>
            <a:r>
              <a:rPr lang="en-US" dirty="0"/>
              <a:t>…and I put this one in bold because this is DIFFERENT FROM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bring it all home, just remember: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3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can feel you asking: YES, we can change classes manually.  Mostly.</a:t>
            </a:r>
          </a:p>
          <a:p>
            <a:endParaRPr lang="en-US" dirty="0"/>
          </a:p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of field techs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look at what happens when you covert this 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does math … which is reassuring!</a:t>
            </a:r>
          </a:p>
          <a:p>
            <a:endParaRPr lang="en-US" dirty="0"/>
          </a:p>
          <a:p>
            <a:r>
              <a:rPr lang="en-US" dirty="0"/>
              <a:t>You can even think of R like a calculator: Each line can be its own operation, which takes the pressure off!  You don’t have to write a complete “program” to see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feel like splitting hairs, but since we’re talking about the differences, we should probably talk about when to use which.</a:t>
            </a:r>
          </a:p>
          <a:p>
            <a:endParaRPr lang="en-US" dirty="0"/>
          </a:p>
          <a:p>
            <a:r>
              <a:rPr lang="en-US" dirty="0"/>
              <a:t>But IN PRACTICE, it actually matters a little less than it might 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  <a:p>
            <a:endParaRPr lang="en-US" dirty="0"/>
          </a:p>
          <a:p>
            <a:r>
              <a:rPr lang="en-US" dirty="0"/>
              <a:t>And the way this works is that everything to the right of #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while we’re talking about readability, there are a few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line?  What happened?  (it took the square root of 49!)</a:t>
            </a:r>
          </a:p>
          <a:p>
            <a:endParaRPr lang="en-US" dirty="0"/>
          </a:p>
          <a:p>
            <a:r>
              <a:rPr lang="en-US" dirty="0"/>
              <a:t>Maybe more generally, R uses FUNCTIONS.</a:t>
            </a:r>
          </a:p>
          <a:p>
            <a:endParaRPr lang="en-US" dirty="0"/>
          </a:p>
          <a:p>
            <a:r>
              <a:rPr lang="en-US" dirty="0"/>
              <a:t>Here’s a little bit of R terminology: the inputs (or … stuff that go inside the parentheses) are referred to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endParaRPr lang="en-US" dirty="0"/>
          </a:p>
          <a:p>
            <a:r>
              <a:rPr lang="en-US" dirty="0"/>
              <a:t>But, maybe a MORE important insight:: ERRORS HAPPEN!  And with every error, we get a message that might give us some clues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  What happened?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endParaRPr lang="en-US" dirty="0"/>
          </a:p>
          <a:p>
            <a:r>
              <a:rPr lang="en-US" dirty="0"/>
              <a:t>…and this is an important enough concept that it gets its own name.  If it’s helpful, you can think of a vector as being like a COLUMN of a spreadsheet.</a:t>
            </a:r>
          </a:p>
          <a:p>
            <a:endParaRPr lang="en-US" dirty="0"/>
          </a:p>
          <a:p>
            <a:r>
              <a:rPr lang="en-US" dirty="0"/>
              <a:t>And by the way: you won’t have to type stuff by hand like this very often: Most of the time you’ll be reading data from an external file.</a:t>
            </a:r>
          </a:p>
          <a:p>
            <a:endParaRPr lang="en-US" dirty="0"/>
          </a:p>
          <a:p>
            <a:r>
              <a:rPr lang="en-US" dirty="0"/>
              <a:t>BUT it’s worth looking at some simplified examples first, so you’ll have an intuition for how things will behave once it’s read INTO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57" y="1716725"/>
            <a:ext cx="9144000" cy="2387600"/>
          </a:xfrm>
        </p:spPr>
        <p:txBody>
          <a:bodyPr/>
          <a:lstStyle/>
          <a:p>
            <a:r>
              <a:rPr lang="en-US" dirty="0"/>
              <a:t>R Programming Basics,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437"/>
            <a:ext cx="9144000" cy="1655762"/>
          </a:xfrm>
        </p:spPr>
        <p:txBody>
          <a:bodyPr/>
          <a:lstStyle/>
          <a:p>
            <a:r>
              <a:rPr lang="en-US" dirty="0"/>
              <a:t>- Poke the Box! -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26DF792-F7E6-EBE6-F4CB-9D446979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5" name="Graphic 4" descr="Double Tap Gesture with solid fill">
            <a:extLst>
              <a:ext uri="{FF2B5EF4-FFF2-40B4-BE49-F238E27FC236}">
                <a16:creationId xmlns:a16="http://schemas.microsoft.com/office/drawing/2014/main" id="{4CD7470F-CD1F-AA0E-16B8-5C4EB185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where each line of output starts!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known “unknown”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Chuck","Albert","Betty","Albert","Betty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/>
              <a:t>Levels: Albert Betty Chuck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3 1 2 1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7226705" y="3531768"/>
            <a:ext cx="4683269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4F4-A5BA-7AD1-901A-BDE2F225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C2B9C-4F34-1973-AC67-ABEEF0F17293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9B6C-18F0-9610-3C48-481090BBAB66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49A61-A77E-00C9-65BE-EEF19CB4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9B9345-8D91-3DF1-F810-02CD03922044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F747-EB75-65C3-B666-25337EAA4988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6711-8A4C-BAC3-7512-FE04EBF656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E9EB6-ABCD-7B00-E30A-DCFB6110AD1F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3606-BE96-2553-1C11-D35562A18A2D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way of denoting a known unknown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 before we head to </a:t>
            </a:r>
            <a:r>
              <a:rPr lang="en-US" sz="3600" b="1" dirty="0" err="1"/>
              <a:t>Rstudio</a:t>
            </a:r>
            <a:r>
              <a:rPr lang="en-US" sz="3600" b="1" dirty="0"/>
              <a:t>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01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259883" cy="548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328480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1131632" y="4907367"/>
            <a:ext cx="2332919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&lt;esc&gt; key</a:t>
            </a:r>
          </a:p>
          <a:p>
            <a:pPr marL="0" indent="0">
              <a:buNone/>
            </a:pPr>
            <a:r>
              <a:rPr lang="en-US" b="1" dirty="0"/>
              <a:t>and 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08" y="5072929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 before we head to </a:t>
            </a:r>
            <a:r>
              <a:rPr lang="en-US" sz="3600" b="1" dirty="0" err="1"/>
              <a:t>Rstudio</a:t>
            </a:r>
            <a:r>
              <a:rPr lang="en-US" sz="3600" b="1" dirty="0"/>
              <a:t>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3927256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4109</Words>
  <Application>Microsoft Office PowerPoint</Application>
  <PresentationFormat>Widescreen</PresentationFormat>
  <Paragraphs>586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R Programming Basics, Part I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 before we head to Rstudio!</vt:lpstr>
      <vt:lpstr>One last thing before we head to Rstudio!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40</cp:revision>
  <dcterms:created xsi:type="dcterms:W3CDTF">2023-10-16T19:54:21Z</dcterms:created>
  <dcterms:modified xsi:type="dcterms:W3CDTF">2023-11-13T18:45:42Z</dcterms:modified>
</cp:coreProperties>
</file>