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9" r:id="rId3"/>
    <p:sldId id="261" r:id="rId4"/>
    <p:sldId id="258" r:id="rId5"/>
    <p:sldId id="257" r:id="rId6"/>
    <p:sldId id="452" r:id="rId7"/>
    <p:sldId id="260" r:id="rId8"/>
    <p:sldId id="262" r:id="rId9"/>
    <p:sldId id="312" r:id="rId10"/>
    <p:sldId id="400" r:id="rId11"/>
    <p:sldId id="423" r:id="rId12"/>
    <p:sldId id="422" r:id="rId13"/>
    <p:sldId id="310" r:id="rId14"/>
    <p:sldId id="448" r:id="rId15"/>
    <p:sldId id="449" r:id="rId16"/>
    <p:sldId id="439" r:id="rId17"/>
    <p:sldId id="440" r:id="rId18"/>
    <p:sldId id="273" r:id="rId19"/>
    <p:sldId id="420" r:id="rId20"/>
    <p:sldId id="435" r:id="rId21"/>
    <p:sldId id="307" r:id="rId22"/>
    <p:sldId id="446" r:id="rId23"/>
    <p:sldId id="413" r:id="rId24"/>
    <p:sldId id="349" r:id="rId25"/>
    <p:sldId id="450" r:id="rId26"/>
    <p:sldId id="451" r:id="rId27"/>
    <p:sldId id="442" r:id="rId28"/>
    <p:sldId id="443" r:id="rId29"/>
    <p:sldId id="444" r:id="rId30"/>
    <p:sldId id="436" r:id="rId31"/>
    <p:sldId id="437" r:id="rId32"/>
    <p:sldId id="342" r:id="rId33"/>
    <p:sldId id="438" r:id="rId34"/>
    <p:sldId id="343" r:id="rId35"/>
    <p:sldId id="447" r:id="rId36"/>
    <p:sldId id="421" r:id="rId37"/>
    <p:sldId id="44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CFF1"/>
    <a:srgbClr val="DEC04E"/>
    <a:srgbClr val="FAE60A"/>
    <a:srgbClr val="AC0808"/>
    <a:srgbClr val="F97777"/>
    <a:srgbClr val="172C51"/>
    <a:srgbClr val="996600"/>
    <a:srgbClr val="99336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448" autoAdjust="0"/>
  </p:normalViewPr>
  <p:slideViewPr>
    <p:cSldViewPr snapToGrid="0">
      <p:cViewPr>
        <p:scale>
          <a:sx n="100" d="100"/>
          <a:sy n="100" d="100"/>
        </p:scale>
        <p:origin x="34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7BEA3-9544-4906-8546-6FBD9CAB98EF}"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2BAF-7A0B-47A2-A260-2C836477AD04}" type="slidenum">
              <a:rPr lang="en-US" smtClean="0"/>
              <a:t>‹#›</a:t>
            </a:fld>
            <a:endParaRPr lang="en-US"/>
          </a:p>
        </p:txBody>
      </p:sp>
    </p:spTree>
    <p:extLst>
      <p:ext uri="{BB962C8B-B14F-4D97-AF65-F5344CB8AC3E}">
        <p14:creationId xmlns:p14="http://schemas.microsoft.com/office/powerpoint/2010/main" val="257966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data is a little bit of jargon. To read in data just means to import </a:t>
            </a:r>
          </a:p>
        </p:txBody>
      </p:sp>
      <p:sp>
        <p:nvSpPr>
          <p:cNvPr id="4" name="Slide Number Placeholder 3"/>
          <p:cNvSpPr>
            <a:spLocks noGrp="1"/>
          </p:cNvSpPr>
          <p:nvPr>
            <p:ph type="sldNum" sz="quarter" idx="5"/>
          </p:nvPr>
        </p:nvSpPr>
        <p:spPr/>
        <p:txBody>
          <a:bodyPr/>
          <a:lstStyle/>
          <a:p>
            <a:fld id="{996C2BAF-7A0B-47A2-A260-2C836477AD04}" type="slidenum">
              <a:rPr lang="en-US" smtClean="0"/>
              <a:t>1</a:t>
            </a:fld>
            <a:endParaRPr lang="en-US"/>
          </a:p>
        </p:txBody>
      </p:sp>
    </p:spTree>
    <p:extLst>
      <p:ext uri="{BB962C8B-B14F-4D97-AF65-F5344CB8AC3E}">
        <p14:creationId xmlns:p14="http://schemas.microsoft.com/office/powerpoint/2010/main" val="4192096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memorize this list! Instead use it as a reference to come back to.</a:t>
            </a:r>
          </a:p>
          <a:p>
            <a:r>
              <a:rPr lang="en-US" dirty="0"/>
              <a:t>These are somewhat organized from the error messages that you’ll see today to those that are a little more obscure</a:t>
            </a:r>
          </a:p>
        </p:txBody>
      </p:sp>
      <p:sp>
        <p:nvSpPr>
          <p:cNvPr id="4" name="Slide Number Placeholder 3"/>
          <p:cNvSpPr>
            <a:spLocks noGrp="1"/>
          </p:cNvSpPr>
          <p:nvPr>
            <p:ph type="sldNum" sz="quarter" idx="5"/>
          </p:nvPr>
        </p:nvSpPr>
        <p:spPr/>
        <p:txBody>
          <a:bodyPr/>
          <a:lstStyle/>
          <a:p>
            <a:fld id="{AD86E2D3-8F12-4CB7-B6F3-018CFC08298B}" type="slidenum">
              <a:rPr lang="en-US" smtClean="0"/>
              <a:t>34</a:t>
            </a:fld>
            <a:endParaRPr lang="en-US"/>
          </a:p>
        </p:txBody>
      </p:sp>
    </p:spTree>
    <p:extLst>
      <p:ext uri="{BB962C8B-B14F-4D97-AF65-F5344CB8AC3E}">
        <p14:creationId xmlns:p14="http://schemas.microsoft.com/office/powerpoint/2010/main" val="2396815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2</a:t>
            </a:fld>
            <a:endParaRPr lang="en-US"/>
          </a:p>
        </p:txBody>
      </p:sp>
    </p:spTree>
    <p:extLst>
      <p:ext uri="{BB962C8B-B14F-4D97-AF65-F5344CB8AC3E}">
        <p14:creationId xmlns:p14="http://schemas.microsoft.com/office/powerpoint/2010/main" val="4128074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3</a:t>
            </a:fld>
            <a:endParaRPr lang="en-US"/>
          </a:p>
        </p:txBody>
      </p:sp>
    </p:spTree>
    <p:extLst>
      <p:ext uri="{BB962C8B-B14F-4D97-AF65-F5344CB8AC3E}">
        <p14:creationId xmlns:p14="http://schemas.microsoft.com/office/powerpoint/2010/main" val="3764292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getting your data in, you will need to make sure that it is “machine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p:txBody>
      </p:sp>
      <p:sp>
        <p:nvSpPr>
          <p:cNvPr id="4" name="Slide Number Placeholder 3"/>
          <p:cNvSpPr>
            <a:spLocks noGrp="1"/>
          </p:cNvSpPr>
          <p:nvPr>
            <p:ph type="sldNum" sz="quarter" idx="5"/>
          </p:nvPr>
        </p:nvSpPr>
        <p:spPr/>
        <p:txBody>
          <a:bodyPr/>
          <a:lstStyle/>
          <a:p>
            <a:fld id="{996C2BAF-7A0B-47A2-A260-2C836477AD04}" type="slidenum">
              <a:rPr lang="en-US" smtClean="0"/>
              <a:t>7</a:t>
            </a:fld>
            <a:endParaRPr lang="en-US"/>
          </a:p>
        </p:txBody>
      </p:sp>
    </p:spTree>
    <p:extLst>
      <p:ext uri="{BB962C8B-B14F-4D97-AF65-F5344CB8AC3E}">
        <p14:creationId xmlns:p14="http://schemas.microsoft.com/office/powerpoint/2010/main" val="352139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9</a:t>
            </a:fld>
            <a:endParaRPr lang="en-US"/>
          </a:p>
        </p:txBody>
      </p:sp>
    </p:spTree>
    <p:extLst>
      <p:ext uri="{BB962C8B-B14F-4D97-AF65-F5344CB8AC3E}">
        <p14:creationId xmlns:p14="http://schemas.microsoft.com/office/powerpoint/2010/main" val="2602739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isn’t this tidy? If the last column were for “comments”, which observation would the comment refer to?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10</a:t>
            </a:fld>
            <a:endParaRPr lang="en-US"/>
          </a:p>
        </p:txBody>
      </p:sp>
    </p:spTree>
    <p:extLst>
      <p:ext uri="{BB962C8B-B14F-4D97-AF65-F5344CB8AC3E}">
        <p14:creationId xmlns:p14="http://schemas.microsoft.com/office/powerpoint/2010/main" val="4234658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getting your data in, you will need to make sure that it is “machine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13</a:t>
            </a:fld>
            <a:endParaRPr lang="en-US"/>
          </a:p>
        </p:txBody>
      </p:sp>
    </p:spTree>
    <p:extLst>
      <p:ext uri="{BB962C8B-B14F-4D97-AF65-F5344CB8AC3E}">
        <p14:creationId xmlns:p14="http://schemas.microsoft.com/office/powerpoint/2010/main" val="226544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anyone tell me why this would be a bad idea?</a:t>
            </a:r>
          </a:p>
        </p:txBody>
      </p:sp>
      <p:sp>
        <p:nvSpPr>
          <p:cNvPr id="4" name="Slide Number Placeholder 3"/>
          <p:cNvSpPr>
            <a:spLocks noGrp="1"/>
          </p:cNvSpPr>
          <p:nvPr>
            <p:ph type="sldNum" sz="quarter" idx="5"/>
          </p:nvPr>
        </p:nvSpPr>
        <p:spPr/>
        <p:txBody>
          <a:bodyPr/>
          <a:lstStyle/>
          <a:p>
            <a:fld id="{996C2BAF-7A0B-47A2-A260-2C836477AD04}" type="slidenum">
              <a:rPr lang="en-US" smtClean="0"/>
              <a:t>20</a:t>
            </a:fld>
            <a:endParaRPr lang="en-US"/>
          </a:p>
        </p:txBody>
      </p:sp>
    </p:spTree>
    <p:extLst>
      <p:ext uri="{BB962C8B-B14F-4D97-AF65-F5344CB8AC3E}">
        <p14:creationId xmlns:p14="http://schemas.microsoft.com/office/powerpoint/2010/main" val="868008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that’s it! We had an entire section just around one single function! </a:t>
            </a:r>
          </a:p>
        </p:txBody>
      </p:sp>
      <p:sp>
        <p:nvSpPr>
          <p:cNvPr id="4" name="Slide Number Placeholder 3"/>
          <p:cNvSpPr>
            <a:spLocks noGrp="1"/>
          </p:cNvSpPr>
          <p:nvPr>
            <p:ph type="sldNum" sz="quarter" idx="5"/>
          </p:nvPr>
        </p:nvSpPr>
        <p:spPr/>
        <p:txBody>
          <a:bodyPr/>
          <a:lstStyle/>
          <a:p>
            <a:fld id="{996C2BAF-7A0B-47A2-A260-2C836477AD04}" type="slidenum">
              <a:rPr lang="en-US" smtClean="0"/>
              <a:t>23</a:t>
            </a:fld>
            <a:endParaRPr lang="en-US"/>
          </a:p>
        </p:txBody>
      </p:sp>
    </p:spTree>
    <p:extLst>
      <p:ext uri="{BB962C8B-B14F-4D97-AF65-F5344CB8AC3E}">
        <p14:creationId xmlns:p14="http://schemas.microsoft.com/office/powerpoint/2010/main" val="11312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92F4-2C5E-3240-B073-C016B0114F12}"/>
              </a:ext>
            </a:extLst>
          </p:cNvPr>
          <p:cNvSpPr>
            <a:spLocks noGrp="1"/>
          </p:cNvSpPr>
          <p:nvPr>
            <p:ph type="ctrTitle"/>
          </p:nvPr>
        </p:nvSpPr>
        <p:spPr>
          <a:xfrm>
            <a:off x="1524000" y="1122363"/>
            <a:ext cx="9144000" cy="2387600"/>
          </a:xfrm>
        </p:spPr>
        <p:txBody>
          <a:bodyPr anchor="b"/>
          <a:lstStyle>
            <a:lvl1pPr algn="ctr">
              <a:defRPr sz="6000" b="1"/>
            </a:lvl1pPr>
          </a:lstStyle>
          <a:p>
            <a:r>
              <a:rPr lang="en-US" dirty="0"/>
              <a:t>Click to edit Master title style</a:t>
            </a:r>
          </a:p>
        </p:txBody>
      </p:sp>
      <p:sp>
        <p:nvSpPr>
          <p:cNvPr id="3" name="Subtitle 2">
            <a:extLst>
              <a:ext uri="{FF2B5EF4-FFF2-40B4-BE49-F238E27FC236}">
                <a16:creationId xmlns:a16="http://schemas.microsoft.com/office/drawing/2014/main" id="{9F2732EB-E121-B23C-AB4C-A52C23617D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FACAC9-34CE-7856-D353-A011F9B590A8}"/>
              </a:ext>
            </a:extLst>
          </p:cNvPr>
          <p:cNvSpPr>
            <a:spLocks noGrp="1"/>
          </p:cNvSpPr>
          <p:nvPr>
            <p:ph type="dt" sz="half" idx="10"/>
          </p:nvPr>
        </p:nvSpPr>
        <p:spPr/>
        <p:txBody>
          <a:bodyPr/>
          <a:lstStyle/>
          <a:p>
            <a:fld id="{FEC71193-596A-4812-ABA1-C558BDCA5F59}" type="datetime1">
              <a:rPr lang="en-US" smtClean="0"/>
              <a:t>11/9/2023</a:t>
            </a:fld>
            <a:endParaRPr lang="en-US"/>
          </a:p>
        </p:txBody>
      </p:sp>
      <p:sp>
        <p:nvSpPr>
          <p:cNvPr id="5" name="Footer Placeholder 4">
            <a:extLst>
              <a:ext uri="{FF2B5EF4-FFF2-40B4-BE49-F238E27FC236}">
                <a16:creationId xmlns:a16="http://schemas.microsoft.com/office/drawing/2014/main" id="{4504C18D-6AC1-974A-CEB3-CEABAC05D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94D4E-23AD-39C1-2999-47A939A96E59}"/>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CFC9F5A3-CB44-4615-4D61-57AD34423143}"/>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1A0D026-60A4-0A38-9B83-E92C4F2F2639}"/>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7DF461E-974E-8CCE-D982-20ACCF2DCB69}"/>
              </a:ext>
            </a:extLst>
          </p:cNvPr>
          <p:cNvSpPr/>
          <p:nvPr userDrawn="1"/>
        </p:nvSpPr>
        <p:spPr>
          <a:xfrm>
            <a:off x="758490" y="310375"/>
            <a:ext cx="2218508" cy="2218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descr="A close up of a sign&#10;&#10;Description automatically generated">
            <a:extLst>
              <a:ext uri="{FF2B5EF4-FFF2-40B4-BE49-F238E27FC236}">
                <a16:creationId xmlns:a16="http://schemas.microsoft.com/office/drawing/2014/main" id="{D1919A5B-36A2-F20C-74F9-66DF2A2135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75" y="371657"/>
            <a:ext cx="3609737" cy="2082539"/>
          </a:xfrm>
          <a:prstGeom prst="rect">
            <a:avLst/>
          </a:prstGeom>
        </p:spPr>
      </p:pic>
    </p:spTree>
    <p:extLst>
      <p:ext uri="{BB962C8B-B14F-4D97-AF65-F5344CB8AC3E}">
        <p14:creationId xmlns:p14="http://schemas.microsoft.com/office/powerpoint/2010/main" val="389164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FB3F-4C9F-F2CD-AE78-EB15505E95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520CC4-3B3F-3946-7B60-F6EA40906D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2F758-A670-3A9F-F762-97845E8FC878}"/>
              </a:ext>
            </a:extLst>
          </p:cNvPr>
          <p:cNvSpPr>
            <a:spLocks noGrp="1"/>
          </p:cNvSpPr>
          <p:nvPr>
            <p:ph type="dt" sz="half" idx="10"/>
          </p:nvPr>
        </p:nvSpPr>
        <p:spPr/>
        <p:txBody>
          <a:bodyPr/>
          <a:lstStyle/>
          <a:p>
            <a:fld id="{47B4EF1F-B6CA-4A89-A9ED-098417818103}" type="datetime1">
              <a:rPr lang="en-US" smtClean="0"/>
              <a:t>11/9/2023</a:t>
            </a:fld>
            <a:endParaRPr lang="en-US"/>
          </a:p>
        </p:txBody>
      </p:sp>
      <p:sp>
        <p:nvSpPr>
          <p:cNvPr id="5" name="Footer Placeholder 4">
            <a:extLst>
              <a:ext uri="{FF2B5EF4-FFF2-40B4-BE49-F238E27FC236}">
                <a16:creationId xmlns:a16="http://schemas.microsoft.com/office/drawing/2014/main" id="{E44C79C9-9961-0B6A-C8DC-FFD2132A8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6DE5D-082A-8589-F0C3-4487B9E3F6AB}"/>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211175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1043E-49CD-14D0-F0D6-167D2BE4C9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0B85F1-EF19-488C-3938-0658D76DAF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6A9F2-F104-6D2B-4BA0-FA49A178986D}"/>
              </a:ext>
            </a:extLst>
          </p:cNvPr>
          <p:cNvSpPr>
            <a:spLocks noGrp="1"/>
          </p:cNvSpPr>
          <p:nvPr>
            <p:ph type="dt" sz="half" idx="10"/>
          </p:nvPr>
        </p:nvSpPr>
        <p:spPr/>
        <p:txBody>
          <a:bodyPr/>
          <a:lstStyle/>
          <a:p>
            <a:fld id="{0B8D3537-E7E8-4843-9B96-C400530614A1}" type="datetime1">
              <a:rPr lang="en-US" smtClean="0"/>
              <a:t>11/9/2023</a:t>
            </a:fld>
            <a:endParaRPr lang="en-US"/>
          </a:p>
        </p:txBody>
      </p:sp>
      <p:sp>
        <p:nvSpPr>
          <p:cNvPr id="5" name="Footer Placeholder 4">
            <a:extLst>
              <a:ext uri="{FF2B5EF4-FFF2-40B4-BE49-F238E27FC236}">
                <a16:creationId xmlns:a16="http://schemas.microsoft.com/office/drawing/2014/main" id="{8B353DA3-D8EE-1049-EB0F-CB7F38E56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11AEF-0598-F724-04CC-541058803513}"/>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81584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45430-FC63-0A58-1D11-5F80A53EC99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EB35AF-1555-FEA5-9D45-EDC3A8A0CF01}"/>
              </a:ext>
            </a:extLst>
          </p:cNvPr>
          <p:cNvSpPr>
            <a:spLocks noGrp="1"/>
          </p:cNvSpPr>
          <p:nvPr>
            <p:ph type="dt" sz="half" idx="10"/>
          </p:nvPr>
        </p:nvSpPr>
        <p:spPr/>
        <p:txBody>
          <a:bodyPr/>
          <a:lstStyle/>
          <a:p>
            <a:fld id="{73F7D61C-F136-42C3-9AD3-F322FADB6F0E}" type="datetime1">
              <a:rPr lang="en-US" smtClean="0"/>
              <a:t>11/9/2023</a:t>
            </a:fld>
            <a:endParaRPr lang="en-US"/>
          </a:p>
        </p:txBody>
      </p:sp>
      <p:sp>
        <p:nvSpPr>
          <p:cNvPr id="5" name="Footer Placeholder 4">
            <a:extLst>
              <a:ext uri="{FF2B5EF4-FFF2-40B4-BE49-F238E27FC236}">
                <a16:creationId xmlns:a16="http://schemas.microsoft.com/office/drawing/2014/main" id="{70084287-DD06-2076-EA8C-B3DF573D2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605CB-47DF-F160-62AE-4780F185ABD4}"/>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DE9202F6-4953-7552-CEF2-D645BDDBD6A8}"/>
              </a:ext>
            </a:extLst>
          </p:cNvPr>
          <p:cNvSpPr/>
          <p:nvPr userDrawn="1"/>
        </p:nvSpPr>
        <p:spPr>
          <a:xfrm>
            <a:off x="-270" y="-4232"/>
            <a:ext cx="12198553" cy="1510247"/>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69977 w 12198285"/>
              <a:gd name="connsiteY52" fmla="*/ 1742938 h 1813549"/>
              <a:gd name="connsiteX53" fmla="*/ 0 w 12198285"/>
              <a:gd name="connsiteY53" fmla="*/ 1813549 h 1813549"/>
              <a:gd name="connsiteX54" fmla="*/ 1 w 12198285"/>
              <a:gd name="connsiteY54" fmla="*/ 802257 h 1813549"/>
              <a:gd name="connsiteX55" fmla="*/ 504 w 12198285"/>
              <a:gd name="connsiteY55" fmla="*/ 1566 h 1813549"/>
              <a:gd name="connsiteX0" fmla="*/ 772 w 12198553"/>
              <a:gd name="connsiteY0" fmla="*/ 1566 h 1813549"/>
              <a:gd name="connsiteX1" fmla="*/ 452756 w 12198553"/>
              <a:gd name="connsiteY1" fmla="*/ 1727 h 1813549"/>
              <a:gd name="connsiteX2" fmla="*/ 2432286 w 12198553"/>
              <a:gd name="connsiteY2" fmla="*/ 0 h 1813549"/>
              <a:gd name="connsiteX3" fmla="*/ 12195476 w 12198553"/>
              <a:gd name="connsiteY3" fmla="*/ 6604 h 1813549"/>
              <a:gd name="connsiteX4" fmla="*/ 12198553 w 12198553"/>
              <a:gd name="connsiteY4" fmla="*/ 1326357 h 1813549"/>
              <a:gd name="connsiteX5" fmla="*/ 11944029 w 12198553"/>
              <a:gd name="connsiteY5" fmla="*/ 1354637 h 1813549"/>
              <a:gd name="connsiteX6" fmla="*/ 11676903 w 12198553"/>
              <a:gd name="connsiteY6" fmla="*/ 1387120 h 1813549"/>
              <a:gd name="connsiteX7" fmla="*/ 11321860 w 12198553"/>
              <a:gd name="connsiteY7" fmla="*/ 1419033 h 1813549"/>
              <a:gd name="connsiteX8" fmla="*/ 11029629 w 12198553"/>
              <a:gd name="connsiteY8" fmla="*/ 1448905 h 1813549"/>
              <a:gd name="connsiteX9" fmla="*/ 10869373 w 12198553"/>
              <a:gd name="connsiteY9" fmla="*/ 1467759 h 1813549"/>
              <a:gd name="connsiteX10" fmla="*/ 10699691 w 12198553"/>
              <a:gd name="connsiteY10" fmla="*/ 1486612 h 1813549"/>
              <a:gd name="connsiteX11" fmla="*/ 10567715 w 12198553"/>
              <a:gd name="connsiteY11" fmla="*/ 1496039 h 1813549"/>
              <a:gd name="connsiteX12" fmla="*/ 10454594 w 12198553"/>
              <a:gd name="connsiteY12" fmla="*/ 1505466 h 1813549"/>
              <a:gd name="connsiteX13" fmla="*/ 10291261 w 12198553"/>
              <a:gd name="connsiteY13" fmla="*/ 1521707 h 1813549"/>
              <a:gd name="connsiteX14" fmla="*/ 10162363 w 12198553"/>
              <a:gd name="connsiteY14" fmla="*/ 1533746 h 1813549"/>
              <a:gd name="connsiteX15" fmla="*/ 10055493 w 12198553"/>
              <a:gd name="connsiteY15" fmla="*/ 1538969 h 1813549"/>
              <a:gd name="connsiteX16" fmla="*/ 9888986 w 12198553"/>
              <a:gd name="connsiteY16" fmla="*/ 1552600 h 1813549"/>
              <a:gd name="connsiteX17" fmla="*/ 9766437 w 12198553"/>
              <a:gd name="connsiteY17" fmla="*/ 1563618 h 1813549"/>
              <a:gd name="connsiteX18" fmla="*/ 9643889 w 12198553"/>
              <a:gd name="connsiteY18" fmla="*/ 1571453 h 1813549"/>
              <a:gd name="connsiteX19" fmla="*/ 9543369 w 12198553"/>
              <a:gd name="connsiteY19" fmla="*/ 1579289 h 1813549"/>
              <a:gd name="connsiteX20" fmla="*/ 9379938 w 12198553"/>
              <a:gd name="connsiteY20" fmla="*/ 1590307 h 1813549"/>
              <a:gd name="connsiteX21" fmla="*/ 9266816 w 12198553"/>
              <a:gd name="connsiteY21" fmla="*/ 1599734 h 1813549"/>
              <a:gd name="connsiteX22" fmla="*/ 8984012 w 12198553"/>
              <a:gd name="connsiteY22" fmla="*/ 1622790 h 1813549"/>
              <a:gd name="connsiteX23" fmla="*/ 8795476 w 12198553"/>
              <a:gd name="connsiteY23" fmla="*/ 1637441 h 1813549"/>
              <a:gd name="connsiteX24" fmla="*/ 8654074 w 12198553"/>
              <a:gd name="connsiteY24" fmla="*/ 1646868 h 1813549"/>
              <a:gd name="connsiteX25" fmla="*/ 8427831 w 12198553"/>
              <a:gd name="connsiteY25" fmla="*/ 1656295 h 1813549"/>
              <a:gd name="connsiteX26" fmla="*/ 8258148 w 12198553"/>
              <a:gd name="connsiteY26" fmla="*/ 1665722 h 1813549"/>
              <a:gd name="connsiteX27" fmla="*/ 8013052 w 12198553"/>
              <a:gd name="connsiteY27" fmla="*/ 1684575 h 1813549"/>
              <a:gd name="connsiteX28" fmla="*/ 7805662 w 12198553"/>
              <a:gd name="connsiteY28" fmla="*/ 1691390 h 1813549"/>
              <a:gd name="connsiteX29" fmla="*/ 7617126 w 12198553"/>
              <a:gd name="connsiteY29" fmla="*/ 1694002 h 1813549"/>
              <a:gd name="connsiteX30" fmla="*/ 7390882 w 12198553"/>
              <a:gd name="connsiteY30" fmla="*/ 1703429 h 1813549"/>
              <a:gd name="connsiteX31" fmla="*/ 7126932 w 12198553"/>
              <a:gd name="connsiteY31" fmla="*/ 1703429 h 1813549"/>
              <a:gd name="connsiteX32" fmla="*/ 6787567 w 12198553"/>
              <a:gd name="connsiteY32" fmla="*/ 1694002 h 1813549"/>
              <a:gd name="connsiteX33" fmla="*/ 6325654 w 12198553"/>
              <a:gd name="connsiteY33" fmla="*/ 1670946 h 1813549"/>
              <a:gd name="connsiteX34" fmla="*/ 5854313 w 12198553"/>
              <a:gd name="connsiteY34" fmla="*/ 1634829 h 1813549"/>
              <a:gd name="connsiteX35" fmla="*/ 5401827 w 12198553"/>
              <a:gd name="connsiteY35" fmla="*/ 1580880 h 1813549"/>
              <a:gd name="connsiteX36" fmla="*/ 4968194 w 12198553"/>
              <a:gd name="connsiteY36" fmla="*/ 1524319 h 1813549"/>
              <a:gd name="connsiteX37" fmla="*/ 4402586 w 12198553"/>
              <a:gd name="connsiteY37" fmla="*/ 1458332 h 1813549"/>
              <a:gd name="connsiteX38" fmla="*/ 3927712 w 12198553"/>
              <a:gd name="connsiteY38" fmla="*/ 1406543 h 1813549"/>
              <a:gd name="connsiteX39" fmla="*/ 3614007 w 12198553"/>
              <a:gd name="connsiteY39" fmla="*/ 1375082 h 1813549"/>
              <a:gd name="connsiteX40" fmla="*/ 3277654 w 12198553"/>
              <a:gd name="connsiteY40" fmla="*/ 1337370 h 1813549"/>
              <a:gd name="connsiteX41" fmla="*/ 2979138 w 12198553"/>
              <a:gd name="connsiteY41" fmla="*/ 1316930 h 1813549"/>
              <a:gd name="connsiteX42" fmla="*/ 2630346 w 12198553"/>
              <a:gd name="connsiteY42" fmla="*/ 1307503 h 1813549"/>
              <a:gd name="connsiteX43" fmla="*/ 2328689 w 12198553"/>
              <a:gd name="connsiteY43" fmla="*/ 1323745 h 1813549"/>
              <a:gd name="connsiteX44" fmla="*/ 2083592 w 12198553"/>
              <a:gd name="connsiteY44" fmla="*/ 1335783 h 1813549"/>
              <a:gd name="connsiteX45" fmla="*/ 1734800 w 12198553"/>
              <a:gd name="connsiteY45" fmla="*/ 1382917 h 1813549"/>
              <a:gd name="connsiteX46" fmla="*/ 1451996 w 12198553"/>
              <a:gd name="connsiteY46" fmla="*/ 1420625 h 1813549"/>
              <a:gd name="connsiteX47" fmla="*/ 1244606 w 12198553"/>
              <a:gd name="connsiteY47" fmla="*/ 1458332 h 1813549"/>
              <a:gd name="connsiteX48" fmla="*/ 1037216 w 12198553"/>
              <a:gd name="connsiteY48" fmla="*/ 1496039 h 1813549"/>
              <a:gd name="connsiteX49" fmla="*/ 782693 w 12198553"/>
              <a:gd name="connsiteY49" fmla="*/ 1562027 h 1813549"/>
              <a:gd name="connsiteX50" fmla="*/ 584730 w 12198553"/>
              <a:gd name="connsiteY50" fmla="*/ 1609161 h 1813549"/>
              <a:gd name="connsiteX51" fmla="*/ 405621 w 12198553"/>
              <a:gd name="connsiteY51" fmla="*/ 1665722 h 1813549"/>
              <a:gd name="connsiteX52" fmla="*/ 170245 w 12198553"/>
              <a:gd name="connsiteY52" fmla="*/ 1742938 h 1813549"/>
              <a:gd name="connsiteX53" fmla="*/ 268 w 12198553"/>
              <a:gd name="connsiteY53" fmla="*/ 1813549 h 1813549"/>
              <a:gd name="connsiteX54" fmla="*/ 269 w 12198553"/>
              <a:gd name="connsiteY54" fmla="*/ 802257 h 1813549"/>
              <a:gd name="connsiteX55" fmla="*/ 772 w 12198553"/>
              <a:gd name="connsiteY55" fmla="*/ 1566 h 18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553" h="1813549">
                <a:moveTo>
                  <a:pt x="772" y="1566"/>
                </a:moveTo>
                <a:cubicBezTo>
                  <a:pt x="-13" y="1345"/>
                  <a:pt x="243566" y="4380"/>
                  <a:pt x="452756" y="1727"/>
                </a:cubicBezTo>
                <a:cubicBezTo>
                  <a:pt x="905243" y="722"/>
                  <a:pt x="451053" y="6830"/>
                  <a:pt x="2432286" y="0"/>
                </a:cubicBezTo>
                <a:lnTo>
                  <a:pt x="12195476" y="6604"/>
                </a:lnTo>
                <a:cubicBezTo>
                  <a:pt x="12198618" y="446522"/>
                  <a:pt x="12195411" y="886439"/>
                  <a:pt x="12198553" y="1326357"/>
                </a:cubicBezTo>
                <a:lnTo>
                  <a:pt x="11944029" y="1354637"/>
                </a:lnTo>
                <a:cubicBezTo>
                  <a:pt x="11854987" y="1365465"/>
                  <a:pt x="11765945" y="1381516"/>
                  <a:pt x="11676903" y="1387120"/>
                </a:cubicBezTo>
                <a:lnTo>
                  <a:pt x="11321860" y="1419033"/>
                </a:lnTo>
                <a:lnTo>
                  <a:pt x="11029629" y="1448905"/>
                </a:lnTo>
                <a:lnTo>
                  <a:pt x="10869373" y="1467759"/>
                </a:lnTo>
                <a:lnTo>
                  <a:pt x="10699691" y="1486612"/>
                </a:lnTo>
                <a:lnTo>
                  <a:pt x="10567715" y="1496039"/>
                </a:lnTo>
                <a:lnTo>
                  <a:pt x="10454594" y="1505466"/>
                </a:lnTo>
                <a:cubicBezTo>
                  <a:pt x="10398033" y="1511750"/>
                  <a:pt x="10436722" y="1507588"/>
                  <a:pt x="10291261" y="1521707"/>
                </a:cubicBezTo>
                <a:lnTo>
                  <a:pt x="10162363" y="1533746"/>
                </a:lnTo>
                <a:cubicBezTo>
                  <a:pt x="10126740" y="1535487"/>
                  <a:pt x="10189541" y="1526781"/>
                  <a:pt x="10055493" y="1538969"/>
                </a:cubicBezTo>
                <a:lnTo>
                  <a:pt x="9888986" y="1552600"/>
                </a:lnTo>
                <a:lnTo>
                  <a:pt x="9766437" y="1563618"/>
                </a:lnTo>
                <a:lnTo>
                  <a:pt x="9643889" y="1571453"/>
                </a:lnTo>
                <a:lnTo>
                  <a:pt x="9543369" y="1579289"/>
                </a:lnTo>
                <a:lnTo>
                  <a:pt x="9379938" y="1590307"/>
                </a:lnTo>
                <a:lnTo>
                  <a:pt x="9266816" y="1599734"/>
                </a:lnTo>
                <a:lnTo>
                  <a:pt x="8984012" y="1622790"/>
                </a:lnTo>
                <a:lnTo>
                  <a:pt x="8795476" y="1637441"/>
                </a:lnTo>
                <a:lnTo>
                  <a:pt x="8654074" y="1646868"/>
                </a:lnTo>
                <a:lnTo>
                  <a:pt x="8427831" y="1656295"/>
                </a:lnTo>
                <a:lnTo>
                  <a:pt x="8258148" y="1665722"/>
                </a:lnTo>
                <a:lnTo>
                  <a:pt x="8013052" y="1684575"/>
                </a:lnTo>
                <a:lnTo>
                  <a:pt x="7805662" y="1691390"/>
                </a:lnTo>
                <a:lnTo>
                  <a:pt x="7617126" y="1694002"/>
                </a:lnTo>
                <a:lnTo>
                  <a:pt x="7390882" y="1703429"/>
                </a:lnTo>
                <a:lnTo>
                  <a:pt x="7126932" y="1703429"/>
                </a:lnTo>
                <a:lnTo>
                  <a:pt x="6787567" y="1694002"/>
                </a:lnTo>
                <a:lnTo>
                  <a:pt x="6325654" y="1670946"/>
                </a:lnTo>
                <a:lnTo>
                  <a:pt x="5854313" y="1634829"/>
                </a:lnTo>
                <a:lnTo>
                  <a:pt x="5401827" y="1580880"/>
                </a:lnTo>
                <a:lnTo>
                  <a:pt x="4968194" y="1524319"/>
                </a:lnTo>
                <a:lnTo>
                  <a:pt x="4402586" y="1458332"/>
                </a:lnTo>
                <a:lnTo>
                  <a:pt x="3927712" y="1406543"/>
                </a:lnTo>
                <a:cubicBezTo>
                  <a:pt x="3816794" y="1396927"/>
                  <a:pt x="3718575" y="1387310"/>
                  <a:pt x="3614007" y="1375082"/>
                </a:cubicBezTo>
                <a:lnTo>
                  <a:pt x="3277654" y="1337370"/>
                </a:lnTo>
                <a:lnTo>
                  <a:pt x="2979138" y="1316930"/>
                </a:lnTo>
                <a:lnTo>
                  <a:pt x="2630346" y="1307503"/>
                </a:lnTo>
                <a:lnTo>
                  <a:pt x="2328689" y="1323745"/>
                </a:lnTo>
                <a:lnTo>
                  <a:pt x="2083592" y="1335783"/>
                </a:lnTo>
                <a:lnTo>
                  <a:pt x="1734800" y="1382917"/>
                </a:lnTo>
                <a:lnTo>
                  <a:pt x="1451996" y="1420625"/>
                </a:lnTo>
                <a:lnTo>
                  <a:pt x="1244606" y="1458332"/>
                </a:lnTo>
                <a:lnTo>
                  <a:pt x="1037216" y="1496039"/>
                </a:lnTo>
                <a:lnTo>
                  <a:pt x="782693" y="1562027"/>
                </a:lnTo>
                <a:lnTo>
                  <a:pt x="584730" y="1609161"/>
                </a:lnTo>
                <a:lnTo>
                  <a:pt x="405621" y="1665722"/>
                </a:lnTo>
                <a:lnTo>
                  <a:pt x="170245" y="1742938"/>
                </a:lnTo>
                <a:cubicBezTo>
                  <a:pt x="132636" y="1765274"/>
                  <a:pt x="44227" y="1791213"/>
                  <a:pt x="268" y="1813549"/>
                </a:cubicBezTo>
                <a:cubicBezTo>
                  <a:pt x="-1107" y="804747"/>
                  <a:pt x="3411" y="1813409"/>
                  <a:pt x="269" y="802257"/>
                </a:cubicBezTo>
                <a:cubicBezTo>
                  <a:pt x="3379" y="99425"/>
                  <a:pt x="1557" y="1787"/>
                  <a:pt x="772"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A9F07834-C429-2689-3EA4-0EF702B8C66F}"/>
              </a:ext>
            </a:extLst>
          </p:cNvPr>
          <p:cNvSpPr/>
          <p:nvPr userDrawn="1"/>
        </p:nvSpPr>
        <p:spPr>
          <a:xfrm>
            <a:off x="-6553" y="1061481"/>
            <a:ext cx="12198553" cy="441358"/>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a:gradFill>
              <a:gsLst>
                <a:gs pos="85000">
                  <a:schemeClr val="accent1">
                    <a:lumMod val="20000"/>
                    <a:lumOff val="80000"/>
                  </a:schemeClr>
                </a:gs>
                <a:gs pos="0">
                  <a:srgbClr val="0068A5"/>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4BCCA02-7DD4-0363-9D70-0FF17114D43C}"/>
              </a:ext>
            </a:extLst>
          </p:cNvPr>
          <p:cNvSpPr/>
          <p:nvPr userDrawn="1"/>
        </p:nvSpPr>
        <p:spPr>
          <a:xfrm>
            <a:off x="654079" y="90853"/>
            <a:ext cx="1347311" cy="13473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2F472-8EF6-7147-4566-1ED859A5EE53}"/>
              </a:ext>
            </a:extLst>
          </p:cNvPr>
          <p:cNvSpPr>
            <a:spLocks noGrp="1"/>
          </p:cNvSpPr>
          <p:nvPr>
            <p:ph type="title"/>
          </p:nvPr>
        </p:nvSpPr>
        <p:spPr>
          <a:xfrm>
            <a:off x="2183627" y="0"/>
            <a:ext cx="10008373" cy="1325563"/>
          </a:xfrm>
        </p:spPr>
        <p:txBody>
          <a:bodyPr>
            <a:normAutofit/>
          </a:bodyPr>
          <a:lstStyle>
            <a:lvl1pPr>
              <a:defRPr sz="4800" b="1"/>
            </a:lvl1pPr>
          </a:lstStyle>
          <a:p>
            <a:r>
              <a:rPr lang="en-US" dirty="0"/>
              <a:t>Click to edit Master title style</a:t>
            </a:r>
          </a:p>
        </p:txBody>
      </p:sp>
      <p:pic>
        <p:nvPicPr>
          <p:cNvPr id="12" name="Content Placeholder 6" descr="A close up of a sign&#10;&#10;Description automatically generated">
            <a:extLst>
              <a:ext uri="{FF2B5EF4-FFF2-40B4-BE49-F238E27FC236}">
                <a16:creationId xmlns:a16="http://schemas.microsoft.com/office/drawing/2014/main" id="{296471CD-CF23-8515-A1BD-3CFF28E10A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517" y="109134"/>
            <a:ext cx="2244108" cy="1294677"/>
          </a:xfrm>
          <a:prstGeom prst="rect">
            <a:avLst/>
          </a:prstGeom>
        </p:spPr>
      </p:pic>
    </p:spTree>
    <p:extLst>
      <p:ext uri="{BB962C8B-B14F-4D97-AF65-F5344CB8AC3E}">
        <p14:creationId xmlns:p14="http://schemas.microsoft.com/office/powerpoint/2010/main" val="339318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BF05-0A26-12D3-A7B4-F2C84942E5BC}"/>
              </a:ext>
            </a:extLst>
          </p:cNvPr>
          <p:cNvSpPr>
            <a:spLocks noGrp="1"/>
          </p:cNvSpPr>
          <p:nvPr>
            <p:ph type="title"/>
          </p:nvPr>
        </p:nvSpPr>
        <p:spPr>
          <a:xfrm>
            <a:off x="831850" y="1709738"/>
            <a:ext cx="10515600" cy="2852737"/>
          </a:xfrm>
        </p:spPr>
        <p:txBody>
          <a:bodyPr anchor="b"/>
          <a:lstStyle>
            <a:lvl1pPr>
              <a:defRPr sz="6000" b="1"/>
            </a:lvl1pPr>
          </a:lstStyle>
          <a:p>
            <a:r>
              <a:rPr lang="en-US" dirty="0"/>
              <a:t>Click to edit Master title style</a:t>
            </a:r>
          </a:p>
        </p:txBody>
      </p:sp>
      <p:sp>
        <p:nvSpPr>
          <p:cNvPr id="3" name="Text Placeholder 2">
            <a:extLst>
              <a:ext uri="{FF2B5EF4-FFF2-40B4-BE49-F238E27FC236}">
                <a16:creationId xmlns:a16="http://schemas.microsoft.com/office/drawing/2014/main" id="{26A85C02-0450-9C2D-2A46-AD8884267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D02AA-ACA2-D01B-D32C-B31607D64B44}"/>
              </a:ext>
            </a:extLst>
          </p:cNvPr>
          <p:cNvSpPr>
            <a:spLocks noGrp="1"/>
          </p:cNvSpPr>
          <p:nvPr>
            <p:ph type="dt" sz="half" idx="10"/>
          </p:nvPr>
        </p:nvSpPr>
        <p:spPr/>
        <p:txBody>
          <a:bodyPr/>
          <a:lstStyle/>
          <a:p>
            <a:fld id="{CBF61B42-25ED-44CA-B335-AF88334C3540}" type="datetime1">
              <a:rPr lang="en-US" smtClean="0"/>
              <a:t>11/9/2023</a:t>
            </a:fld>
            <a:endParaRPr lang="en-US"/>
          </a:p>
        </p:txBody>
      </p:sp>
      <p:sp>
        <p:nvSpPr>
          <p:cNvPr id="5" name="Footer Placeholder 4">
            <a:extLst>
              <a:ext uri="{FF2B5EF4-FFF2-40B4-BE49-F238E27FC236}">
                <a16:creationId xmlns:a16="http://schemas.microsoft.com/office/drawing/2014/main" id="{C9647190-4178-D9B3-F988-F3A91FD91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60E76-7C06-42BA-2BF3-2DDCA72508DB}"/>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14E0A092-CF40-C93D-4380-AE1ECBD757BD}"/>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AE3DA032-BE4D-4423-2AA2-BCBD728427F9}"/>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E06BB95-9FA3-2033-964A-C9F836745A31}"/>
              </a:ext>
            </a:extLst>
          </p:cNvPr>
          <p:cNvSpPr/>
          <p:nvPr userDrawn="1"/>
        </p:nvSpPr>
        <p:spPr>
          <a:xfrm>
            <a:off x="758490" y="310375"/>
            <a:ext cx="2218508" cy="2218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6" descr="A close up of a sign&#10;&#10;Description automatically generated">
            <a:extLst>
              <a:ext uri="{FF2B5EF4-FFF2-40B4-BE49-F238E27FC236}">
                <a16:creationId xmlns:a16="http://schemas.microsoft.com/office/drawing/2014/main" id="{5FF07BF6-AF0B-9AA9-3C0D-E2A091EC30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75" y="371657"/>
            <a:ext cx="3609737" cy="2082539"/>
          </a:xfrm>
          <a:prstGeom prst="rect">
            <a:avLst/>
          </a:prstGeom>
        </p:spPr>
      </p:pic>
    </p:spTree>
    <p:extLst>
      <p:ext uri="{BB962C8B-B14F-4D97-AF65-F5344CB8AC3E}">
        <p14:creationId xmlns:p14="http://schemas.microsoft.com/office/powerpoint/2010/main" val="222328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DECF-B850-31EF-02BC-B457BDA87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17217-1DC2-B7E0-97BD-09A155C6D8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AFCF0-3C13-6298-6640-59494D3D8E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765CFF-0967-9609-3E4E-2B53AC9A2C1C}"/>
              </a:ext>
            </a:extLst>
          </p:cNvPr>
          <p:cNvSpPr>
            <a:spLocks noGrp="1"/>
          </p:cNvSpPr>
          <p:nvPr>
            <p:ph type="dt" sz="half" idx="10"/>
          </p:nvPr>
        </p:nvSpPr>
        <p:spPr/>
        <p:txBody>
          <a:bodyPr/>
          <a:lstStyle/>
          <a:p>
            <a:fld id="{AC17FBF9-5C8A-419A-B8BB-338AE6FB1CCA}" type="datetime1">
              <a:rPr lang="en-US" smtClean="0"/>
              <a:t>11/9/2023</a:t>
            </a:fld>
            <a:endParaRPr lang="en-US"/>
          </a:p>
        </p:txBody>
      </p:sp>
      <p:sp>
        <p:nvSpPr>
          <p:cNvPr id="6" name="Footer Placeholder 5">
            <a:extLst>
              <a:ext uri="{FF2B5EF4-FFF2-40B4-BE49-F238E27FC236}">
                <a16:creationId xmlns:a16="http://schemas.microsoft.com/office/drawing/2014/main" id="{668AF02B-B107-4902-65C0-682945CE8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B9E38-2907-9B25-1FDA-3EE8B888AC61}"/>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206942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D95B-DC57-347C-2F7A-00847094AA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61BF0-B250-0217-603A-303B42F0C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9D828F-BD2D-89A6-7E18-63F7BD2E9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E4F35F-63A4-05C8-EDF8-16963DC732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7318AB-2560-D90E-8321-B3C656E0BF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686013-FCC9-EF93-69D3-7DBD6CFD43A7}"/>
              </a:ext>
            </a:extLst>
          </p:cNvPr>
          <p:cNvSpPr>
            <a:spLocks noGrp="1"/>
          </p:cNvSpPr>
          <p:nvPr>
            <p:ph type="dt" sz="half" idx="10"/>
          </p:nvPr>
        </p:nvSpPr>
        <p:spPr/>
        <p:txBody>
          <a:bodyPr/>
          <a:lstStyle/>
          <a:p>
            <a:fld id="{C40A4523-2AF1-4519-ACB6-5B1FA3911953}" type="datetime1">
              <a:rPr lang="en-US" smtClean="0"/>
              <a:t>11/9/2023</a:t>
            </a:fld>
            <a:endParaRPr lang="en-US"/>
          </a:p>
        </p:txBody>
      </p:sp>
      <p:sp>
        <p:nvSpPr>
          <p:cNvPr id="8" name="Footer Placeholder 7">
            <a:extLst>
              <a:ext uri="{FF2B5EF4-FFF2-40B4-BE49-F238E27FC236}">
                <a16:creationId xmlns:a16="http://schemas.microsoft.com/office/drawing/2014/main" id="{488A1E56-8EA2-2F37-F7CB-09E71D2F2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542B55-4A1F-21EC-AACD-305E6A8A47A4}"/>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89613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999C-505A-0EF5-A70F-9E77475B44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403F8-076F-97FF-734C-BC3C54853AAA}"/>
              </a:ext>
            </a:extLst>
          </p:cNvPr>
          <p:cNvSpPr>
            <a:spLocks noGrp="1"/>
          </p:cNvSpPr>
          <p:nvPr>
            <p:ph type="dt" sz="half" idx="10"/>
          </p:nvPr>
        </p:nvSpPr>
        <p:spPr/>
        <p:txBody>
          <a:bodyPr/>
          <a:lstStyle/>
          <a:p>
            <a:fld id="{87868F0F-02A1-4F45-B4FE-65EC426E4A30}" type="datetime1">
              <a:rPr lang="en-US" smtClean="0"/>
              <a:t>11/9/2023</a:t>
            </a:fld>
            <a:endParaRPr lang="en-US"/>
          </a:p>
        </p:txBody>
      </p:sp>
      <p:sp>
        <p:nvSpPr>
          <p:cNvPr id="4" name="Footer Placeholder 3">
            <a:extLst>
              <a:ext uri="{FF2B5EF4-FFF2-40B4-BE49-F238E27FC236}">
                <a16:creationId xmlns:a16="http://schemas.microsoft.com/office/drawing/2014/main" id="{1917474E-D897-6D0A-C5A1-A68BB7193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20D4E8-F562-8AD7-A8B4-1446D432353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14462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F082B-DD37-7563-DE85-E2362C8A958E}"/>
              </a:ext>
            </a:extLst>
          </p:cNvPr>
          <p:cNvSpPr>
            <a:spLocks noGrp="1"/>
          </p:cNvSpPr>
          <p:nvPr>
            <p:ph type="dt" sz="half" idx="10"/>
          </p:nvPr>
        </p:nvSpPr>
        <p:spPr/>
        <p:txBody>
          <a:bodyPr/>
          <a:lstStyle/>
          <a:p>
            <a:fld id="{4717A988-B51F-48A9-805F-52A01A532A09}" type="datetime1">
              <a:rPr lang="en-US" smtClean="0"/>
              <a:t>11/9/2023</a:t>
            </a:fld>
            <a:endParaRPr lang="en-US"/>
          </a:p>
        </p:txBody>
      </p:sp>
      <p:sp>
        <p:nvSpPr>
          <p:cNvPr id="3" name="Footer Placeholder 2">
            <a:extLst>
              <a:ext uri="{FF2B5EF4-FFF2-40B4-BE49-F238E27FC236}">
                <a16:creationId xmlns:a16="http://schemas.microsoft.com/office/drawing/2014/main" id="{B3AA9F6B-78ED-A682-F046-EBD70E0001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A4987-AC8D-DEC2-32E3-1DB96FFF1A5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426597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2A21-1042-6E96-B5C8-BCCC7B981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163E4-858A-8D0E-4B4E-B489B266C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01E75-FCEB-9CF4-B949-D7ED51F32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96339-3527-6996-0912-1E92E357F427}"/>
              </a:ext>
            </a:extLst>
          </p:cNvPr>
          <p:cNvSpPr>
            <a:spLocks noGrp="1"/>
          </p:cNvSpPr>
          <p:nvPr>
            <p:ph type="dt" sz="half" idx="10"/>
          </p:nvPr>
        </p:nvSpPr>
        <p:spPr/>
        <p:txBody>
          <a:bodyPr/>
          <a:lstStyle/>
          <a:p>
            <a:fld id="{034A9627-92B4-4334-A51F-F9C01322103F}" type="datetime1">
              <a:rPr lang="en-US" smtClean="0"/>
              <a:t>11/9/2023</a:t>
            </a:fld>
            <a:endParaRPr lang="en-US"/>
          </a:p>
        </p:txBody>
      </p:sp>
      <p:sp>
        <p:nvSpPr>
          <p:cNvPr id="6" name="Footer Placeholder 5">
            <a:extLst>
              <a:ext uri="{FF2B5EF4-FFF2-40B4-BE49-F238E27FC236}">
                <a16:creationId xmlns:a16="http://schemas.microsoft.com/office/drawing/2014/main" id="{CC01C9F5-D129-9D00-7D38-8A4230926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2C5B2-8FA7-284A-E271-ADC7E234D096}"/>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85981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3DEE-60F8-D61F-EB53-E7F8FE436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2E0952-65F1-8E6B-743A-B638AB829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F4D320-4E35-71B6-F06A-E842A0E58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9B9A4-DF21-42D0-497A-E26430541616}"/>
              </a:ext>
            </a:extLst>
          </p:cNvPr>
          <p:cNvSpPr>
            <a:spLocks noGrp="1"/>
          </p:cNvSpPr>
          <p:nvPr>
            <p:ph type="dt" sz="half" idx="10"/>
          </p:nvPr>
        </p:nvSpPr>
        <p:spPr/>
        <p:txBody>
          <a:bodyPr/>
          <a:lstStyle/>
          <a:p>
            <a:fld id="{C6151107-00C7-414D-9842-67165919901C}" type="datetime1">
              <a:rPr lang="en-US" smtClean="0"/>
              <a:t>11/9/2023</a:t>
            </a:fld>
            <a:endParaRPr lang="en-US"/>
          </a:p>
        </p:txBody>
      </p:sp>
      <p:sp>
        <p:nvSpPr>
          <p:cNvPr id="6" name="Footer Placeholder 5">
            <a:extLst>
              <a:ext uri="{FF2B5EF4-FFF2-40B4-BE49-F238E27FC236}">
                <a16:creationId xmlns:a16="http://schemas.microsoft.com/office/drawing/2014/main" id="{9F16361D-18D6-C589-3DCF-B989F377B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4187E-D0E2-5A04-77F1-038E71D7BA7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32047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99EFE-BC4D-2406-CC07-31F054A819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407C20-175A-BF4F-FD2D-A5583175F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FC6B4-5B0C-3F52-FDE5-41FC253F3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AD008-BAC9-41F6-B071-3935D5ABE43C}" type="datetime1">
              <a:rPr lang="en-US" smtClean="0"/>
              <a:t>11/9/2023</a:t>
            </a:fld>
            <a:endParaRPr lang="en-US"/>
          </a:p>
        </p:txBody>
      </p:sp>
      <p:sp>
        <p:nvSpPr>
          <p:cNvPr id="5" name="Footer Placeholder 4">
            <a:extLst>
              <a:ext uri="{FF2B5EF4-FFF2-40B4-BE49-F238E27FC236}">
                <a16:creationId xmlns:a16="http://schemas.microsoft.com/office/drawing/2014/main" id="{7909BBA6-714B-53F0-24F0-938B2576F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735451-245D-56C5-F781-91281B5B5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8A31E-A4F3-4577-8E71-C696B2CAECD5}" type="slidenum">
              <a:rPr lang="en-US" smtClean="0"/>
              <a:t>‹#›</a:t>
            </a:fld>
            <a:endParaRPr lang="en-US"/>
          </a:p>
        </p:txBody>
      </p:sp>
    </p:spTree>
    <p:extLst>
      <p:ext uri="{BB962C8B-B14F-4D97-AF65-F5344CB8AC3E}">
        <p14:creationId xmlns:p14="http://schemas.microsoft.com/office/powerpoint/2010/main" val="4135805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ran.r-project.org/web/packages/tidyr/vignettes/tidy-data.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2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3.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1D79-BB54-7CB4-DCB3-27B2A2BE5F37}"/>
              </a:ext>
            </a:extLst>
          </p:cNvPr>
          <p:cNvSpPr>
            <a:spLocks noGrp="1"/>
          </p:cNvSpPr>
          <p:nvPr>
            <p:ph type="ctrTitle"/>
          </p:nvPr>
        </p:nvSpPr>
        <p:spPr/>
        <p:txBody>
          <a:bodyPr/>
          <a:lstStyle/>
          <a:p>
            <a:r>
              <a:rPr lang="en-US" dirty="0"/>
              <a:t>5 – Reading Real Data</a:t>
            </a:r>
          </a:p>
        </p:txBody>
      </p:sp>
      <p:sp>
        <p:nvSpPr>
          <p:cNvPr id="3" name="Subtitle 2">
            <a:extLst>
              <a:ext uri="{FF2B5EF4-FFF2-40B4-BE49-F238E27FC236}">
                <a16:creationId xmlns:a16="http://schemas.microsoft.com/office/drawing/2014/main" id="{DF3F515F-2EFE-451D-4435-DA8A16F264F9}"/>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3139BF06-7B16-A06A-CD40-578F3A41439B}"/>
              </a:ext>
            </a:extLst>
          </p:cNvPr>
          <p:cNvSpPr>
            <a:spLocks noGrp="1"/>
          </p:cNvSpPr>
          <p:nvPr>
            <p:ph type="sldNum" sz="quarter" idx="12"/>
          </p:nvPr>
        </p:nvSpPr>
        <p:spPr/>
        <p:txBody>
          <a:bodyPr/>
          <a:lstStyle/>
          <a:p>
            <a:fld id="{AAD8A31E-A4F3-4577-8E71-C696B2CAECD5}" type="slidenum">
              <a:rPr lang="en-US" smtClean="0"/>
              <a:t>1</a:t>
            </a:fld>
            <a:endParaRPr lang="en-US"/>
          </a:p>
        </p:txBody>
      </p:sp>
    </p:spTree>
    <p:extLst>
      <p:ext uri="{BB962C8B-B14F-4D97-AF65-F5344CB8AC3E}">
        <p14:creationId xmlns:p14="http://schemas.microsoft.com/office/powerpoint/2010/main" val="257438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10</a:t>
            </a:fld>
            <a:endParaRPr lang="en-US"/>
          </a:p>
        </p:txBody>
      </p:sp>
      <p:graphicFrame>
        <p:nvGraphicFramePr>
          <p:cNvPr id="3" name="Table 4">
            <a:extLst>
              <a:ext uri="{FF2B5EF4-FFF2-40B4-BE49-F238E27FC236}">
                <a16:creationId xmlns:a16="http://schemas.microsoft.com/office/drawing/2014/main" id="{7114020E-8AB5-4878-8ACD-F37DCC6D37B1}"/>
              </a:ext>
            </a:extLst>
          </p:cNvPr>
          <p:cNvGraphicFramePr>
            <a:graphicFrameLocks noGrp="1"/>
          </p:cNvGraphicFramePr>
          <p:nvPr>
            <p:extLst>
              <p:ext uri="{D42A27DB-BD31-4B8C-83A1-F6EECF244321}">
                <p14:modId xmlns:p14="http://schemas.microsoft.com/office/powerpoint/2010/main" val="2092990570"/>
              </p:ext>
            </p:extLst>
          </p:nvPr>
        </p:nvGraphicFramePr>
        <p:xfrm>
          <a:off x="267635" y="2484120"/>
          <a:ext cx="5937222" cy="1889760"/>
        </p:xfrm>
        <a:graphic>
          <a:graphicData uri="http://schemas.openxmlformats.org/drawingml/2006/table">
            <a:tbl>
              <a:tblPr firstRow="1" bandRow="1">
                <a:tableStyleId>{9D7B26C5-4107-4FEC-AEDC-1716B250A1EF}</a:tableStyleId>
              </a:tblPr>
              <a:tblGrid>
                <a:gridCol w="814090">
                  <a:extLst>
                    <a:ext uri="{9D8B030D-6E8A-4147-A177-3AD203B41FA5}">
                      <a16:colId xmlns:a16="http://schemas.microsoft.com/office/drawing/2014/main" val="640234232"/>
                    </a:ext>
                  </a:extLst>
                </a:gridCol>
                <a:gridCol w="879730">
                  <a:extLst>
                    <a:ext uri="{9D8B030D-6E8A-4147-A177-3AD203B41FA5}">
                      <a16:colId xmlns:a16="http://schemas.microsoft.com/office/drawing/2014/main" val="519276145"/>
                    </a:ext>
                  </a:extLst>
                </a:gridCol>
                <a:gridCol w="1075659">
                  <a:extLst>
                    <a:ext uri="{9D8B030D-6E8A-4147-A177-3AD203B41FA5}">
                      <a16:colId xmlns:a16="http://schemas.microsoft.com/office/drawing/2014/main" val="1879728500"/>
                    </a:ext>
                  </a:extLst>
                </a:gridCol>
                <a:gridCol w="1502229">
                  <a:extLst>
                    <a:ext uri="{9D8B030D-6E8A-4147-A177-3AD203B41FA5}">
                      <a16:colId xmlns:a16="http://schemas.microsoft.com/office/drawing/2014/main" val="2037657942"/>
                    </a:ext>
                  </a:extLst>
                </a:gridCol>
                <a:gridCol w="1665514">
                  <a:extLst>
                    <a:ext uri="{9D8B030D-6E8A-4147-A177-3AD203B41FA5}">
                      <a16:colId xmlns:a16="http://schemas.microsoft.com/office/drawing/2014/main" val="238880982"/>
                    </a:ext>
                  </a:extLst>
                </a:gridCol>
              </a:tblGrid>
              <a:tr h="370840">
                <a:tc>
                  <a:txBody>
                    <a:bodyPr/>
                    <a:lstStyle/>
                    <a:p>
                      <a:pPr algn="ctr"/>
                      <a:r>
                        <a:rPr lang="en-US" sz="2000" dirty="0"/>
                        <a:t>Year</a:t>
                      </a:r>
                      <a:endParaRPr lang="en-US" sz="2000" dirty="0">
                        <a:latin typeface="+mn-lt"/>
                      </a:endParaRPr>
                    </a:p>
                  </a:txBody>
                  <a:tcPr anchor="b"/>
                </a:tc>
                <a:tc>
                  <a:txBody>
                    <a:bodyPr/>
                    <a:lstStyle/>
                    <a:p>
                      <a:pPr algn="ctr"/>
                      <a:r>
                        <a:rPr lang="en-US" sz="2000" dirty="0"/>
                        <a:t>Auke Creek</a:t>
                      </a:r>
                      <a:endParaRPr lang="en-US" sz="2000" dirty="0">
                        <a:latin typeface="+mn-lt"/>
                      </a:endParaRPr>
                    </a:p>
                  </a:txBody>
                  <a:tcPr anchor="b"/>
                </a:tc>
                <a:tc>
                  <a:txBody>
                    <a:bodyPr/>
                    <a:lstStyle/>
                    <a:p>
                      <a:pPr algn="ctr">
                        <a:tabLst>
                          <a:tab pos="800100" algn="l"/>
                        </a:tabLst>
                      </a:pPr>
                      <a:r>
                        <a:rPr lang="en-US" sz="2000" dirty="0"/>
                        <a:t>Berners River</a:t>
                      </a:r>
                      <a:endParaRPr lang="en-US" sz="2000" dirty="0">
                        <a:latin typeface="+mn-lt"/>
                      </a:endParaRPr>
                    </a:p>
                  </a:txBody>
                  <a:tcPr anchor="b"/>
                </a:tc>
                <a:tc>
                  <a:txBody>
                    <a:bodyPr/>
                    <a:lstStyle/>
                    <a:p>
                      <a:pPr algn="ctr"/>
                      <a:r>
                        <a:rPr lang="en-US" sz="2000" dirty="0"/>
                        <a:t>Hugh Smith Lake</a:t>
                      </a:r>
                      <a:endParaRPr lang="en-US" sz="2000" dirty="0">
                        <a:latin typeface="+mn-lt"/>
                      </a:endParaRPr>
                    </a:p>
                  </a:txBody>
                  <a:tcPr anchor="b"/>
                </a:tc>
                <a:tc>
                  <a:txBody>
                    <a:bodyPr/>
                    <a:lstStyle/>
                    <a:p>
                      <a:pPr algn="ctr"/>
                      <a:r>
                        <a:rPr lang="en-US" sz="2000" dirty="0">
                          <a:latin typeface="+mn-lt"/>
                        </a:rPr>
                        <a:t>Comment</a:t>
                      </a:r>
                    </a:p>
                  </a:txBody>
                  <a:tcPr anchor="b"/>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a:solidFill>
                            <a:srgbClr val="000000"/>
                          </a:solidFill>
                          <a:effectLst/>
                        </a:rPr>
                        <a:t>146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a:solidFill>
                            <a:srgbClr val="000000"/>
                          </a:solidFill>
                          <a:effectLst/>
                        </a:rPr>
                        <a:t>3550</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600" b="0" i="0" u="none" strike="noStrike" dirty="0">
                          <a:solidFill>
                            <a:srgbClr val="000000"/>
                          </a:solidFill>
                          <a:effectLst/>
                          <a:latin typeface="+mn-lt"/>
                        </a:rPr>
                        <a:t>No fish 7/24-8/25</a:t>
                      </a: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345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600" b="0" i="0" u="none" strike="noStrike" dirty="0">
                          <a:solidFill>
                            <a:srgbClr val="000000"/>
                          </a:solidFill>
                          <a:effectLst/>
                          <a:latin typeface="+mn-lt"/>
                        </a:rPr>
                        <a:t>Katie quit counting</a:t>
                      </a: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173</a:t>
                      </a:r>
                      <a:endParaRPr lang="en-US" sz="2000" dirty="0">
                        <a:latin typeface="+mn-lt"/>
                      </a:endParaRPr>
                    </a:p>
                  </a:txBody>
                  <a:tcPr/>
                </a:tc>
                <a:tc>
                  <a:txBody>
                    <a:bodyPr/>
                    <a:lstStyle/>
                    <a:p>
                      <a:pPr algn="ctr"/>
                      <a:r>
                        <a:rPr lang="en-US" sz="2000" dirty="0"/>
                        <a:t>3296</a:t>
                      </a:r>
                      <a:endParaRPr lang="en-US" sz="2000" dirty="0">
                        <a:latin typeface="+mn-lt"/>
                      </a:endParaRPr>
                    </a:p>
                  </a:txBody>
                  <a:tcPr/>
                </a:tc>
                <a:tc>
                  <a:txBody>
                    <a:bodyPr/>
                    <a:lstStyle/>
                    <a:p>
                      <a:pPr algn="ctr"/>
                      <a:r>
                        <a:rPr lang="en-US" sz="2000" dirty="0"/>
                        <a:t>634</a:t>
                      </a:r>
                      <a:endParaRPr lang="en-US" sz="2000" dirty="0">
                        <a:latin typeface="+mn-lt"/>
                      </a:endParaRPr>
                    </a:p>
                  </a:txBody>
                  <a:tcPr/>
                </a:tc>
                <a:tc>
                  <a:txBody>
                    <a:bodyPr/>
                    <a:lstStyle/>
                    <a:p>
                      <a:pPr algn="ctr"/>
                      <a:r>
                        <a:rPr lang="en-US" sz="1600" dirty="0">
                          <a:latin typeface="+mn-lt"/>
                        </a:rPr>
                        <a:t>Prob 100 fish low</a:t>
                      </a:r>
                    </a:p>
                  </a:txBody>
                  <a:tcPr/>
                </a:tc>
                <a:extLst>
                  <a:ext uri="{0D108BD9-81ED-4DB2-BD59-A6C34878D82A}">
                    <a16:rowId xmlns:a16="http://schemas.microsoft.com/office/drawing/2014/main" val="2258635586"/>
                  </a:ext>
                </a:extLst>
              </a:tr>
            </a:tbl>
          </a:graphicData>
        </a:graphic>
      </p:graphicFrame>
      <p:graphicFrame>
        <p:nvGraphicFramePr>
          <p:cNvPr id="11" name="Table 4">
            <a:extLst>
              <a:ext uri="{FF2B5EF4-FFF2-40B4-BE49-F238E27FC236}">
                <a16:creationId xmlns:a16="http://schemas.microsoft.com/office/drawing/2014/main" id="{C0655233-AA30-4E91-A597-5F4A89E2F6BD}"/>
              </a:ext>
            </a:extLst>
          </p:cNvPr>
          <p:cNvGraphicFramePr>
            <a:graphicFrameLocks noGrp="1"/>
          </p:cNvGraphicFramePr>
          <p:nvPr>
            <p:extLst>
              <p:ext uri="{D42A27DB-BD31-4B8C-83A1-F6EECF244321}">
                <p14:modId xmlns:p14="http://schemas.microsoft.com/office/powerpoint/2010/main" val="201800619"/>
              </p:ext>
            </p:extLst>
          </p:nvPr>
        </p:nvGraphicFramePr>
        <p:xfrm>
          <a:off x="6760498" y="2135724"/>
          <a:ext cx="5075902" cy="4084320"/>
        </p:xfrm>
        <a:graphic>
          <a:graphicData uri="http://schemas.openxmlformats.org/drawingml/2006/table">
            <a:tbl>
              <a:tblPr firstRow="1" bandRow="1">
                <a:tableStyleId>{9D7B26C5-4107-4FEC-AEDC-1716B250A1EF}</a:tableStyleId>
              </a:tblPr>
              <a:tblGrid>
                <a:gridCol w="796002">
                  <a:extLst>
                    <a:ext uri="{9D8B030D-6E8A-4147-A177-3AD203B41FA5}">
                      <a16:colId xmlns:a16="http://schemas.microsoft.com/office/drawing/2014/main" val="640234232"/>
                    </a:ext>
                  </a:extLst>
                </a:gridCol>
                <a:gridCol w="1854200">
                  <a:extLst>
                    <a:ext uri="{9D8B030D-6E8A-4147-A177-3AD203B41FA5}">
                      <a16:colId xmlns:a16="http://schemas.microsoft.com/office/drawing/2014/main" val="519276145"/>
                    </a:ext>
                  </a:extLst>
                </a:gridCol>
                <a:gridCol w="1003300">
                  <a:extLst>
                    <a:ext uri="{9D8B030D-6E8A-4147-A177-3AD203B41FA5}">
                      <a16:colId xmlns:a16="http://schemas.microsoft.com/office/drawing/2014/main" val="2037657942"/>
                    </a:ext>
                  </a:extLst>
                </a:gridCol>
                <a:gridCol w="1422400">
                  <a:extLst>
                    <a:ext uri="{9D8B030D-6E8A-4147-A177-3AD203B41FA5}">
                      <a16:colId xmlns:a16="http://schemas.microsoft.com/office/drawing/2014/main" val="40099302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River</a:t>
                      </a:r>
                      <a:endParaRPr lang="en-US" sz="2000" dirty="0">
                        <a:latin typeface="+mn-lt"/>
                      </a:endParaRPr>
                    </a:p>
                  </a:txBody>
                  <a:tcPr/>
                </a:tc>
                <a:tc>
                  <a:txBody>
                    <a:bodyPr/>
                    <a:lstStyle/>
                    <a:p>
                      <a:pPr algn="ctr"/>
                      <a:r>
                        <a:rPr lang="en-US" sz="2000" dirty="0"/>
                        <a:t>Count</a:t>
                      </a:r>
                      <a:endParaRPr lang="en-US" sz="2000" dirty="0">
                        <a:latin typeface="+mn-lt"/>
                      </a:endParaRPr>
                    </a:p>
                  </a:txBody>
                  <a:tcPr/>
                </a:tc>
                <a:tc>
                  <a:txBody>
                    <a:bodyPr/>
                    <a:lstStyle/>
                    <a:p>
                      <a:pPr algn="ctr"/>
                      <a:r>
                        <a:rPr lang="en-US" sz="2000" dirty="0">
                          <a:latin typeface="+mn-lt"/>
                        </a:rPr>
                        <a:t>Comment</a:t>
                      </a: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400" b="0" i="0" u="none" strike="noStrike" dirty="0">
                          <a:solidFill>
                            <a:srgbClr val="000000"/>
                          </a:solidFill>
                          <a:effectLst/>
                          <a:latin typeface="+mn-lt"/>
                        </a:rPr>
                        <a:t>No fish 7/24-8/25</a:t>
                      </a:r>
                    </a:p>
                  </a:txBody>
                  <a:tcPr marL="7620" marR="7620" marT="7620" marB="0" anchor="ctr"/>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400" b="0" i="0" u="none" strike="noStrike" dirty="0">
                          <a:solidFill>
                            <a:srgbClr val="000000"/>
                          </a:solidFill>
                          <a:effectLst/>
                          <a:latin typeface="+mn-lt"/>
                        </a:rPr>
                        <a:t>Katie quit counting</a:t>
                      </a:r>
                    </a:p>
                  </a:txBody>
                  <a:tcPr marL="7620" marR="7620" marT="7620" marB="0" anchor="ctr"/>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r>
                        <a:rPr lang="en-US" sz="2000" dirty="0"/>
                        <a:t>634</a:t>
                      </a:r>
                      <a:endParaRPr lang="en-US" sz="2000" dirty="0">
                        <a:latin typeface="+mn-lt"/>
                      </a:endParaRPr>
                    </a:p>
                  </a:txBody>
                  <a:tcPr/>
                </a:tc>
                <a:tc>
                  <a:txBody>
                    <a:bodyPr/>
                    <a:lstStyle/>
                    <a:p>
                      <a:pPr algn="ctr"/>
                      <a:r>
                        <a:rPr lang="en-US" sz="1400" dirty="0">
                          <a:latin typeface="+mn-lt"/>
                        </a:rPr>
                        <a:t>High water 8/30</a:t>
                      </a:r>
                    </a:p>
                  </a:txBody>
                  <a:tcPr anchor="ctr"/>
                </a:tc>
                <a:extLst>
                  <a:ext uri="{0D108BD9-81ED-4DB2-BD59-A6C34878D82A}">
                    <a16:rowId xmlns:a16="http://schemas.microsoft.com/office/drawing/2014/main" val="2258635586"/>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3550</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4061931577"/>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95957223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a:r>
                        <a:rPr lang="en-US" sz="2000" dirty="0"/>
                        <a:t>3296</a:t>
                      </a:r>
                      <a:endParaRPr lang="en-US" sz="2000" dirty="0">
                        <a:latin typeface="+mn-lt"/>
                      </a:endParaRPr>
                    </a:p>
                  </a:txBody>
                  <a:tcPr/>
                </a:tc>
                <a:tc>
                  <a:txBody>
                    <a:bodyPr/>
                    <a:lstStyle/>
                    <a:p>
                      <a:pPr algn="ctr"/>
                      <a:r>
                        <a:rPr lang="en-US" sz="1400" dirty="0">
                          <a:latin typeface="+mn-lt"/>
                        </a:rPr>
                        <a:t>Not a peak count</a:t>
                      </a:r>
                    </a:p>
                  </a:txBody>
                  <a:tcPr anchor="ctr"/>
                </a:tc>
                <a:extLst>
                  <a:ext uri="{0D108BD9-81ED-4DB2-BD59-A6C34878D82A}">
                    <a16:rowId xmlns:a16="http://schemas.microsoft.com/office/drawing/2014/main" val="1714161499"/>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881580272"/>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dirty="0">
                          <a:latin typeface="+mn-lt"/>
                        </a:rPr>
                        <a:t>Prob 100 fish low</a:t>
                      </a:r>
                    </a:p>
                  </a:txBody>
                  <a:tcPr marL="7620" marR="7620" marT="7620" marB="0" anchor="ctr"/>
                </a:tc>
                <a:extLst>
                  <a:ext uri="{0D108BD9-81ED-4DB2-BD59-A6C34878D82A}">
                    <a16:rowId xmlns:a16="http://schemas.microsoft.com/office/drawing/2014/main" val="215217027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a:r>
                        <a:rPr lang="en-US" sz="2000" dirty="0"/>
                        <a:t>634</a:t>
                      </a:r>
                      <a:endParaRPr lang="en-US" sz="2000" dirty="0">
                        <a:latin typeface="+mn-lt"/>
                      </a:endParaRPr>
                    </a:p>
                  </a:txBody>
                  <a:tcPr/>
                </a:tc>
                <a:tc>
                  <a:txBody>
                    <a:bodyPr/>
                    <a:lstStyle/>
                    <a:p>
                      <a:pPr algn="ctr"/>
                      <a:r>
                        <a:rPr lang="en-US" sz="1400" dirty="0">
                          <a:latin typeface="+mn-lt"/>
                        </a:rPr>
                        <a:t>Katie didn’t count jacks</a:t>
                      </a:r>
                    </a:p>
                  </a:txBody>
                  <a:tcPr anchor="ctr"/>
                </a:tc>
                <a:extLst>
                  <a:ext uri="{0D108BD9-81ED-4DB2-BD59-A6C34878D82A}">
                    <a16:rowId xmlns:a16="http://schemas.microsoft.com/office/drawing/2014/main" val="1645221756"/>
                  </a:ext>
                </a:extLst>
              </a:tr>
            </a:tbl>
          </a:graphicData>
        </a:graphic>
      </p:graphicFrame>
      <p:sp>
        <p:nvSpPr>
          <p:cNvPr id="9" name="TextBox 8">
            <a:extLst>
              <a:ext uri="{FF2B5EF4-FFF2-40B4-BE49-F238E27FC236}">
                <a16:creationId xmlns:a16="http://schemas.microsoft.com/office/drawing/2014/main" id="{FA1FB079-744E-47C5-8873-12A2B57385C8}"/>
              </a:ext>
            </a:extLst>
          </p:cNvPr>
          <p:cNvSpPr txBox="1"/>
          <p:nvPr/>
        </p:nvSpPr>
        <p:spPr>
          <a:xfrm>
            <a:off x="817652" y="1462948"/>
            <a:ext cx="10341204" cy="584775"/>
          </a:xfrm>
          <a:prstGeom prst="rect">
            <a:avLst/>
          </a:prstGeom>
          <a:noFill/>
          <a:ln>
            <a:solidFill>
              <a:srgbClr val="38D7EC"/>
            </a:solidFill>
          </a:ln>
          <a:effectLst>
            <a:glow rad="38100">
              <a:srgbClr val="38D7EC"/>
            </a:glow>
          </a:effectLst>
        </p:spPr>
        <p:txBody>
          <a:bodyPr wrap="square" rtlCol="0">
            <a:spAutoFit/>
          </a:bodyPr>
          <a:lstStyle/>
          <a:p>
            <a:pPr algn="ctr"/>
            <a:r>
              <a:rPr lang="en-US" sz="3200" dirty="0"/>
              <a:t>To see why: if there were a comment, which does it refer to? </a:t>
            </a:r>
          </a:p>
        </p:txBody>
      </p:sp>
    </p:spTree>
    <p:extLst>
      <p:ext uri="{BB962C8B-B14F-4D97-AF65-F5344CB8AC3E}">
        <p14:creationId xmlns:p14="http://schemas.microsoft.com/office/powerpoint/2010/main" val="56759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FBFC-FCEE-4C79-84B0-769850141E1D}"/>
              </a:ext>
            </a:extLst>
          </p:cNvPr>
          <p:cNvSpPr>
            <a:spLocks noGrp="1"/>
          </p:cNvSpPr>
          <p:nvPr>
            <p:ph type="title"/>
          </p:nvPr>
        </p:nvSpPr>
        <p:spPr/>
        <p:txBody>
          <a:bodyPr/>
          <a:lstStyle/>
          <a:p>
            <a:r>
              <a:rPr lang="en-US" dirty="0"/>
              <a:t>Tidy Data</a:t>
            </a:r>
          </a:p>
        </p:txBody>
      </p:sp>
      <p:sp>
        <p:nvSpPr>
          <p:cNvPr id="4" name="Slide Number Placeholder 3">
            <a:extLst>
              <a:ext uri="{FF2B5EF4-FFF2-40B4-BE49-F238E27FC236}">
                <a16:creationId xmlns:a16="http://schemas.microsoft.com/office/drawing/2014/main" id="{DC6D67EA-EE5B-493D-A381-97373ECEA1F6}"/>
              </a:ext>
            </a:extLst>
          </p:cNvPr>
          <p:cNvSpPr>
            <a:spLocks noGrp="1"/>
          </p:cNvSpPr>
          <p:nvPr>
            <p:ph type="sldNum" sz="quarter" idx="12"/>
          </p:nvPr>
        </p:nvSpPr>
        <p:spPr/>
        <p:txBody>
          <a:bodyPr/>
          <a:lstStyle/>
          <a:p>
            <a:fld id="{6D95AE55-B5F4-483D-AEFF-E8059F5502F5}" type="slidenum">
              <a:rPr lang="en-US" smtClean="0"/>
              <a:t>11</a:t>
            </a:fld>
            <a:endParaRPr lang="en-US"/>
          </a:p>
        </p:txBody>
      </p:sp>
      <p:graphicFrame>
        <p:nvGraphicFramePr>
          <p:cNvPr id="7" name="Table 7">
            <a:extLst>
              <a:ext uri="{FF2B5EF4-FFF2-40B4-BE49-F238E27FC236}">
                <a16:creationId xmlns:a16="http://schemas.microsoft.com/office/drawing/2014/main" id="{AE732F82-720D-4146-AA28-01BCB7E42B87}"/>
              </a:ext>
            </a:extLst>
          </p:cNvPr>
          <p:cNvGraphicFramePr>
            <a:graphicFrameLocks noGrp="1"/>
          </p:cNvGraphicFramePr>
          <p:nvPr/>
        </p:nvGraphicFramePr>
        <p:xfrm>
          <a:off x="1123950" y="2277358"/>
          <a:ext cx="3105149" cy="2299612"/>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graphicFrame>
        <p:nvGraphicFramePr>
          <p:cNvPr id="8" name="Table 7">
            <a:extLst>
              <a:ext uri="{FF2B5EF4-FFF2-40B4-BE49-F238E27FC236}">
                <a16:creationId xmlns:a16="http://schemas.microsoft.com/office/drawing/2014/main" id="{CB6E581D-7D87-42F7-9146-ED7A52ABE49E}"/>
              </a:ext>
            </a:extLst>
          </p:cNvPr>
          <p:cNvGraphicFramePr>
            <a:graphicFrameLocks noGrp="1"/>
          </p:cNvGraphicFramePr>
          <p:nvPr/>
        </p:nvGraphicFramePr>
        <p:xfrm>
          <a:off x="4572003" y="2281030"/>
          <a:ext cx="3105149" cy="2295940"/>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14153">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graphicFrame>
        <p:nvGraphicFramePr>
          <p:cNvPr id="9" name="Table 7">
            <a:extLst>
              <a:ext uri="{FF2B5EF4-FFF2-40B4-BE49-F238E27FC236}">
                <a16:creationId xmlns:a16="http://schemas.microsoft.com/office/drawing/2014/main" id="{28A09A3E-5174-419E-8B82-9D98C14FE62F}"/>
              </a:ext>
            </a:extLst>
          </p:cNvPr>
          <p:cNvGraphicFramePr>
            <a:graphicFrameLocks noGrp="1"/>
          </p:cNvGraphicFramePr>
          <p:nvPr/>
        </p:nvGraphicFramePr>
        <p:xfrm>
          <a:off x="8020056" y="2277358"/>
          <a:ext cx="3105149" cy="2299612"/>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sp>
        <p:nvSpPr>
          <p:cNvPr id="10" name="Rectangle 9">
            <a:extLst>
              <a:ext uri="{FF2B5EF4-FFF2-40B4-BE49-F238E27FC236}">
                <a16:creationId xmlns:a16="http://schemas.microsoft.com/office/drawing/2014/main" id="{254B9021-5315-4576-8207-67C0A6D32890}"/>
              </a:ext>
            </a:extLst>
          </p:cNvPr>
          <p:cNvSpPr/>
          <p:nvPr/>
        </p:nvSpPr>
        <p:spPr>
          <a:xfrm>
            <a:off x="897732" y="2140424"/>
            <a:ext cx="10325099" cy="245400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702360B-FC7F-423D-8960-5C2AEED74558}"/>
              </a:ext>
            </a:extLst>
          </p:cNvPr>
          <p:cNvGrpSpPr/>
          <p:nvPr/>
        </p:nvGrpSpPr>
        <p:grpSpPr>
          <a:xfrm>
            <a:off x="1481137" y="2562743"/>
            <a:ext cx="2390775" cy="2014227"/>
            <a:chOff x="1495425" y="1752600"/>
            <a:chExt cx="2390775" cy="2014227"/>
          </a:xfrm>
        </p:grpSpPr>
        <p:cxnSp>
          <p:nvCxnSpPr>
            <p:cNvPr id="12" name="Straight Arrow Connector 11">
              <a:extLst>
                <a:ext uri="{FF2B5EF4-FFF2-40B4-BE49-F238E27FC236}">
                  <a16:creationId xmlns:a16="http://schemas.microsoft.com/office/drawing/2014/main" id="{BB1A148B-A868-4A07-8042-4B6236DB0233}"/>
                </a:ext>
              </a:extLst>
            </p:cNvPr>
            <p:cNvCxnSpPr>
              <a:cxnSpLocks/>
            </p:cNvCxnSpPr>
            <p:nvPr/>
          </p:nvCxnSpPr>
          <p:spPr>
            <a:xfrm>
              <a:off x="1495425"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41722F7-51C9-4823-AA6D-0C734FFB013A}"/>
                </a:ext>
              </a:extLst>
            </p:cNvPr>
            <p:cNvCxnSpPr>
              <a:cxnSpLocks/>
            </p:cNvCxnSpPr>
            <p:nvPr/>
          </p:nvCxnSpPr>
          <p:spPr>
            <a:xfrm>
              <a:off x="3886200"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818C911-A8A5-4E74-AD2E-0C6B0984A754}"/>
                </a:ext>
              </a:extLst>
            </p:cNvPr>
            <p:cNvCxnSpPr>
              <a:cxnSpLocks/>
            </p:cNvCxnSpPr>
            <p:nvPr/>
          </p:nvCxnSpPr>
          <p:spPr>
            <a:xfrm>
              <a:off x="3086100"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158C11-3F5D-4FF1-A0FE-32FD20245F92}"/>
                </a:ext>
              </a:extLst>
            </p:cNvPr>
            <p:cNvCxnSpPr>
              <a:cxnSpLocks/>
            </p:cNvCxnSpPr>
            <p:nvPr/>
          </p:nvCxnSpPr>
          <p:spPr>
            <a:xfrm>
              <a:off x="2192594"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2FDE6D5-7DE7-4BBE-B21D-0F7F24869CDD}"/>
              </a:ext>
            </a:extLst>
          </p:cNvPr>
          <p:cNvSpPr txBox="1"/>
          <p:nvPr/>
        </p:nvSpPr>
        <p:spPr>
          <a:xfrm>
            <a:off x="990599" y="5155889"/>
            <a:ext cx="3290888" cy="461665"/>
          </a:xfrm>
          <a:prstGeom prst="rect">
            <a:avLst/>
          </a:prstGeom>
          <a:noFill/>
        </p:spPr>
        <p:txBody>
          <a:bodyPr wrap="square" rtlCol="0">
            <a:spAutoFit/>
          </a:bodyPr>
          <a:lstStyle/>
          <a:p>
            <a:pPr algn="ctr"/>
            <a:r>
              <a:rPr lang="en-US" sz="2400" dirty="0"/>
              <a:t>Each column is a variable</a:t>
            </a:r>
          </a:p>
        </p:txBody>
      </p:sp>
      <p:sp>
        <p:nvSpPr>
          <p:cNvPr id="19" name="TextBox 18">
            <a:extLst>
              <a:ext uri="{FF2B5EF4-FFF2-40B4-BE49-F238E27FC236}">
                <a16:creationId xmlns:a16="http://schemas.microsoft.com/office/drawing/2014/main" id="{FE72BDF4-2874-4177-B76F-9DD5D0F975E4}"/>
              </a:ext>
            </a:extLst>
          </p:cNvPr>
          <p:cNvSpPr txBox="1"/>
          <p:nvPr/>
        </p:nvSpPr>
        <p:spPr>
          <a:xfrm>
            <a:off x="4572004" y="5159064"/>
            <a:ext cx="3105148" cy="830997"/>
          </a:xfrm>
          <a:prstGeom prst="rect">
            <a:avLst/>
          </a:prstGeom>
          <a:noFill/>
        </p:spPr>
        <p:txBody>
          <a:bodyPr wrap="square" rtlCol="0">
            <a:spAutoFit/>
          </a:bodyPr>
          <a:lstStyle/>
          <a:p>
            <a:pPr algn="ctr"/>
            <a:r>
              <a:rPr lang="en-US" sz="2400" dirty="0"/>
              <a:t>Each row is an observation</a:t>
            </a:r>
          </a:p>
        </p:txBody>
      </p:sp>
      <p:sp>
        <p:nvSpPr>
          <p:cNvPr id="20" name="TextBox 19">
            <a:extLst>
              <a:ext uri="{FF2B5EF4-FFF2-40B4-BE49-F238E27FC236}">
                <a16:creationId xmlns:a16="http://schemas.microsoft.com/office/drawing/2014/main" id="{B50296BD-40D5-43E2-A0FC-F506D8CA6169}"/>
              </a:ext>
            </a:extLst>
          </p:cNvPr>
          <p:cNvSpPr txBox="1"/>
          <p:nvPr/>
        </p:nvSpPr>
        <p:spPr>
          <a:xfrm>
            <a:off x="7967664" y="5159064"/>
            <a:ext cx="2743199" cy="461665"/>
          </a:xfrm>
          <a:prstGeom prst="rect">
            <a:avLst/>
          </a:prstGeom>
          <a:noFill/>
        </p:spPr>
        <p:txBody>
          <a:bodyPr wrap="square" rtlCol="0">
            <a:spAutoFit/>
          </a:bodyPr>
          <a:lstStyle/>
          <a:p>
            <a:pPr algn="ctr"/>
            <a:r>
              <a:rPr lang="en-US" sz="2400" dirty="0"/>
              <a:t>Each cell is a value</a:t>
            </a:r>
          </a:p>
        </p:txBody>
      </p:sp>
      <p:grpSp>
        <p:nvGrpSpPr>
          <p:cNvPr id="3" name="Group 2">
            <a:extLst>
              <a:ext uri="{FF2B5EF4-FFF2-40B4-BE49-F238E27FC236}">
                <a16:creationId xmlns:a16="http://schemas.microsoft.com/office/drawing/2014/main" id="{09DC0BCB-35E7-407A-80D5-AD91064E7A9C}"/>
              </a:ext>
            </a:extLst>
          </p:cNvPr>
          <p:cNvGrpSpPr/>
          <p:nvPr/>
        </p:nvGrpSpPr>
        <p:grpSpPr>
          <a:xfrm>
            <a:off x="4752976" y="2784251"/>
            <a:ext cx="2650330" cy="1592397"/>
            <a:chOff x="4752976" y="2784251"/>
            <a:chExt cx="2650330" cy="1592397"/>
          </a:xfrm>
        </p:grpSpPr>
        <p:cxnSp>
          <p:nvCxnSpPr>
            <p:cNvPr id="29" name="Straight Arrow Connector 28">
              <a:extLst>
                <a:ext uri="{FF2B5EF4-FFF2-40B4-BE49-F238E27FC236}">
                  <a16:creationId xmlns:a16="http://schemas.microsoft.com/office/drawing/2014/main" id="{16AB27F2-0A7D-427B-8628-4BAD773BAE34}"/>
                </a:ext>
              </a:extLst>
            </p:cNvPr>
            <p:cNvCxnSpPr>
              <a:cxnSpLocks/>
            </p:cNvCxnSpPr>
            <p:nvPr/>
          </p:nvCxnSpPr>
          <p:spPr>
            <a:xfrm flipH="1">
              <a:off x="4752977" y="2784251"/>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3E5F8FD-28D5-414A-84C6-CE768137219D}"/>
                </a:ext>
              </a:extLst>
            </p:cNvPr>
            <p:cNvCxnSpPr>
              <a:cxnSpLocks/>
            </p:cNvCxnSpPr>
            <p:nvPr/>
          </p:nvCxnSpPr>
          <p:spPr>
            <a:xfrm flipH="1">
              <a:off x="4752977" y="3089051"/>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73825-C24A-400F-B8EA-15E5586E0437}"/>
                </a:ext>
              </a:extLst>
            </p:cNvPr>
            <p:cNvCxnSpPr>
              <a:cxnSpLocks/>
            </p:cNvCxnSpPr>
            <p:nvPr/>
          </p:nvCxnSpPr>
          <p:spPr>
            <a:xfrm flipH="1">
              <a:off x="4752976" y="3422426"/>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D9BA138-AD2F-4D52-9895-4F95521A94AC}"/>
                </a:ext>
              </a:extLst>
            </p:cNvPr>
            <p:cNvCxnSpPr>
              <a:cxnSpLocks/>
            </p:cNvCxnSpPr>
            <p:nvPr/>
          </p:nvCxnSpPr>
          <p:spPr>
            <a:xfrm flipH="1">
              <a:off x="4752976" y="3727226"/>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9E61A90-EFB0-43EB-A98D-3A9C7AFFBC3D}"/>
                </a:ext>
              </a:extLst>
            </p:cNvPr>
            <p:cNvCxnSpPr>
              <a:cxnSpLocks/>
            </p:cNvCxnSpPr>
            <p:nvPr/>
          </p:nvCxnSpPr>
          <p:spPr>
            <a:xfrm flipH="1">
              <a:off x="4788693" y="4071848"/>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9456F60-D2C0-441A-81B8-537AE727964F}"/>
                </a:ext>
              </a:extLst>
            </p:cNvPr>
            <p:cNvCxnSpPr>
              <a:cxnSpLocks/>
            </p:cNvCxnSpPr>
            <p:nvPr/>
          </p:nvCxnSpPr>
          <p:spPr>
            <a:xfrm flipH="1">
              <a:off x="4788693" y="4376648"/>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33C7A147-26B4-4BD1-9634-5F748901667F}"/>
              </a:ext>
            </a:extLst>
          </p:cNvPr>
          <p:cNvGrpSpPr/>
          <p:nvPr/>
        </p:nvGrpSpPr>
        <p:grpSpPr>
          <a:xfrm>
            <a:off x="8270853" y="2647724"/>
            <a:ext cx="2440010" cy="249250"/>
            <a:chOff x="8270853" y="2647724"/>
            <a:chExt cx="2440010" cy="249250"/>
          </a:xfrm>
        </p:grpSpPr>
        <p:sp>
          <p:nvSpPr>
            <p:cNvPr id="36" name="Oval 35">
              <a:extLst>
                <a:ext uri="{FF2B5EF4-FFF2-40B4-BE49-F238E27FC236}">
                  <a16:creationId xmlns:a16="http://schemas.microsoft.com/office/drawing/2014/main" id="{BD4EABF1-EED3-448A-9881-56FCC0F9915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0487183-6365-4B43-9839-9B0FAF5C52CE}"/>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7C0CE6F-E56E-4AB5-945D-9C6A5B03A0A8}"/>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1D40CEC-2335-45CA-8C1A-9E37202EC926}"/>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128C8764-E530-4A0F-8D23-1BA286F545E5}"/>
              </a:ext>
            </a:extLst>
          </p:cNvPr>
          <p:cNvGrpSpPr/>
          <p:nvPr/>
        </p:nvGrpSpPr>
        <p:grpSpPr>
          <a:xfrm>
            <a:off x="8270853" y="2964426"/>
            <a:ext cx="2440010" cy="249250"/>
            <a:chOff x="8270853" y="2647724"/>
            <a:chExt cx="2440010" cy="249250"/>
          </a:xfrm>
        </p:grpSpPr>
        <p:sp>
          <p:nvSpPr>
            <p:cNvPr id="42" name="Oval 41">
              <a:extLst>
                <a:ext uri="{FF2B5EF4-FFF2-40B4-BE49-F238E27FC236}">
                  <a16:creationId xmlns:a16="http://schemas.microsoft.com/office/drawing/2014/main" id="{17F95879-3BA9-4EA5-B4AD-0141818359FC}"/>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EE98371-FF33-4EBA-BCA2-C40FFE0324E6}"/>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6F68A86-6165-4C3C-8672-A18349C313E6}"/>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ED5C76F-F751-4811-8AAA-94223FDC85F1}"/>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2CD0B9D8-75D9-4CAE-96B9-5B99B2E99415}"/>
              </a:ext>
            </a:extLst>
          </p:cNvPr>
          <p:cNvGrpSpPr/>
          <p:nvPr/>
        </p:nvGrpSpPr>
        <p:grpSpPr>
          <a:xfrm>
            <a:off x="8270853" y="3285899"/>
            <a:ext cx="2440010" cy="249250"/>
            <a:chOff x="8270853" y="2647724"/>
            <a:chExt cx="2440010" cy="249250"/>
          </a:xfrm>
        </p:grpSpPr>
        <p:sp>
          <p:nvSpPr>
            <p:cNvPr id="47" name="Oval 46">
              <a:extLst>
                <a:ext uri="{FF2B5EF4-FFF2-40B4-BE49-F238E27FC236}">
                  <a16:creationId xmlns:a16="http://schemas.microsoft.com/office/drawing/2014/main" id="{896470E7-A1A7-4245-9E3B-0F1A3CF8A0B6}"/>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4B83699-7104-4B86-AD3A-6AFE6388E32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FCC642F-CE3F-4F14-B9CC-27D91B023D84}"/>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6A50EBD-CB7E-460C-BC6D-4A0094CAFA25}"/>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379E78B-40C3-45B9-ADA4-3936F174EFB3}"/>
              </a:ext>
            </a:extLst>
          </p:cNvPr>
          <p:cNvGrpSpPr/>
          <p:nvPr/>
        </p:nvGrpSpPr>
        <p:grpSpPr>
          <a:xfrm>
            <a:off x="8270853" y="3602601"/>
            <a:ext cx="2440010" cy="249250"/>
            <a:chOff x="8270853" y="2647724"/>
            <a:chExt cx="2440010" cy="249250"/>
          </a:xfrm>
        </p:grpSpPr>
        <p:sp>
          <p:nvSpPr>
            <p:cNvPr id="52" name="Oval 51">
              <a:extLst>
                <a:ext uri="{FF2B5EF4-FFF2-40B4-BE49-F238E27FC236}">
                  <a16:creationId xmlns:a16="http://schemas.microsoft.com/office/drawing/2014/main" id="{C7525FD5-751C-46B9-9B1E-4000AF2AACB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84B25CF-24F5-4CD2-A867-7182CDC50C45}"/>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EEB4E06-480C-4C56-9B05-6F8D68C62407}"/>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9AB0BDC-EA17-4398-956A-0A5B307C1BB2}"/>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C30D33D-2E05-4D39-A7F8-A44F49C44084}"/>
              </a:ext>
            </a:extLst>
          </p:cNvPr>
          <p:cNvGrpSpPr/>
          <p:nvPr/>
        </p:nvGrpSpPr>
        <p:grpSpPr>
          <a:xfrm>
            <a:off x="8270853" y="3921414"/>
            <a:ext cx="2440010" cy="249250"/>
            <a:chOff x="8270853" y="2647724"/>
            <a:chExt cx="2440010" cy="249250"/>
          </a:xfrm>
        </p:grpSpPr>
        <p:sp>
          <p:nvSpPr>
            <p:cNvPr id="57" name="Oval 56">
              <a:extLst>
                <a:ext uri="{FF2B5EF4-FFF2-40B4-BE49-F238E27FC236}">
                  <a16:creationId xmlns:a16="http://schemas.microsoft.com/office/drawing/2014/main" id="{6DD99DDB-568E-4793-9054-A73849E442D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DDEB68D-EFAB-422E-A0C3-6D838BDC701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E371F097-5F01-4A97-80F8-01B398813A5A}"/>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CC12FC15-5BB7-4FC3-8F29-328C6DDBA113}"/>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2D803AC2-B96B-43D3-ACF6-2621C2AC3611}"/>
              </a:ext>
            </a:extLst>
          </p:cNvPr>
          <p:cNvGrpSpPr/>
          <p:nvPr/>
        </p:nvGrpSpPr>
        <p:grpSpPr>
          <a:xfrm>
            <a:off x="8270853" y="4238116"/>
            <a:ext cx="2440010" cy="249250"/>
            <a:chOff x="8270853" y="2647724"/>
            <a:chExt cx="2440010" cy="249250"/>
          </a:xfrm>
        </p:grpSpPr>
        <p:sp>
          <p:nvSpPr>
            <p:cNvPr id="62" name="Oval 61">
              <a:extLst>
                <a:ext uri="{FF2B5EF4-FFF2-40B4-BE49-F238E27FC236}">
                  <a16:creationId xmlns:a16="http://schemas.microsoft.com/office/drawing/2014/main" id="{656E50E8-32E7-400C-8112-785802198B93}"/>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3B59EB3-33D5-4B60-A7C7-6BC183E283A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3EF738F-728F-447A-9CF1-FA1072B627B8}"/>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026F6A3-C63B-4C4B-8634-61021454B846}"/>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921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6B3B-8BA1-46C2-9E74-4CFBC5D6B29D}"/>
              </a:ext>
            </a:extLst>
          </p:cNvPr>
          <p:cNvSpPr>
            <a:spLocks noGrp="1"/>
          </p:cNvSpPr>
          <p:nvPr>
            <p:ph type="title"/>
          </p:nvPr>
        </p:nvSpPr>
        <p:spPr/>
        <p:txBody>
          <a:bodyPr/>
          <a:lstStyle/>
          <a:p>
            <a:r>
              <a:rPr lang="en-US" dirty="0"/>
              <a:t>Why be Tidy?</a:t>
            </a:r>
          </a:p>
        </p:txBody>
      </p:sp>
      <p:sp>
        <p:nvSpPr>
          <p:cNvPr id="3" name="Content Placeholder 2">
            <a:extLst>
              <a:ext uri="{FF2B5EF4-FFF2-40B4-BE49-F238E27FC236}">
                <a16:creationId xmlns:a16="http://schemas.microsoft.com/office/drawing/2014/main" id="{29232087-81EF-4327-A49A-8CF9D7FAE731}"/>
              </a:ext>
            </a:extLst>
          </p:cNvPr>
          <p:cNvSpPr>
            <a:spLocks noGrp="1"/>
          </p:cNvSpPr>
          <p:nvPr>
            <p:ph idx="1"/>
          </p:nvPr>
        </p:nvSpPr>
        <p:spPr>
          <a:xfrm>
            <a:off x="838200" y="1825625"/>
            <a:ext cx="5448300" cy="4667250"/>
          </a:xfrm>
        </p:spPr>
        <p:txBody>
          <a:bodyPr>
            <a:normAutofit/>
          </a:bodyPr>
          <a:lstStyle/>
          <a:p>
            <a:r>
              <a:rPr lang="en-US" dirty="0"/>
              <a:t>Though Excel was quick, it gave us bad habits</a:t>
            </a:r>
          </a:p>
          <a:p>
            <a:endParaRPr lang="en-US" dirty="0"/>
          </a:p>
          <a:p>
            <a:r>
              <a:rPr lang="en-US" dirty="0"/>
              <a:t>By using tidy data, we can:</a:t>
            </a:r>
          </a:p>
          <a:p>
            <a:pPr lvl="1"/>
            <a:r>
              <a:rPr lang="en-US" dirty="0"/>
              <a:t>Add comments to each observation</a:t>
            </a:r>
          </a:p>
          <a:p>
            <a:pPr lvl="1"/>
            <a:r>
              <a:rPr lang="en-US" dirty="0"/>
              <a:t>Easily pair a variable to new data</a:t>
            </a:r>
          </a:p>
          <a:p>
            <a:pPr lvl="1"/>
            <a:r>
              <a:rPr lang="en-US" dirty="0"/>
              <a:t>Ensure all observations are of same type &amp; structure</a:t>
            </a:r>
          </a:p>
          <a:p>
            <a:endParaRPr lang="en-US" dirty="0"/>
          </a:p>
          <a:p>
            <a:r>
              <a:rPr lang="en-US" dirty="0"/>
              <a:t>This WILL save you time later</a:t>
            </a:r>
          </a:p>
        </p:txBody>
      </p:sp>
      <p:sp>
        <p:nvSpPr>
          <p:cNvPr id="4" name="Slide Number Placeholder 3">
            <a:extLst>
              <a:ext uri="{FF2B5EF4-FFF2-40B4-BE49-F238E27FC236}">
                <a16:creationId xmlns:a16="http://schemas.microsoft.com/office/drawing/2014/main" id="{08B5DBB7-03EC-4FA4-A1F2-2BEB31F9C59A}"/>
              </a:ext>
            </a:extLst>
          </p:cNvPr>
          <p:cNvSpPr>
            <a:spLocks noGrp="1"/>
          </p:cNvSpPr>
          <p:nvPr>
            <p:ph type="sldNum" sz="quarter" idx="12"/>
          </p:nvPr>
        </p:nvSpPr>
        <p:spPr/>
        <p:txBody>
          <a:bodyPr/>
          <a:lstStyle/>
          <a:p>
            <a:fld id="{6D95AE55-B5F4-483D-AEFF-E8059F5502F5}" type="slidenum">
              <a:rPr lang="en-US" smtClean="0"/>
              <a:t>12</a:t>
            </a:fld>
            <a:endParaRPr lang="en-US"/>
          </a:p>
        </p:txBody>
      </p:sp>
      <p:pic>
        <p:nvPicPr>
          <p:cNvPr id="7" name="Graphic 6" descr="Woman Shrugging outline">
            <a:extLst>
              <a:ext uri="{FF2B5EF4-FFF2-40B4-BE49-F238E27FC236}">
                <a16:creationId xmlns:a16="http://schemas.microsoft.com/office/drawing/2014/main" id="{29D146D7-E383-42D5-9B4C-633325EF60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2837" y="2625726"/>
            <a:ext cx="3257550" cy="3257550"/>
          </a:xfrm>
          <a:prstGeom prst="rect">
            <a:avLst/>
          </a:prstGeom>
        </p:spPr>
      </p:pic>
      <p:sp>
        <p:nvSpPr>
          <p:cNvPr id="8" name="Content Placeholder 2">
            <a:extLst>
              <a:ext uri="{FF2B5EF4-FFF2-40B4-BE49-F238E27FC236}">
                <a16:creationId xmlns:a16="http://schemas.microsoft.com/office/drawing/2014/main" id="{53D8E8E0-03C0-4F37-B287-CDE1754510AF}"/>
              </a:ext>
            </a:extLst>
          </p:cNvPr>
          <p:cNvSpPr txBox="1">
            <a:spLocks/>
          </p:cNvSpPr>
          <p:nvPr/>
        </p:nvSpPr>
        <p:spPr>
          <a:xfrm>
            <a:off x="8258175" y="2307432"/>
            <a:ext cx="3933825" cy="636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Bradley Hand ITC" panose="03070402050302030203" pitchFamily="66" charset="0"/>
              </a:rPr>
              <a:t>Who cares?!</a:t>
            </a:r>
          </a:p>
        </p:txBody>
      </p:sp>
    </p:spTree>
    <p:extLst>
      <p:ext uri="{BB962C8B-B14F-4D97-AF65-F5344CB8AC3E}">
        <p14:creationId xmlns:p14="http://schemas.microsoft.com/office/powerpoint/2010/main" val="1807902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 Do’s &amp; Data Don’ts </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a:xfrm>
            <a:off x="446567" y="1616149"/>
            <a:ext cx="11355573" cy="5056382"/>
          </a:xfrm>
        </p:spPr>
        <p:txBody>
          <a:bodyPr>
            <a:normAutofit fontScale="92500" lnSpcReduction="10000"/>
          </a:bodyPr>
          <a:lstStyle/>
          <a:p>
            <a:r>
              <a:rPr lang="en-US" dirty="0"/>
              <a:t>Use </a:t>
            </a:r>
            <a:r>
              <a:rPr lang="en-US" dirty="0" err="1"/>
              <a:t>unsummarized</a:t>
            </a:r>
            <a:r>
              <a:rPr lang="en-US" dirty="0"/>
              <a:t> data (if possible)</a:t>
            </a:r>
          </a:p>
          <a:p>
            <a:pPr>
              <a:spcBef>
                <a:spcPts val="3600"/>
              </a:spcBef>
            </a:pPr>
            <a:r>
              <a:rPr lang="en-US" dirty="0"/>
              <a:t>To the extent possible, do cleanup in R so that if you re-download from your database (e.g., </a:t>
            </a:r>
            <a:r>
              <a:rPr lang="en-US" dirty="0" err="1"/>
              <a:t>OceanAK</a:t>
            </a:r>
            <a:r>
              <a:rPr lang="en-US" dirty="0"/>
              <a:t>) you don’t have to spend time changing things</a:t>
            </a:r>
          </a:p>
          <a:p>
            <a:pPr lvl="1"/>
            <a:r>
              <a:rPr lang="en-US" dirty="0"/>
              <a:t>Starting out, you can “cheat” and clean up in Excel first</a:t>
            </a:r>
          </a:p>
          <a:p>
            <a:pPr lvl="1"/>
            <a:r>
              <a:rPr lang="en-US" dirty="0"/>
              <a:t>It is </a:t>
            </a:r>
            <a:r>
              <a:rPr lang="en-US" i="1" dirty="0"/>
              <a:t>highly </a:t>
            </a:r>
            <a:r>
              <a:rPr lang="en-US" dirty="0"/>
              <a:t>recommended to bite the bullet and do all of this in R!</a:t>
            </a:r>
          </a:p>
          <a:p>
            <a:pPr>
              <a:spcBef>
                <a:spcPts val="3600"/>
              </a:spcBef>
            </a:pPr>
            <a:r>
              <a:rPr lang="en-US" dirty="0"/>
              <a:t>Don’t use “tabled” data, e.g., Year by Stream</a:t>
            </a:r>
          </a:p>
          <a:p>
            <a:pPr lvl="1"/>
            <a:r>
              <a:rPr lang="en-US" dirty="0"/>
              <a:t>Use “long” format with many rows where each row is a year and a stream</a:t>
            </a:r>
          </a:p>
          <a:p>
            <a:pPr>
              <a:spcBef>
                <a:spcPts val="3600"/>
              </a:spcBef>
            </a:pPr>
            <a:r>
              <a:rPr lang="en-US" dirty="0"/>
              <a:t>Use “tidy” data where:</a:t>
            </a:r>
          </a:p>
          <a:p>
            <a:pPr marL="457200" lvl="1" indent="0">
              <a:buNone/>
            </a:pPr>
            <a:r>
              <a:rPr lang="en-US" dirty="0"/>
              <a:t>- Every column is variable.   - Every row is an observation.    - Every cell is a single value.</a:t>
            </a:r>
            <a:endParaRPr lang="en-US" dirty="0">
              <a:hlinkClick r:id="rId3"/>
            </a:endParaRPr>
          </a:p>
          <a:p>
            <a:pPr lvl="1"/>
            <a:r>
              <a:rPr lang="en-US" dirty="0">
                <a:hlinkClick r:id="rId3"/>
              </a:rPr>
              <a:t>More info here</a:t>
            </a:r>
            <a:endParaRPr lang="en-US" dirty="0"/>
          </a:p>
          <a:p>
            <a:endParaRPr lang="en-US" dirty="0"/>
          </a:p>
        </p:txBody>
      </p:sp>
      <p:sp>
        <p:nvSpPr>
          <p:cNvPr id="5" name="Slide Number Placeholder 4">
            <a:extLst>
              <a:ext uri="{FF2B5EF4-FFF2-40B4-BE49-F238E27FC236}">
                <a16:creationId xmlns:a16="http://schemas.microsoft.com/office/drawing/2014/main" id="{E96AE24A-84E8-40ED-95ED-2E44A87F9D8D}"/>
              </a:ext>
            </a:extLst>
          </p:cNvPr>
          <p:cNvSpPr>
            <a:spLocks noGrp="1"/>
          </p:cNvSpPr>
          <p:nvPr>
            <p:ph type="sldNum" sz="quarter" idx="12"/>
          </p:nvPr>
        </p:nvSpPr>
        <p:spPr/>
        <p:txBody>
          <a:bodyPr/>
          <a:lstStyle/>
          <a:p>
            <a:fld id="{6D95AE55-B5F4-483D-AEFF-E8059F5502F5}" type="slidenum">
              <a:rPr lang="en-US" smtClean="0"/>
              <a:t>13</a:t>
            </a:fld>
            <a:endParaRPr lang="en-US"/>
          </a:p>
        </p:txBody>
      </p:sp>
    </p:spTree>
    <p:extLst>
      <p:ext uri="{BB962C8B-B14F-4D97-AF65-F5344CB8AC3E}">
        <p14:creationId xmlns:p14="http://schemas.microsoft.com/office/powerpoint/2010/main" val="35814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2ABD-FAA9-5513-0098-6143EC292C20}"/>
              </a:ext>
            </a:extLst>
          </p:cNvPr>
          <p:cNvSpPr>
            <a:spLocks noGrp="1"/>
          </p:cNvSpPr>
          <p:nvPr>
            <p:ph type="title"/>
          </p:nvPr>
        </p:nvSpPr>
        <p:spPr/>
        <p:txBody>
          <a:bodyPr/>
          <a:lstStyle/>
          <a:p>
            <a:r>
              <a:rPr lang="en-US" dirty="0"/>
              <a:t>“Machine Readable”</a:t>
            </a:r>
          </a:p>
        </p:txBody>
      </p:sp>
      <p:sp>
        <p:nvSpPr>
          <p:cNvPr id="3" name="Content Placeholder 2">
            <a:extLst>
              <a:ext uri="{FF2B5EF4-FFF2-40B4-BE49-F238E27FC236}">
                <a16:creationId xmlns:a16="http://schemas.microsoft.com/office/drawing/2014/main" id="{CB1C33A6-6C8A-BEE2-F8B9-EB7A9C8418D0}"/>
              </a:ext>
            </a:extLst>
          </p:cNvPr>
          <p:cNvSpPr>
            <a:spLocks noGrp="1"/>
          </p:cNvSpPr>
          <p:nvPr>
            <p:ph idx="1"/>
          </p:nvPr>
        </p:nvSpPr>
        <p:spPr/>
        <p:txBody>
          <a:bodyPr/>
          <a:lstStyle/>
          <a:p>
            <a:r>
              <a:rPr lang="en-US" dirty="0"/>
              <a:t>Last data import point! We will be importing data to a machine, so think like one. What are some problems with importing this data?</a:t>
            </a:r>
          </a:p>
        </p:txBody>
      </p:sp>
      <p:sp>
        <p:nvSpPr>
          <p:cNvPr id="4" name="Slide Number Placeholder 3">
            <a:extLst>
              <a:ext uri="{FF2B5EF4-FFF2-40B4-BE49-F238E27FC236}">
                <a16:creationId xmlns:a16="http://schemas.microsoft.com/office/drawing/2014/main" id="{B961CBA1-ADD8-E193-CA49-6C213575536C}"/>
              </a:ext>
            </a:extLst>
          </p:cNvPr>
          <p:cNvSpPr>
            <a:spLocks noGrp="1"/>
          </p:cNvSpPr>
          <p:nvPr>
            <p:ph type="sldNum" sz="quarter" idx="12"/>
          </p:nvPr>
        </p:nvSpPr>
        <p:spPr/>
        <p:txBody>
          <a:bodyPr/>
          <a:lstStyle/>
          <a:p>
            <a:fld id="{AAD8A31E-A4F3-4577-8E71-C696B2CAECD5}" type="slidenum">
              <a:rPr lang="en-US" smtClean="0"/>
              <a:t>14</a:t>
            </a:fld>
            <a:endParaRPr lang="en-US"/>
          </a:p>
        </p:txBody>
      </p:sp>
      <p:pic>
        <p:nvPicPr>
          <p:cNvPr id="7" name="Picture 6">
            <a:extLst>
              <a:ext uri="{FF2B5EF4-FFF2-40B4-BE49-F238E27FC236}">
                <a16:creationId xmlns:a16="http://schemas.microsoft.com/office/drawing/2014/main" id="{39D69AAA-7543-69B3-B353-428306DC71D0}"/>
              </a:ext>
            </a:extLst>
          </p:cNvPr>
          <p:cNvPicPr>
            <a:picLocks noChangeAspect="1"/>
          </p:cNvPicPr>
          <p:nvPr/>
        </p:nvPicPr>
        <p:blipFill>
          <a:blip r:embed="rId2"/>
          <a:stretch>
            <a:fillRect/>
          </a:stretch>
        </p:blipFill>
        <p:spPr>
          <a:xfrm>
            <a:off x="2555495" y="2995478"/>
            <a:ext cx="7081010" cy="3360872"/>
          </a:xfrm>
          <a:prstGeom prst="rect">
            <a:avLst/>
          </a:prstGeom>
        </p:spPr>
      </p:pic>
    </p:spTree>
    <p:extLst>
      <p:ext uri="{BB962C8B-B14F-4D97-AF65-F5344CB8AC3E}">
        <p14:creationId xmlns:p14="http://schemas.microsoft.com/office/powerpoint/2010/main" val="2998878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B44F-24D0-7F85-7BAF-24DA3F7BDEDF}"/>
              </a:ext>
            </a:extLst>
          </p:cNvPr>
          <p:cNvSpPr>
            <a:spLocks noGrp="1"/>
          </p:cNvSpPr>
          <p:nvPr>
            <p:ph type="title"/>
          </p:nvPr>
        </p:nvSpPr>
        <p:spPr/>
        <p:txBody>
          <a:bodyPr/>
          <a:lstStyle/>
          <a:p>
            <a:r>
              <a:rPr lang="en-US" dirty="0"/>
              <a:t>Machine Readable</a:t>
            </a:r>
          </a:p>
        </p:txBody>
      </p:sp>
      <p:sp>
        <p:nvSpPr>
          <p:cNvPr id="3" name="Content Placeholder 2">
            <a:extLst>
              <a:ext uri="{FF2B5EF4-FFF2-40B4-BE49-F238E27FC236}">
                <a16:creationId xmlns:a16="http://schemas.microsoft.com/office/drawing/2014/main" id="{D27B5B7B-6916-4E47-341D-F9B90DB326B4}"/>
              </a:ext>
            </a:extLst>
          </p:cNvPr>
          <p:cNvSpPr>
            <a:spLocks noGrp="1"/>
          </p:cNvSpPr>
          <p:nvPr>
            <p:ph idx="1"/>
          </p:nvPr>
        </p:nvSpPr>
        <p:spPr/>
        <p:txBody>
          <a:bodyPr/>
          <a:lstStyle/>
          <a:p>
            <a:r>
              <a:rPr lang="en-US" dirty="0"/>
              <a:t>Don’t use color/formatting; have columns for variables; don’t have hidden data; be consistent about blanks vs NA vs 0; start at cell A1</a:t>
            </a:r>
          </a:p>
          <a:p>
            <a:pPr marL="0" indent="0">
              <a:buNone/>
            </a:pPr>
            <a:endParaRPr lang="en-US" dirty="0"/>
          </a:p>
        </p:txBody>
      </p:sp>
      <p:sp>
        <p:nvSpPr>
          <p:cNvPr id="4" name="Slide Number Placeholder 3">
            <a:extLst>
              <a:ext uri="{FF2B5EF4-FFF2-40B4-BE49-F238E27FC236}">
                <a16:creationId xmlns:a16="http://schemas.microsoft.com/office/drawing/2014/main" id="{86D12766-04AF-06EA-AC40-EE0DEC608FCF}"/>
              </a:ext>
            </a:extLst>
          </p:cNvPr>
          <p:cNvSpPr>
            <a:spLocks noGrp="1"/>
          </p:cNvSpPr>
          <p:nvPr>
            <p:ph type="sldNum" sz="quarter" idx="12"/>
          </p:nvPr>
        </p:nvSpPr>
        <p:spPr/>
        <p:txBody>
          <a:bodyPr/>
          <a:lstStyle/>
          <a:p>
            <a:fld id="{AAD8A31E-A4F3-4577-8E71-C696B2CAECD5}" type="slidenum">
              <a:rPr lang="en-US" smtClean="0"/>
              <a:t>15</a:t>
            </a:fld>
            <a:endParaRPr lang="en-US"/>
          </a:p>
        </p:txBody>
      </p:sp>
      <p:pic>
        <p:nvPicPr>
          <p:cNvPr id="6" name="Picture 5">
            <a:extLst>
              <a:ext uri="{FF2B5EF4-FFF2-40B4-BE49-F238E27FC236}">
                <a16:creationId xmlns:a16="http://schemas.microsoft.com/office/drawing/2014/main" id="{4DC03EFA-CB1E-8912-72D1-34A135567E94}"/>
              </a:ext>
            </a:extLst>
          </p:cNvPr>
          <p:cNvPicPr>
            <a:picLocks noChangeAspect="1"/>
          </p:cNvPicPr>
          <p:nvPr/>
        </p:nvPicPr>
        <p:blipFill>
          <a:blip r:embed="rId2"/>
          <a:stretch>
            <a:fillRect/>
          </a:stretch>
        </p:blipFill>
        <p:spPr>
          <a:xfrm>
            <a:off x="1772685" y="2833687"/>
            <a:ext cx="8010525" cy="3705225"/>
          </a:xfrm>
          <a:prstGeom prst="rect">
            <a:avLst/>
          </a:prstGeom>
        </p:spPr>
      </p:pic>
    </p:spTree>
    <p:extLst>
      <p:ext uri="{BB962C8B-B14F-4D97-AF65-F5344CB8AC3E}">
        <p14:creationId xmlns:p14="http://schemas.microsoft.com/office/powerpoint/2010/main" val="1920858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What is a directory?</a:t>
            </a:r>
          </a:p>
          <a:p>
            <a:pPr marL="0" indent="0">
              <a:buNone/>
            </a:pPr>
            <a:endParaRPr lang="en-US" dirty="0"/>
          </a:p>
          <a:p>
            <a:pPr marL="0" indent="0">
              <a:buNone/>
            </a:pPr>
            <a:r>
              <a:rPr lang="en-US" dirty="0"/>
              <a:t>a) A phone book</a:t>
            </a:r>
          </a:p>
          <a:p>
            <a:pPr marL="0" indent="0">
              <a:buNone/>
            </a:pPr>
            <a:r>
              <a:rPr lang="en-US" dirty="0"/>
              <a:t>b) Another word for folder</a:t>
            </a:r>
          </a:p>
          <a:p>
            <a:pPr marL="0" indent="0">
              <a:buNone/>
            </a:pPr>
            <a:r>
              <a:rPr lang="en-US" dirty="0"/>
              <a:t>c) The computer’s file locations</a:t>
            </a:r>
          </a:p>
          <a:p>
            <a:pPr marL="0" indent="0">
              <a:buNone/>
            </a:pPr>
            <a:r>
              <a:rPr lang="en-US" dirty="0"/>
              <a:t>d) A place to store directors</a:t>
            </a:r>
          </a:p>
          <a:p>
            <a:endParaRPr lang="en-US" dirty="0"/>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16</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tidy data? </a:t>
            </a:r>
          </a:p>
          <a:p>
            <a:pPr marL="0" indent="0">
              <a:buFont typeface="Arial" panose="020B0604020202020204" pitchFamily="34" charset="0"/>
              <a:buNone/>
            </a:pPr>
            <a:endParaRPr lang="en-US" dirty="0"/>
          </a:p>
          <a:p>
            <a:pPr marL="0" indent="0">
              <a:buNone/>
            </a:pPr>
            <a:r>
              <a:rPr lang="en-US" dirty="0"/>
              <a:t>a)    All columns are variables </a:t>
            </a:r>
          </a:p>
          <a:p>
            <a:pPr marL="0" indent="0">
              <a:buNone/>
            </a:pPr>
            <a:r>
              <a:rPr lang="en-US" dirty="0">
                <a:latin typeface="Consolas" panose="020B0609020204030204" pitchFamily="49" charset="0"/>
              </a:rPr>
              <a:t>b</a:t>
            </a:r>
            <a:r>
              <a:rPr lang="en-US" sz="2800" dirty="0">
                <a:latin typeface="Consolas" panose="020B0609020204030204" pitchFamily="49" charset="0"/>
              </a:rPr>
              <a:t>) </a:t>
            </a:r>
            <a:r>
              <a:rPr lang="en-US" dirty="0"/>
              <a:t>One row, one observation</a:t>
            </a:r>
          </a:p>
          <a:p>
            <a:pPr marL="0" indent="0">
              <a:buNone/>
            </a:pPr>
            <a:r>
              <a:rPr lang="en-US" dirty="0">
                <a:latin typeface="Consolas" panose="020B0609020204030204" pitchFamily="49" charset="0"/>
              </a:rPr>
              <a:t>c</a:t>
            </a:r>
            <a:r>
              <a:rPr lang="en-US" sz="2800" dirty="0">
                <a:latin typeface="Consolas" panose="020B0609020204030204" pitchFamily="49" charset="0"/>
              </a:rPr>
              <a:t>) </a:t>
            </a:r>
            <a:r>
              <a:rPr lang="en-US" dirty="0"/>
              <a:t>Tabled data</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49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What is a directory?</a:t>
            </a:r>
          </a:p>
          <a:p>
            <a:pPr marL="0" indent="0">
              <a:buNone/>
            </a:pPr>
            <a:endParaRPr lang="en-US" dirty="0"/>
          </a:p>
          <a:p>
            <a:pPr marL="0" indent="0">
              <a:buNone/>
            </a:pPr>
            <a:r>
              <a:rPr lang="en-US" dirty="0"/>
              <a:t>a) A phone book</a:t>
            </a:r>
          </a:p>
          <a:p>
            <a:pPr marL="0" indent="0">
              <a:buNone/>
            </a:pPr>
            <a:r>
              <a:rPr lang="en-US" dirty="0"/>
              <a:t>b) Another word for folder</a:t>
            </a:r>
          </a:p>
          <a:p>
            <a:pPr marL="0" indent="0">
              <a:buNone/>
            </a:pPr>
            <a:r>
              <a:rPr lang="en-US" dirty="0"/>
              <a:t>c) The computer’s file locations</a:t>
            </a:r>
          </a:p>
          <a:p>
            <a:pPr marL="0" indent="0">
              <a:buNone/>
            </a:pPr>
            <a:r>
              <a:rPr lang="en-US" dirty="0"/>
              <a:t>d) A place to store directors</a:t>
            </a:r>
          </a:p>
          <a:p>
            <a:endParaRPr lang="en-US" dirty="0"/>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17</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tidy data? </a:t>
            </a:r>
          </a:p>
          <a:p>
            <a:pPr marL="0" indent="0">
              <a:buFont typeface="Arial" panose="020B0604020202020204" pitchFamily="34" charset="0"/>
              <a:buNone/>
            </a:pPr>
            <a:endParaRPr lang="en-US" dirty="0"/>
          </a:p>
          <a:p>
            <a:pPr marL="0" indent="0">
              <a:buNone/>
            </a:pPr>
            <a:r>
              <a:rPr lang="en-US" dirty="0"/>
              <a:t>a)    All columns are variables </a:t>
            </a:r>
          </a:p>
          <a:p>
            <a:pPr marL="0" indent="0">
              <a:buNone/>
            </a:pPr>
            <a:r>
              <a:rPr lang="en-US" dirty="0">
                <a:latin typeface="Consolas" panose="020B0609020204030204" pitchFamily="49" charset="0"/>
              </a:rPr>
              <a:t>b</a:t>
            </a:r>
            <a:r>
              <a:rPr lang="en-US" sz="2800" dirty="0">
                <a:latin typeface="Consolas" panose="020B0609020204030204" pitchFamily="49" charset="0"/>
              </a:rPr>
              <a:t>) </a:t>
            </a:r>
            <a:r>
              <a:rPr lang="en-US" dirty="0"/>
              <a:t>One row, one observation</a:t>
            </a:r>
          </a:p>
          <a:p>
            <a:pPr marL="0" indent="0">
              <a:buNone/>
            </a:pPr>
            <a:r>
              <a:rPr lang="en-US" dirty="0">
                <a:latin typeface="Consolas" panose="020B0609020204030204" pitchFamily="49" charset="0"/>
              </a:rPr>
              <a:t>c</a:t>
            </a:r>
            <a:r>
              <a:rPr lang="en-US" sz="2800" dirty="0">
                <a:latin typeface="Consolas" panose="020B0609020204030204" pitchFamily="49" charset="0"/>
              </a:rPr>
              <a:t>) </a:t>
            </a:r>
            <a:r>
              <a:rPr lang="en-US" dirty="0"/>
              <a:t>Tabled data</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Graphic 5" descr="Checkmark">
            <a:extLst>
              <a:ext uri="{FF2B5EF4-FFF2-40B4-BE49-F238E27FC236}">
                <a16:creationId xmlns:a16="http://schemas.microsoft.com/office/drawing/2014/main" id="{FC37FD32-9EEE-D311-153C-E0CCA6E55E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81380" y="2219907"/>
            <a:ext cx="914400" cy="914400"/>
          </a:xfrm>
          <a:prstGeom prst="rect">
            <a:avLst/>
          </a:prstGeom>
        </p:spPr>
      </p:pic>
      <p:pic>
        <p:nvPicPr>
          <p:cNvPr id="9" name="Graphic 8" descr="Checkmark">
            <a:extLst>
              <a:ext uri="{FF2B5EF4-FFF2-40B4-BE49-F238E27FC236}">
                <a16:creationId xmlns:a16="http://schemas.microsoft.com/office/drawing/2014/main" id="{EFF8A02F-1DA1-F428-92F2-DD35EBD160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6408" y="2793319"/>
            <a:ext cx="914400" cy="914400"/>
          </a:xfrm>
          <a:prstGeom prst="rect">
            <a:avLst/>
          </a:prstGeom>
        </p:spPr>
      </p:pic>
      <p:pic>
        <p:nvPicPr>
          <p:cNvPr id="11" name="Graphic 10" descr="Checkmark">
            <a:extLst>
              <a:ext uri="{FF2B5EF4-FFF2-40B4-BE49-F238E27FC236}">
                <a16:creationId xmlns:a16="http://schemas.microsoft.com/office/drawing/2014/main" id="{C381A25D-AAE5-FE72-AB31-187A23DCE8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604" y="2685094"/>
            <a:ext cx="914400" cy="914400"/>
          </a:xfrm>
          <a:prstGeom prst="rect">
            <a:avLst/>
          </a:prstGeom>
        </p:spPr>
      </p:pic>
      <p:pic>
        <p:nvPicPr>
          <p:cNvPr id="12" name="Graphic 11" descr="Checkmark">
            <a:extLst>
              <a:ext uri="{FF2B5EF4-FFF2-40B4-BE49-F238E27FC236}">
                <a16:creationId xmlns:a16="http://schemas.microsoft.com/office/drawing/2014/main" id="{21647D29-F878-3563-53EB-E333E7AC70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7632" y="3258506"/>
            <a:ext cx="914400" cy="914400"/>
          </a:xfrm>
          <a:prstGeom prst="rect">
            <a:avLst/>
          </a:prstGeom>
        </p:spPr>
      </p:pic>
    </p:spTree>
    <p:extLst>
      <p:ext uri="{BB962C8B-B14F-4D97-AF65-F5344CB8AC3E}">
        <p14:creationId xmlns:p14="http://schemas.microsoft.com/office/powerpoint/2010/main" val="2069873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a:xfrm>
            <a:off x="701039" y="1825624"/>
            <a:ext cx="5801361" cy="4747895"/>
          </a:xfrm>
        </p:spPr>
        <p:txBody>
          <a:bodyPr>
            <a:normAutofit lnSpcReduction="10000"/>
          </a:bodyPr>
          <a:lstStyle/>
          <a:p>
            <a:r>
              <a:rPr lang="en-US" dirty="0"/>
              <a:t>Import things as a .CSV if you can</a:t>
            </a:r>
          </a:p>
          <a:p>
            <a:pPr marL="457200" lvl="1"/>
            <a:r>
              <a:rPr lang="en-US" dirty="0"/>
              <a:t>This prevents issues by using a static file (i.e., no formulas)  </a:t>
            </a:r>
          </a:p>
          <a:p>
            <a:pPr marL="457200" lvl="1"/>
            <a:r>
              <a:rPr lang="en-US" dirty="0"/>
              <a:t>(All databases allow export as .CSV)</a:t>
            </a:r>
          </a:p>
          <a:p>
            <a:endParaRPr lang="en-US" dirty="0"/>
          </a:p>
          <a:p>
            <a:r>
              <a:rPr lang="en-US" dirty="0"/>
              <a:t>You can import files in .XLS or .XLSX but it’s easier to use “flat” files</a:t>
            </a:r>
          </a:p>
          <a:p>
            <a:endParaRPr lang="en-US" dirty="0"/>
          </a:p>
          <a:p>
            <a:r>
              <a:rPr lang="en-US" dirty="0"/>
              <a:t>Use “</a:t>
            </a:r>
            <a:r>
              <a:rPr lang="en-US" sz="2000" dirty="0">
                <a:latin typeface="Consolas" panose="020B0609020204030204" pitchFamily="49" charset="0"/>
              </a:rPr>
              <a:t>read.csv()</a:t>
            </a:r>
            <a:r>
              <a:rPr lang="en-US" dirty="0"/>
              <a:t>” or “</a:t>
            </a:r>
            <a:r>
              <a:rPr lang="en-US" sz="2000" dirty="0" err="1">
                <a:latin typeface="Consolas" panose="020B0609020204030204" pitchFamily="49" charset="0"/>
              </a:rPr>
              <a:t>read_csv</a:t>
            </a:r>
            <a:r>
              <a:rPr lang="en-US" sz="2000" dirty="0">
                <a:latin typeface="Consolas" panose="020B0609020204030204" pitchFamily="49" charset="0"/>
              </a:rPr>
              <a:t>()</a:t>
            </a:r>
            <a:r>
              <a:rPr lang="en-US" dirty="0"/>
              <a:t>”</a:t>
            </a:r>
          </a:p>
          <a:p>
            <a:pPr marL="457200" lvl="1"/>
            <a:r>
              <a:rPr lang="en-US" dirty="0"/>
              <a:t>We haven’t yet used the package “</a:t>
            </a:r>
            <a:r>
              <a:rPr lang="en-US" dirty="0" err="1"/>
              <a:t>tidyverse</a:t>
            </a:r>
            <a:r>
              <a:rPr lang="en-US" dirty="0"/>
              <a:t>”, so we’ll only use read.csv().                            In future, </a:t>
            </a:r>
            <a:r>
              <a:rPr lang="en-US" dirty="0" err="1"/>
              <a:t>read_csv</a:t>
            </a:r>
            <a:r>
              <a:rPr lang="en-US" dirty="0"/>
              <a:t>() is better</a:t>
            </a:r>
          </a:p>
          <a:p>
            <a:endParaRPr lang="en-US" dirty="0"/>
          </a:p>
        </p:txBody>
      </p:sp>
      <p:sp>
        <p:nvSpPr>
          <p:cNvPr id="4" name="Slide Number Placeholder 3">
            <a:extLst>
              <a:ext uri="{FF2B5EF4-FFF2-40B4-BE49-F238E27FC236}">
                <a16:creationId xmlns:a16="http://schemas.microsoft.com/office/drawing/2014/main" id="{1F3A88F1-6A23-4D52-809B-9B8D9C52A732}"/>
              </a:ext>
            </a:extLst>
          </p:cNvPr>
          <p:cNvSpPr>
            <a:spLocks noGrp="1"/>
          </p:cNvSpPr>
          <p:nvPr>
            <p:ph type="sldNum" sz="quarter" idx="12"/>
          </p:nvPr>
        </p:nvSpPr>
        <p:spPr/>
        <p:txBody>
          <a:bodyPr/>
          <a:lstStyle/>
          <a:p>
            <a:fld id="{6D95AE55-B5F4-483D-AEFF-E8059F5502F5}" type="slidenum">
              <a:rPr lang="en-US" smtClean="0"/>
              <a:t>18</a:t>
            </a:fld>
            <a:endParaRPr lang="en-US"/>
          </a:p>
        </p:txBody>
      </p:sp>
      <p:grpSp>
        <p:nvGrpSpPr>
          <p:cNvPr id="8" name="Group 7">
            <a:extLst>
              <a:ext uri="{FF2B5EF4-FFF2-40B4-BE49-F238E27FC236}">
                <a16:creationId xmlns:a16="http://schemas.microsoft.com/office/drawing/2014/main" id="{419F825D-44E5-41F1-A488-2F271DA40359}"/>
              </a:ext>
            </a:extLst>
          </p:cNvPr>
          <p:cNvGrpSpPr/>
          <p:nvPr/>
        </p:nvGrpSpPr>
        <p:grpSpPr>
          <a:xfrm>
            <a:off x="8181975" y="1427297"/>
            <a:ext cx="2594610" cy="4914900"/>
            <a:chOff x="2200275" y="971550"/>
            <a:chExt cx="2594610" cy="4914900"/>
          </a:xfrm>
        </p:grpSpPr>
        <p:pic>
          <p:nvPicPr>
            <p:cNvPr id="6" name="Picture 5">
              <a:extLst>
                <a:ext uri="{FF2B5EF4-FFF2-40B4-BE49-F238E27FC236}">
                  <a16:creationId xmlns:a16="http://schemas.microsoft.com/office/drawing/2014/main" id="{7D503731-D1F5-4021-B272-4E835EFD03AB}"/>
                </a:ext>
              </a:extLst>
            </p:cNvPr>
            <p:cNvPicPr>
              <a:picLocks noChangeAspect="1"/>
            </p:cNvPicPr>
            <p:nvPr/>
          </p:nvPicPr>
          <p:blipFill rotWithShape="1">
            <a:blip r:embed="rId2"/>
            <a:srcRect r="69169"/>
            <a:stretch/>
          </p:blipFill>
          <p:spPr>
            <a:xfrm>
              <a:off x="2200275" y="971550"/>
              <a:ext cx="2402205" cy="4914900"/>
            </a:xfrm>
            <a:prstGeom prst="rect">
              <a:avLst/>
            </a:prstGeom>
          </p:spPr>
        </p:pic>
        <p:pic>
          <p:nvPicPr>
            <p:cNvPr id="7" name="Picture 6">
              <a:extLst>
                <a:ext uri="{FF2B5EF4-FFF2-40B4-BE49-F238E27FC236}">
                  <a16:creationId xmlns:a16="http://schemas.microsoft.com/office/drawing/2014/main" id="{367D0483-68D9-4EB5-9188-4B987C1FE077}"/>
                </a:ext>
              </a:extLst>
            </p:cNvPr>
            <p:cNvPicPr>
              <a:picLocks noChangeAspect="1"/>
            </p:cNvPicPr>
            <p:nvPr/>
          </p:nvPicPr>
          <p:blipFill rotWithShape="1">
            <a:blip r:embed="rId2"/>
            <a:srcRect l="97531"/>
            <a:stretch/>
          </p:blipFill>
          <p:spPr>
            <a:xfrm>
              <a:off x="4602480" y="971550"/>
              <a:ext cx="192405" cy="4914900"/>
            </a:xfrm>
            <a:prstGeom prst="rect">
              <a:avLst/>
            </a:prstGeom>
          </p:spPr>
        </p:pic>
      </p:grpSp>
      <p:pic>
        <p:nvPicPr>
          <p:cNvPr id="9" name="Graphic 8" descr="Smiling face outline with solid fill">
            <a:extLst>
              <a:ext uri="{FF2B5EF4-FFF2-40B4-BE49-F238E27FC236}">
                <a16:creationId xmlns:a16="http://schemas.microsoft.com/office/drawing/2014/main" id="{6698F86F-3BA5-4EC4-ABCF-38DF0C489B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76585" y="3815264"/>
            <a:ext cx="914400" cy="914400"/>
          </a:xfrm>
          <a:prstGeom prst="rect">
            <a:avLst/>
          </a:prstGeom>
        </p:spPr>
      </p:pic>
      <p:cxnSp>
        <p:nvCxnSpPr>
          <p:cNvPr id="11" name="Straight Arrow Connector 10">
            <a:extLst>
              <a:ext uri="{FF2B5EF4-FFF2-40B4-BE49-F238E27FC236}">
                <a16:creationId xmlns:a16="http://schemas.microsoft.com/office/drawing/2014/main" id="{10EE3CB9-6210-45A7-9845-FACDF2D608D3}"/>
              </a:ext>
            </a:extLst>
          </p:cNvPr>
          <p:cNvCxnSpPr>
            <a:cxnSpLocks/>
          </p:cNvCxnSpPr>
          <p:nvPr/>
        </p:nvCxnSpPr>
        <p:spPr>
          <a:xfrm flipH="1">
            <a:off x="10149840" y="2621280"/>
            <a:ext cx="746759"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4FE551-A271-4CF1-BED7-80D17E67320F}"/>
              </a:ext>
            </a:extLst>
          </p:cNvPr>
          <p:cNvSpPr txBox="1"/>
          <p:nvPr/>
        </p:nvSpPr>
        <p:spPr>
          <a:xfrm>
            <a:off x="10868657" y="2152539"/>
            <a:ext cx="472441" cy="923330"/>
          </a:xfrm>
          <a:prstGeom prst="rect">
            <a:avLst/>
          </a:prstGeom>
          <a:noFill/>
        </p:spPr>
        <p:txBody>
          <a:bodyPr wrap="square" rtlCol="0">
            <a:spAutoFit/>
          </a:bodyPr>
          <a:lstStyle/>
          <a:p>
            <a:r>
              <a:rPr lang="en-US" sz="5400" b="1" dirty="0">
                <a:solidFill>
                  <a:srgbClr val="C00000"/>
                </a:solidFill>
              </a:rPr>
              <a:t>X</a:t>
            </a:r>
            <a:endParaRPr lang="en-US" b="1" dirty="0">
              <a:solidFill>
                <a:srgbClr val="C00000"/>
              </a:solidFill>
            </a:endParaRPr>
          </a:p>
        </p:txBody>
      </p:sp>
    </p:spTree>
    <p:extLst>
      <p:ext uri="{BB962C8B-B14F-4D97-AF65-F5344CB8AC3E}">
        <p14:creationId xmlns:p14="http://schemas.microsoft.com/office/powerpoint/2010/main" val="170942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0F-1791-4D3D-829A-70858ADD8417}"/>
              </a:ext>
            </a:extLst>
          </p:cNvPr>
          <p:cNvSpPr>
            <a:spLocks noGrp="1"/>
          </p:cNvSpPr>
          <p:nvPr>
            <p:ph type="title"/>
          </p:nvPr>
        </p:nvSpPr>
        <p:spPr/>
        <p:txBody>
          <a:bodyPr/>
          <a:lstStyle/>
          <a:p>
            <a:r>
              <a:rPr lang="en-US" dirty="0"/>
              <a:t>Reading in a file</a:t>
            </a:r>
          </a:p>
        </p:txBody>
      </p:sp>
      <p:sp>
        <p:nvSpPr>
          <p:cNvPr id="3" name="Content Placeholder 2">
            <a:extLst>
              <a:ext uri="{FF2B5EF4-FFF2-40B4-BE49-F238E27FC236}">
                <a16:creationId xmlns:a16="http://schemas.microsoft.com/office/drawing/2014/main" id="{2DD82746-D65B-45C8-9FAD-C9499DCDCCCA}"/>
              </a:ext>
            </a:extLst>
          </p:cNvPr>
          <p:cNvSpPr>
            <a:spLocks noGrp="1"/>
          </p:cNvSpPr>
          <p:nvPr>
            <p:ph idx="1"/>
          </p:nvPr>
        </p:nvSpPr>
        <p:spPr>
          <a:xfrm>
            <a:off x="838198" y="1825625"/>
            <a:ext cx="7218775" cy="4351338"/>
          </a:xfrm>
        </p:spPr>
        <p:txBody>
          <a:bodyPr>
            <a:normAutofit lnSpcReduction="10000"/>
          </a:bodyPr>
          <a:lstStyle/>
          <a:p>
            <a:r>
              <a:rPr lang="en-US" dirty="0"/>
              <a:t>Getting data into R is relatively simple! Use: </a:t>
            </a:r>
          </a:p>
          <a:p>
            <a:pPr marL="0" indent="0">
              <a:buNone/>
            </a:pPr>
            <a:r>
              <a:rPr lang="en-US" sz="2200" dirty="0">
                <a:latin typeface="Consolas" panose="020B0609020204030204" pitchFamily="49" charset="0"/>
              </a:rPr>
              <a:t>  read.csv(“</a:t>
            </a:r>
            <a:r>
              <a:rPr lang="en-US" sz="2200" dirty="0" err="1">
                <a:latin typeface="Consolas" panose="020B0609020204030204" pitchFamily="49" charset="0"/>
              </a:rPr>
              <a:t>folderlocation</a:t>
            </a:r>
            <a:r>
              <a:rPr lang="en-US" sz="2200" dirty="0">
                <a:latin typeface="Consolas" panose="020B0609020204030204" pitchFamily="49" charset="0"/>
              </a:rPr>
              <a:t>/filename.csv”)</a:t>
            </a:r>
          </a:p>
          <a:p>
            <a:pPr marL="0" indent="0">
              <a:buNone/>
            </a:pPr>
            <a:r>
              <a:rPr lang="en-US" sz="2200" dirty="0">
                <a:latin typeface="Consolas" panose="020B0609020204030204" pitchFamily="49" charset="0"/>
              </a:rPr>
              <a:t>  read.csv(“</a:t>
            </a:r>
            <a:r>
              <a:rPr lang="en-US" sz="2200" dirty="0" err="1">
                <a:latin typeface="Consolas" panose="020B0609020204030204" pitchFamily="49" charset="0"/>
              </a:rPr>
              <a:t>folderlocation</a:t>
            </a:r>
            <a:r>
              <a:rPr lang="en-US" sz="2200" dirty="0">
                <a:latin typeface="Consolas" panose="020B0609020204030204" pitchFamily="49" charset="0"/>
              </a:rPr>
              <a:t>\\filename.csv”)</a:t>
            </a:r>
          </a:p>
          <a:p>
            <a:pPr marL="0" indent="0">
              <a:buNone/>
            </a:pPr>
            <a:r>
              <a:rPr lang="en-US" sz="2200" dirty="0"/>
              <a:t>     </a:t>
            </a:r>
            <a:r>
              <a:rPr lang="en-US" sz="2400" b="1" dirty="0"/>
              <a:t>NOT</a:t>
            </a:r>
            <a:r>
              <a:rPr lang="en-US" sz="2200" dirty="0">
                <a:latin typeface="Consolas" panose="020B0609020204030204" pitchFamily="49" charset="0"/>
              </a:rPr>
              <a:t> </a:t>
            </a:r>
            <a:r>
              <a:rPr lang="en-US" sz="2200" dirty="0">
                <a:solidFill>
                  <a:srgbClr val="FF0000"/>
                </a:solidFill>
                <a:latin typeface="Consolas" panose="020B0609020204030204" pitchFamily="49" charset="0"/>
              </a:rPr>
              <a:t>read.csv(“</a:t>
            </a:r>
            <a:r>
              <a:rPr lang="en-US" sz="2200" dirty="0" err="1">
                <a:solidFill>
                  <a:srgbClr val="FF0000"/>
                </a:solidFill>
                <a:latin typeface="Consolas" panose="020B0609020204030204" pitchFamily="49" charset="0"/>
              </a:rPr>
              <a:t>folderlocation</a:t>
            </a:r>
            <a:r>
              <a:rPr lang="en-US" sz="2200" dirty="0">
                <a:solidFill>
                  <a:srgbClr val="FF0000"/>
                </a:solidFill>
                <a:latin typeface="Consolas" panose="020B0609020204030204" pitchFamily="49" charset="0"/>
              </a:rPr>
              <a:t>\filename.csv”)</a:t>
            </a:r>
          </a:p>
          <a:p>
            <a:endParaRPr lang="en-US" dirty="0"/>
          </a:p>
          <a:p>
            <a:r>
              <a:rPr lang="en-US" dirty="0"/>
              <a:t>You must use a forward slash “/” or 2 back slashes “\\” to designate a folder or directory</a:t>
            </a:r>
          </a:p>
          <a:p>
            <a:pPr lvl="1"/>
            <a:r>
              <a:rPr lang="en-US" dirty="0"/>
              <a:t>This is </a:t>
            </a:r>
            <a:r>
              <a:rPr lang="en-US" b="1" i="1" dirty="0"/>
              <a:t>different</a:t>
            </a:r>
            <a:r>
              <a:rPr lang="en-US" dirty="0"/>
              <a:t> than the way Windows shows</a:t>
            </a:r>
          </a:p>
          <a:p>
            <a:endParaRPr lang="en-US" dirty="0"/>
          </a:p>
          <a:p>
            <a:r>
              <a:rPr lang="en-US" dirty="0"/>
              <a:t>Again, a better function will be </a:t>
            </a:r>
            <a:r>
              <a:rPr lang="en-US" dirty="0" err="1"/>
              <a:t>read_csv</a:t>
            </a:r>
            <a:r>
              <a:rPr lang="en-US" dirty="0"/>
              <a:t>()</a:t>
            </a:r>
          </a:p>
        </p:txBody>
      </p:sp>
      <p:sp>
        <p:nvSpPr>
          <p:cNvPr id="4" name="Slide Number Placeholder 3">
            <a:extLst>
              <a:ext uri="{FF2B5EF4-FFF2-40B4-BE49-F238E27FC236}">
                <a16:creationId xmlns:a16="http://schemas.microsoft.com/office/drawing/2014/main" id="{593ABBF3-190C-4129-9EEE-627072C99668}"/>
              </a:ext>
            </a:extLst>
          </p:cNvPr>
          <p:cNvSpPr>
            <a:spLocks noGrp="1"/>
          </p:cNvSpPr>
          <p:nvPr>
            <p:ph type="sldNum" sz="quarter" idx="12"/>
          </p:nvPr>
        </p:nvSpPr>
        <p:spPr/>
        <p:txBody>
          <a:bodyPr/>
          <a:lstStyle/>
          <a:p>
            <a:fld id="{6D95AE55-B5F4-483D-AEFF-E8059F5502F5}" type="slidenum">
              <a:rPr lang="en-US" smtClean="0"/>
              <a:t>19</a:t>
            </a:fld>
            <a:endParaRPr lang="en-US"/>
          </a:p>
        </p:txBody>
      </p:sp>
      <p:grpSp>
        <p:nvGrpSpPr>
          <p:cNvPr id="5" name="Group 4">
            <a:extLst>
              <a:ext uri="{FF2B5EF4-FFF2-40B4-BE49-F238E27FC236}">
                <a16:creationId xmlns:a16="http://schemas.microsoft.com/office/drawing/2014/main" id="{383CFE62-7095-4147-B6A4-F2BD1D7BD136}"/>
              </a:ext>
            </a:extLst>
          </p:cNvPr>
          <p:cNvGrpSpPr/>
          <p:nvPr/>
        </p:nvGrpSpPr>
        <p:grpSpPr>
          <a:xfrm>
            <a:off x="9122138" y="3386167"/>
            <a:ext cx="1829669" cy="1473473"/>
            <a:chOff x="7118350" y="4337555"/>
            <a:chExt cx="1829669" cy="1473473"/>
          </a:xfrm>
        </p:grpSpPr>
        <p:grpSp>
          <p:nvGrpSpPr>
            <p:cNvPr id="6" name="Group 5">
              <a:extLst>
                <a:ext uri="{FF2B5EF4-FFF2-40B4-BE49-F238E27FC236}">
                  <a16:creationId xmlns:a16="http://schemas.microsoft.com/office/drawing/2014/main" id="{3F7BDA89-FAEE-4F57-99DA-802E775CB30D}"/>
                </a:ext>
              </a:extLst>
            </p:cNvPr>
            <p:cNvGrpSpPr/>
            <p:nvPr/>
          </p:nvGrpSpPr>
          <p:grpSpPr>
            <a:xfrm>
              <a:off x="7118350" y="4337555"/>
              <a:ext cx="1829669" cy="1473473"/>
              <a:chOff x="7118350" y="4337555"/>
              <a:chExt cx="1260980" cy="1015495"/>
            </a:xfrm>
          </p:grpSpPr>
          <p:sp>
            <p:nvSpPr>
              <p:cNvPr id="13" name="Rectangle: Rounded Corners 12">
                <a:extLst>
                  <a:ext uri="{FF2B5EF4-FFF2-40B4-BE49-F238E27FC236}">
                    <a16:creationId xmlns:a16="http://schemas.microsoft.com/office/drawing/2014/main" id="{84611FD4-6A85-413E-A80A-CE9A354307AA}"/>
                  </a:ext>
                </a:extLst>
              </p:cNvPr>
              <p:cNvSpPr/>
              <p:nvPr/>
            </p:nvSpPr>
            <p:spPr>
              <a:xfrm>
                <a:off x="7118350" y="4337555"/>
                <a:ext cx="463550" cy="1015495"/>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68A17F2-9567-4B58-A807-8A231B1FCC2B}"/>
                  </a:ext>
                </a:extLst>
              </p:cNvPr>
              <p:cNvSpPr/>
              <p:nvPr/>
            </p:nvSpPr>
            <p:spPr>
              <a:xfrm>
                <a:off x="7537450" y="4490139"/>
                <a:ext cx="841880" cy="602561"/>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BC00D2-9641-4366-B150-F89DB22CC9CB}"/>
                  </a:ext>
                </a:extLst>
              </p:cNvPr>
              <p:cNvSpPr/>
              <p:nvPr/>
            </p:nvSpPr>
            <p:spPr>
              <a:xfrm rot="2031236">
                <a:off x="7464609" y="4414672"/>
                <a:ext cx="330769" cy="177111"/>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F4EFA538-F969-4237-AF2F-658234BAA9EF}"/>
                </a:ext>
              </a:extLst>
            </p:cNvPr>
            <p:cNvGrpSpPr/>
            <p:nvPr/>
          </p:nvGrpSpPr>
          <p:grpSpPr>
            <a:xfrm>
              <a:off x="7486311" y="4367215"/>
              <a:ext cx="1178919" cy="1401405"/>
              <a:chOff x="7371943" y="4357996"/>
              <a:chExt cx="812493" cy="965827"/>
            </a:xfrm>
          </p:grpSpPr>
          <p:grpSp>
            <p:nvGrpSpPr>
              <p:cNvPr id="8" name="Group 7">
                <a:extLst>
                  <a:ext uri="{FF2B5EF4-FFF2-40B4-BE49-F238E27FC236}">
                    <a16:creationId xmlns:a16="http://schemas.microsoft.com/office/drawing/2014/main" id="{35A615CF-30C6-4878-B8D3-FBCE81C92F5A}"/>
                  </a:ext>
                </a:extLst>
              </p:cNvPr>
              <p:cNvGrpSpPr/>
              <p:nvPr/>
            </p:nvGrpSpPr>
            <p:grpSpPr>
              <a:xfrm>
                <a:off x="7371943" y="4357996"/>
                <a:ext cx="640158" cy="965827"/>
                <a:chOff x="7371943" y="4357996"/>
                <a:chExt cx="640158" cy="965827"/>
              </a:xfrm>
            </p:grpSpPr>
            <p:sp>
              <p:nvSpPr>
                <p:cNvPr id="10" name="Rectangle: Rounded Corners 9">
                  <a:extLst>
                    <a:ext uri="{FF2B5EF4-FFF2-40B4-BE49-F238E27FC236}">
                      <a16:creationId xmlns:a16="http://schemas.microsoft.com/office/drawing/2014/main" id="{55C6B7C7-ADA3-4B23-9F55-C40A377DAD92}"/>
                    </a:ext>
                  </a:extLst>
                </p:cNvPr>
                <p:cNvSpPr/>
                <p:nvPr/>
              </p:nvSpPr>
              <p:spPr>
                <a:xfrm rot="5400000">
                  <a:off x="7126999" y="4818425"/>
                  <a:ext cx="833684"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1BD67EC5-6EC0-4773-83F1-3264E1283CDC}"/>
                    </a:ext>
                  </a:extLst>
                </p:cNvPr>
                <p:cNvSpPr/>
                <p:nvPr/>
              </p:nvSpPr>
              <p:spPr>
                <a:xfrm rot="5400000">
                  <a:off x="7062119" y="4667820"/>
                  <a:ext cx="796760"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EFA5316C-0564-49D9-8883-554C8FDEA425}"/>
                    </a:ext>
                  </a:extLst>
                </p:cNvPr>
                <p:cNvSpPr/>
                <p:nvPr/>
              </p:nvSpPr>
              <p:spPr>
                <a:xfrm rot="2028151">
                  <a:off x="7429350" y="4510882"/>
                  <a:ext cx="582751"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Rounded Corners 8">
                <a:extLst>
                  <a:ext uri="{FF2B5EF4-FFF2-40B4-BE49-F238E27FC236}">
                    <a16:creationId xmlns:a16="http://schemas.microsoft.com/office/drawing/2014/main" id="{471FE807-D92A-44AD-9E6A-4F12B869086E}"/>
                  </a:ext>
                </a:extLst>
              </p:cNvPr>
              <p:cNvSpPr/>
              <p:nvPr/>
            </p:nvSpPr>
            <p:spPr>
              <a:xfrm>
                <a:off x="7601685" y="4508139"/>
                <a:ext cx="582751"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16" name="Picture 15">
            <a:extLst>
              <a:ext uri="{FF2B5EF4-FFF2-40B4-BE49-F238E27FC236}">
                <a16:creationId xmlns:a16="http://schemas.microsoft.com/office/drawing/2014/main" id="{27434E05-FCD3-470F-BEC8-8BA96D98D6A2}"/>
              </a:ext>
            </a:extLst>
          </p:cNvPr>
          <p:cNvPicPr>
            <a:picLocks noChangeAspect="1"/>
          </p:cNvPicPr>
          <p:nvPr/>
        </p:nvPicPr>
        <p:blipFill>
          <a:blip r:embed="rId2">
            <a:duotone>
              <a:schemeClr val="accent6">
                <a:shade val="45000"/>
                <a:satMod val="135000"/>
              </a:schemeClr>
              <a:prstClr val="white"/>
            </a:duotone>
          </a:blip>
          <a:stretch>
            <a:fillRect/>
          </a:stretch>
        </p:blipFill>
        <p:spPr>
          <a:xfrm rot="668004">
            <a:off x="9910771" y="2735088"/>
            <a:ext cx="1321472" cy="1387826"/>
          </a:xfrm>
          <a:prstGeom prst="rect">
            <a:avLst/>
          </a:prstGeom>
          <a:effectLst>
            <a:outerShdw blurRad="50800" dist="38100" dir="2700000" algn="tl" rotWithShape="0">
              <a:prstClr val="black">
                <a:alpha val="40000"/>
              </a:prstClr>
            </a:outerShdw>
          </a:effectLst>
        </p:spPr>
      </p:pic>
      <p:sp>
        <p:nvSpPr>
          <p:cNvPr id="17" name="Freeform: Shape 16">
            <a:extLst>
              <a:ext uri="{FF2B5EF4-FFF2-40B4-BE49-F238E27FC236}">
                <a16:creationId xmlns:a16="http://schemas.microsoft.com/office/drawing/2014/main" id="{BD7EC728-2D5B-4BAB-B15F-A2FA6ACC783B}"/>
              </a:ext>
            </a:extLst>
          </p:cNvPr>
          <p:cNvSpPr/>
          <p:nvPr/>
        </p:nvSpPr>
        <p:spPr>
          <a:xfrm>
            <a:off x="9140766" y="3964693"/>
            <a:ext cx="2052856" cy="912167"/>
          </a:xfrm>
          <a:custGeom>
            <a:avLst/>
            <a:gdLst>
              <a:gd name="connsiteX0" fmla="*/ 238125 w 1407319"/>
              <a:gd name="connsiteY0" fmla="*/ 50006 h 628650"/>
              <a:gd name="connsiteX1" fmla="*/ 280988 w 1407319"/>
              <a:gd name="connsiteY1" fmla="*/ 2381 h 628650"/>
              <a:gd name="connsiteX2" fmla="*/ 309563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309563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1352550 w 1407319"/>
              <a:gd name="connsiteY4" fmla="*/ 0 h 628650"/>
              <a:gd name="connsiteX5" fmla="*/ 1378744 w 1407319"/>
              <a:gd name="connsiteY5" fmla="*/ 7143 h 628650"/>
              <a:gd name="connsiteX6" fmla="*/ 1397794 w 1407319"/>
              <a:gd name="connsiteY6" fmla="*/ 19049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2388 h 631032"/>
              <a:gd name="connsiteX1" fmla="*/ 259557 w 1407319"/>
              <a:gd name="connsiteY1" fmla="*/ 16670 h 631032"/>
              <a:gd name="connsiteX2" fmla="*/ 297657 w 1407319"/>
              <a:gd name="connsiteY2" fmla="*/ 2382 h 631032"/>
              <a:gd name="connsiteX3" fmla="*/ 342900 w 1407319"/>
              <a:gd name="connsiteY3" fmla="*/ 4762 h 631032"/>
              <a:gd name="connsiteX4" fmla="*/ 347663 w 1407319"/>
              <a:gd name="connsiteY4" fmla="*/ 0 h 631032"/>
              <a:gd name="connsiteX5" fmla="*/ 1352550 w 1407319"/>
              <a:gd name="connsiteY5" fmla="*/ 2382 h 631032"/>
              <a:gd name="connsiteX6" fmla="*/ 1378744 w 1407319"/>
              <a:gd name="connsiteY6" fmla="*/ 9525 h 631032"/>
              <a:gd name="connsiteX7" fmla="*/ 1397794 w 1407319"/>
              <a:gd name="connsiteY7" fmla="*/ 21431 h 631032"/>
              <a:gd name="connsiteX8" fmla="*/ 1404938 w 1407319"/>
              <a:gd name="connsiteY8" fmla="*/ 40482 h 631032"/>
              <a:gd name="connsiteX9" fmla="*/ 1407319 w 1407319"/>
              <a:gd name="connsiteY9" fmla="*/ 57150 h 631032"/>
              <a:gd name="connsiteX10" fmla="*/ 1402556 w 1407319"/>
              <a:gd name="connsiteY10" fmla="*/ 83344 h 631032"/>
              <a:gd name="connsiteX11" fmla="*/ 1157288 w 1407319"/>
              <a:gd name="connsiteY11" fmla="*/ 631032 h 631032"/>
              <a:gd name="connsiteX12" fmla="*/ 0 w 1407319"/>
              <a:gd name="connsiteY12" fmla="*/ 628650 h 631032"/>
              <a:gd name="connsiteX13" fmla="*/ 238125 w 1407319"/>
              <a:gd name="connsiteY13" fmla="*/ 52388 h 631032"/>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388145 w 1407319"/>
              <a:gd name="connsiteY4" fmla="*/ 2380 h 628650"/>
              <a:gd name="connsiteX5" fmla="*/ 1352550 w 1407319"/>
              <a:gd name="connsiteY5" fmla="*/ 0 h 628650"/>
              <a:gd name="connsiteX6" fmla="*/ 1378744 w 1407319"/>
              <a:gd name="connsiteY6" fmla="*/ 7143 h 628650"/>
              <a:gd name="connsiteX7" fmla="*/ 1397794 w 1407319"/>
              <a:gd name="connsiteY7" fmla="*/ 19049 h 628650"/>
              <a:gd name="connsiteX8" fmla="*/ 1404938 w 1407319"/>
              <a:gd name="connsiteY8" fmla="*/ 38100 h 628650"/>
              <a:gd name="connsiteX9" fmla="*/ 1407319 w 1407319"/>
              <a:gd name="connsiteY9" fmla="*/ 54768 h 628650"/>
              <a:gd name="connsiteX10" fmla="*/ 1402556 w 1407319"/>
              <a:gd name="connsiteY10" fmla="*/ 80962 h 628650"/>
              <a:gd name="connsiteX11" fmla="*/ 1157288 w 1407319"/>
              <a:gd name="connsiteY11" fmla="*/ 628650 h 628650"/>
              <a:gd name="connsiteX12" fmla="*/ 0 w 1407319"/>
              <a:gd name="connsiteY12" fmla="*/ 626268 h 628650"/>
              <a:gd name="connsiteX13" fmla="*/ 238125 w 1407319"/>
              <a:gd name="connsiteY13" fmla="*/ 50006 h 628650"/>
              <a:gd name="connsiteX0" fmla="*/ 238125 w 1407319"/>
              <a:gd name="connsiteY0" fmla="*/ 50008 h 628652"/>
              <a:gd name="connsiteX1" fmla="*/ 259557 w 1407319"/>
              <a:gd name="connsiteY1" fmla="*/ 14290 h 628652"/>
              <a:gd name="connsiteX2" fmla="*/ 297657 w 1407319"/>
              <a:gd name="connsiteY2" fmla="*/ 2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97657 w 1407319"/>
              <a:gd name="connsiteY2" fmla="*/ 2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0 w 1407319"/>
              <a:gd name="connsiteY13" fmla="*/ 626270 h 628652"/>
              <a:gd name="connsiteX14" fmla="*/ 238125 w 1407319"/>
              <a:gd name="connsiteY14" fmla="*/ 50008 h 628652"/>
              <a:gd name="connsiteX0" fmla="*/ 226219 w 1395413"/>
              <a:gd name="connsiteY0" fmla="*/ 50008 h 628652"/>
              <a:gd name="connsiteX1" fmla="*/ 240508 w 1395413"/>
              <a:gd name="connsiteY1" fmla="*/ 19052 h 628652"/>
              <a:gd name="connsiteX2" fmla="*/ 269083 w 1395413"/>
              <a:gd name="connsiteY2" fmla="*/ 2384 h 628652"/>
              <a:gd name="connsiteX3" fmla="*/ 297657 w 1395413"/>
              <a:gd name="connsiteY3" fmla="*/ 0 h 628652"/>
              <a:gd name="connsiteX4" fmla="*/ 335758 w 1395413"/>
              <a:gd name="connsiteY4" fmla="*/ 2382 h 628652"/>
              <a:gd name="connsiteX5" fmla="*/ 1340644 w 1395413"/>
              <a:gd name="connsiteY5" fmla="*/ 2 h 628652"/>
              <a:gd name="connsiteX6" fmla="*/ 1366838 w 1395413"/>
              <a:gd name="connsiteY6" fmla="*/ 7145 h 628652"/>
              <a:gd name="connsiteX7" fmla="*/ 1385888 w 1395413"/>
              <a:gd name="connsiteY7" fmla="*/ 19051 h 628652"/>
              <a:gd name="connsiteX8" fmla="*/ 1393032 w 1395413"/>
              <a:gd name="connsiteY8" fmla="*/ 38102 h 628652"/>
              <a:gd name="connsiteX9" fmla="*/ 1395413 w 1395413"/>
              <a:gd name="connsiteY9" fmla="*/ 54770 h 628652"/>
              <a:gd name="connsiteX10" fmla="*/ 1390650 w 1395413"/>
              <a:gd name="connsiteY10" fmla="*/ 80964 h 628652"/>
              <a:gd name="connsiteX11" fmla="*/ 1145382 w 1395413"/>
              <a:gd name="connsiteY11" fmla="*/ 628652 h 628652"/>
              <a:gd name="connsiteX12" fmla="*/ 73485 w 1395413"/>
              <a:gd name="connsiteY12" fmla="*/ 623889 h 628652"/>
              <a:gd name="connsiteX13" fmla="*/ 0 w 1395413"/>
              <a:gd name="connsiteY13" fmla="*/ 585789 h 628652"/>
              <a:gd name="connsiteX14" fmla="*/ 226219 w 1395413"/>
              <a:gd name="connsiteY14" fmla="*/ 50008 h 628652"/>
              <a:gd name="connsiteX0" fmla="*/ 254794 w 1423988"/>
              <a:gd name="connsiteY0" fmla="*/ 50008 h 628652"/>
              <a:gd name="connsiteX1" fmla="*/ 269083 w 1423988"/>
              <a:gd name="connsiteY1" fmla="*/ 19052 h 628652"/>
              <a:gd name="connsiteX2" fmla="*/ 297658 w 1423988"/>
              <a:gd name="connsiteY2" fmla="*/ 2384 h 628652"/>
              <a:gd name="connsiteX3" fmla="*/ 326232 w 1423988"/>
              <a:gd name="connsiteY3" fmla="*/ 0 h 628652"/>
              <a:gd name="connsiteX4" fmla="*/ 364333 w 1423988"/>
              <a:gd name="connsiteY4" fmla="*/ 2382 h 628652"/>
              <a:gd name="connsiteX5" fmla="*/ 1369219 w 1423988"/>
              <a:gd name="connsiteY5" fmla="*/ 2 h 628652"/>
              <a:gd name="connsiteX6" fmla="*/ 1395413 w 1423988"/>
              <a:gd name="connsiteY6" fmla="*/ 7145 h 628652"/>
              <a:gd name="connsiteX7" fmla="*/ 1414463 w 1423988"/>
              <a:gd name="connsiteY7" fmla="*/ 19051 h 628652"/>
              <a:gd name="connsiteX8" fmla="*/ 1421607 w 1423988"/>
              <a:gd name="connsiteY8" fmla="*/ 38102 h 628652"/>
              <a:gd name="connsiteX9" fmla="*/ 1423988 w 1423988"/>
              <a:gd name="connsiteY9" fmla="*/ 54770 h 628652"/>
              <a:gd name="connsiteX10" fmla="*/ 1419225 w 1423988"/>
              <a:gd name="connsiteY10" fmla="*/ 80964 h 628652"/>
              <a:gd name="connsiteX11" fmla="*/ 1173957 w 1423988"/>
              <a:gd name="connsiteY11" fmla="*/ 628652 h 628652"/>
              <a:gd name="connsiteX12" fmla="*/ 102060 w 1423988"/>
              <a:gd name="connsiteY12" fmla="*/ 623889 h 628652"/>
              <a:gd name="connsiteX13" fmla="*/ 0 w 1423988"/>
              <a:gd name="connsiteY13" fmla="*/ 616745 h 628652"/>
              <a:gd name="connsiteX14" fmla="*/ 254794 w 1423988"/>
              <a:gd name="connsiteY14"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0 w 1407319"/>
              <a:gd name="connsiteY13" fmla="*/ 561976 h 628652"/>
              <a:gd name="connsiteX14" fmla="*/ 238125 w 1407319"/>
              <a:gd name="connsiteY14"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47291 w 1407319"/>
              <a:gd name="connsiteY13" fmla="*/ 600076 h 628652"/>
              <a:gd name="connsiteX14" fmla="*/ 0 w 1407319"/>
              <a:gd name="connsiteY14" fmla="*/ 561976 h 628652"/>
              <a:gd name="connsiteX15" fmla="*/ 238125 w 1407319"/>
              <a:gd name="connsiteY15"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0 w 1426703"/>
              <a:gd name="connsiteY13" fmla="*/ 619126 h 628652"/>
              <a:gd name="connsiteX14" fmla="*/ 19384 w 1426703"/>
              <a:gd name="connsiteY14" fmla="*/ 561976 h 628652"/>
              <a:gd name="connsiteX15" fmla="*/ 257509 w 1426703"/>
              <a:gd name="connsiteY15"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66675 w 1426703"/>
              <a:gd name="connsiteY13" fmla="*/ 623889 h 628652"/>
              <a:gd name="connsiteX14" fmla="*/ 0 w 1426703"/>
              <a:gd name="connsiteY14" fmla="*/ 619126 h 628652"/>
              <a:gd name="connsiteX15" fmla="*/ 19384 w 1426703"/>
              <a:gd name="connsiteY15" fmla="*/ 561976 h 628652"/>
              <a:gd name="connsiteX16" fmla="*/ 257509 w 1426703"/>
              <a:gd name="connsiteY16"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33337 w 1426703"/>
              <a:gd name="connsiteY13" fmla="*/ 626270 h 628652"/>
              <a:gd name="connsiteX14" fmla="*/ 0 w 1426703"/>
              <a:gd name="connsiteY14" fmla="*/ 619126 h 628652"/>
              <a:gd name="connsiteX15" fmla="*/ 19384 w 1426703"/>
              <a:gd name="connsiteY15" fmla="*/ 561976 h 628652"/>
              <a:gd name="connsiteX16" fmla="*/ 257509 w 1426703"/>
              <a:gd name="connsiteY16" fmla="*/ 50008 h 628652"/>
              <a:gd name="connsiteX0" fmla="*/ 245603 w 1414797"/>
              <a:gd name="connsiteY0" fmla="*/ 50008 h 628652"/>
              <a:gd name="connsiteX1" fmla="*/ 259892 w 1414797"/>
              <a:gd name="connsiteY1" fmla="*/ 19052 h 628652"/>
              <a:gd name="connsiteX2" fmla="*/ 288467 w 1414797"/>
              <a:gd name="connsiteY2" fmla="*/ 2384 h 628652"/>
              <a:gd name="connsiteX3" fmla="*/ 317041 w 1414797"/>
              <a:gd name="connsiteY3" fmla="*/ 0 h 628652"/>
              <a:gd name="connsiteX4" fmla="*/ 355142 w 1414797"/>
              <a:gd name="connsiteY4" fmla="*/ 2382 h 628652"/>
              <a:gd name="connsiteX5" fmla="*/ 1360028 w 1414797"/>
              <a:gd name="connsiteY5" fmla="*/ 2 h 628652"/>
              <a:gd name="connsiteX6" fmla="*/ 1386222 w 1414797"/>
              <a:gd name="connsiteY6" fmla="*/ 7145 h 628652"/>
              <a:gd name="connsiteX7" fmla="*/ 1405272 w 1414797"/>
              <a:gd name="connsiteY7" fmla="*/ 19051 h 628652"/>
              <a:gd name="connsiteX8" fmla="*/ 1412416 w 1414797"/>
              <a:gd name="connsiteY8" fmla="*/ 38102 h 628652"/>
              <a:gd name="connsiteX9" fmla="*/ 1414797 w 1414797"/>
              <a:gd name="connsiteY9" fmla="*/ 54770 h 628652"/>
              <a:gd name="connsiteX10" fmla="*/ 1410034 w 1414797"/>
              <a:gd name="connsiteY10" fmla="*/ 80964 h 628652"/>
              <a:gd name="connsiteX11" fmla="*/ 1164766 w 1414797"/>
              <a:gd name="connsiteY11" fmla="*/ 628652 h 628652"/>
              <a:gd name="connsiteX12" fmla="*/ 92869 w 1414797"/>
              <a:gd name="connsiteY12" fmla="*/ 623889 h 628652"/>
              <a:gd name="connsiteX13" fmla="*/ 21431 w 1414797"/>
              <a:gd name="connsiteY13" fmla="*/ 626270 h 628652"/>
              <a:gd name="connsiteX14" fmla="*/ 0 w 1414797"/>
              <a:gd name="connsiteY14" fmla="*/ 597695 h 628652"/>
              <a:gd name="connsiteX15" fmla="*/ 7478 w 1414797"/>
              <a:gd name="connsiteY15" fmla="*/ 561976 h 628652"/>
              <a:gd name="connsiteX16" fmla="*/ 245603 w 1414797"/>
              <a:gd name="connsiteY16" fmla="*/ 50008 h 628652"/>
              <a:gd name="connsiteX0" fmla="*/ 245603 w 1414797"/>
              <a:gd name="connsiteY0" fmla="*/ 50008 h 628652"/>
              <a:gd name="connsiteX1" fmla="*/ 259892 w 1414797"/>
              <a:gd name="connsiteY1" fmla="*/ 19052 h 628652"/>
              <a:gd name="connsiteX2" fmla="*/ 288467 w 1414797"/>
              <a:gd name="connsiteY2" fmla="*/ 2384 h 628652"/>
              <a:gd name="connsiteX3" fmla="*/ 317041 w 1414797"/>
              <a:gd name="connsiteY3" fmla="*/ 0 h 628652"/>
              <a:gd name="connsiteX4" fmla="*/ 355142 w 1414797"/>
              <a:gd name="connsiteY4" fmla="*/ 2382 h 628652"/>
              <a:gd name="connsiteX5" fmla="*/ 1360028 w 1414797"/>
              <a:gd name="connsiteY5" fmla="*/ 2 h 628652"/>
              <a:gd name="connsiteX6" fmla="*/ 1386222 w 1414797"/>
              <a:gd name="connsiteY6" fmla="*/ 7145 h 628652"/>
              <a:gd name="connsiteX7" fmla="*/ 1405272 w 1414797"/>
              <a:gd name="connsiteY7" fmla="*/ 19051 h 628652"/>
              <a:gd name="connsiteX8" fmla="*/ 1412416 w 1414797"/>
              <a:gd name="connsiteY8" fmla="*/ 38102 h 628652"/>
              <a:gd name="connsiteX9" fmla="*/ 1414797 w 1414797"/>
              <a:gd name="connsiteY9" fmla="*/ 54770 h 628652"/>
              <a:gd name="connsiteX10" fmla="*/ 1410034 w 1414797"/>
              <a:gd name="connsiteY10" fmla="*/ 80964 h 628652"/>
              <a:gd name="connsiteX11" fmla="*/ 1164766 w 1414797"/>
              <a:gd name="connsiteY11" fmla="*/ 628652 h 628652"/>
              <a:gd name="connsiteX12" fmla="*/ 92869 w 1414797"/>
              <a:gd name="connsiteY12" fmla="*/ 626270 h 628652"/>
              <a:gd name="connsiteX13" fmla="*/ 21431 w 1414797"/>
              <a:gd name="connsiteY13" fmla="*/ 626270 h 628652"/>
              <a:gd name="connsiteX14" fmla="*/ 0 w 1414797"/>
              <a:gd name="connsiteY14" fmla="*/ 597695 h 628652"/>
              <a:gd name="connsiteX15" fmla="*/ 7478 w 1414797"/>
              <a:gd name="connsiteY15" fmla="*/ 561976 h 628652"/>
              <a:gd name="connsiteX16" fmla="*/ 245603 w 1414797"/>
              <a:gd name="connsiteY16" fmla="*/ 50008 h 6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4797" h="628652">
                <a:moveTo>
                  <a:pt x="245603" y="50008"/>
                </a:moveTo>
                <a:lnTo>
                  <a:pt x="259892" y="19052"/>
                </a:lnTo>
                <a:lnTo>
                  <a:pt x="288467" y="2384"/>
                </a:lnTo>
                <a:lnTo>
                  <a:pt x="317041" y="0"/>
                </a:lnTo>
                <a:lnTo>
                  <a:pt x="355142" y="2382"/>
                </a:lnTo>
                <a:lnTo>
                  <a:pt x="1360028" y="2"/>
                </a:lnTo>
                <a:lnTo>
                  <a:pt x="1386222" y="7145"/>
                </a:lnTo>
                <a:lnTo>
                  <a:pt x="1405272" y="19051"/>
                </a:lnTo>
                <a:lnTo>
                  <a:pt x="1412416" y="38102"/>
                </a:lnTo>
                <a:lnTo>
                  <a:pt x="1414797" y="54770"/>
                </a:lnTo>
                <a:lnTo>
                  <a:pt x="1410034" y="80964"/>
                </a:lnTo>
                <a:lnTo>
                  <a:pt x="1164766" y="628652"/>
                </a:lnTo>
                <a:lnTo>
                  <a:pt x="92869" y="626270"/>
                </a:lnTo>
                <a:lnTo>
                  <a:pt x="21431" y="626270"/>
                </a:lnTo>
                <a:lnTo>
                  <a:pt x="0" y="597695"/>
                </a:lnTo>
                <a:lnTo>
                  <a:pt x="7478" y="561976"/>
                </a:lnTo>
                <a:lnTo>
                  <a:pt x="245603" y="50008"/>
                </a:ln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5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52C3-503D-97AD-777B-12B6094622E7}"/>
              </a:ext>
            </a:extLst>
          </p:cNvPr>
          <p:cNvSpPr>
            <a:spLocks noGrp="1"/>
          </p:cNvSpPr>
          <p:nvPr>
            <p:ph type="title"/>
          </p:nvPr>
        </p:nvSpPr>
        <p:spPr/>
        <p:txBody>
          <a:bodyPr/>
          <a:lstStyle/>
          <a:p>
            <a:r>
              <a:rPr lang="en-US" dirty="0"/>
              <a:t>Package Review</a:t>
            </a:r>
          </a:p>
        </p:txBody>
      </p:sp>
      <p:sp>
        <p:nvSpPr>
          <p:cNvPr id="3" name="Content Placeholder 2">
            <a:extLst>
              <a:ext uri="{FF2B5EF4-FFF2-40B4-BE49-F238E27FC236}">
                <a16:creationId xmlns:a16="http://schemas.microsoft.com/office/drawing/2014/main" id="{66099FD2-8F48-6D64-D35E-78756D16E216}"/>
              </a:ext>
            </a:extLst>
          </p:cNvPr>
          <p:cNvSpPr>
            <a:spLocks noGrp="1"/>
          </p:cNvSpPr>
          <p:nvPr>
            <p:ph idx="1"/>
          </p:nvPr>
        </p:nvSpPr>
        <p:spPr>
          <a:xfrm>
            <a:off x="838200" y="1825625"/>
            <a:ext cx="5603037" cy="4351338"/>
          </a:xfrm>
        </p:spPr>
        <p:txBody>
          <a:bodyPr>
            <a:normAutofit lnSpcReduction="10000"/>
          </a:bodyPr>
          <a:lstStyle/>
          <a:p>
            <a:r>
              <a:rPr lang="en-US" dirty="0"/>
              <a:t>In the previous section, we discussed what a package is: a collection of new functions (commands).</a:t>
            </a:r>
          </a:p>
          <a:p>
            <a:endParaRPr lang="en-US" dirty="0"/>
          </a:p>
          <a:p>
            <a:r>
              <a:rPr lang="en-US" dirty="0"/>
              <a:t>Once we’ve installed it, we need to “load” the package from our library. </a:t>
            </a:r>
          </a:p>
          <a:p>
            <a:endParaRPr lang="en-US" dirty="0"/>
          </a:p>
          <a:p>
            <a:r>
              <a:rPr lang="en-US" dirty="0"/>
              <a:t>We’ll use some packages to import our data smoothly</a:t>
            </a:r>
          </a:p>
        </p:txBody>
      </p:sp>
      <p:grpSp>
        <p:nvGrpSpPr>
          <p:cNvPr id="9" name="Group 8">
            <a:extLst>
              <a:ext uri="{FF2B5EF4-FFF2-40B4-BE49-F238E27FC236}">
                <a16:creationId xmlns:a16="http://schemas.microsoft.com/office/drawing/2014/main" id="{63800223-2131-19AD-3793-404B9F629F29}"/>
              </a:ext>
            </a:extLst>
          </p:cNvPr>
          <p:cNvGrpSpPr/>
          <p:nvPr/>
        </p:nvGrpSpPr>
        <p:grpSpPr>
          <a:xfrm>
            <a:off x="7315200" y="1638161"/>
            <a:ext cx="3777342" cy="2366590"/>
            <a:chOff x="7576458" y="1690689"/>
            <a:chExt cx="3777342" cy="2366590"/>
          </a:xfrm>
        </p:grpSpPr>
        <p:sp>
          <p:nvSpPr>
            <p:cNvPr id="4" name="Rectangle 3">
              <a:extLst>
                <a:ext uri="{FF2B5EF4-FFF2-40B4-BE49-F238E27FC236}">
                  <a16:creationId xmlns:a16="http://schemas.microsoft.com/office/drawing/2014/main" id="{F0B6D249-5C3F-4F93-7056-C69C5449C4E8}"/>
                </a:ext>
              </a:extLst>
            </p:cNvPr>
            <p:cNvSpPr/>
            <p:nvPr/>
          </p:nvSpPr>
          <p:spPr>
            <a:xfrm>
              <a:off x="7640217" y="1693020"/>
              <a:ext cx="3713583" cy="340567"/>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59EFE4-C3C2-FE6F-9543-86DF691654D2}"/>
                </a:ext>
              </a:extLst>
            </p:cNvPr>
            <p:cNvSpPr/>
            <p:nvPr/>
          </p:nvSpPr>
          <p:spPr>
            <a:xfrm>
              <a:off x="7576458" y="3716712"/>
              <a:ext cx="3713583" cy="340567"/>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4E4734-7781-8391-3AF1-BC830E47A55D}"/>
                </a:ext>
              </a:extLst>
            </p:cNvPr>
            <p:cNvSpPr/>
            <p:nvPr/>
          </p:nvSpPr>
          <p:spPr>
            <a:xfrm>
              <a:off x="11027228" y="1690689"/>
              <a:ext cx="326572" cy="2365362"/>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A5857B-D041-051A-753C-9A6F510AC5A7}"/>
                </a:ext>
              </a:extLst>
            </p:cNvPr>
            <p:cNvSpPr/>
            <p:nvPr/>
          </p:nvSpPr>
          <p:spPr>
            <a:xfrm>
              <a:off x="7576458" y="1691918"/>
              <a:ext cx="326572" cy="2365361"/>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A39A3FD1-129C-99C8-8796-91EBA52D7AE4}"/>
              </a:ext>
            </a:extLst>
          </p:cNvPr>
          <p:cNvGrpSpPr/>
          <p:nvPr/>
        </p:nvGrpSpPr>
        <p:grpSpPr>
          <a:xfrm>
            <a:off x="7641772" y="2168774"/>
            <a:ext cx="3118754" cy="1520600"/>
            <a:chOff x="7903030" y="895739"/>
            <a:chExt cx="3118754" cy="1520600"/>
          </a:xfrm>
        </p:grpSpPr>
        <p:sp>
          <p:nvSpPr>
            <p:cNvPr id="10" name="Rectangle 9">
              <a:extLst>
                <a:ext uri="{FF2B5EF4-FFF2-40B4-BE49-F238E27FC236}">
                  <a16:creationId xmlns:a16="http://schemas.microsoft.com/office/drawing/2014/main" id="{E4316A65-C9B5-6039-8717-265328B4EEBB}"/>
                </a:ext>
              </a:extLst>
            </p:cNvPr>
            <p:cNvSpPr/>
            <p:nvPr/>
          </p:nvSpPr>
          <p:spPr>
            <a:xfrm>
              <a:off x="7903030" y="1027906"/>
              <a:ext cx="326572" cy="1363242"/>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dplyr</a:t>
              </a:r>
            </a:p>
          </p:txBody>
        </p:sp>
        <p:sp>
          <p:nvSpPr>
            <p:cNvPr id="11" name="Rectangle 10">
              <a:extLst>
                <a:ext uri="{FF2B5EF4-FFF2-40B4-BE49-F238E27FC236}">
                  <a16:creationId xmlns:a16="http://schemas.microsoft.com/office/drawing/2014/main" id="{AD8FA1C6-0835-4F5F-A3F4-6C37F9A3CFA2}"/>
                </a:ext>
              </a:extLst>
            </p:cNvPr>
            <p:cNvSpPr/>
            <p:nvPr/>
          </p:nvSpPr>
          <p:spPr>
            <a:xfrm>
              <a:off x="8215602" y="895739"/>
              <a:ext cx="247263" cy="148948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patchwork</a:t>
              </a:r>
            </a:p>
          </p:txBody>
        </p:sp>
        <p:sp>
          <p:nvSpPr>
            <p:cNvPr id="12" name="Rectangle 11">
              <a:extLst>
                <a:ext uri="{FF2B5EF4-FFF2-40B4-BE49-F238E27FC236}">
                  <a16:creationId xmlns:a16="http://schemas.microsoft.com/office/drawing/2014/main" id="{95AC0D4D-0000-51FD-9D78-0F1DE59137A2}"/>
                </a:ext>
              </a:extLst>
            </p:cNvPr>
            <p:cNvSpPr/>
            <p:nvPr/>
          </p:nvSpPr>
          <p:spPr>
            <a:xfrm>
              <a:off x="8462865" y="1222309"/>
              <a:ext cx="247263" cy="1162909"/>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ggplot2</a:t>
              </a:r>
            </a:p>
          </p:txBody>
        </p:sp>
        <p:sp>
          <p:nvSpPr>
            <p:cNvPr id="13" name="Rectangle 12">
              <a:extLst>
                <a:ext uri="{FF2B5EF4-FFF2-40B4-BE49-F238E27FC236}">
                  <a16:creationId xmlns:a16="http://schemas.microsoft.com/office/drawing/2014/main" id="{E22D17CB-7779-E7ED-B6BD-0377E4EFA49D}"/>
                </a:ext>
              </a:extLst>
            </p:cNvPr>
            <p:cNvSpPr/>
            <p:nvPr/>
          </p:nvSpPr>
          <p:spPr>
            <a:xfrm>
              <a:off x="8710128" y="1018398"/>
              <a:ext cx="326572" cy="1363242"/>
            </a:xfrm>
            <a:prstGeom prst="rect">
              <a:avLst/>
            </a:prstGeom>
            <a:solidFill>
              <a:srgbClr val="9966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riverdist</a:t>
              </a:r>
            </a:p>
          </p:txBody>
        </p:sp>
        <p:sp>
          <p:nvSpPr>
            <p:cNvPr id="14" name="Rectangle 13">
              <a:extLst>
                <a:ext uri="{FF2B5EF4-FFF2-40B4-BE49-F238E27FC236}">
                  <a16:creationId xmlns:a16="http://schemas.microsoft.com/office/drawing/2014/main" id="{4184C586-182E-2C95-BF02-077E592B0905}"/>
                </a:ext>
              </a:extLst>
            </p:cNvPr>
            <p:cNvSpPr/>
            <p:nvPr/>
          </p:nvSpPr>
          <p:spPr>
            <a:xfrm>
              <a:off x="9042919" y="1408485"/>
              <a:ext cx="247263" cy="976732"/>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here</a:t>
              </a:r>
            </a:p>
          </p:txBody>
        </p:sp>
        <p:sp>
          <p:nvSpPr>
            <p:cNvPr id="16" name="Rectangle 15">
              <a:extLst>
                <a:ext uri="{FF2B5EF4-FFF2-40B4-BE49-F238E27FC236}">
                  <a16:creationId xmlns:a16="http://schemas.microsoft.com/office/drawing/2014/main" id="{42FCE5DC-BBF0-938C-232B-F538C1FDF52B}"/>
                </a:ext>
              </a:extLst>
            </p:cNvPr>
            <p:cNvSpPr/>
            <p:nvPr/>
          </p:nvSpPr>
          <p:spPr>
            <a:xfrm>
              <a:off x="9522746" y="1306479"/>
              <a:ext cx="368560" cy="1084685"/>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mgcv</a:t>
              </a:r>
            </a:p>
          </p:txBody>
        </p:sp>
        <p:sp>
          <p:nvSpPr>
            <p:cNvPr id="18" name="Rectangle 17">
              <a:extLst>
                <a:ext uri="{FF2B5EF4-FFF2-40B4-BE49-F238E27FC236}">
                  <a16:creationId xmlns:a16="http://schemas.microsoft.com/office/drawing/2014/main" id="{82AEDBFC-FF47-E592-BE36-BAD69570D942}"/>
                </a:ext>
              </a:extLst>
            </p:cNvPr>
            <p:cNvSpPr/>
            <p:nvPr/>
          </p:nvSpPr>
          <p:spPr>
            <a:xfrm>
              <a:off x="10739536" y="1223910"/>
              <a:ext cx="282248" cy="1162909"/>
            </a:xfrm>
            <a:prstGeom prst="rect">
              <a:avLst/>
            </a:prstGeom>
            <a:solidFill>
              <a:srgbClr val="9966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scales</a:t>
              </a:r>
            </a:p>
          </p:txBody>
        </p:sp>
        <p:sp>
          <p:nvSpPr>
            <p:cNvPr id="19" name="Rectangle 18">
              <a:extLst>
                <a:ext uri="{FF2B5EF4-FFF2-40B4-BE49-F238E27FC236}">
                  <a16:creationId xmlns:a16="http://schemas.microsoft.com/office/drawing/2014/main" id="{E8D2D88E-F5DB-6A43-EFA7-4D1F662F8BE2}"/>
                </a:ext>
              </a:extLst>
            </p:cNvPr>
            <p:cNvSpPr/>
            <p:nvPr/>
          </p:nvSpPr>
          <p:spPr>
            <a:xfrm rot="1654258">
              <a:off x="10232719" y="926859"/>
              <a:ext cx="247263" cy="148948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lubridate</a:t>
              </a:r>
            </a:p>
          </p:txBody>
        </p:sp>
        <p:sp>
          <p:nvSpPr>
            <p:cNvPr id="20" name="Rectangle 19">
              <a:extLst>
                <a:ext uri="{FF2B5EF4-FFF2-40B4-BE49-F238E27FC236}">
                  <a16:creationId xmlns:a16="http://schemas.microsoft.com/office/drawing/2014/main" id="{7565CE7B-74BA-32E5-3256-E34A19CF7D04}"/>
                </a:ext>
              </a:extLst>
            </p:cNvPr>
            <p:cNvSpPr/>
            <p:nvPr/>
          </p:nvSpPr>
          <p:spPr>
            <a:xfrm>
              <a:off x="9291736" y="897725"/>
              <a:ext cx="247263" cy="1489480"/>
            </a:xfrm>
            <a:prstGeom prst="rect">
              <a:avLst/>
            </a:prstGeom>
            <a:solidFill>
              <a:srgbClr val="993366"/>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vegan</a:t>
              </a:r>
            </a:p>
          </p:txBody>
        </p:sp>
      </p:grpSp>
      <p:sp>
        <p:nvSpPr>
          <p:cNvPr id="22" name="Content Placeholder 2">
            <a:extLst>
              <a:ext uri="{FF2B5EF4-FFF2-40B4-BE49-F238E27FC236}">
                <a16:creationId xmlns:a16="http://schemas.microsoft.com/office/drawing/2014/main" id="{97CC1834-7064-019E-A2AC-B15DC0C5E53E}"/>
              </a:ext>
            </a:extLst>
          </p:cNvPr>
          <p:cNvSpPr txBox="1">
            <a:spLocks/>
          </p:cNvSpPr>
          <p:nvPr/>
        </p:nvSpPr>
        <p:spPr>
          <a:xfrm>
            <a:off x="7315200" y="4036544"/>
            <a:ext cx="4648981" cy="2684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Library Metaphor:</a:t>
            </a:r>
          </a:p>
          <a:p>
            <a:pPr marL="0" indent="0">
              <a:buNone/>
            </a:pPr>
            <a:r>
              <a:rPr lang="en-US" sz="2400" dirty="0"/>
              <a:t>Put a book on your shelf:</a:t>
            </a:r>
          </a:p>
          <a:p>
            <a:pPr marL="0" indent="0">
              <a:buNone/>
            </a:pPr>
            <a:r>
              <a:rPr lang="en-US" sz="2400" dirty="0"/>
              <a:t>	install.packages()</a:t>
            </a:r>
          </a:p>
          <a:p>
            <a:pPr marL="0" indent="0">
              <a:buNone/>
            </a:pPr>
            <a:r>
              <a:rPr lang="en-US" sz="2400" dirty="0"/>
              <a:t>Pull book from your shelf to use it:</a:t>
            </a:r>
          </a:p>
          <a:p>
            <a:pPr marL="0" indent="0">
              <a:buNone/>
            </a:pPr>
            <a:r>
              <a:rPr lang="en-US" sz="2400" dirty="0"/>
              <a:t>	library()</a:t>
            </a:r>
          </a:p>
        </p:txBody>
      </p:sp>
      <p:sp>
        <p:nvSpPr>
          <p:cNvPr id="23" name="Slide Number Placeholder 22">
            <a:extLst>
              <a:ext uri="{FF2B5EF4-FFF2-40B4-BE49-F238E27FC236}">
                <a16:creationId xmlns:a16="http://schemas.microsoft.com/office/drawing/2014/main" id="{F1B7AB31-C0C2-A5C8-D5C4-11B98E5AC50F}"/>
              </a:ext>
            </a:extLst>
          </p:cNvPr>
          <p:cNvSpPr>
            <a:spLocks noGrp="1"/>
          </p:cNvSpPr>
          <p:nvPr>
            <p:ph type="sldNum" sz="quarter" idx="12"/>
          </p:nvPr>
        </p:nvSpPr>
        <p:spPr/>
        <p:txBody>
          <a:bodyPr/>
          <a:lstStyle/>
          <a:p>
            <a:fld id="{AAD8A31E-A4F3-4577-8E71-C696B2CAECD5}" type="slidenum">
              <a:rPr lang="en-US" smtClean="0"/>
              <a:t>2</a:t>
            </a:fld>
            <a:endParaRPr lang="en-US"/>
          </a:p>
        </p:txBody>
      </p:sp>
    </p:spTree>
    <p:extLst>
      <p:ext uri="{BB962C8B-B14F-4D97-AF65-F5344CB8AC3E}">
        <p14:creationId xmlns:p14="http://schemas.microsoft.com/office/powerpoint/2010/main" val="357793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0F-1791-4D3D-829A-70858ADD8417}"/>
              </a:ext>
            </a:extLst>
          </p:cNvPr>
          <p:cNvSpPr>
            <a:spLocks noGrp="1"/>
          </p:cNvSpPr>
          <p:nvPr>
            <p:ph type="title"/>
          </p:nvPr>
        </p:nvSpPr>
        <p:spPr/>
        <p:txBody>
          <a:bodyPr/>
          <a:lstStyle/>
          <a:p>
            <a:r>
              <a:rPr lang="en-US" dirty="0"/>
              <a:t>Reading in a file</a:t>
            </a:r>
          </a:p>
        </p:txBody>
      </p:sp>
      <p:sp>
        <p:nvSpPr>
          <p:cNvPr id="3" name="Content Placeholder 2">
            <a:extLst>
              <a:ext uri="{FF2B5EF4-FFF2-40B4-BE49-F238E27FC236}">
                <a16:creationId xmlns:a16="http://schemas.microsoft.com/office/drawing/2014/main" id="{2DD82746-D65B-45C8-9FAD-C9499DCDCCCA}"/>
              </a:ext>
            </a:extLst>
          </p:cNvPr>
          <p:cNvSpPr>
            <a:spLocks noGrp="1"/>
          </p:cNvSpPr>
          <p:nvPr>
            <p:ph idx="1"/>
          </p:nvPr>
        </p:nvSpPr>
        <p:spPr>
          <a:xfrm>
            <a:off x="1400295" y="2400299"/>
            <a:ext cx="4553244" cy="3776663"/>
          </a:xfrm>
        </p:spPr>
        <p:txBody>
          <a:bodyPr>
            <a:normAutofit/>
          </a:bodyPr>
          <a:lstStyle/>
          <a:p>
            <a:pPr marL="0" indent="0">
              <a:spcAft>
                <a:spcPts val="1200"/>
              </a:spcAft>
              <a:buNone/>
            </a:pPr>
            <a:r>
              <a:rPr lang="en-US" sz="3200" dirty="0"/>
              <a:t>Can I use the RStudio Import Wizard?</a:t>
            </a:r>
          </a:p>
          <a:p>
            <a:pPr marL="0" indent="0">
              <a:buNone/>
            </a:pPr>
            <a:r>
              <a:rPr lang="en-US" sz="3200" dirty="0"/>
              <a:t>No. </a:t>
            </a:r>
          </a:p>
          <a:p>
            <a:pPr marL="0" indent="0">
              <a:buNone/>
            </a:pPr>
            <a:r>
              <a:rPr lang="en-US" sz="3200" dirty="0"/>
              <a:t>Future you (or colleagues) will not know which file you chose. </a:t>
            </a:r>
          </a:p>
        </p:txBody>
      </p:sp>
      <p:sp>
        <p:nvSpPr>
          <p:cNvPr id="4" name="Slide Number Placeholder 3">
            <a:extLst>
              <a:ext uri="{FF2B5EF4-FFF2-40B4-BE49-F238E27FC236}">
                <a16:creationId xmlns:a16="http://schemas.microsoft.com/office/drawing/2014/main" id="{593ABBF3-190C-4129-9EEE-627072C99668}"/>
              </a:ext>
            </a:extLst>
          </p:cNvPr>
          <p:cNvSpPr>
            <a:spLocks noGrp="1"/>
          </p:cNvSpPr>
          <p:nvPr>
            <p:ph type="sldNum" sz="quarter" idx="12"/>
          </p:nvPr>
        </p:nvSpPr>
        <p:spPr/>
        <p:txBody>
          <a:bodyPr/>
          <a:lstStyle/>
          <a:p>
            <a:fld id="{6D95AE55-B5F4-483D-AEFF-E8059F5502F5}" type="slidenum">
              <a:rPr lang="en-US" smtClean="0"/>
              <a:t>20</a:t>
            </a:fld>
            <a:endParaRPr lang="en-US"/>
          </a:p>
        </p:txBody>
      </p:sp>
      <p:pic>
        <p:nvPicPr>
          <p:cNvPr id="18" name="Picture 17">
            <a:extLst>
              <a:ext uri="{FF2B5EF4-FFF2-40B4-BE49-F238E27FC236}">
                <a16:creationId xmlns:a16="http://schemas.microsoft.com/office/drawing/2014/main" id="{F3ED7ECA-8CF4-496F-81CE-341C31868202}"/>
              </a:ext>
            </a:extLst>
          </p:cNvPr>
          <p:cNvPicPr>
            <a:picLocks noChangeAspect="1"/>
          </p:cNvPicPr>
          <p:nvPr/>
        </p:nvPicPr>
        <p:blipFill>
          <a:blip r:embed="rId3"/>
          <a:stretch>
            <a:fillRect/>
          </a:stretch>
        </p:blipFill>
        <p:spPr>
          <a:xfrm>
            <a:off x="7248525" y="1756867"/>
            <a:ext cx="3543180" cy="3515499"/>
          </a:xfrm>
          <a:prstGeom prst="rect">
            <a:avLst/>
          </a:prstGeom>
        </p:spPr>
      </p:pic>
    </p:spTree>
    <p:extLst>
      <p:ext uri="{BB962C8B-B14F-4D97-AF65-F5344CB8AC3E}">
        <p14:creationId xmlns:p14="http://schemas.microsoft.com/office/powerpoint/2010/main" val="121979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normAutofit lnSpcReduction="10000"/>
          </a:bodyPr>
          <a:lstStyle/>
          <a:p>
            <a:pPr marL="0" indent="0">
              <a:buNone/>
            </a:pPr>
            <a:r>
              <a:rPr lang="en-US" dirty="0"/>
              <a:t>OK so you have your data in. How can we look at it?</a:t>
            </a:r>
          </a:p>
          <a:p>
            <a:r>
              <a:rPr lang="en-US" dirty="0"/>
              <a:t>Type the name in console (shows first few rows/columns)</a:t>
            </a:r>
          </a:p>
          <a:p>
            <a:endParaRPr lang="en-US" dirty="0"/>
          </a:p>
          <a:p>
            <a:r>
              <a:rPr lang="en-US" dirty="0"/>
              <a:t>Type </a:t>
            </a:r>
            <a:r>
              <a:rPr lang="en-US" sz="2400" b="1" dirty="0">
                <a:latin typeface="Consolas" panose="020B0609020204030204" pitchFamily="49" charset="0"/>
              </a:rPr>
              <a:t>View(</a:t>
            </a:r>
            <a:r>
              <a:rPr lang="en-US" sz="2400" b="1" dirty="0" err="1">
                <a:latin typeface="Consolas" panose="020B0609020204030204" pitchFamily="49" charset="0"/>
              </a:rPr>
              <a:t>dataframe_name</a:t>
            </a:r>
            <a:r>
              <a:rPr lang="en-US" sz="2400" b="1" dirty="0">
                <a:latin typeface="Consolas" panose="020B0609020204030204" pitchFamily="49" charset="0"/>
              </a:rPr>
              <a:t>)</a:t>
            </a:r>
            <a:r>
              <a:rPr lang="en-US" sz="2400" dirty="0"/>
              <a:t> </a:t>
            </a:r>
            <a:r>
              <a:rPr lang="en-US" dirty="0"/>
              <a:t>or click on the dataframe name in the top right pane (shows same thing). </a:t>
            </a:r>
          </a:p>
          <a:p>
            <a:pPr lvl="1"/>
            <a:r>
              <a:rPr lang="en-US" dirty="0"/>
              <a:t>Once opened, you can now filter, sort, scroll, etc. </a:t>
            </a:r>
          </a:p>
          <a:p>
            <a:endParaRPr lang="en-US" dirty="0"/>
          </a:p>
          <a:p>
            <a:r>
              <a:rPr lang="en-US" dirty="0"/>
              <a:t>Check structure: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p>
          <a:p>
            <a:endParaRPr lang="en-US" sz="2400" dirty="0">
              <a:latin typeface="Consolas" panose="020B0609020204030204" pitchFamily="49" charset="0"/>
            </a:endParaRPr>
          </a:p>
          <a:p>
            <a:r>
              <a:rPr lang="en-US" sz="2400" dirty="0">
                <a:latin typeface="Consolas" panose="020B0609020204030204" pitchFamily="49" charset="0"/>
              </a:rPr>
              <a:t>summary(</a:t>
            </a:r>
            <a:r>
              <a:rPr lang="en-US" sz="2400" dirty="0" err="1">
                <a:latin typeface="Consolas" panose="020B0609020204030204" pitchFamily="49" charset="0"/>
              </a:rPr>
              <a:t>dataframe_name</a:t>
            </a:r>
            <a:r>
              <a:rPr lang="en-US" sz="2400" dirty="0">
                <a:latin typeface="Consolas" panose="020B0609020204030204" pitchFamily="49" charset="0"/>
              </a:rPr>
              <a:t>)</a:t>
            </a:r>
            <a:r>
              <a:rPr lang="en-US" sz="2400" dirty="0"/>
              <a:t> to see info about dataframe</a:t>
            </a:r>
          </a:p>
        </p:txBody>
      </p:sp>
      <p:sp>
        <p:nvSpPr>
          <p:cNvPr id="4" name="Slide Number Placeholder 3">
            <a:extLst>
              <a:ext uri="{FF2B5EF4-FFF2-40B4-BE49-F238E27FC236}">
                <a16:creationId xmlns:a16="http://schemas.microsoft.com/office/drawing/2014/main" id="{57D3CF63-7725-491C-96C7-C255B59E13CA}"/>
              </a:ext>
            </a:extLst>
          </p:cNvPr>
          <p:cNvSpPr>
            <a:spLocks noGrp="1"/>
          </p:cNvSpPr>
          <p:nvPr>
            <p:ph type="sldNum" sz="quarter" idx="12"/>
          </p:nvPr>
        </p:nvSpPr>
        <p:spPr/>
        <p:txBody>
          <a:bodyPr/>
          <a:lstStyle/>
          <a:p>
            <a:fld id="{6D95AE55-B5F4-483D-AEFF-E8059F5502F5}" type="slidenum">
              <a:rPr lang="en-US" smtClean="0"/>
              <a:t>21</a:t>
            </a:fld>
            <a:endParaRPr lang="en-US"/>
          </a:p>
        </p:txBody>
      </p:sp>
    </p:spTree>
    <p:extLst>
      <p:ext uri="{BB962C8B-B14F-4D97-AF65-F5344CB8AC3E}">
        <p14:creationId xmlns:p14="http://schemas.microsoft.com/office/powerpoint/2010/main" val="591044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09E3-01F4-0928-BC30-A26B574509E9}"/>
              </a:ext>
            </a:extLst>
          </p:cNvPr>
          <p:cNvSpPr>
            <a:spLocks noGrp="1"/>
          </p:cNvSpPr>
          <p:nvPr>
            <p:ph type="title"/>
          </p:nvPr>
        </p:nvSpPr>
        <p:spPr/>
        <p:txBody>
          <a:bodyPr/>
          <a:lstStyle/>
          <a:p>
            <a:r>
              <a:rPr lang="en-US" dirty="0"/>
              <a:t>SHOW ME THE DATA IN RSTUDIO</a:t>
            </a:r>
          </a:p>
        </p:txBody>
      </p:sp>
      <p:pic>
        <p:nvPicPr>
          <p:cNvPr id="8" name="Content Placeholder 7">
            <a:extLst>
              <a:ext uri="{FF2B5EF4-FFF2-40B4-BE49-F238E27FC236}">
                <a16:creationId xmlns:a16="http://schemas.microsoft.com/office/drawing/2014/main" id="{8826BEDF-FCA3-B25B-DB30-5CD2A184D8D6}"/>
              </a:ext>
            </a:extLst>
          </p:cNvPr>
          <p:cNvPicPr>
            <a:picLocks noGrp="1" noChangeAspect="1"/>
          </p:cNvPicPr>
          <p:nvPr>
            <p:ph idx="1"/>
          </p:nvPr>
        </p:nvPicPr>
        <p:blipFill>
          <a:blip r:embed="rId2"/>
          <a:stretch>
            <a:fillRect/>
          </a:stretch>
        </p:blipFill>
        <p:spPr>
          <a:xfrm>
            <a:off x="1500809" y="2476672"/>
            <a:ext cx="8077200" cy="2333625"/>
          </a:xfrm>
          <a:ln>
            <a:solidFill>
              <a:schemeClr val="tx1"/>
            </a:solidFill>
          </a:ln>
        </p:spPr>
      </p:pic>
      <p:sp>
        <p:nvSpPr>
          <p:cNvPr id="4" name="Slide Number Placeholder 3">
            <a:extLst>
              <a:ext uri="{FF2B5EF4-FFF2-40B4-BE49-F238E27FC236}">
                <a16:creationId xmlns:a16="http://schemas.microsoft.com/office/drawing/2014/main" id="{1B3C6F39-E084-8968-7A95-EE4733A09E1E}"/>
              </a:ext>
            </a:extLst>
          </p:cNvPr>
          <p:cNvSpPr>
            <a:spLocks noGrp="1"/>
          </p:cNvSpPr>
          <p:nvPr>
            <p:ph type="sldNum" sz="quarter" idx="12"/>
          </p:nvPr>
        </p:nvSpPr>
        <p:spPr/>
        <p:txBody>
          <a:bodyPr/>
          <a:lstStyle/>
          <a:p>
            <a:fld id="{AAD8A31E-A4F3-4577-8E71-C696B2CAECD5}" type="slidenum">
              <a:rPr lang="en-US" smtClean="0"/>
              <a:t>22</a:t>
            </a:fld>
            <a:endParaRPr lang="en-US"/>
          </a:p>
        </p:txBody>
      </p:sp>
      <p:pic>
        <p:nvPicPr>
          <p:cNvPr id="10" name="Graphic 9" descr="Arrow: Counter-clockwise curve with solid fill">
            <a:extLst>
              <a:ext uri="{FF2B5EF4-FFF2-40B4-BE49-F238E27FC236}">
                <a16:creationId xmlns:a16="http://schemas.microsoft.com/office/drawing/2014/main" id="{A6C2F95D-C45C-A695-E5BF-E4E0399558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42636">
            <a:off x="3385055" y="3630798"/>
            <a:ext cx="1027284" cy="1639930"/>
          </a:xfrm>
          <a:prstGeom prst="rect">
            <a:avLst/>
          </a:prstGeom>
        </p:spPr>
      </p:pic>
      <p:pic>
        <p:nvPicPr>
          <p:cNvPr id="15" name="Graphic 14" descr="Arrow: Counter-clockwise curve with solid fill">
            <a:extLst>
              <a:ext uri="{FF2B5EF4-FFF2-40B4-BE49-F238E27FC236}">
                <a16:creationId xmlns:a16="http://schemas.microsoft.com/office/drawing/2014/main" id="{ED176BCB-BC12-C2A4-B901-10D93A5CBD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31892" flipH="1">
            <a:off x="1353244" y="4383164"/>
            <a:ext cx="1194883" cy="1136814"/>
          </a:xfrm>
          <a:prstGeom prst="rect">
            <a:avLst/>
          </a:prstGeom>
        </p:spPr>
      </p:pic>
      <p:sp>
        <p:nvSpPr>
          <p:cNvPr id="16" name="TextBox 15">
            <a:extLst>
              <a:ext uri="{FF2B5EF4-FFF2-40B4-BE49-F238E27FC236}">
                <a16:creationId xmlns:a16="http://schemas.microsoft.com/office/drawing/2014/main" id="{EBE0E17D-FFEA-30CD-C9CE-8312CB8389A7}"/>
              </a:ext>
            </a:extLst>
          </p:cNvPr>
          <p:cNvSpPr txBox="1"/>
          <p:nvPr/>
        </p:nvSpPr>
        <p:spPr>
          <a:xfrm>
            <a:off x="1879600" y="4951571"/>
            <a:ext cx="5372099" cy="954107"/>
          </a:xfrm>
          <a:prstGeom prst="rect">
            <a:avLst/>
          </a:prstGeom>
          <a:noFill/>
        </p:spPr>
        <p:txBody>
          <a:bodyPr wrap="square" rtlCol="0">
            <a:spAutoFit/>
          </a:bodyPr>
          <a:lstStyle/>
          <a:p>
            <a:r>
              <a:rPr lang="en-US" sz="2800" dirty="0"/>
              <a:t>Run line 3 (show first part of data)</a:t>
            </a:r>
            <a:br>
              <a:rPr lang="en-US" sz="2800" dirty="0"/>
            </a:br>
            <a:r>
              <a:rPr lang="en-US" sz="2800" dirty="0"/>
              <a:t>Run line 6 (show all rows)</a:t>
            </a:r>
          </a:p>
        </p:txBody>
      </p:sp>
      <p:pic>
        <p:nvPicPr>
          <p:cNvPr id="18" name="Graphic 17" descr="Arrow: Counter-clockwise curve with solid fill">
            <a:extLst>
              <a:ext uri="{FF2B5EF4-FFF2-40B4-BE49-F238E27FC236}">
                <a16:creationId xmlns:a16="http://schemas.microsoft.com/office/drawing/2014/main" id="{69E44CA9-B575-64BD-F0AB-FE67487373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894788" flipH="1">
            <a:off x="7188812" y="4035807"/>
            <a:ext cx="1194883" cy="1136814"/>
          </a:xfrm>
          <a:prstGeom prst="rect">
            <a:avLst/>
          </a:prstGeom>
        </p:spPr>
      </p:pic>
      <p:sp>
        <p:nvSpPr>
          <p:cNvPr id="19" name="TextBox 18">
            <a:extLst>
              <a:ext uri="{FF2B5EF4-FFF2-40B4-BE49-F238E27FC236}">
                <a16:creationId xmlns:a16="http://schemas.microsoft.com/office/drawing/2014/main" id="{D70FB02E-9A39-2DDF-9DC8-A4A9BDB5812C}"/>
              </a:ext>
            </a:extLst>
          </p:cNvPr>
          <p:cNvSpPr txBox="1"/>
          <p:nvPr/>
        </p:nvSpPr>
        <p:spPr>
          <a:xfrm>
            <a:off x="7762254" y="4951571"/>
            <a:ext cx="4136837" cy="954107"/>
          </a:xfrm>
          <a:prstGeom prst="rect">
            <a:avLst/>
          </a:prstGeom>
          <a:noFill/>
        </p:spPr>
        <p:txBody>
          <a:bodyPr wrap="square" rtlCol="0">
            <a:spAutoFit/>
          </a:bodyPr>
          <a:lstStyle/>
          <a:p>
            <a:r>
              <a:rPr lang="en-US" sz="2800" dirty="0"/>
              <a:t>Click here to show all rows, same as View()</a:t>
            </a:r>
          </a:p>
        </p:txBody>
      </p:sp>
    </p:spTree>
    <p:extLst>
      <p:ext uri="{BB962C8B-B14F-4D97-AF65-F5344CB8AC3E}">
        <p14:creationId xmlns:p14="http://schemas.microsoft.com/office/powerpoint/2010/main" val="1820640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DDE9-32E9-4666-9B2D-AF52AC1D6C10}"/>
              </a:ext>
            </a:extLst>
          </p:cNvPr>
          <p:cNvSpPr>
            <a:spLocks noGrp="1"/>
          </p:cNvSpPr>
          <p:nvPr>
            <p:ph type="title"/>
          </p:nvPr>
        </p:nvSpPr>
        <p:spPr/>
        <p:txBody>
          <a:bodyPr/>
          <a:lstStyle/>
          <a:p>
            <a:r>
              <a:rPr lang="en-US" dirty="0"/>
              <a:t>Data Import</a:t>
            </a:r>
          </a:p>
        </p:txBody>
      </p:sp>
      <p:sp>
        <p:nvSpPr>
          <p:cNvPr id="3" name="Content Placeholder 2">
            <a:extLst>
              <a:ext uri="{FF2B5EF4-FFF2-40B4-BE49-F238E27FC236}">
                <a16:creationId xmlns:a16="http://schemas.microsoft.com/office/drawing/2014/main" id="{A9F82368-611B-4EAC-8430-E28A1B12205B}"/>
              </a:ext>
            </a:extLst>
          </p:cNvPr>
          <p:cNvSpPr>
            <a:spLocks noGrp="1"/>
          </p:cNvSpPr>
          <p:nvPr>
            <p:ph idx="1"/>
          </p:nvPr>
        </p:nvSpPr>
        <p:spPr>
          <a:xfrm>
            <a:off x="838200" y="1825625"/>
            <a:ext cx="4657825" cy="4351338"/>
          </a:xfrm>
        </p:spPr>
        <p:txBody>
          <a:bodyPr>
            <a:normAutofit/>
          </a:bodyPr>
          <a:lstStyle/>
          <a:p>
            <a:r>
              <a:rPr lang="en-US" dirty="0"/>
              <a:t>Simply </a:t>
            </a:r>
            <a:r>
              <a:rPr lang="en-US" i="1" dirty="0"/>
              <a:t>importing</a:t>
            </a:r>
            <a:r>
              <a:rPr lang="en-US" dirty="0"/>
              <a:t> the data is the easy part</a:t>
            </a:r>
          </a:p>
          <a:p>
            <a:endParaRPr lang="en-US" dirty="0"/>
          </a:p>
          <a:p>
            <a:r>
              <a:rPr lang="en-US" dirty="0"/>
              <a:t>What takes time is being thorough, so your data is: </a:t>
            </a:r>
          </a:p>
          <a:p>
            <a:pPr lvl="1"/>
            <a:r>
              <a:rPr lang="en-US" dirty="0"/>
              <a:t>Clean, tidy data; </a:t>
            </a:r>
          </a:p>
          <a:p>
            <a:pPr lvl="1"/>
            <a:r>
              <a:rPr lang="en-US" dirty="0"/>
              <a:t>Clearly named</a:t>
            </a:r>
          </a:p>
          <a:p>
            <a:pPr lvl="1"/>
            <a:r>
              <a:rPr lang="en-US" dirty="0"/>
              <a:t>Correct column “type”</a:t>
            </a:r>
          </a:p>
          <a:p>
            <a:endParaRPr lang="en-US" dirty="0"/>
          </a:p>
        </p:txBody>
      </p:sp>
      <p:sp>
        <p:nvSpPr>
          <p:cNvPr id="4" name="Slide Number Placeholder 3">
            <a:extLst>
              <a:ext uri="{FF2B5EF4-FFF2-40B4-BE49-F238E27FC236}">
                <a16:creationId xmlns:a16="http://schemas.microsoft.com/office/drawing/2014/main" id="{82FD539C-457E-47F5-9FE0-782E81AF3E31}"/>
              </a:ext>
            </a:extLst>
          </p:cNvPr>
          <p:cNvSpPr>
            <a:spLocks noGrp="1"/>
          </p:cNvSpPr>
          <p:nvPr>
            <p:ph type="sldNum" sz="quarter" idx="12"/>
          </p:nvPr>
        </p:nvSpPr>
        <p:spPr/>
        <p:txBody>
          <a:bodyPr/>
          <a:lstStyle/>
          <a:p>
            <a:fld id="{6D95AE55-B5F4-483D-AEFF-E8059F5502F5}" type="slidenum">
              <a:rPr lang="en-US" smtClean="0"/>
              <a:t>23</a:t>
            </a:fld>
            <a:endParaRPr lang="en-US"/>
          </a:p>
        </p:txBody>
      </p:sp>
      <p:pic>
        <p:nvPicPr>
          <p:cNvPr id="6" name="Graphic 5" descr="Man outline">
            <a:extLst>
              <a:ext uri="{FF2B5EF4-FFF2-40B4-BE49-F238E27FC236}">
                <a16:creationId xmlns:a16="http://schemas.microsoft.com/office/drawing/2014/main" id="{DAAFE70E-5576-40C7-B044-0BE97B3612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46125" y="3021495"/>
            <a:ext cx="2542674" cy="2542674"/>
          </a:xfrm>
          <a:prstGeom prst="rect">
            <a:avLst/>
          </a:prstGeom>
        </p:spPr>
      </p:pic>
      <p:pic>
        <p:nvPicPr>
          <p:cNvPr id="8" name="Graphic 7" descr="Woman Shrugging outline">
            <a:extLst>
              <a:ext uri="{FF2B5EF4-FFF2-40B4-BE49-F238E27FC236}">
                <a16:creationId xmlns:a16="http://schemas.microsoft.com/office/drawing/2014/main" id="{84215788-BC06-464E-AC3B-9D0092D641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7462" y="3021495"/>
            <a:ext cx="2542674" cy="2542674"/>
          </a:xfrm>
          <a:prstGeom prst="rect">
            <a:avLst/>
          </a:prstGeom>
        </p:spPr>
      </p:pic>
      <p:grpSp>
        <p:nvGrpSpPr>
          <p:cNvPr id="16" name="Group 15">
            <a:extLst>
              <a:ext uri="{FF2B5EF4-FFF2-40B4-BE49-F238E27FC236}">
                <a16:creationId xmlns:a16="http://schemas.microsoft.com/office/drawing/2014/main" id="{5F7C6D0F-7800-4B8B-97AF-C0B492ABE714}"/>
              </a:ext>
            </a:extLst>
          </p:cNvPr>
          <p:cNvGrpSpPr/>
          <p:nvPr/>
        </p:nvGrpSpPr>
        <p:grpSpPr>
          <a:xfrm>
            <a:off x="8736495" y="1719471"/>
            <a:ext cx="3478695" cy="1626842"/>
            <a:chOff x="8040755" y="1497563"/>
            <a:chExt cx="3478695" cy="1626842"/>
          </a:xfrm>
        </p:grpSpPr>
        <p:pic>
          <p:nvPicPr>
            <p:cNvPr id="14" name="Graphic 13" descr="Speech with solid fill">
              <a:extLst>
                <a:ext uri="{FF2B5EF4-FFF2-40B4-BE49-F238E27FC236}">
                  <a16:creationId xmlns:a16="http://schemas.microsoft.com/office/drawing/2014/main" id="{7C12658C-4EA4-49BA-8545-FA630895541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8040755" y="1497563"/>
              <a:ext cx="3478695" cy="1626842"/>
            </a:xfrm>
            <a:prstGeom prst="rect">
              <a:avLst/>
            </a:prstGeom>
          </p:spPr>
        </p:pic>
        <p:sp>
          <p:nvSpPr>
            <p:cNvPr id="15" name="TextBox 14">
              <a:extLst>
                <a:ext uri="{FF2B5EF4-FFF2-40B4-BE49-F238E27FC236}">
                  <a16:creationId xmlns:a16="http://schemas.microsoft.com/office/drawing/2014/main" id="{B07CC25F-0B06-4387-B7AF-E0D7F6C50A98}"/>
                </a:ext>
              </a:extLst>
            </p:cNvPr>
            <p:cNvSpPr txBox="1"/>
            <p:nvPr/>
          </p:nvSpPr>
          <p:spPr>
            <a:xfrm>
              <a:off x="8547650" y="1733077"/>
              <a:ext cx="2464904" cy="830997"/>
            </a:xfrm>
            <a:prstGeom prst="rect">
              <a:avLst/>
            </a:prstGeom>
            <a:noFill/>
          </p:spPr>
          <p:txBody>
            <a:bodyPr wrap="square" rtlCol="0">
              <a:spAutoFit/>
            </a:bodyPr>
            <a:lstStyle/>
            <a:p>
              <a:pPr algn="ctr"/>
              <a:r>
                <a:rPr lang="en-US" sz="1600" dirty="0">
                  <a:solidFill>
                    <a:schemeClr val="bg1"/>
                  </a:solidFill>
                </a:rPr>
                <a:t>Excuse me,</a:t>
              </a:r>
            </a:p>
            <a:p>
              <a:pPr algn="ctr"/>
              <a:r>
                <a:rPr lang="en-US" sz="1600" dirty="0">
                  <a:solidFill>
                    <a:schemeClr val="bg1"/>
                  </a:solidFill>
                </a:rPr>
                <a:t>do you have a moment to speak about programming? </a:t>
              </a:r>
            </a:p>
          </p:txBody>
        </p:sp>
      </p:grpSp>
    </p:spTree>
    <p:extLst>
      <p:ext uri="{BB962C8B-B14F-4D97-AF65-F5344CB8AC3E}">
        <p14:creationId xmlns:p14="http://schemas.microsoft.com/office/powerpoint/2010/main" val="4166445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6C4-86CE-4B19-A2DD-6977B3FB6D80}"/>
              </a:ext>
            </a:extLst>
          </p:cNvPr>
          <p:cNvSpPr>
            <a:spLocks noGrp="1"/>
          </p:cNvSpPr>
          <p:nvPr>
            <p:ph type="title"/>
          </p:nvPr>
        </p:nvSpPr>
        <p:spPr/>
        <p:txBody>
          <a:bodyPr/>
          <a:lstStyle/>
          <a:p>
            <a:r>
              <a:rPr lang="en-US" dirty="0"/>
              <a:t>Data Import </a:t>
            </a:r>
          </a:p>
        </p:txBody>
      </p:sp>
      <p:sp>
        <p:nvSpPr>
          <p:cNvPr id="3" name="Content Placeholder 2">
            <a:extLst>
              <a:ext uri="{FF2B5EF4-FFF2-40B4-BE49-F238E27FC236}">
                <a16:creationId xmlns:a16="http://schemas.microsoft.com/office/drawing/2014/main" id="{83639327-EE53-483A-A00C-BE080F8DF87B}"/>
              </a:ext>
            </a:extLst>
          </p:cNvPr>
          <p:cNvSpPr>
            <a:spLocks noGrp="1"/>
          </p:cNvSpPr>
          <p:nvPr>
            <p:ph idx="1"/>
          </p:nvPr>
        </p:nvSpPr>
        <p:spPr>
          <a:xfrm>
            <a:off x="838200" y="1825625"/>
            <a:ext cx="4085492" cy="4351338"/>
          </a:xfrm>
        </p:spPr>
        <p:txBody>
          <a:bodyPr>
            <a:normAutofit/>
          </a:bodyPr>
          <a:lstStyle/>
          <a:p>
            <a:pPr marL="0" indent="0">
              <a:buNone/>
            </a:pPr>
            <a:r>
              <a:rPr lang="en-US" sz="3200" b="1" u="sng" dirty="0"/>
              <a:t>Analysis Checklist</a:t>
            </a:r>
          </a:p>
          <a:p>
            <a:r>
              <a:rPr lang="en-US" sz="3200" dirty="0"/>
              <a:t>Data is:</a:t>
            </a:r>
          </a:p>
          <a:p>
            <a:pPr lvl="1"/>
            <a:r>
              <a:rPr lang="en-US" sz="2800" dirty="0"/>
              <a:t>QA/</a:t>
            </a:r>
            <a:r>
              <a:rPr lang="en-US" sz="2800" dirty="0" err="1"/>
              <a:t>QC’d</a:t>
            </a:r>
            <a:endParaRPr lang="en-US" sz="2800" dirty="0"/>
          </a:p>
          <a:p>
            <a:pPr lvl="1"/>
            <a:r>
              <a:rPr lang="en-US" sz="2800" dirty="0"/>
              <a:t>Flat file (.csv, etc.)</a:t>
            </a:r>
          </a:p>
          <a:p>
            <a:pPr lvl="1"/>
            <a:r>
              <a:rPr lang="en-US" sz="2800" dirty="0"/>
              <a:t>Not summarized</a:t>
            </a:r>
          </a:p>
          <a:p>
            <a:pPr lvl="1"/>
            <a:r>
              <a:rPr lang="en-US" sz="2800" dirty="0"/>
              <a:t>One row/observation</a:t>
            </a:r>
          </a:p>
          <a:p>
            <a:r>
              <a:rPr lang="en-US" sz="3200" dirty="0"/>
              <a:t>Make a new directory (folder) &amp; </a:t>
            </a:r>
            <a:r>
              <a:rPr lang="en-US" sz="3200" dirty="0" err="1"/>
              <a:t>RProject</a:t>
            </a:r>
            <a:endParaRPr lang="en-US" sz="3200" dirty="0"/>
          </a:p>
          <a:p>
            <a:endParaRPr lang="en-US" sz="3200" dirty="0"/>
          </a:p>
        </p:txBody>
      </p:sp>
      <p:sp>
        <p:nvSpPr>
          <p:cNvPr id="4" name="Slide Number Placeholder 3">
            <a:extLst>
              <a:ext uri="{FF2B5EF4-FFF2-40B4-BE49-F238E27FC236}">
                <a16:creationId xmlns:a16="http://schemas.microsoft.com/office/drawing/2014/main" id="{23E440BE-B950-4D45-8BD4-1C0B176B97A2}"/>
              </a:ext>
            </a:extLst>
          </p:cNvPr>
          <p:cNvSpPr>
            <a:spLocks noGrp="1"/>
          </p:cNvSpPr>
          <p:nvPr>
            <p:ph type="sldNum" sz="quarter" idx="12"/>
          </p:nvPr>
        </p:nvSpPr>
        <p:spPr/>
        <p:txBody>
          <a:bodyPr/>
          <a:lstStyle/>
          <a:p>
            <a:fld id="{6D95AE55-B5F4-483D-AEFF-E8059F5502F5}" type="slidenum">
              <a:rPr lang="en-US" smtClean="0"/>
              <a:t>24</a:t>
            </a:fld>
            <a:endParaRPr lang="en-US"/>
          </a:p>
        </p:txBody>
      </p:sp>
      <p:grpSp>
        <p:nvGrpSpPr>
          <p:cNvPr id="22" name="Group 21">
            <a:extLst>
              <a:ext uri="{FF2B5EF4-FFF2-40B4-BE49-F238E27FC236}">
                <a16:creationId xmlns:a16="http://schemas.microsoft.com/office/drawing/2014/main" id="{B61E1DB5-451A-4215-B871-0CBDA6A42087}"/>
              </a:ext>
            </a:extLst>
          </p:cNvPr>
          <p:cNvGrpSpPr/>
          <p:nvPr/>
        </p:nvGrpSpPr>
        <p:grpSpPr>
          <a:xfrm rot="660497">
            <a:off x="7115619" y="1821116"/>
            <a:ext cx="2646337" cy="3841513"/>
            <a:chOff x="9407936" y="1568262"/>
            <a:chExt cx="2646337" cy="3841513"/>
          </a:xfrm>
        </p:grpSpPr>
        <p:sp>
          <p:nvSpPr>
            <p:cNvPr id="17" name="Freeform: Shape 16">
              <a:extLst>
                <a:ext uri="{FF2B5EF4-FFF2-40B4-BE49-F238E27FC236}">
                  <a16:creationId xmlns:a16="http://schemas.microsoft.com/office/drawing/2014/main" id="{5E2B97F5-BB84-4372-9D92-4AA4D36A0C82}"/>
                </a:ext>
              </a:extLst>
            </p:cNvPr>
            <p:cNvSpPr/>
            <p:nvPr/>
          </p:nvSpPr>
          <p:spPr>
            <a:xfrm>
              <a:off x="9812241" y="3886626"/>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FDA645C-CB91-4A0F-B581-7ED53D0D93BA}"/>
                </a:ext>
              </a:extLst>
            </p:cNvPr>
            <p:cNvSpPr/>
            <p:nvPr/>
          </p:nvSpPr>
          <p:spPr>
            <a:xfrm>
              <a:off x="9812240" y="4390909"/>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4F296C4-62FA-4A07-9D01-A9CF920E5A67}"/>
                </a:ext>
              </a:extLst>
            </p:cNvPr>
            <p:cNvGrpSpPr/>
            <p:nvPr/>
          </p:nvGrpSpPr>
          <p:grpSpPr>
            <a:xfrm>
              <a:off x="9407936" y="1568262"/>
              <a:ext cx="2646337" cy="3841513"/>
              <a:chOff x="6443756" y="1766382"/>
              <a:chExt cx="2646337" cy="3841513"/>
            </a:xfrm>
          </p:grpSpPr>
          <p:grpSp>
            <p:nvGrpSpPr>
              <p:cNvPr id="16" name="Group 15">
                <a:extLst>
                  <a:ext uri="{FF2B5EF4-FFF2-40B4-BE49-F238E27FC236}">
                    <a16:creationId xmlns:a16="http://schemas.microsoft.com/office/drawing/2014/main" id="{DFE5A52A-DE6B-4C74-A58F-C485FD507840}"/>
                  </a:ext>
                </a:extLst>
              </p:cNvPr>
              <p:cNvGrpSpPr/>
              <p:nvPr/>
            </p:nvGrpSpPr>
            <p:grpSpPr>
              <a:xfrm>
                <a:off x="6443756" y="1766382"/>
                <a:ext cx="2646337" cy="3841513"/>
                <a:chOff x="6653306" y="1761620"/>
                <a:chExt cx="2646337" cy="3841513"/>
              </a:xfrm>
            </p:grpSpPr>
            <p:sp>
              <p:nvSpPr>
                <p:cNvPr id="7" name="Rectangle: Rounded Corners 6">
                  <a:extLst>
                    <a:ext uri="{FF2B5EF4-FFF2-40B4-BE49-F238E27FC236}">
                      <a16:creationId xmlns:a16="http://schemas.microsoft.com/office/drawing/2014/main" id="{AFB86227-08ED-4E3A-A337-214014FEED94}"/>
                    </a:ext>
                  </a:extLst>
                </p:cNvPr>
                <p:cNvSpPr/>
                <p:nvPr/>
              </p:nvSpPr>
              <p:spPr>
                <a:xfrm>
                  <a:off x="6653306" y="2363821"/>
                  <a:ext cx="2646337" cy="3239312"/>
                </a:xfrm>
                <a:prstGeom prst="roundRect">
                  <a:avLst>
                    <a:gd name="adj" fmla="val 10145"/>
                  </a:avLst>
                </a:prstGeom>
                <a:noFill/>
                <a:ln w="228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87A6FE-5FCC-4A83-B92C-66DFAF718EC7}"/>
                    </a:ext>
                  </a:extLst>
                </p:cNvPr>
                <p:cNvGrpSpPr/>
                <p:nvPr/>
              </p:nvGrpSpPr>
              <p:grpSpPr>
                <a:xfrm>
                  <a:off x="7402542" y="1761620"/>
                  <a:ext cx="1147863" cy="966080"/>
                  <a:chOff x="7402542" y="1761620"/>
                  <a:chExt cx="1147863" cy="966080"/>
                </a:xfrm>
              </p:grpSpPr>
              <p:sp>
                <p:nvSpPr>
                  <p:cNvPr id="8" name="Rectangle 7">
                    <a:extLst>
                      <a:ext uri="{FF2B5EF4-FFF2-40B4-BE49-F238E27FC236}">
                        <a16:creationId xmlns:a16="http://schemas.microsoft.com/office/drawing/2014/main" id="{171E8AFC-8C9E-4B0C-A659-045170B4C495}"/>
                      </a:ext>
                    </a:extLst>
                  </p:cNvPr>
                  <p:cNvSpPr/>
                  <p:nvPr/>
                </p:nvSpPr>
                <p:spPr>
                  <a:xfrm>
                    <a:off x="7402542" y="2105130"/>
                    <a:ext cx="1147863" cy="622570"/>
                  </a:xfrm>
                  <a:prstGeom prst="rect">
                    <a:avLst/>
                  </a:prstGeom>
                  <a:solidFill>
                    <a:srgbClr val="94C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F88711B-1528-479D-84D1-3ADD352EBDFF}"/>
                      </a:ext>
                    </a:extLst>
                  </p:cNvPr>
                  <p:cNvSpPr/>
                  <p:nvPr/>
                </p:nvSpPr>
                <p:spPr>
                  <a:xfrm>
                    <a:off x="7752736" y="1761620"/>
                    <a:ext cx="447473" cy="447473"/>
                  </a:xfrm>
                  <a:prstGeom prst="ellipse">
                    <a:avLst/>
                  </a:prstGeom>
                  <a:noFill/>
                  <a:ln w="2286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64B423E2-BDD1-4DC4-BA8B-643676500264}"/>
                    </a:ext>
                  </a:extLst>
                </p:cNvPr>
                <p:cNvCxnSpPr/>
                <p:nvPr/>
              </p:nvCxnSpPr>
              <p:spPr>
                <a:xfrm>
                  <a:off x="7662856" y="3779110"/>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C341E8E-2FC7-4CDB-922D-20F64411297B}"/>
                    </a:ext>
                  </a:extLst>
                </p:cNvPr>
                <p:cNvCxnSpPr/>
                <p:nvPr/>
              </p:nvCxnSpPr>
              <p:spPr>
                <a:xfrm>
                  <a:off x="7662856" y="4283867"/>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F20074-93A0-449C-99FD-5114FCBA6F72}"/>
                    </a:ext>
                  </a:extLst>
                </p:cNvPr>
                <p:cNvCxnSpPr/>
                <p:nvPr/>
              </p:nvCxnSpPr>
              <p:spPr>
                <a:xfrm>
                  <a:off x="7676464" y="4802488"/>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DA392B6E-AD0F-411F-8995-EAE18D87DF51}"/>
                    </a:ext>
                  </a:extLst>
                </p:cNvPr>
                <p:cNvSpPr/>
                <p:nvPr/>
              </p:nvSpPr>
              <p:spPr>
                <a:xfrm>
                  <a:off x="7057611" y="3604073"/>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Connector 18">
                <a:extLst>
                  <a:ext uri="{FF2B5EF4-FFF2-40B4-BE49-F238E27FC236}">
                    <a16:creationId xmlns:a16="http://schemas.microsoft.com/office/drawing/2014/main" id="{B925F2DB-1CD4-4795-977A-06AFE096B4EE}"/>
                  </a:ext>
                </a:extLst>
              </p:cNvPr>
              <p:cNvCxnSpPr>
                <a:cxnSpLocks/>
              </p:cNvCxnSpPr>
              <p:nvPr/>
            </p:nvCxnSpPr>
            <p:spPr>
              <a:xfrm>
                <a:off x="6813612" y="3169494"/>
                <a:ext cx="1849376" cy="0"/>
              </a:xfrm>
              <a:prstGeom prst="line">
                <a:avLst/>
              </a:prstGeom>
              <a:ln w="2286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0995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87349-D87F-4565-FFA8-FA56E4EDF61B}"/>
              </a:ext>
            </a:extLst>
          </p:cNvPr>
          <p:cNvSpPr>
            <a:spLocks noGrp="1"/>
          </p:cNvSpPr>
          <p:nvPr>
            <p:ph type="title"/>
          </p:nvPr>
        </p:nvSpPr>
        <p:spPr/>
        <p:txBody>
          <a:bodyPr/>
          <a:lstStyle/>
          <a:p>
            <a:r>
              <a:rPr lang="en-US" dirty="0"/>
              <a:t>The most common data error</a:t>
            </a:r>
          </a:p>
        </p:txBody>
      </p:sp>
      <p:sp>
        <p:nvSpPr>
          <p:cNvPr id="3" name="Content Placeholder 2">
            <a:extLst>
              <a:ext uri="{FF2B5EF4-FFF2-40B4-BE49-F238E27FC236}">
                <a16:creationId xmlns:a16="http://schemas.microsoft.com/office/drawing/2014/main" id="{589A894C-120B-C1ED-C3AF-E5857DCDC709}"/>
              </a:ext>
            </a:extLst>
          </p:cNvPr>
          <p:cNvSpPr>
            <a:spLocks noGrp="1"/>
          </p:cNvSpPr>
          <p:nvPr>
            <p:ph idx="1"/>
          </p:nvPr>
        </p:nvSpPr>
        <p:spPr/>
        <p:txBody>
          <a:bodyPr/>
          <a:lstStyle/>
          <a:p>
            <a:pPr marL="0" indent="0">
              <a:buNone/>
            </a:pPr>
            <a:r>
              <a:rPr lang="en-US" dirty="0"/>
              <a:t>What is the problem here:</a:t>
            </a:r>
          </a:p>
        </p:txBody>
      </p:sp>
      <p:sp>
        <p:nvSpPr>
          <p:cNvPr id="4" name="Slide Number Placeholder 3">
            <a:extLst>
              <a:ext uri="{FF2B5EF4-FFF2-40B4-BE49-F238E27FC236}">
                <a16:creationId xmlns:a16="http://schemas.microsoft.com/office/drawing/2014/main" id="{57AC8308-E778-406F-4095-CA93BA3D1462}"/>
              </a:ext>
            </a:extLst>
          </p:cNvPr>
          <p:cNvSpPr>
            <a:spLocks noGrp="1"/>
          </p:cNvSpPr>
          <p:nvPr>
            <p:ph type="sldNum" sz="quarter" idx="12"/>
          </p:nvPr>
        </p:nvSpPr>
        <p:spPr/>
        <p:txBody>
          <a:bodyPr/>
          <a:lstStyle/>
          <a:p>
            <a:fld id="{AAD8A31E-A4F3-4577-8E71-C696B2CAECD5}" type="slidenum">
              <a:rPr lang="en-US" smtClean="0"/>
              <a:t>25</a:t>
            </a:fld>
            <a:endParaRPr lang="en-US"/>
          </a:p>
        </p:txBody>
      </p:sp>
      <p:pic>
        <p:nvPicPr>
          <p:cNvPr id="6" name="Picture 5">
            <a:extLst>
              <a:ext uri="{FF2B5EF4-FFF2-40B4-BE49-F238E27FC236}">
                <a16:creationId xmlns:a16="http://schemas.microsoft.com/office/drawing/2014/main" id="{75F4DB3F-B7FE-32A8-6497-ACA78DE9BE12}"/>
              </a:ext>
            </a:extLst>
          </p:cNvPr>
          <p:cNvPicPr>
            <a:picLocks noChangeAspect="1"/>
          </p:cNvPicPr>
          <p:nvPr/>
        </p:nvPicPr>
        <p:blipFill>
          <a:blip r:embed="rId2"/>
          <a:stretch>
            <a:fillRect/>
          </a:stretch>
        </p:blipFill>
        <p:spPr>
          <a:xfrm>
            <a:off x="1326045" y="2252248"/>
            <a:ext cx="8267700" cy="3705225"/>
          </a:xfrm>
          <a:prstGeom prst="rect">
            <a:avLst/>
          </a:prstGeom>
        </p:spPr>
      </p:pic>
      <p:sp>
        <p:nvSpPr>
          <p:cNvPr id="8" name="Oval 7">
            <a:extLst>
              <a:ext uri="{FF2B5EF4-FFF2-40B4-BE49-F238E27FC236}">
                <a16:creationId xmlns:a16="http://schemas.microsoft.com/office/drawing/2014/main" id="{62F8E54C-DFFF-D7DC-3DA5-7554F86AF7CB}"/>
              </a:ext>
            </a:extLst>
          </p:cNvPr>
          <p:cNvSpPr/>
          <p:nvPr/>
        </p:nvSpPr>
        <p:spPr>
          <a:xfrm>
            <a:off x="6887818" y="5237922"/>
            <a:ext cx="795130" cy="447260"/>
          </a:xfrm>
          <a:prstGeom prst="ellipse">
            <a:avLst/>
          </a:prstGeom>
          <a:noFill/>
          <a:ln w="57150">
            <a:solidFill>
              <a:schemeClr val="accent2"/>
            </a:solid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5569F-AB09-7C32-38CD-0DF85559C8AE}"/>
              </a:ext>
            </a:extLst>
          </p:cNvPr>
          <p:cNvSpPr txBox="1"/>
          <p:nvPr/>
        </p:nvSpPr>
        <p:spPr>
          <a:xfrm>
            <a:off x="5369614" y="5957473"/>
            <a:ext cx="4224131" cy="369332"/>
          </a:xfrm>
          <a:prstGeom prst="rect">
            <a:avLst/>
          </a:prstGeom>
          <a:noFill/>
        </p:spPr>
        <p:txBody>
          <a:bodyPr wrap="square" rtlCol="0">
            <a:spAutoFit/>
          </a:bodyPr>
          <a:lstStyle/>
          <a:p>
            <a:r>
              <a:rPr lang="en-US" dirty="0"/>
              <a:t>What does this do to this entire column??</a:t>
            </a:r>
          </a:p>
        </p:txBody>
      </p:sp>
    </p:spTree>
    <p:extLst>
      <p:ext uri="{BB962C8B-B14F-4D97-AF65-F5344CB8AC3E}">
        <p14:creationId xmlns:p14="http://schemas.microsoft.com/office/powerpoint/2010/main" val="257225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19E4-3CEB-ABD5-F10F-89F9E6A65585}"/>
              </a:ext>
            </a:extLst>
          </p:cNvPr>
          <p:cNvSpPr>
            <a:spLocks noGrp="1"/>
          </p:cNvSpPr>
          <p:nvPr>
            <p:ph type="title"/>
          </p:nvPr>
        </p:nvSpPr>
        <p:spPr/>
        <p:txBody>
          <a:bodyPr/>
          <a:lstStyle/>
          <a:p>
            <a:r>
              <a:rPr lang="en-US" dirty="0"/>
              <a:t>The most common data error</a:t>
            </a:r>
          </a:p>
        </p:txBody>
      </p:sp>
      <p:sp>
        <p:nvSpPr>
          <p:cNvPr id="3" name="Content Placeholder 2">
            <a:extLst>
              <a:ext uri="{FF2B5EF4-FFF2-40B4-BE49-F238E27FC236}">
                <a16:creationId xmlns:a16="http://schemas.microsoft.com/office/drawing/2014/main" id="{8B128780-0EB5-4EF8-7B69-1F5FB5943C5D}"/>
              </a:ext>
            </a:extLst>
          </p:cNvPr>
          <p:cNvSpPr>
            <a:spLocks noGrp="1"/>
          </p:cNvSpPr>
          <p:nvPr>
            <p:ph idx="1"/>
          </p:nvPr>
        </p:nvSpPr>
        <p:spPr>
          <a:xfrm>
            <a:off x="838200" y="1825625"/>
            <a:ext cx="5940287" cy="4351338"/>
          </a:xfrm>
        </p:spPr>
        <p:txBody>
          <a:bodyPr/>
          <a:lstStyle/>
          <a:p>
            <a:r>
              <a:rPr lang="en-US" dirty="0"/>
              <a:t>Always carefully check the structure of your data after importing</a:t>
            </a:r>
          </a:p>
          <a:p>
            <a:r>
              <a:rPr lang="en-US" dirty="0"/>
              <a:t>It is very common for words (text) to appear in a column of numbers</a:t>
            </a:r>
          </a:p>
          <a:p>
            <a:pPr lvl="1"/>
            <a:r>
              <a:rPr lang="en-US" dirty="0"/>
              <a:t>This makes the whole column of type “character”</a:t>
            </a:r>
          </a:p>
          <a:p>
            <a:r>
              <a:rPr lang="en-US" dirty="0">
                <a:latin typeface="Consolas" panose="020B0609020204030204" pitchFamily="49" charset="0"/>
              </a:rPr>
              <a:t>str() </a:t>
            </a:r>
            <a:r>
              <a:rPr lang="en-US" dirty="0"/>
              <a:t>shows type</a:t>
            </a:r>
          </a:p>
        </p:txBody>
      </p:sp>
      <p:sp>
        <p:nvSpPr>
          <p:cNvPr id="4" name="Slide Number Placeholder 3">
            <a:extLst>
              <a:ext uri="{FF2B5EF4-FFF2-40B4-BE49-F238E27FC236}">
                <a16:creationId xmlns:a16="http://schemas.microsoft.com/office/drawing/2014/main" id="{E635BF19-73BB-1719-A359-76283F3198F9}"/>
              </a:ext>
            </a:extLst>
          </p:cNvPr>
          <p:cNvSpPr>
            <a:spLocks noGrp="1"/>
          </p:cNvSpPr>
          <p:nvPr>
            <p:ph type="sldNum" sz="quarter" idx="12"/>
          </p:nvPr>
        </p:nvSpPr>
        <p:spPr/>
        <p:txBody>
          <a:bodyPr/>
          <a:lstStyle/>
          <a:p>
            <a:fld id="{AAD8A31E-A4F3-4577-8E71-C696B2CAECD5}" type="slidenum">
              <a:rPr lang="en-US" smtClean="0"/>
              <a:t>26</a:t>
            </a:fld>
            <a:endParaRPr lang="en-US"/>
          </a:p>
        </p:txBody>
      </p:sp>
      <p:pic>
        <p:nvPicPr>
          <p:cNvPr id="6" name="Picture 5">
            <a:extLst>
              <a:ext uri="{FF2B5EF4-FFF2-40B4-BE49-F238E27FC236}">
                <a16:creationId xmlns:a16="http://schemas.microsoft.com/office/drawing/2014/main" id="{116D8574-C74A-3400-F8D0-AC559D3D7FEB}"/>
              </a:ext>
            </a:extLst>
          </p:cNvPr>
          <p:cNvPicPr>
            <a:picLocks noChangeAspect="1"/>
          </p:cNvPicPr>
          <p:nvPr/>
        </p:nvPicPr>
        <p:blipFill rotWithShape="1">
          <a:blip r:embed="rId2"/>
          <a:srcRect r="34584"/>
          <a:stretch/>
        </p:blipFill>
        <p:spPr>
          <a:xfrm>
            <a:off x="5813148" y="4156075"/>
            <a:ext cx="6143625" cy="2200275"/>
          </a:xfrm>
          <a:prstGeom prst="rect">
            <a:avLst/>
          </a:prstGeom>
        </p:spPr>
      </p:pic>
      <p:cxnSp>
        <p:nvCxnSpPr>
          <p:cNvPr id="8" name="Straight Connector 7">
            <a:extLst>
              <a:ext uri="{FF2B5EF4-FFF2-40B4-BE49-F238E27FC236}">
                <a16:creationId xmlns:a16="http://schemas.microsoft.com/office/drawing/2014/main" id="{5FEB1D57-8466-0767-86D5-0DBE8179DA5B}"/>
              </a:ext>
            </a:extLst>
          </p:cNvPr>
          <p:cNvCxnSpPr/>
          <p:nvPr/>
        </p:nvCxnSpPr>
        <p:spPr>
          <a:xfrm>
            <a:off x="5813148" y="5883965"/>
            <a:ext cx="6311348" cy="0"/>
          </a:xfrm>
          <a:prstGeom prst="line">
            <a:avLst/>
          </a:prstGeom>
          <a:ln>
            <a:solidFill>
              <a:srgbClr val="AC0808"/>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865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read.csv(“data/mydata.csv”)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read.csv(“data\mydata.csv”)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27</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8220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read.csv(“data/mydata.csv”)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read.csv(“data\mydata.csv”)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28</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Graphic 5" descr="Checkmark">
            <a:extLst>
              <a:ext uri="{FF2B5EF4-FFF2-40B4-BE49-F238E27FC236}">
                <a16:creationId xmlns:a16="http://schemas.microsoft.com/office/drawing/2014/main" id="{21DA72C1-FEE7-8E94-340A-BAB330F1A9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8355" y="3601032"/>
            <a:ext cx="914400" cy="914400"/>
          </a:xfrm>
          <a:prstGeom prst="rect">
            <a:avLst/>
          </a:prstGeom>
        </p:spPr>
      </p:pic>
      <p:pic>
        <p:nvPicPr>
          <p:cNvPr id="9" name="Graphic 8" descr="Checkmark">
            <a:extLst>
              <a:ext uri="{FF2B5EF4-FFF2-40B4-BE49-F238E27FC236}">
                <a16:creationId xmlns:a16="http://schemas.microsoft.com/office/drawing/2014/main" id="{A51443ED-FD58-CE43-E5B3-D10D986C54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2951793"/>
            <a:ext cx="914400" cy="914400"/>
          </a:xfrm>
          <a:prstGeom prst="rect">
            <a:avLst/>
          </a:prstGeom>
        </p:spPr>
      </p:pic>
      <p:pic>
        <p:nvPicPr>
          <p:cNvPr id="10" name="Graphic 9" descr="Checkmark">
            <a:extLst>
              <a:ext uri="{FF2B5EF4-FFF2-40B4-BE49-F238E27FC236}">
                <a16:creationId xmlns:a16="http://schemas.microsoft.com/office/drawing/2014/main" id="{D0A8F2D9-1F71-2642-B4B4-70108E05F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3601032"/>
            <a:ext cx="914400" cy="914400"/>
          </a:xfrm>
          <a:prstGeom prst="rect">
            <a:avLst/>
          </a:prstGeom>
        </p:spPr>
      </p:pic>
      <p:pic>
        <p:nvPicPr>
          <p:cNvPr id="11" name="Graphic 10" descr="Checkmark">
            <a:extLst>
              <a:ext uri="{FF2B5EF4-FFF2-40B4-BE49-F238E27FC236}">
                <a16:creationId xmlns:a16="http://schemas.microsoft.com/office/drawing/2014/main" id="{0EF6DE73-706E-428E-5245-C06E4DBF3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4383911"/>
            <a:ext cx="914400" cy="914400"/>
          </a:xfrm>
          <a:prstGeom prst="rect">
            <a:avLst/>
          </a:prstGeom>
        </p:spPr>
      </p:pic>
    </p:spTree>
    <p:extLst>
      <p:ext uri="{BB962C8B-B14F-4D97-AF65-F5344CB8AC3E}">
        <p14:creationId xmlns:p14="http://schemas.microsoft.com/office/powerpoint/2010/main" val="2278729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5-2 - BONUS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read.csv(“data/mydata.csv”)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read.csv(“data\mydata.csv”)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29</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38889558-E820-E50A-39D0-5CFC0279A67E}"/>
              </a:ext>
            </a:extLst>
          </p:cNvPr>
          <p:cNvSpPr/>
          <p:nvPr/>
        </p:nvSpPr>
        <p:spPr>
          <a:xfrm>
            <a:off x="6639338" y="1555422"/>
            <a:ext cx="5257801" cy="39110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6152D41-8934-9D84-7BFF-F4EB103C95C8}"/>
              </a:ext>
            </a:extLst>
          </p:cNvPr>
          <p:cNvSpPr/>
          <p:nvPr/>
        </p:nvSpPr>
        <p:spPr>
          <a:xfrm>
            <a:off x="658761" y="3101009"/>
            <a:ext cx="5437239" cy="795110"/>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0371959-74AC-D9B2-F5B7-0C39AFB57AB7}"/>
              </a:ext>
            </a:extLst>
          </p:cNvPr>
          <p:cNvSpPr/>
          <p:nvPr/>
        </p:nvSpPr>
        <p:spPr>
          <a:xfrm>
            <a:off x="697528" y="4615433"/>
            <a:ext cx="5437239" cy="616226"/>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94B5032-E3D8-D052-23E4-B9AA86FE259A}"/>
              </a:ext>
            </a:extLst>
          </p:cNvPr>
          <p:cNvSpPr/>
          <p:nvPr/>
        </p:nvSpPr>
        <p:spPr>
          <a:xfrm>
            <a:off x="748479" y="5231659"/>
            <a:ext cx="5437239" cy="795110"/>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9274AE7-B11F-AA77-49C6-037C4C2E6183}"/>
              </a:ext>
            </a:extLst>
          </p:cNvPr>
          <p:cNvSpPr txBox="1"/>
          <p:nvPr/>
        </p:nvSpPr>
        <p:spPr>
          <a:xfrm>
            <a:off x="6275436" y="5338325"/>
            <a:ext cx="4591878" cy="1200329"/>
          </a:xfrm>
          <a:prstGeom prst="rect">
            <a:avLst/>
          </a:prstGeom>
          <a:noFill/>
        </p:spPr>
        <p:txBody>
          <a:bodyPr wrap="square" rtlCol="0">
            <a:spAutoFit/>
          </a:bodyPr>
          <a:lstStyle/>
          <a:p>
            <a:r>
              <a:rPr lang="en-US" sz="3600" dirty="0"/>
              <a:t>Why did each of these fail??? Let’s discuss</a:t>
            </a:r>
          </a:p>
        </p:txBody>
      </p:sp>
    </p:spTree>
    <p:extLst>
      <p:ext uri="{BB962C8B-B14F-4D97-AF65-F5344CB8AC3E}">
        <p14:creationId xmlns:p14="http://schemas.microsoft.com/office/powerpoint/2010/main" val="349358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A9DD-31EA-0069-3C5F-F7255CB9F0F9}"/>
              </a:ext>
            </a:extLst>
          </p:cNvPr>
          <p:cNvSpPr>
            <a:spLocks noGrp="1"/>
          </p:cNvSpPr>
          <p:nvPr>
            <p:ph type="title"/>
          </p:nvPr>
        </p:nvSpPr>
        <p:spPr/>
        <p:txBody>
          <a:bodyPr/>
          <a:lstStyle/>
          <a:p>
            <a:r>
              <a:rPr lang="en-US" dirty="0"/>
              <a:t>But First! Some computer review</a:t>
            </a:r>
          </a:p>
        </p:txBody>
      </p:sp>
      <p:sp>
        <p:nvSpPr>
          <p:cNvPr id="3" name="Content Placeholder 2">
            <a:extLst>
              <a:ext uri="{FF2B5EF4-FFF2-40B4-BE49-F238E27FC236}">
                <a16:creationId xmlns:a16="http://schemas.microsoft.com/office/drawing/2014/main" id="{3F18AF3E-58AD-4289-E864-4BC6A6610420}"/>
              </a:ext>
            </a:extLst>
          </p:cNvPr>
          <p:cNvSpPr>
            <a:spLocks noGrp="1"/>
          </p:cNvSpPr>
          <p:nvPr>
            <p:ph idx="1"/>
          </p:nvPr>
        </p:nvSpPr>
        <p:spPr>
          <a:xfrm>
            <a:off x="838200" y="1825625"/>
            <a:ext cx="6486331" cy="4351338"/>
          </a:xfrm>
        </p:spPr>
        <p:txBody>
          <a:bodyPr/>
          <a:lstStyle/>
          <a:p>
            <a:pPr marL="0" indent="0">
              <a:buNone/>
            </a:pPr>
            <a:r>
              <a:rPr lang="en-US" dirty="0"/>
              <a:t>Spending time at the outset thinking about folder structure and data setup will save you LOTS of time later on. So we’ll review:</a:t>
            </a:r>
          </a:p>
          <a:p>
            <a:pPr lvl="1">
              <a:spcBef>
                <a:spcPts val="1200"/>
              </a:spcBef>
              <a:spcAft>
                <a:spcPts val="600"/>
              </a:spcAft>
            </a:pPr>
            <a:r>
              <a:rPr lang="en-US" sz="2800" dirty="0"/>
              <a:t>Folder structure – Where IS it?</a:t>
            </a:r>
          </a:p>
          <a:p>
            <a:pPr lvl="1">
              <a:spcBef>
                <a:spcPts val="1200"/>
              </a:spcBef>
              <a:spcAft>
                <a:spcPts val="600"/>
              </a:spcAft>
            </a:pPr>
            <a:r>
              <a:rPr lang="en-US" sz="2800" dirty="0"/>
              <a:t>Data Organization – Is it clear?</a:t>
            </a:r>
          </a:p>
          <a:p>
            <a:pPr lvl="1">
              <a:spcBef>
                <a:spcPts val="1200"/>
              </a:spcBef>
              <a:spcAft>
                <a:spcPts val="600"/>
              </a:spcAft>
            </a:pPr>
            <a:r>
              <a:rPr lang="en-US" sz="2800" dirty="0"/>
              <a:t>“Tidying” Up – What is Tidy Data?</a:t>
            </a:r>
          </a:p>
          <a:p>
            <a:pPr marL="457200" lvl="1" indent="0">
              <a:spcBef>
                <a:spcPts val="1200"/>
              </a:spcBef>
              <a:spcAft>
                <a:spcPts val="600"/>
              </a:spcAft>
              <a:buNone/>
            </a:pPr>
            <a:endParaRPr lang="en-US" sz="2800" dirty="0"/>
          </a:p>
          <a:p>
            <a:endParaRPr lang="en-US" dirty="0"/>
          </a:p>
          <a:p>
            <a:endParaRPr lang="en-US" dirty="0"/>
          </a:p>
        </p:txBody>
      </p:sp>
      <p:sp>
        <p:nvSpPr>
          <p:cNvPr id="4" name="Slide Number Placeholder 3">
            <a:extLst>
              <a:ext uri="{FF2B5EF4-FFF2-40B4-BE49-F238E27FC236}">
                <a16:creationId xmlns:a16="http://schemas.microsoft.com/office/drawing/2014/main" id="{449D6108-1C10-E176-FAF7-E4268C582D92}"/>
              </a:ext>
            </a:extLst>
          </p:cNvPr>
          <p:cNvSpPr>
            <a:spLocks noGrp="1"/>
          </p:cNvSpPr>
          <p:nvPr>
            <p:ph type="sldNum" sz="quarter" idx="12"/>
          </p:nvPr>
        </p:nvSpPr>
        <p:spPr/>
        <p:txBody>
          <a:bodyPr/>
          <a:lstStyle/>
          <a:p>
            <a:fld id="{AAD8A31E-A4F3-4577-8E71-C696B2CAECD5}" type="slidenum">
              <a:rPr lang="en-US" smtClean="0"/>
              <a:t>3</a:t>
            </a:fld>
            <a:endParaRPr lang="en-US"/>
          </a:p>
        </p:txBody>
      </p:sp>
      <p:sp>
        <p:nvSpPr>
          <p:cNvPr id="7" name="Rectangle 6">
            <a:extLst>
              <a:ext uri="{FF2B5EF4-FFF2-40B4-BE49-F238E27FC236}">
                <a16:creationId xmlns:a16="http://schemas.microsoft.com/office/drawing/2014/main" id="{D4F2B9BC-4EED-6A33-6113-4B03904EF54E}"/>
              </a:ext>
            </a:extLst>
          </p:cNvPr>
          <p:cNvSpPr/>
          <p:nvPr/>
        </p:nvSpPr>
        <p:spPr>
          <a:xfrm>
            <a:off x="7097855" y="4735810"/>
            <a:ext cx="5359364" cy="1985665"/>
          </a:xfrm>
          <a:prstGeom prst="rect">
            <a:avLst/>
          </a:prstGeom>
          <a:noFill/>
        </p:spPr>
        <p:txBody>
          <a:bodyPr wrap="none" lIns="91440" tIns="45720" rIns="91440" bIns="45720">
            <a:prstTxWarp prst="textArchUp">
              <a:avLst/>
            </a:prstTxWarp>
            <a:spAutoFit/>
          </a:bodyPr>
          <a:lstStyle/>
          <a:p>
            <a:pPr algn="ctr"/>
            <a: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t>Computer</a:t>
            </a:r>
            <a:b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br>
            <a: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t>Review</a:t>
            </a:r>
            <a:r>
              <a:rPr lang="en-US" sz="8000" b="1" cap="none" spc="0" dirty="0">
                <a:ln w="10160">
                  <a:solidFill>
                    <a:srgbClr val="7030A0"/>
                  </a:solidFill>
                  <a:prstDash val="solid"/>
                </a:ln>
                <a:solidFill>
                  <a:srgbClr val="E2CFF1"/>
                </a:solidFill>
                <a:effectLst>
                  <a:outerShdw blurRad="38100" dist="22860" dir="5400000" algn="tl" rotWithShape="0">
                    <a:srgbClr val="000000">
                      <a:alpha val="30000"/>
                    </a:srgbClr>
                  </a:outerShdw>
                </a:effectLst>
              </a:rPr>
              <a:t>!</a:t>
            </a:r>
          </a:p>
        </p:txBody>
      </p:sp>
    </p:spTree>
    <p:extLst>
      <p:ext uri="{BB962C8B-B14F-4D97-AF65-F5344CB8AC3E}">
        <p14:creationId xmlns:p14="http://schemas.microsoft.com/office/powerpoint/2010/main" val="2981754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124A-7493-6E0F-A106-B05892A0F0D9}"/>
              </a:ext>
            </a:extLst>
          </p:cNvPr>
          <p:cNvSpPr>
            <a:spLocks noGrp="1"/>
          </p:cNvSpPr>
          <p:nvPr>
            <p:ph type="title"/>
          </p:nvPr>
        </p:nvSpPr>
        <p:spPr/>
        <p:txBody>
          <a:bodyPr/>
          <a:lstStyle/>
          <a:p>
            <a:r>
              <a:rPr lang="en-US" dirty="0"/>
              <a:t>Error Are Puzzles not Problems</a:t>
            </a:r>
          </a:p>
        </p:txBody>
      </p:sp>
      <p:sp>
        <p:nvSpPr>
          <p:cNvPr id="3" name="Content Placeholder 2">
            <a:extLst>
              <a:ext uri="{FF2B5EF4-FFF2-40B4-BE49-F238E27FC236}">
                <a16:creationId xmlns:a16="http://schemas.microsoft.com/office/drawing/2014/main" id="{D65EAC5A-6C5B-3F64-F937-F0A43792BC5F}"/>
              </a:ext>
            </a:extLst>
          </p:cNvPr>
          <p:cNvSpPr>
            <a:spLocks noGrp="1"/>
          </p:cNvSpPr>
          <p:nvPr>
            <p:ph idx="1"/>
          </p:nvPr>
        </p:nvSpPr>
        <p:spPr>
          <a:xfrm>
            <a:off x="838200" y="1825625"/>
            <a:ext cx="5761383" cy="4351338"/>
          </a:xfrm>
        </p:spPr>
        <p:txBody>
          <a:bodyPr/>
          <a:lstStyle/>
          <a:p>
            <a:r>
              <a:rPr lang="en-US" dirty="0"/>
              <a:t>Importing data into R often brings errors or unexpected issues.</a:t>
            </a:r>
          </a:p>
          <a:p>
            <a:endParaRPr lang="en-US" dirty="0"/>
          </a:p>
          <a:p>
            <a:r>
              <a:rPr lang="en-US" dirty="0"/>
              <a:t>Let’s chat about errors and reframe them as puzzles</a:t>
            </a:r>
          </a:p>
          <a:p>
            <a:endParaRPr lang="en-US" dirty="0"/>
          </a:p>
          <a:p>
            <a:r>
              <a:rPr lang="en-US" dirty="0"/>
              <a:t>Every error has a message and there are clues in it! </a:t>
            </a:r>
          </a:p>
        </p:txBody>
      </p:sp>
      <p:sp>
        <p:nvSpPr>
          <p:cNvPr id="4" name="Slide Number Placeholder 3">
            <a:extLst>
              <a:ext uri="{FF2B5EF4-FFF2-40B4-BE49-F238E27FC236}">
                <a16:creationId xmlns:a16="http://schemas.microsoft.com/office/drawing/2014/main" id="{7B620BD0-762E-A24F-3B19-370892F22183}"/>
              </a:ext>
            </a:extLst>
          </p:cNvPr>
          <p:cNvSpPr>
            <a:spLocks noGrp="1"/>
          </p:cNvSpPr>
          <p:nvPr>
            <p:ph type="sldNum" sz="quarter" idx="12"/>
          </p:nvPr>
        </p:nvSpPr>
        <p:spPr/>
        <p:txBody>
          <a:bodyPr/>
          <a:lstStyle/>
          <a:p>
            <a:fld id="{AAD8A31E-A4F3-4577-8E71-C696B2CAECD5}" type="slidenum">
              <a:rPr lang="en-US" smtClean="0"/>
              <a:t>30</a:t>
            </a:fld>
            <a:endParaRPr lang="en-US"/>
          </a:p>
        </p:txBody>
      </p:sp>
      <p:pic>
        <p:nvPicPr>
          <p:cNvPr id="8" name="Picture 7" descr="Shape&#10;&#10;Description automatically generated with medium confidence">
            <a:extLst>
              <a:ext uri="{FF2B5EF4-FFF2-40B4-BE49-F238E27FC236}">
                <a16:creationId xmlns:a16="http://schemas.microsoft.com/office/drawing/2014/main" id="{F6A1E10A-C215-88EC-8269-B38A9D472371}"/>
              </a:ext>
            </a:extLst>
          </p:cNvPr>
          <p:cNvPicPr>
            <a:picLocks noChangeAspect="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21359"/>
          <a:stretch/>
        </p:blipFill>
        <p:spPr>
          <a:xfrm flipH="1">
            <a:off x="6059837" y="5070586"/>
            <a:ext cx="3260034" cy="1507440"/>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86974C79-EC58-5D8D-1070-92195D49CF1D}"/>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89960" y="2806273"/>
            <a:ext cx="2918358" cy="1938130"/>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8BC68FF3-0453-9EDA-49FC-E287335FC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1145" y="5070586"/>
            <a:ext cx="1787414" cy="1787414"/>
          </a:xfrm>
          <a:prstGeom prst="rect">
            <a:avLst/>
          </a:prstGeom>
        </p:spPr>
      </p:pic>
    </p:spTree>
    <p:extLst>
      <p:ext uri="{BB962C8B-B14F-4D97-AF65-F5344CB8AC3E}">
        <p14:creationId xmlns:p14="http://schemas.microsoft.com/office/powerpoint/2010/main" val="2255004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891D-FE88-2306-BF3A-11541AE8B1CD}"/>
              </a:ext>
            </a:extLst>
          </p:cNvPr>
          <p:cNvSpPr>
            <a:spLocks noGrp="1"/>
          </p:cNvSpPr>
          <p:nvPr>
            <p:ph type="title"/>
          </p:nvPr>
        </p:nvSpPr>
        <p:spPr/>
        <p:txBody>
          <a:bodyPr/>
          <a:lstStyle/>
          <a:p>
            <a:r>
              <a:rPr lang="en-US" dirty="0"/>
              <a:t>Errors – Don’t Fret! </a:t>
            </a:r>
          </a:p>
        </p:txBody>
      </p:sp>
      <p:sp>
        <p:nvSpPr>
          <p:cNvPr id="3" name="Content Placeholder 2">
            <a:extLst>
              <a:ext uri="{FF2B5EF4-FFF2-40B4-BE49-F238E27FC236}">
                <a16:creationId xmlns:a16="http://schemas.microsoft.com/office/drawing/2014/main" id="{0810F0D1-B213-122F-7C5B-87589433945D}"/>
              </a:ext>
            </a:extLst>
          </p:cNvPr>
          <p:cNvSpPr>
            <a:spLocks noGrp="1"/>
          </p:cNvSpPr>
          <p:nvPr>
            <p:ph idx="1"/>
          </p:nvPr>
        </p:nvSpPr>
        <p:spPr>
          <a:xfrm>
            <a:off x="838200" y="1825625"/>
            <a:ext cx="5135217" cy="4351338"/>
          </a:xfrm>
        </p:spPr>
        <p:txBody>
          <a:bodyPr/>
          <a:lstStyle/>
          <a:p>
            <a:r>
              <a:rPr lang="en-US" dirty="0"/>
              <a:t>It is VERY normal to get errors every other line starting out</a:t>
            </a:r>
          </a:p>
          <a:p>
            <a:endParaRPr lang="en-US" dirty="0"/>
          </a:p>
          <a:p>
            <a:r>
              <a:rPr lang="en-US" dirty="0"/>
              <a:t>DO NOT WORRY</a:t>
            </a:r>
          </a:p>
          <a:p>
            <a:endParaRPr lang="en-US" dirty="0"/>
          </a:p>
          <a:p>
            <a:r>
              <a:rPr lang="en-US" dirty="0"/>
              <a:t>Error messages are just a clue to get your code closer to running</a:t>
            </a:r>
          </a:p>
        </p:txBody>
      </p:sp>
      <p:sp>
        <p:nvSpPr>
          <p:cNvPr id="4" name="Slide Number Placeholder 3">
            <a:extLst>
              <a:ext uri="{FF2B5EF4-FFF2-40B4-BE49-F238E27FC236}">
                <a16:creationId xmlns:a16="http://schemas.microsoft.com/office/drawing/2014/main" id="{BAF0BC24-3619-495A-6050-2CF1EEEE1407}"/>
              </a:ext>
            </a:extLst>
          </p:cNvPr>
          <p:cNvSpPr>
            <a:spLocks noGrp="1"/>
          </p:cNvSpPr>
          <p:nvPr>
            <p:ph type="sldNum" sz="quarter" idx="12"/>
          </p:nvPr>
        </p:nvSpPr>
        <p:spPr/>
        <p:txBody>
          <a:bodyPr/>
          <a:lstStyle/>
          <a:p>
            <a:fld id="{AAD8A31E-A4F3-4577-8E71-C696B2CAECD5}" type="slidenum">
              <a:rPr lang="en-US" smtClean="0"/>
              <a:t>31</a:t>
            </a:fld>
            <a:endParaRPr lang="en-US" dirty="0"/>
          </a:p>
        </p:txBody>
      </p:sp>
      <p:grpSp>
        <p:nvGrpSpPr>
          <p:cNvPr id="24" name="Group 23">
            <a:extLst>
              <a:ext uri="{FF2B5EF4-FFF2-40B4-BE49-F238E27FC236}">
                <a16:creationId xmlns:a16="http://schemas.microsoft.com/office/drawing/2014/main" id="{52C8E25E-CEA5-57B9-BF32-76ACEF9B5EDD}"/>
              </a:ext>
            </a:extLst>
          </p:cNvPr>
          <p:cNvGrpSpPr/>
          <p:nvPr/>
        </p:nvGrpSpPr>
        <p:grpSpPr>
          <a:xfrm>
            <a:off x="7883387" y="1330328"/>
            <a:ext cx="3470413" cy="3470413"/>
            <a:chOff x="4351683" y="884584"/>
            <a:chExt cx="3470413" cy="3470413"/>
          </a:xfrm>
        </p:grpSpPr>
        <p:sp>
          <p:nvSpPr>
            <p:cNvPr id="16" name="Oval 15">
              <a:extLst>
                <a:ext uri="{FF2B5EF4-FFF2-40B4-BE49-F238E27FC236}">
                  <a16:creationId xmlns:a16="http://schemas.microsoft.com/office/drawing/2014/main" id="{62F0197A-F274-5248-7E3F-0A90C3E7099E}"/>
                </a:ext>
              </a:extLst>
            </p:cNvPr>
            <p:cNvSpPr/>
            <p:nvPr/>
          </p:nvSpPr>
          <p:spPr>
            <a:xfrm>
              <a:off x="4351683" y="884584"/>
              <a:ext cx="3470413" cy="3470413"/>
            </a:xfrm>
            <a:prstGeom prst="ellipse">
              <a:avLst/>
            </a:prstGeom>
            <a:solidFill>
              <a:srgbClr val="FAE60A"/>
            </a:solidFill>
            <a:ln w="1746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FDF9E5F-4326-E861-8074-E887F885B015}"/>
                </a:ext>
              </a:extLst>
            </p:cNvPr>
            <p:cNvSpPr/>
            <p:nvPr/>
          </p:nvSpPr>
          <p:spPr>
            <a:xfrm>
              <a:off x="5436704" y="1825625"/>
              <a:ext cx="377687" cy="589584"/>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A63B81B-078E-AF06-F03A-03E12BFD3BC6}"/>
                </a:ext>
              </a:extLst>
            </p:cNvPr>
            <p:cNvSpPr/>
            <p:nvPr/>
          </p:nvSpPr>
          <p:spPr>
            <a:xfrm>
              <a:off x="6376573" y="1851855"/>
              <a:ext cx="377687" cy="589584"/>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782994C-EADC-743D-C37C-69EE31B7FD35}"/>
                </a:ext>
              </a:extLst>
            </p:cNvPr>
            <p:cNvGrpSpPr/>
            <p:nvPr/>
          </p:nvGrpSpPr>
          <p:grpSpPr>
            <a:xfrm>
              <a:off x="4791492" y="1439057"/>
              <a:ext cx="2599187" cy="2160540"/>
              <a:chOff x="4791492" y="1439057"/>
              <a:chExt cx="2599187" cy="2160540"/>
            </a:xfrm>
          </p:grpSpPr>
          <p:sp>
            <p:nvSpPr>
              <p:cNvPr id="20" name="Arc 19">
                <a:extLst>
                  <a:ext uri="{FF2B5EF4-FFF2-40B4-BE49-F238E27FC236}">
                    <a16:creationId xmlns:a16="http://schemas.microsoft.com/office/drawing/2014/main" id="{A9BFC604-7D2E-E932-2407-E1E7C5BB8C57}"/>
                  </a:ext>
                </a:extLst>
              </p:cNvPr>
              <p:cNvSpPr/>
              <p:nvPr/>
            </p:nvSpPr>
            <p:spPr>
              <a:xfrm rot="8027062">
                <a:off x="5032892" y="1471503"/>
                <a:ext cx="2160540" cy="2095647"/>
              </a:xfrm>
              <a:prstGeom prst="arc">
                <a:avLst>
                  <a:gd name="adj1" fmla="val 15290575"/>
                  <a:gd name="adj2" fmla="val 111132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D88D0D4D-1EA7-B8E0-C534-8EC0203E4852}"/>
                  </a:ext>
                </a:extLst>
              </p:cNvPr>
              <p:cNvSpPr/>
              <p:nvPr/>
            </p:nvSpPr>
            <p:spPr>
              <a:xfrm rot="6174491">
                <a:off x="4791492" y="2578280"/>
                <a:ext cx="487017" cy="487017"/>
              </a:xfrm>
              <a:prstGeom prst="arc">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EF5BB3BE-8EF6-4E7F-B17B-CAE072886893}"/>
                  </a:ext>
                </a:extLst>
              </p:cNvPr>
              <p:cNvSpPr/>
              <p:nvPr/>
            </p:nvSpPr>
            <p:spPr>
              <a:xfrm rot="9914206">
                <a:off x="6903662" y="2571686"/>
                <a:ext cx="487017" cy="487017"/>
              </a:xfrm>
              <a:prstGeom prst="arc">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25" name="TextBox 24">
            <a:extLst>
              <a:ext uri="{FF2B5EF4-FFF2-40B4-BE49-F238E27FC236}">
                <a16:creationId xmlns:a16="http://schemas.microsoft.com/office/drawing/2014/main" id="{39F313EC-7A2E-7919-8C6C-9E9E74438EE0}"/>
              </a:ext>
            </a:extLst>
          </p:cNvPr>
          <p:cNvSpPr txBox="1"/>
          <p:nvPr/>
        </p:nvSpPr>
        <p:spPr>
          <a:xfrm>
            <a:off x="7768660" y="4802329"/>
            <a:ext cx="3921426" cy="1446550"/>
          </a:xfrm>
          <a:prstGeom prst="rect">
            <a:avLst/>
          </a:prstGeom>
          <a:noFill/>
        </p:spPr>
        <p:txBody>
          <a:bodyPr wrap="square" rtlCol="0">
            <a:spAutoFit/>
          </a:bodyPr>
          <a:lstStyle/>
          <a:p>
            <a:pPr algn="ctr"/>
            <a:r>
              <a:rPr lang="en-US" sz="4400" dirty="0">
                <a:latin typeface="Comic Sans MS" panose="030F0702030302020204" pitchFamily="66" charset="0"/>
              </a:rPr>
              <a:t>Don’t Worry</a:t>
            </a:r>
          </a:p>
          <a:p>
            <a:pPr algn="ctr"/>
            <a:r>
              <a:rPr lang="en-US" sz="4400" dirty="0">
                <a:latin typeface="Comic Sans MS" panose="030F0702030302020204" pitchFamily="66" charset="0"/>
              </a:rPr>
              <a:t>Be Happy</a:t>
            </a:r>
          </a:p>
        </p:txBody>
      </p:sp>
    </p:spTree>
    <p:extLst>
      <p:ext uri="{BB962C8B-B14F-4D97-AF65-F5344CB8AC3E}">
        <p14:creationId xmlns:p14="http://schemas.microsoft.com/office/powerpoint/2010/main" val="3455590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Some Common Errors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1" y="1556657"/>
            <a:ext cx="6537290" cy="5164818"/>
          </a:xfrm>
        </p:spPr>
        <p:txBody>
          <a:bodyPr>
            <a:noAutofit/>
          </a:bodyPr>
          <a:lstStyle/>
          <a:p>
            <a:pPr marL="0" indent="0">
              <a:buNone/>
            </a:pPr>
            <a:r>
              <a:rPr lang="en-US" sz="3600" dirty="0"/>
              <a:t> </a:t>
            </a:r>
          </a:p>
          <a:p>
            <a:pPr marL="0" indent="0">
              <a:buNone/>
            </a:pPr>
            <a:endParaRPr lang="en-US" sz="1200" dirty="0"/>
          </a:p>
          <a:p>
            <a:r>
              <a:rPr lang="en-US" sz="3200" dirty="0"/>
              <a:t>Misspelling variable/function </a:t>
            </a:r>
          </a:p>
          <a:p>
            <a:r>
              <a:rPr lang="en-US" sz="3200" dirty="0"/>
              <a:t>Not ending a line in parenthesis, comma, etc.</a:t>
            </a:r>
          </a:p>
          <a:p>
            <a:r>
              <a:rPr lang="en-US" sz="3200" dirty="0"/>
              <a:t>Unpaired parentheses/quotes</a:t>
            </a:r>
          </a:p>
          <a:p>
            <a:r>
              <a:rPr lang="en-US" sz="3200" dirty="0"/>
              <a:t>Capitalizing vs no caps</a:t>
            </a:r>
          </a:p>
          <a:p>
            <a:r>
              <a:rPr lang="en-US" sz="3200" dirty="0"/>
              <a:t>Not loading package before calling function</a:t>
            </a:r>
          </a:p>
          <a:p>
            <a:r>
              <a:rPr lang="en-US" sz="3200" dirty="0"/>
              <a:t>Wrong data type is used</a:t>
            </a:r>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32</a:t>
            </a:fld>
            <a:endParaRPr lang="en-US"/>
          </a:p>
        </p:txBody>
      </p:sp>
      <p:sp>
        <p:nvSpPr>
          <p:cNvPr id="5" name="Right Brace 4">
            <a:extLst>
              <a:ext uri="{FF2B5EF4-FFF2-40B4-BE49-F238E27FC236}">
                <a16:creationId xmlns:a16="http://schemas.microsoft.com/office/drawing/2014/main" id="{0B882C29-3706-4FA0-BD80-CE2538734036}"/>
              </a:ext>
            </a:extLst>
          </p:cNvPr>
          <p:cNvSpPr/>
          <p:nvPr/>
        </p:nvSpPr>
        <p:spPr>
          <a:xfrm>
            <a:off x="6707275" y="2505239"/>
            <a:ext cx="361740" cy="2059912"/>
          </a:xfrm>
          <a:prstGeom prst="rightBrace">
            <a:avLst>
              <a:gd name="adj1" fmla="val 88889"/>
              <a:gd name="adj2" fmla="val 48276"/>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9DDDB986-4922-4142-92B4-B66379C9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958" y="1825624"/>
            <a:ext cx="4229519" cy="1485239"/>
          </a:xfrm>
          <a:prstGeom prst="rect">
            <a:avLst/>
          </a:prstGeom>
        </p:spPr>
      </p:pic>
      <p:sp>
        <p:nvSpPr>
          <p:cNvPr id="9" name="TextBox 8">
            <a:extLst>
              <a:ext uri="{FF2B5EF4-FFF2-40B4-BE49-F238E27FC236}">
                <a16:creationId xmlns:a16="http://schemas.microsoft.com/office/drawing/2014/main" id="{A23DB122-860D-4EE4-A1B2-869E3AB183B3}"/>
              </a:ext>
            </a:extLst>
          </p:cNvPr>
          <p:cNvSpPr txBox="1"/>
          <p:nvPr/>
        </p:nvSpPr>
        <p:spPr>
          <a:xfrm>
            <a:off x="7697037" y="3429000"/>
            <a:ext cx="3245618" cy="1077218"/>
          </a:xfrm>
          <a:prstGeom prst="rect">
            <a:avLst/>
          </a:prstGeom>
          <a:noFill/>
        </p:spPr>
        <p:txBody>
          <a:bodyPr wrap="square" rtlCol="0">
            <a:spAutoFit/>
          </a:bodyPr>
          <a:lstStyle/>
          <a:p>
            <a:pPr algn="ctr"/>
            <a:r>
              <a:rPr lang="en-US" sz="3200" dirty="0"/>
              <a:t>RStudio will help minimize these!</a:t>
            </a:r>
          </a:p>
        </p:txBody>
      </p:sp>
      <p:sp>
        <p:nvSpPr>
          <p:cNvPr id="10" name="Right Brace 9">
            <a:extLst>
              <a:ext uri="{FF2B5EF4-FFF2-40B4-BE49-F238E27FC236}">
                <a16:creationId xmlns:a16="http://schemas.microsoft.com/office/drawing/2014/main" id="{D36D9B9B-1B94-41D4-AEAC-ED67AB06469D}"/>
              </a:ext>
            </a:extLst>
          </p:cNvPr>
          <p:cNvSpPr/>
          <p:nvPr/>
        </p:nvSpPr>
        <p:spPr>
          <a:xfrm>
            <a:off x="7084088" y="4612619"/>
            <a:ext cx="361740" cy="2059912"/>
          </a:xfrm>
          <a:prstGeom prst="rightBrace">
            <a:avLst>
              <a:gd name="adj1" fmla="val 88889"/>
              <a:gd name="adj2" fmla="val 46319"/>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E9FBC-40A9-43EB-A92A-351F375B20B9}"/>
              </a:ext>
            </a:extLst>
          </p:cNvPr>
          <p:cNvSpPr txBox="1"/>
          <p:nvPr/>
        </p:nvSpPr>
        <p:spPr>
          <a:xfrm>
            <a:off x="7697037" y="4750022"/>
            <a:ext cx="3245618" cy="1569660"/>
          </a:xfrm>
          <a:prstGeom prst="rect">
            <a:avLst/>
          </a:prstGeom>
          <a:noFill/>
        </p:spPr>
        <p:txBody>
          <a:bodyPr wrap="square" rtlCol="0">
            <a:spAutoFit/>
          </a:bodyPr>
          <a:lstStyle/>
          <a:p>
            <a:pPr algn="ctr"/>
            <a:r>
              <a:rPr lang="en-US" sz="3200" dirty="0"/>
              <a:t>Experience, going slow &amp; thorough minimizes these!</a:t>
            </a:r>
          </a:p>
        </p:txBody>
      </p:sp>
      <p:sp>
        <p:nvSpPr>
          <p:cNvPr id="12" name="Rectangle 11">
            <a:extLst>
              <a:ext uri="{FF2B5EF4-FFF2-40B4-BE49-F238E27FC236}">
                <a16:creationId xmlns:a16="http://schemas.microsoft.com/office/drawing/2014/main" id="{E51FEF0B-33B3-404C-B7D0-153000C6FA8E}"/>
              </a:ext>
            </a:extLst>
          </p:cNvPr>
          <p:cNvSpPr/>
          <p:nvPr/>
        </p:nvSpPr>
        <p:spPr>
          <a:xfrm>
            <a:off x="838200" y="2421653"/>
            <a:ext cx="5673132"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DF263B-DCB3-4C7A-9544-92CEDB0BF9A0}"/>
              </a:ext>
            </a:extLst>
          </p:cNvPr>
          <p:cNvSpPr/>
          <p:nvPr/>
        </p:nvSpPr>
        <p:spPr>
          <a:xfrm>
            <a:off x="838199" y="4602145"/>
            <a:ext cx="6074603"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3">
                                            <p:txEl>
                                              <p:pRg st="2" end="2"/>
                                            </p:txEl>
                                          </p:spTgt>
                                        </p:tgtEl>
                                        <p:attrNameLst>
                                          <p:attrName>style.color</p:attrName>
                                        </p:attrNameLst>
                                      </p:cBhvr>
                                      <p:to>
                                        <a:srgbClr val="A1A1A1"/>
                                      </p:to>
                                    </p:animClr>
                                  </p:childTnLst>
                                </p:cTn>
                              </p:par>
                              <p:par>
                                <p:cTn id="15" presetID="3" presetClass="emph" presetSubtype="2" fill="hold" nodeType="withEffect">
                                  <p:stCondLst>
                                    <p:cond delay="0"/>
                                  </p:stCondLst>
                                  <p:childTnLst>
                                    <p:animClr clrSpc="rgb" dir="cw">
                                      <p:cBhvr override="childStyle">
                                        <p:cTn id="16" dur="500" fill="hold"/>
                                        <p:tgtEl>
                                          <p:spTgt spid="3">
                                            <p:txEl>
                                              <p:pRg st="3" end="3"/>
                                            </p:txEl>
                                          </p:spTgt>
                                        </p:tgtEl>
                                        <p:attrNameLst>
                                          <p:attrName>style.color</p:attrName>
                                        </p:attrNameLst>
                                      </p:cBhvr>
                                      <p:to>
                                        <a:srgbClr val="A1A1A1"/>
                                      </p:to>
                                    </p:animClr>
                                  </p:childTnLst>
                                </p:cTn>
                              </p:par>
                              <p:par>
                                <p:cTn id="17" presetID="3" presetClass="emph" presetSubtype="2" fill="hold" nodeType="withEffect">
                                  <p:stCondLst>
                                    <p:cond delay="0"/>
                                  </p:stCondLst>
                                  <p:childTnLst>
                                    <p:animClr clrSpc="rgb" dir="cw">
                                      <p:cBhvr override="childStyle">
                                        <p:cTn id="18" dur="500" fill="hold"/>
                                        <p:tgtEl>
                                          <p:spTgt spid="3">
                                            <p:txEl>
                                              <p:pRg st="4" end="4"/>
                                            </p:txEl>
                                          </p:spTgt>
                                        </p:tgtEl>
                                        <p:attrNameLst>
                                          <p:attrName>style.color</p:attrName>
                                        </p:attrNameLst>
                                      </p:cBhvr>
                                      <p:to>
                                        <a:srgbClr val="A1A1A1"/>
                                      </p:to>
                                    </p:animClr>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500" fill="hold"/>
                                        <p:tgtEl>
                                          <p:spTgt spid="3">
                                            <p:txEl>
                                              <p:pRg st="2" end="2"/>
                                            </p:txEl>
                                          </p:spTgt>
                                        </p:tgtEl>
                                        <p:attrNameLst>
                                          <p:attrName>style.color</p:attrName>
                                        </p:attrNameLst>
                                      </p:cBhvr>
                                      <p:to>
                                        <a:schemeClr val="tx1"/>
                                      </p:to>
                                    </p:animClr>
                                  </p:childTnLst>
                                </p:cTn>
                              </p:par>
                              <p:par>
                                <p:cTn id="29" presetID="3" presetClass="emph" presetSubtype="2" fill="hold" nodeType="withEffect">
                                  <p:stCondLst>
                                    <p:cond delay="0"/>
                                  </p:stCondLst>
                                  <p:childTnLst>
                                    <p:animClr clrSpc="rgb" dir="cw">
                                      <p:cBhvr override="childStyle">
                                        <p:cTn id="30" dur="500" fill="hold"/>
                                        <p:tgtEl>
                                          <p:spTgt spid="3">
                                            <p:txEl>
                                              <p:pRg st="3" end="3"/>
                                            </p:txEl>
                                          </p:spTgt>
                                        </p:tgtEl>
                                        <p:attrNameLst>
                                          <p:attrName>style.color</p:attrName>
                                        </p:attrNameLst>
                                      </p:cBhvr>
                                      <p:to>
                                        <a:schemeClr val="tx1"/>
                                      </p:to>
                                    </p:animClr>
                                  </p:childTnLst>
                                </p:cTn>
                              </p:par>
                              <p:par>
                                <p:cTn id="31" presetID="3" presetClass="emph" presetSubtype="2" fill="hold" nodeType="withEffect">
                                  <p:stCondLst>
                                    <p:cond delay="0"/>
                                  </p:stCondLst>
                                  <p:childTnLst>
                                    <p:animClr clrSpc="rgb" dir="cw">
                                      <p:cBhvr override="childStyle">
                                        <p:cTn id="32" dur="500" fill="hold"/>
                                        <p:tgtEl>
                                          <p:spTgt spid="3">
                                            <p:txEl>
                                              <p:pRg st="4" end="4"/>
                                            </p:txEl>
                                          </p:spTgt>
                                        </p:tgtEl>
                                        <p:attrNameLst>
                                          <p:attrName>style.color</p:attrName>
                                        </p:attrNameLst>
                                      </p:cBhvr>
                                      <p:to>
                                        <a:schemeClr val="tx1"/>
                                      </p:to>
                                    </p:animClr>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9CAC-AE4F-B9F8-CED4-441567C8FBD3}"/>
              </a:ext>
            </a:extLst>
          </p:cNvPr>
          <p:cNvSpPr>
            <a:spLocks noGrp="1"/>
          </p:cNvSpPr>
          <p:nvPr>
            <p:ph type="title"/>
          </p:nvPr>
        </p:nvSpPr>
        <p:spPr/>
        <p:txBody>
          <a:bodyPr/>
          <a:lstStyle/>
          <a:p>
            <a:r>
              <a:rPr lang="en-US" dirty="0"/>
              <a:t>Error Clues – Let’s solve together</a:t>
            </a:r>
          </a:p>
        </p:txBody>
      </p:sp>
      <p:sp>
        <p:nvSpPr>
          <p:cNvPr id="4" name="Slide Number Placeholder 3">
            <a:extLst>
              <a:ext uri="{FF2B5EF4-FFF2-40B4-BE49-F238E27FC236}">
                <a16:creationId xmlns:a16="http://schemas.microsoft.com/office/drawing/2014/main" id="{86A52727-0604-19D5-8517-BE96A083F9C8}"/>
              </a:ext>
            </a:extLst>
          </p:cNvPr>
          <p:cNvSpPr>
            <a:spLocks noGrp="1"/>
          </p:cNvSpPr>
          <p:nvPr>
            <p:ph type="sldNum" sz="quarter" idx="12"/>
          </p:nvPr>
        </p:nvSpPr>
        <p:spPr/>
        <p:txBody>
          <a:bodyPr/>
          <a:lstStyle/>
          <a:p>
            <a:fld id="{AAD8A31E-A4F3-4577-8E71-C696B2CAECD5}" type="slidenum">
              <a:rPr lang="en-US" smtClean="0"/>
              <a:t>33</a:t>
            </a:fld>
            <a:endParaRPr lang="en-US"/>
          </a:p>
        </p:txBody>
      </p:sp>
      <p:pic>
        <p:nvPicPr>
          <p:cNvPr id="6" name="Picture 5" descr="Shape&#10;&#10;Description automatically generated with low confidence">
            <a:extLst>
              <a:ext uri="{FF2B5EF4-FFF2-40B4-BE49-F238E27FC236}">
                <a16:creationId xmlns:a16="http://schemas.microsoft.com/office/drawing/2014/main" id="{A29E265A-BE86-59AB-D2E1-4C6CE0B0B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047922" y="1706563"/>
            <a:ext cx="3144078" cy="3144078"/>
          </a:xfrm>
          <a:prstGeom prst="rect">
            <a:avLst/>
          </a:prstGeom>
        </p:spPr>
      </p:pic>
      <p:sp>
        <p:nvSpPr>
          <p:cNvPr id="8" name="TextBox 7">
            <a:extLst>
              <a:ext uri="{FF2B5EF4-FFF2-40B4-BE49-F238E27FC236}">
                <a16:creationId xmlns:a16="http://schemas.microsoft.com/office/drawing/2014/main" id="{CE3D154F-BA7F-D7B9-2562-42DE9D2AECD7}"/>
              </a:ext>
            </a:extLst>
          </p:cNvPr>
          <p:cNvSpPr txBox="1"/>
          <p:nvPr/>
        </p:nvSpPr>
        <p:spPr>
          <a:xfrm>
            <a:off x="514359" y="2183643"/>
            <a:ext cx="3066545" cy="369332"/>
          </a:xfrm>
          <a:prstGeom prst="rect">
            <a:avLst/>
          </a:prstGeom>
          <a:noFill/>
        </p:spPr>
        <p:txBody>
          <a:bodyPr wrap="none" rtlCol="0">
            <a:spAutoFit/>
          </a:bodyPr>
          <a:lstStyle/>
          <a:p>
            <a:r>
              <a:rPr lang="en-US" dirty="0"/>
              <a:t>unexpected symbol / constant </a:t>
            </a:r>
          </a:p>
        </p:txBody>
      </p:sp>
      <p:sp>
        <p:nvSpPr>
          <p:cNvPr id="10" name="Rectangle 2">
            <a:extLst>
              <a:ext uri="{FF2B5EF4-FFF2-40B4-BE49-F238E27FC236}">
                <a16:creationId xmlns:a16="http://schemas.microsoft.com/office/drawing/2014/main" id="{141A9C03-1AE0-5EF7-CD21-4D66BC72365A}"/>
              </a:ext>
            </a:extLst>
          </p:cNvPr>
          <p:cNvSpPr>
            <a:spLocks noChangeArrowheads="1"/>
          </p:cNvSpPr>
          <p:nvPr/>
        </p:nvSpPr>
        <p:spPr bwMode="auto">
          <a:xfrm>
            <a:off x="651735" y="2529892"/>
            <a:ext cx="468557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summary(c(1, 2, 4) digits = 2)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unexpected symbol in "summary(c(1, 2, 4) digits"</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A2435109-3259-7EC7-D97A-4AA4C46377F9}"/>
              </a:ext>
            </a:extLst>
          </p:cNvPr>
          <p:cNvSpPr>
            <a:spLocks noChangeArrowheads="1"/>
          </p:cNvSpPr>
          <p:nvPr/>
        </p:nvSpPr>
        <p:spPr bwMode="auto">
          <a:xfrm>
            <a:off x="651737" y="3097967"/>
            <a:ext cx="444031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mean(c(1,2 4)) </a:t>
            </a:r>
          </a:p>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rgbClr val="C5060B"/>
                </a:solidFill>
                <a:effectLst/>
                <a:latin typeface="Lucida Console" panose="020B0609040504020204" pitchFamily="49" charset="0"/>
              </a:rPr>
              <a:t>  Error: unexpected numeric constant in "mean(c(1,2 4"</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EE9A3158-2127-CC45-0DE9-EAD1A84D6910}"/>
              </a:ext>
            </a:extLst>
          </p:cNvPr>
          <p:cNvSpPr>
            <a:spLocks noGrp="1"/>
          </p:cNvSpPr>
          <p:nvPr>
            <p:ph idx="1"/>
          </p:nvPr>
        </p:nvSpPr>
        <p:spPr>
          <a:xfrm>
            <a:off x="838200" y="1825625"/>
            <a:ext cx="10515600" cy="639279"/>
          </a:xfrm>
        </p:spPr>
        <p:txBody>
          <a:bodyPr/>
          <a:lstStyle/>
          <a:p>
            <a:pPr marL="0" indent="0">
              <a:buNone/>
            </a:pPr>
            <a:r>
              <a:rPr lang="en-US" dirty="0"/>
              <a:t>Error:						Solution:</a:t>
            </a:r>
          </a:p>
        </p:txBody>
      </p:sp>
      <p:sp>
        <p:nvSpPr>
          <p:cNvPr id="14" name="TextBox 13">
            <a:extLst>
              <a:ext uri="{FF2B5EF4-FFF2-40B4-BE49-F238E27FC236}">
                <a16:creationId xmlns:a16="http://schemas.microsoft.com/office/drawing/2014/main" id="{342105C1-52E5-85B1-2A3D-F977C80B26DA}"/>
              </a:ext>
            </a:extLst>
          </p:cNvPr>
          <p:cNvSpPr txBox="1"/>
          <p:nvPr/>
        </p:nvSpPr>
        <p:spPr>
          <a:xfrm>
            <a:off x="6447185" y="2630013"/>
            <a:ext cx="2299252" cy="646331"/>
          </a:xfrm>
          <a:prstGeom prst="rect">
            <a:avLst/>
          </a:prstGeom>
          <a:noFill/>
        </p:spPr>
        <p:txBody>
          <a:bodyPr wrap="square" rtlCol="0">
            <a:spAutoFit/>
          </a:bodyPr>
          <a:lstStyle/>
          <a:p>
            <a:r>
              <a:rPr lang="en-US" dirty="0"/>
              <a:t>Check for commas, parentheses</a:t>
            </a:r>
          </a:p>
        </p:txBody>
      </p:sp>
      <p:sp>
        <p:nvSpPr>
          <p:cNvPr id="15" name="Rectangle 4">
            <a:extLst>
              <a:ext uri="{FF2B5EF4-FFF2-40B4-BE49-F238E27FC236}">
                <a16:creationId xmlns:a16="http://schemas.microsoft.com/office/drawing/2014/main" id="{B3E7A5AC-62AD-AEBD-B631-23A7C4972EAB}"/>
              </a:ext>
            </a:extLst>
          </p:cNvPr>
          <p:cNvSpPr>
            <a:spLocks noChangeArrowheads="1"/>
          </p:cNvSpPr>
          <p:nvPr/>
        </p:nvSpPr>
        <p:spPr bwMode="auto">
          <a:xfrm>
            <a:off x="651735" y="4072451"/>
            <a:ext cx="4002154" cy="4847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red.csv("data/thedudeabides.csv")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in red.csv("data/thedudeabides.csv") : could not find function "red</a:t>
            </a:r>
            <a:r>
              <a:rPr lang="en-US" altLang="en-US" sz="1050" dirty="0">
                <a:solidFill>
                  <a:srgbClr val="C5060B"/>
                </a:solidFill>
                <a:latin typeface="Lucida Console" panose="020B0609040504020204" pitchFamily="49" charset="0"/>
              </a:rPr>
              <a:t>.</a:t>
            </a:r>
            <a:r>
              <a:rPr kumimoji="0" lang="en-US" altLang="en-US" sz="1050" b="0" i="0" u="none" strike="noStrike" cap="none" normalizeH="0" baseline="0" dirty="0">
                <a:ln>
                  <a:noFill/>
                </a:ln>
                <a:solidFill>
                  <a:srgbClr val="C5060B"/>
                </a:solidFill>
                <a:effectLst/>
                <a:latin typeface="Lucida Console" panose="020B0609040504020204" pitchFamily="49" charset="0"/>
              </a:rPr>
              <a:t>csv"</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44E64D8E-13BA-E538-967D-2A148DF3FAB9}"/>
              </a:ext>
            </a:extLst>
          </p:cNvPr>
          <p:cNvSpPr txBox="1"/>
          <p:nvPr/>
        </p:nvSpPr>
        <p:spPr>
          <a:xfrm>
            <a:off x="514359" y="3736810"/>
            <a:ext cx="2330766" cy="369332"/>
          </a:xfrm>
          <a:prstGeom prst="rect">
            <a:avLst/>
          </a:prstGeom>
          <a:noFill/>
        </p:spPr>
        <p:txBody>
          <a:bodyPr wrap="none" rtlCol="0">
            <a:spAutoFit/>
          </a:bodyPr>
          <a:lstStyle/>
          <a:p>
            <a:r>
              <a:rPr lang="en-US" dirty="0"/>
              <a:t>could not find function</a:t>
            </a:r>
          </a:p>
        </p:txBody>
      </p:sp>
      <p:sp>
        <p:nvSpPr>
          <p:cNvPr id="17" name="Rectangle 5">
            <a:extLst>
              <a:ext uri="{FF2B5EF4-FFF2-40B4-BE49-F238E27FC236}">
                <a16:creationId xmlns:a16="http://schemas.microsoft.com/office/drawing/2014/main" id="{8D494302-7B8F-C4D3-BF4E-00980A8FAB4C}"/>
              </a:ext>
            </a:extLst>
          </p:cNvPr>
          <p:cNvSpPr>
            <a:spLocks noChangeArrowheads="1"/>
          </p:cNvSpPr>
          <p:nvPr/>
        </p:nvSpPr>
        <p:spPr bwMode="auto">
          <a:xfrm>
            <a:off x="651735" y="5538378"/>
            <a:ext cx="498612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read.csv("data/thedudeabides.csv")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in file(file, "rt") : cannot open the connection In addition: Warning message: In file(file, "rt") : cannot open file 'data/thedudeabides.csv': No such file or directory</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56541A08-A2D8-AA92-3CB8-542288BF0151}"/>
              </a:ext>
            </a:extLst>
          </p:cNvPr>
          <p:cNvSpPr txBox="1"/>
          <p:nvPr/>
        </p:nvSpPr>
        <p:spPr>
          <a:xfrm>
            <a:off x="514359" y="5169046"/>
            <a:ext cx="2439194" cy="369332"/>
          </a:xfrm>
          <a:prstGeom prst="rect">
            <a:avLst/>
          </a:prstGeom>
          <a:noFill/>
        </p:spPr>
        <p:txBody>
          <a:bodyPr wrap="none" rtlCol="0">
            <a:spAutoFit/>
          </a:bodyPr>
          <a:lstStyle/>
          <a:p>
            <a:r>
              <a:rPr lang="en-US" dirty="0"/>
              <a:t>No such file or directory</a:t>
            </a:r>
          </a:p>
        </p:txBody>
      </p:sp>
      <p:sp>
        <p:nvSpPr>
          <p:cNvPr id="19" name="TextBox 18">
            <a:extLst>
              <a:ext uri="{FF2B5EF4-FFF2-40B4-BE49-F238E27FC236}">
                <a16:creationId xmlns:a16="http://schemas.microsoft.com/office/drawing/2014/main" id="{05A87FD4-B8DB-B5AD-1255-B1383AC652F3}"/>
              </a:ext>
            </a:extLst>
          </p:cNvPr>
          <p:cNvSpPr txBox="1"/>
          <p:nvPr/>
        </p:nvSpPr>
        <p:spPr>
          <a:xfrm>
            <a:off x="6447185" y="3891504"/>
            <a:ext cx="2299252" cy="646331"/>
          </a:xfrm>
          <a:prstGeom prst="rect">
            <a:avLst/>
          </a:prstGeom>
          <a:noFill/>
        </p:spPr>
        <p:txBody>
          <a:bodyPr wrap="square" rtlCol="0">
            <a:spAutoFit/>
          </a:bodyPr>
          <a:lstStyle/>
          <a:p>
            <a:r>
              <a:rPr lang="en-US" dirty="0"/>
              <a:t>Review spelling; </a:t>
            </a:r>
          </a:p>
          <a:p>
            <a:r>
              <a:rPr lang="en-US" dirty="0"/>
              <a:t>Need to load package</a:t>
            </a:r>
          </a:p>
        </p:txBody>
      </p:sp>
      <p:sp>
        <p:nvSpPr>
          <p:cNvPr id="20" name="TextBox 19">
            <a:extLst>
              <a:ext uri="{FF2B5EF4-FFF2-40B4-BE49-F238E27FC236}">
                <a16:creationId xmlns:a16="http://schemas.microsoft.com/office/drawing/2014/main" id="{244BB5F9-1419-E6BF-BD33-056555B4D167}"/>
              </a:ext>
            </a:extLst>
          </p:cNvPr>
          <p:cNvSpPr txBox="1"/>
          <p:nvPr/>
        </p:nvSpPr>
        <p:spPr>
          <a:xfrm>
            <a:off x="6447185" y="5538377"/>
            <a:ext cx="2299252" cy="646331"/>
          </a:xfrm>
          <a:prstGeom prst="rect">
            <a:avLst/>
          </a:prstGeom>
          <a:noFill/>
        </p:spPr>
        <p:txBody>
          <a:bodyPr wrap="square" rtlCol="0">
            <a:spAutoFit/>
          </a:bodyPr>
          <a:lstStyle/>
          <a:p>
            <a:r>
              <a:rPr lang="en-US" dirty="0"/>
              <a:t>Filename misspelled or folder misnamed</a:t>
            </a:r>
          </a:p>
        </p:txBody>
      </p:sp>
    </p:spTree>
    <p:extLst>
      <p:ext uri="{BB962C8B-B14F-4D97-AF65-F5344CB8AC3E}">
        <p14:creationId xmlns:p14="http://schemas.microsoft.com/office/powerpoint/2010/main" val="296442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P spid="14" grpId="0"/>
      <p:bldP spid="15" grpId="0" animBg="1"/>
      <p:bldP spid="16" grpId="0"/>
      <p:bldP spid="17" grpId="0" animBg="1"/>
      <p:bldP spid="18" grpId="0"/>
      <p:bldP spid="19" grpId="0"/>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2CE-B69A-4AF7-B3A6-C15AE01D910A}"/>
              </a:ext>
            </a:extLst>
          </p:cNvPr>
          <p:cNvSpPr>
            <a:spLocks noGrp="1"/>
          </p:cNvSpPr>
          <p:nvPr>
            <p:ph type="title"/>
          </p:nvPr>
        </p:nvSpPr>
        <p:spPr/>
        <p:txBody>
          <a:bodyPr/>
          <a:lstStyle/>
          <a:p>
            <a:r>
              <a:rPr lang="en-US" dirty="0"/>
              <a:t>Error Summary Table – Reference</a:t>
            </a:r>
          </a:p>
        </p:txBody>
      </p:sp>
      <p:graphicFrame>
        <p:nvGraphicFramePr>
          <p:cNvPr id="6" name="Table 6">
            <a:extLst>
              <a:ext uri="{FF2B5EF4-FFF2-40B4-BE49-F238E27FC236}">
                <a16:creationId xmlns:a16="http://schemas.microsoft.com/office/drawing/2014/main" id="{FB80CCB6-3198-45CD-8C08-C9C57E3CFBB7}"/>
              </a:ext>
            </a:extLst>
          </p:cNvPr>
          <p:cNvGraphicFramePr>
            <a:graphicFrameLocks noGrp="1"/>
          </p:cNvGraphicFramePr>
          <p:nvPr>
            <p:ph idx="1"/>
          </p:nvPr>
        </p:nvGraphicFramePr>
        <p:xfrm>
          <a:off x="2424355" y="1748609"/>
          <a:ext cx="9271927" cy="4145280"/>
        </p:xfrm>
        <a:graphic>
          <a:graphicData uri="http://schemas.openxmlformats.org/drawingml/2006/table">
            <a:tbl>
              <a:tblPr firstRow="1" bandRow="1">
                <a:tableStyleId>{5C22544A-7EE6-4342-B048-85BDC9FD1C3A}</a:tableStyleId>
              </a:tblPr>
              <a:tblGrid>
                <a:gridCol w="3190581">
                  <a:extLst>
                    <a:ext uri="{9D8B030D-6E8A-4147-A177-3AD203B41FA5}">
                      <a16:colId xmlns:a16="http://schemas.microsoft.com/office/drawing/2014/main" val="3113563754"/>
                    </a:ext>
                  </a:extLst>
                </a:gridCol>
                <a:gridCol w="6081346">
                  <a:extLst>
                    <a:ext uri="{9D8B030D-6E8A-4147-A177-3AD203B41FA5}">
                      <a16:colId xmlns:a16="http://schemas.microsoft.com/office/drawing/2014/main" val="3336808008"/>
                    </a:ext>
                  </a:extLst>
                </a:gridCol>
              </a:tblGrid>
              <a:tr h="370840">
                <a:tc>
                  <a:txBody>
                    <a:bodyPr/>
                    <a:lstStyle/>
                    <a:p>
                      <a:r>
                        <a:rPr lang="en-US" dirty="0"/>
                        <a:t>Error Message</a:t>
                      </a:r>
                    </a:p>
                  </a:txBody>
                  <a:tcPr/>
                </a:tc>
                <a:tc>
                  <a:txBody>
                    <a:bodyPr/>
                    <a:lstStyle/>
                    <a:p>
                      <a:r>
                        <a:rPr lang="en-US" dirty="0"/>
                        <a:t>Possible Problem</a:t>
                      </a:r>
                    </a:p>
                  </a:txBody>
                  <a:tcPr/>
                </a:tc>
                <a:extLst>
                  <a:ext uri="{0D108BD9-81ED-4DB2-BD59-A6C34878D82A}">
                    <a16:rowId xmlns:a16="http://schemas.microsoft.com/office/drawing/2014/main" val="2477527896"/>
                  </a:ext>
                </a:extLst>
              </a:tr>
              <a:tr h="370840">
                <a:tc>
                  <a:txBody>
                    <a:bodyPr/>
                    <a:lstStyle/>
                    <a:p>
                      <a:r>
                        <a:rPr lang="en-US" dirty="0"/>
                        <a:t>unexpected symbol in ____</a:t>
                      </a:r>
                    </a:p>
                  </a:txBody>
                  <a:tcPr anchor="ctr"/>
                </a:tc>
                <a:tc>
                  <a:txBody>
                    <a:bodyPr/>
                    <a:lstStyle/>
                    <a:p>
                      <a:r>
                        <a:rPr lang="en-US" dirty="0"/>
                        <a:t>You made a syntax (coding grammar) error (extra comma, parenthesis, etc.)</a:t>
                      </a:r>
                    </a:p>
                  </a:txBody>
                  <a:tcPr anchor="ctr"/>
                </a:tc>
                <a:extLst>
                  <a:ext uri="{0D108BD9-81ED-4DB2-BD59-A6C34878D82A}">
                    <a16:rowId xmlns:a16="http://schemas.microsoft.com/office/drawing/2014/main" val="723954487"/>
                  </a:ext>
                </a:extLst>
              </a:tr>
              <a:tr h="370840">
                <a:tc>
                  <a:txBody>
                    <a:bodyPr/>
                    <a:lstStyle/>
                    <a:p>
                      <a:r>
                        <a:rPr lang="en-US" dirty="0"/>
                        <a:t>could not find function</a:t>
                      </a:r>
                    </a:p>
                  </a:txBody>
                  <a:tcPr anchor="ctr"/>
                </a:tc>
                <a:tc>
                  <a:txBody>
                    <a:bodyPr/>
                    <a:lstStyle/>
                    <a:p>
                      <a:r>
                        <a:rPr lang="en-US" dirty="0"/>
                        <a:t>You forgot to load a package or misspelled the function name.</a:t>
                      </a:r>
                    </a:p>
                  </a:txBody>
                  <a:tcPr anchor="ctr"/>
                </a:tc>
                <a:extLst>
                  <a:ext uri="{0D108BD9-81ED-4DB2-BD59-A6C34878D82A}">
                    <a16:rowId xmlns:a16="http://schemas.microsoft.com/office/drawing/2014/main" val="3518180775"/>
                  </a:ext>
                </a:extLst>
              </a:tr>
              <a:tr h="370840">
                <a:tc>
                  <a:txBody>
                    <a:bodyPr/>
                    <a:lstStyle/>
                    <a:p>
                      <a:r>
                        <a:rPr lang="en-US" dirty="0"/>
                        <a:t>cannot open file .* : No such file or directory</a:t>
                      </a:r>
                    </a:p>
                  </a:txBody>
                  <a:tcPr anchor="ctr"/>
                </a:tc>
                <a:tc>
                  <a:txBody>
                    <a:bodyPr/>
                    <a:lstStyle/>
                    <a:p>
                      <a:r>
                        <a:rPr lang="en-US" dirty="0"/>
                        <a:t>You tried a path that doesn't exist.</a:t>
                      </a:r>
                    </a:p>
                  </a:txBody>
                  <a:tcPr anchor="ctr"/>
                </a:tc>
                <a:extLst>
                  <a:ext uri="{0D108BD9-81ED-4DB2-BD59-A6C34878D82A}">
                    <a16:rowId xmlns:a16="http://schemas.microsoft.com/office/drawing/2014/main" val="4068340406"/>
                  </a:ext>
                </a:extLst>
              </a:tr>
              <a:tr h="370840">
                <a:tc>
                  <a:txBody>
                    <a:bodyPr/>
                    <a:lstStyle/>
                    <a:p>
                      <a:r>
                        <a:rPr lang="en-US" dirty="0"/>
                        <a:t>there is no package called ___</a:t>
                      </a:r>
                    </a:p>
                  </a:txBody>
                  <a:tcPr anchor="ctr"/>
                </a:tc>
                <a:tc>
                  <a:txBody>
                    <a:bodyPr/>
                    <a:lstStyle/>
                    <a:p>
                      <a:r>
                        <a:rPr lang="en-US" dirty="0"/>
                        <a:t>You forgot to install a package or misspelled the package name</a:t>
                      </a:r>
                    </a:p>
                  </a:txBody>
                  <a:tcPr anchor="ctr"/>
                </a:tc>
                <a:extLst>
                  <a:ext uri="{0D108BD9-81ED-4DB2-BD59-A6C34878D82A}">
                    <a16:rowId xmlns:a16="http://schemas.microsoft.com/office/drawing/2014/main" val="460854558"/>
                  </a:ext>
                </a:extLst>
              </a:tr>
              <a:tr h="370840">
                <a:tc>
                  <a:txBody>
                    <a:bodyPr/>
                    <a:lstStyle/>
                    <a:p>
                      <a:r>
                        <a:rPr lang="en-US" dirty="0"/>
                        <a:t>object .* not found</a:t>
                      </a:r>
                    </a:p>
                  </a:txBody>
                  <a:tcPr anchor="ctr"/>
                </a:tc>
                <a:tc>
                  <a:txBody>
                    <a:bodyPr/>
                    <a:lstStyle/>
                    <a:p>
                      <a:r>
                        <a:rPr lang="en-US" dirty="0"/>
                        <a:t>The object you are looking for might not exist.</a:t>
                      </a:r>
                    </a:p>
                  </a:txBody>
                  <a:tcPr anchor="ctr"/>
                </a:tc>
                <a:extLst>
                  <a:ext uri="{0D108BD9-81ED-4DB2-BD59-A6C34878D82A}">
                    <a16:rowId xmlns:a16="http://schemas.microsoft.com/office/drawing/2014/main" val="72390332"/>
                  </a:ext>
                </a:extLst>
              </a:tr>
              <a:tr h="370840">
                <a:tc>
                  <a:txBody>
                    <a:bodyPr/>
                    <a:lstStyle/>
                    <a:p>
                      <a:r>
                        <a:rPr lang="en-US" dirty="0"/>
                        <a:t>non-numeric argument to ___</a:t>
                      </a:r>
                    </a:p>
                  </a:txBody>
                  <a:tcPr anchor="ctr"/>
                </a:tc>
                <a:tc>
                  <a:txBody>
                    <a:bodyPr/>
                    <a:lstStyle/>
                    <a:p>
                      <a:r>
                        <a:rPr lang="en-US" dirty="0"/>
                        <a:t>You tried to use a character vector where a numeric is needed.</a:t>
                      </a:r>
                    </a:p>
                  </a:txBody>
                  <a:tcPr anchor="ctr"/>
                </a:tc>
                <a:extLst>
                  <a:ext uri="{0D108BD9-81ED-4DB2-BD59-A6C34878D82A}">
                    <a16:rowId xmlns:a16="http://schemas.microsoft.com/office/drawing/2014/main" val="194196734"/>
                  </a:ext>
                </a:extLst>
              </a:tr>
              <a:tr h="370840">
                <a:tc>
                  <a:txBody>
                    <a:bodyPr/>
                    <a:lstStyle/>
                    <a:p>
                      <a:r>
                        <a:rPr lang="en-US" dirty="0"/>
                        <a:t>attempt to apply non-function</a:t>
                      </a:r>
                    </a:p>
                  </a:txBody>
                  <a:tcPr anchor="ctr"/>
                </a:tc>
                <a:tc>
                  <a:txBody>
                    <a:bodyPr/>
                    <a:lstStyle/>
                    <a:p>
                      <a:r>
                        <a:rPr lang="en-US" dirty="0"/>
                        <a:t>You tried to use an object which is not a function as a function.</a:t>
                      </a:r>
                    </a:p>
                  </a:txBody>
                  <a:tcPr anchor="ctr"/>
                </a:tc>
                <a:extLst>
                  <a:ext uri="{0D108BD9-81ED-4DB2-BD59-A6C34878D82A}">
                    <a16:rowId xmlns:a16="http://schemas.microsoft.com/office/drawing/2014/main" val="2943773"/>
                  </a:ext>
                </a:extLst>
              </a:tr>
              <a:tr h="370840">
                <a:tc>
                  <a:txBody>
                    <a:bodyPr/>
                    <a:lstStyle/>
                    <a:p>
                      <a:r>
                        <a:rPr lang="en-US" dirty="0"/>
                        <a:t>object of type 'closure' is not </a:t>
                      </a:r>
                      <a:r>
                        <a:rPr lang="en-US" dirty="0" err="1"/>
                        <a:t>subsettable</a:t>
                      </a:r>
                      <a:endParaRPr lang="en-US" dirty="0"/>
                    </a:p>
                  </a:txBody>
                  <a:tcPr anchor="ctr"/>
                </a:tc>
                <a:tc>
                  <a:txBody>
                    <a:bodyPr/>
                    <a:lstStyle/>
                    <a:p>
                      <a:r>
                        <a:rPr lang="en-US" dirty="0"/>
                        <a:t>You called `$` on a function.</a:t>
                      </a:r>
                    </a:p>
                  </a:txBody>
                  <a:tcPr anchor="ctr"/>
                </a:tc>
                <a:extLst>
                  <a:ext uri="{0D108BD9-81ED-4DB2-BD59-A6C34878D82A}">
                    <a16:rowId xmlns:a16="http://schemas.microsoft.com/office/drawing/2014/main" val="4052070391"/>
                  </a:ext>
                </a:extLst>
              </a:tr>
            </a:tbl>
          </a:graphicData>
        </a:graphic>
      </p:graphicFrame>
      <p:sp>
        <p:nvSpPr>
          <p:cNvPr id="4" name="Slide Number Placeholder 3">
            <a:extLst>
              <a:ext uri="{FF2B5EF4-FFF2-40B4-BE49-F238E27FC236}">
                <a16:creationId xmlns:a16="http://schemas.microsoft.com/office/drawing/2014/main" id="{CBCBF94A-9E3A-4A20-B623-227CA9621C4D}"/>
              </a:ext>
            </a:extLst>
          </p:cNvPr>
          <p:cNvSpPr>
            <a:spLocks noGrp="1"/>
          </p:cNvSpPr>
          <p:nvPr>
            <p:ph type="sldNum" sz="quarter" idx="12"/>
          </p:nvPr>
        </p:nvSpPr>
        <p:spPr/>
        <p:txBody>
          <a:bodyPr/>
          <a:lstStyle/>
          <a:p>
            <a:fld id="{6D95AE55-B5F4-483D-AEFF-E8059F5502F5}" type="slidenum">
              <a:rPr lang="en-US" smtClean="0"/>
              <a:t>34</a:t>
            </a:fld>
            <a:endParaRPr lang="en-US"/>
          </a:p>
        </p:txBody>
      </p:sp>
      <p:sp>
        <p:nvSpPr>
          <p:cNvPr id="32" name="TextBox 31">
            <a:extLst>
              <a:ext uri="{FF2B5EF4-FFF2-40B4-BE49-F238E27FC236}">
                <a16:creationId xmlns:a16="http://schemas.microsoft.com/office/drawing/2014/main" id="{E5AC60C7-0628-4906-84D6-8F01372C772F}"/>
              </a:ext>
            </a:extLst>
          </p:cNvPr>
          <p:cNvSpPr txBox="1"/>
          <p:nvPr/>
        </p:nvSpPr>
        <p:spPr>
          <a:xfrm>
            <a:off x="3596148" y="6483348"/>
            <a:ext cx="5014452" cy="338554"/>
          </a:xfrm>
          <a:prstGeom prst="rect">
            <a:avLst/>
          </a:prstGeom>
          <a:noFill/>
        </p:spPr>
        <p:txBody>
          <a:bodyPr wrap="square" rtlCol="0">
            <a:spAutoFit/>
          </a:bodyPr>
          <a:lstStyle/>
          <a:p>
            <a:r>
              <a:rPr lang="en-US" sz="1600" dirty="0"/>
              <a:t>Based on https://github.com/colinfay/argh</a:t>
            </a:r>
          </a:p>
        </p:txBody>
      </p:sp>
      <p:cxnSp>
        <p:nvCxnSpPr>
          <p:cNvPr id="5" name="Straight Arrow Connector 4">
            <a:extLst>
              <a:ext uri="{FF2B5EF4-FFF2-40B4-BE49-F238E27FC236}">
                <a16:creationId xmlns:a16="http://schemas.microsoft.com/office/drawing/2014/main" id="{AF2B8148-B489-41C5-82F6-7BF62E3F7E04}"/>
              </a:ext>
            </a:extLst>
          </p:cNvPr>
          <p:cNvCxnSpPr>
            <a:cxnSpLocks/>
          </p:cNvCxnSpPr>
          <p:nvPr/>
        </p:nvCxnSpPr>
        <p:spPr>
          <a:xfrm>
            <a:off x="1778557" y="2602523"/>
            <a:ext cx="0" cy="26929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E49B06-CF5B-4BF9-95C8-097220572185}"/>
              </a:ext>
            </a:extLst>
          </p:cNvPr>
          <p:cNvSpPr txBox="1"/>
          <p:nvPr/>
        </p:nvSpPr>
        <p:spPr>
          <a:xfrm>
            <a:off x="1095529" y="5295481"/>
            <a:ext cx="1366055" cy="707886"/>
          </a:xfrm>
          <a:prstGeom prst="rect">
            <a:avLst/>
          </a:prstGeom>
          <a:noFill/>
        </p:spPr>
        <p:txBody>
          <a:bodyPr wrap="square" rtlCol="0">
            <a:spAutoFit/>
          </a:bodyPr>
          <a:lstStyle/>
          <a:p>
            <a:pPr algn="ctr"/>
            <a:r>
              <a:rPr lang="en-US" sz="2000" b="1" dirty="0"/>
              <a:t>Less common</a:t>
            </a:r>
          </a:p>
        </p:txBody>
      </p:sp>
      <p:sp>
        <p:nvSpPr>
          <p:cNvPr id="10" name="TextBox 9">
            <a:extLst>
              <a:ext uri="{FF2B5EF4-FFF2-40B4-BE49-F238E27FC236}">
                <a16:creationId xmlns:a16="http://schemas.microsoft.com/office/drawing/2014/main" id="{A115088D-D33A-4150-8E93-BE37F78913DD}"/>
              </a:ext>
            </a:extLst>
          </p:cNvPr>
          <p:cNvSpPr txBox="1"/>
          <p:nvPr/>
        </p:nvSpPr>
        <p:spPr>
          <a:xfrm>
            <a:off x="1058300" y="1892072"/>
            <a:ext cx="1366055" cy="707886"/>
          </a:xfrm>
          <a:prstGeom prst="rect">
            <a:avLst/>
          </a:prstGeom>
          <a:noFill/>
        </p:spPr>
        <p:txBody>
          <a:bodyPr wrap="square" rtlCol="0">
            <a:spAutoFit/>
          </a:bodyPr>
          <a:lstStyle/>
          <a:p>
            <a:pPr algn="ctr"/>
            <a:r>
              <a:rPr lang="en-US" sz="2000" b="1" dirty="0"/>
              <a:t>More common</a:t>
            </a:r>
          </a:p>
        </p:txBody>
      </p:sp>
    </p:spTree>
    <p:extLst>
      <p:ext uri="{BB962C8B-B14F-4D97-AF65-F5344CB8AC3E}">
        <p14:creationId xmlns:p14="http://schemas.microsoft.com/office/powerpoint/2010/main" val="211072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8B9D7-89AC-7D50-736E-67A8DAD5B69D}"/>
              </a:ext>
            </a:extLst>
          </p:cNvPr>
          <p:cNvSpPr>
            <a:spLocks noGrp="1"/>
          </p:cNvSpPr>
          <p:nvPr>
            <p:ph idx="1"/>
          </p:nvPr>
        </p:nvSpPr>
        <p:spPr>
          <a:xfrm>
            <a:off x="2857500" y="571500"/>
            <a:ext cx="5943600" cy="5470526"/>
          </a:xfrm>
          <a:solidFill>
            <a:schemeClr val="accent2">
              <a:lumMod val="20000"/>
              <a:lumOff val="80000"/>
            </a:schemeClr>
          </a:solidFill>
          <a:ln w="57150">
            <a:solidFill>
              <a:schemeClr val="tx1"/>
            </a:solidFill>
          </a:ln>
        </p:spPr>
        <p:txBody>
          <a:bodyPr>
            <a:normAutofit/>
          </a:bodyPr>
          <a:lstStyle/>
          <a:p>
            <a:pPr marL="0" indent="0" algn="ctr">
              <a:buNone/>
            </a:pPr>
            <a:r>
              <a:rPr lang="en-US" sz="6600" b="1" dirty="0">
                <a:latin typeface="+mj-lt"/>
              </a:rPr>
              <a:t>Embrace the Error</a:t>
            </a:r>
          </a:p>
          <a:p>
            <a:pPr marL="0" indent="0" algn="ctr">
              <a:buNone/>
            </a:pPr>
            <a:endParaRPr lang="en-US" sz="4800" dirty="0"/>
          </a:p>
          <a:p>
            <a:pPr marL="0" indent="0" algn="ctr">
              <a:buNone/>
            </a:pPr>
            <a:r>
              <a:rPr lang="en-US" sz="4800" dirty="0"/>
              <a:t>Errors don’t go away, you just get faster at solving them</a:t>
            </a:r>
          </a:p>
        </p:txBody>
      </p:sp>
      <p:sp>
        <p:nvSpPr>
          <p:cNvPr id="4" name="Slide Number Placeholder 3">
            <a:extLst>
              <a:ext uri="{FF2B5EF4-FFF2-40B4-BE49-F238E27FC236}">
                <a16:creationId xmlns:a16="http://schemas.microsoft.com/office/drawing/2014/main" id="{1FCB27BA-83BC-309B-3D94-05CE2EE0F04C}"/>
              </a:ext>
            </a:extLst>
          </p:cNvPr>
          <p:cNvSpPr>
            <a:spLocks noGrp="1"/>
          </p:cNvSpPr>
          <p:nvPr>
            <p:ph type="sldNum" sz="quarter" idx="12"/>
          </p:nvPr>
        </p:nvSpPr>
        <p:spPr/>
        <p:txBody>
          <a:bodyPr/>
          <a:lstStyle/>
          <a:p>
            <a:fld id="{AAD8A31E-A4F3-4577-8E71-C696B2CAECD5}" type="slidenum">
              <a:rPr lang="en-US" smtClean="0"/>
              <a:t>35</a:t>
            </a:fld>
            <a:endParaRPr lang="en-US"/>
          </a:p>
        </p:txBody>
      </p:sp>
      <p:pic>
        <p:nvPicPr>
          <p:cNvPr id="12" name="Graphic 11" descr="Open quotation mark with solid fill">
            <a:extLst>
              <a:ext uri="{FF2B5EF4-FFF2-40B4-BE49-F238E27FC236}">
                <a16:creationId xmlns:a16="http://schemas.microsoft.com/office/drawing/2014/main" id="{4F8CFE21-77CB-34C4-1B38-DE86C1DF95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7886700" y="4548189"/>
            <a:ext cx="914400" cy="914400"/>
          </a:xfrm>
          <a:prstGeom prst="rect">
            <a:avLst/>
          </a:prstGeom>
        </p:spPr>
      </p:pic>
      <p:pic>
        <p:nvPicPr>
          <p:cNvPr id="18" name="Graphic 17" descr="Open quotation mark with solid fill">
            <a:extLst>
              <a:ext uri="{FF2B5EF4-FFF2-40B4-BE49-F238E27FC236}">
                <a16:creationId xmlns:a16="http://schemas.microsoft.com/office/drawing/2014/main" id="{143B8973-0F67-27C5-3895-BCBCF05F18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3700" y="377824"/>
            <a:ext cx="914400" cy="914400"/>
          </a:xfrm>
          <a:prstGeom prst="rect">
            <a:avLst/>
          </a:prstGeom>
        </p:spPr>
      </p:pic>
    </p:spTree>
    <p:extLst>
      <p:ext uri="{BB962C8B-B14F-4D97-AF65-F5344CB8AC3E}">
        <p14:creationId xmlns:p14="http://schemas.microsoft.com/office/powerpoint/2010/main" val="396421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BUG HUNTER: Each of these lines of code give an error. Find the error! </a:t>
            </a:r>
          </a:p>
          <a:p>
            <a:pPr marL="0" indent="0">
              <a:buNone/>
            </a:pPr>
            <a:endParaRPr lang="en-US" dirty="0"/>
          </a:p>
          <a:p>
            <a:pPr marL="0" indent="0">
              <a:spcAft>
                <a:spcPts val="12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200"/>
              </a:spcAft>
              <a:buNone/>
            </a:pPr>
            <a:r>
              <a:rPr lang="en-US" sz="2400" dirty="0">
                <a:latin typeface="Consolas" panose="020B0609020204030204" pitchFamily="49" charset="0"/>
              </a:rPr>
              <a:t>b) mean(c(1, 2  3))</a:t>
            </a:r>
          </a:p>
          <a:p>
            <a:pPr marL="0" indent="0">
              <a:spcAft>
                <a:spcPts val="1200"/>
              </a:spcAft>
              <a:buNone/>
            </a:pPr>
            <a:r>
              <a:rPr lang="en-US" sz="2400" dirty="0">
                <a:latin typeface="Consolas" panose="020B0609020204030204" pitchFamily="49" charset="0"/>
              </a:rPr>
              <a:t>c) Summary(c(1, 2, 3))</a:t>
            </a:r>
          </a:p>
          <a:p>
            <a:pPr marL="0" indent="0">
              <a:spcAft>
                <a:spcPts val="1200"/>
              </a:spcAft>
              <a:buNone/>
            </a:pPr>
            <a:r>
              <a:rPr lang="en-US" sz="2400" dirty="0">
                <a:latin typeface="Consolas" panose="020B0609020204030204" pitchFamily="49" charset="0"/>
              </a:rPr>
              <a:t>d) mean(c(1, 2, 3 ,4)))</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36</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are:</a:t>
            </a:r>
          </a:p>
          <a:p>
            <a:pPr marL="0" indent="0">
              <a:buFont typeface="Arial" panose="020B0604020202020204" pitchFamily="34" charset="0"/>
              <a:buNone/>
            </a:pPr>
            <a:endParaRPr lang="en-US" dirty="0"/>
          </a:p>
          <a:p>
            <a:pPr marL="0" indent="0">
              <a:spcAft>
                <a:spcPts val="1200"/>
              </a:spcAft>
              <a:buNone/>
            </a:pPr>
            <a:r>
              <a:rPr lang="en-US" dirty="0"/>
              <a:t>a)   A massive problem</a:t>
            </a:r>
          </a:p>
          <a:p>
            <a:pPr marL="0" indent="0">
              <a:spcAft>
                <a:spcPts val="1200"/>
              </a:spcAft>
              <a:buNone/>
            </a:pPr>
            <a:r>
              <a:rPr lang="en-US" dirty="0"/>
              <a:t>b</a:t>
            </a:r>
            <a:r>
              <a:rPr lang="en-US" sz="2800" dirty="0"/>
              <a:t>)   </a:t>
            </a:r>
            <a:r>
              <a:rPr lang="en-US" dirty="0"/>
              <a:t>Puzzles to solve</a:t>
            </a:r>
          </a:p>
          <a:p>
            <a:pPr marL="0" indent="0">
              <a:spcAft>
                <a:spcPts val="1200"/>
              </a:spcAft>
              <a:buNone/>
            </a:pPr>
            <a:r>
              <a:rPr lang="en-US" dirty="0"/>
              <a:t>c</a:t>
            </a:r>
            <a:r>
              <a:rPr lang="en-US" sz="2800" dirty="0"/>
              <a:t>)   Frequent</a:t>
            </a:r>
          </a:p>
          <a:p>
            <a:pPr marL="514350" indent="-514350">
              <a:spcAft>
                <a:spcPts val="1200"/>
              </a:spcAft>
              <a:buAutoNum type="alphaLcParenR" startAt="4"/>
            </a:pPr>
            <a:r>
              <a:rPr lang="en-US" dirty="0"/>
              <a:t>Clues containing hints</a:t>
            </a:r>
          </a:p>
          <a:p>
            <a:pPr marL="514350" indent="-514350">
              <a:spcAft>
                <a:spcPts val="1200"/>
              </a:spcAft>
              <a:buAutoNum type="alphaLcParenR" startAt="4"/>
            </a:pPr>
            <a:r>
              <a:rPr lang="en-US" dirty="0"/>
              <a:t>Common for all coders</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310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BUG HUNTER: Each of these lines of code give an error. Find the error! </a:t>
            </a:r>
          </a:p>
          <a:p>
            <a:pPr marL="0" indent="0">
              <a:buNone/>
            </a:pPr>
            <a:endParaRPr lang="en-US" dirty="0"/>
          </a:p>
          <a:p>
            <a:pPr marL="0" indent="0">
              <a:spcAft>
                <a:spcPts val="1200"/>
              </a:spcAft>
              <a:buNone/>
            </a:pPr>
            <a:r>
              <a:rPr lang="en-US" sz="2400" dirty="0">
                <a:latin typeface="Consolas" panose="020B0609020204030204" pitchFamily="49" charset="0"/>
              </a:rPr>
              <a:t>a) read</a:t>
            </a:r>
            <a:r>
              <a:rPr lang="en-US" sz="2400" dirty="0">
                <a:solidFill>
                  <a:srgbClr val="FF0000"/>
                </a:solidFill>
                <a:latin typeface="Consolas" panose="020B0609020204030204" pitchFamily="49" charset="0"/>
              </a:rPr>
              <a:t>.</a:t>
            </a:r>
            <a:r>
              <a:rPr lang="en-US" sz="2400" dirty="0">
                <a:latin typeface="Consolas" panose="020B0609020204030204" pitchFamily="49" charset="0"/>
              </a:rPr>
              <a:t>csv(“data/mydata.csv”)</a:t>
            </a:r>
          </a:p>
          <a:p>
            <a:pPr marL="0" indent="0">
              <a:spcAft>
                <a:spcPts val="1200"/>
              </a:spcAft>
              <a:buNone/>
            </a:pPr>
            <a:r>
              <a:rPr lang="en-US" sz="2400" dirty="0">
                <a:latin typeface="Consolas" panose="020B0609020204030204" pitchFamily="49" charset="0"/>
              </a:rPr>
              <a:t>b) mean(c(1, 2</a:t>
            </a:r>
            <a:r>
              <a:rPr lang="en-US" sz="2400" dirty="0">
                <a:solidFill>
                  <a:srgbClr val="FF0000"/>
                </a:solidFill>
                <a:latin typeface="Consolas" panose="020B0609020204030204" pitchFamily="49" charset="0"/>
              </a:rPr>
              <a:t>,</a:t>
            </a:r>
            <a:r>
              <a:rPr lang="en-US" sz="2400" dirty="0">
                <a:latin typeface="Consolas" panose="020B0609020204030204" pitchFamily="49" charset="0"/>
              </a:rPr>
              <a:t> 3))</a:t>
            </a:r>
          </a:p>
          <a:p>
            <a:pPr marL="0" indent="0">
              <a:spcAft>
                <a:spcPts val="1200"/>
              </a:spcAft>
              <a:buNone/>
            </a:pPr>
            <a:r>
              <a:rPr lang="en-US" sz="2400" dirty="0">
                <a:latin typeface="Consolas" panose="020B0609020204030204" pitchFamily="49" charset="0"/>
              </a:rPr>
              <a:t>c) </a:t>
            </a:r>
            <a:r>
              <a:rPr lang="en-US" sz="2400" dirty="0">
                <a:solidFill>
                  <a:srgbClr val="FF0000"/>
                </a:solidFill>
                <a:latin typeface="Consolas" panose="020B0609020204030204" pitchFamily="49" charset="0"/>
              </a:rPr>
              <a:t>s</a:t>
            </a:r>
            <a:r>
              <a:rPr lang="en-US" sz="2400" dirty="0">
                <a:latin typeface="Consolas" panose="020B0609020204030204" pitchFamily="49" charset="0"/>
              </a:rPr>
              <a:t>ummary(c(1, 2, 3))</a:t>
            </a:r>
          </a:p>
          <a:p>
            <a:pPr marL="0" indent="0">
              <a:spcAft>
                <a:spcPts val="1200"/>
              </a:spcAft>
              <a:buNone/>
            </a:pPr>
            <a:r>
              <a:rPr lang="en-US" sz="2400" dirty="0">
                <a:latin typeface="Consolas" panose="020B0609020204030204" pitchFamily="49" charset="0"/>
              </a:rPr>
              <a:t>d) mean(c(1, 2, 3 ,4))</a:t>
            </a:r>
            <a:r>
              <a:rPr lang="en-US" sz="2400" dirty="0">
                <a:solidFill>
                  <a:srgbClr val="FF0000"/>
                </a:solidFill>
                <a:latin typeface="Consolas" panose="020B0609020204030204" pitchFamily="49" charset="0"/>
              </a:rPr>
              <a:t>)</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37</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are:</a:t>
            </a:r>
          </a:p>
          <a:p>
            <a:pPr marL="0" indent="0">
              <a:buFont typeface="Arial" panose="020B0604020202020204" pitchFamily="34" charset="0"/>
              <a:buNone/>
            </a:pPr>
            <a:endParaRPr lang="en-US" dirty="0"/>
          </a:p>
          <a:p>
            <a:pPr marL="0" indent="0">
              <a:spcAft>
                <a:spcPts val="1200"/>
              </a:spcAft>
              <a:buNone/>
            </a:pPr>
            <a:r>
              <a:rPr lang="en-US" dirty="0"/>
              <a:t>a)   A massive problem</a:t>
            </a:r>
          </a:p>
          <a:p>
            <a:pPr marL="0" indent="0">
              <a:spcAft>
                <a:spcPts val="1200"/>
              </a:spcAft>
              <a:buNone/>
            </a:pPr>
            <a:r>
              <a:rPr lang="en-US" dirty="0"/>
              <a:t>b</a:t>
            </a:r>
            <a:r>
              <a:rPr lang="en-US" sz="2800" dirty="0"/>
              <a:t>)   </a:t>
            </a:r>
            <a:r>
              <a:rPr lang="en-US" dirty="0"/>
              <a:t>Puzzles to solve</a:t>
            </a:r>
          </a:p>
          <a:p>
            <a:pPr marL="0" indent="0">
              <a:spcAft>
                <a:spcPts val="1200"/>
              </a:spcAft>
              <a:buNone/>
            </a:pPr>
            <a:r>
              <a:rPr lang="en-US" dirty="0"/>
              <a:t>c</a:t>
            </a:r>
            <a:r>
              <a:rPr lang="en-US" sz="2800" dirty="0"/>
              <a:t>)   Frequent</a:t>
            </a:r>
          </a:p>
          <a:p>
            <a:pPr marL="514350" indent="-514350">
              <a:spcAft>
                <a:spcPts val="1200"/>
              </a:spcAft>
              <a:buAutoNum type="alphaLcParenR" startAt="4"/>
            </a:pPr>
            <a:r>
              <a:rPr lang="en-US" dirty="0"/>
              <a:t>Clues containing hints</a:t>
            </a:r>
          </a:p>
          <a:p>
            <a:pPr marL="514350" indent="-514350">
              <a:spcAft>
                <a:spcPts val="1200"/>
              </a:spcAft>
              <a:buAutoNum type="alphaLcParenR" startAt="4"/>
            </a:pPr>
            <a:r>
              <a:rPr lang="en-US" dirty="0"/>
              <a:t>Common for all coders</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Graphic 8" descr="Checkmark">
            <a:extLst>
              <a:ext uri="{FF2B5EF4-FFF2-40B4-BE49-F238E27FC236}">
                <a16:creationId xmlns:a16="http://schemas.microsoft.com/office/drawing/2014/main" id="{3CCD271B-D52B-030F-EFC8-DCAE4D2D5E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38989" y="2967295"/>
            <a:ext cx="914400" cy="914400"/>
          </a:xfrm>
          <a:prstGeom prst="rect">
            <a:avLst/>
          </a:prstGeom>
        </p:spPr>
      </p:pic>
      <p:pic>
        <p:nvPicPr>
          <p:cNvPr id="10" name="Graphic 9" descr="Checkmark">
            <a:extLst>
              <a:ext uri="{FF2B5EF4-FFF2-40B4-BE49-F238E27FC236}">
                <a16:creationId xmlns:a16="http://schemas.microsoft.com/office/drawing/2014/main" id="{F0317C6C-61A8-7029-11B0-BC13568D1C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4017" y="3540707"/>
            <a:ext cx="914400" cy="914400"/>
          </a:xfrm>
          <a:prstGeom prst="rect">
            <a:avLst/>
          </a:prstGeom>
        </p:spPr>
      </p:pic>
      <p:pic>
        <p:nvPicPr>
          <p:cNvPr id="11" name="Graphic 10" descr="Checkmark">
            <a:extLst>
              <a:ext uri="{FF2B5EF4-FFF2-40B4-BE49-F238E27FC236}">
                <a16:creationId xmlns:a16="http://schemas.microsoft.com/office/drawing/2014/main" id="{97FCC273-47FA-7FB6-9C4F-32C34B639C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64372" y="4232208"/>
            <a:ext cx="914400" cy="914400"/>
          </a:xfrm>
          <a:prstGeom prst="rect">
            <a:avLst/>
          </a:prstGeom>
        </p:spPr>
      </p:pic>
      <p:pic>
        <p:nvPicPr>
          <p:cNvPr id="12" name="Graphic 11" descr="Checkmark">
            <a:extLst>
              <a:ext uri="{FF2B5EF4-FFF2-40B4-BE49-F238E27FC236}">
                <a16:creationId xmlns:a16="http://schemas.microsoft.com/office/drawing/2014/main" id="{DE2BEC0C-0FEB-AC31-693C-8AF5C22ADE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39400" y="4805620"/>
            <a:ext cx="914400" cy="914400"/>
          </a:xfrm>
          <a:prstGeom prst="rect">
            <a:avLst/>
          </a:prstGeom>
        </p:spPr>
      </p:pic>
      <p:sp>
        <p:nvSpPr>
          <p:cNvPr id="13" name="Arrow: Down 12">
            <a:extLst>
              <a:ext uri="{FF2B5EF4-FFF2-40B4-BE49-F238E27FC236}">
                <a16:creationId xmlns:a16="http://schemas.microsoft.com/office/drawing/2014/main" id="{D333CA94-BAE8-D763-3CD9-38536E2C094F}"/>
              </a:ext>
            </a:extLst>
          </p:cNvPr>
          <p:cNvSpPr/>
          <p:nvPr/>
        </p:nvSpPr>
        <p:spPr>
          <a:xfrm rot="6940630">
            <a:off x="3518452" y="4129759"/>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B242BBB7-7128-C4CE-1FA6-E94AC506A084}"/>
              </a:ext>
            </a:extLst>
          </p:cNvPr>
          <p:cNvSpPr/>
          <p:nvPr/>
        </p:nvSpPr>
        <p:spPr>
          <a:xfrm rot="6940630">
            <a:off x="2319130" y="3555702"/>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7DF5E47C-803C-C56C-0162-B9F43E8F29B2}"/>
              </a:ext>
            </a:extLst>
          </p:cNvPr>
          <p:cNvSpPr/>
          <p:nvPr/>
        </p:nvSpPr>
        <p:spPr>
          <a:xfrm rot="6940630">
            <a:off x="4873897" y="5405282"/>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FC55702C-1F7C-E331-3639-005535CFCFEE}"/>
              </a:ext>
            </a:extLst>
          </p:cNvPr>
          <p:cNvSpPr/>
          <p:nvPr/>
        </p:nvSpPr>
        <p:spPr>
          <a:xfrm rot="6940630">
            <a:off x="1633330" y="4820616"/>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64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456B-1377-C10A-882B-3DE2042BD799}"/>
              </a:ext>
            </a:extLst>
          </p:cNvPr>
          <p:cNvSpPr>
            <a:spLocks noGrp="1"/>
          </p:cNvSpPr>
          <p:nvPr>
            <p:ph type="title"/>
          </p:nvPr>
        </p:nvSpPr>
        <p:spPr/>
        <p:txBody>
          <a:bodyPr/>
          <a:lstStyle/>
          <a:p>
            <a:r>
              <a:rPr lang="en-US" dirty="0"/>
              <a:t>Folder Structure</a:t>
            </a:r>
          </a:p>
        </p:txBody>
      </p:sp>
      <p:sp>
        <p:nvSpPr>
          <p:cNvPr id="3" name="Content Placeholder 2">
            <a:extLst>
              <a:ext uri="{FF2B5EF4-FFF2-40B4-BE49-F238E27FC236}">
                <a16:creationId xmlns:a16="http://schemas.microsoft.com/office/drawing/2014/main" id="{44C91FCA-79E9-3F9C-5D86-A1ADC74D9C20}"/>
              </a:ext>
            </a:extLst>
          </p:cNvPr>
          <p:cNvSpPr>
            <a:spLocks noGrp="1"/>
          </p:cNvSpPr>
          <p:nvPr>
            <p:ph idx="1"/>
          </p:nvPr>
        </p:nvSpPr>
        <p:spPr>
          <a:xfrm>
            <a:off x="838200" y="1825625"/>
            <a:ext cx="4870142" cy="4351338"/>
          </a:xfrm>
        </p:spPr>
        <p:txBody>
          <a:bodyPr>
            <a:normAutofit lnSpcReduction="10000"/>
          </a:bodyPr>
          <a:lstStyle/>
          <a:p>
            <a:r>
              <a:rPr lang="en-US" dirty="0"/>
              <a:t>It is </a:t>
            </a:r>
            <a:r>
              <a:rPr lang="en-US" i="1" dirty="0"/>
              <a:t>very</a:t>
            </a:r>
            <a:r>
              <a:rPr lang="en-US" dirty="0"/>
              <a:t> helpful to standardize your structure</a:t>
            </a:r>
          </a:p>
          <a:p>
            <a:endParaRPr lang="en-US" dirty="0"/>
          </a:p>
          <a:p>
            <a:r>
              <a:rPr lang="en-US" dirty="0"/>
              <a:t>Under your main project folder, use one .</a:t>
            </a:r>
            <a:r>
              <a:rPr lang="en-US" dirty="0" err="1"/>
              <a:t>Rproj</a:t>
            </a:r>
            <a:r>
              <a:rPr lang="en-US" dirty="0"/>
              <a:t> for that group of analyses. Use folders named:</a:t>
            </a:r>
          </a:p>
          <a:p>
            <a:pPr lvl="1"/>
            <a:r>
              <a:rPr lang="en-US" dirty="0"/>
              <a:t>data </a:t>
            </a:r>
          </a:p>
          <a:p>
            <a:pPr lvl="1"/>
            <a:r>
              <a:rPr lang="en-US" dirty="0"/>
              <a:t>code (or “analysis”) </a:t>
            </a:r>
          </a:p>
          <a:p>
            <a:pPr lvl="1"/>
            <a:r>
              <a:rPr lang="en-US" dirty="0"/>
              <a:t>output </a:t>
            </a:r>
          </a:p>
          <a:p>
            <a:pPr lvl="1"/>
            <a:r>
              <a:rPr lang="en-US" dirty="0"/>
              <a:t>etc. </a:t>
            </a:r>
          </a:p>
          <a:p>
            <a:endParaRPr lang="en-US" dirty="0"/>
          </a:p>
        </p:txBody>
      </p:sp>
      <p:pic>
        <p:nvPicPr>
          <p:cNvPr id="6" name="Picture 5">
            <a:extLst>
              <a:ext uri="{FF2B5EF4-FFF2-40B4-BE49-F238E27FC236}">
                <a16:creationId xmlns:a16="http://schemas.microsoft.com/office/drawing/2014/main" id="{5F31A727-2D33-7CF6-CF9A-DACB85F62843}"/>
              </a:ext>
            </a:extLst>
          </p:cNvPr>
          <p:cNvPicPr>
            <a:picLocks noChangeAspect="1"/>
          </p:cNvPicPr>
          <p:nvPr/>
        </p:nvPicPr>
        <p:blipFill>
          <a:blip r:embed="rId2"/>
          <a:stretch>
            <a:fillRect/>
          </a:stretch>
        </p:blipFill>
        <p:spPr>
          <a:xfrm>
            <a:off x="5945080" y="1585928"/>
            <a:ext cx="5921540" cy="3301546"/>
          </a:xfrm>
          <a:prstGeom prst="rect">
            <a:avLst/>
          </a:prstGeom>
          <a:ln>
            <a:solidFill>
              <a:schemeClr val="tx1"/>
            </a:solidFill>
          </a:ln>
        </p:spPr>
      </p:pic>
      <p:sp>
        <p:nvSpPr>
          <p:cNvPr id="7" name="Slide Number Placeholder 6">
            <a:extLst>
              <a:ext uri="{FF2B5EF4-FFF2-40B4-BE49-F238E27FC236}">
                <a16:creationId xmlns:a16="http://schemas.microsoft.com/office/drawing/2014/main" id="{314BB56C-3A4B-816D-599B-E0F025C4442A}"/>
              </a:ext>
            </a:extLst>
          </p:cNvPr>
          <p:cNvSpPr>
            <a:spLocks noGrp="1"/>
          </p:cNvSpPr>
          <p:nvPr>
            <p:ph type="sldNum" sz="quarter" idx="12"/>
          </p:nvPr>
        </p:nvSpPr>
        <p:spPr/>
        <p:txBody>
          <a:bodyPr/>
          <a:lstStyle/>
          <a:p>
            <a:fld id="{AAD8A31E-A4F3-4577-8E71-C696B2CAECD5}" type="slidenum">
              <a:rPr lang="en-US" smtClean="0"/>
              <a:t>4</a:t>
            </a:fld>
            <a:endParaRPr lang="en-US"/>
          </a:p>
        </p:txBody>
      </p:sp>
    </p:spTree>
    <p:extLst>
      <p:ext uri="{BB962C8B-B14F-4D97-AF65-F5344CB8AC3E}">
        <p14:creationId xmlns:p14="http://schemas.microsoft.com/office/powerpoint/2010/main" val="221436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B9D9-90CC-37A4-5A12-45B1B0495204}"/>
              </a:ext>
            </a:extLst>
          </p:cNvPr>
          <p:cNvSpPr>
            <a:spLocks noGrp="1"/>
          </p:cNvSpPr>
          <p:nvPr>
            <p:ph type="title"/>
          </p:nvPr>
        </p:nvSpPr>
        <p:spPr/>
        <p:txBody>
          <a:bodyPr/>
          <a:lstStyle/>
          <a:p>
            <a:r>
              <a:rPr lang="en-US" dirty="0"/>
              <a:t>Folders (Directories)</a:t>
            </a:r>
          </a:p>
        </p:txBody>
      </p:sp>
      <p:sp>
        <p:nvSpPr>
          <p:cNvPr id="4" name="Content Placeholder 2">
            <a:extLst>
              <a:ext uri="{FF2B5EF4-FFF2-40B4-BE49-F238E27FC236}">
                <a16:creationId xmlns:a16="http://schemas.microsoft.com/office/drawing/2014/main" id="{94C2CAD0-D3C2-B6FC-CF52-2BE4DAB97EFD}"/>
              </a:ext>
            </a:extLst>
          </p:cNvPr>
          <p:cNvSpPr>
            <a:spLocks noGrp="1"/>
          </p:cNvSpPr>
          <p:nvPr>
            <p:ph idx="1"/>
          </p:nvPr>
        </p:nvSpPr>
        <p:spPr>
          <a:xfrm>
            <a:off x="838200" y="1825625"/>
            <a:ext cx="5629275" cy="4895850"/>
          </a:xfrm>
        </p:spPr>
        <p:txBody>
          <a:bodyPr>
            <a:normAutofit/>
          </a:bodyPr>
          <a:lstStyle/>
          <a:p>
            <a:r>
              <a:rPr lang="en-US" dirty="0"/>
              <a:t>What is a directory? </a:t>
            </a:r>
          </a:p>
          <a:p>
            <a:pPr marL="0" indent="0">
              <a:buNone/>
            </a:pPr>
            <a:endParaRPr lang="en-US" dirty="0"/>
          </a:p>
          <a:p>
            <a:r>
              <a:rPr lang="en-US" dirty="0"/>
              <a:t>Using modern tools in R (like R Projects!) avoids many of the headaches with directories; regardless, it’s important to be aware of these issues. </a:t>
            </a:r>
          </a:p>
          <a:p>
            <a:endParaRPr lang="en-US" dirty="0"/>
          </a:p>
          <a:p>
            <a:r>
              <a:rPr lang="en-US" dirty="0"/>
              <a:t>Before importing your data, you should know where R thinks you are</a:t>
            </a:r>
          </a:p>
          <a:p>
            <a:endParaRPr lang="en-US" dirty="0"/>
          </a:p>
        </p:txBody>
      </p:sp>
      <p:sp>
        <p:nvSpPr>
          <p:cNvPr id="5" name="TextBox 4">
            <a:extLst>
              <a:ext uri="{FF2B5EF4-FFF2-40B4-BE49-F238E27FC236}">
                <a16:creationId xmlns:a16="http://schemas.microsoft.com/office/drawing/2014/main" id="{A4BEF2E1-4DAD-5969-AF97-433C43F6DAB1}"/>
              </a:ext>
            </a:extLst>
          </p:cNvPr>
          <p:cNvSpPr txBox="1"/>
          <p:nvPr/>
        </p:nvSpPr>
        <p:spPr>
          <a:xfrm>
            <a:off x="7039680" y="2663179"/>
            <a:ext cx="5373511" cy="2616101"/>
          </a:xfrm>
          <a:prstGeom prst="rect">
            <a:avLst/>
          </a:prstGeom>
          <a:noFill/>
        </p:spPr>
        <p:txBody>
          <a:bodyPr wrap="square" rtlCol="0">
            <a:spAutoFit/>
          </a:bodyPr>
          <a:lstStyle/>
          <a:p>
            <a:r>
              <a:rPr lang="en-US" sz="2800" dirty="0"/>
              <a:t>What happens if you write:</a:t>
            </a:r>
          </a:p>
          <a:p>
            <a:pPr marL="0" indent="0">
              <a:buNone/>
            </a:pPr>
            <a:r>
              <a:rPr lang="en-US" sz="2400" dirty="0">
                <a:latin typeface="Consolas" panose="020B0609020204030204" pitchFamily="49" charset="0"/>
              </a:rPr>
              <a:t>&gt; read.csv(“input.csv”)</a:t>
            </a:r>
            <a:r>
              <a:rPr lang="en-US" sz="2800" dirty="0">
                <a:latin typeface="Consolas" panose="020B0609020204030204" pitchFamily="49" charset="0"/>
              </a:rPr>
              <a:t> </a:t>
            </a:r>
          </a:p>
          <a:p>
            <a:pPr marL="0" indent="0">
              <a:buNone/>
            </a:pPr>
            <a:r>
              <a:rPr lang="en-US" sz="2800" dirty="0"/>
              <a:t> </a:t>
            </a:r>
          </a:p>
          <a:p>
            <a:pPr marL="0" indent="0">
              <a:buNone/>
            </a:pPr>
            <a:r>
              <a:rPr lang="en-US" sz="2800" dirty="0"/>
              <a:t>It can’t find the file. Change this to </a:t>
            </a:r>
          </a:p>
          <a:p>
            <a:pPr marL="0" indent="0">
              <a:buNone/>
            </a:pPr>
            <a:r>
              <a:rPr lang="en-US" sz="2400" dirty="0">
                <a:latin typeface="Consolas" panose="020B0609020204030204" pitchFamily="49" charset="0"/>
              </a:rPr>
              <a:t>&gt; read.csv(“data/input.csv”)</a:t>
            </a:r>
          </a:p>
          <a:p>
            <a:endParaRPr lang="en-US" sz="2800" dirty="0"/>
          </a:p>
        </p:txBody>
      </p:sp>
      <p:sp>
        <p:nvSpPr>
          <p:cNvPr id="6" name="Slide Number Placeholder 5">
            <a:extLst>
              <a:ext uri="{FF2B5EF4-FFF2-40B4-BE49-F238E27FC236}">
                <a16:creationId xmlns:a16="http://schemas.microsoft.com/office/drawing/2014/main" id="{74B3464A-5237-D678-138C-8BFD9D2ED936}"/>
              </a:ext>
            </a:extLst>
          </p:cNvPr>
          <p:cNvSpPr>
            <a:spLocks noGrp="1"/>
          </p:cNvSpPr>
          <p:nvPr>
            <p:ph type="sldNum" sz="quarter" idx="12"/>
          </p:nvPr>
        </p:nvSpPr>
        <p:spPr/>
        <p:txBody>
          <a:bodyPr/>
          <a:lstStyle/>
          <a:p>
            <a:fld id="{AAD8A31E-A4F3-4577-8E71-C696B2CAECD5}" type="slidenum">
              <a:rPr lang="en-US" smtClean="0"/>
              <a:t>5</a:t>
            </a:fld>
            <a:endParaRPr lang="en-US"/>
          </a:p>
        </p:txBody>
      </p:sp>
    </p:spTree>
    <p:extLst>
      <p:ext uri="{BB962C8B-B14F-4D97-AF65-F5344CB8AC3E}">
        <p14:creationId xmlns:p14="http://schemas.microsoft.com/office/powerpoint/2010/main" val="304395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2BF01C-45B0-F711-AE31-9C21D61A58D4}"/>
              </a:ext>
            </a:extLst>
          </p:cNvPr>
          <p:cNvSpPr>
            <a:spLocks noGrp="1"/>
          </p:cNvSpPr>
          <p:nvPr>
            <p:ph idx="1"/>
          </p:nvPr>
        </p:nvSpPr>
        <p:spPr>
          <a:xfrm>
            <a:off x="838200" y="2519511"/>
            <a:ext cx="5324475" cy="3657451"/>
          </a:xfrm>
        </p:spPr>
        <p:txBody>
          <a:bodyPr/>
          <a:lstStyle/>
          <a:p>
            <a:r>
              <a:rPr lang="en-US" dirty="0"/>
              <a:t>Type </a:t>
            </a:r>
            <a:r>
              <a:rPr lang="en-US" sz="2400" b="1" dirty="0" err="1">
                <a:latin typeface="Consolas" panose="020B0609020204030204" pitchFamily="49" charset="0"/>
              </a:rPr>
              <a:t>getwd</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see what your working directory is. </a:t>
            </a:r>
          </a:p>
          <a:p>
            <a:endParaRPr lang="en-US" dirty="0"/>
          </a:p>
          <a:p>
            <a:r>
              <a:rPr lang="en-US" dirty="0"/>
              <a:t>Use </a:t>
            </a:r>
            <a:r>
              <a:rPr lang="en-US" sz="2400" b="1" dirty="0" err="1">
                <a:latin typeface="Consolas" panose="020B0609020204030204" pitchFamily="49" charset="0"/>
              </a:rPr>
              <a:t>setwd</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set your directory to different than default</a:t>
            </a:r>
          </a:p>
          <a:p>
            <a:pPr lvl="1"/>
            <a:r>
              <a:rPr lang="en-US" dirty="0"/>
              <a:t>Not needed when using </a:t>
            </a:r>
            <a:r>
              <a:rPr lang="en-US" dirty="0" err="1"/>
              <a:t>Rprojects</a:t>
            </a:r>
            <a:r>
              <a:rPr lang="en-US" dirty="0"/>
              <a:t>! </a:t>
            </a:r>
          </a:p>
          <a:p>
            <a:endParaRPr lang="en-US" dirty="0"/>
          </a:p>
        </p:txBody>
      </p:sp>
      <p:sp>
        <p:nvSpPr>
          <p:cNvPr id="3" name="Slide Number Placeholder 2">
            <a:extLst>
              <a:ext uri="{FF2B5EF4-FFF2-40B4-BE49-F238E27FC236}">
                <a16:creationId xmlns:a16="http://schemas.microsoft.com/office/drawing/2014/main" id="{33DE21D2-DF47-B870-D57B-CC45C766A8FB}"/>
              </a:ext>
            </a:extLst>
          </p:cNvPr>
          <p:cNvSpPr>
            <a:spLocks noGrp="1"/>
          </p:cNvSpPr>
          <p:nvPr>
            <p:ph type="sldNum" sz="quarter" idx="12"/>
          </p:nvPr>
        </p:nvSpPr>
        <p:spPr/>
        <p:txBody>
          <a:bodyPr/>
          <a:lstStyle/>
          <a:p>
            <a:fld id="{AAD8A31E-A4F3-4577-8E71-C696B2CAECD5}" type="slidenum">
              <a:rPr lang="en-US" smtClean="0"/>
              <a:t>6</a:t>
            </a:fld>
            <a:endParaRPr lang="en-US"/>
          </a:p>
        </p:txBody>
      </p:sp>
      <p:sp>
        <p:nvSpPr>
          <p:cNvPr id="4" name="Title 3">
            <a:extLst>
              <a:ext uri="{FF2B5EF4-FFF2-40B4-BE49-F238E27FC236}">
                <a16:creationId xmlns:a16="http://schemas.microsoft.com/office/drawing/2014/main" id="{DB89215A-E38A-D718-2D45-0782CA0D64D3}"/>
              </a:ext>
            </a:extLst>
          </p:cNvPr>
          <p:cNvSpPr>
            <a:spLocks noGrp="1"/>
          </p:cNvSpPr>
          <p:nvPr>
            <p:ph type="title"/>
          </p:nvPr>
        </p:nvSpPr>
        <p:spPr/>
        <p:txBody>
          <a:bodyPr/>
          <a:lstStyle/>
          <a:p>
            <a:r>
              <a:rPr lang="en-US" dirty="0"/>
              <a:t>Where AM I?! (Directory Location)</a:t>
            </a:r>
          </a:p>
        </p:txBody>
      </p:sp>
      <p:grpSp>
        <p:nvGrpSpPr>
          <p:cNvPr id="15" name="Group 14">
            <a:extLst>
              <a:ext uri="{FF2B5EF4-FFF2-40B4-BE49-F238E27FC236}">
                <a16:creationId xmlns:a16="http://schemas.microsoft.com/office/drawing/2014/main" id="{6B61C097-0E80-A970-32F1-9C07261AF7E1}"/>
              </a:ext>
            </a:extLst>
          </p:cNvPr>
          <p:cNvGrpSpPr/>
          <p:nvPr/>
        </p:nvGrpSpPr>
        <p:grpSpPr>
          <a:xfrm>
            <a:off x="7893946" y="2246521"/>
            <a:ext cx="2631103" cy="2669759"/>
            <a:chOff x="4750696" y="2094121"/>
            <a:chExt cx="2631103" cy="2669759"/>
          </a:xfrm>
        </p:grpSpPr>
        <p:sp>
          <p:nvSpPr>
            <p:cNvPr id="8" name="Rectangle: Rounded Corners 7">
              <a:extLst>
                <a:ext uri="{FF2B5EF4-FFF2-40B4-BE49-F238E27FC236}">
                  <a16:creationId xmlns:a16="http://schemas.microsoft.com/office/drawing/2014/main" id="{B8728BC0-CB30-9FF3-CC56-7EE532096C02}"/>
                </a:ext>
              </a:extLst>
            </p:cNvPr>
            <p:cNvSpPr/>
            <p:nvPr/>
          </p:nvSpPr>
          <p:spPr>
            <a:xfrm rot="18882058">
              <a:off x="4757371" y="2135878"/>
              <a:ext cx="2586243" cy="2586243"/>
            </a:xfrm>
            <a:prstGeom prst="roundRect">
              <a:avLst>
                <a:gd name="adj" fmla="val 5849"/>
              </a:avLst>
            </a:prstGeom>
            <a:solidFill>
              <a:srgbClr val="DEC04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1C3EFAA-D53D-2E77-2280-13C177E0B639}"/>
                </a:ext>
              </a:extLst>
            </p:cNvPr>
            <p:cNvSpPr/>
            <p:nvPr/>
          </p:nvSpPr>
          <p:spPr>
            <a:xfrm rot="18882058">
              <a:off x="4831019" y="2209527"/>
              <a:ext cx="2438945" cy="2438945"/>
            </a:xfrm>
            <a:prstGeom prst="roundRect">
              <a:avLst>
                <a:gd name="adj" fmla="val 5849"/>
              </a:avLst>
            </a:prstGeom>
            <a:solidFill>
              <a:srgbClr val="DEC04E"/>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DFD55FE5-C40A-23DB-ADF4-F75A8D9D6BB1}"/>
                </a:ext>
              </a:extLst>
            </p:cNvPr>
            <p:cNvSpPr/>
            <p:nvPr/>
          </p:nvSpPr>
          <p:spPr>
            <a:xfrm rot="16200000">
              <a:off x="5771988" y="2154078"/>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90E56ABE-0875-EF88-BAF4-7B072DD446A2}"/>
                </a:ext>
              </a:extLst>
            </p:cNvPr>
            <p:cNvSpPr/>
            <p:nvPr/>
          </p:nvSpPr>
          <p:spPr>
            <a:xfrm rot="5400000" flipV="1">
              <a:off x="5771988" y="4266832"/>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E12888F-1B30-1F03-2529-4FCE5662AB29}"/>
                </a:ext>
              </a:extLst>
            </p:cNvPr>
            <p:cNvSpPr/>
            <p:nvPr/>
          </p:nvSpPr>
          <p:spPr>
            <a:xfrm rot="10800000">
              <a:off x="4750696" y="3207943"/>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5786EAB-9B92-FDBA-9287-5EDF1F885CD1}"/>
                </a:ext>
              </a:extLst>
            </p:cNvPr>
            <p:cNvSpPr/>
            <p:nvPr/>
          </p:nvSpPr>
          <p:spPr>
            <a:xfrm flipV="1">
              <a:off x="6824794" y="3207943"/>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EA2030F5-8D55-E133-37F4-5B4E317538C7}"/>
                </a:ext>
              </a:extLst>
            </p:cNvPr>
            <p:cNvSpPr txBox="1"/>
            <p:nvPr/>
          </p:nvSpPr>
          <p:spPr>
            <a:xfrm>
              <a:off x="5307700" y="3000375"/>
              <a:ext cx="1517093" cy="954107"/>
            </a:xfrm>
            <a:prstGeom prst="rect">
              <a:avLst/>
            </a:prstGeom>
            <a:noFill/>
          </p:spPr>
          <p:txBody>
            <a:bodyPr wrap="square" rtlCol="0">
              <a:spAutoFit/>
            </a:bodyPr>
            <a:lstStyle/>
            <a:p>
              <a:pPr algn="ctr"/>
              <a:r>
                <a:rPr lang="en-US" sz="2800" b="1" dirty="0">
                  <a:latin typeface="Arial Black" panose="020B0A04020102020204" pitchFamily="34" charset="0"/>
                </a:rPr>
                <a:t>Where am I?</a:t>
              </a:r>
            </a:p>
          </p:txBody>
        </p:sp>
      </p:grpSp>
    </p:spTree>
    <p:extLst>
      <p:ext uri="{BB962C8B-B14F-4D97-AF65-F5344CB8AC3E}">
        <p14:creationId xmlns:p14="http://schemas.microsoft.com/office/powerpoint/2010/main" val="2786779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F16B-9A46-8D80-846A-BAB4FB4F5A68}"/>
              </a:ext>
            </a:extLst>
          </p:cNvPr>
          <p:cNvSpPr>
            <a:spLocks noGrp="1"/>
          </p:cNvSpPr>
          <p:nvPr>
            <p:ph type="title"/>
          </p:nvPr>
        </p:nvSpPr>
        <p:spPr/>
        <p:txBody>
          <a:bodyPr/>
          <a:lstStyle/>
          <a:p>
            <a:r>
              <a:rPr lang="en-US" dirty="0"/>
              <a:t>Data Review</a:t>
            </a:r>
          </a:p>
        </p:txBody>
      </p:sp>
      <p:sp>
        <p:nvSpPr>
          <p:cNvPr id="3" name="Content Placeholder 2">
            <a:extLst>
              <a:ext uri="{FF2B5EF4-FFF2-40B4-BE49-F238E27FC236}">
                <a16:creationId xmlns:a16="http://schemas.microsoft.com/office/drawing/2014/main" id="{2A6D5DD1-9375-5A12-F2C3-9C5216D1C1F7}"/>
              </a:ext>
            </a:extLst>
          </p:cNvPr>
          <p:cNvSpPr>
            <a:spLocks noGrp="1"/>
          </p:cNvSpPr>
          <p:nvPr>
            <p:ph idx="1"/>
          </p:nvPr>
        </p:nvSpPr>
        <p:spPr>
          <a:xfrm>
            <a:off x="838200" y="1825625"/>
            <a:ext cx="10515600" cy="1887959"/>
          </a:xfrm>
        </p:spPr>
        <p:txBody>
          <a:bodyPr/>
          <a:lstStyle/>
          <a:p>
            <a:r>
              <a:rPr lang="en-US" dirty="0"/>
              <a:t>Yay! You’re almost ready to import data! </a:t>
            </a:r>
          </a:p>
          <a:p>
            <a:r>
              <a:rPr lang="en-US" dirty="0"/>
              <a:t>A couple of items to note about your data to save time in the long run: </a:t>
            </a:r>
          </a:p>
        </p:txBody>
      </p:sp>
      <p:graphicFrame>
        <p:nvGraphicFramePr>
          <p:cNvPr id="4" name="Table 4">
            <a:extLst>
              <a:ext uri="{FF2B5EF4-FFF2-40B4-BE49-F238E27FC236}">
                <a16:creationId xmlns:a16="http://schemas.microsoft.com/office/drawing/2014/main" id="{76A18328-793E-596B-BDBA-D355709DB218}"/>
              </a:ext>
            </a:extLst>
          </p:cNvPr>
          <p:cNvGraphicFramePr>
            <a:graphicFrameLocks noGrp="1"/>
          </p:cNvGraphicFramePr>
          <p:nvPr>
            <p:extLst>
              <p:ext uri="{D42A27DB-BD31-4B8C-83A1-F6EECF244321}">
                <p14:modId xmlns:p14="http://schemas.microsoft.com/office/powerpoint/2010/main" val="3150823372"/>
              </p:ext>
            </p:extLst>
          </p:nvPr>
        </p:nvGraphicFramePr>
        <p:xfrm>
          <a:off x="1064444" y="3292892"/>
          <a:ext cx="9573208" cy="3049325"/>
        </p:xfrm>
        <a:graphic>
          <a:graphicData uri="http://schemas.openxmlformats.org/drawingml/2006/table">
            <a:tbl>
              <a:tblPr firstRow="1" bandRow="1">
                <a:tableStyleId>{7DF18680-E054-41AD-8BC1-D1AEF772440D}</a:tableStyleId>
              </a:tblPr>
              <a:tblGrid>
                <a:gridCol w="4786604">
                  <a:extLst>
                    <a:ext uri="{9D8B030D-6E8A-4147-A177-3AD203B41FA5}">
                      <a16:colId xmlns:a16="http://schemas.microsoft.com/office/drawing/2014/main" val="206912350"/>
                    </a:ext>
                  </a:extLst>
                </a:gridCol>
                <a:gridCol w="4786604">
                  <a:extLst>
                    <a:ext uri="{9D8B030D-6E8A-4147-A177-3AD203B41FA5}">
                      <a16:colId xmlns:a16="http://schemas.microsoft.com/office/drawing/2014/main" val="2229133400"/>
                    </a:ext>
                  </a:extLst>
                </a:gridCol>
              </a:tblGrid>
              <a:tr h="370840">
                <a:tc>
                  <a:txBody>
                    <a:bodyPr/>
                    <a:lstStyle/>
                    <a:p>
                      <a:pPr algn="ctr"/>
                      <a:r>
                        <a:rPr lang="en-US" sz="3200" dirty="0"/>
                        <a:t>Data DO!</a:t>
                      </a:r>
                    </a:p>
                  </a:txBody>
                  <a:tcPr/>
                </a:tc>
                <a:tc>
                  <a:txBody>
                    <a:bodyPr/>
                    <a:lstStyle/>
                    <a:p>
                      <a:pPr algn="ctr"/>
                      <a:r>
                        <a:rPr lang="en-US" sz="3200" dirty="0"/>
                        <a:t>Data DON’T</a:t>
                      </a:r>
                    </a:p>
                  </a:txBody>
                  <a:tcPr/>
                </a:tc>
                <a:extLst>
                  <a:ext uri="{0D108BD9-81ED-4DB2-BD59-A6C34878D82A}">
                    <a16:rowId xmlns:a16="http://schemas.microsoft.com/office/drawing/2014/main" val="2825843867"/>
                  </a:ext>
                </a:extLst>
              </a:tr>
              <a:tr h="1237316">
                <a:tc>
                  <a:txBody>
                    <a:bodyPr/>
                    <a:lstStyle/>
                    <a:p>
                      <a:pPr defTabSz="476250"/>
                      <a:r>
                        <a:rPr lang="en-US" sz="2400" dirty="0"/>
                        <a:t>Use raw data (straight from  database if possible)</a:t>
                      </a:r>
                    </a:p>
                  </a:txBody>
                  <a:tcPr/>
                </a:tc>
                <a:tc>
                  <a:txBody>
                    <a:bodyPr/>
                    <a:lstStyle/>
                    <a:p>
                      <a:pPr marL="168275" indent="0"/>
                      <a:r>
                        <a:rPr lang="en-US" sz="2400" dirty="0"/>
                        <a:t>Don’t summarize data </a:t>
                      </a:r>
                      <a:br>
                        <a:rPr lang="en-US" sz="2400" dirty="0"/>
                      </a:br>
                      <a:r>
                        <a:rPr lang="en-US" sz="2400" dirty="0"/>
                        <a:t>before importing</a:t>
                      </a:r>
                    </a:p>
                  </a:txBody>
                  <a:tcPr/>
                </a:tc>
                <a:extLst>
                  <a:ext uri="{0D108BD9-81ED-4DB2-BD59-A6C34878D82A}">
                    <a16:rowId xmlns:a16="http://schemas.microsoft.com/office/drawing/2014/main" val="4269275393"/>
                  </a:ext>
                </a:extLst>
              </a:tr>
              <a:tr h="1232889">
                <a:tc>
                  <a:txBody>
                    <a:bodyPr/>
                    <a:lstStyle/>
                    <a:p>
                      <a:r>
                        <a:rPr lang="en-US" sz="2400" dirty="0"/>
                        <a:t>Use “tidy” data</a:t>
                      </a:r>
                    </a:p>
                  </a:txBody>
                  <a:tcPr/>
                </a:tc>
                <a:tc>
                  <a:txBody>
                    <a:bodyPr/>
                    <a:lstStyle/>
                    <a:p>
                      <a:pPr marL="168275" indent="0"/>
                      <a:r>
                        <a:rPr lang="en-US" sz="2400" dirty="0"/>
                        <a:t>Don’t use data that </a:t>
                      </a:r>
                      <a:br>
                        <a:rPr lang="en-US" sz="2400" dirty="0"/>
                      </a:br>
                      <a:r>
                        <a:rPr lang="en-US" sz="2400" dirty="0"/>
                        <a:t>is “tabled”</a:t>
                      </a:r>
                    </a:p>
                  </a:txBody>
                  <a:tcPr/>
                </a:tc>
                <a:extLst>
                  <a:ext uri="{0D108BD9-81ED-4DB2-BD59-A6C34878D82A}">
                    <a16:rowId xmlns:a16="http://schemas.microsoft.com/office/drawing/2014/main" val="1486395398"/>
                  </a:ext>
                </a:extLst>
              </a:tr>
            </a:tbl>
          </a:graphicData>
        </a:graphic>
      </p:graphicFrame>
      <p:grpSp>
        <p:nvGrpSpPr>
          <p:cNvPr id="10" name="Group 9">
            <a:extLst>
              <a:ext uri="{FF2B5EF4-FFF2-40B4-BE49-F238E27FC236}">
                <a16:creationId xmlns:a16="http://schemas.microsoft.com/office/drawing/2014/main" id="{B7FEA790-D96A-9BF8-342B-0A3DCA87CCC6}"/>
              </a:ext>
            </a:extLst>
          </p:cNvPr>
          <p:cNvGrpSpPr/>
          <p:nvPr/>
        </p:nvGrpSpPr>
        <p:grpSpPr>
          <a:xfrm>
            <a:off x="4808954" y="3987145"/>
            <a:ext cx="743909" cy="826117"/>
            <a:chOff x="4709077" y="3820528"/>
            <a:chExt cx="743909" cy="826117"/>
          </a:xfrm>
        </p:grpSpPr>
        <p:pic>
          <p:nvPicPr>
            <p:cNvPr id="8" name="Picture 7" descr="A picture containing text, clipart, vector graphics&#10;&#10;Description automatically generated">
              <a:extLst>
                <a:ext uri="{FF2B5EF4-FFF2-40B4-BE49-F238E27FC236}">
                  <a16:creationId xmlns:a16="http://schemas.microsoft.com/office/drawing/2014/main" id="{0657794D-FF63-C064-C2A7-4A1C232074AC}"/>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746193" y="3820528"/>
              <a:ext cx="669678" cy="826117"/>
            </a:xfrm>
            <a:prstGeom prst="rect">
              <a:avLst/>
            </a:prstGeom>
          </p:spPr>
        </p:pic>
        <p:sp>
          <p:nvSpPr>
            <p:cNvPr id="9" name="TextBox 8">
              <a:extLst>
                <a:ext uri="{FF2B5EF4-FFF2-40B4-BE49-F238E27FC236}">
                  <a16:creationId xmlns:a16="http://schemas.microsoft.com/office/drawing/2014/main" id="{64EC9D95-3384-A27A-C3E3-60659C4010EB}"/>
                </a:ext>
              </a:extLst>
            </p:cNvPr>
            <p:cNvSpPr txBox="1"/>
            <p:nvPr/>
          </p:nvSpPr>
          <p:spPr>
            <a:xfrm>
              <a:off x="4709077" y="3820528"/>
              <a:ext cx="743909" cy="307777"/>
            </a:xfrm>
            <a:prstGeom prst="rect">
              <a:avLst/>
            </a:prstGeom>
            <a:noFill/>
          </p:spPr>
          <p:txBody>
            <a:bodyPr wrap="square" rtlCol="0" anchor="ctr">
              <a:spAutoFit/>
            </a:bodyPr>
            <a:lstStyle/>
            <a:p>
              <a:pPr algn="ctr"/>
              <a:r>
                <a:rPr lang="en-US" sz="1400" b="1" dirty="0">
                  <a:solidFill>
                    <a:schemeClr val="accent6">
                      <a:lumMod val="50000"/>
                    </a:schemeClr>
                  </a:solidFill>
                </a:rPr>
                <a:t>DB</a:t>
              </a:r>
            </a:p>
          </p:txBody>
        </p:sp>
      </p:grpSp>
      <p:pic>
        <p:nvPicPr>
          <p:cNvPr id="12" name="Picture 11" descr="Icon&#10;&#10;Description automatically generated">
            <a:extLst>
              <a:ext uri="{FF2B5EF4-FFF2-40B4-BE49-F238E27FC236}">
                <a16:creationId xmlns:a16="http://schemas.microsoft.com/office/drawing/2014/main" id="{26279CD9-5389-95E4-F5C6-735BF9AA3D46}"/>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726746" y="5256589"/>
            <a:ext cx="826117" cy="826117"/>
          </a:xfrm>
          <a:prstGeom prst="rect">
            <a:avLst/>
          </a:prstGeom>
        </p:spPr>
      </p:pic>
      <p:pic>
        <p:nvPicPr>
          <p:cNvPr id="14" name="Picture 13" descr="Shape, background pattern&#10;&#10;Description automatically generated">
            <a:extLst>
              <a:ext uri="{FF2B5EF4-FFF2-40B4-BE49-F238E27FC236}">
                <a16:creationId xmlns:a16="http://schemas.microsoft.com/office/drawing/2014/main" id="{0C9F2442-8559-101E-CFD4-8258F2565C82}"/>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07683" y="3971850"/>
            <a:ext cx="826117" cy="826117"/>
          </a:xfrm>
          <a:prstGeom prst="rect">
            <a:avLst/>
          </a:prstGeom>
          <a:noFill/>
        </p:spPr>
      </p:pic>
      <p:grpSp>
        <p:nvGrpSpPr>
          <p:cNvPr id="33" name="Group 32">
            <a:extLst>
              <a:ext uri="{FF2B5EF4-FFF2-40B4-BE49-F238E27FC236}">
                <a16:creationId xmlns:a16="http://schemas.microsoft.com/office/drawing/2014/main" id="{CE71ECBF-B0B9-792D-0D0A-B23AF3793983}"/>
              </a:ext>
            </a:extLst>
          </p:cNvPr>
          <p:cNvGrpSpPr/>
          <p:nvPr/>
        </p:nvGrpSpPr>
        <p:grpSpPr>
          <a:xfrm>
            <a:off x="9499762" y="5307638"/>
            <a:ext cx="850662" cy="724018"/>
            <a:chOff x="6912510" y="4261579"/>
            <a:chExt cx="3151348" cy="2563314"/>
          </a:xfrm>
        </p:grpSpPr>
        <p:grpSp>
          <p:nvGrpSpPr>
            <p:cNvPr id="31" name="Group 30">
              <a:extLst>
                <a:ext uri="{FF2B5EF4-FFF2-40B4-BE49-F238E27FC236}">
                  <a16:creationId xmlns:a16="http://schemas.microsoft.com/office/drawing/2014/main" id="{BDD981E5-CD4B-0D59-D21A-722E338C916E}"/>
                </a:ext>
              </a:extLst>
            </p:cNvPr>
            <p:cNvGrpSpPr/>
            <p:nvPr/>
          </p:nvGrpSpPr>
          <p:grpSpPr>
            <a:xfrm>
              <a:off x="6912510" y="4261579"/>
              <a:ext cx="3151348" cy="2563314"/>
              <a:chOff x="5738998" y="1280189"/>
              <a:chExt cx="3151348" cy="2563314"/>
            </a:xfrm>
          </p:grpSpPr>
          <p:sp>
            <p:nvSpPr>
              <p:cNvPr id="19" name="Rectangle: Rounded Corners 18">
                <a:extLst>
                  <a:ext uri="{FF2B5EF4-FFF2-40B4-BE49-F238E27FC236}">
                    <a16:creationId xmlns:a16="http://schemas.microsoft.com/office/drawing/2014/main" id="{6C781D8C-BF67-0D17-29B4-3EAFDEEDD5A2}"/>
                  </a:ext>
                </a:extLst>
              </p:cNvPr>
              <p:cNvSpPr/>
              <p:nvPr/>
            </p:nvSpPr>
            <p:spPr>
              <a:xfrm>
                <a:off x="5826993" y="1280189"/>
                <a:ext cx="2980050" cy="2516655"/>
              </a:xfrm>
              <a:prstGeom prst="roundRect">
                <a:avLst>
                  <a:gd name="adj" fmla="val 10928"/>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471046-A408-97F7-D4B2-0FC15FD749BB}"/>
                  </a:ext>
                </a:extLst>
              </p:cNvPr>
              <p:cNvSpPr/>
              <p:nvPr/>
            </p:nvSpPr>
            <p:spPr>
              <a:xfrm>
                <a:off x="5924466" y="1363477"/>
                <a:ext cx="842449" cy="389911"/>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6B1FD38-2AAA-434D-688D-E545A16908B6}"/>
                  </a:ext>
                </a:extLst>
              </p:cNvPr>
              <p:cNvSpPr/>
              <p:nvPr/>
            </p:nvSpPr>
            <p:spPr>
              <a:xfrm>
                <a:off x="6865207" y="1363477"/>
                <a:ext cx="910500" cy="381765"/>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4735E8-1B52-A88D-FD4B-BA0635396627}"/>
                  </a:ext>
                </a:extLst>
              </p:cNvPr>
              <p:cNvSpPr/>
              <p:nvPr/>
            </p:nvSpPr>
            <p:spPr>
              <a:xfrm>
                <a:off x="7859012" y="1363477"/>
                <a:ext cx="855977" cy="387695"/>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ABEAE3C-47A5-3ECB-3FDB-DAA673784958}"/>
                  </a:ext>
                </a:extLst>
              </p:cNvPr>
              <p:cNvCxnSpPr>
                <a:cxnSpLocks/>
              </p:cNvCxnSpPr>
              <p:nvPr/>
            </p:nvCxnSpPr>
            <p:spPr>
              <a:xfrm>
                <a:off x="7796057" y="1284540"/>
                <a:ext cx="25293" cy="2546037"/>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9C0A1B-2300-86E0-BECE-651472C5254A}"/>
                  </a:ext>
                </a:extLst>
              </p:cNvPr>
              <p:cNvCxnSpPr/>
              <p:nvPr/>
            </p:nvCxnSpPr>
            <p:spPr>
              <a:xfrm>
                <a:off x="6807713" y="1326587"/>
                <a:ext cx="24220" cy="251691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547320-C2A5-8E99-4586-EA1173D7D563}"/>
                  </a:ext>
                </a:extLst>
              </p:cNvPr>
              <p:cNvCxnSpPr>
                <a:cxnSpLocks/>
              </p:cNvCxnSpPr>
              <p:nvPr/>
            </p:nvCxnSpPr>
            <p:spPr>
              <a:xfrm flipH="1" flipV="1">
                <a:off x="5738998" y="2269663"/>
                <a:ext cx="3149558" cy="352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94CD84-3C46-F480-0083-62E5A14ECC7D}"/>
                  </a:ext>
                </a:extLst>
              </p:cNvPr>
              <p:cNvCxnSpPr>
                <a:cxnSpLocks/>
              </p:cNvCxnSpPr>
              <p:nvPr/>
            </p:nvCxnSpPr>
            <p:spPr>
              <a:xfrm flipH="1">
                <a:off x="5795570" y="2734599"/>
                <a:ext cx="2978440" cy="8302"/>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54CD9DE-C59E-8E4A-85E7-331642F8709D}"/>
                  </a:ext>
                </a:extLst>
              </p:cNvPr>
              <p:cNvCxnSpPr>
                <a:cxnSpLocks/>
              </p:cNvCxnSpPr>
              <p:nvPr/>
            </p:nvCxnSpPr>
            <p:spPr>
              <a:xfrm flipH="1" flipV="1">
                <a:off x="5740788" y="3244904"/>
                <a:ext cx="3149558" cy="3525"/>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36F9D8C7-711C-4E53-FC39-3E1F4352591D}"/>
                </a:ext>
              </a:extLst>
            </p:cNvPr>
            <p:cNvCxnSpPr>
              <a:cxnSpLocks/>
            </p:cNvCxnSpPr>
            <p:nvPr/>
          </p:nvCxnSpPr>
          <p:spPr>
            <a:xfrm flipH="1" flipV="1">
              <a:off x="6914300" y="4782513"/>
              <a:ext cx="3149558" cy="3525"/>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sp>
        <p:nvSpPr>
          <p:cNvPr id="37" name="Slide Number Placeholder 36">
            <a:extLst>
              <a:ext uri="{FF2B5EF4-FFF2-40B4-BE49-F238E27FC236}">
                <a16:creationId xmlns:a16="http://schemas.microsoft.com/office/drawing/2014/main" id="{C43F660C-D1B6-50E7-0D76-DA14DFF53527}"/>
              </a:ext>
            </a:extLst>
          </p:cNvPr>
          <p:cNvSpPr>
            <a:spLocks noGrp="1"/>
          </p:cNvSpPr>
          <p:nvPr>
            <p:ph type="sldNum" sz="quarter" idx="12"/>
          </p:nvPr>
        </p:nvSpPr>
        <p:spPr/>
        <p:txBody>
          <a:bodyPr/>
          <a:lstStyle/>
          <a:p>
            <a:fld id="{AAD8A31E-A4F3-4577-8E71-C696B2CAECD5}" type="slidenum">
              <a:rPr lang="en-US" smtClean="0"/>
              <a:t>7</a:t>
            </a:fld>
            <a:endParaRPr lang="en-US"/>
          </a:p>
        </p:txBody>
      </p:sp>
    </p:spTree>
    <p:extLst>
      <p:ext uri="{BB962C8B-B14F-4D97-AF65-F5344CB8AC3E}">
        <p14:creationId xmlns:p14="http://schemas.microsoft.com/office/powerpoint/2010/main" val="359643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13C8-DE55-451A-DB66-B4CEC36B19B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63396E9-00D2-E225-CCF5-F5B1E95D55C4}"/>
              </a:ext>
            </a:extLst>
          </p:cNvPr>
          <p:cNvSpPr>
            <a:spLocks noGrp="1"/>
          </p:cNvSpPr>
          <p:nvPr>
            <p:ph idx="1"/>
          </p:nvPr>
        </p:nvSpPr>
        <p:spPr>
          <a:xfrm>
            <a:off x="546653" y="1825625"/>
            <a:ext cx="6748670" cy="4351338"/>
          </a:xfrm>
        </p:spPr>
        <p:txBody>
          <a:bodyPr/>
          <a:lstStyle/>
          <a:p>
            <a:pPr marL="0" indent="0">
              <a:buNone/>
            </a:pPr>
            <a:r>
              <a:rPr lang="en-US" dirty="0"/>
              <a:t>Data should be: </a:t>
            </a:r>
          </a:p>
          <a:p>
            <a:r>
              <a:rPr lang="en-US" b="1" dirty="0" err="1"/>
              <a:t>Unsummarized</a:t>
            </a:r>
            <a:r>
              <a:rPr lang="en-US" dirty="0"/>
              <a:t> &amp; </a:t>
            </a:r>
            <a:r>
              <a:rPr lang="en-US" b="1" dirty="0"/>
              <a:t>Raw </a:t>
            </a:r>
            <a:r>
              <a:rPr lang="en-US" dirty="0"/>
              <a:t>– try not to edit it before importing into R</a:t>
            </a:r>
          </a:p>
          <a:p>
            <a:endParaRPr lang="en-US" dirty="0"/>
          </a:p>
          <a:p>
            <a:r>
              <a:rPr lang="en-US" b="1" dirty="0" err="1"/>
              <a:t>Untabled</a:t>
            </a:r>
            <a:r>
              <a:rPr lang="en-US" b="1" dirty="0"/>
              <a:t> </a:t>
            </a:r>
            <a:r>
              <a:rPr lang="en-US" dirty="0"/>
              <a:t>– Use “long” format (lots of rows) e.g., each row being a year &amp; species</a:t>
            </a:r>
          </a:p>
          <a:p>
            <a:endParaRPr lang="en-US" dirty="0"/>
          </a:p>
          <a:p>
            <a:r>
              <a:rPr lang="en-US" b="1" dirty="0"/>
              <a:t>Tidy</a:t>
            </a:r>
            <a:r>
              <a:rPr lang="en-US" dirty="0"/>
              <a:t> – Each column is a variable; each row an observation; every cell a single value</a:t>
            </a:r>
          </a:p>
          <a:p>
            <a:endParaRPr lang="en-US" dirty="0"/>
          </a:p>
        </p:txBody>
      </p:sp>
      <p:sp>
        <p:nvSpPr>
          <p:cNvPr id="4" name="Slide Number Placeholder 3">
            <a:extLst>
              <a:ext uri="{FF2B5EF4-FFF2-40B4-BE49-F238E27FC236}">
                <a16:creationId xmlns:a16="http://schemas.microsoft.com/office/drawing/2014/main" id="{CD6F6E4A-DDC5-05F7-7EC7-DA4B2DA92C12}"/>
              </a:ext>
            </a:extLst>
          </p:cNvPr>
          <p:cNvSpPr>
            <a:spLocks noGrp="1"/>
          </p:cNvSpPr>
          <p:nvPr>
            <p:ph type="sldNum" sz="quarter" idx="12"/>
          </p:nvPr>
        </p:nvSpPr>
        <p:spPr/>
        <p:txBody>
          <a:bodyPr/>
          <a:lstStyle/>
          <a:p>
            <a:fld id="{AAD8A31E-A4F3-4577-8E71-C696B2CAECD5}" type="slidenum">
              <a:rPr lang="en-US" smtClean="0"/>
              <a:t>8</a:t>
            </a:fld>
            <a:endParaRPr lang="en-US"/>
          </a:p>
        </p:txBody>
      </p:sp>
      <p:pic>
        <p:nvPicPr>
          <p:cNvPr id="5" name="Picture 4" descr="Icon&#10;&#10;Description automatically generated">
            <a:extLst>
              <a:ext uri="{FF2B5EF4-FFF2-40B4-BE49-F238E27FC236}">
                <a16:creationId xmlns:a16="http://schemas.microsoft.com/office/drawing/2014/main" id="{0DEA328F-F8FB-4E78-4793-F012E2CDE5DC}"/>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895041" y="5454925"/>
            <a:ext cx="1037950" cy="1037950"/>
          </a:xfrm>
          <a:prstGeom prst="rect">
            <a:avLst/>
          </a:prstGeom>
        </p:spPr>
      </p:pic>
      <p:graphicFrame>
        <p:nvGraphicFramePr>
          <p:cNvPr id="6" name="Table 5">
            <a:extLst>
              <a:ext uri="{FF2B5EF4-FFF2-40B4-BE49-F238E27FC236}">
                <a16:creationId xmlns:a16="http://schemas.microsoft.com/office/drawing/2014/main" id="{E797A934-5FE6-0FC6-A8C2-4BEE68B36265}"/>
              </a:ext>
            </a:extLst>
          </p:cNvPr>
          <p:cNvGraphicFramePr>
            <a:graphicFrameLocks noGrp="1"/>
          </p:cNvGraphicFramePr>
          <p:nvPr>
            <p:extLst>
              <p:ext uri="{D42A27DB-BD31-4B8C-83A1-F6EECF244321}">
                <p14:modId xmlns:p14="http://schemas.microsoft.com/office/powerpoint/2010/main" val="250456162"/>
              </p:ext>
            </p:extLst>
          </p:nvPr>
        </p:nvGraphicFramePr>
        <p:xfrm>
          <a:off x="7673009" y="3551286"/>
          <a:ext cx="1500077" cy="1112520"/>
        </p:xfrm>
        <a:graphic>
          <a:graphicData uri="http://schemas.openxmlformats.org/drawingml/2006/table">
            <a:tbl>
              <a:tblPr firstRow="1" bandRow="1">
                <a:tableStyleId>{5C22544A-7EE6-4342-B048-85BDC9FD1C3A}</a:tableStyleId>
              </a:tblPr>
              <a:tblGrid>
                <a:gridCol w="496957">
                  <a:extLst>
                    <a:ext uri="{9D8B030D-6E8A-4147-A177-3AD203B41FA5}">
                      <a16:colId xmlns:a16="http://schemas.microsoft.com/office/drawing/2014/main" val="2237024066"/>
                    </a:ext>
                  </a:extLst>
                </a:gridCol>
                <a:gridCol w="506895">
                  <a:extLst>
                    <a:ext uri="{9D8B030D-6E8A-4147-A177-3AD203B41FA5}">
                      <a16:colId xmlns:a16="http://schemas.microsoft.com/office/drawing/2014/main" val="2113983238"/>
                    </a:ext>
                  </a:extLst>
                </a:gridCol>
                <a:gridCol w="496225">
                  <a:extLst>
                    <a:ext uri="{9D8B030D-6E8A-4147-A177-3AD203B41FA5}">
                      <a16:colId xmlns:a16="http://schemas.microsoft.com/office/drawing/2014/main" val="1731578586"/>
                    </a:ext>
                  </a:extLst>
                </a:gridCol>
              </a:tblGrid>
              <a:tr h="370840">
                <a:tc>
                  <a:txBody>
                    <a:bodyPr/>
                    <a:lstStyle/>
                    <a:p>
                      <a:pPr algn="ctr"/>
                      <a:endParaRPr lang="en-US" dirty="0"/>
                    </a:p>
                  </a:txBody>
                  <a:tcPr anchor="ctr">
                    <a:solidFill>
                      <a:schemeClr val="bg1"/>
                    </a:solidFill>
                  </a:tcPr>
                </a:tc>
                <a:tc>
                  <a:txBody>
                    <a:bodyPr/>
                    <a:lstStyle/>
                    <a:p>
                      <a:pPr algn="ctr"/>
                      <a:r>
                        <a:rPr lang="en-US" sz="1100" dirty="0">
                          <a:solidFill>
                            <a:schemeClr val="tx1"/>
                          </a:solidFill>
                        </a:rPr>
                        <a:t>Coho</a:t>
                      </a:r>
                    </a:p>
                  </a:txBody>
                  <a:tcPr anchor="ctr">
                    <a:solidFill>
                      <a:schemeClr val="accent2"/>
                    </a:solidFill>
                  </a:tcPr>
                </a:tc>
                <a:tc>
                  <a:txBody>
                    <a:bodyPr/>
                    <a:lstStyle/>
                    <a:p>
                      <a:pPr algn="ctr">
                        <a:tabLst>
                          <a:tab pos="5715000" algn="l"/>
                        </a:tabLst>
                      </a:pPr>
                      <a:r>
                        <a:rPr lang="en-US" sz="1100" dirty="0">
                          <a:solidFill>
                            <a:schemeClr val="tx1"/>
                          </a:solidFill>
                        </a:rPr>
                        <a:t>King</a:t>
                      </a:r>
                    </a:p>
                  </a:txBody>
                  <a:tcPr anchor="ctr">
                    <a:solidFill>
                      <a:schemeClr val="accent2"/>
                    </a:solidFill>
                  </a:tcPr>
                </a:tc>
                <a:extLst>
                  <a:ext uri="{0D108BD9-81ED-4DB2-BD59-A6C34878D82A}">
                    <a16:rowId xmlns:a16="http://schemas.microsoft.com/office/drawing/2014/main" val="3565907102"/>
                  </a:ext>
                </a:extLst>
              </a:tr>
              <a:tr h="370840">
                <a:tc>
                  <a:txBody>
                    <a:bodyPr/>
                    <a:lstStyle/>
                    <a:p>
                      <a:pPr algn="ctr"/>
                      <a:r>
                        <a:rPr lang="en-US" sz="1200" dirty="0"/>
                        <a:t>2022</a:t>
                      </a:r>
                    </a:p>
                  </a:txBody>
                  <a:tcPr anchor="ctr">
                    <a:solidFill>
                      <a:schemeClr val="accent1"/>
                    </a:solidFill>
                  </a:tcPr>
                </a:tc>
                <a:tc>
                  <a:txBody>
                    <a:bodyPr/>
                    <a:lstStyle/>
                    <a:p>
                      <a:pPr algn="ctr"/>
                      <a:r>
                        <a:rPr lang="en-US" sz="1400" dirty="0"/>
                        <a:t>3</a:t>
                      </a:r>
                    </a:p>
                  </a:txBody>
                  <a:tcPr anchor="ctr">
                    <a:solidFill>
                      <a:srgbClr val="E2CFF1"/>
                    </a:solidFill>
                  </a:tcPr>
                </a:tc>
                <a:tc>
                  <a:txBody>
                    <a:bodyPr/>
                    <a:lstStyle/>
                    <a:p>
                      <a:pPr algn="ctr"/>
                      <a:r>
                        <a:rPr lang="en-US" sz="1400" dirty="0"/>
                        <a:t>5</a:t>
                      </a:r>
                    </a:p>
                  </a:txBody>
                  <a:tcPr anchor="ctr">
                    <a:solidFill>
                      <a:srgbClr val="E2CFF1"/>
                    </a:solidFill>
                  </a:tcPr>
                </a:tc>
                <a:extLst>
                  <a:ext uri="{0D108BD9-81ED-4DB2-BD59-A6C34878D82A}">
                    <a16:rowId xmlns:a16="http://schemas.microsoft.com/office/drawing/2014/main" val="3716716896"/>
                  </a:ext>
                </a:extLst>
              </a:tr>
              <a:tr h="370840">
                <a:tc>
                  <a:txBody>
                    <a:bodyPr/>
                    <a:lstStyle/>
                    <a:p>
                      <a:pPr algn="ctr"/>
                      <a:r>
                        <a:rPr lang="en-US" sz="1200" dirty="0"/>
                        <a:t>2023</a:t>
                      </a:r>
                    </a:p>
                  </a:txBody>
                  <a:tcPr anchor="ctr">
                    <a:solidFill>
                      <a:schemeClr val="accent1"/>
                    </a:solidFill>
                  </a:tcPr>
                </a:tc>
                <a:tc>
                  <a:txBody>
                    <a:bodyPr/>
                    <a:lstStyle/>
                    <a:p>
                      <a:pPr algn="ctr"/>
                      <a:r>
                        <a:rPr lang="en-US" sz="1400" dirty="0"/>
                        <a:t>8</a:t>
                      </a:r>
                    </a:p>
                  </a:txBody>
                  <a:tcPr anchor="ctr">
                    <a:solidFill>
                      <a:srgbClr val="E2CFF1"/>
                    </a:solidFill>
                  </a:tcPr>
                </a:tc>
                <a:tc>
                  <a:txBody>
                    <a:bodyPr/>
                    <a:lstStyle/>
                    <a:p>
                      <a:pPr algn="ctr"/>
                      <a:r>
                        <a:rPr lang="en-US" sz="1400" dirty="0"/>
                        <a:t>11</a:t>
                      </a:r>
                    </a:p>
                  </a:txBody>
                  <a:tcPr anchor="ctr">
                    <a:solidFill>
                      <a:srgbClr val="E2CFF1"/>
                    </a:solidFill>
                  </a:tcPr>
                </a:tc>
                <a:extLst>
                  <a:ext uri="{0D108BD9-81ED-4DB2-BD59-A6C34878D82A}">
                    <a16:rowId xmlns:a16="http://schemas.microsoft.com/office/drawing/2014/main" val="121834352"/>
                  </a:ext>
                </a:extLst>
              </a:tr>
            </a:tbl>
          </a:graphicData>
        </a:graphic>
      </p:graphicFrame>
      <p:graphicFrame>
        <p:nvGraphicFramePr>
          <p:cNvPr id="7" name="Table 6">
            <a:extLst>
              <a:ext uri="{FF2B5EF4-FFF2-40B4-BE49-F238E27FC236}">
                <a16:creationId xmlns:a16="http://schemas.microsoft.com/office/drawing/2014/main" id="{FAFB8765-971F-985D-2C4B-5210328F90E3}"/>
              </a:ext>
            </a:extLst>
          </p:cNvPr>
          <p:cNvGraphicFramePr>
            <a:graphicFrameLocks noGrp="1"/>
          </p:cNvGraphicFramePr>
          <p:nvPr>
            <p:extLst>
              <p:ext uri="{D42A27DB-BD31-4B8C-83A1-F6EECF244321}">
                <p14:modId xmlns:p14="http://schemas.microsoft.com/office/powerpoint/2010/main" val="3681665351"/>
              </p:ext>
            </p:extLst>
          </p:nvPr>
        </p:nvGraphicFramePr>
        <p:xfrm>
          <a:off x="10260496" y="3356275"/>
          <a:ext cx="1736035" cy="1502542"/>
        </p:xfrm>
        <a:graphic>
          <a:graphicData uri="http://schemas.openxmlformats.org/drawingml/2006/table">
            <a:tbl>
              <a:tblPr firstRow="1" bandRow="1">
                <a:tableStyleId>{5C22544A-7EE6-4342-B048-85BDC9FD1C3A}</a:tableStyleId>
              </a:tblPr>
              <a:tblGrid>
                <a:gridCol w="549120">
                  <a:extLst>
                    <a:ext uri="{9D8B030D-6E8A-4147-A177-3AD203B41FA5}">
                      <a16:colId xmlns:a16="http://schemas.microsoft.com/office/drawing/2014/main" val="2237024066"/>
                    </a:ext>
                  </a:extLst>
                </a:gridCol>
                <a:gridCol w="644618">
                  <a:extLst>
                    <a:ext uri="{9D8B030D-6E8A-4147-A177-3AD203B41FA5}">
                      <a16:colId xmlns:a16="http://schemas.microsoft.com/office/drawing/2014/main" val="2113983238"/>
                    </a:ext>
                  </a:extLst>
                </a:gridCol>
                <a:gridCol w="542297">
                  <a:extLst>
                    <a:ext uri="{9D8B030D-6E8A-4147-A177-3AD203B41FA5}">
                      <a16:colId xmlns:a16="http://schemas.microsoft.com/office/drawing/2014/main" val="1731578586"/>
                    </a:ext>
                  </a:extLst>
                </a:gridCol>
              </a:tblGrid>
              <a:tr h="283342">
                <a:tc>
                  <a:txBody>
                    <a:bodyPr/>
                    <a:lstStyle/>
                    <a:p>
                      <a:pPr algn="ctr"/>
                      <a:r>
                        <a:rPr lang="en-US" sz="1100" dirty="0"/>
                        <a:t>Year</a:t>
                      </a:r>
                    </a:p>
                  </a:txBody>
                  <a:tcPr anchor="ctr">
                    <a:solidFill>
                      <a:schemeClr val="bg2">
                        <a:lumMod val="50000"/>
                      </a:schemeClr>
                    </a:solidFill>
                  </a:tcPr>
                </a:tc>
                <a:tc>
                  <a:txBody>
                    <a:bodyPr/>
                    <a:lstStyle/>
                    <a:p>
                      <a:pPr algn="ctr"/>
                      <a:r>
                        <a:rPr lang="en-US" sz="1100" dirty="0"/>
                        <a:t>Species</a:t>
                      </a:r>
                    </a:p>
                  </a:txBody>
                  <a:tcPr anchor="ctr">
                    <a:solidFill>
                      <a:schemeClr val="bg2">
                        <a:lumMod val="50000"/>
                      </a:schemeClr>
                    </a:solidFill>
                  </a:tcPr>
                </a:tc>
                <a:tc>
                  <a:txBody>
                    <a:bodyPr/>
                    <a:lstStyle/>
                    <a:p>
                      <a:pPr algn="ctr">
                        <a:tabLst>
                          <a:tab pos="5715000" algn="l"/>
                        </a:tabLst>
                      </a:pPr>
                      <a:r>
                        <a:rPr lang="en-US" sz="1100" dirty="0"/>
                        <a:t>Count</a:t>
                      </a:r>
                    </a:p>
                  </a:txBody>
                  <a:tcPr anchor="ctr">
                    <a:solidFill>
                      <a:schemeClr val="bg2">
                        <a:lumMod val="50000"/>
                      </a:schemeClr>
                    </a:solidFill>
                  </a:tcPr>
                </a:tc>
                <a:extLst>
                  <a:ext uri="{0D108BD9-81ED-4DB2-BD59-A6C34878D82A}">
                    <a16:rowId xmlns:a16="http://schemas.microsoft.com/office/drawing/2014/main" val="3565907102"/>
                  </a:ext>
                </a:extLst>
              </a:tr>
              <a:tr h="0">
                <a:tc>
                  <a:txBody>
                    <a:bodyPr/>
                    <a:lstStyle/>
                    <a:p>
                      <a:pPr algn="ctr"/>
                      <a:r>
                        <a:rPr lang="en-US" sz="1200" dirty="0"/>
                        <a:t>2022</a:t>
                      </a:r>
                    </a:p>
                  </a:txBody>
                  <a:tcPr anchor="ctr">
                    <a:solidFill>
                      <a:schemeClr val="accent1"/>
                    </a:solidFill>
                  </a:tcPr>
                </a:tc>
                <a:tc>
                  <a:txBody>
                    <a:bodyPr/>
                    <a:lstStyle/>
                    <a:p>
                      <a:pPr algn="ctr"/>
                      <a:r>
                        <a:rPr lang="en-US" sz="1100" dirty="0"/>
                        <a:t>Coho</a:t>
                      </a:r>
                    </a:p>
                  </a:txBody>
                  <a:tcPr anchor="ctr">
                    <a:solidFill>
                      <a:schemeClr val="accent2"/>
                    </a:solidFill>
                  </a:tcPr>
                </a:tc>
                <a:tc>
                  <a:txBody>
                    <a:bodyPr/>
                    <a:lstStyle/>
                    <a:p>
                      <a:pPr algn="ctr"/>
                      <a:r>
                        <a:rPr lang="en-US" sz="1400" dirty="0"/>
                        <a:t>3</a:t>
                      </a:r>
                    </a:p>
                  </a:txBody>
                  <a:tcPr anchor="ctr">
                    <a:solidFill>
                      <a:srgbClr val="E2CFF1"/>
                    </a:solidFill>
                  </a:tcPr>
                </a:tc>
                <a:extLst>
                  <a:ext uri="{0D108BD9-81ED-4DB2-BD59-A6C34878D82A}">
                    <a16:rowId xmlns:a16="http://schemas.microsoft.com/office/drawing/2014/main" val="3716716896"/>
                  </a:ext>
                </a:extLst>
              </a:tr>
              <a:tr h="300161">
                <a:tc>
                  <a:txBody>
                    <a:bodyPr/>
                    <a:lstStyle/>
                    <a:p>
                      <a:pPr algn="ctr"/>
                      <a:r>
                        <a:rPr lang="en-US" sz="1200" dirty="0"/>
                        <a:t>2022</a:t>
                      </a:r>
                    </a:p>
                  </a:txBody>
                  <a:tcPr anchor="ctr">
                    <a:solidFill>
                      <a:schemeClr val="accent1"/>
                    </a:solidFill>
                  </a:tcPr>
                </a:tc>
                <a:tc>
                  <a:txBody>
                    <a:bodyPr/>
                    <a:lstStyle/>
                    <a:p>
                      <a:pPr algn="ctr"/>
                      <a:r>
                        <a:rPr lang="en-US" sz="1100" dirty="0"/>
                        <a:t>King</a:t>
                      </a:r>
                    </a:p>
                  </a:txBody>
                  <a:tcPr anchor="ctr">
                    <a:solidFill>
                      <a:schemeClr val="accent2"/>
                    </a:solidFill>
                  </a:tcPr>
                </a:tc>
                <a:tc>
                  <a:txBody>
                    <a:bodyPr/>
                    <a:lstStyle/>
                    <a:p>
                      <a:pPr algn="ctr"/>
                      <a:r>
                        <a:rPr lang="en-US" sz="1400" dirty="0"/>
                        <a:t>5</a:t>
                      </a:r>
                    </a:p>
                  </a:txBody>
                  <a:tcPr anchor="ctr">
                    <a:solidFill>
                      <a:srgbClr val="E2CFF1"/>
                    </a:solidFill>
                  </a:tcPr>
                </a:tc>
                <a:extLst>
                  <a:ext uri="{0D108BD9-81ED-4DB2-BD59-A6C34878D82A}">
                    <a16:rowId xmlns:a16="http://schemas.microsoft.com/office/drawing/2014/main" val="3107546162"/>
                  </a:ext>
                </a:extLst>
              </a:tr>
              <a:tr h="232575">
                <a:tc>
                  <a:txBody>
                    <a:bodyPr/>
                    <a:lstStyle/>
                    <a:p>
                      <a:pPr algn="ctr"/>
                      <a:r>
                        <a:rPr lang="en-US" sz="1200" dirty="0"/>
                        <a:t>2023</a:t>
                      </a:r>
                    </a:p>
                  </a:txBody>
                  <a:tcPr anchor="ctr">
                    <a:solidFill>
                      <a:schemeClr val="accent1"/>
                    </a:solidFill>
                  </a:tcPr>
                </a:tc>
                <a:tc>
                  <a:txBody>
                    <a:bodyPr/>
                    <a:lstStyle/>
                    <a:p>
                      <a:pPr algn="ctr"/>
                      <a:r>
                        <a:rPr lang="en-US" sz="1100" dirty="0"/>
                        <a:t>Coho</a:t>
                      </a:r>
                    </a:p>
                  </a:txBody>
                  <a:tcPr anchor="ctr">
                    <a:solidFill>
                      <a:schemeClr val="accent2"/>
                    </a:solidFill>
                  </a:tcPr>
                </a:tc>
                <a:tc>
                  <a:txBody>
                    <a:bodyPr/>
                    <a:lstStyle/>
                    <a:p>
                      <a:pPr algn="ctr"/>
                      <a:r>
                        <a:rPr lang="en-US" sz="1400" dirty="0"/>
                        <a:t>8</a:t>
                      </a:r>
                    </a:p>
                  </a:txBody>
                  <a:tcPr anchor="ctr">
                    <a:solidFill>
                      <a:srgbClr val="E2CFF1"/>
                    </a:solidFill>
                  </a:tcPr>
                </a:tc>
                <a:extLst>
                  <a:ext uri="{0D108BD9-81ED-4DB2-BD59-A6C34878D82A}">
                    <a16:rowId xmlns:a16="http://schemas.microsoft.com/office/drawing/2014/main" val="3369987657"/>
                  </a:ext>
                </a:extLst>
              </a:tr>
              <a:tr h="234563">
                <a:tc>
                  <a:txBody>
                    <a:bodyPr/>
                    <a:lstStyle/>
                    <a:p>
                      <a:pPr algn="ctr"/>
                      <a:r>
                        <a:rPr lang="en-US" sz="1200" dirty="0"/>
                        <a:t>2023</a:t>
                      </a:r>
                    </a:p>
                  </a:txBody>
                  <a:tcPr anchor="ctr">
                    <a:solidFill>
                      <a:schemeClr val="accent1"/>
                    </a:solidFill>
                  </a:tcPr>
                </a:tc>
                <a:tc>
                  <a:txBody>
                    <a:bodyPr/>
                    <a:lstStyle/>
                    <a:p>
                      <a:pPr algn="ctr"/>
                      <a:r>
                        <a:rPr lang="en-US" sz="1100" dirty="0"/>
                        <a:t>King</a:t>
                      </a:r>
                    </a:p>
                  </a:txBody>
                  <a:tcPr anchor="ctr">
                    <a:solidFill>
                      <a:schemeClr val="accent2"/>
                    </a:solidFill>
                  </a:tcPr>
                </a:tc>
                <a:tc>
                  <a:txBody>
                    <a:bodyPr/>
                    <a:lstStyle/>
                    <a:p>
                      <a:pPr algn="ctr"/>
                      <a:r>
                        <a:rPr lang="en-US" sz="1400" dirty="0"/>
                        <a:t>11</a:t>
                      </a:r>
                    </a:p>
                  </a:txBody>
                  <a:tcPr anchor="ctr">
                    <a:solidFill>
                      <a:srgbClr val="E2CFF1"/>
                    </a:solidFill>
                  </a:tcPr>
                </a:tc>
                <a:extLst>
                  <a:ext uri="{0D108BD9-81ED-4DB2-BD59-A6C34878D82A}">
                    <a16:rowId xmlns:a16="http://schemas.microsoft.com/office/drawing/2014/main" val="121834352"/>
                  </a:ext>
                </a:extLst>
              </a:tr>
            </a:tbl>
          </a:graphicData>
        </a:graphic>
      </p:graphicFrame>
      <p:sp>
        <p:nvSpPr>
          <p:cNvPr id="8" name="Arrow: Down 7">
            <a:extLst>
              <a:ext uri="{FF2B5EF4-FFF2-40B4-BE49-F238E27FC236}">
                <a16:creationId xmlns:a16="http://schemas.microsoft.com/office/drawing/2014/main" id="{09235486-2B5F-1C95-9743-98C35F7B8AB1}"/>
              </a:ext>
            </a:extLst>
          </p:cNvPr>
          <p:cNvSpPr/>
          <p:nvPr/>
        </p:nvSpPr>
        <p:spPr>
          <a:xfrm rot="16200000">
            <a:off x="9542856" y="3804771"/>
            <a:ext cx="347870" cy="605550"/>
          </a:xfrm>
          <a:prstGeom prst="downArrow">
            <a:avLst>
              <a:gd name="adj1" fmla="val 50000"/>
              <a:gd name="adj2" fmla="val 78572"/>
            </a:avLst>
          </a:prstGeom>
          <a:solidFill>
            <a:schemeClr val="accent3">
              <a:lumMod val="75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ece of meat on a black background&#10;&#10;Description automatically generated">
            <a:extLst>
              <a:ext uri="{FF2B5EF4-FFF2-40B4-BE49-F238E27FC236}">
                <a16:creationId xmlns:a16="http://schemas.microsoft.com/office/drawing/2014/main" id="{40966222-3B2C-6797-E903-C5A2CBCBF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952" y="1917103"/>
            <a:ext cx="2094224" cy="1037950"/>
          </a:xfrm>
          <a:prstGeom prst="rect">
            <a:avLst/>
          </a:prstGeom>
        </p:spPr>
      </p:pic>
    </p:spTree>
    <p:extLst>
      <p:ext uri="{BB962C8B-B14F-4D97-AF65-F5344CB8AC3E}">
        <p14:creationId xmlns:p14="http://schemas.microsoft.com/office/powerpoint/2010/main" val="2890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9</a:t>
            </a:fld>
            <a:endParaRPr lang="en-US"/>
          </a:p>
        </p:txBody>
      </p:sp>
      <p:sp>
        <p:nvSpPr>
          <p:cNvPr id="10" name="TextBox 9">
            <a:extLst>
              <a:ext uri="{FF2B5EF4-FFF2-40B4-BE49-F238E27FC236}">
                <a16:creationId xmlns:a16="http://schemas.microsoft.com/office/drawing/2014/main" id="{845541AE-E859-4659-82EA-223A6121AFCB}"/>
              </a:ext>
            </a:extLst>
          </p:cNvPr>
          <p:cNvSpPr txBox="1"/>
          <p:nvPr/>
        </p:nvSpPr>
        <p:spPr>
          <a:xfrm>
            <a:off x="2645790" y="1446621"/>
            <a:ext cx="6900420" cy="584775"/>
          </a:xfrm>
          <a:prstGeom prst="rect">
            <a:avLst/>
          </a:prstGeom>
          <a:noFill/>
        </p:spPr>
        <p:txBody>
          <a:bodyPr wrap="square" rtlCol="0">
            <a:spAutoFit/>
          </a:bodyPr>
          <a:lstStyle/>
          <a:p>
            <a:pPr algn="ctr"/>
            <a:r>
              <a:rPr lang="en-US" sz="3200" dirty="0"/>
              <a:t>Which of these datasets are tidy data?</a:t>
            </a:r>
          </a:p>
        </p:txBody>
      </p:sp>
      <p:sp>
        <p:nvSpPr>
          <p:cNvPr id="12" name="TextBox 11">
            <a:extLst>
              <a:ext uri="{FF2B5EF4-FFF2-40B4-BE49-F238E27FC236}">
                <a16:creationId xmlns:a16="http://schemas.microsoft.com/office/drawing/2014/main" id="{8194359D-2472-4EDD-8ECE-F3F3A48D8D4B}"/>
              </a:ext>
            </a:extLst>
          </p:cNvPr>
          <p:cNvSpPr txBox="1"/>
          <p:nvPr/>
        </p:nvSpPr>
        <p:spPr>
          <a:xfrm>
            <a:off x="1794164" y="5625207"/>
            <a:ext cx="4593303" cy="1077218"/>
          </a:xfrm>
          <a:prstGeom prst="rect">
            <a:avLst/>
          </a:prstGeom>
          <a:noFill/>
        </p:spPr>
        <p:txBody>
          <a:bodyPr wrap="square" rtlCol="0">
            <a:spAutoFit/>
          </a:bodyPr>
          <a:lstStyle/>
          <a:p>
            <a:pPr algn="ctr"/>
            <a:r>
              <a:rPr lang="en-US" sz="3200" dirty="0"/>
              <a:t>This one!</a:t>
            </a:r>
          </a:p>
          <a:p>
            <a:pPr algn="ctr"/>
            <a:r>
              <a:rPr lang="en-US" sz="3200" dirty="0"/>
              <a:t>Any guesses why?</a:t>
            </a:r>
          </a:p>
        </p:txBody>
      </p:sp>
      <p:graphicFrame>
        <p:nvGraphicFramePr>
          <p:cNvPr id="3" name="Table 4">
            <a:extLst>
              <a:ext uri="{FF2B5EF4-FFF2-40B4-BE49-F238E27FC236}">
                <a16:creationId xmlns:a16="http://schemas.microsoft.com/office/drawing/2014/main" id="{7114020E-8AB5-4878-8ACD-F37DCC6D37B1}"/>
              </a:ext>
            </a:extLst>
          </p:cNvPr>
          <p:cNvGraphicFramePr>
            <a:graphicFrameLocks noGrp="1"/>
          </p:cNvGraphicFramePr>
          <p:nvPr/>
        </p:nvGraphicFramePr>
        <p:xfrm>
          <a:off x="267637" y="2484120"/>
          <a:ext cx="4207156" cy="1889760"/>
        </p:xfrm>
        <a:graphic>
          <a:graphicData uri="http://schemas.openxmlformats.org/drawingml/2006/table">
            <a:tbl>
              <a:tblPr firstRow="1" bandRow="1">
                <a:tableStyleId>{9D7B26C5-4107-4FEC-AEDC-1716B250A1EF}</a:tableStyleId>
              </a:tblPr>
              <a:tblGrid>
                <a:gridCol w="840688">
                  <a:extLst>
                    <a:ext uri="{9D8B030D-6E8A-4147-A177-3AD203B41FA5}">
                      <a16:colId xmlns:a16="http://schemas.microsoft.com/office/drawing/2014/main" val="640234232"/>
                    </a:ext>
                  </a:extLst>
                </a:gridCol>
                <a:gridCol w="895279">
                  <a:extLst>
                    <a:ext uri="{9D8B030D-6E8A-4147-A177-3AD203B41FA5}">
                      <a16:colId xmlns:a16="http://schemas.microsoft.com/office/drawing/2014/main" val="519276145"/>
                    </a:ext>
                  </a:extLst>
                </a:gridCol>
                <a:gridCol w="1069967">
                  <a:extLst>
                    <a:ext uri="{9D8B030D-6E8A-4147-A177-3AD203B41FA5}">
                      <a16:colId xmlns:a16="http://schemas.microsoft.com/office/drawing/2014/main" val="1879728500"/>
                    </a:ext>
                  </a:extLst>
                </a:gridCol>
                <a:gridCol w="1401222">
                  <a:extLst>
                    <a:ext uri="{9D8B030D-6E8A-4147-A177-3AD203B41FA5}">
                      <a16:colId xmlns:a16="http://schemas.microsoft.com/office/drawing/2014/main" val="20376579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tabLst>
                          <a:tab pos="800100" algn="l"/>
                        </a:tabLst>
                      </a:pPr>
                      <a:r>
                        <a:rPr lang="en-US" sz="2000" dirty="0"/>
                        <a:t>Berners River</a:t>
                      </a:r>
                      <a:endParaRPr lang="en-US" sz="2000" dirty="0">
                        <a:latin typeface="+mn-lt"/>
                      </a:endParaRPr>
                    </a:p>
                  </a:txBody>
                  <a:tcPr/>
                </a:tc>
                <a:tc>
                  <a:txBody>
                    <a:bodyPr/>
                    <a:lstStyle/>
                    <a:p>
                      <a:pPr algn="ctr"/>
                      <a:r>
                        <a:rPr lang="en-US" sz="2000" dirty="0"/>
                        <a:t>Hugh Smith Lake</a:t>
                      </a:r>
                      <a:endParaRPr lang="en-US" sz="2000" dirty="0">
                        <a:latin typeface="+mn-lt"/>
                      </a:endParaRP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a:solidFill>
                            <a:srgbClr val="000000"/>
                          </a:solidFill>
                          <a:effectLst/>
                        </a:rPr>
                        <a:t>146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a:solidFill>
                            <a:srgbClr val="000000"/>
                          </a:solidFill>
                          <a:effectLst/>
                        </a:rPr>
                        <a:t>3550</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345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173</a:t>
                      </a:r>
                      <a:endParaRPr lang="en-US" sz="2000" dirty="0">
                        <a:latin typeface="+mn-lt"/>
                      </a:endParaRPr>
                    </a:p>
                  </a:txBody>
                  <a:tcPr/>
                </a:tc>
                <a:tc>
                  <a:txBody>
                    <a:bodyPr/>
                    <a:lstStyle/>
                    <a:p>
                      <a:pPr algn="ctr"/>
                      <a:r>
                        <a:rPr lang="en-US" sz="2000" dirty="0"/>
                        <a:t>3296</a:t>
                      </a:r>
                      <a:endParaRPr lang="en-US" sz="2000" dirty="0">
                        <a:latin typeface="+mn-lt"/>
                      </a:endParaRP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2258635586"/>
                  </a:ext>
                </a:extLst>
              </a:tr>
            </a:tbl>
          </a:graphicData>
        </a:graphic>
      </p:graphicFrame>
      <p:graphicFrame>
        <p:nvGraphicFramePr>
          <p:cNvPr id="11" name="Table 4">
            <a:extLst>
              <a:ext uri="{FF2B5EF4-FFF2-40B4-BE49-F238E27FC236}">
                <a16:creationId xmlns:a16="http://schemas.microsoft.com/office/drawing/2014/main" id="{C0655233-AA30-4E91-A597-5F4A89E2F6BD}"/>
              </a:ext>
            </a:extLst>
          </p:cNvPr>
          <p:cNvGraphicFramePr>
            <a:graphicFrameLocks noGrp="1"/>
          </p:cNvGraphicFramePr>
          <p:nvPr/>
        </p:nvGraphicFramePr>
        <p:xfrm>
          <a:off x="6760498" y="2135724"/>
          <a:ext cx="3637338" cy="3962400"/>
        </p:xfrm>
        <a:graphic>
          <a:graphicData uri="http://schemas.openxmlformats.org/drawingml/2006/table">
            <a:tbl>
              <a:tblPr firstRow="1" bandRow="1">
                <a:tableStyleId>{9D7B26C5-4107-4FEC-AEDC-1716B250A1EF}</a:tableStyleId>
              </a:tblPr>
              <a:tblGrid>
                <a:gridCol w="840688">
                  <a:extLst>
                    <a:ext uri="{9D8B030D-6E8A-4147-A177-3AD203B41FA5}">
                      <a16:colId xmlns:a16="http://schemas.microsoft.com/office/drawing/2014/main" val="640234232"/>
                    </a:ext>
                  </a:extLst>
                </a:gridCol>
                <a:gridCol w="1776428">
                  <a:extLst>
                    <a:ext uri="{9D8B030D-6E8A-4147-A177-3AD203B41FA5}">
                      <a16:colId xmlns:a16="http://schemas.microsoft.com/office/drawing/2014/main" val="519276145"/>
                    </a:ext>
                  </a:extLst>
                </a:gridCol>
                <a:gridCol w="1020222">
                  <a:extLst>
                    <a:ext uri="{9D8B030D-6E8A-4147-A177-3AD203B41FA5}">
                      <a16:colId xmlns:a16="http://schemas.microsoft.com/office/drawing/2014/main" val="20376579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River</a:t>
                      </a:r>
                      <a:endParaRPr lang="en-US" sz="2000" dirty="0">
                        <a:latin typeface="+mn-lt"/>
                      </a:endParaRPr>
                    </a:p>
                  </a:txBody>
                  <a:tcPr/>
                </a:tc>
                <a:tc>
                  <a:txBody>
                    <a:bodyPr/>
                    <a:lstStyle/>
                    <a:p>
                      <a:pPr algn="ctr"/>
                      <a:r>
                        <a:rPr lang="en-US" sz="2000" dirty="0"/>
                        <a:t>Count</a:t>
                      </a:r>
                      <a:endParaRPr lang="en-US" sz="2000" dirty="0">
                        <a:latin typeface="+mn-lt"/>
                      </a:endParaRP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2258635586"/>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3550</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4061931577"/>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95957223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a:r>
                        <a:rPr lang="en-US" sz="2000" dirty="0"/>
                        <a:t>3296</a:t>
                      </a:r>
                      <a:endParaRPr lang="en-US" sz="2000" dirty="0">
                        <a:latin typeface="+mn-lt"/>
                      </a:endParaRPr>
                    </a:p>
                  </a:txBody>
                  <a:tcPr/>
                </a:tc>
                <a:extLst>
                  <a:ext uri="{0D108BD9-81ED-4DB2-BD59-A6C34878D82A}">
                    <a16:rowId xmlns:a16="http://schemas.microsoft.com/office/drawing/2014/main" val="1714161499"/>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881580272"/>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15217027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1645221756"/>
                  </a:ext>
                </a:extLst>
              </a:tr>
            </a:tbl>
          </a:graphicData>
        </a:graphic>
      </p:graphicFrame>
      <p:cxnSp>
        <p:nvCxnSpPr>
          <p:cNvPr id="13" name="Straight Arrow Connector 12">
            <a:extLst>
              <a:ext uri="{FF2B5EF4-FFF2-40B4-BE49-F238E27FC236}">
                <a16:creationId xmlns:a16="http://schemas.microsoft.com/office/drawing/2014/main" id="{07A9E5E0-71CB-4BB1-9252-B864E6ABD0D3}"/>
              </a:ext>
            </a:extLst>
          </p:cNvPr>
          <p:cNvCxnSpPr>
            <a:cxnSpLocks/>
          </p:cNvCxnSpPr>
          <p:nvPr/>
        </p:nvCxnSpPr>
        <p:spPr>
          <a:xfrm flipV="1">
            <a:off x="5431503" y="5565276"/>
            <a:ext cx="1045039" cy="48527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3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2944</Words>
  <Application>Microsoft Office PowerPoint</Application>
  <PresentationFormat>Widescreen</PresentationFormat>
  <Paragraphs>602</Paragraphs>
  <Slides>37</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Arial Black</vt:lpstr>
      <vt:lpstr>Bradley Hand ITC</vt:lpstr>
      <vt:lpstr>Calibri</vt:lpstr>
      <vt:lpstr>Calibri Light</vt:lpstr>
      <vt:lpstr>Comic Sans MS</vt:lpstr>
      <vt:lpstr>Consolas</vt:lpstr>
      <vt:lpstr>Lucida Console</vt:lpstr>
      <vt:lpstr>Office Theme</vt:lpstr>
      <vt:lpstr>5 – Reading Real Data</vt:lpstr>
      <vt:lpstr>Package Review</vt:lpstr>
      <vt:lpstr>But First! Some computer review</vt:lpstr>
      <vt:lpstr>Folder Structure</vt:lpstr>
      <vt:lpstr>Folders (Directories)</vt:lpstr>
      <vt:lpstr>Where AM I?! (Directory Location)</vt:lpstr>
      <vt:lpstr>Data Review</vt:lpstr>
      <vt:lpstr>Data</vt:lpstr>
      <vt:lpstr>Tidy vs non-tidy data</vt:lpstr>
      <vt:lpstr>Tidy vs non-tidy data</vt:lpstr>
      <vt:lpstr>Tidy Data</vt:lpstr>
      <vt:lpstr>Why be Tidy?</vt:lpstr>
      <vt:lpstr>Data Do’s &amp; Data Don’ts </vt:lpstr>
      <vt:lpstr>“Machine Readable”</vt:lpstr>
      <vt:lpstr>Machine Readable</vt:lpstr>
      <vt:lpstr>Quiz 5-1</vt:lpstr>
      <vt:lpstr>Quiz 5-1</vt:lpstr>
      <vt:lpstr>FINALLY! Getting data into R!</vt:lpstr>
      <vt:lpstr>Reading in a file</vt:lpstr>
      <vt:lpstr>Reading in a file</vt:lpstr>
      <vt:lpstr>SHOW ME THE DATA</vt:lpstr>
      <vt:lpstr>SHOW ME THE DATA IN RSTUDIO</vt:lpstr>
      <vt:lpstr>Data Import</vt:lpstr>
      <vt:lpstr>Data Import </vt:lpstr>
      <vt:lpstr>The most common data error</vt:lpstr>
      <vt:lpstr>The most common data error</vt:lpstr>
      <vt:lpstr>Quiz 5-2</vt:lpstr>
      <vt:lpstr>Quiz 5-2</vt:lpstr>
      <vt:lpstr>Quiz 5-2 - BONUS</vt:lpstr>
      <vt:lpstr>Error Are Puzzles not Problems</vt:lpstr>
      <vt:lpstr>Errors – Don’t Fret! </vt:lpstr>
      <vt:lpstr>Some Common Errors</vt:lpstr>
      <vt:lpstr>Error Clues – Let’s solve together</vt:lpstr>
      <vt:lpstr>Error Summary Table – Reference</vt:lpstr>
      <vt:lpstr>PowerPoint Presentation</vt:lpstr>
      <vt:lpstr>Quiz 5-3</vt:lpstr>
      <vt:lpstr>Quiz 5-3</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 Reading Real Data</dc:title>
  <dc:creator>Priest, Justin T (DFG)</dc:creator>
  <cp:lastModifiedBy>Priest, Justin T (DFG)</cp:lastModifiedBy>
  <cp:revision>13</cp:revision>
  <dcterms:created xsi:type="dcterms:W3CDTF">2023-09-08T19:05:37Z</dcterms:created>
  <dcterms:modified xsi:type="dcterms:W3CDTF">2023-11-10T01:27:28Z</dcterms:modified>
</cp:coreProperties>
</file>