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39" r:id="rId3"/>
    <p:sldId id="369" r:id="rId4"/>
    <p:sldId id="426" r:id="rId5"/>
    <p:sldId id="370" r:id="rId6"/>
    <p:sldId id="287" r:id="rId7"/>
    <p:sldId id="427" r:id="rId8"/>
    <p:sldId id="288" r:id="rId9"/>
    <p:sldId id="320" r:id="rId10"/>
    <p:sldId id="372" r:id="rId11"/>
    <p:sldId id="395" r:id="rId12"/>
    <p:sldId id="411" r:id="rId13"/>
    <p:sldId id="423" r:id="rId14"/>
    <p:sldId id="409" r:id="rId15"/>
    <p:sldId id="405" r:id="rId16"/>
    <p:sldId id="398" r:id="rId17"/>
    <p:sldId id="399" r:id="rId18"/>
    <p:sldId id="401" r:id="rId19"/>
    <p:sldId id="396" r:id="rId20"/>
    <p:sldId id="373" r:id="rId21"/>
    <p:sldId id="391" r:id="rId22"/>
    <p:sldId id="406" r:id="rId23"/>
    <p:sldId id="410" r:id="rId24"/>
    <p:sldId id="424" r:id="rId25"/>
    <p:sldId id="400" r:id="rId26"/>
    <p:sldId id="3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2DDA-602E-4F19-A783-DC094F1ABEC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3DBC-7E8C-464D-987D-A20C3B5C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3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getting ahead of ourselves: ggplot2 is part of the “</a:t>
            </a:r>
            <a:r>
              <a:rPr lang="en-US" dirty="0" err="1"/>
              <a:t>tidyverse</a:t>
            </a:r>
            <a:r>
              <a:rPr lang="en-US" dirty="0"/>
              <a:t>” group of packages. We’ll learn more about them later today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 white box is just to improve printing)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build up a </a:t>
            </a:r>
            <a:r>
              <a:rPr lang="en-US" dirty="0" err="1"/>
              <a:t>ggplot</a:t>
            </a:r>
            <a:r>
              <a:rPr lang="en-US" dirty="0"/>
              <a:t> object layer by layer</a:t>
            </a:r>
          </a:p>
          <a:p>
            <a:r>
              <a:rPr lang="en-US" dirty="0"/>
              <a:t>This is a roadmap to the topics that we’ll discuss here shortly: we’re going to talk about the </a:t>
            </a:r>
            <a:r>
              <a:rPr lang="en-US" dirty="0" err="1"/>
              <a:t>aes</a:t>
            </a:r>
            <a:r>
              <a:rPr lang="en-US" dirty="0"/>
              <a:t>() function, what </a:t>
            </a:r>
            <a:r>
              <a:rPr lang="en-US" dirty="0" err="1"/>
              <a:t>geoms</a:t>
            </a:r>
            <a:r>
              <a:rPr lang="en-US" dirty="0"/>
              <a:t> are, </a:t>
            </a:r>
          </a:p>
          <a:p>
            <a:endParaRPr lang="en-US" dirty="0"/>
          </a:p>
          <a:p>
            <a:r>
              <a:rPr lang="en-US" dirty="0"/>
              <a:t>A grouping variable would be analogous to “series” in Excel. For example, if you want multiple lines, tell </a:t>
            </a:r>
            <a:r>
              <a:rPr lang="en-US" dirty="0" err="1"/>
              <a:t>ggplot</a:t>
            </a:r>
            <a:r>
              <a:rPr lang="en-US" dirty="0"/>
              <a:t> what column you want it based on. Maybe a different line for each 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also that our plot must be internally consistent! What if variable “Sex” was a numeric variable instead of a categorical? We couldn’t make a boxplot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7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guide: </a:t>
            </a:r>
            <a:br>
              <a:rPr lang="en-US" dirty="0"/>
            </a:br>
            <a:r>
              <a:rPr lang="en-US" dirty="0"/>
              <a:t>http://sape.inf.usi.ch/quick-reference/ggplot2/geom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none of these are within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too many types of scales to list.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what next plot will be!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2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only</a:t>
            </a:r>
          </a:p>
          <a:p>
            <a:r>
              <a:rPr lang="en-US" dirty="0"/>
              <a:t>Mainly, I just want you to know for the future that you need to specify differences between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C412-BC18-8F37-42D0-C259A674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19618-400E-802C-4A4B-B6E109FD3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6CC6-2250-1F86-24D5-F2B91ADF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E455-5EEB-9B0E-5FE4-ACD3A7FF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17ED-5463-6A61-AF03-DF4F27BB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1282-BE59-2058-5DCA-B1C9797F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4A80-0671-883D-CED1-53524E23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7D8B-B86C-531C-5C7D-215CA62B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5C47-E087-1A61-BDE3-6708B298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AD24-6801-E664-E228-EC90FD92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7DB3C-1284-14C8-8DE1-6296E7FF8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C2458-0864-842B-12BF-3FD40711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DE4A-F679-31E7-F24D-918E85F6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5AB5-E0B8-E929-A21C-CC0FE955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DE8C-DC90-193E-2B4D-C04664C3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9F13-E4CF-0DD2-643A-492AC0DB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EAF4-2295-F7FA-57D8-D0A21164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918CA-7E94-6969-E3CD-1400F1A0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4D54-775C-A1CB-F108-9384DA6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BBA8-9754-5554-E628-9CB25792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12E-C59A-0B92-8420-7676CB95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0AFE-C659-2407-A723-BC516A24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A59C-BABA-18A9-F1F0-DAF827A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DBCE-BA2E-317E-D174-65F068F1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44BC-26D8-07E7-93D4-9E4BDAE5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7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30C3-C491-1353-EC36-CFE4351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3C73-B971-D2C0-3A2B-A425A8E0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83420-D055-01EC-F6A7-6BEE7053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01F99-6D19-A107-D892-66EA3111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A3AB-280F-1BF9-48EA-D04A91D5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951C-3AF3-451F-3755-FF8328D1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6EC6-A2DE-F28B-BA65-B48DC542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FD67-663D-86B6-E010-DEC1729F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D449D-6A0E-647A-AC58-D787971D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1C90-DD15-FAB4-C821-1BB97AFA0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A13D7-6883-8630-8C3F-D822D4369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9FC3F-0F6B-38D6-B6FC-751D9410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396A6-B7E9-E499-3D4C-E0A42F06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B976C-0476-EE2F-C805-EB0AE2E0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F7D5-928E-A0D7-6075-FAB14B26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7F125-C914-3CBB-72CE-9ECB7150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3482C-5868-5EE7-140B-0D7D1F75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230D-A3A7-475A-56BB-F11BED37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BCC66-79B4-BA9C-7A6C-F8F1194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169CD-F939-AA86-F2AF-10EBC630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0B45F-6499-7DFC-B586-95327E4A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356C-E3F9-3238-98EF-5B87569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A636-D04F-5B9B-BFAA-5EE97B3F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D4CE-39A8-3C35-9FF4-8043407D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B32B4-104F-9F06-47E0-B8D6C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1B6FB-ADC8-0C33-E779-64129987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C3AE6-484D-E57C-A70B-47896B79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04BE-9233-E90E-3760-3B990CD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8E0A-56B5-0142-46F2-C174A8450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44CD5-C59D-8139-80F0-47BA9776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02EE-551B-43B2-A302-42383B48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EFEC-E2E6-75D9-BE4A-676C1A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D16EA-B080-CEFA-FCEE-670A3D9A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4003C-AC7F-E6C7-8957-DDB4A55F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C5D6-43D5-D558-4191-343D14EB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2822-B878-829D-711C-40CE49301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5B6F-7896-49D8-8688-6D421650665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E710-CAF5-8739-3B3A-CFB3E970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D0B6-A58C-4452-EEE8-1C5707F1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F-IdJAOJs" TargetMode="External"/><Relationship Id="rId2" Type="http://schemas.openxmlformats.org/officeDocument/2006/relationships/hyperlink" Target="https://www.youtube.com/watch?v=0OtY38LVy-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gplot-dplyr-intro.netlify.app/" TargetMode="External"/><Relationship Id="rId4" Type="http://schemas.openxmlformats.org/officeDocument/2006/relationships/hyperlink" Target="https://www.youtube.com/watch?v=1SYzVMH62y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lauswilke.com/dataviz/directory-of-visualization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9D2-3BD8-DFBE-83AD-48B76BF9F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FDC74-42C5-C438-5FA5-BC61BC467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60A-98B0-4C78-BE0C-309D42EC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2C34-6CFA-4444-A09B-4D6F32FC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7" y="1834980"/>
            <a:ext cx="6128657" cy="243068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sablefish,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aes</a:t>
            </a:r>
            <a:r>
              <a:rPr lang="en-US" dirty="0"/>
              <a:t>(x=Sex, y = </a:t>
            </a:r>
            <a:r>
              <a:rPr lang="en-US" dirty="0" err="1"/>
              <a:t>Length_mm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fill = Sex)) +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3E07-E361-4C90-A4F0-F3B49F6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945AEB-C1A6-4E33-9B23-6288E0EBDA37}"/>
              </a:ext>
            </a:extLst>
          </p:cNvPr>
          <p:cNvGrpSpPr/>
          <p:nvPr/>
        </p:nvGrpSpPr>
        <p:grpSpPr>
          <a:xfrm>
            <a:off x="4199605" y="1587109"/>
            <a:ext cx="3386978" cy="607201"/>
            <a:chOff x="5102519" y="1762291"/>
            <a:chExt cx="3386978" cy="6072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D6A69A-A5F8-440B-B862-6CE7C4B4B351}"/>
                </a:ext>
              </a:extLst>
            </p:cNvPr>
            <p:cNvSpPr/>
            <p:nvPr/>
          </p:nvSpPr>
          <p:spPr>
            <a:xfrm>
              <a:off x="5366657" y="1762291"/>
              <a:ext cx="3122840" cy="501937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122840"/>
                <a:gd name="connsiteY0" fmla="*/ 393106 h 501964"/>
                <a:gd name="connsiteX1" fmla="*/ 1219201 w 3122840"/>
                <a:gd name="connsiteY1" fmla="*/ 1221 h 501964"/>
                <a:gd name="connsiteX2" fmla="*/ 3122840 w 3122840"/>
                <a:gd name="connsiteY2" fmla="*/ 501964 h 501964"/>
                <a:gd name="connsiteX0" fmla="*/ 0 w 3122840"/>
                <a:gd name="connsiteY0" fmla="*/ 393079 h 501937"/>
                <a:gd name="connsiteX1" fmla="*/ 1219201 w 3122840"/>
                <a:gd name="connsiteY1" fmla="*/ 1194 h 501937"/>
                <a:gd name="connsiteX2" fmla="*/ 3122840 w 3122840"/>
                <a:gd name="connsiteY2" fmla="*/ 501937 h 50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2840" h="501937">
                  <a:moveTo>
                    <a:pt x="0" y="393079"/>
                  </a:moveTo>
                  <a:cubicBezTo>
                    <a:pt x="298450" y="237050"/>
                    <a:pt x="607787" y="-16950"/>
                    <a:pt x="1219201" y="1194"/>
                  </a:cubicBezTo>
                  <a:cubicBezTo>
                    <a:pt x="1950358" y="-24206"/>
                    <a:pt x="2210708" y="362690"/>
                    <a:pt x="3122840" y="501937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3F19CA3-62AA-4A1F-A45C-B6BBB9C0C71C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BA4E8C-A120-43B7-B53A-9503B8A9540D}"/>
              </a:ext>
            </a:extLst>
          </p:cNvPr>
          <p:cNvGrpSpPr/>
          <p:nvPr/>
        </p:nvGrpSpPr>
        <p:grpSpPr>
          <a:xfrm rot="551400" flipV="1">
            <a:off x="4213240" y="3100076"/>
            <a:ext cx="3053103" cy="496744"/>
            <a:chOff x="5102519" y="1762347"/>
            <a:chExt cx="3312057" cy="6071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57678A2-BDB4-478A-8DFB-A370AE1561E7}"/>
                </a:ext>
              </a:extLst>
            </p:cNvPr>
            <p:cNvSpPr/>
            <p:nvPr/>
          </p:nvSpPr>
          <p:spPr>
            <a:xfrm>
              <a:off x="5366656" y="1762347"/>
              <a:ext cx="3047920" cy="531629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047919"/>
                <a:gd name="connsiteY0" fmla="*/ 393022 h 531629"/>
                <a:gd name="connsiteX1" fmla="*/ 1219201 w 3047919"/>
                <a:gd name="connsiteY1" fmla="*/ 1137 h 531629"/>
                <a:gd name="connsiteX2" fmla="*/ 3047919 w 3047919"/>
                <a:gd name="connsiteY2" fmla="*/ 531630 h 53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7919" h="531629">
                  <a:moveTo>
                    <a:pt x="0" y="393022"/>
                  </a:moveTo>
                  <a:cubicBezTo>
                    <a:pt x="298450" y="236993"/>
                    <a:pt x="607787" y="-17007"/>
                    <a:pt x="1219201" y="1137"/>
                  </a:cubicBezTo>
                  <a:cubicBezTo>
                    <a:pt x="1950358" y="-24263"/>
                    <a:pt x="2602512" y="382858"/>
                    <a:pt x="3047919" y="53163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8381E77-1CEB-4AE6-83B8-07B963854A05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52B2F0-6697-4F76-8A95-51B01D5B3AA5}"/>
              </a:ext>
            </a:extLst>
          </p:cNvPr>
          <p:cNvSpPr txBox="1">
            <a:spLocks/>
          </p:cNvSpPr>
          <p:nvPr/>
        </p:nvSpPr>
        <p:spPr>
          <a:xfrm>
            <a:off x="7690300" y="1560632"/>
            <a:ext cx="3680989" cy="1346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Establish which </a:t>
            </a:r>
            <a:r>
              <a:rPr lang="en-US" dirty="0" err="1"/>
              <a:t>dataframe</a:t>
            </a:r>
            <a:r>
              <a:rPr lang="en-US" dirty="0"/>
              <a:t> to look at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73E62C-5EFE-4AD3-A440-45B004ED48A2}"/>
              </a:ext>
            </a:extLst>
          </p:cNvPr>
          <p:cNvSpPr txBox="1">
            <a:spLocks/>
          </p:cNvSpPr>
          <p:nvPr/>
        </p:nvSpPr>
        <p:spPr>
          <a:xfrm>
            <a:off x="7312176" y="3007410"/>
            <a:ext cx="4059113" cy="1346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“Sex” should be along x-axis, with length on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Fill the objects based on the Sex column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0DEB54-6D7E-4A67-BC76-82AC69BEC8D4}"/>
              </a:ext>
            </a:extLst>
          </p:cNvPr>
          <p:cNvGrpSpPr/>
          <p:nvPr/>
        </p:nvGrpSpPr>
        <p:grpSpPr>
          <a:xfrm>
            <a:off x="2979723" y="3800654"/>
            <a:ext cx="3408583" cy="1352449"/>
            <a:chOff x="2979723" y="3800654"/>
            <a:chExt cx="3408583" cy="1352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57B9B2-4655-42C6-BEF3-5FFEFE8CDA19}"/>
                </a:ext>
              </a:extLst>
            </p:cNvPr>
            <p:cNvSpPr/>
            <p:nvPr/>
          </p:nvSpPr>
          <p:spPr>
            <a:xfrm>
              <a:off x="3162785" y="4024227"/>
              <a:ext cx="3225521" cy="1128876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5521" h="1128876">
                  <a:moveTo>
                    <a:pt x="0" y="0"/>
                  </a:moveTo>
                  <a:cubicBezTo>
                    <a:pt x="530050" y="383512"/>
                    <a:pt x="1060101" y="767024"/>
                    <a:pt x="1597688" y="954593"/>
                  </a:cubicBezTo>
                  <a:cubicBezTo>
                    <a:pt x="2135275" y="1142162"/>
                    <a:pt x="2680398" y="1133788"/>
                    <a:pt x="3225521" y="112541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7A5729C-29E7-477B-844A-71967F0FC65D}"/>
                </a:ext>
              </a:extLst>
            </p:cNvPr>
            <p:cNvSpPr/>
            <p:nvPr/>
          </p:nvSpPr>
          <p:spPr>
            <a:xfrm rot="8765898" flipV="1">
              <a:off x="2979723" y="380065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5A4D7E-AF46-49A2-A6CF-E3F998B01BC3}"/>
              </a:ext>
            </a:extLst>
          </p:cNvPr>
          <p:cNvSpPr txBox="1">
            <a:spLocks/>
          </p:cNvSpPr>
          <p:nvPr/>
        </p:nvSpPr>
        <p:spPr>
          <a:xfrm>
            <a:off x="6507186" y="4897032"/>
            <a:ext cx="3680989" cy="100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a boxplot!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85C5E0-B49E-43F8-BFE8-A400A419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96" y="1476223"/>
            <a:ext cx="6394164" cy="472242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5B0C16-57FC-46EA-8814-C199D55F5200}"/>
              </a:ext>
            </a:extLst>
          </p:cNvPr>
          <p:cNvSpPr txBox="1">
            <a:spLocks/>
          </p:cNvSpPr>
          <p:nvPr/>
        </p:nvSpPr>
        <p:spPr>
          <a:xfrm>
            <a:off x="656797" y="4837422"/>
            <a:ext cx="6128657" cy="1227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Three required parts: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>
                <a:highlight>
                  <a:srgbClr val="AB8DF7"/>
                </a:highlight>
              </a:rPr>
              <a:t>data = xxx</a:t>
            </a:r>
            <a:r>
              <a:rPr lang="en-US" dirty="0"/>
              <a:t>, </a:t>
            </a:r>
            <a:r>
              <a:rPr lang="en-US" dirty="0" err="1">
                <a:highlight>
                  <a:srgbClr val="6D9CE1"/>
                </a:highlight>
              </a:rPr>
              <a:t>aes</a:t>
            </a:r>
            <a:r>
              <a:rPr lang="en-US" dirty="0">
                <a:highlight>
                  <a:srgbClr val="6D9CE1"/>
                </a:highlight>
              </a:rPr>
              <a:t>()</a:t>
            </a:r>
            <a:r>
              <a:rPr lang="en-US" dirty="0"/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highlight>
                  <a:srgbClr val="38D7EC"/>
                </a:highlight>
              </a:rPr>
              <a:t>geom_xxx</a:t>
            </a:r>
            <a:r>
              <a:rPr lang="en-US" dirty="0">
                <a:highlight>
                  <a:srgbClr val="38D7EC"/>
                </a:highlight>
              </a:rPr>
              <a:t>()</a:t>
            </a:r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F94924-F2AF-4CA0-8FCB-FA1517E90717}"/>
              </a:ext>
            </a:extLst>
          </p:cNvPr>
          <p:cNvSpPr txBox="1">
            <a:spLocks/>
          </p:cNvSpPr>
          <p:nvPr/>
        </p:nvSpPr>
        <p:spPr>
          <a:xfrm>
            <a:off x="656798" y="1830274"/>
            <a:ext cx="5210602" cy="2430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>
                <a:highlight>
                  <a:srgbClr val="AB8DF7"/>
                </a:highlight>
              </a:rPr>
              <a:t>data = sablefish</a:t>
            </a:r>
            <a:r>
              <a:rPr lang="en-US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  <a:r>
              <a:rPr lang="en-US" dirty="0" err="1">
                <a:highlight>
                  <a:srgbClr val="6D9CE1"/>
                </a:highlight>
              </a:rPr>
              <a:t>aes</a:t>
            </a:r>
            <a:r>
              <a:rPr lang="en-US" dirty="0">
                <a:highlight>
                  <a:srgbClr val="6D9CE1"/>
                </a:highlight>
              </a:rPr>
              <a:t>(x=Sex, y = </a:t>
            </a:r>
            <a:r>
              <a:rPr lang="en-US" dirty="0" err="1">
                <a:highlight>
                  <a:srgbClr val="6D9CE1"/>
                </a:highlight>
              </a:rPr>
              <a:t>Length_mm</a:t>
            </a:r>
            <a:r>
              <a:rPr lang="en-US" dirty="0">
                <a:highlight>
                  <a:srgbClr val="6D9CE1"/>
                </a:highlight>
              </a:rPr>
              <a:t>,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</a:t>
            </a:r>
            <a:r>
              <a:rPr lang="en-US" dirty="0">
                <a:highlight>
                  <a:srgbClr val="6D9CE1"/>
                </a:highlight>
              </a:rPr>
              <a:t>fill = Sex)</a:t>
            </a:r>
            <a:r>
              <a:rPr lang="en-US" dirty="0"/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dirty="0" err="1">
                <a:highlight>
                  <a:srgbClr val="38D7EC"/>
                </a:highlight>
              </a:rPr>
              <a:t>geom_boxplot</a:t>
            </a:r>
            <a:r>
              <a:rPr lang="en-US" dirty="0">
                <a:highlight>
                  <a:srgbClr val="38D7EC"/>
                </a:highlight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8" grpId="0"/>
      <p:bldP spid="18" grpId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1825625"/>
            <a:ext cx="5718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Required </a:t>
            </a:r>
            <a:r>
              <a:rPr lang="en-US" sz="2400" b="1" dirty="0" err="1"/>
              <a:t>ggplot</a:t>
            </a:r>
            <a:r>
              <a:rPr lang="en-US" sz="2400" b="1" dirty="0"/>
              <a:t> parts: data and aesthetics</a:t>
            </a:r>
          </a:p>
          <a:p>
            <a:r>
              <a:rPr lang="en-US" sz="2400" dirty="0"/>
              <a:t>Establish data using </a:t>
            </a:r>
            <a:r>
              <a:rPr lang="en-US" sz="2400" dirty="0">
                <a:highlight>
                  <a:srgbClr val="AB8DF7"/>
                </a:highlight>
              </a:rPr>
              <a:t>data =</a:t>
            </a:r>
          </a:p>
          <a:p>
            <a:endParaRPr lang="en-US" sz="2400" dirty="0"/>
          </a:p>
          <a:p>
            <a:r>
              <a:rPr lang="en-US" sz="2400" dirty="0"/>
              <a:t>Use aesthetics to “map” different variables to the x-axis, y-axis, fill, color, group (series), etc.</a:t>
            </a:r>
          </a:p>
          <a:p>
            <a:pPr lvl="1"/>
            <a:r>
              <a:rPr lang="en-US" sz="2000" dirty="0"/>
              <a:t>Done within the </a:t>
            </a:r>
            <a:r>
              <a:rPr lang="en-US" sz="2000" dirty="0" err="1">
                <a:highlight>
                  <a:srgbClr val="75AADB"/>
                </a:highlight>
              </a:rPr>
              <a:t>aes</a:t>
            </a:r>
            <a:r>
              <a:rPr lang="en-US" sz="2000" dirty="0">
                <a:highlight>
                  <a:srgbClr val="75AADB"/>
                </a:highlight>
              </a:rPr>
              <a:t>()</a:t>
            </a:r>
            <a:r>
              <a:rPr lang="en-US" sz="2000" dirty="0"/>
              <a:t> function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Technically, specifying the data and the </a:t>
            </a:r>
            <a:r>
              <a:rPr lang="en-US" sz="2400" i="1" dirty="0" err="1"/>
              <a:t>aes</a:t>
            </a:r>
            <a:r>
              <a:rPr lang="en-US" sz="2400" i="1" dirty="0"/>
              <a:t>() could happen within the </a:t>
            </a:r>
            <a:r>
              <a:rPr lang="en-US" sz="2400" i="1" dirty="0" err="1"/>
              <a:t>geom_xxx</a:t>
            </a:r>
            <a:r>
              <a:rPr lang="en-US" sz="2400" i="1" dirty="0"/>
              <a:t>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8EC6AF-0B26-446C-BA04-BC286CFE9882}"/>
              </a:ext>
            </a:extLst>
          </p:cNvPr>
          <p:cNvSpPr txBox="1">
            <a:spLocks/>
          </p:cNvSpPr>
          <p:nvPr/>
        </p:nvSpPr>
        <p:spPr>
          <a:xfrm>
            <a:off x="6798364" y="2214470"/>
            <a:ext cx="5393635" cy="362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ggplot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data = </a:t>
            </a:r>
            <a:r>
              <a:rPr lang="en-US" sz="2400" dirty="0" err="1">
                <a:highlight>
                  <a:srgbClr val="AB8DF7"/>
                </a:highlight>
                <a:latin typeface="Consolas" panose="020B0609020204030204" pitchFamily="49" charset="0"/>
              </a:rPr>
              <a:t>mydataframe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</a:p>
          <a:p>
            <a:pPr marL="288925" indent="0">
              <a:buNone/>
            </a:pP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aes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(x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xcolumn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 y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ycolumn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group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groupingvariable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aes</a:t>
            </a:r>
            <a:r>
              <a:rPr lang="en-US" sz="2000" dirty="0"/>
              <a:t>() function can contain other parts: </a:t>
            </a:r>
          </a:p>
          <a:p>
            <a:pPr marL="0" indent="0">
              <a:buNone/>
            </a:pPr>
            <a:r>
              <a:rPr lang="en-US" sz="2000" dirty="0"/>
              <a:t>shape = variable, </a:t>
            </a:r>
          </a:p>
          <a:p>
            <a:pPr marL="0" indent="0">
              <a:buNone/>
            </a:pPr>
            <a:r>
              <a:rPr lang="en-US" sz="2000" dirty="0"/>
              <a:t>fill = variable, </a:t>
            </a:r>
          </a:p>
          <a:p>
            <a:pPr marL="0" indent="0">
              <a:buNone/>
            </a:pPr>
            <a:r>
              <a:rPr lang="en-US" sz="2000" dirty="0"/>
              <a:t>color = variable, </a:t>
            </a:r>
          </a:p>
          <a:p>
            <a:pPr marL="0" indent="0">
              <a:buNone/>
            </a:pPr>
            <a:r>
              <a:rPr lang="en-US" sz="2000" dirty="0"/>
              <a:t>alpha = variable </a:t>
            </a:r>
          </a:p>
        </p:txBody>
      </p:sp>
    </p:spTree>
    <p:extLst>
      <p:ext uri="{BB962C8B-B14F-4D97-AF65-F5344CB8AC3E}">
        <p14:creationId xmlns:p14="http://schemas.microsoft.com/office/powerpoint/2010/main" val="4372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39E0-D986-450D-A661-467FD78A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595" y="125324"/>
            <a:ext cx="9161205" cy="122767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2946-4F08-4EC2-8E31-426AD4E2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98" y="1767500"/>
            <a:ext cx="44899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tricky to wrap your head around the </a:t>
            </a:r>
            <a:r>
              <a:rPr lang="en-US" dirty="0" err="1"/>
              <a:t>aes</a:t>
            </a:r>
            <a:r>
              <a:rPr lang="en-US" dirty="0"/>
              <a:t> function</a:t>
            </a:r>
          </a:p>
          <a:p>
            <a:r>
              <a:rPr lang="en-US" dirty="0"/>
              <a:t>Make sure to keep the </a:t>
            </a:r>
            <a:r>
              <a:rPr lang="en-US" dirty="0" err="1"/>
              <a:t>aes</a:t>
            </a:r>
            <a:r>
              <a:rPr lang="en-US" dirty="0"/>
              <a:t>() inside the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r>
              <a:rPr lang="en-US" dirty="0"/>
              <a:t>Anything that is static goes </a:t>
            </a:r>
            <a:r>
              <a:rPr lang="en-US" b="1" dirty="0"/>
              <a:t>OUTSIDE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(), in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dirty="0"/>
              <a:t>Anything dynamic (changes according to a variable) goes </a:t>
            </a:r>
            <a:r>
              <a:rPr lang="en-US" b="1" dirty="0"/>
              <a:t>INSIDE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4B04-C2CA-4CAC-9B02-8AEEF494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9766E-6B4A-4C36-A9F0-FA92D38C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97" y="1718197"/>
            <a:ext cx="3548743" cy="35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38275-FF32-4424-9BB0-9A3687C6D082}"/>
              </a:ext>
            </a:extLst>
          </p:cNvPr>
          <p:cNvSpPr txBox="1"/>
          <p:nvPr/>
        </p:nvSpPr>
        <p:spPr>
          <a:xfrm>
            <a:off x="4759455" y="5479840"/>
            <a:ext cx="369994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"red")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4CDCB-727B-489F-8B1F-43702EDC4B86}"/>
              </a:ext>
            </a:extLst>
          </p:cNvPr>
          <p:cNvSpPr txBox="1"/>
          <p:nvPr/>
        </p:nvSpPr>
        <p:spPr>
          <a:xfrm>
            <a:off x="8589188" y="5376552"/>
            <a:ext cx="354874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Age))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2410A-6282-417B-82F2-79147D35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12042"/>
            <a:ext cx="3548743" cy="3548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DD9D0-7728-4552-B3BF-A3140377F034}"/>
              </a:ext>
            </a:extLst>
          </p:cNvPr>
          <p:cNvSpPr txBox="1"/>
          <p:nvPr/>
        </p:nvSpPr>
        <p:spPr>
          <a:xfrm>
            <a:off x="5617029" y="1772137"/>
            <a:ext cx="254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Static</a:t>
            </a:r>
            <a:r>
              <a:rPr lang="en-US" sz="2400" dirty="0"/>
              <a:t>: color does not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CB0F8-A09F-40CE-AE3D-1AE98A8FC15F}"/>
              </a:ext>
            </a:extLst>
          </p:cNvPr>
          <p:cNvSpPr txBox="1"/>
          <p:nvPr/>
        </p:nvSpPr>
        <p:spPr>
          <a:xfrm>
            <a:off x="9089932" y="1767500"/>
            <a:ext cx="254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</a:t>
            </a:r>
            <a:r>
              <a:rPr lang="en-US" sz="2400" dirty="0"/>
              <a:t>: color changes by variable</a:t>
            </a:r>
          </a:p>
        </p:txBody>
      </p:sp>
    </p:spTree>
    <p:extLst>
      <p:ext uri="{BB962C8B-B14F-4D97-AF65-F5344CB8AC3E}">
        <p14:creationId xmlns:p14="http://schemas.microsoft.com/office/powerpoint/2010/main" val="10230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5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AC9376-5CD6-411F-8030-2B8A6778C34C}"/>
              </a:ext>
            </a:extLst>
          </p:cNvPr>
          <p:cNvSpPr txBox="1">
            <a:spLocks/>
          </p:cNvSpPr>
          <p:nvPr/>
        </p:nvSpPr>
        <p:spPr>
          <a:xfrm>
            <a:off x="806816" y="1446587"/>
            <a:ext cx="5966380" cy="97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Tell </a:t>
            </a:r>
            <a:r>
              <a:rPr lang="en-US" dirty="0" err="1"/>
              <a:t>ggplot</a:t>
            </a:r>
            <a:r>
              <a:rPr lang="en-US" dirty="0"/>
              <a:t> what kind of plot you’d like: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8DB922-DBAB-4ADE-B0EA-CD6FE59E116B}"/>
              </a:ext>
            </a:extLst>
          </p:cNvPr>
          <p:cNvGrpSpPr/>
          <p:nvPr/>
        </p:nvGrpSpPr>
        <p:grpSpPr>
          <a:xfrm>
            <a:off x="419016" y="2083736"/>
            <a:ext cx="1905165" cy="2237049"/>
            <a:chOff x="419016" y="2083736"/>
            <a:chExt cx="1905165" cy="22370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77841F-256E-41A1-8809-6BD321988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16" y="2083736"/>
              <a:ext cx="1905165" cy="19051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77A071-612E-4331-A807-FD3A410C9ACE}"/>
                </a:ext>
              </a:extLst>
            </p:cNvPr>
            <p:cNvSpPr txBox="1"/>
            <p:nvPr/>
          </p:nvSpPr>
          <p:spPr>
            <a:xfrm>
              <a:off x="746234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831030-D7FA-4773-B136-6494F53FA364}"/>
              </a:ext>
            </a:extLst>
          </p:cNvPr>
          <p:cNvGrpSpPr/>
          <p:nvPr/>
        </p:nvGrpSpPr>
        <p:grpSpPr>
          <a:xfrm>
            <a:off x="2546132" y="2086504"/>
            <a:ext cx="1905165" cy="2234281"/>
            <a:chOff x="2546132" y="2086504"/>
            <a:chExt cx="1905165" cy="22342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CE5F55-698F-4548-9CA8-CB76BA912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6132" y="2086504"/>
              <a:ext cx="1905165" cy="190516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C08B64-705F-4699-9D06-F42448FA677D}"/>
                </a:ext>
              </a:extLst>
            </p:cNvPr>
            <p:cNvSpPr txBox="1"/>
            <p:nvPr/>
          </p:nvSpPr>
          <p:spPr>
            <a:xfrm>
              <a:off x="2873350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geom_line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3D925F-6D3C-4279-89E3-2CFD2A463291}"/>
              </a:ext>
            </a:extLst>
          </p:cNvPr>
          <p:cNvGrpSpPr/>
          <p:nvPr/>
        </p:nvGrpSpPr>
        <p:grpSpPr>
          <a:xfrm>
            <a:off x="4673248" y="2092905"/>
            <a:ext cx="1905165" cy="2227674"/>
            <a:chOff x="4673248" y="2092905"/>
            <a:chExt cx="1905165" cy="22276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2E39A6-55D2-4035-A3E9-4E14AD9B3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3248" y="2092905"/>
              <a:ext cx="1905165" cy="190516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09D645-72BA-4443-B213-4B730D825E80}"/>
                </a:ext>
              </a:extLst>
            </p:cNvPr>
            <p:cNvSpPr txBox="1"/>
            <p:nvPr/>
          </p:nvSpPr>
          <p:spPr>
            <a:xfrm>
              <a:off x="4960886" y="3982025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geom_col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B44129-B02E-4CEA-A0B2-50B6CC550CCF}"/>
              </a:ext>
            </a:extLst>
          </p:cNvPr>
          <p:cNvGrpSpPr/>
          <p:nvPr/>
        </p:nvGrpSpPr>
        <p:grpSpPr>
          <a:xfrm>
            <a:off x="419016" y="4458830"/>
            <a:ext cx="1905165" cy="2207660"/>
            <a:chOff x="419016" y="4458830"/>
            <a:chExt cx="1905165" cy="22076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AED3B-80DA-48F9-8C7A-F7536072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016" y="4458830"/>
              <a:ext cx="1905165" cy="190516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DF6D13-B123-417E-8F2C-D92563CD74F6}"/>
                </a:ext>
              </a:extLst>
            </p:cNvPr>
            <p:cNvSpPr txBox="1"/>
            <p:nvPr/>
          </p:nvSpPr>
          <p:spPr>
            <a:xfrm>
              <a:off x="671250" y="6327936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geom_text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7A1C95-CC75-4AD9-96BC-0C52EB0BF8C8}"/>
              </a:ext>
            </a:extLst>
          </p:cNvPr>
          <p:cNvGrpSpPr/>
          <p:nvPr/>
        </p:nvGrpSpPr>
        <p:grpSpPr>
          <a:xfrm>
            <a:off x="2542524" y="4444346"/>
            <a:ext cx="2082816" cy="2428339"/>
            <a:chOff x="2542524" y="4444346"/>
            <a:chExt cx="2082816" cy="242833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C5BEF7-3138-43A7-80FE-989B81A79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2524" y="4444346"/>
              <a:ext cx="1905165" cy="190516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F543D3-F8E0-4DC0-8AB1-7AFACC7DC8EB}"/>
                </a:ext>
              </a:extLst>
            </p:cNvPr>
            <p:cNvSpPr txBox="1"/>
            <p:nvPr/>
          </p:nvSpPr>
          <p:spPr>
            <a:xfrm>
              <a:off x="2673768" y="6287910"/>
              <a:ext cx="1951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 +  </a:t>
              </a:r>
              <a:r>
                <a:rPr lang="en-US" sz="1600" dirty="0" err="1">
                  <a:latin typeface="Consolas" panose="020B0609020204030204" pitchFamily="49" charset="0"/>
                </a:rPr>
                <a:t>geom_smooth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5799A15-DD46-4BC9-B52F-2101BC073181}"/>
              </a:ext>
            </a:extLst>
          </p:cNvPr>
          <p:cNvGrpSpPr/>
          <p:nvPr/>
        </p:nvGrpSpPr>
        <p:grpSpPr>
          <a:xfrm>
            <a:off x="4763446" y="4444346"/>
            <a:ext cx="2054671" cy="2172625"/>
            <a:chOff x="4759499" y="4515440"/>
            <a:chExt cx="2054671" cy="2172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C3191F-A80B-4ABF-BA8D-20917A57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97276" y="4515440"/>
              <a:ext cx="1905165" cy="190516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D675DC-0051-4030-8CFA-1BA291E4CBE5}"/>
                </a:ext>
              </a:extLst>
            </p:cNvPr>
            <p:cNvSpPr txBox="1"/>
            <p:nvPr/>
          </p:nvSpPr>
          <p:spPr>
            <a:xfrm>
              <a:off x="4759499" y="6349511"/>
              <a:ext cx="2054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geom_histogram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F6ED65-520A-4BFF-BDF0-5F753150BDAD}"/>
              </a:ext>
            </a:extLst>
          </p:cNvPr>
          <p:cNvGrpSpPr/>
          <p:nvPr/>
        </p:nvGrpSpPr>
        <p:grpSpPr>
          <a:xfrm>
            <a:off x="6956223" y="4444346"/>
            <a:ext cx="2054671" cy="2380811"/>
            <a:chOff x="6948329" y="4506559"/>
            <a:chExt cx="2054671" cy="238081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0D470A5-253F-40AD-A8C2-D761479CE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95768" y="4506559"/>
              <a:ext cx="1905165" cy="190516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BB7885-87F6-4CE7-92F9-FD2EE9DD93D8}"/>
                </a:ext>
              </a:extLst>
            </p:cNvPr>
            <p:cNvSpPr txBox="1"/>
            <p:nvPr/>
          </p:nvSpPr>
          <p:spPr>
            <a:xfrm>
              <a:off x="6948329" y="6302595"/>
              <a:ext cx="20546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geom_point</a:t>
              </a:r>
              <a:r>
                <a:rPr lang="en-US" dirty="0"/>
                <a:t>() + </a:t>
              </a:r>
              <a:r>
                <a:rPr lang="en-US" dirty="0" err="1"/>
                <a:t>geom_abline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BDBF6D-8236-4B51-B374-049113EFE9DB}"/>
              </a:ext>
            </a:extLst>
          </p:cNvPr>
          <p:cNvGrpSpPr/>
          <p:nvPr/>
        </p:nvGrpSpPr>
        <p:grpSpPr>
          <a:xfrm>
            <a:off x="6866051" y="2083736"/>
            <a:ext cx="1983917" cy="2170033"/>
            <a:chOff x="6851948" y="2170631"/>
            <a:chExt cx="1983917" cy="21700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84D25D5-E125-48E7-8886-9C9842EC6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51948" y="2170631"/>
              <a:ext cx="1905165" cy="190516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4EE42-A4A0-440C-B3FE-14E09FBA79F5}"/>
                </a:ext>
              </a:extLst>
            </p:cNvPr>
            <p:cNvSpPr txBox="1"/>
            <p:nvPr/>
          </p:nvSpPr>
          <p:spPr>
            <a:xfrm>
              <a:off x="7026542" y="4002110"/>
              <a:ext cx="18093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geom_boxplot</a:t>
              </a:r>
              <a:r>
                <a:rPr lang="en-US" dirty="0"/>
                <a:t>()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EABCFD3-2503-4AE1-83FF-BABC906F75DA}"/>
              </a:ext>
            </a:extLst>
          </p:cNvPr>
          <p:cNvSpPr txBox="1"/>
          <p:nvPr/>
        </p:nvSpPr>
        <p:spPr>
          <a:xfrm>
            <a:off x="9137428" y="1296064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/>
              <a:t>Plot Type &amp; Notes: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E79BCC-52FF-4BB9-BDA2-05AD95801A72}"/>
              </a:ext>
            </a:extLst>
          </p:cNvPr>
          <p:cNvSpPr txBox="1"/>
          <p:nvPr/>
        </p:nvSpPr>
        <p:spPr>
          <a:xfrm>
            <a:off x="9137428" y="1693365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Basic scatterplot. Typical arguments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3B01FC-FC71-4750-8028-CEECDFC9AA71}"/>
              </a:ext>
            </a:extLst>
          </p:cNvPr>
          <p:cNvSpPr txBox="1"/>
          <p:nvPr/>
        </p:nvSpPr>
        <p:spPr>
          <a:xfrm>
            <a:off x="9137428" y="2076738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Basic line. Typical arguments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0A99A-EE98-437D-99F0-15E63C8590C8}"/>
              </a:ext>
            </a:extLst>
          </p:cNvPr>
          <p:cNvSpPr txBox="1"/>
          <p:nvPr/>
        </p:nvSpPr>
        <p:spPr>
          <a:xfrm>
            <a:off x="9080857" y="2536942"/>
            <a:ext cx="301589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Scatterplot but use text instead of symbols.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46221-EFDE-4601-973F-7E8CF3E17B57}"/>
              </a:ext>
            </a:extLst>
          </p:cNvPr>
          <p:cNvSpPr txBox="1"/>
          <p:nvPr/>
        </p:nvSpPr>
        <p:spPr>
          <a:xfrm>
            <a:off x="9080857" y="3209893"/>
            <a:ext cx="301589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Add linear or LOESS smoothing. Use method = “</a:t>
            </a:r>
            <a:r>
              <a:rPr lang="en-US" sz="2000" dirty="0" err="1"/>
              <a:t>lm</a:t>
            </a:r>
            <a:r>
              <a:rPr lang="en-US" sz="2000" dirty="0"/>
              <a:t>” or method = “loess”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8A5501-8C4F-4C7B-BDE9-9B7C329A51FA}"/>
              </a:ext>
            </a:extLst>
          </p:cNvPr>
          <p:cNvSpPr txBox="1"/>
          <p:nvPr/>
        </p:nvSpPr>
        <p:spPr>
          <a:xfrm>
            <a:off x="9058854" y="3642835"/>
            <a:ext cx="313314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Basic bar (columns). “fill” is the bar color, color is bar outline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AEC74A-EA2C-4D64-8D6D-40FD5FABCDB0}"/>
              </a:ext>
            </a:extLst>
          </p:cNvPr>
          <p:cNvSpPr txBox="1"/>
          <p:nvPr/>
        </p:nvSpPr>
        <p:spPr>
          <a:xfrm>
            <a:off x="9048674" y="4310229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a boxplot, x is categorical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ADB147-53EE-4DF2-908A-D48BC78E0309}"/>
              </a:ext>
            </a:extLst>
          </p:cNvPr>
          <p:cNvSpPr txBox="1"/>
          <p:nvPr/>
        </p:nvSpPr>
        <p:spPr>
          <a:xfrm>
            <a:off x="9058854" y="4738352"/>
            <a:ext cx="31331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Histogram. No y-axis specified in </a:t>
            </a:r>
            <a:r>
              <a:rPr lang="en-US" sz="2400" dirty="0" err="1"/>
              <a:t>aes</a:t>
            </a:r>
            <a:r>
              <a:rPr lang="en-US" sz="2400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8D476D-AF4B-4A51-B56C-7C024E18D440}"/>
              </a:ext>
            </a:extLst>
          </p:cNvPr>
          <p:cNvSpPr txBox="1"/>
          <p:nvPr/>
        </p:nvSpPr>
        <p:spPr>
          <a:xfrm>
            <a:off x="9080857" y="5476168"/>
            <a:ext cx="311114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straight line with arguments slope = 1, intercept = 0.</a:t>
            </a:r>
          </a:p>
        </p:txBody>
      </p:sp>
    </p:spTree>
    <p:extLst>
      <p:ext uri="{BB962C8B-B14F-4D97-AF65-F5344CB8AC3E}">
        <p14:creationId xmlns:p14="http://schemas.microsoft.com/office/powerpoint/2010/main" val="3891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5" grpId="1" animBg="1"/>
      <p:bldP spid="64" grpId="0" animBg="1"/>
      <p:bldP spid="64" grpId="1" animBg="1"/>
      <p:bldP spid="67" grpId="0" animBg="1"/>
      <p:bldP spid="67" grpId="1" animBg="1"/>
      <p:bldP spid="70" grpId="0" animBg="1"/>
      <p:bldP spid="70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 animBg="1"/>
      <p:bldP spid="7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CC44-01A0-4494-ABF0-2BEC400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56AB-F10F-4E2E-827A-0AAB964A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36" y="1795480"/>
            <a:ext cx="3824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modify this plot, common arguments within a </a:t>
            </a:r>
            <a:r>
              <a:rPr lang="en-US" dirty="0" err="1"/>
              <a:t>geom</a:t>
            </a:r>
            <a:r>
              <a:rPr lang="en-US" dirty="0"/>
              <a:t> are: 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shape (only for </a:t>
            </a:r>
            <a:r>
              <a:rPr lang="en-US" dirty="0" err="1"/>
              <a:t>geom_point</a:t>
            </a:r>
            <a:r>
              <a:rPr lang="en-US" dirty="0"/>
              <a:t>)</a:t>
            </a:r>
          </a:p>
          <a:p>
            <a:r>
              <a:rPr lang="en-US" dirty="0"/>
              <a:t>alpha (transparency)</a:t>
            </a:r>
          </a:p>
          <a:p>
            <a:r>
              <a:rPr lang="en-US" dirty="0" err="1"/>
              <a:t>linetype</a:t>
            </a:r>
            <a:r>
              <a:rPr lang="en-US" dirty="0"/>
              <a:t> (only for </a:t>
            </a:r>
            <a:r>
              <a:rPr lang="en-US" dirty="0" err="1"/>
              <a:t>geom_line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373E-DCC2-49FB-A155-E88E39D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B2F59-840F-4D42-8B23-ADBB0FF0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72" y="1523835"/>
            <a:ext cx="3810330" cy="3810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2602F-88A2-43AF-8876-0A253A4E8303}"/>
              </a:ext>
            </a:extLst>
          </p:cNvPr>
          <p:cNvSpPr txBox="1"/>
          <p:nvPr/>
        </p:nvSpPr>
        <p:spPr>
          <a:xfrm>
            <a:off x="4718746" y="5517573"/>
            <a:ext cx="40230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7CC7C-FA90-41E4-AB97-103037EEB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64" y="1560194"/>
            <a:ext cx="3810330" cy="3810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FF9EFB-0A6F-497C-973B-F16935900644}"/>
              </a:ext>
            </a:extLst>
          </p:cNvPr>
          <p:cNvSpPr txBox="1"/>
          <p:nvPr/>
        </p:nvSpPr>
        <p:spPr>
          <a:xfrm>
            <a:off x="5492261" y="5517573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  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C9541-5D7F-4D74-AA4D-D0C7BFD6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958" y="1544878"/>
            <a:ext cx="3810330" cy="3810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0C371B-3CCB-49E0-8CA6-75D1E4CFDA15}"/>
              </a:ext>
            </a:extLst>
          </p:cNvPr>
          <p:cNvSpPr txBox="1"/>
          <p:nvPr/>
        </p:nvSpPr>
        <p:spPr>
          <a:xfrm>
            <a:off x="5878957" y="5519915"/>
            <a:ext cx="54748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",  shape=2)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FDF63D-BA40-4D32-89EA-AA13334B1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463" y="1552658"/>
            <a:ext cx="3810330" cy="3810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9380E-7BFF-45FB-A367-38DB49E7DD12}"/>
              </a:ext>
            </a:extLst>
          </p:cNvPr>
          <p:cNvSpPr txBox="1"/>
          <p:nvPr/>
        </p:nvSpPr>
        <p:spPr>
          <a:xfrm>
            <a:off x="6863860" y="5532889"/>
            <a:ext cx="47824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(alpha = 0.1)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5E2CFB-F143-4D95-88C0-3739A33C8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745" y="1552414"/>
            <a:ext cx="3810330" cy="3810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AAB2A2-BB83-4738-97EC-E1301A22BF56}"/>
              </a:ext>
            </a:extLst>
          </p:cNvPr>
          <p:cNvSpPr txBox="1"/>
          <p:nvPr/>
        </p:nvSpPr>
        <p:spPr>
          <a:xfrm>
            <a:off x="7637375" y="5588921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(data = </a:t>
            </a:r>
            <a:r>
              <a:rPr lang="en-US" sz="1600" dirty="0" err="1">
                <a:latin typeface="Consolas" panose="020B0609020204030204" pitchFamily="49" charset="0"/>
              </a:rPr>
              <a:t>totalsablefish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(x=Year, y = </a:t>
            </a:r>
            <a:r>
              <a:rPr lang="en-US" sz="1600" dirty="0" err="1">
                <a:latin typeface="Consolas" panose="020B0609020204030204" pitchFamily="49" charset="0"/>
              </a:rPr>
              <a:t>totcount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linetype</a:t>
            </a:r>
            <a:r>
              <a:rPr lang="en-US" sz="1600" dirty="0">
                <a:latin typeface="Consolas" panose="020B0609020204030204" pitchFamily="49" charset="0"/>
              </a:rPr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20532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3" grpId="0" animBg="1"/>
      <p:bldP spid="13" grpId="1" animBg="1"/>
      <p:bldP spid="16" grpId="0" animBg="1"/>
      <p:bldP spid="16" grpId="1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1F7B-B6EE-4DB8-8465-18AEEEC5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7498-DC82-45B0-96CF-4C96B2B3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so good! These are the minimum parts required of a </a:t>
            </a:r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dataframename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xcolumn</a:t>
            </a:r>
            <a:r>
              <a:rPr lang="en-US" dirty="0"/>
              <a:t>, y=</a:t>
            </a:r>
            <a:r>
              <a:rPr lang="en-US" dirty="0" err="1"/>
              <a:t>ycolumn</a:t>
            </a:r>
            <a:r>
              <a:rPr lang="en-US" dirty="0"/>
              <a:t>)) + </a:t>
            </a:r>
            <a:r>
              <a:rPr lang="en-US" dirty="0" err="1"/>
              <a:t>geom_xxx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/>
              <a:t>What if we want to clean up the plot, specify colors, or change axis labels, etc.? </a:t>
            </a:r>
          </a:p>
          <a:p>
            <a:endParaRPr lang="en-US" dirty="0"/>
          </a:p>
          <a:p>
            <a:r>
              <a:rPr lang="en-US" dirty="0"/>
              <a:t>Now we’ll learn about adding more parts</a:t>
            </a:r>
          </a:p>
          <a:p>
            <a:pPr lvl="1"/>
            <a:r>
              <a:rPr lang="en-US" dirty="0"/>
              <a:t>Add lines together with a “+”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950E-69C8-48F1-9F43-2D0B5405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1" y="1709078"/>
            <a:ext cx="5450839" cy="4351338"/>
          </a:xfrm>
        </p:spPr>
        <p:txBody>
          <a:bodyPr/>
          <a:lstStyle/>
          <a:p>
            <a:r>
              <a:rPr lang="en-US" dirty="0"/>
              <a:t>The scale_ family are helper functions to control aspects such as specifying variable colors, variable fills, axis range / breaks, etc.</a:t>
            </a:r>
          </a:p>
          <a:p>
            <a:pPr lvl="1"/>
            <a:r>
              <a:rPr lang="en-US" dirty="0"/>
              <a:t>Far too many to review</a:t>
            </a:r>
          </a:p>
          <a:p>
            <a:endParaRPr lang="en-US" dirty="0"/>
          </a:p>
          <a:p>
            <a:r>
              <a:rPr lang="en-US" dirty="0"/>
              <a:t>To change axis labels or title, use </a:t>
            </a:r>
            <a:r>
              <a:rPr lang="en-US" sz="2400" dirty="0">
                <a:latin typeface="Consolas" panose="020B0609020204030204" pitchFamily="49" charset="0"/>
              </a:rPr>
              <a:t>labs()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9A179-F11F-49C9-A103-C445CB19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" t="837"/>
          <a:stretch/>
        </p:blipFill>
        <p:spPr>
          <a:xfrm>
            <a:off x="6832600" y="1562100"/>
            <a:ext cx="4970232" cy="3325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791B9-E46F-4B2E-ADA1-B58F33E8F035}"/>
              </a:ext>
            </a:extLst>
          </p:cNvPr>
          <p:cNvSpPr txBox="1"/>
          <p:nvPr/>
        </p:nvSpPr>
        <p:spPr>
          <a:xfrm>
            <a:off x="7142591" y="4887105"/>
            <a:ext cx="375744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No modified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61F4C-2E67-4682-990E-0971661A5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5" t="762"/>
          <a:stretch/>
        </p:blipFill>
        <p:spPr>
          <a:xfrm>
            <a:off x="6829294" y="1560830"/>
            <a:ext cx="4973538" cy="3327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D375A1-A1CE-455D-89E0-03AB5FFF7397}"/>
              </a:ext>
            </a:extLst>
          </p:cNvPr>
          <p:cNvSpPr txBox="1"/>
          <p:nvPr/>
        </p:nvSpPr>
        <p:spPr>
          <a:xfrm>
            <a:off x="6577455" y="4898452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scale_y_continuous</a:t>
            </a:r>
            <a:r>
              <a:rPr lang="en-US" dirty="0">
                <a:latin typeface="Consolas" panose="020B0609020204030204" pitchFamily="49" charset="0"/>
              </a:rPr>
              <a:t>(breaks = c(10000, 15000, 20000, 30000, 40000))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82245D-95EA-4BE9-862C-E5DA25527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" t="459"/>
          <a:stretch/>
        </p:blipFill>
        <p:spPr>
          <a:xfrm>
            <a:off x="6773196" y="1486946"/>
            <a:ext cx="5003908" cy="3337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481CBA-1E64-4983-AB26-4BD66B316912}"/>
              </a:ext>
            </a:extLst>
          </p:cNvPr>
          <p:cNvSpPr txBox="1"/>
          <p:nvPr/>
        </p:nvSpPr>
        <p:spPr>
          <a:xfrm>
            <a:off x="6508790" y="4908529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scale_fill_manual</a:t>
            </a:r>
            <a:r>
              <a:rPr lang="en-US" dirty="0">
                <a:latin typeface="Consolas" panose="020B0609020204030204" pitchFamily="49" charset="0"/>
              </a:rPr>
              <a:t>(values = c("#808080", "</a:t>
            </a:r>
            <a:r>
              <a:rPr lang="en-US" dirty="0" err="1">
                <a:latin typeface="Consolas" panose="020B0609020204030204" pitchFamily="49" charset="0"/>
              </a:rPr>
              <a:t>lightblue</a:t>
            </a:r>
            <a:r>
              <a:rPr lang="en-US" dirty="0">
                <a:latin typeface="Consolas" panose="020B0609020204030204" pitchFamily="49" charset="0"/>
              </a:rPr>
              <a:t>"))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1F4B4C-91BB-407D-83FB-6138DC8FF4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3" t="874"/>
          <a:stretch/>
        </p:blipFill>
        <p:spPr>
          <a:xfrm>
            <a:off x="6838200" y="1449364"/>
            <a:ext cx="4964632" cy="3323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DC8445-1852-40D6-99D0-E28EFB4FFC80}"/>
              </a:ext>
            </a:extLst>
          </p:cNvPr>
          <p:cNvSpPr txBox="1"/>
          <p:nvPr/>
        </p:nvSpPr>
        <p:spPr>
          <a:xfrm>
            <a:off x="6338694" y="4861245"/>
            <a:ext cx="5614545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expand_limits</a:t>
            </a:r>
            <a:r>
              <a:rPr lang="en-US" dirty="0">
                <a:latin typeface="Consolas" panose="020B0609020204030204" pitchFamily="49" charset="0"/>
              </a:rPr>
              <a:t>(x = c(2010, 2022)) +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scale_x_continuous</a:t>
            </a:r>
            <a:r>
              <a:rPr lang="en-US" dirty="0">
                <a:latin typeface="Consolas" panose="020B0609020204030204" pitchFamily="49" charset="0"/>
              </a:rPr>
              <a:t>(breaks = c(2010, 2012, 2014, 2016, 2018, 2020, 2021))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518CA6-2505-474D-B89C-939BE7D0A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4" t="762"/>
          <a:stretch/>
        </p:blipFill>
        <p:spPr>
          <a:xfrm>
            <a:off x="6747468" y="1455698"/>
            <a:ext cx="4983698" cy="3327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462605-78BC-4AE1-9A39-905830BB8A0D}"/>
              </a:ext>
            </a:extLst>
          </p:cNvPr>
          <p:cNvSpPr txBox="1"/>
          <p:nvPr/>
        </p:nvSpPr>
        <p:spPr>
          <a:xfrm>
            <a:off x="6270029" y="4820450"/>
            <a:ext cx="561454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labs(x = "Return Year", y = "Total Weight (</a:t>
            </a:r>
            <a:r>
              <a:rPr lang="en-US" dirty="0" err="1">
                <a:latin typeface="Consolas" panose="020B0609020204030204" pitchFamily="49" charset="0"/>
              </a:rPr>
              <a:t>lbs</a:t>
            </a:r>
            <a:r>
              <a:rPr lang="en-US" dirty="0">
                <a:latin typeface="Consolas" panose="020B0609020204030204" pitchFamily="49" charset="0"/>
              </a:rPr>
              <a:t>)", title = "This is the best title")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715"/>
            <a:ext cx="5638798" cy="4941197"/>
          </a:xfrm>
        </p:spPr>
        <p:txBody>
          <a:bodyPr>
            <a:normAutofit/>
          </a:bodyPr>
          <a:lstStyle/>
          <a:p>
            <a:r>
              <a:rPr lang="en-US" dirty="0"/>
              <a:t>To modify the appearance of text, axis lines, legend, etc., use theme()</a:t>
            </a:r>
          </a:p>
          <a:p>
            <a:pPr>
              <a:spcBef>
                <a:spcPts val="3600"/>
              </a:spcBef>
            </a:pPr>
            <a:r>
              <a:rPr lang="en-US" dirty="0"/>
              <a:t>There are several built in themes</a:t>
            </a:r>
          </a:p>
          <a:p>
            <a:pPr lvl="1"/>
            <a:r>
              <a:rPr lang="en-US" dirty="0" err="1"/>
              <a:t>theme_bw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theme_minimal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theme_classic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theme_light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 never remember how to do most theme modifications and google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CA656-D2FC-4582-A95C-844FBC86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1" y="1693423"/>
            <a:ext cx="2659626" cy="2659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90015-17ED-40E3-918D-D8A773FB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73" y="1693423"/>
            <a:ext cx="2659626" cy="2659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1AAD1-F87D-4F68-B75D-02B4BD41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848" y="4198374"/>
            <a:ext cx="2659626" cy="2659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AF45A7-0272-427E-BF26-42C16B159E19}"/>
              </a:ext>
            </a:extLst>
          </p:cNvPr>
          <p:cNvSpPr txBox="1"/>
          <p:nvPr/>
        </p:nvSpPr>
        <p:spPr>
          <a:xfrm>
            <a:off x="6217923" y="1737137"/>
            <a:ext cx="201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default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28D2-82E4-40D5-802A-EE8488FBC96B}"/>
              </a:ext>
            </a:extLst>
          </p:cNvPr>
          <p:cNvSpPr txBox="1"/>
          <p:nvPr/>
        </p:nvSpPr>
        <p:spPr>
          <a:xfrm>
            <a:off x="9634632" y="1737137"/>
            <a:ext cx="2015613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theme_bw</a:t>
            </a:r>
            <a:r>
              <a:rPr lang="en-US" sz="2800" b="1" dirty="0"/>
              <a:t>()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DC7D8-2ED4-4805-ACDE-81C6A3FD6884}"/>
              </a:ext>
            </a:extLst>
          </p:cNvPr>
          <p:cNvSpPr txBox="1"/>
          <p:nvPr/>
        </p:nvSpPr>
        <p:spPr>
          <a:xfrm>
            <a:off x="7811454" y="4319045"/>
            <a:ext cx="2349943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theme_light</a:t>
            </a:r>
            <a:r>
              <a:rPr lang="en-US" sz="2800" b="1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749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1B36-F6DB-488F-88ED-E0B11C9E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2C42-C0A4-467A-B38E-A0746440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5914292" cy="4609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common theme() changes:</a:t>
            </a:r>
          </a:p>
          <a:p>
            <a:pPr>
              <a:spcBef>
                <a:spcPts val="1800"/>
              </a:spcBef>
            </a:pPr>
            <a:r>
              <a:rPr lang="en-US" dirty="0"/>
              <a:t>Rotate x axis text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Increase font size &amp; change font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Move legend position &amp; remove legend title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4A79-77BF-453E-86E6-5743094C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2CBF1-93B8-4EA2-B14A-D54879877E43}"/>
              </a:ext>
            </a:extLst>
          </p:cNvPr>
          <p:cNvSpPr txBox="1"/>
          <p:nvPr/>
        </p:nvSpPr>
        <p:spPr>
          <a:xfrm>
            <a:off x="7084087" y="1959575"/>
            <a:ext cx="48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theme(</a:t>
            </a:r>
            <a:r>
              <a:rPr lang="en-US" sz="2000" dirty="0" err="1">
                <a:latin typeface="Consolas" panose="020B0609020204030204" pitchFamily="49" charset="0"/>
              </a:rPr>
              <a:t>axis.text.x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element_text</a:t>
            </a:r>
            <a:r>
              <a:rPr lang="en-US" sz="2000" dirty="0">
                <a:latin typeface="Consolas" panose="020B0609020204030204" pitchFamily="49" charset="0"/>
              </a:rPr>
              <a:t>( angle = 45, </a:t>
            </a:r>
            <a:r>
              <a:rPr lang="en-US" sz="2000" dirty="0" err="1">
                <a:latin typeface="Consolas" panose="020B0609020204030204" pitchFamily="49" charset="0"/>
              </a:rPr>
              <a:t>vjust</a:t>
            </a:r>
            <a:r>
              <a:rPr lang="en-US" sz="2000" dirty="0">
                <a:latin typeface="Consolas" panose="020B0609020204030204" pitchFamily="49" charset="0"/>
              </a:rPr>
              <a:t>=1, </a:t>
            </a:r>
            <a:r>
              <a:rPr lang="en-US" sz="2000" dirty="0" err="1">
                <a:latin typeface="Consolas" panose="020B0609020204030204" pitchFamily="49" charset="0"/>
              </a:rPr>
              <a:t>hjust</a:t>
            </a:r>
            <a:r>
              <a:rPr lang="en-US" sz="2000" dirty="0">
                <a:latin typeface="Consolas" panose="020B0609020204030204" pitchFamily="49" charset="0"/>
              </a:rPr>
              <a:t>=1)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29C82-7C59-488E-BB11-20DFE3222499}"/>
              </a:ext>
            </a:extLst>
          </p:cNvPr>
          <p:cNvSpPr txBox="1"/>
          <p:nvPr/>
        </p:nvSpPr>
        <p:spPr>
          <a:xfrm>
            <a:off x="7084086" y="3236432"/>
            <a:ext cx="489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library(</a:t>
            </a:r>
            <a:r>
              <a:rPr lang="en-US" dirty="0" err="1"/>
              <a:t>extrafont</a:t>
            </a:r>
            <a:r>
              <a:rPr lang="en-US" dirty="0"/>
              <a:t>)</a:t>
            </a:r>
          </a:p>
          <a:p>
            <a:r>
              <a:rPr lang="en-US" dirty="0"/>
              <a:t>theme(</a:t>
            </a:r>
            <a:r>
              <a:rPr lang="en-US" dirty="0" err="1"/>
              <a:t>base_size</a:t>
            </a:r>
            <a:r>
              <a:rPr lang="en-US" dirty="0"/>
              <a:t> = 12, </a:t>
            </a:r>
            <a:r>
              <a:rPr lang="en-US" dirty="0" err="1"/>
              <a:t>base_family</a:t>
            </a:r>
            <a:r>
              <a:rPr lang="en-US" dirty="0"/>
              <a:t> = “Arial”)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D4019-ADA5-4C8A-9A74-1C86A9D26B9B}"/>
              </a:ext>
            </a:extLst>
          </p:cNvPr>
          <p:cNvSpPr txBox="1"/>
          <p:nvPr/>
        </p:nvSpPr>
        <p:spPr>
          <a:xfrm>
            <a:off x="7084086" y="4675815"/>
            <a:ext cx="508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theme(</a:t>
            </a:r>
            <a:r>
              <a:rPr lang="en-US" dirty="0" err="1"/>
              <a:t>legend.position</a:t>
            </a:r>
            <a:r>
              <a:rPr lang="en-US" dirty="0"/>
              <a:t>=c(0.5, 0.05), </a:t>
            </a:r>
            <a:r>
              <a:rPr lang="en-US" dirty="0" err="1"/>
              <a:t>legend.title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4A04CF-6EB7-4961-AE17-355DC9E4E0F2}"/>
              </a:ext>
            </a:extLst>
          </p:cNvPr>
          <p:cNvCxnSpPr/>
          <p:nvPr/>
        </p:nvCxnSpPr>
        <p:spPr>
          <a:xfrm>
            <a:off x="1105319" y="296426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5438B-7430-4044-993C-0A278FDA0DAB}"/>
              </a:ext>
            </a:extLst>
          </p:cNvPr>
          <p:cNvCxnSpPr/>
          <p:nvPr/>
        </p:nvCxnSpPr>
        <p:spPr>
          <a:xfrm>
            <a:off x="1105319" y="4453095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25625"/>
            <a:ext cx="6444423" cy="4351338"/>
          </a:xfrm>
        </p:spPr>
        <p:txBody>
          <a:bodyPr/>
          <a:lstStyle/>
          <a:p>
            <a:r>
              <a:rPr lang="en-US" dirty="0"/>
              <a:t>One amazing feature of </a:t>
            </a:r>
            <a:r>
              <a:rPr lang="en-US" dirty="0" err="1"/>
              <a:t>ggplot</a:t>
            </a:r>
            <a:r>
              <a:rPr lang="en-US" dirty="0"/>
              <a:t> is the ability to create a different plot for specific subsets of a variable</a:t>
            </a:r>
          </a:p>
          <a:p>
            <a:r>
              <a:rPr lang="en-US" dirty="0"/>
              <a:t>Use command </a:t>
            </a:r>
            <a:r>
              <a:rPr lang="en-US" sz="2400" dirty="0" err="1">
                <a:latin typeface="Consolas" panose="020B0609020204030204" pitchFamily="49" charset="0"/>
              </a:rPr>
              <a:t>facet_wrap</a:t>
            </a:r>
            <a:r>
              <a:rPr lang="en-US" sz="2400" dirty="0">
                <a:latin typeface="Consolas" panose="020B0609020204030204" pitchFamily="49" charset="0"/>
              </a:rPr>
              <a:t>(~variable)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sz="2400" dirty="0" err="1">
                <a:latin typeface="Consolas" panose="020B0609020204030204" pitchFamily="49" charset="0"/>
              </a:rPr>
              <a:t>facet_grid</a:t>
            </a:r>
            <a:r>
              <a:rPr lang="en-US" sz="2400" dirty="0">
                <a:latin typeface="Consolas" panose="020B0609020204030204" pitchFamily="49" charset="0"/>
              </a:rPr>
              <a:t>(~variable)</a:t>
            </a:r>
          </a:p>
          <a:p>
            <a:endParaRPr lang="en-US" dirty="0"/>
          </a:p>
          <a:p>
            <a:r>
              <a:rPr lang="en-US" dirty="0"/>
              <a:t>You could even facet it based on two variables: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facet_wrap</a:t>
            </a:r>
            <a:r>
              <a:rPr lang="en-US" dirty="0">
                <a:latin typeface="Consolas" panose="020B0609020204030204" pitchFamily="49" charset="0"/>
              </a:rPr>
              <a:t>(variable1 ~ variable2)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E66A2-08F0-4129-A8AC-E96959153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" t="1363"/>
          <a:stretch/>
        </p:blipFill>
        <p:spPr>
          <a:xfrm>
            <a:off x="7201499" y="1988820"/>
            <a:ext cx="4990501" cy="33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271F-B47F-4614-A072-B8ACF382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7 – Let’s Make Charts!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28A6-BFEC-4AD1-B031-2760C6042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Charts and plots and graphs, oh my!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22D3-D51C-4D87-82A4-7FE7771F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41B3-1BBA-4C6A-9C26-01D87DBC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8AD7-8E95-4E0D-AE76-953C9114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31" y="1825625"/>
            <a:ext cx="52578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y = 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7D40-7CA0-4B09-887F-D3257694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5CC3-CF0F-4508-A43C-4415D0989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82" y="1770920"/>
            <a:ext cx="5159187" cy="3810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BF550-409D-4FE5-9680-BC377AED9193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2578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 err="1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1FCA9-CB21-400B-9214-22248499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D6F20A-61B4-474D-B068-328C2578E19C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610208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2A0B4-2952-4D03-8938-ED782660F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DE99F-05AB-4069-912F-DC124EA17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671" y="1770920"/>
            <a:ext cx="5159187" cy="38103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57BFA0-A0F5-4836-8AEE-9C43D21F52CE}"/>
              </a:ext>
            </a:extLst>
          </p:cNvPr>
          <p:cNvSpPr txBox="1">
            <a:spLocks/>
          </p:cNvSpPr>
          <p:nvPr/>
        </p:nvSpPr>
        <p:spPr>
          <a:xfrm>
            <a:off x="453529" y="1904633"/>
            <a:ext cx="57731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9E757-75FA-4D4F-90E1-2891FEB69066}"/>
              </a:ext>
            </a:extLst>
          </p:cNvPr>
          <p:cNvSpPr txBox="1">
            <a:spLocks/>
          </p:cNvSpPr>
          <p:nvPr/>
        </p:nvSpPr>
        <p:spPr>
          <a:xfrm>
            <a:off x="453528" y="1904633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D91EEF-1051-4643-85D0-8903932A2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670" y="1770920"/>
            <a:ext cx="5159187" cy="38103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12B569-6D7E-4E5E-9E80-47EA26907E91}"/>
              </a:ext>
            </a:extLst>
          </p:cNvPr>
          <p:cNvSpPr txBox="1">
            <a:spLocks/>
          </p:cNvSpPr>
          <p:nvPr/>
        </p:nvSpPr>
        <p:spPr>
          <a:xfrm>
            <a:off x="396069" y="1854102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678B67-50CB-4252-AF67-B1A310A3CA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78"/>
          <a:stretch/>
        </p:blipFill>
        <p:spPr>
          <a:xfrm>
            <a:off x="6579280" y="1811990"/>
            <a:ext cx="5159187" cy="376925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C62002-600E-45B5-B1B0-AA07F8234FDF}"/>
              </a:ext>
            </a:extLst>
          </p:cNvPr>
          <p:cNvSpPr txBox="1">
            <a:spLocks/>
          </p:cNvSpPr>
          <p:nvPr/>
        </p:nvSpPr>
        <p:spPr>
          <a:xfrm>
            <a:off x="396069" y="1874569"/>
            <a:ext cx="6027142" cy="48469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theme_bw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44C18E-B2FE-47CB-B83E-62E28CC04C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28" b="-1"/>
          <a:stretch/>
        </p:blipFill>
        <p:spPr>
          <a:xfrm>
            <a:off x="6529974" y="1770919"/>
            <a:ext cx="5159187" cy="37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  <p:bldP spid="15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C7F-FE4B-4598-A2E3-A0AE0BA1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226E-10BE-4B8E-8B38-A08D1AE4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starting out, it’s tempting to paste a lot of code from a previous figure or something you found online.</a:t>
            </a:r>
          </a:p>
          <a:p>
            <a:endParaRPr lang="en-US" dirty="0"/>
          </a:p>
          <a:p>
            <a:r>
              <a:rPr lang="en-US" dirty="0"/>
              <a:t>If you can, try not to do this. A better approach is to build it step by step, line by line. </a:t>
            </a:r>
          </a:p>
          <a:p>
            <a:pPr lvl="1"/>
            <a:r>
              <a:rPr lang="en-US" dirty="0"/>
              <a:t>Add just the skeleton, e.g.,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()) + </a:t>
            </a: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, and build out</a:t>
            </a:r>
          </a:p>
          <a:p>
            <a:endParaRPr lang="en-US" dirty="0"/>
          </a:p>
          <a:p>
            <a:r>
              <a:rPr lang="en-US" dirty="0"/>
              <a:t>This will immediately identify where errors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16906-5087-4AE6-A46B-E63AA1E9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9A-B447-49EC-A8BC-B89F761A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vs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8C5-BF54-4AE8-B22E-E3CA5A80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825625"/>
            <a:ext cx="568609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Remember to keep in mind the difference between “fill” and “color”</a:t>
            </a:r>
          </a:p>
          <a:p>
            <a:pPr>
              <a:spcBef>
                <a:spcPts val="1800"/>
              </a:spcBef>
            </a:pPr>
            <a:r>
              <a:rPr lang="en-US" dirty="0"/>
              <a:t>“Fill” fills in an area (bar column) </a:t>
            </a:r>
          </a:p>
          <a:p>
            <a:pPr>
              <a:spcBef>
                <a:spcPts val="3000"/>
              </a:spcBef>
            </a:pPr>
            <a:r>
              <a:rPr lang="en-US" dirty="0"/>
              <a:t>“Color” is the point or line </a:t>
            </a:r>
          </a:p>
          <a:p>
            <a:pPr>
              <a:spcBef>
                <a:spcPts val="3000"/>
              </a:spcBef>
            </a:pPr>
            <a:r>
              <a:rPr lang="en-US" dirty="0"/>
              <a:t>If specifying manually, these take different commands depending on discrete vs continuous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EC7A4-A37D-457F-BA68-2A66CA9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E2B226-5FBF-42CD-8E2D-232B0D4D4DE3}"/>
              </a:ext>
            </a:extLst>
          </p:cNvPr>
          <p:cNvGrpSpPr/>
          <p:nvPr/>
        </p:nvGrpSpPr>
        <p:grpSpPr>
          <a:xfrm>
            <a:off x="8005126" y="4867384"/>
            <a:ext cx="1748419" cy="1474461"/>
            <a:chOff x="8179863" y="3709492"/>
            <a:chExt cx="1748419" cy="1474461"/>
          </a:xfrm>
          <a:solidFill>
            <a:schemeClr val="accent4">
              <a:lumMod val="75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03C0EA-1690-45FE-BF32-B22F7C929476}"/>
                </a:ext>
              </a:extLst>
            </p:cNvPr>
            <p:cNvSpPr/>
            <p:nvPr/>
          </p:nvSpPr>
          <p:spPr>
            <a:xfrm>
              <a:off x="8430773" y="4633572"/>
              <a:ext cx="75827" cy="75827"/>
            </a:xfrm>
            <a:prstGeom prst="ellipse">
              <a:avLst/>
            </a:prstGeom>
            <a:grpFill/>
            <a:ln w="76200">
              <a:solidFill>
                <a:srgbClr val="B5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E924EE-6AF8-443D-B98F-9F8F53678900}"/>
                </a:ext>
              </a:extLst>
            </p:cNvPr>
            <p:cNvGrpSpPr/>
            <p:nvPr/>
          </p:nvGrpSpPr>
          <p:grpSpPr>
            <a:xfrm>
              <a:off x="8179863" y="3709492"/>
              <a:ext cx="1748419" cy="1474461"/>
              <a:chOff x="8179863" y="3709492"/>
              <a:chExt cx="1748419" cy="1474461"/>
            </a:xfrm>
            <a:grpFill/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5517CD9-9694-49CE-9D97-9E99C100F2BC}"/>
                  </a:ext>
                </a:extLst>
              </p:cNvPr>
              <p:cNvGrpSpPr/>
              <p:nvPr/>
            </p:nvGrpSpPr>
            <p:grpSpPr>
              <a:xfrm>
                <a:off x="8179863" y="3709492"/>
                <a:ext cx="1692328" cy="1437179"/>
                <a:chOff x="9192565" y="3783206"/>
                <a:chExt cx="1193802" cy="1013815"/>
              </a:xfrm>
              <a:grpFill/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FAED11-002E-40D6-927B-84B5C1DFFB64}"/>
                    </a:ext>
                  </a:extLst>
                </p:cNvPr>
                <p:cNvSpPr/>
                <p:nvPr/>
              </p:nvSpPr>
              <p:spPr>
                <a:xfrm>
                  <a:off x="9192565" y="4589301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7566E6A-9F5E-4D62-9B5A-3C8A50E35E72}"/>
                    </a:ext>
                  </a:extLst>
                </p:cNvPr>
                <p:cNvSpPr/>
                <p:nvPr/>
              </p:nvSpPr>
              <p:spPr>
                <a:xfrm>
                  <a:off x="10052861" y="432846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9333AF4-3930-42E4-B65E-9AC8C1E073F9}"/>
                    </a:ext>
                  </a:extLst>
                </p:cNvPr>
                <p:cNvSpPr/>
                <p:nvPr/>
              </p:nvSpPr>
              <p:spPr>
                <a:xfrm>
                  <a:off x="10265733" y="378320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A3BD3CE-A04C-4C6A-A6B0-1D305EDBDD5D}"/>
                    </a:ext>
                  </a:extLst>
                </p:cNvPr>
                <p:cNvSpPr/>
                <p:nvPr/>
              </p:nvSpPr>
              <p:spPr>
                <a:xfrm>
                  <a:off x="9576882" y="461604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7EF12EE-3AE8-4A07-AC86-1528D93BDFF6}"/>
                    </a:ext>
                  </a:extLst>
                </p:cNvPr>
                <p:cNvCxnSpPr/>
                <p:nvPr/>
              </p:nvCxnSpPr>
              <p:spPr>
                <a:xfrm flipV="1">
                  <a:off x="9215732" y="3838584"/>
                  <a:ext cx="1170635" cy="958437"/>
                </a:xfrm>
                <a:prstGeom prst="line">
                  <a:avLst/>
                </a:prstGeom>
                <a:grpFill/>
                <a:ln w="76200">
                  <a:solidFill>
                    <a:srgbClr val="6D24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282E204-2C03-4CC7-A60B-0839D4701448}"/>
                    </a:ext>
                  </a:extLst>
                </p:cNvPr>
                <p:cNvSpPr/>
                <p:nvPr/>
              </p:nvSpPr>
              <p:spPr>
                <a:xfrm>
                  <a:off x="9630372" y="3865329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03B9135-6433-47D2-8271-A6E59A834DDC}"/>
                    </a:ext>
                  </a:extLst>
                </p:cNvPr>
                <p:cNvSpPr/>
                <p:nvPr/>
              </p:nvSpPr>
              <p:spPr>
                <a:xfrm>
                  <a:off x="10212243" y="4076713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2587541-3B62-44C5-84A4-B9A3689B79FB}"/>
                  </a:ext>
                </a:extLst>
              </p:cNvPr>
              <p:cNvGrpSpPr/>
              <p:nvPr/>
            </p:nvGrpSpPr>
            <p:grpSpPr>
              <a:xfrm>
                <a:off x="8461616" y="3812406"/>
                <a:ext cx="1466666" cy="1371547"/>
                <a:chOff x="8461616" y="3812406"/>
                <a:chExt cx="1466666" cy="1371547"/>
              </a:xfrm>
              <a:grpFill/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6D0488-2A1D-47B5-BF0C-FCEDD3C983C7}"/>
                    </a:ext>
                  </a:extLst>
                </p:cNvPr>
                <p:cNvSpPr/>
                <p:nvPr/>
              </p:nvSpPr>
              <p:spPr>
                <a:xfrm>
                  <a:off x="8461616" y="4447404"/>
                  <a:ext cx="75827" cy="75827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E737C7B-71D0-4F19-A1E6-8C931E00EA1B}"/>
                    </a:ext>
                  </a:extLst>
                </p:cNvPr>
                <p:cNvGrpSpPr/>
                <p:nvPr/>
              </p:nvGrpSpPr>
              <p:grpSpPr>
                <a:xfrm>
                  <a:off x="8648841" y="3812406"/>
                  <a:ext cx="1279441" cy="1371547"/>
                  <a:chOff x="8648841" y="3812406"/>
                  <a:chExt cx="1279441" cy="1371547"/>
                </a:xfrm>
                <a:grpFill/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12F67EB7-DEBD-4070-84E1-1BAA4F65D3F5}"/>
                      </a:ext>
                    </a:extLst>
                  </p:cNvPr>
                  <p:cNvSpPr/>
                  <p:nvPr/>
                </p:nvSpPr>
                <p:spPr>
                  <a:xfrm>
                    <a:off x="9069922" y="4535342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F495B8C-3065-4CED-A661-035B05ECC8A4}"/>
                      </a:ext>
                    </a:extLst>
                  </p:cNvPr>
                  <p:cNvSpPr/>
                  <p:nvPr/>
                </p:nvSpPr>
                <p:spPr>
                  <a:xfrm>
                    <a:off x="9321081" y="381240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D81199C-0F77-458A-BAA0-9782BB50A48E}"/>
                      </a:ext>
                    </a:extLst>
                  </p:cNvPr>
                  <p:cNvSpPr/>
                  <p:nvPr/>
                </p:nvSpPr>
                <p:spPr>
                  <a:xfrm>
                    <a:off x="8648841" y="510812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FFB9B81-E71F-48BF-A351-2B9A4A85E78A}"/>
                      </a:ext>
                    </a:extLst>
                  </p:cNvPr>
                  <p:cNvSpPr/>
                  <p:nvPr/>
                </p:nvSpPr>
                <p:spPr>
                  <a:xfrm>
                    <a:off x="9852455" y="3963381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75F3E83-7E59-44C7-A035-42D0AFE53BAF}"/>
                      </a:ext>
                    </a:extLst>
                  </p:cNvPr>
                  <p:cNvSpPr/>
                  <p:nvPr/>
                </p:nvSpPr>
                <p:spPr>
                  <a:xfrm>
                    <a:off x="9069921" y="4208403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3BD6CA-4AF7-48DB-B9BD-8D8C8F66DA76}"/>
              </a:ext>
            </a:extLst>
          </p:cNvPr>
          <p:cNvGrpSpPr/>
          <p:nvPr/>
        </p:nvGrpSpPr>
        <p:grpSpPr>
          <a:xfrm>
            <a:off x="7634508" y="4872402"/>
            <a:ext cx="2489655" cy="1801771"/>
            <a:chOff x="7797619" y="3798257"/>
            <a:chExt cx="2489655" cy="18017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7697D0-E503-476D-BE98-7A39C6EF0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7619" y="5600027"/>
              <a:ext cx="2489655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3872D20-E883-48CE-94DF-88F329B5727F}"/>
                </a:ext>
              </a:extLst>
            </p:cNvPr>
            <p:cNvCxnSpPr>
              <a:cxnSpLocks/>
            </p:cNvCxnSpPr>
            <p:nvPr/>
          </p:nvCxnSpPr>
          <p:spPr>
            <a:xfrm>
              <a:off x="7797619" y="3798257"/>
              <a:ext cx="0" cy="1801771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237D41-1196-4067-B44E-025BE7C978B7}"/>
              </a:ext>
            </a:extLst>
          </p:cNvPr>
          <p:cNvGrpSpPr/>
          <p:nvPr/>
        </p:nvGrpSpPr>
        <p:grpSpPr>
          <a:xfrm>
            <a:off x="7634508" y="1752059"/>
            <a:ext cx="2489655" cy="1801771"/>
            <a:chOff x="7797619" y="3798257"/>
            <a:chExt cx="2489655" cy="180177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D45A76-9882-4F7B-8F6F-D37A8E61D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7619" y="5600027"/>
              <a:ext cx="2489655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77BE47-52E2-4462-B28A-DEBE052DEB3D}"/>
                </a:ext>
              </a:extLst>
            </p:cNvPr>
            <p:cNvCxnSpPr>
              <a:cxnSpLocks/>
            </p:cNvCxnSpPr>
            <p:nvPr/>
          </p:nvCxnSpPr>
          <p:spPr>
            <a:xfrm>
              <a:off x="7797619" y="3798257"/>
              <a:ext cx="0" cy="1801771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CDF1E3-70E4-4CAE-86D1-A264A1A297B7}"/>
              </a:ext>
            </a:extLst>
          </p:cNvPr>
          <p:cNvGrpSpPr/>
          <p:nvPr/>
        </p:nvGrpSpPr>
        <p:grpSpPr>
          <a:xfrm>
            <a:off x="8057778" y="2175430"/>
            <a:ext cx="1534697" cy="1347221"/>
            <a:chOff x="7436153" y="2122748"/>
            <a:chExt cx="1534697" cy="13472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076A0A-E370-43A8-BAC8-39E20D57A264}"/>
                </a:ext>
              </a:extLst>
            </p:cNvPr>
            <p:cNvSpPr/>
            <p:nvPr/>
          </p:nvSpPr>
          <p:spPr>
            <a:xfrm>
              <a:off x="7436153" y="2400933"/>
              <a:ext cx="264150" cy="1062743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1CEA50-88F2-4AAD-AE93-D5428BFC2233}"/>
                </a:ext>
              </a:extLst>
            </p:cNvPr>
            <p:cNvSpPr/>
            <p:nvPr/>
          </p:nvSpPr>
          <p:spPr>
            <a:xfrm>
              <a:off x="7754074" y="2276478"/>
              <a:ext cx="264150" cy="1187198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9439BB-4C0A-4A9B-BF45-F3E9FE882591}"/>
                </a:ext>
              </a:extLst>
            </p:cNvPr>
            <p:cNvSpPr/>
            <p:nvPr/>
          </p:nvSpPr>
          <p:spPr>
            <a:xfrm>
              <a:off x="8071616" y="3066755"/>
              <a:ext cx="264150" cy="3966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5A290C-5541-40E7-B480-8E32E153C0FC}"/>
                </a:ext>
              </a:extLst>
            </p:cNvPr>
            <p:cNvSpPr/>
            <p:nvPr/>
          </p:nvSpPr>
          <p:spPr>
            <a:xfrm>
              <a:off x="8389158" y="2743778"/>
              <a:ext cx="264150" cy="72619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353AA8-DADB-4414-81B1-C7115C34D84D}"/>
                </a:ext>
              </a:extLst>
            </p:cNvPr>
            <p:cNvSpPr/>
            <p:nvPr/>
          </p:nvSpPr>
          <p:spPr>
            <a:xfrm>
              <a:off x="8706700" y="2122748"/>
              <a:ext cx="264150" cy="13472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D25602-3BEF-4F37-BDD2-B05FA515F779}"/>
              </a:ext>
            </a:extLst>
          </p:cNvPr>
          <p:cNvGrpSpPr/>
          <p:nvPr/>
        </p:nvGrpSpPr>
        <p:grpSpPr>
          <a:xfrm rot="17649189" flipV="1">
            <a:off x="9887453" y="1402525"/>
            <a:ext cx="721735" cy="1258624"/>
            <a:chOff x="11256140" y="1902970"/>
            <a:chExt cx="721735" cy="125862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9644F2-B076-4D35-B7D6-6BB5231BC651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122EAB7-15C8-4334-88AE-9554BE2FF98F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9D1F3E3-1EA4-4A83-BC69-9C513D1C41B0}"/>
              </a:ext>
            </a:extLst>
          </p:cNvPr>
          <p:cNvSpPr txBox="1">
            <a:spLocks/>
          </p:cNvSpPr>
          <p:nvPr/>
        </p:nvSpPr>
        <p:spPr>
          <a:xfrm>
            <a:off x="9811276" y="1991203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FILL</a:t>
            </a:r>
            <a:r>
              <a:rPr lang="en-US" dirty="0"/>
              <a:t> an area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1E27CF-FA6F-4994-94EB-BAF147385CC0}"/>
              </a:ext>
            </a:extLst>
          </p:cNvPr>
          <p:cNvGrpSpPr/>
          <p:nvPr/>
        </p:nvGrpSpPr>
        <p:grpSpPr>
          <a:xfrm rot="16404629" flipV="1">
            <a:off x="8942322" y="3965408"/>
            <a:ext cx="721735" cy="1258624"/>
            <a:chOff x="11256140" y="1902970"/>
            <a:chExt cx="721735" cy="125862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718C17-E48F-4FAA-A4D5-99EEE65B91B0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EFC2C87-D93B-49A2-A137-27026E47CBD0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F6F7EE3-DB9E-48B7-AA3A-0F336C2F9222}"/>
              </a:ext>
            </a:extLst>
          </p:cNvPr>
          <p:cNvSpPr txBox="1">
            <a:spLocks/>
          </p:cNvSpPr>
          <p:nvPr/>
        </p:nvSpPr>
        <p:spPr>
          <a:xfrm>
            <a:off x="9881173" y="4241729"/>
            <a:ext cx="2135321" cy="904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COLOR</a:t>
            </a:r>
            <a:r>
              <a:rPr lang="en-US" dirty="0"/>
              <a:t> a line or point</a:t>
            </a:r>
          </a:p>
        </p:txBody>
      </p:sp>
    </p:spTree>
    <p:extLst>
      <p:ext uri="{BB962C8B-B14F-4D97-AF65-F5344CB8AC3E}">
        <p14:creationId xmlns:p14="http://schemas.microsoft.com/office/powerpoint/2010/main" val="7959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C47-2C97-450E-A164-A014FAD7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vs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04AA6-ADBA-4CF5-B156-307A044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17565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B55C-2398-40B3-8AAE-7FA6315905DB}"/>
              </a:ext>
            </a:extLst>
          </p:cNvPr>
          <p:cNvSpPr txBox="1"/>
          <p:nvPr/>
        </p:nvSpPr>
        <p:spPr>
          <a:xfrm>
            <a:off x="2561827" y="550791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dirty="0" err="1">
                <a:latin typeface="Consolas" panose="020B0609020204030204" pitchFamily="49" charset="0"/>
              </a:rPr>
              <a:t>scale_color_manual</a:t>
            </a:r>
            <a:r>
              <a:rPr lang="en-US" dirty="0">
                <a:latin typeface="Consolas" panose="020B0609020204030204" pitchFamily="49" charset="0"/>
              </a:rPr>
              <a:t>(values = c("orange", "</a:t>
            </a:r>
            <a:r>
              <a:rPr lang="en-US" dirty="0" err="1">
                <a:latin typeface="Consolas" panose="020B0609020204030204" pitchFamily="49" charset="0"/>
              </a:rPr>
              <a:t>cornflowerblue</a:t>
            </a:r>
            <a:r>
              <a:rPr lang="en-US" dirty="0">
                <a:latin typeface="Consolas" panose="020B0609020204030204" pitchFamily="49" charset="0"/>
              </a:rPr>
              <a:t>"))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FE9065B-63D6-4A8F-AFDB-506E57BE36CD}"/>
              </a:ext>
            </a:extLst>
          </p:cNvPr>
          <p:cNvGraphicFramePr>
            <a:graphicFrameLocks noGrp="1"/>
          </p:cNvGraphicFramePr>
          <p:nvPr/>
        </p:nvGraphicFramePr>
        <p:xfrm>
          <a:off x="914399" y="1736803"/>
          <a:ext cx="10363202" cy="2314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526">
                  <a:extLst>
                    <a:ext uri="{9D8B030D-6E8A-4147-A177-3AD203B41FA5}">
                      <a16:colId xmlns:a16="http://schemas.microsoft.com/office/drawing/2014/main" val="2503385441"/>
                    </a:ext>
                  </a:extLst>
                </a:gridCol>
                <a:gridCol w="3860242">
                  <a:extLst>
                    <a:ext uri="{9D8B030D-6E8A-4147-A177-3AD203B41FA5}">
                      <a16:colId xmlns:a16="http://schemas.microsoft.com/office/drawing/2014/main" val="1521309675"/>
                    </a:ext>
                  </a:extLst>
                </a:gridCol>
                <a:gridCol w="4305434">
                  <a:extLst>
                    <a:ext uri="{9D8B030D-6E8A-4147-A177-3AD203B41FA5}">
                      <a16:colId xmlns:a16="http://schemas.microsoft.com/office/drawing/2014/main" val="1927231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14848"/>
                  </a:ext>
                </a:extLst>
              </a:tr>
              <a:tr h="907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76799"/>
                  </a:ext>
                </a:extLst>
              </a:tr>
              <a:tr h="8884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Categorical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scale_color_manual</a:t>
                      </a:r>
                      <a:r>
                        <a:rPr lang="en-US" sz="1800" dirty="0"/>
                        <a:t>(values = c(“xxx”))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scale_fill_manual</a:t>
                      </a:r>
                      <a:r>
                        <a:rPr lang="en-US" sz="1800" dirty="0"/>
                        <a:t>(values = c(“</a:t>
                      </a:r>
                      <a:r>
                        <a:rPr lang="en-US" sz="1800" dirty="0" err="1"/>
                        <a:t>xxxx</a:t>
                      </a:r>
                      <a:r>
                        <a:rPr lang="en-US" sz="1800" dirty="0"/>
                        <a:t>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64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BEE0BE-B3D9-45C0-9690-880125944A61}"/>
              </a:ext>
            </a:extLst>
          </p:cNvPr>
          <p:cNvSpPr txBox="1"/>
          <p:nvPr/>
        </p:nvSpPr>
        <p:spPr>
          <a:xfrm>
            <a:off x="7218444" y="556385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None/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scale_fill_manual</a:t>
            </a:r>
            <a:r>
              <a:rPr lang="en-US" dirty="0"/>
              <a:t>(values = c("orange", "</a:t>
            </a:r>
            <a:r>
              <a:rPr lang="en-US" dirty="0" err="1"/>
              <a:t>cornflowerblue</a:t>
            </a:r>
            <a:r>
              <a:rPr lang="en-US" dirty="0"/>
              <a:t>"))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E774-2AAE-4113-B1A0-1EA01F03B52D}"/>
              </a:ext>
            </a:extLst>
          </p:cNvPr>
          <p:cNvSpPr txBox="1"/>
          <p:nvPr/>
        </p:nvSpPr>
        <p:spPr>
          <a:xfrm>
            <a:off x="7218444" y="4701735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fr-FR" dirty="0" err="1">
                <a:latin typeface="Consolas" panose="020B0609020204030204" pitchFamily="49" charset="0"/>
              </a:rPr>
              <a:t>scale_fill_gradientn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colors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terrain.colors</a:t>
            </a:r>
            <a:r>
              <a:rPr lang="fr-FR" dirty="0">
                <a:latin typeface="Consolas" panose="020B0609020204030204" pitchFamily="49" charset="0"/>
              </a:rPr>
              <a:t>(10))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2357E-CDA7-4C8A-8D5C-366A04B9ACB9}"/>
              </a:ext>
            </a:extLst>
          </p:cNvPr>
          <p:cNvSpPr txBox="1"/>
          <p:nvPr/>
        </p:nvSpPr>
        <p:spPr>
          <a:xfrm>
            <a:off x="2561827" y="4627801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scale_color_gradientn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colors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terrain.colors</a:t>
            </a:r>
            <a:r>
              <a:rPr lang="fr-FR" sz="1800" dirty="0">
                <a:latin typeface="Consolas" panose="020B0609020204030204" pitchFamily="49" charset="0"/>
              </a:rPr>
              <a:t>(10))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BF76A-CA1D-4024-AF1D-B953B33D61B7}"/>
              </a:ext>
            </a:extLst>
          </p:cNvPr>
          <p:cNvSpPr txBox="1"/>
          <p:nvPr/>
        </p:nvSpPr>
        <p:spPr>
          <a:xfrm>
            <a:off x="72369" y="4147372"/>
            <a:ext cx="4823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sz="2800" b="1" dirty="0">
                <a:latin typeface="+mj-lt"/>
              </a:rPr>
              <a:t>Example Code:</a:t>
            </a:r>
            <a:endParaRPr lang="en-US" b="1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1EA06-0EBE-4006-80C0-E1264ECC7D57}"/>
              </a:ext>
            </a:extLst>
          </p:cNvPr>
          <p:cNvCxnSpPr/>
          <p:nvPr/>
        </p:nvCxnSpPr>
        <p:spPr>
          <a:xfrm>
            <a:off x="1376624" y="543783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1D4EAE-6C32-44E8-8DC3-89FE9F55500E}"/>
              </a:ext>
            </a:extLst>
          </p:cNvPr>
          <p:cNvCxnSpPr>
            <a:cxnSpLocks/>
          </p:cNvCxnSpPr>
          <p:nvPr/>
        </p:nvCxnSpPr>
        <p:spPr>
          <a:xfrm flipH="1">
            <a:off x="6976350" y="4627801"/>
            <a:ext cx="12980" cy="1741715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27F81-66F6-41C8-AB04-848BAEDF6F82}"/>
              </a:ext>
            </a:extLst>
          </p:cNvPr>
          <p:cNvSpPr/>
          <p:nvPr/>
        </p:nvSpPr>
        <p:spPr>
          <a:xfrm>
            <a:off x="3080657" y="224245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DC9B38-3928-46C0-A47D-9093E12708DE}"/>
              </a:ext>
            </a:extLst>
          </p:cNvPr>
          <p:cNvSpPr/>
          <p:nvPr/>
        </p:nvSpPr>
        <p:spPr>
          <a:xfrm>
            <a:off x="6976350" y="224645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E77F8-D03A-48E7-B272-F1D78EA38A24}"/>
              </a:ext>
            </a:extLst>
          </p:cNvPr>
          <p:cNvSpPr/>
          <p:nvPr/>
        </p:nvSpPr>
        <p:spPr>
          <a:xfrm>
            <a:off x="3080657" y="312901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F140FE-DDB8-44B7-9DC3-F17F20C45442}"/>
              </a:ext>
            </a:extLst>
          </p:cNvPr>
          <p:cNvSpPr/>
          <p:nvPr/>
        </p:nvSpPr>
        <p:spPr>
          <a:xfrm>
            <a:off x="6976350" y="313301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9" grpId="0"/>
      <p:bldP spid="9" grpId="1"/>
      <p:bldP spid="9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4E2F-0EE5-4DCD-9CE3-649B614F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F108-15C8-4F95-B743-B8C2C65C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6669507" cy="4351338"/>
          </a:xfrm>
        </p:spPr>
        <p:txBody>
          <a:bodyPr/>
          <a:lstStyle/>
          <a:p>
            <a:r>
              <a:rPr lang="en-US" dirty="0"/>
              <a:t>If you want to save your </a:t>
            </a:r>
            <a:r>
              <a:rPr lang="en-US" dirty="0" err="1"/>
              <a:t>ggplot</a:t>
            </a:r>
            <a:r>
              <a:rPr lang="en-US" dirty="0"/>
              <a:t>, it’s only one function and simple arguments:</a:t>
            </a:r>
          </a:p>
          <a:p>
            <a:endParaRPr lang="en-US" dirty="0"/>
          </a:p>
          <a:p>
            <a:endParaRPr lang="en-US" dirty="0"/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</a:rPr>
              <a:t>ggsave</a:t>
            </a:r>
            <a:r>
              <a:rPr lang="en-US" sz="2200" dirty="0">
                <a:latin typeface="Consolas" panose="020B0609020204030204" pitchFamily="49" charset="0"/>
              </a:rPr>
              <a:t>(plot = </a:t>
            </a:r>
            <a:r>
              <a:rPr lang="en-US" sz="2200" dirty="0" err="1">
                <a:latin typeface="Consolas" panose="020B0609020204030204" pitchFamily="49" charset="0"/>
              </a:rPr>
              <a:t>plottosave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filename = "output/filesavename.png", dpi = 300,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width = 6,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height = 4,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units = "in")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53AB3-7FD2-4B83-B9D9-E7E9CD12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24</a:t>
            </a:fld>
            <a:endParaRPr lang="en-US"/>
          </a:p>
        </p:txBody>
      </p:sp>
      <p:pic>
        <p:nvPicPr>
          <p:cNvPr id="6" name="Graphic 5" descr="Disk with solid fill">
            <a:extLst>
              <a:ext uri="{FF2B5EF4-FFF2-40B4-BE49-F238E27FC236}">
                <a16:creationId xmlns:a16="http://schemas.microsoft.com/office/drawing/2014/main" id="{710A0276-26F0-403F-9122-AD814AB4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22373">
            <a:off x="8528657" y="2066180"/>
            <a:ext cx="3133162" cy="31331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86434E0-A527-4607-95C7-74FA914FAFE6}"/>
              </a:ext>
            </a:extLst>
          </p:cNvPr>
          <p:cNvGrpSpPr/>
          <p:nvPr/>
        </p:nvGrpSpPr>
        <p:grpSpPr>
          <a:xfrm rot="16200000" flipV="1">
            <a:off x="4772927" y="2767804"/>
            <a:ext cx="721735" cy="1258624"/>
            <a:chOff x="11256140" y="1902970"/>
            <a:chExt cx="721735" cy="125862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ED0242-B094-45D7-98B0-95B00ABB5602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BD8465B-482F-49F8-B0FE-6DB1E31DF757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7D93F-BE01-4D85-966D-15CF1B4B8566}"/>
              </a:ext>
            </a:extLst>
          </p:cNvPr>
          <p:cNvSpPr txBox="1">
            <a:spLocks/>
          </p:cNvSpPr>
          <p:nvPr/>
        </p:nvSpPr>
        <p:spPr>
          <a:xfrm>
            <a:off x="5211159" y="3099795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Object name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A69E43-D629-4E31-B6A6-7C9574BD6F2F}"/>
              </a:ext>
            </a:extLst>
          </p:cNvPr>
          <p:cNvGrpSpPr/>
          <p:nvPr/>
        </p:nvGrpSpPr>
        <p:grpSpPr>
          <a:xfrm rot="19705589" flipV="1">
            <a:off x="3052480" y="3980579"/>
            <a:ext cx="1069021" cy="992284"/>
            <a:chOff x="11256140" y="2169310"/>
            <a:chExt cx="1069021" cy="99228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A301B0D-0D1F-47A7-94F1-DA388B0343B6}"/>
                </a:ext>
              </a:extLst>
            </p:cNvPr>
            <p:cNvSpPr/>
            <p:nvPr/>
          </p:nvSpPr>
          <p:spPr>
            <a:xfrm>
              <a:off x="11381364" y="2169310"/>
              <a:ext cx="943797" cy="88517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  <a:gd name="connsiteX0" fmla="*/ 512824 w 513198"/>
                <a:gd name="connsiteY0" fmla="*/ 0 h 1151518"/>
                <a:gd name="connsiteX1" fmla="*/ 371928 w 513198"/>
                <a:gd name="connsiteY1" fmla="*/ 624688 h 1151518"/>
                <a:gd name="connsiteX2" fmla="*/ 0 w 513198"/>
                <a:gd name="connsiteY2" fmla="*/ 1151518 h 1151518"/>
                <a:gd name="connsiteX0" fmla="*/ 943745 w 943785"/>
                <a:gd name="connsiteY0" fmla="*/ 0 h 885178"/>
                <a:gd name="connsiteX1" fmla="*/ 371928 w 943785"/>
                <a:gd name="connsiteY1" fmla="*/ 358348 h 885178"/>
                <a:gd name="connsiteX2" fmla="*/ 0 w 943785"/>
                <a:gd name="connsiteY2" fmla="*/ 885178 h 885178"/>
                <a:gd name="connsiteX0" fmla="*/ 943745 w 943797"/>
                <a:gd name="connsiteY0" fmla="*/ 0 h 885178"/>
                <a:gd name="connsiteX1" fmla="*/ 486040 w 943797"/>
                <a:gd name="connsiteY1" fmla="*/ 448872 h 885178"/>
                <a:gd name="connsiteX2" fmla="*/ 0 w 943797"/>
                <a:gd name="connsiteY2" fmla="*/ 885178 h 885178"/>
                <a:gd name="connsiteX0" fmla="*/ 943745 w 943797"/>
                <a:gd name="connsiteY0" fmla="*/ 0 h 885178"/>
                <a:gd name="connsiteX1" fmla="*/ 486040 w 943797"/>
                <a:gd name="connsiteY1" fmla="*/ 448872 h 885178"/>
                <a:gd name="connsiteX2" fmla="*/ 0 w 943797"/>
                <a:gd name="connsiteY2" fmla="*/ 885178 h 88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797" h="885178">
                  <a:moveTo>
                    <a:pt x="943745" y="0"/>
                  </a:moveTo>
                  <a:cubicBezTo>
                    <a:pt x="948829" y="5425"/>
                    <a:pt x="585318" y="187327"/>
                    <a:pt x="486040" y="448872"/>
                  </a:cubicBezTo>
                  <a:cubicBezTo>
                    <a:pt x="359299" y="723543"/>
                    <a:pt x="258593" y="762771"/>
                    <a:pt x="0" y="88517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AD919FC-A8C1-46B2-8E2C-0F4DD3C7E643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48AF022-B279-4DB8-A706-484A6A744830}"/>
              </a:ext>
            </a:extLst>
          </p:cNvPr>
          <p:cNvSpPr txBox="1">
            <a:spLocks/>
          </p:cNvSpPr>
          <p:nvPr/>
        </p:nvSpPr>
        <p:spPr>
          <a:xfrm>
            <a:off x="4126309" y="4389808"/>
            <a:ext cx="3091555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Dots per inch (≥300)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914107-CF88-4402-9452-0E5CD99909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>
            <a:off x="3034594" y="4619231"/>
            <a:ext cx="421449" cy="144889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277448B-E922-4D35-A03D-E1AEF42137EC}"/>
              </a:ext>
            </a:extLst>
          </p:cNvPr>
          <p:cNvSpPr txBox="1">
            <a:spLocks/>
          </p:cNvSpPr>
          <p:nvPr/>
        </p:nvSpPr>
        <p:spPr>
          <a:xfrm>
            <a:off x="3456043" y="4990591"/>
            <a:ext cx="3042507" cy="99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Set width, height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what units you’re using</a:t>
            </a:r>
          </a:p>
        </p:txBody>
      </p:sp>
    </p:spTree>
    <p:extLst>
      <p:ext uri="{BB962C8B-B14F-4D97-AF65-F5344CB8AC3E}">
        <p14:creationId xmlns:p14="http://schemas.microsoft.com/office/powerpoint/2010/main" val="362170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290-65EE-4BCF-BD1A-0FB0185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ggplot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55B0-E271-4481-8473-B4A92D3B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45"/>
            <a:ext cx="5748580" cy="5308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most common errors I see are:</a:t>
            </a:r>
          </a:p>
          <a:p>
            <a:r>
              <a:rPr lang="en-US" dirty="0"/>
              <a:t>What goes inside vs outside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Items inside </a:t>
            </a:r>
            <a:r>
              <a:rPr lang="en-US" dirty="0" err="1"/>
              <a:t>aes</a:t>
            </a:r>
            <a:r>
              <a:rPr lang="en-US" dirty="0"/>
              <a:t>() are variables (changeable), outside are static</a:t>
            </a:r>
          </a:p>
          <a:p>
            <a:pPr>
              <a:spcBef>
                <a:spcPts val="1800"/>
              </a:spcBef>
            </a:pPr>
            <a:r>
              <a:rPr lang="en-US" dirty="0"/>
              <a:t>Jagged lines</a:t>
            </a:r>
          </a:p>
          <a:p>
            <a:pPr lvl="1"/>
            <a:r>
              <a:rPr lang="en-US" dirty="0"/>
              <a:t>You have multiple y points for each x point. Add a “group = ___” to plot a line for each group</a:t>
            </a:r>
          </a:p>
          <a:p>
            <a:pPr>
              <a:spcBef>
                <a:spcPts val="1800"/>
              </a:spcBef>
            </a:pPr>
            <a:r>
              <a:rPr lang="en-US" dirty="0"/>
              <a:t>Color vs Fill</a:t>
            </a:r>
          </a:p>
          <a:p>
            <a:pPr lvl="1"/>
            <a:r>
              <a:rPr lang="en-US" dirty="0"/>
              <a:t>Easy mistake, remember the difference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Overwriting a theme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 will use the last theme settings you gave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5D90-4A97-426B-AD80-4FA3C961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5F1F4-8397-4B81-BD4F-77084DBE3E8A}"/>
              </a:ext>
            </a:extLst>
          </p:cNvPr>
          <p:cNvSpPr txBox="1"/>
          <p:nvPr/>
        </p:nvSpPr>
        <p:spPr>
          <a:xfrm>
            <a:off x="7591424" y="1493460"/>
            <a:ext cx="435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B66FE-93C1-40DF-9ABD-5BE1C0D2A8C9}"/>
              </a:ext>
            </a:extLst>
          </p:cNvPr>
          <p:cNvSpPr txBox="1"/>
          <p:nvPr/>
        </p:nvSpPr>
        <p:spPr>
          <a:xfrm>
            <a:off x="7591424" y="2203132"/>
            <a:ext cx="435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</p:txBody>
      </p:sp>
      <p:pic>
        <p:nvPicPr>
          <p:cNvPr id="10" name="Picture 9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D8C9CAA6-5F93-4DA8-BFE1-545D5E70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85" y="1381395"/>
            <a:ext cx="764810" cy="810180"/>
          </a:xfrm>
          <a:prstGeom prst="rect">
            <a:avLst/>
          </a:prstGeom>
        </p:spPr>
      </p:pic>
      <p:pic>
        <p:nvPicPr>
          <p:cNvPr id="14" name="Picture 13" descr="Shape, arrow&#10;&#10;Description automatically generated">
            <a:extLst>
              <a:ext uri="{FF2B5EF4-FFF2-40B4-BE49-F238E27FC236}">
                <a16:creationId xmlns:a16="http://schemas.microsoft.com/office/drawing/2014/main" id="{D937D02B-CA9D-46EF-9745-C3FE41C58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54" y="2290683"/>
            <a:ext cx="587471" cy="6762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A0404-F65A-4976-A076-689D2C1AC50D}"/>
              </a:ext>
            </a:extLst>
          </p:cNvPr>
          <p:cNvGrpSpPr/>
          <p:nvPr/>
        </p:nvGrpSpPr>
        <p:grpSpPr>
          <a:xfrm>
            <a:off x="10268539" y="4387275"/>
            <a:ext cx="1597539" cy="1347222"/>
            <a:chOff x="8179863" y="3709492"/>
            <a:chExt cx="1748419" cy="1474461"/>
          </a:xfrm>
          <a:solidFill>
            <a:schemeClr val="accent4">
              <a:lumMod val="75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45BC53-BB71-488D-84C8-AD6E846C059F}"/>
                </a:ext>
              </a:extLst>
            </p:cNvPr>
            <p:cNvSpPr/>
            <p:nvPr/>
          </p:nvSpPr>
          <p:spPr>
            <a:xfrm>
              <a:off x="8430773" y="4633572"/>
              <a:ext cx="75827" cy="75827"/>
            </a:xfrm>
            <a:prstGeom prst="ellipse">
              <a:avLst/>
            </a:prstGeom>
            <a:grpFill/>
            <a:ln w="76200">
              <a:solidFill>
                <a:srgbClr val="B5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7F5578-5AC1-46BE-ADC0-74B80060F92C}"/>
                </a:ext>
              </a:extLst>
            </p:cNvPr>
            <p:cNvGrpSpPr/>
            <p:nvPr/>
          </p:nvGrpSpPr>
          <p:grpSpPr>
            <a:xfrm>
              <a:off x="8179863" y="3709492"/>
              <a:ext cx="1748419" cy="1474461"/>
              <a:chOff x="8179863" y="3709492"/>
              <a:chExt cx="1748419" cy="1474461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5EAA7B-11EE-43F0-BFE8-8CC6FF10BC9D}"/>
                  </a:ext>
                </a:extLst>
              </p:cNvPr>
              <p:cNvGrpSpPr/>
              <p:nvPr/>
            </p:nvGrpSpPr>
            <p:grpSpPr>
              <a:xfrm>
                <a:off x="8179863" y="3709492"/>
                <a:ext cx="1692328" cy="1437179"/>
                <a:chOff x="9192565" y="3783206"/>
                <a:chExt cx="1193802" cy="1013815"/>
              </a:xfrm>
              <a:grpFill/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7963327-147A-4A28-82F1-7BDDED3018D1}"/>
                    </a:ext>
                  </a:extLst>
                </p:cNvPr>
                <p:cNvSpPr/>
                <p:nvPr/>
              </p:nvSpPr>
              <p:spPr>
                <a:xfrm>
                  <a:off x="9192565" y="4589301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57A887E-E572-4F86-BACA-E3C722A19178}"/>
                    </a:ext>
                  </a:extLst>
                </p:cNvPr>
                <p:cNvSpPr/>
                <p:nvPr/>
              </p:nvSpPr>
              <p:spPr>
                <a:xfrm>
                  <a:off x="10052861" y="432846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9943203-7E60-427B-AD88-86D54A75C6DE}"/>
                    </a:ext>
                  </a:extLst>
                </p:cNvPr>
                <p:cNvSpPr/>
                <p:nvPr/>
              </p:nvSpPr>
              <p:spPr>
                <a:xfrm>
                  <a:off x="10265733" y="378320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0A01C1A-0354-465A-A5FE-BC31AF37B7AA}"/>
                    </a:ext>
                  </a:extLst>
                </p:cNvPr>
                <p:cNvSpPr/>
                <p:nvPr/>
              </p:nvSpPr>
              <p:spPr>
                <a:xfrm>
                  <a:off x="9576882" y="461604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A7BB454-FBAF-40CB-BC1F-4F87DB1CAC00}"/>
                    </a:ext>
                  </a:extLst>
                </p:cNvPr>
                <p:cNvCxnSpPr/>
                <p:nvPr/>
              </p:nvCxnSpPr>
              <p:spPr>
                <a:xfrm flipV="1">
                  <a:off x="9215732" y="3838584"/>
                  <a:ext cx="1170635" cy="958437"/>
                </a:xfrm>
                <a:prstGeom prst="line">
                  <a:avLst/>
                </a:prstGeom>
                <a:grpFill/>
                <a:ln w="76200">
                  <a:solidFill>
                    <a:srgbClr val="6D24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7FFCB49-C247-4051-B0AE-42AC89519E0D}"/>
                    </a:ext>
                  </a:extLst>
                </p:cNvPr>
                <p:cNvSpPr/>
                <p:nvPr/>
              </p:nvSpPr>
              <p:spPr>
                <a:xfrm>
                  <a:off x="9630372" y="3865329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C672B5-3C2A-44D2-B77F-B0A285BF9226}"/>
                    </a:ext>
                  </a:extLst>
                </p:cNvPr>
                <p:cNvSpPr/>
                <p:nvPr/>
              </p:nvSpPr>
              <p:spPr>
                <a:xfrm>
                  <a:off x="10212243" y="4076713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FE54D40-0648-4FAC-B132-CEC7B36F7A84}"/>
                  </a:ext>
                </a:extLst>
              </p:cNvPr>
              <p:cNvGrpSpPr/>
              <p:nvPr/>
            </p:nvGrpSpPr>
            <p:grpSpPr>
              <a:xfrm>
                <a:off x="8461616" y="3812406"/>
                <a:ext cx="1466666" cy="1371547"/>
                <a:chOff x="8461616" y="3812406"/>
                <a:chExt cx="1466666" cy="1371547"/>
              </a:xfrm>
              <a:grpFill/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49F300F-35A5-4B3D-8470-3090EB6A13B5}"/>
                    </a:ext>
                  </a:extLst>
                </p:cNvPr>
                <p:cNvSpPr/>
                <p:nvPr/>
              </p:nvSpPr>
              <p:spPr>
                <a:xfrm>
                  <a:off x="8461616" y="4447404"/>
                  <a:ext cx="75827" cy="75827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BEBB5FD-A1D6-4866-9F1E-7842698DF417}"/>
                    </a:ext>
                  </a:extLst>
                </p:cNvPr>
                <p:cNvGrpSpPr/>
                <p:nvPr/>
              </p:nvGrpSpPr>
              <p:grpSpPr>
                <a:xfrm>
                  <a:off x="8648841" y="3812406"/>
                  <a:ext cx="1279441" cy="1371547"/>
                  <a:chOff x="8648841" y="3812406"/>
                  <a:chExt cx="1279441" cy="1371547"/>
                </a:xfrm>
                <a:grpFill/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E7CB9E3-49C4-4D5B-B6C7-162A82A63442}"/>
                      </a:ext>
                    </a:extLst>
                  </p:cNvPr>
                  <p:cNvSpPr/>
                  <p:nvPr/>
                </p:nvSpPr>
                <p:spPr>
                  <a:xfrm>
                    <a:off x="9069922" y="4535342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59CA1786-1665-4BEE-8A75-2C0CF1A9CEE3}"/>
                      </a:ext>
                    </a:extLst>
                  </p:cNvPr>
                  <p:cNvSpPr/>
                  <p:nvPr/>
                </p:nvSpPr>
                <p:spPr>
                  <a:xfrm>
                    <a:off x="9321081" y="381240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D719BEC8-0D65-4BF6-B2A6-340DB6D824AF}"/>
                      </a:ext>
                    </a:extLst>
                  </p:cNvPr>
                  <p:cNvSpPr/>
                  <p:nvPr/>
                </p:nvSpPr>
                <p:spPr>
                  <a:xfrm>
                    <a:off x="8648841" y="510812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0BF7ED6-864F-4571-BA55-F97BF59C64F9}"/>
                      </a:ext>
                    </a:extLst>
                  </p:cNvPr>
                  <p:cNvSpPr/>
                  <p:nvPr/>
                </p:nvSpPr>
                <p:spPr>
                  <a:xfrm>
                    <a:off x="9852455" y="3963381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14FA813-DE78-4AA4-94C1-8D4D191C800C}"/>
                      </a:ext>
                    </a:extLst>
                  </p:cNvPr>
                  <p:cNvSpPr/>
                  <p:nvPr/>
                </p:nvSpPr>
                <p:spPr>
                  <a:xfrm>
                    <a:off x="9069921" y="4208403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20A568-7CE2-4816-B113-44505AAD35F0}"/>
              </a:ext>
            </a:extLst>
          </p:cNvPr>
          <p:cNvGrpSpPr/>
          <p:nvPr/>
        </p:nvGrpSpPr>
        <p:grpSpPr>
          <a:xfrm>
            <a:off x="7402573" y="4387898"/>
            <a:ext cx="1534697" cy="1347221"/>
            <a:chOff x="7436153" y="2122748"/>
            <a:chExt cx="1534697" cy="13472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53555C-04DC-44D4-A0EA-E48578A57A43}"/>
                </a:ext>
              </a:extLst>
            </p:cNvPr>
            <p:cNvSpPr/>
            <p:nvPr/>
          </p:nvSpPr>
          <p:spPr>
            <a:xfrm>
              <a:off x="7436153" y="2400933"/>
              <a:ext cx="264150" cy="1062743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E0A81E-7EC8-4DC5-B3DE-649F3C8410E7}"/>
                </a:ext>
              </a:extLst>
            </p:cNvPr>
            <p:cNvSpPr/>
            <p:nvPr/>
          </p:nvSpPr>
          <p:spPr>
            <a:xfrm>
              <a:off x="7754074" y="2276478"/>
              <a:ext cx="264150" cy="1187198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5712AD-BE8D-4ADB-8EDD-9AB488E1F158}"/>
                </a:ext>
              </a:extLst>
            </p:cNvPr>
            <p:cNvSpPr/>
            <p:nvPr/>
          </p:nvSpPr>
          <p:spPr>
            <a:xfrm>
              <a:off x="8071616" y="3066755"/>
              <a:ext cx="264150" cy="3966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782ED-05EC-4DD6-90D0-0A18EA4325EC}"/>
                </a:ext>
              </a:extLst>
            </p:cNvPr>
            <p:cNvSpPr/>
            <p:nvPr/>
          </p:nvSpPr>
          <p:spPr>
            <a:xfrm>
              <a:off x="8389158" y="2743778"/>
              <a:ext cx="264150" cy="72619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FA9E58-CB47-48A6-8000-28E30B51FB31}"/>
                </a:ext>
              </a:extLst>
            </p:cNvPr>
            <p:cNvSpPr/>
            <p:nvPr/>
          </p:nvSpPr>
          <p:spPr>
            <a:xfrm>
              <a:off x="8706700" y="2122748"/>
              <a:ext cx="264150" cy="13472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AA307CC-A313-4FFA-AA6C-04F7F327B1C5}"/>
              </a:ext>
            </a:extLst>
          </p:cNvPr>
          <p:cNvSpPr txBox="1">
            <a:spLocks/>
          </p:cNvSpPr>
          <p:nvPr/>
        </p:nvSpPr>
        <p:spPr>
          <a:xfrm>
            <a:off x="7054583" y="3997002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Fill an area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2322892-FEE6-431A-ADE0-D130E5285073}"/>
              </a:ext>
            </a:extLst>
          </p:cNvPr>
          <p:cNvSpPr txBox="1">
            <a:spLocks/>
          </p:cNvSpPr>
          <p:nvPr/>
        </p:nvSpPr>
        <p:spPr>
          <a:xfrm>
            <a:off x="9629220" y="4025776"/>
            <a:ext cx="2988440" cy="45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Color line / 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FC81B5-B6FC-4C29-8538-0B88B0D57360}"/>
              </a:ext>
            </a:extLst>
          </p:cNvPr>
          <p:cNvSpPr/>
          <p:nvPr/>
        </p:nvSpPr>
        <p:spPr>
          <a:xfrm>
            <a:off x="6630595" y="1443481"/>
            <a:ext cx="5418804" cy="494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04DA45-55BE-4DD5-A0CD-19335F6B57C2}"/>
              </a:ext>
            </a:extLst>
          </p:cNvPr>
          <p:cNvSpPr txBox="1"/>
          <p:nvPr/>
        </p:nvSpPr>
        <p:spPr>
          <a:xfrm>
            <a:off x="7591423" y="5039496"/>
            <a:ext cx="435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theme(line = </a:t>
            </a:r>
            <a:r>
              <a:rPr lang="en-US" dirty="0" err="1">
                <a:latin typeface="Consolas" panose="020B0609020204030204" pitchFamily="49" charset="0"/>
              </a:rPr>
              <a:t>element_blank</a:t>
            </a:r>
            <a:r>
              <a:rPr lang="en-US" dirty="0">
                <a:latin typeface="Consolas" panose="020B0609020204030204" pitchFamily="49" charset="0"/>
              </a:rPr>
              <a:t>()) +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theme_minimal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B3C7F-6E7B-4AD4-BF96-3151F956CE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" t="575"/>
          <a:stretch/>
        </p:blipFill>
        <p:spPr>
          <a:xfrm>
            <a:off x="6884642" y="2061440"/>
            <a:ext cx="5310753" cy="35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43" grpId="0"/>
      <p:bldP spid="43" grpId="1"/>
      <p:bldP spid="44" grpId="0"/>
      <p:bldP spid="44" grpId="1"/>
      <p:bldP spid="47" grpId="0" animBg="1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0FE-9AAF-4CA8-90A0-9E9DE0B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AB5-371B-444C-A646-6ECB2D6E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RStudio, we’ll run through the script. Please ask questions!</a:t>
            </a:r>
          </a:p>
          <a:p>
            <a:r>
              <a:rPr lang="en-US" dirty="0"/>
              <a:t>Work through the really fun </a:t>
            </a:r>
            <a:r>
              <a:rPr lang="en-US" dirty="0" err="1"/>
              <a:t>learnr</a:t>
            </a:r>
            <a:r>
              <a:rPr lang="en-US" dirty="0"/>
              <a:t> tutorial!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another explanation later, Dr. </a:t>
            </a:r>
            <a:r>
              <a:rPr lang="en-US" dirty="0" err="1"/>
              <a:t>Lendway’s</a:t>
            </a:r>
            <a:r>
              <a:rPr lang="en-US" dirty="0"/>
              <a:t> videos are great! </a:t>
            </a:r>
          </a:p>
          <a:p>
            <a:pPr lvl="1"/>
            <a:r>
              <a:rPr lang="en-US" dirty="0">
                <a:hlinkClick r:id="rId2"/>
              </a:rPr>
              <a:t>Intro to </a:t>
            </a:r>
            <a:r>
              <a:rPr lang="en-US" dirty="0" err="1">
                <a:hlinkClick r:id="rId2"/>
              </a:rPr>
              <a:t>ggplot</a:t>
            </a:r>
            <a:r>
              <a:rPr lang="en-US" dirty="0">
                <a:hlinkClick r:id="rId2"/>
              </a:rPr>
              <a:t>() – 8 min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Common </a:t>
            </a:r>
            <a:r>
              <a:rPr lang="en-US" dirty="0" err="1">
                <a:hlinkClick r:id="rId3"/>
              </a:rPr>
              <a:t>ggplot</a:t>
            </a:r>
            <a:r>
              <a:rPr lang="en-US" dirty="0">
                <a:hlinkClick r:id="rId3"/>
              </a:rPr>
              <a:t> mistakes – 3 min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ggplot</a:t>
            </a:r>
            <a:r>
              <a:rPr lang="en-US" dirty="0">
                <a:hlinkClick r:id="rId4"/>
              </a:rPr>
              <a:t> demo – 32 min</a:t>
            </a:r>
            <a:endParaRPr lang="en-US" dirty="0"/>
          </a:p>
          <a:p>
            <a:pPr lvl="1"/>
            <a:r>
              <a:rPr lang="en-US" dirty="0"/>
              <a:t>These videos support material on </a:t>
            </a:r>
            <a:r>
              <a:rPr lang="en-US" dirty="0">
                <a:hlinkClick r:id="rId5"/>
              </a:rPr>
              <a:t>her learning website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444E-FDBC-4693-919A-E90C77F9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3F950-0882-45ED-9C16-DEC16CCF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594" y="1825625"/>
            <a:ext cx="78242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First, decide how to present your data</a:t>
            </a:r>
          </a:p>
          <a:p>
            <a:r>
              <a:rPr lang="en-US" sz="3200" dirty="0"/>
              <a:t>Are you looking to show:</a:t>
            </a:r>
          </a:p>
          <a:p>
            <a:pPr lvl="1"/>
            <a:r>
              <a:rPr lang="en-US" sz="2800" dirty="0"/>
              <a:t>Trend over time</a:t>
            </a:r>
          </a:p>
          <a:p>
            <a:pPr lvl="1"/>
            <a:r>
              <a:rPr lang="en-US" sz="2800" dirty="0"/>
              <a:t>Composition</a:t>
            </a:r>
          </a:p>
          <a:p>
            <a:pPr lvl="1"/>
            <a:r>
              <a:rPr lang="en-US" sz="2800" dirty="0"/>
              <a:t>Compare / contrast</a:t>
            </a:r>
          </a:p>
          <a:p>
            <a:pPr lvl="1"/>
            <a:r>
              <a:rPr lang="en-US" sz="2800" dirty="0"/>
              <a:t>Distribution</a:t>
            </a:r>
          </a:p>
          <a:p>
            <a:pPr lvl="1"/>
            <a:r>
              <a:rPr lang="en-US" sz="2800" dirty="0"/>
              <a:t>Relationships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i="1" dirty="0"/>
              <a:t>Often, I find it most useful to sketch out on paper what I want to see beforehand!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7591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55BC-D449-42A8-B9FF-9C9127D8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449D-FA92-4D8D-9F24-9374537A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7F6F1B-F75A-4016-8193-8B3D7B49E7CA}"/>
              </a:ext>
            </a:extLst>
          </p:cNvPr>
          <p:cNvGrpSpPr/>
          <p:nvPr/>
        </p:nvGrpSpPr>
        <p:grpSpPr>
          <a:xfrm>
            <a:off x="2189441" y="4966409"/>
            <a:ext cx="7808468" cy="1615365"/>
            <a:chOff x="569216" y="4834009"/>
            <a:chExt cx="9015461" cy="18650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FD26FF-F9F3-4545-B2CF-DEFC75945356}"/>
                </a:ext>
              </a:extLst>
            </p:cNvPr>
            <p:cNvGrpSpPr/>
            <p:nvPr/>
          </p:nvGrpSpPr>
          <p:grpSpPr>
            <a:xfrm>
              <a:off x="569216" y="4854355"/>
              <a:ext cx="3656568" cy="1818176"/>
              <a:chOff x="2818086" y="-397454"/>
              <a:chExt cx="6156966" cy="3061459"/>
            </a:xfrm>
          </p:grpSpPr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DA31B2A-38DD-4DC2-93C2-1E42B31764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375"/>
              <a:stretch/>
            </p:blipFill>
            <p:spPr>
              <a:xfrm>
                <a:off x="5850852" y="-397454"/>
                <a:ext cx="3124200" cy="3041326"/>
              </a:xfrm>
              <a:prstGeom prst="rect">
                <a:avLst/>
              </a:prstGeom>
              <a:ln w="57150">
                <a:noFill/>
              </a:ln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0279788-E1B6-4036-8CAE-A0165DAB4B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59" r="50000"/>
              <a:stretch/>
            </p:blipFill>
            <p:spPr>
              <a:xfrm>
                <a:off x="2818086" y="-397454"/>
                <a:ext cx="3085493" cy="3061459"/>
              </a:xfrm>
              <a:prstGeom prst="rect">
                <a:avLst/>
              </a:prstGeom>
              <a:ln w="57150">
                <a:noFill/>
              </a:ln>
            </p:spPr>
          </p:pic>
        </p:grpSp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8B6D0D62-4E0A-4F62-B9B5-F8BB4E629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50"/>
            <a:stretch/>
          </p:blipFill>
          <p:spPr>
            <a:xfrm>
              <a:off x="5930842" y="4849249"/>
              <a:ext cx="1832447" cy="1846910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A6A170B5-5A2A-43CD-9D3F-DAC15D90A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0"/>
            <a:stretch/>
          </p:blipFill>
          <p:spPr>
            <a:xfrm>
              <a:off x="4134251" y="4852159"/>
              <a:ext cx="1855435" cy="1846910"/>
            </a:xfrm>
            <a:prstGeom prst="rect">
              <a:avLst/>
            </a:prstGeom>
          </p:spPr>
        </p:pic>
        <p:pic>
          <p:nvPicPr>
            <p:cNvPr id="14" name="Picture 13" descr="Chart, scatter chart&#10;&#10;Description automatically generated">
              <a:extLst>
                <a:ext uri="{FF2B5EF4-FFF2-40B4-BE49-F238E27FC236}">
                  <a16:creationId xmlns:a16="http://schemas.microsoft.com/office/drawing/2014/main" id="{AA89B69A-3D59-4CA9-91D8-18ADACB2E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69"/>
            <a:stretch/>
          </p:blipFill>
          <p:spPr>
            <a:xfrm>
              <a:off x="7746257" y="4834009"/>
              <a:ext cx="1838420" cy="184691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BC5CC5-3C0C-4913-83F0-E81866DBEE71}"/>
              </a:ext>
            </a:extLst>
          </p:cNvPr>
          <p:cNvSpPr txBox="1"/>
          <p:nvPr/>
        </p:nvSpPr>
        <p:spPr>
          <a:xfrm>
            <a:off x="3288462" y="4486275"/>
            <a:ext cx="53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X-Y Relationships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3FBED2-98C1-4A91-99D9-9EF712BBAD90}"/>
              </a:ext>
            </a:extLst>
          </p:cNvPr>
          <p:cNvGrpSpPr/>
          <p:nvPr/>
        </p:nvGrpSpPr>
        <p:grpSpPr>
          <a:xfrm>
            <a:off x="2857842" y="1748759"/>
            <a:ext cx="6330608" cy="1615182"/>
            <a:chOff x="2423437" y="2720635"/>
            <a:chExt cx="7309162" cy="1864848"/>
          </a:xfrm>
        </p:grpSpPr>
        <p:pic>
          <p:nvPicPr>
            <p:cNvPr id="18" name="Picture 17" descr="Chart, histogram&#10;&#10;Description automatically generated">
              <a:extLst>
                <a:ext uri="{FF2B5EF4-FFF2-40B4-BE49-F238E27FC236}">
                  <a16:creationId xmlns:a16="http://schemas.microsoft.com/office/drawing/2014/main" id="{F3F95C97-687A-4ED0-A5B6-3DDA64B87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2423437" y="2720635"/>
              <a:ext cx="3656338" cy="1824168"/>
            </a:xfrm>
            <a:prstGeom prst="rect">
              <a:avLst/>
            </a:prstGeom>
          </p:spPr>
        </p:pic>
        <p:pic>
          <p:nvPicPr>
            <p:cNvPr id="20" name="Picture 19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1FCA7FAB-5490-44D2-839B-FBB9E288F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74" b="50073"/>
            <a:stretch/>
          </p:blipFill>
          <p:spPr>
            <a:xfrm>
              <a:off x="6079775" y="2733291"/>
              <a:ext cx="1822746" cy="1824168"/>
            </a:xfrm>
            <a:prstGeom prst="rect">
              <a:avLst/>
            </a:prstGeom>
          </p:spPr>
        </p:pic>
        <p:pic>
          <p:nvPicPr>
            <p:cNvPr id="21" name="Picture 20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449AB25A-C213-4A03-8429-71A2596ED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4" t="51074" r="24920" b="-1001"/>
            <a:stretch/>
          </p:blipFill>
          <p:spPr>
            <a:xfrm>
              <a:off x="7909853" y="2761315"/>
              <a:ext cx="1822746" cy="182416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00DE04C-E7AB-47F5-A1F7-98126509975A}"/>
              </a:ext>
            </a:extLst>
          </p:cNvPr>
          <p:cNvSpPr txBox="1"/>
          <p:nvPr/>
        </p:nvSpPr>
        <p:spPr>
          <a:xfrm>
            <a:off x="3250362" y="1343465"/>
            <a:ext cx="53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Distributions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C9FE79-103D-401A-B385-CBFC4162CE7E}"/>
              </a:ext>
            </a:extLst>
          </p:cNvPr>
          <p:cNvGrpSpPr/>
          <p:nvPr/>
        </p:nvGrpSpPr>
        <p:grpSpPr>
          <a:xfrm>
            <a:off x="10247160" y="1788532"/>
            <a:ext cx="1682225" cy="4702755"/>
            <a:chOff x="10190010" y="1817107"/>
            <a:chExt cx="1682225" cy="4702755"/>
          </a:xfrm>
        </p:grpSpPr>
        <p:pic>
          <p:nvPicPr>
            <p:cNvPr id="29" name="Picture 2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65510C5-7655-477A-AD54-72A1B654C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1"/>
            <a:stretch/>
          </p:blipFill>
          <p:spPr>
            <a:xfrm>
              <a:off x="10219992" y="1817107"/>
              <a:ext cx="1587118" cy="1579948"/>
            </a:xfrm>
            <a:prstGeom prst="rect">
              <a:avLst/>
            </a:prstGeom>
          </p:spPr>
        </p:pic>
        <p:pic>
          <p:nvPicPr>
            <p:cNvPr id="31" name="Picture 3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59FB75E6-630E-4EFF-9889-4E929F3A3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105" b="50073"/>
            <a:stretch/>
          </p:blipFill>
          <p:spPr>
            <a:xfrm>
              <a:off x="10232168" y="3369022"/>
              <a:ext cx="1640067" cy="1579948"/>
            </a:xfrm>
            <a:prstGeom prst="rect">
              <a:avLst/>
            </a:prstGeom>
          </p:spPr>
        </p:pic>
        <p:pic>
          <p:nvPicPr>
            <p:cNvPr id="32" name="Picture 3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E274D42-6B04-4EC7-9D54-29EB14CF4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7" t="49" r="24888" b="50023"/>
            <a:stretch/>
          </p:blipFill>
          <p:spPr>
            <a:xfrm>
              <a:off x="10190010" y="4939914"/>
              <a:ext cx="1640067" cy="157994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DA40757-A172-4DF4-A55B-3F436AC2394C}"/>
              </a:ext>
            </a:extLst>
          </p:cNvPr>
          <p:cNvSpPr txBox="1"/>
          <p:nvPr/>
        </p:nvSpPr>
        <p:spPr>
          <a:xfrm>
            <a:off x="10266494" y="1354921"/>
            <a:ext cx="157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Amounts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AF825-E221-429F-82B6-FC22220512AD}"/>
              </a:ext>
            </a:extLst>
          </p:cNvPr>
          <p:cNvGrpSpPr/>
          <p:nvPr/>
        </p:nvGrpSpPr>
        <p:grpSpPr>
          <a:xfrm>
            <a:off x="221430" y="1797536"/>
            <a:ext cx="1653576" cy="4815060"/>
            <a:chOff x="221430" y="1816586"/>
            <a:chExt cx="1653576" cy="4815060"/>
          </a:xfrm>
        </p:grpSpPr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180A9CF2-DC7A-4CEE-BE99-E7EA5130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39" r="24563"/>
            <a:stretch/>
          </p:blipFill>
          <p:spPr>
            <a:xfrm>
              <a:off x="221430" y="3415256"/>
              <a:ext cx="1653576" cy="1617720"/>
            </a:xfrm>
            <a:prstGeom prst="rect">
              <a:avLst/>
            </a:prstGeom>
          </p:spPr>
        </p:pic>
        <p:pic>
          <p:nvPicPr>
            <p:cNvPr id="38" name="Picture 3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61E5E9C-912C-40BC-A4FB-6B91341CF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60" r="24828"/>
            <a:stretch/>
          </p:blipFill>
          <p:spPr>
            <a:xfrm>
              <a:off x="221713" y="5013926"/>
              <a:ext cx="1628533" cy="1617720"/>
            </a:xfrm>
            <a:prstGeom prst="rect">
              <a:avLst/>
            </a:prstGeom>
          </p:spPr>
        </p:pic>
        <p:pic>
          <p:nvPicPr>
            <p:cNvPr id="40" name="Picture 3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5F66FDE-A29B-44DB-A339-DA004B835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0"/>
            <a:stretch/>
          </p:blipFill>
          <p:spPr>
            <a:xfrm>
              <a:off x="227765" y="1816586"/>
              <a:ext cx="1607029" cy="161772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2C3DED-CCAE-4303-BC0C-6203D531F146}"/>
              </a:ext>
            </a:extLst>
          </p:cNvPr>
          <p:cNvSpPr txBox="1"/>
          <p:nvPr/>
        </p:nvSpPr>
        <p:spPr>
          <a:xfrm>
            <a:off x="262428" y="1433638"/>
            <a:ext cx="157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Proportion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26B6D1-F6C7-4E75-9398-BC6AF808687F}"/>
              </a:ext>
            </a:extLst>
          </p:cNvPr>
          <p:cNvSpPr txBox="1"/>
          <p:nvPr/>
        </p:nvSpPr>
        <p:spPr>
          <a:xfrm>
            <a:off x="3171839" y="6575099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hlinkClick r:id="rId12"/>
              </a:rPr>
              <a:t>Based on the book Fundamentals of Data Visualization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831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4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Suggestions </a:t>
            </a:r>
            <a:r>
              <a:rPr lang="en-US" sz="3200" dirty="0"/>
              <a:t>(incomplete list)</a:t>
            </a:r>
            <a:endParaRPr lang="en-US" dirty="0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C3A0A27-9474-41E8-92A0-EBE2E8ED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/>
          <a:stretch/>
        </p:blipFill>
        <p:spPr>
          <a:xfrm>
            <a:off x="2421653" y="1413144"/>
            <a:ext cx="7998487" cy="54448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D2D8-6EEE-46D5-9794-778A6880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B7DA-85E1-4A00-AB09-2E6530E3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1413145"/>
            <a:ext cx="11824254" cy="2441575"/>
          </a:xfrm>
        </p:spPr>
        <p:txBody>
          <a:bodyPr/>
          <a:lstStyle/>
          <a:p>
            <a:r>
              <a:rPr lang="en-US" dirty="0"/>
              <a:t>Use base function plot()</a:t>
            </a:r>
          </a:p>
          <a:p>
            <a:pPr lvl="1"/>
            <a:r>
              <a:rPr lang="en-US" dirty="0"/>
              <a:t>Syntax is   </a:t>
            </a:r>
            <a:r>
              <a:rPr lang="en-US" sz="2200" dirty="0">
                <a:latin typeface="Consolas" panose="020B0609020204030204" pitchFamily="49" charset="0"/>
              </a:rPr>
              <a:t>plot(</a:t>
            </a:r>
            <a:r>
              <a:rPr lang="en-US" sz="2200" dirty="0" err="1">
                <a:latin typeface="Consolas" panose="020B0609020204030204" pitchFamily="49" charset="0"/>
              </a:rPr>
              <a:t>yaxiscolumn</a:t>
            </a:r>
            <a:r>
              <a:rPr lang="en-US" sz="2200" dirty="0">
                <a:latin typeface="Consolas" panose="020B0609020204030204" pitchFamily="49" charset="0"/>
              </a:rPr>
              <a:t> ~ </a:t>
            </a:r>
            <a:r>
              <a:rPr lang="en-US" sz="2200" dirty="0" err="1">
                <a:latin typeface="Consolas" panose="020B0609020204030204" pitchFamily="49" charset="0"/>
              </a:rPr>
              <a:t>xaxiscolumn</a:t>
            </a:r>
            <a:r>
              <a:rPr lang="en-US" sz="2200" dirty="0">
                <a:latin typeface="Consolas" panose="020B0609020204030204" pitchFamily="49" charset="0"/>
              </a:rPr>
              <a:t>, data = </a:t>
            </a:r>
            <a:r>
              <a:rPr lang="en-US" sz="2200" dirty="0" err="1">
                <a:latin typeface="Consolas" panose="020B0609020204030204" pitchFamily="49" charset="0"/>
              </a:rPr>
              <a:t>dataname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OR alternately:     </a:t>
            </a:r>
            <a:r>
              <a:rPr lang="en-US" sz="2200" dirty="0">
                <a:latin typeface="Consolas" panose="020B0609020204030204" pitchFamily="49" charset="0"/>
              </a:rPr>
              <a:t>plot(x = </a:t>
            </a:r>
            <a:r>
              <a:rPr lang="en-US" sz="2200" dirty="0" err="1">
                <a:latin typeface="Consolas" panose="020B0609020204030204" pitchFamily="49" charset="0"/>
              </a:rPr>
              <a:t>dataname$xaxiscolumn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 err="1">
                <a:latin typeface="Consolas" panose="020B0609020204030204" pitchFamily="49" charset="0"/>
              </a:rPr>
              <a:t>dataname$yaxiscolumn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Using plot() is very quick and easy!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F8D6-4315-4CFB-BCD9-9ADF549C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BB17-129C-462A-9E1C-D35C724FB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5"/>
          <a:stretch/>
        </p:blipFill>
        <p:spPr>
          <a:xfrm>
            <a:off x="1298824" y="3545511"/>
            <a:ext cx="5178487" cy="33124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65ADBA-D821-4244-8098-3A36D9C85F0C}"/>
              </a:ext>
            </a:extLst>
          </p:cNvPr>
          <p:cNvSpPr txBox="1">
            <a:spLocks/>
          </p:cNvSpPr>
          <p:nvPr/>
        </p:nvSpPr>
        <p:spPr>
          <a:xfrm>
            <a:off x="6773196" y="4587035"/>
            <a:ext cx="5118537" cy="1039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buNone/>
            </a:pPr>
            <a:r>
              <a:rPr lang="en-US" sz="2300" dirty="0">
                <a:latin typeface="Consolas" panose="020B0609020204030204" pitchFamily="49" charset="0"/>
              </a:rPr>
              <a:t>plot(</a:t>
            </a:r>
            <a:r>
              <a:rPr lang="en-US" sz="2300" dirty="0" err="1">
                <a:latin typeface="Consolas" panose="020B0609020204030204" pitchFamily="49" charset="0"/>
              </a:rPr>
              <a:t>percentmales</a:t>
            </a:r>
            <a:r>
              <a:rPr lang="en-US" sz="2300" dirty="0">
                <a:latin typeface="Consolas" panose="020B0609020204030204" pitchFamily="49" charset="0"/>
              </a:rPr>
              <a:t> ~ </a:t>
            </a:r>
            <a:r>
              <a:rPr lang="en-US" sz="2300" dirty="0" err="1">
                <a:latin typeface="Consolas" panose="020B0609020204030204" pitchFamily="49" charset="0"/>
              </a:rPr>
              <a:t>statweek</a:t>
            </a:r>
            <a:r>
              <a:rPr lang="en-US" sz="2300" dirty="0">
                <a:latin typeface="Consolas" panose="020B0609020204030204" pitchFamily="49" charset="0"/>
              </a:rPr>
              <a:t>, data = </a:t>
            </a:r>
            <a:r>
              <a:rPr lang="en-US" sz="2300" dirty="0" err="1">
                <a:latin typeface="Consolas" panose="020B0609020204030204" pitchFamily="49" charset="0"/>
              </a:rPr>
              <a:t>pinkratio</a:t>
            </a:r>
            <a:r>
              <a:rPr lang="en-US" sz="23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D62C-298A-CE1B-208C-85D52B3B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plot()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84A5-CABE-B89D-A21C-00929FC4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MBT to add these excellent details</a:t>
            </a:r>
          </a:p>
        </p:txBody>
      </p:sp>
    </p:spTree>
    <p:extLst>
      <p:ext uri="{BB962C8B-B14F-4D97-AF65-F5344CB8AC3E}">
        <p14:creationId xmlns:p14="http://schemas.microsoft.com/office/powerpoint/2010/main" val="347920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B2E-33EB-4D88-83CC-6BB7B33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– A Modern Plot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8D5C-E81F-4CC9-A0B6-8FF18C4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ED36A-D487-41A0-A75D-59BCD2D99FF0}"/>
              </a:ext>
            </a:extLst>
          </p:cNvPr>
          <p:cNvGrpSpPr/>
          <p:nvPr/>
        </p:nvGrpSpPr>
        <p:grpSpPr>
          <a:xfrm>
            <a:off x="0" y="2365513"/>
            <a:ext cx="12192000" cy="4492487"/>
            <a:chOff x="1" y="2159358"/>
            <a:chExt cx="11270974" cy="41286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EBF91B-42A3-4128-A383-0E3FE5A7A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35" r="7555" b="5357"/>
            <a:stretch/>
          </p:blipFill>
          <p:spPr>
            <a:xfrm>
              <a:off x="1" y="2226365"/>
              <a:ext cx="11270974" cy="40616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2909C4-4095-447C-8EF5-3B9931AC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62" t="3546" r="9062" b="3551"/>
            <a:stretch/>
          </p:blipFill>
          <p:spPr>
            <a:xfrm>
              <a:off x="703118" y="2159358"/>
              <a:ext cx="10557917" cy="379488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228D-410A-4A3F-B3BA-BC740514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2" y="1413145"/>
            <a:ext cx="84824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use ggplot2 over base plot? </a:t>
            </a:r>
          </a:p>
          <a:p>
            <a:pPr lvl="1"/>
            <a:r>
              <a:rPr lang="en-US" dirty="0"/>
              <a:t>Faster to make beautiful charts</a:t>
            </a:r>
          </a:p>
          <a:p>
            <a:pPr lvl="1"/>
            <a:r>
              <a:rPr lang="en-US" dirty="0"/>
              <a:t>Easier to make complicated chars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I’ll call it just </a:t>
            </a:r>
            <a:r>
              <a:rPr lang="en-US" i="1" dirty="0" err="1"/>
              <a:t>ggplot</a:t>
            </a:r>
            <a:r>
              <a:rPr lang="en-US" i="1" dirty="0"/>
              <a:t>. What happened to ggplot1?   Nobody knows…..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FCD6-BF4C-4878-8769-16B94716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3CB4-496B-42C3-BE34-5470079E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11" y="1610591"/>
            <a:ext cx="6071710" cy="5247409"/>
          </a:xfrm>
        </p:spPr>
        <p:txBody>
          <a:bodyPr>
            <a:normAutofit/>
          </a:bodyPr>
          <a:lstStyle/>
          <a:p>
            <a:r>
              <a:rPr lang="en-US" dirty="0" err="1"/>
              <a:t>ggplot</a:t>
            </a:r>
            <a:r>
              <a:rPr lang="en-US" dirty="0"/>
              <a:t>() function with data &amp; </a:t>
            </a:r>
            <a:r>
              <a:rPr lang="en-US" dirty="0" err="1"/>
              <a:t>aes</a:t>
            </a:r>
            <a:r>
              <a:rPr lang="en-US" dirty="0"/>
              <a:t>()  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aes</a:t>
            </a:r>
            <a:r>
              <a:rPr lang="en-US" dirty="0"/>
              <a:t>() is the “aesthetics”. Set which cols are equal to x, y, color, fill, and group. </a:t>
            </a:r>
          </a:p>
          <a:p>
            <a:pPr>
              <a:spcBef>
                <a:spcPts val="2400"/>
              </a:spcBef>
            </a:pPr>
            <a:r>
              <a:rPr lang="en-US" dirty="0"/>
              <a:t>Use a “+” to connect between lines</a:t>
            </a:r>
          </a:p>
          <a:p>
            <a:pPr>
              <a:spcBef>
                <a:spcPts val="2400"/>
              </a:spcBef>
            </a:pPr>
            <a:r>
              <a:rPr lang="en-US" dirty="0"/>
              <a:t>Control aspects of the axes (and other parts) with “scale_”, e.g., </a:t>
            </a:r>
            <a:r>
              <a:rPr lang="en-US" dirty="0" err="1"/>
              <a:t>scale_y_continuous</a:t>
            </a:r>
            <a:r>
              <a:rPr lang="en-US" dirty="0"/>
              <a:t>, </a:t>
            </a:r>
            <a:r>
              <a:rPr lang="en-US" dirty="0" err="1"/>
              <a:t>scale_x_discrete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Add points &amp; lines using “</a:t>
            </a:r>
            <a:r>
              <a:rPr lang="en-US" dirty="0" err="1"/>
              <a:t>geom</a:t>
            </a:r>
            <a:r>
              <a:rPr lang="en-US" dirty="0"/>
              <a:t>_” </a:t>
            </a:r>
          </a:p>
          <a:p>
            <a:pPr lvl="1">
              <a:spcBef>
                <a:spcPts val="0"/>
              </a:spcBef>
            </a:pPr>
            <a:r>
              <a:rPr lang="en-US" dirty="0"/>
              <a:t>e.g., </a:t>
            </a:r>
            <a:r>
              <a:rPr lang="en-US" dirty="0" err="1"/>
              <a:t>geom_point</a:t>
            </a:r>
            <a:r>
              <a:rPr lang="en-US" dirty="0"/>
              <a:t>(), </a:t>
            </a:r>
            <a:r>
              <a:rPr lang="en-US" dirty="0" err="1"/>
              <a:t>geom_line</a:t>
            </a:r>
            <a:r>
              <a:rPr lang="en-US" dirty="0"/>
              <a:t>(),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Set visual elements using theme()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9695-1029-45D7-8CA0-E5AA27A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DFA84D-5B63-4CA6-A793-9D0D90C43EF1}"/>
              </a:ext>
            </a:extLst>
          </p:cNvPr>
          <p:cNvSpPr txBox="1">
            <a:spLocks/>
          </p:cNvSpPr>
          <p:nvPr/>
        </p:nvSpPr>
        <p:spPr>
          <a:xfrm>
            <a:off x="7182407" y="2782111"/>
            <a:ext cx="4909075" cy="344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</a:t>
            </a:r>
            <a:r>
              <a:rPr lang="en-US" sz="2000" dirty="0" err="1">
                <a:latin typeface="Consolas" panose="020B0609020204030204" pitchFamily="49" charset="0"/>
              </a:rPr>
              <a:t>mydataframe</a:t>
            </a:r>
            <a:r>
              <a:rPr lang="en-US" sz="2000" dirty="0">
                <a:latin typeface="Consolas" panose="020B0609020204030204" pitchFamily="49" charset="0"/>
              </a:rPr>
              <a:t>,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xcolumn</a:t>
            </a:r>
            <a:r>
              <a:rPr lang="en-US" sz="2000" dirty="0">
                <a:latin typeface="Consolas" panose="020B0609020204030204" pitchFamily="49" charset="0"/>
              </a:rPr>
              <a:t>, y = </a:t>
            </a:r>
            <a:r>
              <a:rPr lang="en-US" sz="2000" dirty="0" err="1">
                <a:latin typeface="Consolas" panose="020B0609020204030204" pitchFamily="49" charset="0"/>
              </a:rPr>
              <a:t>ycolumn</a:t>
            </a:r>
            <a:r>
              <a:rPr lang="en-US" sz="2000" dirty="0">
                <a:latin typeface="Consolas" panose="020B0609020204030204" pitchFamily="49" charset="0"/>
              </a:rPr>
              <a:t>, group = </a:t>
            </a:r>
            <a:r>
              <a:rPr lang="en-US" sz="2000" dirty="0" err="1">
                <a:latin typeface="Consolas" panose="020B0609020204030204" pitchFamily="49" charset="0"/>
              </a:rPr>
              <a:t>groupvar</a:t>
            </a:r>
            <a:r>
              <a:rPr lang="en-US" sz="2000" dirty="0">
                <a:latin typeface="Consolas" panose="020B0609020204030204" pitchFamily="49" charset="0"/>
              </a:rPr>
              <a:t>)) </a:t>
            </a:r>
          </a:p>
          <a:p>
            <a:pPr marL="346075" indent="-34607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c(1990, 2000, 2010, 2020)) +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37988-AA99-4E4C-B732-9AF4BEF52DFC}"/>
              </a:ext>
            </a:extLst>
          </p:cNvPr>
          <p:cNvGrpSpPr/>
          <p:nvPr/>
        </p:nvGrpSpPr>
        <p:grpSpPr>
          <a:xfrm>
            <a:off x="10398869" y="2033080"/>
            <a:ext cx="1339693" cy="1128514"/>
            <a:chOff x="10398869" y="2033080"/>
            <a:chExt cx="1339693" cy="112851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92D931-084C-4C76-9BA5-B1222DDF045A}"/>
                </a:ext>
              </a:extLst>
            </p:cNvPr>
            <p:cNvSpPr/>
            <p:nvPr/>
          </p:nvSpPr>
          <p:spPr>
            <a:xfrm>
              <a:off x="10398869" y="2033080"/>
              <a:ext cx="1339693" cy="1021405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93" h="1021405">
                  <a:moveTo>
                    <a:pt x="0" y="0"/>
                  </a:moveTo>
                  <a:cubicBezTo>
                    <a:pt x="466117" y="20266"/>
                    <a:pt x="1146242" y="118353"/>
                    <a:pt x="1274323" y="359923"/>
                  </a:cubicBezTo>
                  <a:cubicBezTo>
                    <a:pt x="1451042" y="611221"/>
                    <a:pt x="1241087" y="898998"/>
                    <a:pt x="982494" y="102140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49C87B2-B1FD-4697-BB72-588496D3E13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E9A492-50CB-4734-99CF-CD0ACEA4B67D}"/>
              </a:ext>
            </a:extLst>
          </p:cNvPr>
          <p:cNvGrpSpPr/>
          <p:nvPr/>
        </p:nvGrpSpPr>
        <p:grpSpPr>
          <a:xfrm flipV="1">
            <a:off x="11224964" y="3867348"/>
            <a:ext cx="596859" cy="1426991"/>
            <a:chOff x="11256140" y="1734603"/>
            <a:chExt cx="596859" cy="142699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8B8792-FB1B-4218-8382-785594FC71E9}"/>
                </a:ext>
              </a:extLst>
            </p:cNvPr>
            <p:cNvSpPr/>
            <p:nvPr/>
          </p:nvSpPr>
          <p:spPr>
            <a:xfrm>
              <a:off x="11381364" y="1734603"/>
              <a:ext cx="471635" cy="1319882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3237"/>
                <a:gd name="connsiteY0" fmla="*/ 0 h 992222"/>
                <a:gd name="connsiteX1" fmla="*/ 632298 w 633237"/>
                <a:gd name="connsiteY1" fmla="*/ 505837 h 992222"/>
                <a:gd name="connsiteX2" fmla="*/ 175098 w 633237"/>
                <a:gd name="connsiteY2" fmla="*/ 992222 h 992222"/>
                <a:gd name="connsiteX0" fmla="*/ 25562 w 459107"/>
                <a:gd name="connsiteY0" fmla="*/ 0 h 1246222"/>
                <a:gd name="connsiteX1" fmla="*/ 457200 w 459107"/>
                <a:gd name="connsiteY1" fmla="*/ 759837 h 1246222"/>
                <a:gd name="connsiteX2" fmla="*/ 0 w 459107"/>
                <a:gd name="connsiteY2" fmla="*/ 1246222 h 1246222"/>
                <a:gd name="connsiteX0" fmla="*/ 25562 w 458473"/>
                <a:gd name="connsiteY0" fmla="*/ 0 h 1246222"/>
                <a:gd name="connsiteX1" fmla="*/ 457200 w 458473"/>
                <a:gd name="connsiteY1" fmla="*/ 759837 h 1246222"/>
                <a:gd name="connsiteX2" fmla="*/ 0 w 458473"/>
                <a:gd name="connsiteY2" fmla="*/ 1246222 h 1246222"/>
                <a:gd name="connsiteX0" fmla="*/ 25562 w 457265"/>
                <a:gd name="connsiteY0" fmla="*/ 0 h 1246222"/>
                <a:gd name="connsiteX1" fmla="*/ 457200 w 457265"/>
                <a:gd name="connsiteY1" fmla="*/ 759837 h 1246222"/>
                <a:gd name="connsiteX2" fmla="*/ 0 w 457265"/>
                <a:gd name="connsiteY2" fmla="*/ 1246222 h 1246222"/>
                <a:gd name="connsiteX0" fmla="*/ 25562 w 461139"/>
                <a:gd name="connsiteY0" fmla="*/ 0 h 1246222"/>
                <a:gd name="connsiteX1" fmla="*/ 457200 w 461139"/>
                <a:gd name="connsiteY1" fmla="*/ 759837 h 1246222"/>
                <a:gd name="connsiteX2" fmla="*/ 0 w 461139"/>
                <a:gd name="connsiteY2" fmla="*/ 1246222 h 1246222"/>
                <a:gd name="connsiteX0" fmla="*/ 25562 w 457380"/>
                <a:gd name="connsiteY0" fmla="*/ 0 h 1246222"/>
                <a:gd name="connsiteX1" fmla="*/ 457200 w 457380"/>
                <a:gd name="connsiteY1" fmla="*/ 759837 h 1246222"/>
                <a:gd name="connsiteX2" fmla="*/ 0 w 457380"/>
                <a:gd name="connsiteY2" fmla="*/ 1246222 h 1246222"/>
                <a:gd name="connsiteX0" fmla="*/ 132242 w 467411"/>
                <a:gd name="connsiteY0" fmla="*/ 0 h 1319882"/>
                <a:gd name="connsiteX1" fmla="*/ 457200 w 467411"/>
                <a:gd name="connsiteY1" fmla="*/ 833497 h 1319882"/>
                <a:gd name="connsiteX2" fmla="*/ 0 w 467411"/>
                <a:gd name="connsiteY2" fmla="*/ 1319882 h 1319882"/>
                <a:gd name="connsiteX0" fmla="*/ 132242 w 471635"/>
                <a:gd name="connsiteY0" fmla="*/ 0 h 1319882"/>
                <a:gd name="connsiteX1" fmla="*/ 457200 w 471635"/>
                <a:gd name="connsiteY1" fmla="*/ 833497 h 1319882"/>
                <a:gd name="connsiteX2" fmla="*/ 0 w 471635"/>
                <a:gd name="connsiteY2" fmla="*/ 1319882 h 131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635" h="1319882">
                  <a:moveTo>
                    <a:pt x="132242" y="0"/>
                  </a:moveTo>
                  <a:cubicBezTo>
                    <a:pt x="499299" y="487086"/>
                    <a:pt x="489400" y="694797"/>
                    <a:pt x="457200" y="833497"/>
                  </a:cubicBezTo>
                  <a:cubicBezTo>
                    <a:pt x="425000" y="972197"/>
                    <a:pt x="258593" y="1197475"/>
                    <a:pt x="0" y="1319882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5936AB8-01D0-4EBA-AAB5-5241152938B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2CFD82-470B-491B-B680-8DB430BCDEFD}"/>
              </a:ext>
            </a:extLst>
          </p:cNvPr>
          <p:cNvSpPr txBox="1">
            <a:spLocks/>
          </p:cNvSpPr>
          <p:nvPr/>
        </p:nvSpPr>
        <p:spPr>
          <a:xfrm>
            <a:off x="7746611" y="1763527"/>
            <a:ext cx="2825074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Establish the plot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C9D6C4-9505-439A-AAAB-227F5C717BA6}"/>
              </a:ext>
            </a:extLst>
          </p:cNvPr>
          <p:cNvSpPr txBox="1">
            <a:spLocks/>
          </p:cNvSpPr>
          <p:nvPr/>
        </p:nvSpPr>
        <p:spPr>
          <a:xfrm>
            <a:off x="8993529" y="5161891"/>
            <a:ext cx="3258099" cy="875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Control x axis       (e.g., set axis breaks)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78917D-682B-41BB-B8AE-B9F640E9CCE8}"/>
              </a:ext>
            </a:extLst>
          </p:cNvPr>
          <p:cNvGrpSpPr/>
          <p:nvPr/>
        </p:nvGrpSpPr>
        <p:grpSpPr>
          <a:xfrm>
            <a:off x="7162971" y="4737262"/>
            <a:ext cx="355329" cy="757527"/>
            <a:chOff x="7162971" y="4737262"/>
            <a:chExt cx="355329" cy="75752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01391F-70A2-400C-9F8B-5CE3D9902E7B}"/>
                </a:ext>
              </a:extLst>
            </p:cNvPr>
            <p:cNvSpPr/>
            <p:nvPr/>
          </p:nvSpPr>
          <p:spPr>
            <a:xfrm>
              <a:off x="7162971" y="4884229"/>
              <a:ext cx="257669" cy="610560"/>
            </a:xfrm>
            <a:custGeom>
              <a:avLst/>
              <a:gdLst>
                <a:gd name="connsiteX0" fmla="*/ 295224 w 295224"/>
                <a:gd name="connsiteY0" fmla="*/ 0 h 778213"/>
                <a:gd name="connsiteX1" fmla="*/ 32577 w 295224"/>
                <a:gd name="connsiteY1" fmla="*/ 408562 h 778213"/>
                <a:gd name="connsiteX2" fmla="*/ 13122 w 295224"/>
                <a:gd name="connsiteY2" fmla="*/ 778213 h 77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24" h="778213">
                  <a:moveTo>
                    <a:pt x="295224" y="0"/>
                  </a:moveTo>
                  <a:cubicBezTo>
                    <a:pt x="187409" y="139430"/>
                    <a:pt x="79594" y="278860"/>
                    <a:pt x="32577" y="408562"/>
                  </a:cubicBezTo>
                  <a:cubicBezTo>
                    <a:pt x="-14440" y="538264"/>
                    <a:pt x="-659" y="658238"/>
                    <a:pt x="13122" y="778213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57BBF3-994A-4DA6-BF70-A0359D307A9D}"/>
                </a:ext>
              </a:extLst>
            </p:cNvPr>
            <p:cNvSpPr/>
            <p:nvPr/>
          </p:nvSpPr>
          <p:spPr>
            <a:xfrm rot="6522431" flipV="1">
              <a:off x="7307356" y="4752888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AFA6E0-E0B7-44E3-9D01-06A5E1BAD127}"/>
              </a:ext>
            </a:extLst>
          </p:cNvPr>
          <p:cNvSpPr txBox="1">
            <a:spLocks/>
          </p:cNvSpPr>
          <p:nvPr/>
        </p:nvSpPr>
        <p:spPr>
          <a:xfrm>
            <a:off x="6509406" y="5480963"/>
            <a:ext cx="2743201" cy="75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lines!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9AE6-202B-4341-8C3C-0A1EB78CF39B}"/>
              </a:ext>
            </a:extLst>
          </p:cNvPr>
          <p:cNvSpPr txBox="1"/>
          <p:nvPr/>
        </p:nvSpPr>
        <p:spPr>
          <a:xfrm>
            <a:off x="10163986" y="3312059"/>
            <a:ext cx="27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2724</Words>
  <Application>Microsoft Office PowerPoint</Application>
  <PresentationFormat>Widescreen</PresentationFormat>
  <Paragraphs>348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PowerPoint Presentation</vt:lpstr>
      <vt:lpstr>7 – Let’s Make Charts!</vt:lpstr>
      <vt:lpstr>Chart Types</vt:lpstr>
      <vt:lpstr>Chart Types</vt:lpstr>
      <vt:lpstr>Chart Suggestions (incomplete list)</vt:lpstr>
      <vt:lpstr>Chart Basics</vt:lpstr>
      <vt:lpstr>More plot() examples</vt:lpstr>
      <vt:lpstr>ggplot2 – A Modern Plot Solution</vt:lpstr>
      <vt:lpstr>ggplot2</vt:lpstr>
      <vt:lpstr>Anatomy of a ggplot</vt:lpstr>
      <vt:lpstr>ggplot parts: ggplot()</vt:lpstr>
      <vt:lpstr>ggplot parts: aes()</vt:lpstr>
      <vt:lpstr>ggplot parts: geoms</vt:lpstr>
      <vt:lpstr>ggplot parts: geoms</vt:lpstr>
      <vt:lpstr>ggplot parts</vt:lpstr>
      <vt:lpstr>ggplot parts: scales</vt:lpstr>
      <vt:lpstr>ggplot parts: theme</vt:lpstr>
      <vt:lpstr>ggplot parts: theme</vt:lpstr>
      <vt:lpstr>ggplot parts: Facets</vt:lpstr>
      <vt:lpstr>Anatomy of a ggplot</vt:lpstr>
      <vt:lpstr>Plotting Approach</vt:lpstr>
      <vt:lpstr>Fill vs Color</vt:lpstr>
      <vt:lpstr>Fill vs color</vt:lpstr>
      <vt:lpstr>Saving!</vt:lpstr>
      <vt:lpstr>Common ggplot errors</vt:lpstr>
      <vt:lpstr>Let’s practice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Priest, Justin T (DFG)</cp:lastModifiedBy>
  <cp:revision>3</cp:revision>
  <dcterms:created xsi:type="dcterms:W3CDTF">2023-09-12T23:15:45Z</dcterms:created>
  <dcterms:modified xsi:type="dcterms:W3CDTF">2023-09-12T23:29:16Z</dcterms:modified>
</cp:coreProperties>
</file>