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82" r:id="rId3"/>
    <p:sldId id="414" r:id="rId4"/>
    <p:sldId id="412" r:id="rId5"/>
    <p:sldId id="422" r:id="rId6"/>
    <p:sldId id="415" r:id="rId7"/>
    <p:sldId id="416" r:id="rId8"/>
    <p:sldId id="423" r:id="rId9"/>
    <p:sldId id="417" r:id="rId10"/>
    <p:sldId id="4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84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44023-84C2-4396-A5D3-D607D3F2AEC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2B39-D975-41C1-9D14-11E4B7A2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It is normal to feel like you’re stretching your brain and or not advancing as fast as you wish. I felt like that, everyone I’ve talked to felt like that.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This is a language, and you can’t learn Russian or train for a marathon in one day, keep practicing. </a:t>
            </a:r>
          </a:p>
          <a:p>
            <a:pPr marL="0" indent="0">
              <a:buNone/>
            </a:pPr>
            <a:r>
              <a:rPr lang="en-US" sz="1200" dirty="0"/>
              <a:t>That said, you’ve learned a LOT more than you knew yesterday morning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64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44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36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install a package once, you can just use the library function. Otherwise you’ll have to write </a:t>
            </a:r>
            <a:r>
              <a:rPr lang="en-US" dirty="0" err="1"/>
              <a:t>install.packages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98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go over how to start a New 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05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941B-C202-481B-7EFD-4BDCD907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E3D0-F2E8-5E84-67AE-47406941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61B5-A832-C2C2-6541-A5E9D4A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88B5-363C-0317-349B-6FF4C292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DEBB-8622-91B3-919F-47FC161C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2ED5-6881-0E4B-D4E6-ECB3C69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D8C7-D7C1-8234-F63F-9B49D4F9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0CF3-1848-A7EE-AC95-59384018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E029-07CC-C631-9277-FF389764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88C4-A3AE-6805-EB8D-A4192776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BF9E3-44BC-F260-8206-CEEBB45B6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3F5B7-A08E-42AF-E258-6A1E8485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5A16-DF15-E807-6877-CBBD4A4D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22E7-407D-E7F7-7814-F3A1F344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9626-9D04-F53B-C0F2-7246F56C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EE9-7BED-CECC-8031-831D4391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F651-82C2-79C0-F7A2-A23793E3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0279-C75B-B6AB-75B3-6FB30B90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AEB52-2AEA-4527-964C-B58FDE2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5DB574-F92D-6920-9E2D-47ABE88C1D5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A9574C-2532-81B3-1BF0-A49EDD4FCEB5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B914B1-923E-51E9-E0EF-5AF77BFDD828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AD6D66-206A-983A-A414-FBA58354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BE658D16-0919-8622-9E13-0A0DABE0B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6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C5D28-30D4-7E87-0E3A-8AE1F4F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BB98-7EEB-E117-BBDA-187261B2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4B59-D5A6-C035-F603-08BE1249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D094-5846-B940-8889-76822CDF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032184-E0C3-51E4-9AD5-12C30F477FCA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F222CF-BC01-EAD1-F3A9-DFE63150B5F5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EA8662-8FAD-E02B-79CC-725E9EE56748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F71E4588-4C37-5D11-B828-FAF499BDD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900549E-250B-D233-EB77-9831A3C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90" y="3030600"/>
            <a:ext cx="10515600" cy="1325563"/>
          </a:xfrm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6D1E-DCC0-72F8-6DC6-EEF05EE5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D0AB-FDA6-0F75-6040-9F2CBA980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09CC5-D067-B720-7B61-A36C8031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C37CC-6738-C803-9230-6DE14B82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5C0F-5B45-890C-7822-709F52FF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ADC5-D805-57D2-1A33-B7DCA6C2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C2DE-08F8-BE8B-DC59-BA75B7D3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237A4-1ED1-17D4-69C0-90B92AA2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3823E-7991-E33D-2957-BF805BB14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BC9A6-3440-08D6-C510-537DD81F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2699D-EF36-3725-DD92-66937986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55F6-BA64-B048-4FD7-AD48505E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69223-C5CE-DD7E-5B61-BABD3886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0DC30-C80C-9FAA-FB8D-9E151612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55F8-A0EE-6638-B9D8-9819B5D9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4D42E-C812-62A0-44BF-716A3DEC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77AE2-FECD-1732-6BF3-1063B967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B943E-138A-5F72-4E18-473E9136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122A7-8CEF-CB1E-70AF-30486119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F5C2-F220-0BAE-8BD8-AABFF86F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717A7-73B8-CF37-D7ED-0A567B1D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7BD3-EC87-4957-F655-885AFB5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5809-A5BB-ABA7-7E42-5839B6CE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94F24-56CA-ECD0-E24F-3E3796EF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C458-A6C0-D861-4B82-67A47253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4DD79-33A6-516E-B86B-FABF55C0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9BF3-9AD4-6EA2-4545-5DBB835C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76CA-1850-0914-249F-A60AE683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74821-81A2-DD1B-858C-9B1EB3ED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815F-D0E4-5D7A-A57B-7FF418EF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837AE-2A1F-1DD3-8BC2-53E04E4B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E7E6-B936-2035-FA63-E4D0302D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C39B-05F8-1EF7-127C-EB4DC32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8D0D1-1951-8C7F-B761-47B004AE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C442-A0D2-457E-65D6-290DDABF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9C6A-D77E-B1CA-FBF8-4B1CDFE21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3F75-7540-454F-94D4-8345804CCC7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E303-E73B-969F-3FC8-28DEDB661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4507-BEF7-36F4-0E7C-12443FB18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omasp8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5321-0A49-A639-B4FA-7F0929A36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 –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2A2CA-6379-CB77-F3DE-D5F4DE6C6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9274E2-A072-4F97-83C2-3491BC48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60" y="1825625"/>
            <a:ext cx="7131441" cy="50323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B90C-3B45-430A-8C9A-CCD0E311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4"/>
            <a:ext cx="4616669" cy="4738461"/>
          </a:xfrm>
        </p:spPr>
        <p:txBody>
          <a:bodyPr>
            <a:normAutofit/>
          </a:bodyPr>
          <a:lstStyle/>
          <a:p>
            <a:r>
              <a:rPr lang="en-US" dirty="0"/>
              <a:t>File --&gt; New File --&gt; New R Script (</a:t>
            </a:r>
            <a:r>
              <a:rPr lang="en-US" dirty="0" err="1"/>
              <a:t>Ctrl+Shift+N</a:t>
            </a:r>
            <a:r>
              <a:rPr lang="en-US" dirty="0"/>
              <a:t>)</a:t>
            </a:r>
          </a:p>
          <a:p>
            <a:r>
              <a:rPr lang="en-US" dirty="0"/>
              <a:t>Write some code!</a:t>
            </a:r>
          </a:p>
          <a:p>
            <a:r>
              <a:rPr lang="en-US" dirty="0"/>
              <a:t>Save file but make a new folder called “code” first!</a:t>
            </a:r>
          </a:p>
          <a:p>
            <a:endParaRPr lang="en-US" dirty="0"/>
          </a:p>
          <a:p>
            <a:r>
              <a:rPr lang="en-US" dirty="0"/>
              <a:t>Open Windows Explorer folder. Create a folder named “data”, copy/paste some CSV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1C76-E339-4750-9082-41E5D4D5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D9F8A-BCB9-4191-8442-F08F21E7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Project, Part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9AA2C6-3BB5-448A-913C-D3C303A7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79" y="1825624"/>
            <a:ext cx="7131441" cy="50323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6F1334-0822-494A-A4F5-0F4ED927061A}"/>
              </a:ext>
            </a:extLst>
          </p:cNvPr>
          <p:cNvGrpSpPr/>
          <p:nvPr/>
        </p:nvGrpSpPr>
        <p:grpSpPr>
          <a:xfrm>
            <a:off x="5044880" y="1825625"/>
            <a:ext cx="7131440" cy="5032375"/>
            <a:chOff x="5060560" y="1825625"/>
            <a:chExt cx="7131440" cy="50323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736AC8-0FFB-4F6B-B13A-FA5CE7958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0560" y="1825625"/>
              <a:ext cx="7131440" cy="5032375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D5E7B4E6-4D89-47EE-A347-B4647FA61129}"/>
                </a:ext>
              </a:extLst>
            </p:cNvPr>
            <p:cNvSpPr/>
            <p:nvPr/>
          </p:nvSpPr>
          <p:spPr>
            <a:xfrm rot="9650010">
              <a:off x="6978075" y="3236590"/>
              <a:ext cx="713217" cy="1869225"/>
            </a:xfrm>
            <a:prstGeom prst="downArrow">
              <a:avLst>
                <a:gd name="adj1" fmla="val 33334"/>
                <a:gd name="adj2" fmla="val 72917"/>
              </a:avLst>
            </a:prstGeom>
            <a:solidFill>
              <a:srgbClr val="6D24A4"/>
            </a:solidFill>
            <a:ln w="19050">
              <a:solidFill>
                <a:srgbClr val="F27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8C3E72-1265-4236-8781-799F3D8C4D67}"/>
              </a:ext>
            </a:extLst>
          </p:cNvPr>
          <p:cNvGrpSpPr/>
          <p:nvPr/>
        </p:nvGrpSpPr>
        <p:grpSpPr>
          <a:xfrm>
            <a:off x="5874870" y="2256018"/>
            <a:ext cx="5921540" cy="3346996"/>
            <a:chOff x="5874870" y="2256018"/>
            <a:chExt cx="5921540" cy="33469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E67BD9-B66D-43FE-AE4C-41B40A6EC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870" y="2256018"/>
              <a:ext cx="5921540" cy="33015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3CA5BD-79FD-4749-9F5A-3132F7AA992F}"/>
                </a:ext>
              </a:extLst>
            </p:cNvPr>
            <p:cNvSpPr txBox="1"/>
            <p:nvPr/>
          </p:nvSpPr>
          <p:spPr>
            <a:xfrm>
              <a:off x="6965006" y="4895128"/>
              <a:ext cx="42882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Once completed, you should probably have something that looks like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6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4C92C6D-4C65-4C31-BCAF-558F9F8E0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" r="18700" b="59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88670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Welcome Back!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54405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Yesterday was TOUGH, good work.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I want to reiterate how much progress you’ve already made!! It can be frustrating to learn a language, but keep at it.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What major things did you learn yesterday?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Let’s review some of the basics we 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D95AE55-B5F4-483D-AEFF-E8059F5502F5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A7966-6709-4C4D-94EF-77263934D7B7}"/>
              </a:ext>
            </a:extLst>
          </p:cNvPr>
          <p:cNvSpPr txBox="1"/>
          <p:nvPr/>
        </p:nvSpPr>
        <p:spPr>
          <a:xfrm>
            <a:off x="7014545" y="6567586"/>
            <a:ext cx="3287695" cy="3077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bg1">
                  <a:alpha val="46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Generative a{R}t by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Thomas Lin Pedersen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7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401D-31BC-4E8C-82B3-E46AFDB5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96E22-C477-4A88-A18E-BD1F2533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General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D7AE94-C7F5-4ADF-A040-4E62D6785015}"/>
              </a:ext>
            </a:extLst>
          </p:cNvPr>
          <p:cNvSpPr txBox="1">
            <a:spLocks/>
          </p:cNvSpPr>
          <p:nvPr/>
        </p:nvSpPr>
        <p:spPr>
          <a:xfrm>
            <a:off x="180852" y="1617878"/>
            <a:ext cx="5208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function has arguments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dfname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na.rm = 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c() to concatenate items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lines must end in a comma, pipe, or be completed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5D38E6-249E-442E-89CE-B4AF4620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442" y="1408722"/>
            <a:ext cx="6397558" cy="5449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A5E09C6-D446-4233-971C-E0A9339055F6}"/>
              </a:ext>
            </a:extLst>
          </p:cNvPr>
          <p:cNvSpPr/>
          <p:nvPr/>
        </p:nvSpPr>
        <p:spPr>
          <a:xfrm rot="10800000">
            <a:off x="6520945" y="3970323"/>
            <a:ext cx="504497" cy="1107515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83194-0575-4F00-808B-176F7300B7F3}"/>
              </a:ext>
            </a:extLst>
          </p:cNvPr>
          <p:cNvSpPr txBox="1"/>
          <p:nvPr/>
        </p:nvSpPr>
        <p:spPr>
          <a:xfrm>
            <a:off x="6145759" y="5161674"/>
            <a:ext cx="1254868" cy="400110"/>
          </a:xfrm>
          <a:prstGeom prst="rect">
            <a:avLst/>
          </a:prstGeom>
          <a:noFill/>
          <a:ln w="38100">
            <a:solidFill>
              <a:srgbClr val="6D24A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C8D91BB-5A44-43A5-B92E-3BEFC305F74F}"/>
              </a:ext>
            </a:extLst>
          </p:cNvPr>
          <p:cNvSpPr/>
          <p:nvPr/>
        </p:nvSpPr>
        <p:spPr>
          <a:xfrm rot="10800000">
            <a:off x="7157375" y="3970323"/>
            <a:ext cx="504497" cy="159146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51412-7569-461D-BAF3-54159FACFC5C}"/>
              </a:ext>
            </a:extLst>
          </p:cNvPr>
          <p:cNvSpPr txBox="1"/>
          <p:nvPr/>
        </p:nvSpPr>
        <p:spPr>
          <a:xfrm>
            <a:off x="6782189" y="5645619"/>
            <a:ext cx="1254868" cy="400110"/>
          </a:xfrm>
          <a:prstGeom prst="rect">
            <a:avLst/>
          </a:prstGeom>
          <a:noFill/>
          <a:ln w="38100">
            <a:solidFill>
              <a:srgbClr val="6D24A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DB21F93-3E67-4DD2-BE19-9852446DFF67}"/>
              </a:ext>
            </a:extLst>
          </p:cNvPr>
          <p:cNvSpPr/>
          <p:nvPr/>
        </p:nvSpPr>
        <p:spPr>
          <a:xfrm rot="10800000">
            <a:off x="8388373" y="3970323"/>
            <a:ext cx="504497" cy="201113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524E8-D1C3-4970-BFF1-A170DF6EC99A}"/>
              </a:ext>
            </a:extLst>
          </p:cNvPr>
          <p:cNvSpPr txBox="1"/>
          <p:nvPr/>
        </p:nvSpPr>
        <p:spPr>
          <a:xfrm>
            <a:off x="8013187" y="6129562"/>
            <a:ext cx="1254868" cy="400110"/>
          </a:xfrm>
          <a:prstGeom prst="rect">
            <a:avLst/>
          </a:prstGeom>
          <a:noFill/>
          <a:ln w="38100">
            <a:solidFill>
              <a:srgbClr val="6D24A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argument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42B0F-D178-4644-A3CB-FE86412E17AE}"/>
              </a:ext>
            </a:extLst>
          </p:cNvPr>
          <p:cNvSpPr/>
          <p:nvPr/>
        </p:nvSpPr>
        <p:spPr>
          <a:xfrm>
            <a:off x="7661872" y="3122579"/>
            <a:ext cx="1423762" cy="507832"/>
          </a:xfrm>
          <a:prstGeom prst="rect">
            <a:avLst/>
          </a:prstGeom>
          <a:noFill/>
          <a:ln w="571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6B47244-294E-424B-9E70-E2C9A984C761}"/>
              </a:ext>
            </a:extLst>
          </p:cNvPr>
          <p:cNvSpPr/>
          <p:nvPr/>
        </p:nvSpPr>
        <p:spPr>
          <a:xfrm rot="1736077">
            <a:off x="8943087" y="2228909"/>
            <a:ext cx="504497" cy="1107515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E391727-C992-4B18-B768-AFC53213C054}"/>
              </a:ext>
            </a:extLst>
          </p:cNvPr>
          <p:cNvSpPr/>
          <p:nvPr/>
        </p:nvSpPr>
        <p:spPr>
          <a:xfrm rot="1736077">
            <a:off x="9322060" y="2733650"/>
            <a:ext cx="504497" cy="1107515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6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A6D1-1B67-404F-80CF-2F7D2800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" y="1502979"/>
            <a:ext cx="5402317" cy="48533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“&lt;-” to save a </a:t>
            </a:r>
            <a:r>
              <a:rPr lang="en-US" dirty="0" err="1"/>
              <a:t>dataframe</a:t>
            </a:r>
            <a:r>
              <a:rPr lang="en-US" dirty="0"/>
              <a:t>/vector</a:t>
            </a:r>
          </a:p>
          <a:p>
            <a:pPr lvl="1"/>
            <a:r>
              <a:rPr lang="en-US" dirty="0"/>
              <a:t>Otherwise code doesn’t save for access later (which is often fine!)</a:t>
            </a:r>
          </a:p>
          <a:p>
            <a:endParaRPr lang="en-US" dirty="0"/>
          </a:p>
          <a:p>
            <a:r>
              <a:rPr lang="en-US" dirty="0"/>
              <a:t>Ctrl + Enter (or Run Button) evaluates the line of code (sending it to console)</a:t>
            </a:r>
          </a:p>
          <a:p>
            <a:pPr lvl="1"/>
            <a:r>
              <a:rPr lang="en-US" dirty="0"/>
              <a:t>Put cursor somewhere in that line, or highlight the chunk you want</a:t>
            </a:r>
          </a:p>
          <a:p>
            <a:endParaRPr lang="en-US" dirty="0"/>
          </a:p>
          <a:p>
            <a:r>
              <a:rPr lang="en-US" dirty="0"/>
              <a:t>Objects in the environment disappear once we close R. We’ll need to re-run whole script to get them back. They don’t “live” anywhere permanently.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6BE-79E4-421E-A20A-710CC540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60313-92C7-46D0-8673-5BC98508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General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C80737-1324-45E8-ACEC-A5EC8620E53A}"/>
              </a:ext>
            </a:extLst>
          </p:cNvPr>
          <p:cNvGrpSpPr/>
          <p:nvPr/>
        </p:nvGrpSpPr>
        <p:grpSpPr>
          <a:xfrm>
            <a:off x="5465294" y="1454355"/>
            <a:ext cx="6739675" cy="5218176"/>
            <a:chOff x="5567937" y="1502979"/>
            <a:chExt cx="6739675" cy="52181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8B5250-5062-478F-ABB7-07692B991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7937" y="1502979"/>
              <a:ext cx="6739675" cy="52181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95FF8F-AE4B-4F41-AB57-B383B6FFB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2242" y="2367358"/>
              <a:ext cx="590411" cy="21194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16A669-2798-4554-89C9-BFD545EFAA46}"/>
              </a:ext>
            </a:extLst>
          </p:cNvPr>
          <p:cNvGrpSpPr/>
          <p:nvPr/>
        </p:nvGrpSpPr>
        <p:grpSpPr>
          <a:xfrm>
            <a:off x="5452326" y="1454355"/>
            <a:ext cx="6739674" cy="5248845"/>
            <a:chOff x="5502335" y="2732167"/>
            <a:chExt cx="6739674" cy="52488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D40CB8-64EB-47DA-A5A9-663EDFCB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2335" y="2732167"/>
              <a:ext cx="6739674" cy="52488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57189C-B25F-4C73-A47F-B8F0F15D6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0187" y="3613546"/>
              <a:ext cx="590411" cy="211942"/>
            </a:xfrm>
            <a:prstGeom prst="rect">
              <a:avLst/>
            </a:prstGeom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2AD4214-ADD6-4599-A5D0-9B65D83D9697}"/>
              </a:ext>
            </a:extLst>
          </p:cNvPr>
          <p:cNvSpPr/>
          <p:nvPr/>
        </p:nvSpPr>
        <p:spPr>
          <a:xfrm>
            <a:off x="6913431" y="3645905"/>
            <a:ext cx="504497" cy="217564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9814C1-8FC4-471E-860C-55DD4BADA60E}"/>
              </a:ext>
            </a:extLst>
          </p:cNvPr>
          <p:cNvSpPr/>
          <p:nvPr/>
        </p:nvSpPr>
        <p:spPr>
          <a:xfrm rot="16200000">
            <a:off x="8635855" y="2477963"/>
            <a:ext cx="504497" cy="1052574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09A7FA-E20D-42C2-A95F-05D7F0FB6E8B}"/>
              </a:ext>
            </a:extLst>
          </p:cNvPr>
          <p:cNvSpPr/>
          <p:nvPr/>
        </p:nvSpPr>
        <p:spPr>
          <a:xfrm>
            <a:off x="7745195" y="2269131"/>
            <a:ext cx="700376" cy="380707"/>
          </a:xfrm>
          <a:prstGeom prst="ellipse">
            <a:avLst/>
          </a:prstGeom>
          <a:noFill/>
          <a:ln w="76200">
            <a:solidFill>
              <a:srgbClr val="B5517D"/>
            </a:solidFill>
          </a:ln>
          <a:effectLst>
            <a:glow rad="101600">
              <a:srgbClr val="F27779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6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5" grpId="1" animBg="1"/>
      <p:bldP spid="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A21B-E609-4DCA-8D65-DE83D806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1564268"/>
            <a:ext cx="60242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library is a new group of functions </a:t>
            </a:r>
          </a:p>
          <a:p>
            <a:pPr>
              <a:spcBef>
                <a:spcPts val="2400"/>
              </a:spcBef>
            </a:pPr>
            <a:r>
              <a:rPr lang="en-US" dirty="0"/>
              <a:t>The first time, use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packagename</a:t>
            </a:r>
            <a:r>
              <a:rPr lang="en-US" dirty="0"/>
              <a:t>”)</a:t>
            </a:r>
          </a:p>
          <a:p>
            <a:pPr>
              <a:spcBef>
                <a:spcPts val="2400"/>
              </a:spcBef>
            </a:pPr>
            <a:r>
              <a:rPr lang="en-US" dirty="0"/>
              <a:t>Every time you open a script use library(</a:t>
            </a:r>
            <a:r>
              <a:rPr lang="en-US" dirty="0" err="1"/>
              <a:t>packagename</a:t>
            </a:r>
            <a:r>
              <a:rPr lang="en-US" dirty="0"/>
              <a:t>) to load a library</a:t>
            </a:r>
          </a:p>
          <a:p>
            <a:pPr>
              <a:spcBef>
                <a:spcPts val="2400"/>
              </a:spcBef>
            </a:pPr>
            <a:r>
              <a:rPr lang="en-US" dirty="0"/>
              <a:t>If you see: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401D-31BC-4E8C-82B3-E46AFDB5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96E22-C477-4A88-A18E-BD1F2533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Libraries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524899-0B38-425C-8024-A9DAEA8E637E}"/>
              </a:ext>
            </a:extLst>
          </p:cNvPr>
          <p:cNvSpPr txBox="1">
            <a:spLocks/>
          </p:cNvSpPr>
          <p:nvPr/>
        </p:nvSpPr>
        <p:spPr>
          <a:xfrm>
            <a:off x="7035631" y="2433714"/>
            <a:ext cx="4776177" cy="2866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install.packages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dplyr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”)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library(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dplyr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6405DD-262B-419F-8F19-D7A8F71B230C}"/>
              </a:ext>
            </a:extLst>
          </p:cNvPr>
          <p:cNvCxnSpPr/>
          <p:nvPr/>
        </p:nvCxnSpPr>
        <p:spPr>
          <a:xfrm>
            <a:off x="9575985" y="1910494"/>
            <a:ext cx="350874" cy="4965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EF9F77-2F25-4001-A41F-3CF587431F4B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4004563"/>
            <a:ext cx="241004" cy="4763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749D2F-B7D3-4137-AB90-A7AB5E5646AC}"/>
              </a:ext>
            </a:extLst>
          </p:cNvPr>
          <p:cNvSpPr txBox="1"/>
          <p:nvPr/>
        </p:nvSpPr>
        <p:spPr>
          <a:xfrm>
            <a:off x="8768286" y="1413145"/>
            <a:ext cx="19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once!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A75C3-61B8-4309-AEED-4817EEED1A94}"/>
              </a:ext>
            </a:extLst>
          </p:cNvPr>
          <p:cNvSpPr txBox="1"/>
          <p:nvPr/>
        </p:nvSpPr>
        <p:spPr>
          <a:xfrm>
            <a:off x="6701405" y="4390075"/>
            <a:ext cx="4670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every time you open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300A0-9228-415E-8E50-30F8AB856A61}"/>
              </a:ext>
            </a:extLst>
          </p:cNvPr>
          <p:cNvSpPr txBox="1"/>
          <p:nvPr/>
        </p:nvSpPr>
        <p:spPr>
          <a:xfrm>
            <a:off x="466081" y="4913295"/>
            <a:ext cx="6496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0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library(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C0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idonthavethispkgyet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0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in library(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idonthavethispkgyet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there is no package called ‘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idonthavethispkgyet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BF074C-FA9A-47AB-9AA3-57FD36457E12}"/>
              </a:ext>
            </a:extLst>
          </p:cNvPr>
          <p:cNvGrpSpPr/>
          <p:nvPr/>
        </p:nvGrpSpPr>
        <p:grpSpPr>
          <a:xfrm flipH="1">
            <a:off x="3665522" y="2798193"/>
            <a:ext cx="5818346" cy="2224985"/>
            <a:chOff x="-115839" y="2798193"/>
            <a:chExt cx="5818346" cy="222498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92F63E-58C1-4397-993B-36EF119B8C1E}"/>
                </a:ext>
              </a:extLst>
            </p:cNvPr>
            <p:cNvSpPr/>
            <p:nvPr/>
          </p:nvSpPr>
          <p:spPr>
            <a:xfrm>
              <a:off x="48933" y="2930575"/>
              <a:ext cx="5653574" cy="2092603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1604" h="1187640">
                  <a:moveTo>
                    <a:pt x="0" y="0"/>
                  </a:moveTo>
                  <a:cubicBezTo>
                    <a:pt x="437748" y="1225349"/>
                    <a:pt x="1673044" y="768335"/>
                    <a:pt x="2671604" y="118764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CEC4B5A-1038-4187-A574-0F892FB34E80}"/>
                </a:ext>
              </a:extLst>
            </p:cNvPr>
            <p:cNvSpPr/>
            <p:nvPr/>
          </p:nvSpPr>
          <p:spPr>
            <a:xfrm rot="9508749" flipV="1">
              <a:off x="-115839" y="2798193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2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9" y="1825625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B1DD53-F6D0-4961-B53F-AC3504E10069}"/>
              </a:ext>
            </a:extLst>
          </p:cNvPr>
          <p:cNvSpPr txBox="1">
            <a:spLocks/>
          </p:cNvSpPr>
          <p:nvPr/>
        </p:nvSpPr>
        <p:spPr>
          <a:xfrm>
            <a:off x="6657871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Cleanup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certain rows: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certain cols: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Rename columns: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rename()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new column: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mutate()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4463318" y="3930036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6583679" y="5515276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4919392" y="4457335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2A53-489D-4CAE-B1C3-E46F9B79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F7279-283E-4048-9769-D8E7568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82FB8-8449-4249-B0D2-9D5B76338F4A}"/>
              </a:ext>
            </a:extLst>
          </p:cNvPr>
          <p:cNvSpPr txBox="1">
            <a:spLocks/>
          </p:cNvSpPr>
          <p:nvPr/>
        </p:nvSpPr>
        <p:spPr>
          <a:xfrm>
            <a:off x="301451" y="2480966"/>
            <a:ext cx="12192000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 == 2018)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EF9D4-30EC-465E-A8FD-C1F37C888215}"/>
              </a:ext>
            </a:extLst>
          </p:cNvPr>
          <p:cNvSpPr txBox="1">
            <a:spLocks/>
          </p:cNvSpPr>
          <p:nvPr/>
        </p:nvSpPr>
        <p:spPr>
          <a:xfrm>
            <a:off x="301451" y="4418658"/>
            <a:ext cx="11497128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%&gt;%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 == 2018)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8AF1F-7C4B-A7F9-F9A0-6B7CBCD9D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over how to do everything from scratch!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0AA6-1A11-EAED-D3F3-07D8B36C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1" y="2766218"/>
            <a:ext cx="10515600" cy="1325563"/>
          </a:xfrm>
        </p:spPr>
        <p:txBody>
          <a:bodyPr/>
          <a:lstStyle/>
          <a:p>
            <a:r>
              <a:rPr lang="en-US" dirty="0"/>
              <a:t>Creating a New Project </a:t>
            </a:r>
          </a:p>
        </p:txBody>
      </p:sp>
    </p:spTree>
    <p:extLst>
      <p:ext uri="{BB962C8B-B14F-4D97-AF65-F5344CB8AC3E}">
        <p14:creationId xmlns:p14="http://schemas.microsoft.com/office/powerpoint/2010/main" val="372141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74C9-2A44-4838-B176-5BD12AAE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1825625"/>
            <a:ext cx="5402317" cy="4351338"/>
          </a:xfrm>
        </p:spPr>
        <p:txBody>
          <a:bodyPr/>
          <a:lstStyle/>
          <a:p>
            <a:r>
              <a:rPr lang="en-US" dirty="0"/>
              <a:t>Open RStudio (any project or no project is fine)</a:t>
            </a:r>
          </a:p>
          <a:p>
            <a:r>
              <a:rPr lang="en-US" dirty="0"/>
              <a:t>File -&gt; New Project </a:t>
            </a:r>
          </a:p>
          <a:p>
            <a:pPr lvl="1"/>
            <a:r>
              <a:rPr lang="en-US" dirty="0"/>
              <a:t>Do you want to create a folder?</a:t>
            </a:r>
          </a:p>
          <a:p>
            <a:pPr lvl="1"/>
            <a:r>
              <a:rPr lang="en-US" dirty="0"/>
              <a:t>Do you have an existing folder?</a:t>
            </a:r>
          </a:p>
          <a:p>
            <a:r>
              <a:rPr lang="en-US" dirty="0"/>
              <a:t>Choose New Project</a:t>
            </a:r>
          </a:p>
          <a:p>
            <a:r>
              <a:rPr lang="en-US" dirty="0"/>
              <a:t>Give it a memorable name (no spaces) and choose what folder you want it saved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7BEDF-FE56-4DE9-8B99-EB0FFD4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5C4BF-4385-41F8-B14A-155CFE76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2EB26-2911-4DDB-80A7-80EC885B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47" y="1901905"/>
            <a:ext cx="5618052" cy="3965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630C8-E4B5-4C40-99E0-A9CF5F26A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"/>
          <a:stretch/>
        </p:blipFill>
        <p:spPr>
          <a:xfrm>
            <a:off x="6328068" y="1865473"/>
            <a:ext cx="5568657" cy="3965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B296D-4972-43DE-BC53-BF94E6B7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351" y="1901905"/>
            <a:ext cx="5617048" cy="3965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8B302-43CA-4E4D-9201-F9B89E4ED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674" y="1660634"/>
            <a:ext cx="6508243" cy="459260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C2D2365-FADD-48B2-8818-16954E52D10D}"/>
              </a:ext>
            </a:extLst>
          </p:cNvPr>
          <p:cNvSpPr/>
          <p:nvPr/>
        </p:nvSpPr>
        <p:spPr>
          <a:xfrm rot="16837372">
            <a:off x="5537549" y="3070698"/>
            <a:ext cx="504497" cy="1721239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07CAD6A-ED62-4BAD-9296-4D48E9DCF52A}"/>
              </a:ext>
            </a:extLst>
          </p:cNvPr>
          <p:cNvSpPr/>
          <p:nvPr/>
        </p:nvSpPr>
        <p:spPr>
          <a:xfrm rot="16200000">
            <a:off x="5619401" y="2384210"/>
            <a:ext cx="504497" cy="1776569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B43E3-B510-4324-B11A-FBBC93B49FD4}"/>
              </a:ext>
            </a:extLst>
          </p:cNvPr>
          <p:cNvSpPr txBox="1"/>
          <p:nvPr/>
        </p:nvSpPr>
        <p:spPr>
          <a:xfrm rot="21138224">
            <a:off x="548226" y="5457983"/>
            <a:ext cx="4474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39408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678</Words>
  <Application>Microsoft Office PowerPoint</Application>
  <PresentationFormat>Widescreen</PresentationFormat>
  <Paragraphs>101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Georgia</vt:lpstr>
      <vt:lpstr>Office Theme</vt:lpstr>
      <vt:lpstr>Day 2 – Review </vt:lpstr>
      <vt:lpstr>Welcome Back!</vt:lpstr>
      <vt:lpstr>Review: General</vt:lpstr>
      <vt:lpstr>Review: General</vt:lpstr>
      <vt:lpstr>Review: Libraries</vt:lpstr>
      <vt:lpstr>Review: Data</vt:lpstr>
      <vt:lpstr>Pipe %&gt;%</vt:lpstr>
      <vt:lpstr>Creating a New Project </vt:lpstr>
      <vt:lpstr>Create a Project</vt:lpstr>
      <vt:lpstr>Create a Project, Part 2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– Review </dc:title>
  <dc:creator>Priest, Justin T (DFG)</dc:creator>
  <cp:lastModifiedBy>Priest, Justin T (DFG)</cp:lastModifiedBy>
  <cp:revision>2</cp:revision>
  <dcterms:created xsi:type="dcterms:W3CDTF">2023-11-12T00:24:25Z</dcterms:created>
  <dcterms:modified xsi:type="dcterms:W3CDTF">2023-11-12T02:24:47Z</dcterms:modified>
</cp:coreProperties>
</file>