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53" r:id="rId3"/>
    <p:sldId id="259" r:id="rId4"/>
    <p:sldId id="261" r:id="rId5"/>
    <p:sldId id="258" r:id="rId6"/>
    <p:sldId id="257" r:id="rId7"/>
    <p:sldId id="452" r:id="rId8"/>
    <p:sldId id="260" r:id="rId9"/>
    <p:sldId id="262" r:id="rId10"/>
    <p:sldId id="312" r:id="rId11"/>
    <p:sldId id="400" r:id="rId12"/>
    <p:sldId id="423" r:id="rId13"/>
    <p:sldId id="422" r:id="rId14"/>
    <p:sldId id="310" r:id="rId15"/>
    <p:sldId id="448" r:id="rId16"/>
    <p:sldId id="449" r:id="rId17"/>
    <p:sldId id="439" r:id="rId18"/>
    <p:sldId id="440" r:id="rId19"/>
    <p:sldId id="273" r:id="rId20"/>
    <p:sldId id="420" r:id="rId21"/>
    <p:sldId id="435" r:id="rId22"/>
    <p:sldId id="307" r:id="rId23"/>
    <p:sldId id="446" r:id="rId24"/>
    <p:sldId id="413" r:id="rId25"/>
    <p:sldId id="349" r:id="rId26"/>
    <p:sldId id="450" r:id="rId27"/>
    <p:sldId id="451" r:id="rId28"/>
    <p:sldId id="442" r:id="rId29"/>
    <p:sldId id="443" r:id="rId30"/>
    <p:sldId id="444" r:id="rId31"/>
    <p:sldId id="436" r:id="rId32"/>
    <p:sldId id="437" r:id="rId33"/>
    <p:sldId id="342" r:id="rId34"/>
    <p:sldId id="438" r:id="rId35"/>
    <p:sldId id="343" r:id="rId36"/>
    <p:sldId id="447" r:id="rId37"/>
    <p:sldId id="421" r:id="rId38"/>
    <p:sldId id="4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FF1"/>
    <a:srgbClr val="DEC04E"/>
    <a:srgbClr val="FAE60A"/>
    <a:srgbClr val="AC0808"/>
    <a:srgbClr val="F97777"/>
    <a:srgbClr val="172C51"/>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48" autoAdjust="0"/>
  </p:normalViewPr>
  <p:slideViewPr>
    <p:cSldViewPr snapToGrid="0">
      <p:cViewPr varScale="1">
        <p:scale>
          <a:sx n="96" d="100"/>
          <a:sy n="96" d="100"/>
        </p:scale>
        <p:origin x="10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24</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2</a:t>
            </a:fld>
            <a:endParaRPr lang="en-US"/>
          </a:p>
        </p:txBody>
      </p:sp>
    </p:spTree>
    <p:extLst>
      <p:ext uri="{BB962C8B-B14F-4D97-AF65-F5344CB8AC3E}">
        <p14:creationId xmlns:p14="http://schemas.microsoft.com/office/powerpoint/2010/main" val="325545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3</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4</a:t>
            </a:fld>
            <a:endParaRPr lang="en-US"/>
          </a:p>
        </p:txBody>
      </p:sp>
    </p:spTree>
    <p:extLst>
      <p:ext uri="{BB962C8B-B14F-4D97-AF65-F5344CB8AC3E}">
        <p14:creationId xmlns:p14="http://schemas.microsoft.com/office/powerpoint/2010/main" val="376429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8</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10</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21</a:t>
            </a:fld>
            <a:endParaRPr lang="en-US"/>
          </a:p>
        </p:txBody>
      </p:sp>
    </p:spTree>
    <p:extLst>
      <p:ext uri="{BB962C8B-B14F-4D97-AF65-F5344CB8AC3E}">
        <p14:creationId xmlns:p14="http://schemas.microsoft.com/office/powerpoint/2010/main" val="86800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615462" y="2515478"/>
            <a:ext cx="10972800" cy="1608561"/>
          </a:xfrm>
        </p:spPr>
        <p:txBody>
          <a:bodyPr anchor="b">
            <a:normAutofit/>
          </a:bodyPr>
          <a:lstStyle>
            <a:lvl1pPr algn="ctr">
              <a:defRPr sz="6600" b="1"/>
            </a:lvl1pPr>
          </a:lstStyle>
          <a:p>
            <a:r>
              <a:rPr lang="en-US" dirty="0"/>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4324554"/>
            <a:ext cx="9144000" cy="9332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11/13/2023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CFC9F5A3-CB44-4615-4D61-57AD34423143}"/>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1A0D026-60A4-0A38-9B83-E92C4F2F263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DF461E-974E-8CCE-D982-20ACCF2DCB69}"/>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A close up of a sign&#10;&#10;Description automatically generated">
            <a:extLst>
              <a:ext uri="{FF2B5EF4-FFF2-40B4-BE49-F238E27FC236}">
                <a16:creationId xmlns:a16="http://schemas.microsoft.com/office/drawing/2014/main" id="{D1919A5B-36A2-F20C-74F9-66DF2A2135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11/13/2023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11/13/2023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11/13/2023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DE9202F6-4953-7552-CEF2-D645BDDBD6A8}"/>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9F07834-C429-2689-3EA4-0EF702B8C66F}"/>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BCCA02-7DD4-0363-9D70-0FF17114D43C}"/>
              </a:ext>
            </a:extLst>
          </p:cNvPr>
          <p:cNvSpPr/>
          <p:nvPr userDrawn="1"/>
        </p:nvSpPr>
        <p:spPr>
          <a:xfrm>
            <a:off x="654079" y="90853"/>
            <a:ext cx="1347311" cy="13473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a:xfrm>
            <a:off x="2183627" y="0"/>
            <a:ext cx="10008373" cy="1325563"/>
          </a:xfrm>
        </p:spPr>
        <p:txBody>
          <a:bodyPr>
            <a:normAutofit/>
          </a:bodyPr>
          <a:lstStyle>
            <a:lvl1pPr>
              <a:defRPr sz="4800" b="1"/>
            </a:lvl1pPr>
          </a:lstStyle>
          <a:p>
            <a:r>
              <a:rPr lang="en-US" dirty="0"/>
              <a:t>Click to edit Master title style</a:t>
            </a:r>
          </a:p>
        </p:txBody>
      </p:sp>
      <p:pic>
        <p:nvPicPr>
          <p:cNvPr id="12" name="Content Placeholder 6" descr="A close up of a sign&#10;&#10;Description automatically generated">
            <a:extLst>
              <a:ext uri="{FF2B5EF4-FFF2-40B4-BE49-F238E27FC236}">
                <a16:creationId xmlns:a16="http://schemas.microsoft.com/office/drawing/2014/main" id="{296471CD-CF23-8515-A1BD-3CFF28E10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517" y="109134"/>
            <a:ext cx="2244108" cy="1294677"/>
          </a:xfrm>
          <a:prstGeom prst="rect">
            <a:avLst/>
          </a:prstGeom>
        </p:spPr>
      </p:pic>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11/13/2023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14E0A092-CF40-C93D-4380-AE1ECBD757BD}"/>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E3DA032-BE4D-4423-2AA2-BCBD728427F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E06BB95-9FA3-2033-964A-C9F836745A31}"/>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A close up of a sign&#10;&#10;Description automatically generated">
            <a:extLst>
              <a:ext uri="{FF2B5EF4-FFF2-40B4-BE49-F238E27FC236}">
                <a16:creationId xmlns:a16="http://schemas.microsoft.com/office/drawing/2014/main" id="{5FF07BF6-AF0B-9AA9-3C0D-E2A091EC30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11/13/2023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11/13/2023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11/13/2023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11/13/2023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11/13/2023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11/13/2023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11/13/2023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harkavagrant.com/nonsense/mountieduckfinal.p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r>
              <a:rPr lang="en-US" i="1" dirty="0"/>
              <a:t>finally, the good stuff</a:t>
            </a:r>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10</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11</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2092990570"/>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Katie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0180061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Katie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Katie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12</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13</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r>
              <a:rPr lang="en-US" dirty="0"/>
              <a:t>Last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15</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16</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701039" y="1825624"/>
            <a:ext cx="5801361"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a:latin typeface="Consolas" panose="020B0609020204030204" pitchFamily="49" charset="0"/>
              </a:rPr>
              <a:t>read.csv()</a:t>
            </a:r>
            <a:r>
              <a:rPr lang="en-US" dirty="0"/>
              <a:t>” or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a:t>
            </a:r>
          </a:p>
          <a:p>
            <a:pPr marL="457200" lvl="1"/>
            <a:r>
              <a:rPr lang="en-US" dirty="0"/>
              <a:t>We haven’t yet used the package “</a:t>
            </a:r>
            <a:r>
              <a:rPr lang="en-US" dirty="0" err="1"/>
              <a:t>tidyverse</a:t>
            </a:r>
            <a:r>
              <a:rPr lang="en-US" dirty="0"/>
              <a:t>”, so we’ll only use read.csv().                            In future, </a:t>
            </a:r>
            <a:r>
              <a:rPr lang="en-US" dirty="0" err="1"/>
              <a:t>read_csv</a:t>
            </a:r>
            <a:r>
              <a:rPr lang="en-US" dirty="0"/>
              <a:t>() is better</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19</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EEE82-3D91-7C05-9095-9442CD2A0B03}"/>
              </a:ext>
            </a:extLst>
          </p:cNvPr>
          <p:cNvSpPr>
            <a:spLocks noGrp="1"/>
          </p:cNvSpPr>
          <p:nvPr>
            <p:ph type="sldNum" sz="quarter" idx="12"/>
          </p:nvPr>
        </p:nvSpPr>
        <p:spPr/>
        <p:txBody>
          <a:bodyPr/>
          <a:lstStyle/>
          <a:p>
            <a:fld id="{AAD8A31E-A4F3-4577-8E71-C696B2CAECD5}" type="slidenum">
              <a:rPr lang="en-US" smtClean="0"/>
              <a:t>2</a:t>
            </a:fld>
            <a:endParaRPr lang="en-US"/>
          </a:p>
        </p:txBody>
      </p:sp>
      <p:sp>
        <p:nvSpPr>
          <p:cNvPr id="4" name="Title 3">
            <a:extLst>
              <a:ext uri="{FF2B5EF4-FFF2-40B4-BE49-F238E27FC236}">
                <a16:creationId xmlns:a16="http://schemas.microsoft.com/office/drawing/2014/main" id="{E2F7B90F-946F-787C-69D2-E8E3AD687284}"/>
              </a:ext>
            </a:extLst>
          </p:cNvPr>
          <p:cNvSpPr>
            <a:spLocks noGrp="1"/>
          </p:cNvSpPr>
          <p:nvPr>
            <p:ph type="title"/>
          </p:nvPr>
        </p:nvSpPr>
        <p:spPr/>
        <p:txBody>
          <a:bodyPr/>
          <a:lstStyle/>
          <a:p>
            <a:r>
              <a:rPr lang="en-US" dirty="0"/>
              <a:t>it’s data time</a:t>
            </a:r>
          </a:p>
        </p:txBody>
      </p:sp>
      <p:pic>
        <p:nvPicPr>
          <p:cNvPr id="8" name="Picture 7" descr="A cartoon of a duck with a speech bubble&#10;&#10;Description automatically generated">
            <a:extLst>
              <a:ext uri="{FF2B5EF4-FFF2-40B4-BE49-F238E27FC236}">
                <a16:creationId xmlns:a16="http://schemas.microsoft.com/office/drawing/2014/main" id="{5533A345-F264-769B-CA0D-0F706F92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91" y="2371448"/>
            <a:ext cx="4436165" cy="4436165"/>
          </a:xfrm>
          <a:prstGeom prst="rect">
            <a:avLst/>
          </a:prstGeom>
        </p:spPr>
      </p:pic>
      <p:grpSp>
        <p:nvGrpSpPr>
          <p:cNvPr id="16" name="Group 15">
            <a:extLst>
              <a:ext uri="{FF2B5EF4-FFF2-40B4-BE49-F238E27FC236}">
                <a16:creationId xmlns:a16="http://schemas.microsoft.com/office/drawing/2014/main" id="{0CF0B88A-24CE-103B-B1F3-9524FE6D001A}"/>
              </a:ext>
            </a:extLst>
          </p:cNvPr>
          <p:cNvGrpSpPr/>
          <p:nvPr/>
        </p:nvGrpSpPr>
        <p:grpSpPr>
          <a:xfrm>
            <a:off x="5873156" y="3022978"/>
            <a:ext cx="2773059" cy="1379190"/>
            <a:chOff x="1272209" y="4269998"/>
            <a:chExt cx="2773059" cy="1379190"/>
          </a:xfrm>
        </p:grpSpPr>
        <p:sp>
          <p:nvSpPr>
            <p:cNvPr id="13" name="Speech Bubble: Oval 12">
              <a:extLst>
                <a:ext uri="{FF2B5EF4-FFF2-40B4-BE49-F238E27FC236}">
                  <a16:creationId xmlns:a16="http://schemas.microsoft.com/office/drawing/2014/main" id="{944CC39C-6D35-2FC9-4193-960E626E724E}"/>
                </a:ext>
              </a:extLst>
            </p:cNvPr>
            <p:cNvSpPr/>
            <p:nvPr/>
          </p:nvSpPr>
          <p:spPr>
            <a:xfrm>
              <a:off x="1272209" y="4269998"/>
              <a:ext cx="1977887" cy="417444"/>
            </a:xfrm>
            <a:custGeom>
              <a:avLst/>
              <a:gdLst>
                <a:gd name="connsiteX0" fmla="*/ -595918 w 1977887"/>
                <a:gd name="connsiteY0" fmla="*/ 658380 h 417444"/>
                <a:gd name="connsiteX1" fmla="*/ -177434 w 1977887"/>
                <a:gd name="connsiteY1" fmla="*/ 506952 h 417444"/>
                <a:gd name="connsiteX2" fmla="*/ 258130 w 1977887"/>
                <a:gd name="connsiteY2" fmla="*/ 349343 h 417444"/>
                <a:gd name="connsiteX3" fmla="*/ 936585 w 1977887"/>
                <a:gd name="connsiteY3" fmla="*/ 293 h 417444"/>
                <a:gd name="connsiteX4" fmla="*/ 1543439 w 1977887"/>
                <a:gd name="connsiteY4" fmla="*/ 35896 h 417444"/>
                <a:gd name="connsiteX5" fmla="*/ 1066829 w 1977887"/>
                <a:gd name="connsiteY5" fmla="*/ 416796 h 417444"/>
                <a:gd name="connsiteX6" fmla="*/ 560936 w 1977887"/>
                <a:gd name="connsiteY6" fmla="*/ 396884 h 417444"/>
                <a:gd name="connsiteX7" fmla="*/ 5646 w 1977887"/>
                <a:gd name="connsiteY7" fmla="*/ 522402 h 417444"/>
                <a:gd name="connsiteX8" fmla="*/ -595918 w 1977887"/>
                <a:gd name="connsiteY8" fmla="*/ 658380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595918" y="658380"/>
                  </a:moveTo>
                  <a:cubicBezTo>
                    <a:pt x="-448339" y="587840"/>
                    <a:pt x="-348016" y="571165"/>
                    <a:pt x="-177434" y="506952"/>
                  </a:cubicBezTo>
                  <a:cubicBezTo>
                    <a:pt x="-6852" y="442739"/>
                    <a:pt x="58165" y="423594"/>
                    <a:pt x="258130" y="349343"/>
                  </a:cubicBezTo>
                  <a:cubicBezTo>
                    <a:pt x="-347710" y="261747"/>
                    <a:pt x="85012" y="110198"/>
                    <a:pt x="936585" y="293"/>
                  </a:cubicBezTo>
                  <a:cubicBezTo>
                    <a:pt x="1119251" y="-19950"/>
                    <a:pt x="1376445" y="15881"/>
                    <a:pt x="1543439" y="35896"/>
                  </a:cubicBezTo>
                  <a:cubicBezTo>
                    <a:pt x="2405306" y="156945"/>
                    <a:pt x="2033775" y="329869"/>
                    <a:pt x="1066829" y="416796"/>
                  </a:cubicBezTo>
                  <a:cubicBezTo>
                    <a:pt x="857165" y="414236"/>
                    <a:pt x="709099" y="421478"/>
                    <a:pt x="560936" y="396884"/>
                  </a:cubicBezTo>
                  <a:cubicBezTo>
                    <a:pt x="408301" y="445943"/>
                    <a:pt x="165633" y="459629"/>
                    <a:pt x="5646" y="522402"/>
                  </a:cubicBezTo>
                  <a:cubicBezTo>
                    <a:pt x="-154341" y="585175"/>
                    <a:pt x="-451190" y="618034"/>
                    <a:pt x="-595918" y="658380"/>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0129"/>
                        <a:gd name="adj2" fmla="val 107717"/>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MV Boli" panose="02000500030200090000" pitchFamily="2" charset="0"/>
                  <a:cs typeface="MV Boli" panose="02000500030200090000" pitchFamily="2" charset="0"/>
                </a:rPr>
                <a:t>motha</a:t>
              </a:r>
              <a:endParaRPr lang="en-US" dirty="0">
                <a:solidFill>
                  <a:schemeClr val="tx1"/>
                </a:solidFill>
                <a:latin typeface="MV Boli" panose="02000500030200090000" pitchFamily="2" charset="0"/>
                <a:cs typeface="MV Boli" panose="02000500030200090000" pitchFamily="2" charset="0"/>
              </a:endParaRPr>
            </a:p>
          </p:txBody>
        </p:sp>
        <p:sp>
          <p:nvSpPr>
            <p:cNvPr id="14" name="Speech Bubble: Oval 13">
              <a:extLst>
                <a:ext uri="{FF2B5EF4-FFF2-40B4-BE49-F238E27FC236}">
                  <a16:creationId xmlns:a16="http://schemas.microsoft.com/office/drawing/2014/main" id="{04C6EA01-BAC2-9B98-073C-987CB141A715}"/>
                </a:ext>
              </a:extLst>
            </p:cNvPr>
            <p:cNvSpPr/>
            <p:nvPr/>
          </p:nvSpPr>
          <p:spPr>
            <a:xfrm>
              <a:off x="1495053" y="4761027"/>
              <a:ext cx="1977887" cy="417444"/>
            </a:xfrm>
            <a:custGeom>
              <a:avLst/>
              <a:gdLst>
                <a:gd name="connsiteX0" fmla="*/ -735062 w 1977887"/>
                <a:gd name="connsiteY0" fmla="*/ 382792 h 417444"/>
                <a:gd name="connsiteX1" fmla="*/ -359306 w 1977887"/>
                <a:gd name="connsiteY1" fmla="*/ 323220 h 417444"/>
                <a:gd name="connsiteX2" fmla="*/ 31787 w 1977887"/>
                <a:gd name="connsiteY2" fmla="*/ 261216 h 417444"/>
                <a:gd name="connsiteX3" fmla="*/ 972230 w 1977887"/>
                <a:gd name="connsiteY3" fmla="*/ 30 h 417444"/>
                <a:gd name="connsiteX4" fmla="*/ 1873649 w 1977887"/>
                <a:gd name="connsiteY4" fmla="*/ 115450 h 417444"/>
                <a:gd name="connsiteX5" fmla="*/ 1016255 w 1977887"/>
                <a:gd name="connsiteY5" fmla="*/ 417365 h 417444"/>
                <a:gd name="connsiteX6" fmla="*/ 194654 w 1977887"/>
                <a:gd name="connsiteY6" fmla="*/ 333069 h 417444"/>
                <a:gd name="connsiteX7" fmla="*/ -251610 w 1977887"/>
                <a:gd name="connsiteY7" fmla="*/ 356936 h 417444"/>
                <a:gd name="connsiteX8" fmla="*/ -735062 w 1977887"/>
                <a:gd name="connsiteY8" fmla="*/ 382792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735062" y="382792"/>
                  </a:moveTo>
                  <a:cubicBezTo>
                    <a:pt x="-641639" y="375166"/>
                    <a:pt x="-533781" y="334191"/>
                    <a:pt x="-359306" y="323220"/>
                  </a:cubicBezTo>
                  <a:cubicBezTo>
                    <a:pt x="-184831" y="312248"/>
                    <a:pt x="-93010" y="286581"/>
                    <a:pt x="31787" y="261216"/>
                  </a:cubicBezTo>
                  <a:cubicBezTo>
                    <a:pt x="-143548" y="144403"/>
                    <a:pt x="318900" y="75063"/>
                    <a:pt x="972230" y="30"/>
                  </a:cubicBezTo>
                  <a:cubicBezTo>
                    <a:pt x="1322504" y="-17971"/>
                    <a:pt x="1713351" y="48266"/>
                    <a:pt x="1873649" y="115450"/>
                  </a:cubicBezTo>
                  <a:cubicBezTo>
                    <a:pt x="2294046" y="263518"/>
                    <a:pt x="1791729" y="304817"/>
                    <a:pt x="1016255" y="417365"/>
                  </a:cubicBezTo>
                  <a:cubicBezTo>
                    <a:pt x="681292" y="417358"/>
                    <a:pt x="357933" y="415089"/>
                    <a:pt x="194654" y="333069"/>
                  </a:cubicBezTo>
                  <a:cubicBezTo>
                    <a:pt x="100076" y="357089"/>
                    <a:pt x="-64829" y="333499"/>
                    <a:pt x="-251610" y="356936"/>
                  </a:cubicBezTo>
                  <a:cubicBezTo>
                    <a:pt x="-438391" y="380373"/>
                    <a:pt x="-543313" y="361843"/>
                    <a:pt x="-735062" y="382792"/>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7164"/>
                        <a:gd name="adj2" fmla="val 4169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rPr>
                <a:t>forking</a:t>
              </a:r>
              <a:endParaRPr lang="en-US" dirty="0">
                <a:solidFill>
                  <a:schemeClr val="tx1"/>
                </a:solidFill>
                <a:latin typeface="MV Boli" panose="02000500030200090000" pitchFamily="2" charset="0"/>
                <a:cs typeface="MV Boli" panose="02000500030200090000" pitchFamily="2" charset="0"/>
              </a:endParaRPr>
            </a:p>
          </p:txBody>
        </p:sp>
        <p:sp>
          <p:nvSpPr>
            <p:cNvPr id="15" name="Speech Bubble: Oval 14">
              <a:extLst>
                <a:ext uri="{FF2B5EF4-FFF2-40B4-BE49-F238E27FC236}">
                  <a16:creationId xmlns:a16="http://schemas.microsoft.com/office/drawing/2014/main" id="{60044885-FAC7-13B5-A335-C3330EA644AF}"/>
                </a:ext>
              </a:extLst>
            </p:cNvPr>
            <p:cNvSpPr/>
            <p:nvPr/>
          </p:nvSpPr>
          <p:spPr>
            <a:xfrm>
              <a:off x="2067381" y="5231744"/>
              <a:ext cx="1977887" cy="417444"/>
            </a:xfrm>
            <a:custGeom>
              <a:avLst/>
              <a:gdLst>
                <a:gd name="connsiteX0" fmla="*/ -1162444 w 1977887"/>
                <a:gd name="connsiteY0" fmla="*/ 203888 h 417444"/>
                <a:gd name="connsiteX1" fmla="*/ -582932 w 1977887"/>
                <a:gd name="connsiteY1" fmla="*/ 185674 h 417444"/>
                <a:gd name="connsiteX2" fmla="*/ 20233 w 1977887"/>
                <a:gd name="connsiteY2" fmla="*/ 166717 h 417444"/>
                <a:gd name="connsiteX3" fmla="*/ 993710 w 1977887"/>
                <a:gd name="connsiteY3" fmla="*/ 2 h 417444"/>
                <a:gd name="connsiteX4" fmla="*/ 1977828 w 1977887"/>
                <a:gd name="connsiteY4" fmla="*/ 211024 h 417444"/>
                <a:gd name="connsiteX5" fmla="*/ 992738 w 1977887"/>
                <a:gd name="connsiteY5" fmla="*/ 417443 h 417444"/>
                <a:gd name="connsiteX6" fmla="*/ 16216 w 1977887"/>
                <a:gd name="connsiteY6" fmla="*/ 246365 h 417444"/>
                <a:gd name="connsiteX7" fmla="*/ -549541 w 1977887"/>
                <a:gd name="connsiteY7" fmla="*/ 225976 h 417444"/>
                <a:gd name="connsiteX8" fmla="*/ -1162444 w 1977887"/>
                <a:gd name="connsiteY8" fmla="*/ 203888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1162444" y="203888"/>
                  </a:moveTo>
                  <a:cubicBezTo>
                    <a:pt x="-972549" y="204930"/>
                    <a:pt x="-868456" y="199544"/>
                    <a:pt x="-582932" y="185674"/>
                  </a:cubicBezTo>
                  <a:cubicBezTo>
                    <a:pt x="-297408" y="171804"/>
                    <a:pt x="-202389" y="172994"/>
                    <a:pt x="20233" y="166717"/>
                  </a:cubicBezTo>
                  <a:cubicBezTo>
                    <a:pt x="107972" y="76225"/>
                    <a:pt x="507573" y="81803"/>
                    <a:pt x="993710" y="2"/>
                  </a:cubicBezTo>
                  <a:cubicBezTo>
                    <a:pt x="1526459" y="-8097"/>
                    <a:pt x="1987594" y="97025"/>
                    <a:pt x="1977828" y="211024"/>
                  </a:cubicBezTo>
                  <a:cubicBezTo>
                    <a:pt x="2005533" y="329075"/>
                    <a:pt x="1575623" y="329660"/>
                    <a:pt x="992738" y="417443"/>
                  </a:cubicBezTo>
                  <a:cubicBezTo>
                    <a:pt x="482695" y="413049"/>
                    <a:pt x="88382" y="359124"/>
                    <a:pt x="16216" y="246365"/>
                  </a:cubicBezTo>
                  <a:cubicBezTo>
                    <a:pt x="-179730" y="217117"/>
                    <a:pt x="-415501" y="255448"/>
                    <a:pt x="-549541" y="225976"/>
                  </a:cubicBezTo>
                  <a:cubicBezTo>
                    <a:pt x="-683581" y="196504"/>
                    <a:pt x="-1011316" y="212293"/>
                    <a:pt x="-1162444" y="203888"/>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108772"/>
                        <a:gd name="adj2" fmla="val -1158"/>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hlinkClick r:id="rId4">
                    <a:extLst>
                      <a:ext uri="{A12FA001-AC4F-418D-AE19-62706E023703}">
                        <ahyp:hlinkClr xmlns:ahyp="http://schemas.microsoft.com/office/drawing/2018/hyperlinkcolor" val="tx"/>
                      </a:ext>
                    </a:extLst>
                  </a:hlinkClick>
                </a:rPr>
                <a:t>data</a:t>
              </a:r>
              <a:endParaRPr lang="en-US" dirty="0">
                <a:solidFill>
                  <a:schemeClr val="tx1"/>
                </a:solidFill>
                <a:latin typeface="MV Boli" panose="02000500030200090000" pitchFamily="2" charset="0"/>
                <a:cs typeface="MV Boli" panose="02000500030200090000" pitchFamily="2" charset="0"/>
              </a:endParaRPr>
            </a:p>
          </p:txBody>
        </p:sp>
      </p:grpSp>
    </p:spTree>
    <p:extLst>
      <p:ext uri="{BB962C8B-B14F-4D97-AF65-F5344CB8AC3E}">
        <p14:creationId xmlns:p14="http://schemas.microsoft.com/office/powerpoint/2010/main" val="414558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lnSpcReduction="10000"/>
          </a:bodyPr>
          <a:lstStyle/>
          <a:p>
            <a:r>
              <a:rPr lang="en-US" dirty="0"/>
              <a:t>Getting data into R is relatively simple! Use: </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a:solidFill>
                  <a:srgbClr val="FF0000"/>
                </a:solidFill>
                <a:latin typeface="Consolas" panose="020B0609020204030204" pitchFamily="49" charset="0"/>
              </a:rPr>
              <a:t>read.csv(“</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a:p>
            <a:r>
              <a:rPr lang="en-US" dirty="0"/>
              <a:t>Again, a better function will be </a:t>
            </a:r>
            <a:r>
              <a:rPr lang="en-US" dirty="0" err="1"/>
              <a:t>read_csv</a:t>
            </a:r>
            <a:r>
              <a:rPr lang="en-US" dirty="0"/>
              <a:t>()</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21</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59104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23</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24</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25</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pPr marL="0" indent="0">
              <a:buNone/>
            </a:pPr>
            <a:r>
              <a:rPr lang="en-US" dirty="0"/>
              <a:t>What is the problem here:</a:t>
            </a:r>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26</a:t>
            </a:fld>
            <a:endParaRPr lang="en-US"/>
          </a:p>
        </p:txBody>
      </p:sp>
      <p:pic>
        <p:nvPicPr>
          <p:cNvPr id="6" name="Picture 5">
            <a:extLst>
              <a:ext uri="{FF2B5EF4-FFF2-40B4-BE49-F238E27FC236}">
                <a16:creationId xmlns:a16="http://schemas.microsoft.com/office/drawing/2014/main" id="{75F4DB3F-B7FE-32A8-6497-ACA78DE9BE12}"/>
              </a:ext>
            </a:extLst>
          </p:cNvPr>
          <p:cNvPicPr>
            <a:picLocks noChangeAspect="1"/>
          </p:cNvPicPr>
          <p:nvPr/>
        </p:nvPicPr>
        <p:blipFill>
          <a:blip r:embed="rId2"/>
          <a:stretch>
            <a:fillRect/>
          </a:stretch>
        </p:blipFill>
        <p:spPr>
          <a:xfrm>
            <a:off x="1326045" y="2252248"/>
            <a:ext cx="8267700" cy="3705225"/>
          </a:xfrm>
          <a:prstGeom prst="rect">
            <a:avLst/>
          </a:prstGeom>
        </p:spPr>
      </p:pic>
      <p:sp>
        <p:nvSpPr>
          <p:cNvPr id="8" name="Oval 7">
            <a:extLst>
              <a:ext uri="{FF2B5EF4-FFF2-40B4-BE49-F238E27FC236}">
                <a16:creationId xmlns:a16="http://schemas.microsoft.com/office/drawing/2014/main" id="{62F8E54C-DFFF-D7DC-3DA5-7554F86AF7CB}"/>
              </a:ext>
            </a:extLst>
          </p:cNvPr>
          <p:cNvSpPr/>
          <p:nvPr/>
        </p:nvSpPr>
        <p:spPr>
          <a:xfrm>
            <a:off x="6887818" y="5237922"/>
            <a:ext cx="795130" cy="447260"/>
          </a:xfrm>
          <a:prstGeom prst="ellipse">
            <a:avLst/>
          </a:prstGeom>
          <a:noFill/>
          <a:ln w="57150">
            <a:solidFill>
              <a:schemeClr val="accent2"/>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5569F-AB09-7C32-38CD-0DF85559C8AE}"/>
              </a:ext>
            </a:extLst>
          </p:cNvPr>
          <p:cNvSpPr txBox="1"/>
          <p:nvPr/>
        </p:nvSpPr>
        <p:spPr>
          <a:xfrm>
            <a:off x="5369614" y="5957473"/>
            <a:ext cx="4224131" cy="369332"/>
          </a:xfrm>
          <a:prstGeom prst="rect">
            <a:avLst/>
          </a:prstGeom>
          <a:noFill/>
        </p:spPr>
        <p:txBody>
          <a:bodyPr wrap="square" rtlCol="0">
            <a:spAutoFit/>
          </a:bodyPr>
          <a:lstStyle/>
          <a:p>
            <a:r>
              <a:rPr lang="en-US" dirty="0"/>
              <a:t>What does this do to this entire column??</a:t>
            </a:r>
          </a:p>
        </p:txBody>
      </p:sp>
    </p:spTree>
    <p:extLst>
      <p:ext uri="{BB962C8B-B14F-4D97-AF65-F5344CB8AC3E}">
        <p14:creationId xmlns:p14="http://schemas.microsoft.com/office/powerpoint/2010/main" val="25722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19E4-3CEB-ABD5-F10F-89F9E6A65585}"/>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8B128780-0EB5-4EF8-7B69-1F5FB5943C5D}"/>
              </a:ext>
            </a:extLst>
          </p:cNvPr>
          <p:cNvSpPr>
            <a:spLocks noGrp="1"/>
          </p:cNvSpPr>
          <p:nvPr>
            <p:ph idx="1"/>
          </p:nvPr>
        </p:nvSpPr>
        <p:spPr>
          <a:xfrm>
            <a:off x="838200" y="1825625"/>
            <a:ext cx="5940287" cy="4351338"/>
          </a:xfrm>
        </p:spPr>
        <p:txBody>
          <a:bodyPr/>
          <a:lstStyle/>
          <a:p>
            <a:r>
              <a:rPr lang="en-US" dirty="0"/>
              <a:t>Always carefully check the structure of your data after importing</a:t>
            </a:r>
          </a:p>
          <a:p>
            <a:r>
              <a:rPr lang="en-US" dirty="0"/>
              <a:t>It is very common for words (text) to appear in a column of numbers</a:t>
            </a:r>
          </a:p>
          <a:p>
            <a:pPr lvl="1"/>
            <a:r>
              <a:rPr lang="en-US" dirty="0"/>
              <a:t>This makes the whole column of type “character”</a:t>
            </a:r>
          </a:p>
          <a:p>
            <a:r>
              <a:rPr lang="en-US" dirty="0">
                <a:latin typeface="Consolas" panose="020B0609020204030204" pitchFamily="49" charset="0"/>
              </a:rPr>
              <a:t>str() </a:t>
            </a:r>
            <a:r>
              <a:rPr lang="en-US" dirty="0"/>
              <a:t>shows type</a:t>
            </a:r>
          </a:p>
        </p:txBody>
      </p:sp>
      <p:sp>
        <p:nvSpPr>
          <p:cNvPr id="4" name="Slide Number Placeholder 3">
            <a:extLst>
              <a:ext uri="{FF2B5EF4-FFF2-40B4-BE49-F238E27FC236}">
                <a16:creationId xmlns:a16="http://schemas.microsoft.com/office/drawing/2014/main" id="{E635BF19-73BB-1719-A359-76283F3198F9}"/>
              </a:ext>
            </a:extLst>
          </p:cNvPr>
          <p:cNvSpPr>
            <a:spLocks noGrp="1"/>
          </p:cNvSpPr>
          <p:nvPr>
            <p:ph type="sldNum" sz="quarter" idx="12"/>
          </p:nvPr>
        </p:nvSpPr>
        <p:spPr/>
        <p:txBody>
          <a:bodyPr/>
          <a:lstStyle/>
          <a:p>
            <a:fld id="{AAD8A31E-A4F3-4577-8E71-C696B2CAECD5}" type="slidenum">
              <a:rPr lang="en-US" smtClean="0"/>
              <a:t>27</a:t>
            </a:fld>
            <a:endParaRPr lang="en-US"/>
          </a:p>
        </p:txBody>
      </p:sp>
      <p:pic>
        <p:nvPicPr>
          <p:cNvPr id="6" name="Picture 5">
            <a:extLst>
              <a:ext uri="{FF2B5EF4-FFF2-40B4-BE49-F238E27FC236}">
                <a16:creationId xmlns:a16="http://schemas.microsoft.com/office/drawing/2014/main" id="{116D8574-C74A-3400-F8D0-AC559D3D7FEB}"/>
              </a:ext>
            </a:extLst>
          </p:cNvPr>
          <p:cNvPicPr>
            <a:picLocks noChangeAspect="1"/>
          </p:cNvPicPr>
          <p:nvPr/>
        </p:nvPicPr>
        <p:blipFill rotWithShape="1">
          <a:blip r:embed="rId2"/>
          <a:srcRect r="34584"/>
          <a:stretch/>
        </p:blipFill>
        <p:spPr>
          <a:xfrm>
            <a:off x="5813148" y="4156075"/>
            <a:ext cx="6143625" cy="2200275"/>
          </a:xfrm>
          <a:prstGeom prst="rect">
            <a:avLst/>
          </a:prstGeom>
        </p:spPr>
      </p:pic>
      <p:cxnSp>
        <p:nvCxnSpPr>
          <p:cNvPr id="8" name="Straight Connector 7">
            <a:extLst>
              <a:ext uri="{FF2B5EF4-FFF2-40B4-BE49-F238E27FC236}">
                <a16:creationId xmlns:a16="http://schemas.microsoft.com/office/drawing/2014/main" id="{5FEB1D57-8466-0767-86D5-0DBE8179DA5B}"/>
              </a:ext>
            </a:extLst>
          </p:cNvPr>
          <p:cNvCxnSpPr/>
          <p:nvPr/>
        </p:nvCxnSpPr>
        <p:spPr>
          <a:xfrm>
            <a:off x="5813148" y="5883965"/>
            <a:ext cx="6311348" cy="0"/>
          </a:xfrm>
          <a:prstGeom prst="line">
            <a:avLst/>
          </a:prstGeom>
          <a:ln>
            <a:solidFill>
              <a:srgbClr val="AC0808"/>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6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a:bodyPr>
          <a:lstStyle/>
          <a:p>
            <a:r>
              <a:rPr lang="en-US" dirty="0"/>
              <a:t>Previously,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some packages to import our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5779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30</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31</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32</a:t>
            </a:fld>
            <a:endParaRPr lang="en-US" dirty="0"/>
          </a:p>
        </p:txBody>
      </p:sp>
      <p:grpSp>
        <p:nvGrpSpPr>
          <p:cNvPr id="24" name="Group 23">
            <a:extLst>
              <a:ext uri="{FF2B5EF4-FFF2-40B4-BE49-F238E27FC236}">
                <a16:creationId xmlns:a16="http://schemas.microsoft.com/office/drawing/2014/main" id="{52C8E25E-CEA5-57B9-BF32-76ACEF9B5EDD}"/>
              </a:ext>
            </a:extLst>
          </p:cNvPr>
          <p:cNvGrpSpPr/>
          <p:nvPr/>
        </p:nvGrpSpPr>
        <p:grpSpPr>
          <a:xfrm>
            <a:off x="7883387" y="1330328"/>
            <a:ext cx="3470413" cy="3470413"/>
            <a:chOff x="4351683" y="884584"/>
            <a:chExt cx="3470413" cy="3470413"/>
          </a:xfrm>
        </p:grpSpPr>
        <p:sp>
          <p:nvSpPr>
            <p:cNvPr id="16" name="Oval 15">
              <a:extLst>
                <a:ext uri="{FF2B5EF4-FFF2-40B4-BE49-F238E27FC236}">
                  <a16:creationId xmlns:a16="http://schemas.microsoft.com/office/drawing/2014/main" id="{62F0197A-F274-5248-7E3F-0A90C3E7099E}"/>
                </a:ext>
              </a:extLst>
            </p:cNvPr>
            <p:cNvSpPr/>
            <p:nvPr/>
          </p:nvSpPr>
          <p:spPr>
            <a:xfrm>
              <a:off x="4351683" y="884584"/>
              <a:ext cx="3470413" cy="3470413"/>
            </a:xfrm>
            <a:prstGeom prst="ellipse">
              <a:avLst/>
            </a:prstGeom>
            <a:solidFill>
              <a:srgbClr val="FAE60A"/>
            </a:solidFill>
            <a:ln w="1746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DF9E5F-4326-E861-8074-E887F885B015}"/>
                </a:ext>
              </a:extLst>
            </p:cNvPr>
            <p:cNvSpPr/>
            <p:nvPr/>
          </p:nvSpPr>
          <p:spPr>
            <a:xfrm>
              <a:off x="5436704" y="182562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63B81B-078E-AF06-F03A-03E12BFD3BC6}"/>
                </a:ext>
              </a:extLst>
            </p:cNvPr>
            <p:cNvSpPr/>
            <p:nvPr/>
          </p:nvSpPr>
          <p:spPr>
            <a:xfrm>
              <a:off x="6376573" y="185185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782994C-EADC-743D-C37C-69EE31B7FD35}"/>
                </a:ext>
              </a:extLst>
            </p:cNvPr>
            <p:cNvGrpSpPr/>
            <p:nvPr/>
          </p:nvGrpSpPr>
          <p:grpSpPr>
            <a:xfrm>
              <a:off x="4791492" y="1439057"/>
              <a:ext cx="2599187" cy="2160540"/>
              <a:chOff x="4791492" y="1439057"/>
              <a:chExt cx="2599187" cy="2160540"/>
            </a:xfrm>
          </p:grpSpPr>
          <p:sp>
            <p:nvSpPr>
              <p:cNvPr id="20" name="Arc 19">
                <a:extLst>
                  <a:ext uri="{FF2B5EF4-FFF2-40B4-BE49-F238E27FC236}">
                    <a16:creationId xmlns:a16="http://schemas.microsoft.com/office/drawing/2014/main" id="{A9BFC604-7D2E-E932-2407-E1E7C5BB8C57}"/>
                  </a:ext>
                </a:extLst>
              </p:cNvPr>
              <p:cNvSpPr/>
              <p:nvPr/>
            </p:nvSpPr>
            <p:spPr>
              <a:xfrm rot="8027062">
                <a:off x="5032892" y="1471503"/>
                <a:ext cx="2160540" cy="2095647"/>
              </a:xfrm>
              <a:prstGeom prst="arc">
                <a:avLst>
                  <a:gd name="adj1" fmla="val 15290575"/>
                  <a:gd name="adj2" fmla="val 11113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D88D0D4D-1EA7-B8E0-C534-8EC0203E4852}"/>
                  </a:ext>
                </a:extLst>
              </p:cNvPr>
              <p:cNvSpPr/>
              <p:nvPr/>
            </p:nvSpPr>
            <p:spPr>
              <a:xfrm rot="6174491">
                <a:off x="4791492" y="2578280"/>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F5BB3BE-8EF6-4E7F-B17B-CAE072886893}"/>
                  </a:ext>
                </a:extLst>
              </p:cNvPr>
              <p:cNvSpPr/>
              <p:nvPr/>
            </p:nvSpPr>
            <p:spPr>
              <a:xfrm rot="9914206">
                <a:off x="6903662" y="2571686"/>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39F313EC-7A2E-7919-8C6C-9E9E74438EE0}"/>
              </a:ext>
            </a:extLst>
          </p:cNvPr>
          <p:cNvSpPr txBox="1"/>
          <p:nvPr/>
        </p:nvSpPr>
        <p:spPr>
          <a:xfrm>
            <a:off x="7768660" y="4802329"/>
            <a:ext cx="3921426" cy="1446550"/>
          </a:xfrm>
          <a:prstGeom prst="rect">
            <a:avLst/>
          </a:prstGeom>
          <a:noFill/>
        </p:spPr>
        <p:txBody>
          <a:bodyPr wrap="square" rtlCol="0">
            <a:spAutoFit/>
          </a:bodyPr>
          <a:lstStyle/>
          <a:p>
            <a:pPr algn="ctr"/>
            <a:r>
              <a:rPr lang="en-US" sz="4400" dirty="0">
                <a:latin typeface="Comic Sans MS" panose="030F0702030302020204" pitchFamily="66" charset="0"/>
              </a:rPr>
              <a:t>Don’t Worry</a:t>
            </a:r>
          </a:p>
          <a:p>
            <a:pPr algn="ctr"/>
            <a:r>
              <a:rPr lang="en-US" sz="4400" dirty="0">
                <a:latin typeface="Comic Sans MS" panose="030F0702030302020204" pitchFamily="66" charset="0"/>
              </a:rPr>
              <a:t>Be Happy</a:t>
            </a:r>
          </a:p>
        </p:txBody>
      </p:sp>
    </p:spTree>
    <p:extLst>
      <p:ext uri="{BB962C8B-B14F-4D97-AF65-F5344CB8AC3E}">
        <p14:creationId xmlns:p14="http://schemas.microsoft.com/office/powerpoint/2010/main" val="3455590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34</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36</a:t>
            </a:fld>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886700" y="4548189"/>
            <a:ext cx="914400" cy="914400"/>
          </a:xfrm>
          <a:prstGeom prst="rect">
            <a:avLst/>
          </a:prstGeom>
        </p:spPr>
      </p:pic>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00" y="377824"/>
            <a:ext cx="914400" cy="914400"/>
          </a:xfrm>
          <a:prstGeom prst="rect">
            <a:avLst/>
          </a:prstGeom>
        </p:spPr>
      </p:pic>
    </p:spTree>
    <p:extLst>
      <p:ext uri="{BB962C8B-B14F-4D97-AF65-F5344CB8AC3E}">
        <p14:creationId xmlns:p14="http://schemas.microsoft.com/office/powerpoint/2010/main" val="396421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spcBef>
                <a:spcPts val="1200"/>
              </a:spcBef>
              <a:spcAft>
                <a:spcPts val="600"/>
              </a:spcAft>
            </a:pPr>
            <a:r>
              <a:rPr lang="en-US" sz="2800" dirty="0"/>
              <a:t>Folder structure – Where IS it?</a:t>
            </a:r>
          </a:p>
          <a:p>
            <a:pPr lvl="1">
              <a:spcBef>
                <a:spcPts val="1200"/>
              </a:spcBef>
              <a:spcAft>
                <a:spcPts val="600"/>
              </a:spcAft>
            </a:pPr>
            <a:r>
              <a:rPr lang="en-US" sz="2800" dirty="0"/>
              <a:t>Data Organization – Is it clear?</a:t>
            </a:r>
          </a:p>
          <a:p>
            <a:pPr lvl="1">
              <a:spcBef>
                <a:spcPts val="1200"/>
              </a:spcBef>
              <a:spcAft>
                <a:spcPts val="600"/>
              </a:spcAft>
            </a:pPr>
            <a:r>
              <a:rPr lang="en-US" sz="2800" dirty="0"/>
              <a:t>“Tidying” Up – What is Tidy Data?</a:t>
            </a:r>
          </a:p>
          <a:p>
            <a:pPr marL="457200" lvl="1" indent="0">
              <a:spcBef>
                <a:spcPts val="1200"/>
              </a:spcBef>
              <a:spcAft>
                <a:spcPts val="600"/>
              </a:spcAft>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4</a:t>
            </a:fld>
            <a:endParaRPr lang="en-US"/>
          </a:p>
        </p:txBody>
      </p:sp>
      <p:sp>
        <p:nvSpPr>
          <p:cNvPr id="7" name="Rectangle 6">
            <a:extLst>
              <a:ext uri="{FF2B5EF4-FFF2-40B4-BE49-F238E27FC236}">
                <a16:creationId xmlns:a16="http://schemas.microsoft.com/office/drawing/2014/main" id="{D4F2B9BC-4EED-6A33-6113-4B03904EF54E}"/>
              </a:ext>
            </a:extLst>
          </p:cNvPr>
          <p:cNvSpPr/>
          <p:nvPr/>
        </p:nvSpPr>
        <p:spPr>
          <a:xfrm>
            <a:off x="7097855" y="4735810"/>
            <a:ext cx="5359364" cy="1985665"/>
          </a:xfrm>
          <a:prstGeom prst="rect">
            <a:avLst/>
          </a:prstGeom>
          <a:noFill/>
        </p:spPr>
        <p:txBody>
          <a:bodyPr wrap="none" lIns="91440" tIns="45720" rIns="91440" bIns="45720">
            <a:prstTxWarp prst="textArchUp">
              <a:avLst/>
            </a:prstTxWarp>
            <a:spAutoFit/>
          </a:bodyPr>
          <a:lstStyle/>
          <a:p>
            <a:pPr algn="ct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Computer</a:t>
            </a:r>
            <a:b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b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Review</a:t>
            </a:r>
            <a:r>
              <a:rPr lang="en-US" sz="8000" b="1" cap="none" spc="0" dirty="0">
                <a:ln w="10160">
                  <a:solidFill>
                    <a:srgbClr val="7030A0"/>
                  </a:solidFill>
                  <a:prstDash val="solid"/>
                </a:ln>
                <a:solidFill>
                  <a:srgbClr val="E2CFF1"/>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98175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22143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629275" cy="4895850"/>
          </a:xfrm>
        </p:spPr>
        <p:txBody>
          <a:bodyPr>
            <a:normAutofit/>
          </a:bodyPr>
          <a:lstStyle/>
          <a:p>
            <a:r>
              <a:rPr lang="en-US" dirty="0"/>
              <a:t>What is a directory? </a:t>
            </a:r>
          </a:p>
          <a:p>
            <a:pPr marL="0" indent="0">
              <a:buNone/>
            </a:pPr>
            <a:endParaRPr lang="en-US" dirty="0"/>
          </a:p>
          <a:p>
            <a:r>
              <a:rPr lang="en-US" dirty="0"/>
              <a:t>Using modern tools in R (like R Projects!) avoids many of the headaches with directories; regardless, it’s important to be aware of these issues. </a:t>
            </a:r>
          </a:p>
          <a:p>
            <a:endParaRPr lang="en-US" dirty="0"/>
          </a:p>
          <a:p>
            <a:r>
              <a:rPr lang="en-US" dirty="0"/>
              <a:t>Before importing your data, you should know where R thinks you are</a:t>
            </a:r>
          </a:p>
          <a:p>
            <a:endParaRPr lang="en-US" dirty="0"/>
          </a:p>
        </p:txBody>
      </p:sp>
      <p:sp>
        <p:nvSpPr>
          <p:cNvPr id="5" name="TextBox 4">
            <a:extLst>
              <a:ext uri="{FF2B5EF4-FFF2-40B4-BE49-F238E27FC236}">
                <a16:creationId xmlns:a16="http://schemas.microsoft.com/office/drawing/2014/main" id="{A4BEF2E1-4DAD-5969-AF97-433C43F6DAB1}"/>
              </a:ext>
            </a:extLst>
          </p:cNvPr>
          <p:cNvSpPr txBox="1"/>
          <p:nvPr/>
        </p:nvSpPr>
        <p:spPr>
          <a:xfrm>
            <a:off x="7039680" y="2663179"/>
            <a:ext cx="5373511" cy="2616101"/>
          </a:xfrm>
          <a:prstGeom prst="rect">
            <a:avLst/>
          </a:prstGeom>
          <a:noFill/>
        </p:spPr>
        <p:txBody>
          <a:bodyPr wrap="square" rtlCol="0">
            <a:spAutoFit/>
          </a:bodyPr>
          <a:lstStyle/>
          <a:p>
            <a:r>
              <a:rPr lang="en-US" sz="2800" dirty="0"/>
              <a:t>What happens if you write:</a:t>
            </a:r>
          </a:p>
          <a:p>
            <a:pPr marL="0" indent="0">
              <a:buNone/>
            </a:pPr>
            <a:r>
              <a:rPr lang="en-US" sz="2400" dirty="0">
                <a:latin typeface="Consolas" panose="020B0609020204030204" pitchFamily="49" charset="0"/>
              </a:rPr>
              <a:t>&gt; read.csv(“input.csv”)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read.csv(“data/input.csv”)</a:t>
            </a:r>
          </a:p>
          <a:p>
            <a:endParaRPr lang="en-US" sz="2800"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6</a:t>
            </a:fld>
            <a:endParaRPr lang="en-US"/>
          </a:p>
        </p:txBody>
      </p:sp>
    </p:spTree>
    <p:extLst>
      <p:ext uri="{BB962C8B-B14F-4D97-AF65-F5344CB8AC3E}">
        <p14:creationId xmlns:p14="http://schemas.microsoft.com/office/powerpoint/2010/main" val="304395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2519511"/>
            <a:ext cx="5324475" cy="3657451"/>
          </a:xfrm>
        </p:spPr>
        <p:txBody>
          <a:bodyPr/>
          <a:lstStyle/>
          <a:p>
            <a:r>
              <a:rPr lang="en-US" dirty="0"/>
              <a:t>Type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your working directory is. </a:t>
            </a:r>
          </a:p>
          <a:p>
            <a:endParaRPr lang="en-US" dirty="0"/>
          </a:p>
          <a:p>
            <a:r>
              <a:rPr lang="en-US" dirty="0"/>
              <a:t>Use </a:t>
            </a:r>
            <a:r>
              <a:rPr lang="en-US" sz="2400" b="1" dirty="0" err="1">
                <a:latin typeface="Consolas" panose="020B0609020204030204" pitchFamily="49" charset="0"/>
              </a:rPr>
              <a:t>setwd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set your directory to different than default</a:t>
            </a:r>
          </a:p>
          <a:p>
            <a:pPr lvl="1"/>
            <a:r>
              <a:rPr lang="en-US" dirty="0"/>
              <a:t>Not needed when using </a:t>
            </a:r>
            <a:r>
              <a:rPr lang="en-US" dirty="0" err="1"/>
              <a:t>Rprojects</a:t>
            </a:r>
            <a:r>
              <a:rPr lang="en-US" dirty="0"/>
              <a:t>! </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7</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lstStyle/>
          <a:p>
            <a:r>
              <a:rPr lang="en-US" dirty="0"/>
              <a:t>Where AM I?! (Directory Location)</a:t>
            </a:r>
          </a:p>
        </p:txBody>
      </p:sp>
      <p:grpSp>
        <p:nvGrpSpPr>
          <p:cNvPr id="15" name="Group 14">
            <a:extLst>
              <a:ext uri="{FF2B5EF4-FFF2-40B4-BE49-F238E27FC236}">
                <a16:creationId xmlns:a16="http://schemas.microsoft.com/office/drawing/2014/main" id="{6B61C097-0E80-A970-32F1-9C07261AF7E1}"/>
              </a:ext>
            </a:extLst>
          </p:cNvPr>
          <p:cNvGrpSpPr/>
          <p:nvPr/>
        </p:nvGrpSpPr>
        <p:grpSpPr>
          <a:xfrm>
            <a:off x="7893946" y="2246521"/>
            <a:ext cx="2631103" cy="2669759"/>
            <a:chOff x="4750696" y="2094121"/>
            <a:chExt cx="2631103" cy="2669759"/>
          </a:xfrm>
        </p:grpSpPr>
        <p:sp>
          <p:nvSpPr>
            <p:cNvPr id="8" name="Rectangle: Rounded Corners 7">
              <a:extLst>
                <a:ext uri="{FF2B5EF4-FFF2-40B4-BE49-F238E27FC236}">
                  <a16:creationId xmlns:a16="http://schemas.microsoft.com/office/drawing/2014/main" id="{B8728BC0-CB30-9FF3-CC56-7EE532096C02}"/>
                </a:ext>
              </a:extLst>
            </p:cNvPr>
            <p:cNvSpPr/>
            <p:nvPr/>
          </p:nvSpPr>
          <p:spPr>
            <a:xfrm rot="18882058">
              <a:off x="4757371" y="2135878"/>
              <a:ext cx="2586243" cy="2586243"/>
            </a:xfrm>
            <a:prstGeom prst="roundRect">
              <a:avLst>
                <a:gd name="adj" fmla="val 5849"/>
              </a:avLst>
            </a:prstGeom>
            <a:solidFill>
              <a:srgbClr val="DEC0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1C3EFAA-D53D-2E77-2280-13C177E0B639}"/>
                </a:ext>
              </a:extLst>
            </p:cNvPr>
            <p:cNvSpPr/>
            <p:nvPr/>
          </p:nvSpPr>
          <p:spPr>
            <a:xfrm rot="18882058">
              <a:off x="4831019" y="2209527"/>
              <a:ext cx="2438945" cy="2438945"/>
            </a:xfrm>
            <a:prstGeom prst="roundRect">
              <a:avLst>
                <a:gd name="adj" fmla="val 5849"/>
              </a:avLst>
            </a:prstGeom>
            <a:solidFill>
              <a:srgbClr val="DEC0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FD55FE5-C40A-23DB-ADF4-F75A8D9D6BB1}"/>
                </a:ext>
              </a:extLst>
            </p:cNvPr>
            <p:cNvSpPr/>
            <p:nvPr/>
          </p:nvSpPr>
          <p:spPr>
            <a:xfrm rot="16200000">
              <a:off x="5771988" y="2154078"/>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0E56ABE-0875-EF88-BAF4-7B072DD446A2}"/>
                </a:ext>
              </a:extLst>
            </p:cNvPr>
            <p:cNvSpPr/>
            <p:nvPr/>
          </p:nvSpPr>
          <p:spPr>
            <a:xfrm rot="5400000" flipV="1">
              <a:off x="5771988" y="4266832"/>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E12888F-1B30-1F03-2529-4FCE5662AB29}"/>
                </a:ext>
              </a:extLst>
            </p:cNvPr>
            <p:cNvSpPr/>
            <p:nvPr/>
          </p:nvSpPr>
          <p:spPr>
            <a:xfrm rot="10800000">
              <a:off x="4750696"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786EAB-9B92-FDBA-9287-5EDF1F885CD1}"/>
                </a:ext>
              </a:extLst>
            </p:cNvPr>
            <p:cNvSpPr/>
            <p:nvPr/>
          </p:nvSpPr>
          <p:spPr>
            <a:xfrm flipV="1">
              <a:off x="6824794"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A2030F5-8D55-E133-37F4-5B4E317538C7}"/>
                </a:ext>
              </a:extLst>
            </p:cNvPr>
            <p:cNvSpPr txBox="1"/>
            <p:nvPr/>
          </p:nvSpPr>
          <p:spPr>
            <a:xfrm>
              <a:off x="5307700" y="3000375"/>
              <a:ext cx="1517093" cy="954107"/>
            </a:xfrm>
            <a:prstGeom prst="rect">
              <a:avLst/>
            </a:prstGeom>
            <a:noFill/>
          </p:spPr>
          <p:txBody>
            <a:bodyPr wrap="square" rtlCol="0">
              <a:spAutoFit/>
            </a:bodyPr>
            <a:lstStyle/>
            <a:p>
              <a:pPr algn="ctr"/>
              <a:r>
                <a:rPr lang="en-US" sz="2800" b="1" dirty="0">
                  <a:latin typeface="Arial Black" panose="020B0A04020102020204" pitchFamily="34" charset="0"/>
                </a:rPr>
                <a:t>Where am I?</a:t>
              </a:r>
            </a:p>
          </p:txBody>
        </p:sp>
      </p:grpSp>
    </p:spTree>
    <p:extLst>
      <p:ext uri="{BB962C8B-B14F-4D97-AF65-F5344CB8AC3E}">
        <p14:creationId xmlns:p14="http://schemas.microsoft.com/office/powerpoint/2010/main" val="278677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8</a:t>
            </a:fld>
            <a:endParaRPr lang="en-US"/>
          </a:p>
        </p:txBody>
      </p:sp>
    </p:spTree>
    <p:extLst>
      <p:ext uri="{BB962C8B-B14F-4D97-AF65-F5344CB8AC3E}">
        <p14:creationId xmlns:p14="http://schemas.microsoft.com/office/powerpoint/2010/main" val="359643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825625"/>
            <a:ext cx="6748670" cy="4351338"/>
          </a:xfrm>
        </p:spPr>
        <p:txBody>
          <a:bodyPr/>
          <a:lstStyle/>
          <a:p>
            <a:pPr marL="0" indent="0">
              <a:buNone/>
            </a:pPr>
            <a:r>
              <a:rPr lang="en-US" dirty="0"/>
              <a:t>Data should be: </a:t>
            </a:r>
          </a:p>
          <a:p>
            <a:r>
              <a:rPr lang="en-US" b="1" dirty="0" err="1"/>
              <a:t>Unsummarized</a:t>
            </a:r>
            <a:r>
              <a:rPr lang="en-US" dirty="0"/>
              <a:t> &amp; </a:t>
            </a:r>
            <a:r>
              <a:rPr lang="en-US" b="1" dirty="0"/>
              <a:t>Raw </a:t>
            </a:r>
            <a:r>
              <a:rPr lang="en-US" dirty="0"/>
              <a:t>– try not to edit it before importing into R</a:t>
            </a:r>
          </a:p>
          <a:p>
            <a:endParaRPr lang="en-US" dirty="0"/>
          </a:p>
          <a:p>
            <a:r>
              <a:rPr lang="en-US" b="1" dirty="0" err="1"/>
              <a:t>Untabled</a:t>
            </a:r>
            <a:r>
              <a:rPr lang="en-US" b="1" dirty="0"/>
              <a:t> </a:t>
            </a:r>
            <a:r>
              <a:rPr lang="en-US" dirty="0"/>
              <a:t>– Use “long” format (lots of rows) e.g., each row being a year &amp; species</a:t>
            </a:r>
          </a:p>
          <a:p>
            <a:endParaRPr lang="en-US"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graphicFrame>
        <p:nvGraphicFramePr>
          <p:cNvPr id="6" name="Table 5">
            <a:extLst>
              <a:ext uri="{FF2B5EF4-FFF2-40B4-BE49-F238E27FC236}">
                <a16:creationId xmlns:a16="http://schemas.microsoft.com/office/drawing/2014/main" id="{E797A934-5FE6-0FC6-A8C2-4BEE68B36265}"/>
              </a:ext>
            </a:extLst>
          </p:cNvPr>
          <p:cNvGraphicFramePr>
            <a:graphicFrameLocks noGrp="1"/>
          </p:cNvGraphicFramePr>
          <p:nvPr>
            <p:extLst>
              <p:ext uri="{D42A27DB-BD31-4B8C-83A1-F6EECF244321}">
                <p14:modId xmlns:p14="http://schemas.microsoft.com/office/powerpoint/2010/main" val="250456162"/>
              </p:ext>
            </p:extLst>
          </p:nvPr>
        </p:nvGraphicFramePr>
        <p:xfrm>
          <a:off x="7673009" y="3551286"/>
          <a:ext cx="1500077" cy="1112520"/>
        </p:xfrm>
        <a:graphic>
          <a:graphicData uri="http://schemas.openxmlformats.org/drawingml/2006/table">
            <a:tbl>
              <a:tblPr firstRow="1" bandRow="1">
                <a:tableStyleId>{5C22544A-7EE6-4342-B048-85BDC9FD1C3A}</a:tableStyleId>
              </a:tblPr>
              <a:tblGrid>
                <a:gridCol w="496957">
                  <a:extLst>
                    <a:ext uri="{9D8B030D-6E8A-4147-A177-3AD203B41FA5}">
                      <a16:colId xmlns:a16="http://schemas.microsoft.com/office/drawing/2014/main" val="2237024066"/>
                    </a:ext>
                  </a:extLst>
                </a:gridCol>
                <a:gridCol w="506895">
                  <a:extLst>
                    <a:ext uri="{9D8B030D-6E8A-4147-A177-3AD203B41FA5}">
                      <a16:colId xmlns:a16="http://schemas.microsoft.com/office/drawing/2014/main" val="2113983238"/>
                    </a:ext>
                  </a:extLst>
                </a:gridCol>
                <a:gridCol w="496225">
                  <a:extLst>
                    <a:ext uri="{9D8B030D-6E8A-4147-A177-3AD203B41FA5}">
                      <a16:colId xmlns:a16="http://schemas.microsoft.com/office/drawing/2014/main" val="1731578586"/>
                    </a:ext>
                  </a:extLst>
                </a:gridCol>
              </a:tblGrid>
              <a:tr h="370840">
                <a:tc>
                  <a:txBody>
                    <a:bodyPr/>
                    <a:lstStyle/>
                    <a:p>
                      <a:pPr algn="ctr"/>
                      <a:endParaRPr lang="en-US" dirty="0"/>
                    </a:p>
                  </a:txBody>
                  <a:tcPr anchor="ctr">
                    <a:solidFill>
                      <a:schemeClr val="bg1"/>
                    </a:solidFill>
                  </a:tcPr>
                </a:tc>
                <a:tc>
                  <a:txBody>
                    <a:bodyPr/>
                    <a:lstStyle/>
                    <a:p>
                      <a:pPr algn="ctr"/>
                      <a:r>
                        <a:rPr lang="en-US" sz="1100" dirty="0">
                          <a:solidFill>
                            <a:schemeClr val="tx1"/>
                          </a:solidFill>
                        </a:rPr>
                        <a:t>Coho</a:t>
                      </a:r>
                    </a:p>
                  </a:txBody>
                  <a:tcPr anchor="ctr">
                    <a:solidFill>
                      <a:schemeClr val="accent2"/>
                    </a:solidFill>
                  </a:tcPr>
                </a:tc>
                <a:tc>
                  <a:txBody>
                    <a:bodyPr/>
                    <a:lstStyle/>
                    <a:p>
                      <a:pPr algn="ctr">
                        <a:tabLst>
                          <a:tab pos="5715000" algn="l"/>
                        </a:tabLst>
                      </a:pPr>
                      <a:r>
                        <a:rPr lang="en-US" sz="11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200" dirty="0"/>
                        <a:t>2022</a:t>
                      </a:r>
                    </a:p>
                  </a:txBody>
                  <a:tcPr anchor="ctr">
                    <a:solidFill>
                      <a:schemeClr val="accent1"/>
                    </a:solidFill>
                  </a:tcPr>
                </a:tc>
                <a:tc>
                  <a:txBody>
                    <a:bodyPr/>
                    <a:lstStyle/>
                    <a:p>
                      <a:pPr algn="ctr"/>
                      <a:r>
                        <a:rPr lang="en-US" sz="1400" dirty="0"/>
                        <a:t>3</a:t>
                      </a:r>
                    </a:p>
                  </a:txBody>
                  <a:tcPr anchor="ctr">
                    <a:solidFill>
                      <a:srgbClr val="E2CFF1"/>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200" dirty="0"/>
                        <a:t>2023</a:t>
                      </a:r>
                    </a:p>
                  </a:txBody>
                  <a:tcPr anchor="ctr">
                    <a:solidFill>
                      <a:schemeClr val="accent1"/>
                    </a:solidFill>
                  </a:tcPr>
                </a:tc>
                <a:tc>
                  <a:txBody>
                    <a:bodyPr/>
                    <a:lstStyle/>
                    <a:p>
                      <a:pPr algn="ctr"/>
                      <a:r>
                        <a:rPr lang="en-US" sz="1400" dirty="0"/>
                        <a:t>8</a:t>
                      </a:r>
                    </a:p>
                  </a:txBody>
                  <a:tcPr anchor="ctr">
                    <a:solidFill>
                      <a:srgbClr val="E2CFF1"/>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7" name="Table 6">
            <a:extLst>
              <a:ext uri="{FF2B5EF4-FFF2-40B4-BE49-F238E27FC236}">
                <a16:creationId xmlns:a16="http://schemas.microsoft.com/office/drawing/2014/main" id="{FAFB8765-971F-985D-2C4B-5210328F90E3}"/>
              </a:ext>
            </a:extLst>
          </p:cNvPr>
          <p:cNvGraphicFramePr>
            <a:graphicFrameLocks noGrp="1"/>
          </p:cNvGraphicFramePr>
          <p:nvPr>
            <p:extLst>
              <p:ext uri="{D42A27DB-BD31-4B8C-83A1-F6EECF244321}">
                <p14:modId xmlns:p14="http://schemas.microsoft.com/office/powerpoint/2010/main" val="3681665351"/>
              </p:ext>
            </p:extLst>
          </p:nvPr>
        </p:nvGraphicFramePr>
        <p:xfrm>
          <a:off x="10260496" y="3356275"/>
          <a:ext cx="1736035" cy="1502542"/>
        </p:xfrm>
        <a:graphic>
          <a:graphicData uri="http://schemas.openxmlformats.org/drawingml/2006/table">
            <a:tbl>
              <a:tblPr firstRow="1" bandRow="1">
                <a:tableStyleId>{5C22544A-7EE6-4342-B048-85BDC9FD1C3A}</a:tableStyleId>
              </a:tblPr>
              <a:tblGrid>
                <a:gridCol w="549120">
                  <a:extLst>
                    <a:ext uri="{9D8B030D-6E8A-4147-A177-3AD203B41FA5}">
                      <a16:colId xmlns:a16="http://schemas.microsoft.com/office/drawing/2014/main" val="2237024066"/>
                    </a:ext>
                  </a:extLst>
                </a:gridCol>
                <a:gridCol w="644618">
                  <a:extLst>
                    <a:ext uri="{9D8B030D-6E8A-4147-A177-3AD203B41FA5}">
                      <a16:colId xmlns:a16="http://schemas.microsoft.com/office/drawing/2014/main" val="2113983238"/>
                    </a:ext>
                  </a:extLst>
                </a:gridCol>
                <a:gridCol w="542297">
                  <a:extLst>
                    <a:ext uri="{9D8B030D-6E8A-4147-A177-3AD203B41FA5}">
                      <a16:colId xmlns:a16="http://schemas.microsoft.com/office/drawing/2014/main" val="1731578586"/>
                    </a:ext>
                  </a:extLst>
                </a:gridCol>
              </a:tblGrid>
              <a:tr h="283342">
                <a:tc>
                  <a:txBody>
                    <a:bodyPr/>
                    <a:lstStyle/>
                    <a:p>
                      <a:pPr algn="ctr"/>
                      <a:r>
                        <a:rPr lang="en-US" sz="1100" dirty="0"/>
                        <a:t>Year</a:t>
                      </a:r>
                    </a:p>
                  </a:txBody>
                  <a:tcPr anchor="ctr">
                    <a:solidFill>
                      <a:schemeClr val="bg2">
                        <a:lumMod val="50000"/>
                      </a:schemeClr>
                    </a:solidFill>
                  </a:tcPr>
                </a:tc>
                <a:tc>
                  <a:txBody>
                    <a:bodyPr/>
                    <a:lstStyle/>
                    <a:p>
                      <a:pPr algn="ctr"/>
                      <a:r>
                        <a:rPr lang="en-US" sz="1100" dirty="0"/>
                        <a:t>Species</a:t>
                      </a:r>
                    </a:p>
                  </a:txBody>
                  <a:tcPr anchor="ctr">
                    <a:solidFill>
                      <a:schemeClr val="bg2">
                        <a:lumMod val="50000"/>
                      </a:schemeClr>
                    </a:solidFill>
                  </a:tcPr>
                </a:tc>
                <a:tc>
                  <a:txBody>
                    <a:bodyPr/>
                    <a:lstStyle/>
                    <a:p>
                      <a:pPr algn="ctr">
                        <a:tabLst>
                          <a:tab pos="5715000" algn="l"/>
                        </a:tabLst>
                      </a:pPr>
                      <a:r>
                        <a:rPr lang="en-US" sz="11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200" dirty="0"/>
                        <a:t>2022</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200" dirty="0"/>
                        <a:t>2022</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200" dirty="0"/>
                        <a:t>2023</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200" dirty="0"/>
                        <a:t>2023</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8" name="Arrow: Down 7">
            <a:extLst>
              <a:ext uri="{FF2B5EF4-FFF2-40B4-BE49-F238E27FC236}">
                <a16:creationId xmlns:a16="http://schemas.microsoft.com/office/drawing/2014/main" id="{09235486-2B5F-1C95-9743-98C35F7B8AB1}"/>
              </a:ext>
            </a:extLst>
          </p:cNvPr>
          <p:cNvSpPr/>
          <p:nvPr/>
        </p:nvSpPr>
        <p:spPr>
          <a:xfrm rot="16200000">
            <a:off x="9542856" y="3804771"/>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52" y="1917103"/>
            <a:ext cx="2094224" cy="1037950"/>
          </a:xfrm>
          <a:prstGeom prst="rect">
            <a:avLst/>
          </a:prstGeom>
        </p:spPr>
      </p:pic>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2954</Words>
  <Application>Microsoft Office PowerPoint</Application>
  <PresentationFormat>Widescreen</PresentationFormat>
  <Paragraphs>609</Paragraphs>
  <Slides>38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Black</vt:lpstr>
      <vt:lpstr>Bradley Hand ITC</vt:lpstr>
      <vt:lpstr>Calibri</vt:lpstr>
      <vt:lpstr>Calibri Light</vt:lpstr>
      <vt:lpstr>Comic Sans MS</vt:lpstr>
      <vt:lpstr>Consolas</vt:lpstr>
      <vt:lpstr>Lucida Console</vt:lpstr>
      <vt:lpstr>MV Boli</vt:lpstr>
      <vt:lpstr>Office Theme</vt:lpstr>
      <vt:lpstr>5 – Reading Real Data</vt:lpstr>
      <vt:lpstr>it’s data time</vt:lpstr>
      <vt:lpstr>Package Review</vt:lpstr>
      <vt:lpstr>But First! Some computer review</vt:lpstr>
      <vt:lpstr>Folder Structure</vt:lpstr>
      <vt:lpstr>Folders (Directories)</vt:lpstr>
      <vt:lpstr>Where AM I?! (Directory Location)</vt:lpstr>
      <vt:lpstr>Data Review</vt:lpstr>
      <vt:lpstr>Data</vt:lpstr>
      <vt:lpstr>Tidy vs non-tidy data</vt:lpstr>
      <vt:lpstr>Tidy vs non-tidy data</vt:lpstr>
      <vt:lpstr>Tidy Data</vt:lpstr>
      <vt:lpstr>Why be Tidy?</vt:lpstr>
      <vt:lpstr>Data Do’s &amp; Data Don’ts </vt:lpstr>
      <vt:lpstr>“Machine Readable”</vt:lpstr>
      <vt:lpstr>Machine Readable</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Error Summary Table – Reference</vt:lpstr>
      <vt:lpstr>PowerPoint Presentation</vt:lpstr>
      <vt:lpstr>Quiz 5-3</vt:lpstr>
      <vt:lpstr>Quiz 5-3</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16</cp:revision>
  <dcterms:created xsi:type="dcterms:W3CDTF">2023-09-08T19:05:37Z</dcterms:created>
  <dcterms:modified xsi:type="dcterms:W3CDTF">2023-11-14T02:32:48Z</dcterms:modified>
</cp:coreProperties>
</file>