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8" r:id="rId3"/>
    <p:sldId id="353" r:id="rId4"/>
    <p:sldId id="299" r:id="rId5"/>
    <p:sldId id="345" r:id="rId6"/>
    <p:sldId id="300" r:id="rId7"/>
    <p:sldId id="346" r:id="rId8"/>
    <p:sldId id="302" r:id="rId9"/>
    <p:sldId id="347" r:id="rId10"/>
    <p:sldId id="348" r:id="rId11"/>
    <p:sldId id="350" r:id="rId12"/>
    <p:sldId id="349" r:id="rId13"/>
    <p:sldId id="303" r:id="rId14"/>
    <p:sldId id="306" r:id="rId15"/>
    <p:sldId id="342" r:id="rId16"/>
    <p:sldId id="344" r:id="rId17"/>
    <p:sldId id="307" r:id="rId18"/>
    <p:sldId id="351" r:id="rId19"/>
    <p:sldId id="309" r:id="rId20"/>
    <p:sldId id="310" r:id="rId21"/>
    <p:sldId id="312" r:id="rId22"/>
    <p:sldId id="313" r:id="rId23"/>
    <p:sldId id="318" r:id="rId24"/>
    <p:sldId id="333" r:id="rId25"/>
    <p:sldId id="335" r:id="rId26"/>
    <p:sldId id="354" r:id="rId27"/>
    <p:sldId id="319" r:id="rId28"/>
    <p:sldId id="337" r:id="rId29"/>
    <p:sldId id="338" r:id="rId30"/>
    <p:sldId id="339" r:id="rId31"/>
    <p:sldId id="332" r:id="rId32"/>
    <p:sldId id="352" r:id="rId33"/>
    <p:sldId id="334" r:id="rId34"/>
    <p:sldId id="330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90753" autoAdjust="0"/>
  </p:normalViewPr>
  <p:slideViewPr>
    <p:cSldViewPr snapToGrid="0">
      <p:cViewPr varScale="1">
        <p:scale>
          <a:sx n="97" d="100"/>
          <a:sy n="97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3 or more dimensions!</a:t>
            </a:r>
          </a:p>
          <a:p>
            <a:endParaRPr lang="en-US" dirty="0"/>
          </a:p>
          <a:p>
            <a:r>
              <a:rPr lang="en-US" dirty="0"/>
              <a:t>You’ll probably never see this, so don’t worry about it.</a:t>
            </a:r>
          </a:p>
          <a:p>
            <a:endParaRPr lang="en-US" dirty="0"/>
          </a:p>
          <a:p>
            <a:r>
              <a:rPr lang="en-US" dirty="0"/>
              <a:t>Plus, you already know how to work with these, it’s just some more 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8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  The PIECES of a list can be anything we’ve seen so far.</a:t>
            </a:r>
          </a:p>
          <a:p>
            <a:endParaRPr lang="en-US" dirty="0"/>
          </a:p>
          <a:p>
            <a:r>
              <a:rPr lang="en-US" dirty="0"/>
              <a:t>And I should mention, this is BEYOND INTRO TO R STUFF</a:t>
            </a:r>
          </a:p>
          <a:p>
            <a:endParaRPr lang="en-US" dirty="0"/>
          </a:p>
          <a:p>
            <a:r>
              <a:rPr lang="en-US" dirty="0"/>
              <a:t>BUT!!  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list elements have names, and we can use the dollar sign operator to get at something with a name.</a:t>
            </a:r>
          </a:p>
          <a:p>
            <a:endParaRPr lang="en-US" dirty="0"/>
          </a:p>
          <a:p>
            <a:r>
              <a:rPr lang="en-US" dirty="0"/>
              <a:t>AGAIN, R give you clues with the dollar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just a way of visualizing how things can be put together, 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error, and grab the p-value directly.</a:t>
            </a:r>
          </a:p>
          <a:p>
            <a:endParaRPr lang="en-US" dirty="0"/>
          </a:p>
          <a:p>
            <a:r>
              <a:rPr lang="en-US" dirty="0"/>
              <a:t>Let’s say the data set might change, but we want our script to PROGRAMMATICALLY extract the p-value, so that our report is robust to possible data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 (maybe use </a:t>
            </a:r>
            <a:r>
              <a:rPr lang="en-US" dirty="0" err="1"/>
              <a:t>prev</a:t>
            </a:r>
            <a:r>
              <a:rPr lang="en-US" dirty="0"/>
              <a:t> slide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4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covered the first two, and the third is much more powerful.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section is mostly about how things can be put together in R, and how we can take things apart (and manipulate them)</a:t>
            </a:r>
          </a:p>
          <a:p>
            <a:endParaRPr lang="en-US" dirty="0"/>
          </a:p>
          <a:p>
            <a:r>
              <a:rPr lang="en-US" dirty="0"/>
              <a:t>There are more ways to arrange data in R than rows, columns and sheets   … but each thing by itself needs to be internally consistent.</a:t>
            </a:r>
          </a:p>
          <a:p>
            <a:endParaRPr lang="en-US" dirty="0"/>
          </a:p>
          <a:p>
            <a:r>
              <a:rPr lang="en-US" dirty="0"/>
              <a:t>And what I mean by that is … you know how you can have an Excel sheet that has data on one side, and then input stuff up top, and then summary stuff off in the corner … these pieces would need to be their own separate things in R.</a:t>
            </a:r>
          </a:p>
          <a:p>
            <a:endParaRPr lang="en-US" dirty="0"/>
          </a:p>
          <a:p>
            <a:r>
              <a:rPr lang="en-US" dirty="0"/>
              <a:t>…and I’ll just call back to Matt’s Soapbox Slide earlier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6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look at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  <a:p>
            <a:endParaRPr lang="en-US" dirty="0"/>
          </a:p>
          <a:p>
            <a:r>
              <a:rPr lang="en-US" dirty="0"/>
              <a:t>We’ll put all these vectors together in a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select ROWS of the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remember, we have to account for rows and columns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working with </a:t>
            </a:r>
            <a:r>
              <a:rPr lang="en-US" dirty="0" err="1"/>
              <a:t>logicals</a:t>
            </a:r>
            <a:r>
              <a:rPr lang="en-US" dirty="0"/>
              <a:t>, We need a way of dealing with NA’s.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3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a </a:t>
            </a:r>
            <a:r>
              <a:rPr lang="en-US"/>
              <a:t>quick overview, </a:t>
            </a:r>
            <a:r>
              <a:rPr lang="en-US" dirty="0"/>
              <a:t>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2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BREAK is needed </a:t>
            </a:r>
            <a:r>
              <a:rPr lang="en-US"/>
              <a:t>I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9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about packages as a way to extend the capabilities of base R.  What are packages?</a:t>
            </a:r>
          </a:p>
          <a:p>
            <a:endParaRPr lang="en-US" dirty="0"/>
          </a:p>
          <a:p>
            <a:r>
              <a:rPr lang="en-US" dirty="0"/>
              <a:t>Just because there’s a screenshot of folders does not imply that you should be saving and moving these around!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we’ve seen vectors, which is just data IN ORDER, and that’s what I mean by one dimension.</a:t>
            </a:r>
          </a:p>
          <a:p>
            <a:endParaRPr lang="en-US" dirty="0"/>
          </a:p>
          <a:p>
            <a:r>
              <a:rPr lang="en-US" dirty="0"/>
              <a:t>And square brackets (which is a special character we’ve seen) let us grab a SUBSET of a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also use indices in square brackets to make assignments to subsets of a vector</a:t>
            </a:r>
          </a:p>
          <a:p>
            <a:endParaRPr lang="en-US" dirty="0"/>
          </a:p>
          <a:p>
            <a:r>
              <a:rPr lang="en-US" dirty="0"/>
              <a:t>Check out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called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just like with vectors, you can use indices in square brackets to assign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 EVEN BETTER WAY to get to columns of a </a:t>
            </a:r>
            <a:r>
              <a:rPr lang="en-US" dirty="0" err="1"/>
              <a:t>data.frame</a:t>
            </a:r>
            <a:r>
              <a:rPr lang="en-US" dirty="0"/>
              <a:t> is by NAME, using the dollar sign operator</a:t>
            </a:r>
          </a:p>
          <a:p>
            <a:endParaRPr lang="en-US" dirty="0"/>
          </a:p>
          <a:p>
            <a:r>
              <a:rPr lang="en-US" dirty="0"/>
              <a:t>And this is a big one, so we’ll put it in bold.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Basics,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Under the Hood -</a:t>
            </a:r>
          </a:p>
        </p:txBody>
      </p:sp>
      <p:pic>
        <p:nvPicPr>
          <p:cNvPr id="5" name="Picture 4" descr="A robot with a cap and a box in a car&#10;&#10;Description automatically generated with medium confidence">
            <a:extLst>
              <a:ext uri="{FF2B5EF4-FFF2-40B4-BE49-F238E27FC236}">
                <a16:creationId xmlns:a16="http://schemas.microsoft.com/office/drawing/2014/main" id="{2D37D669-0BE4-F379-7238-AF5D75C1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75" y="3945972"/>
            <a:ext cx="3188189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arrays</a:t>
            </a:r>
            <a:r>
              <a:rPr lang="en-US" sz="3600" dirty="0"/>
              <a:t>: data in 3+ dimensions??!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2605068" y="5027048"/>
            <a:ext cx="6981862" cy="13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You’ll probably never see these!</a:t>
            </a:r>
          </a:p>
          <a:p>
            <a:r>
              <a:rPr lang="en-US" sz="2400" dirty="0"/>
              <a:t>But even if you do, they use rules you already know.</a:t>
            </a:r>
          </a:p>
          <a:p>
            <a:pPr marL="457200" lvl="1" indent="0">
              <a:buNone/>
            </a:pPr>
            <a:r>
              <a:rPr lang="en-US" sz="2000" dirty="0"/>
              <a:t>[ , , , , ]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3DA1FE-3586-D5BC-D7A7-F343393D2A34}"/>
              </a:ext>
            </a:extLst>
          </p:cNvPr>
          <p:cNvGrpSpPr/>
          <p:nvPr/>
        </p:nvGrpSpPr>
        <p:grpSpPr>
          <a:xfrm>
            <a:off x="741946" y="1390941"/>
            <a:ext cx="1055990" cy="1099145"/>
            <a:chOff x="8659092" y="1765615"/>
            <a:chExt cx="1055990" cy="10991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D6C050-4F15-3A6E-A478-B245FEBAECA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1C7D87-DB79-A2E4-7130-974B9F14B0F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DFD25-0656-9722-AE8C-977CFBE6998F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473604-3563-2853-D8F4-696615873686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31993D-FE5B-97A2-D093-71CD8217BE3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1E317E-7FC7-F6FB-5F4F-8FD11F8F645A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A454E8-8443-6694-BCAE-DF9FA05C7279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5216EC-2E7E-E0F2-FF45-14242B6E151D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1B10A-0629-943E-3C07-2F37D3ED66F1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3D8AB-88D7-E38B-7B5F-6F222FAC4E7E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AD2DEF-D5B9-A59A-8364-A8D072682D7D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9D095-5037-2DBE-60EA-5BB54A9035D2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178EA9-6802-D781-47E0-55682B504259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852EEA-05AB-F7DF-8B1D-656EC2D784F8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2A29A9-86DB-5615-EC6F-54B15FED7A05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9A121D-2270-A664-CA36-CE9AA1ED069B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42A110-5E66-939A-2109-12134280700E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5D784F-8361-461D-A43D-14D928C3E1AF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9717F4-569E-3AE7-CDB0-E9ECEC3360BA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6AAADC-21DE-12AB-2A5B-4FE8E4586124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E9E87E-3A95-DAC5-BFF9-FB99CE72B650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EE854-0948-BCB2-3EDE-563C853A61A6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86E481-7B51-7B09-9C84-2713C15196CC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18BC6-6521-053E-C4FB-498C036CE997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CD7502-F60E-D440-8B73-BF461880890B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B5FDB7-EF7B-727B-F727-742999DBAC19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83C7E-B6A8-42F3-CB18-C387CB58BE31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B87AB0-2B22-7068-21BA-CAF494DD3CE5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5FB8A4-F919-11D2-F52C-14EE8FE65BE9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97DEA6-C390-6F15-871F-6DC3C35D4272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0E943-B7CC-E1F9-CA90-7CF88E216BE8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02B702-2704-87C9-6984-135FD00834B4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D7E090-727F-A439-D6C9-D71980E928E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9F6E33-FCB8-ACCC-9674-F57292B0668A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34FA7F-7550-6942-472B-21E77108EF91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EA3861-562A-86D4-F09B-DCC7D8295632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EA502-306B-C6B5-F8D4-FBB9CEBBC9DC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B01D53-DABC-31B7-51D6-F1366480B460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347278-76AB-7BA5-7516-862B87515657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372F68-58A5-75F5-EA1F-6762BA8C9362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31F542D-4AC9-8EFF-05CE-2DDA6AD95281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BCAE71-DE8C-F9FF-19C8-FA779063E735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6A448-1109-4F4D-EF76-C63CB6192BA2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6BA96D-BA89-8ACF-79AA-1A71AFC7E997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2F7B59-3D9E-DE20-6A08-C037DD10C31B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554128-51B0-3CBF-907D-A4AEFA7B8B5F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8EAC09-C1F2-1F05-C5FF-16DF2E9F51DC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6E854E-A43B-7A5A-238A-3E95D7BE3B3E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52969C-8B01-1325-5626-286E9FF19870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2FA5CD-D158-351B-EF1D-1CB40A60A29B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A0B85-4A3A-4F51-32DD-47455CB12EF3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1FE345-2899-4912-5676-3229D68E7E3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7A39F1-4300-16E2-927B-4B6E7F7E3AFD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2CFDD3-5CE6-D177-2F0B-A9DE96EE9330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075A1E-36D4-BFFC-4A0E-6A468A5DF4D5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82B061-F7B9-8BFF-C390-081B86FD61FA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4E6C7D-1AC0-2767-A40D-94299D4D23D3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FBF9B6-BEBE-ECCB-78A1-FA04983C47EB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FD4523-D7E6-6FBC-B769-F177468AF6FD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61DD0-EF28-FED3-D933-D1649C3F00E7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1E1AD7-2F6E-9A7B-A809-E7FBABFA2CA9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30136E-839A-890C-A196-8CA3C8A4C9C8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945000E-4C48-917B-F2C6-14160784F1CE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DF216E-D948-9E78-5A76-9AE020BC13B7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932C63-9B89-0531-DAEA-9FD808B9E73C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CD283-AF69-433F-AD9E-528DC65E3DA8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030192-60B1-C110-1E62-FB2311CBC503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B47E67-84B6-88BF-1065-FB29379B2E4E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5C0FFC-6D79-B31E-2028-9BFDDA2DED0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A422DB-8449-4ECF-D336-E305204986D4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F47732-43A2-5BFC-0B76-B866113448D4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BE0F21-49E0-6F9F-3E33-2CF94F5D5F03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A2425E-92B5-D00C-7D8B-3D8876A09ED5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41A1EE-E342-BEFF-811D-C0A7065C4CC9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4730B-B809-5EBA-C03D-23EA2D1FF31C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44EEDE-2D5B-28EF-FC92-33CB5466EAD9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409321-752F-01EC-D61C-73A2A0B5CFBA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A86890-1126-CFFF-10C7-885DB883CCC2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7585C-070B-18A6-216D-A9B5C30C933F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AD6C7B-64F5-22E8-A832-87EECAA9A867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AC005E-8328-DFAC-C5BC-66BCFB973BC9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16197B8-5114-1299-010D-C1FA441207D2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8DAB3C-0B5A-AC80-97F2-8CFAC8298C94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80C67C-5FA4-AA66-AF0F-1DB511139450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B7D53B4-8595-25C5-015A-9FD0A6CCDA6A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C4A5C37-A4AD-A44A-8446-4B79D487C9A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DDB1909-B241-840D-EDA0-96E7C12B5F5D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946C249-C7E0-8C36-05AF-67FC1743F22C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DE1836-AF95-7AF0-BD13-F18A922F699A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5C1961-3220-3456-77B4-ED38997ABF56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FFFF5D3-D489-71B9-AE0F-03C253E2876B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F4B8B3-76EB-163F-16B0-7F9C6C306532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A622AB-96D1-218D-528F-4C2D1CFDBE1A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E8CE78-FBF2-C99B-565A-11538141EAC1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09D9AD-6348-E17A-384D-40139AC93C3D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14B218-FA48-CC83-DF6A-5DFB207373BA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124" descr="A green cartoon character with red text&#10;&#10;Description automatically generated">
            <a:extLst>
              <a:ext uri="{FF2B5EF4-FFF2-40B4-BE49-F238E27FC236}">
                <a16:creationId xmlns:a16="http://schemas.microsoft.com/office/drawing/2014/main" id="{9C3107CA-9983-ECAE-85C4-AB32B9E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8" y="1279557"/>
            <a:ext cx="2319521" cy="30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8A3-BA97-C450-DACA-C6A09E10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0B42-BD1E-1F50-C5C7-A8C6AD54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24" y="983226"/>
            <a:ext cx="3295644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060626" y="1035586"/>
            <a:ext cx="4615182" cy="4359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Lists can be made of anything: </a:t>
            </a:r>
            <a:r>
              <a:rPr lang="en-US" sz="2400" dirty="0" err="1"/>
              <a:t>data.frames</a:t>
            </a:r>
            <a:r>
              <a:rPr lang="en-US" sz="2400" dirty="0"/>
              <a:t>, vectors, even lists!</a:t>
            </a:r>
          </a:p>
          <a:p>
            <a:r>
              <a:rPr lang="en-US" sz="2400" dirty="0"/>
              <a:t>You can use double brackets </a:t>
            </a:r>
            <a:r>
              <a:rPr lang="en-US" sz="2400" b="1" dirty="0"/>
              <a:t>[[ ]]</a:t>
            </a:r>
            <a:r>
              <a:rPr lang="en-US" sz="2400" dirty="0"/>
              <a:t> to extract elements of a list</a:t>
            </a:r>
          </a:p>
          <a:p>
            <a:r>
              <a:rPr lang="en-US" sz="2400" dirty="0"/>
              <a:t>There might be pieces that are nested multiple layers deep, but you can still get to them!</a:t>
            </a:r>
          </a:p>
          <a:p>
            <a:r>
              <a:rPr lang="en-US" sz="2400" i="1" dirty="0"/>
              <a:t>R gives you clues: [[ 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D85E886-9433-A266-99A9-0BD5F7735454}"/>
              </a:ext>
            </a:extLst>
          </p:cNvPr>
          <p:cNvSpPr/>
          <p:nvPr/>
        </p:nvSpPr>
        <p:spPr>
          <a:xfrm>
            <a:off x="2956623" y="3365526"/>
            <a:ext cx="329564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457306-2BAA-15EC-4826-193BFAA32E88}"/>
              </a:ext>
            </a:extLst>
          </p:cNvPr>
          <p:cNvSpPr/>
          <p:nvPr/>
        </p:nvSpPr>
        <p:spPr>
          <a:xfrm>
            <a:off x="4987708" y="3332538"/>
            <a:ext cx="864451" cy="47094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073C3F-5920-3CBA-0B9E-FC4B83E460BF}"/>
              </a:ext>
            </a:extLst>
          </p:cNvPr>
          <p:cNvSpPr txBox="1">
            <a:spLocks/>
          </p:cNvSpPr>
          <p:nvPr/>
        </p:nvSpPr>
        <p:spPr>
          <a:xfrm>
            <a:off x="365760" y="5594146"/>
            <a:ext cx="2526030" cy="3793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Extracting a piece of the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5249D-06C7-6690-7199-92A9E5D69E54}"/>
              </a:ext>
            </a:extLst>
          </p:cNvPr>
          <p:cNvGrpSpPr/>
          <p:nvPr/>
        </p:nvGrpSpPr>
        <p:grpSpPr>
          <a:xfrm rot="10800000">
            <a:off x="2956623" y="5736502"/>
            <a:ext cx="1794048" cy="159729"/>
            <a:chOff x="2126255" y="2286293"/>
            <a:chExt cx="1195424" cy="1597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443900-387E-A4B8-20D9-CFCB80C8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1E27D6-EF97-825D-6428-F6B4BAE16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32D6CF0-CAAE-E0E6-787C-2E0DA840168A}"/>
              </a:ext>
            </a:extLst>
          </p:cNvPr>
          <p:cNvSpPr txBox="1">
            <a:spLocks/>
          </p:cNvSpPr>
          <p:nvPr/>
        </p:nvSpPr>
        <p:spPr>
          <a:xfrm>
            <a:off x="6050681" y="5582717"/>
            <a:ext cx="4817340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Then, extracting an element of the vector it returned!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AD438-4822-B988-7A24-C1CD5CB2BBDE}"/>
              </a:ext>
            </a:extLst>
          </p:cNvPr>
          <p:cNvGrpSpPr/>
          <p:nvPr/>
        </p:nvGrpSpPr>
        <p:grpSpPr>
          <a:xfrm rot="10800000" flipH="1">
            <a:off x="5075962" y="5741249"/>
            <a:ext cx="939391" cy="159727"/>
            <a:chOff x="2126255" y="2286293"/>
            <a:chExt cx="1195424" cy="1597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EE7875-1F70-5A5D-7C00-1E288047F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9BEE7F-5064-889D-96D1-138D93C7F0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EAE23D-7F68-4ADB-3810-C7F368F7DB9F}"/>
              </a:ext>
            </a:extLst>
          </p:cNvPr>
          <p:cNvSpPr/>
          <p:nvPr/>
        </p:nvSpPr>
        <p:spPr>
          <a:xfrm>
            <a:off x="2704185" y="3140581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835281-7BE5-994C-6B16-F37E80CC2867}"/>
              </a:ext>
            </a:extLst>
          </p:cNvPr>
          <p:cNvSpPr/>
          <p:nvPr/>
        </p:nvSpPr>
        <p:spPr>
          <a:xfrm rot="5400000">
            <a:off x="5274182" y="2905696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6" grpId="1" animBg="1"/>
      <p:bldP spid="27" grpId="0" animBg="1"/>
      <p:bldP spid="27" grpId="1" animBg="1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5CC8B8-B5D1-290D-C31B-DE32BB52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53" y="1101864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8AAAC21-9F36-3195-74A9-08D218D0EA52}"/>
              </a:ext>
            </a:extLst>
          </p:cNvPr>
          <p:cNvSpPr txBox="1">
            <a:spLocks/>
          </p:cNvSpPr>
          <p:nvPr/>
        </p:nvSpPr>
        <p:spPr>
          <a:xfrm>
            <a:off x="2903752" y="5656880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FFF413-725F-B993-F215-4101EC76B9E0}"/>
              </a:ext>
            </a:extLst>
          </p:cNvPr>
          <p:cNvCxnSpPr>
            <a:cxnSpLocks/>
          </p:cNvCxnSpPr>
          <p:nvPr/>
        </p:nvCxnSpPr>
        <p:spPr>
          <a:xfrm>
            <a:off x="2142572" y="5858961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B52411-85F1-7C4A-E2E1-8D93A6D32142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Again, you can use $ to select something by name</a:t>
            </a:r>
          </a:p>
          <a:p>
            <a:r>
              <a:rPr lang="en-US" sz="2400" i="1" dirty="0"/>
              <a:t>R gives you clues: $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132070"/>
            <a:ext cx="7214223" cy="16128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str() also prints the classes &amp; sizes of elements</a:t>
            </a:r>
          </a:p>
          <a:p>
            <a:r>
              <a:rPr lang="en-US" i="1" dirty="0"/>
              <a:t>R gives you all the clues: [ ], [[ ]], $, … 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      </a:t>
            </a:r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Things can be put together in…</a:t>
            </a:r>
          </a:p>
          <a:p>
            <a:pPr lvl="1"/>
            <a:r>
              <a:rPr lang="en-US" dirty="0"/>
              <a:t>One dimension (vectors)</a:t>
            </a:r>
          </a:p>
          <a:p>
            <a:pPr lvl="1"/>
            <a:r>
              <a:rPr lang="en-US" dirty="0"/>
              <a:t>Two dimensions (matrices &amp; </a:t>
            </a:r>
            <a:r>
              <a:rPr lang="en-US" dirty="0" err="1"/>
              <a:t>data.frames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Multiple dimensions (arrays)</a:t>
            </a:r>
          </a:p>
          <a:p>
            <a:pPr lvl="1"/>
            <a:r>
              <a:rPr lang="en-US" dirty="0"/>
              <a:t>Any which way! (lists)</a:t>
            </a:r>
          </a:p>
          <a:p>
            <a:r>
              <a:rPr lang="en-US" dirty="0"/>
              <a:t>R will give you clues as to how to access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access any piece of any object, regardless of how deep it’s nested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B312D4-281E-9A04-9C13-9409D04C1CD5}"/>
              </a:ext>
            </a:extLst>
          </p:cNvPr>
          <p:cNvSpPr txBox="1">
            <a:spLocks/>
          </p:cNvSpPr>
          <p:nvPr/>
        </p:nvSpPr>
        <p:spPr>
          <a:xfrm>
            <a:off x="7260116" y="1452643"/>
            <a:ext cx="3451808" cy="664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You will use </a:t>
            </a:r>
            <a:r>
              <a:rPr lang="en-US" sz="1800" b="1" dirty="0" err="1">
                <a:cs typeface="Courier New" panose="02070309020205020404" pitchFamily="49" charset="0"/>
              </a:rPr>
              <a:t>data.frames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and </a:t>
            </a:r>
            <a:r>
              <a:rPr lang="en-US" sz="1800" b="1" dirty="0">
                <a:cs typeface="Courier New" panose="02070309020205020404" pitchFamily="49" charset="0"/>
              </a:rPr>
              <a:t>vectors</a:t>
            </a:r>
            <a:r>
              <a:rPr lang="en-US" sz="1800" dirty="0">
                <a:cs typeface="Courier New" panose="02070309020205020404" pitchFamily="49" charset="0"/>
              </a:rPr>
              <a:t> more than anything else, </a:t>
            </a:r>
            <a:r>
              <a:rPr lang="en-US" sz="1800" i="1" dirty="0">
                <a:cs typeface="Courier New" panose="02070309020205020404" pitchFamily="49" charset="0"/>
              </a:rPr>
              <a:t>by far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004D277-47E0-DF4C-E33A-F1786E8F74B9}"/>
              </a:ext>
            </a:extLst>
          </p:cNvPr>
          <p:cNvSpPr/>
          <p:nvPr/>
        </p:nvSpPr>
        <p:spPr>
          <a:xfrm>
            <a:off x="6951931" y="1375328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FED917-85BB-5B69-BF99-1C244A3B7CCA}"/>
              </a:ext>
            </a:extLst>
          </p:cNvPr>
          <p:cNvSpPr txBox="1">
            <a:spLocks/>
          </p:cNvSpPr>
          <p:nvPr/>
        </p:nvSpPr>
        <p:spPr>
          <a:xfrm>
            <a:off x="5751185" y="2174024"/>
            <a:ext cx="3451808" cy="41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383BAB-98F1-E5FC-2202-EEB08A018FB8}"/>
              </a:ext>
            </a:extLst>
          </p:cNvPr>
          <p:cNvSpPr txBox="1">
            <a:spLocks/>
          </p:cNvSpPr>
          <p:nvPr/>
        </p:nvSpPr>
        <p:spPr>
          <a:xfrm>
            <a:off x="4647730" y="2554430"/>
            <a:ext cx="7544270" cy="411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9F58D3-BBDD-EE65-2F6B-5F84197087F4}"/>
              </a:ext>
            </a:extLst>
          </p:cNvPr>
          <p:cNvCxnSpPr/>
          <p:nvPr/>
        </p:nvCxnSpPr>
        <p:spPr>
          <a:xfrm flipH="1">
            <a:off x="5292090" y="2311145"/>
            <a:ext cx="41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1DE79E-17B7-9C92-DDC0-BA26AB711180}"/>
              </a:ext>
            </a:extLst>
          </p:cNvPr>
          <p:cNvCxnSpPr>
            <a:cxnSpLocks/>
          </p:cNvCxnSpPr>
          <p:nvPr/>
        </p:nvCxnSpPr>
        <p:spPr>
          <a:xfrm flipH="1">
            <a:off x="4303395" y="2686216"/>
            <a:ext cx="33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 not-so-crazy example…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marL="457200" lvl="1" indent="0">
              <a:buNone/>
            </a:pPr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9345-07D1-A7B1-316F-F2ABAE6D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4407-5CD6-ADEB-38CD-662DF1DA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expressions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How data can be put together in 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flexible in R than Excel, but also more formal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can’t point/click, we need some tools for manipulating data…</a:t>
            </a:r>
          </a:p>
          <a:p>
            <a:pPr lvl="1"/>
            <a:r>
              <a:rPr lang="en-US" i="1" dirty="0"/>
              <a:t>Script-based approach can be more powerful anyway!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16EF5-07E4-D82F-A016-EE0CA72A9DD5}"/>
              </a:ext>
            </a:extLst>
          </p:cNvPr>
          <p:cNvSpPr txBox="1">
            <a:spLocks/>
          </p:cNvSpPr>
          <p:nvPr/>
        </p:nvSpPr>
        <p:spPr>
          <a:xfrm>
            <a:off x="1061028" y="1631879"/>
            <a:ext cx="3180465" cy="707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More ways to arrange data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(Rows x Columns x Sheets)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770A45-D813-CCCC-08B8-7DCEBCE3E026}"/>
              </a:ext>
            </a:extLst>
          </p:cNvPr>
          <p:cNvSpPr/>
          <p:nvPr/>
        </p:nvSpPr>
        <p:spPr>
          <a:xfrm rot="5400000">
            <a:off x="2338680" y="903693"/>
            <a:ext cx="198941" cy="110171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E8EA6C-69D0-7FB1-BF5B-97B88A36091B}"/>
              </a:ext>
            </a:extLst>
          </p:cNvPr>
          <p:cNvSpPr/>
          <p:nvPr/>
        </p:nvSpPr>
        <p:spPr>
          <a:xfrm rot="5400000">
            <a:off x="7779178" y="818413"/>
            <a:ext cx="198941" cy="11017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820A50-630D-30E9-5D2E-AC70EA842A40}"/>
              </a:ext>
            </a:extLst>
          </p:cNvPr>
          <p:cNvSpPr txBox="1">
            <a:spLocks/>
          </p:cNvSpPr>
          <p:nvPr/>
        </p:nvSpPr>
        <p:spPr>
          <a:xfrm>
            <a:off x="6856021" y="1630289"/>
            <a:ext cx="5152365" cy="70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Things in R are (generally) more internally consistent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- we’ll see what that means soon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B9FCC0-5CCE-84E3-AD91-813D9993C5FC}"/>
              </a:ext>
            </a:extLst>
          </p:cNvPr>
          <p:cNvSpPr txBox="1">
            <a:spLocks/>
          </p:cNvSpPr>
          <p:nvPr/>
        </p:nvSpPr>
        <p:spPr>
          <a:xfrm>
            <a:off x="561766" y="4453240"/>
            <a:ext cx="8641227" cy="2341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Reproducibility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“You can’t reproduce a point-and-click trail” – a wise professor Matt once had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Transparency 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Scripting will create a record of every data manipulation step (in order)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…plus makes it easy to leave notes associated with each step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Robustness to human error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With a record of all steps, it’s more likely that a data error will be spotted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…AND YOU CAN FIX IT without redoing the whole thing!!!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Efficiency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Once you write a routine, you can easily repeat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2FD5C-0A78-E9C9-5D1C-FD1312FA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202993" y="4813721"/>
            <a:ext cx="2924707" cy="18620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2F24E-42E6-C728-A0EC-7A8140790C0C}"/>
              </a:ext>
            </a:extLst>
          </p:cNvPr>
          <p:cNvCxnSpPr>
            <a:cxnSpLocks/>
          </p:cNvCxnSpPr>
          <p:nvPr/>
        </p:nvCxnSpPr>
        <p:spPr>
          <a:xfrm>
            <a:off x="0" y="42869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4704261" cy="575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	</a:t>
            </a: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marL="0" indent="0">
              <a:buNone/>
            </a:pPr>
            <a:r>
              <a:rPr lang="en-US" b="1" dirty="0"/>
              <a:t>&lt;=</a:t>
            </a:r>
            <a:r>
              <a:rPr lang="en-US" dirty="0"/>
              <a:t>	Less than or equal to</a:t>
            </a:r>
          </a:p>
          <a:p>
            <a:pPr marL="0" indent="0">
              <a:buNone/>
            </a:pPr>
            <a:r>
              <a:rPr lang="en-US" b="1" dirty="0"/>
              <a:t>&gt;=</a:t>
            </a:r>
            <a:r>
              <a:rPr lang="en-US" dirty="0"/>
              <a:t>	Greater than or equal to</a:t>
            </a:r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8161542" y="2640244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161809" y="914401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6176530" y="2657966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70BBFA-F0FA-18F4-47B2-F87E83CD529B}"/>
              </a:ext>
            </a:extLst>
          </p:cNvPr>
          <p:cNvGrpSpPr/>
          <p:nvPr/>
        </p:nvGrpSpPr>
        <p:grpSpPr>
          <a:xfrm>
            <a:off x="6204501" y="4406021"/>
            <a:ext cx="1758048" cy="1487153"/>
            <a:chOff x="3189814" y="1335253"/>
            <a:chExt cx="1758048" cy="1487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DACEF42-33A7-C5C8-7FCE-6D61DB68D06F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7FBD217-2EF4-155D-3168-07FEA75104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895C23B-809F-C15C-A90A-15D3391C346E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3BD3C35-DD73-6B85-12A5-E17D2E0CA21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F0503CE-E72B-BADD-3C94-978B2750D4C1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1B88E5-082E-7A85-0CDA-CF48EB2BA07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!Y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5D3DD2-1CAC-F226-B427-5B5192FC23B1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5A6B8A-D8A5-DF5F-249E-B1AD2101DFDD}"/>
              </a:ext>
            </a:extLst>
          </p:cNvPr>
          <p:cNvGrpSpPr/>
          <p:nvPr/>
        </p:nvGrpSpPr>
        <p:grpSpPr>
          <a:xfrm>
            <a:off x="8161542" y="4406021"/>
            <a:ext cx="1758048" cy="1480871"/>
            <a:chOff x="3189814" y="1335253"/>
            <a:chExt cx="1758048" cy="14808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351F87-3C37-250A-0B51-FD0EF4A22807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14A4C3B-2AA6-6192-787C-F84F8E5F5E47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7BF1FAD-6D08-FE8C-E03E-D29764560E0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330F155-B052-5E71-08B8-57AA6F1735F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62124FF-3577-1EC6-91E0-2CD8B87E49CB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0B852-C32F-525B-C586-0D76141C41C9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!X &amp; Y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107931-CC98-CE22-C84E-BF8C704679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10146714" y="2725215"/>
            <a:ext cx="1758048" cy="1413620"/>
            <a:chOff x="3189814" y="1408784"/>
            <a:chExt cx="1758048" cy="141362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408784"/>
              <a:ext cx="1620285" cy="1413620"/>
              <a:chOff x="5428218" y="1934556"/>
              <a:chExt cx="1620285" cy="141362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7063" y="1934556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</p:spTree>
    <p:extLst>
      <p:ext uri="{BB962C8B-B14F-4D97-AF65-F5344CB8AC3E}">
        <p14:creationId xmlns:p14="http://schemas.microsoft.com/office/powerpoint/2010/main" val="37793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E6DD6C-E4E5-9F0F-0919-9CB536D2E171}"/>
              </a:ext>
            </a:extLst>
          </p:cNvPr>
          <p:cNvSpPr txBox="1">
            <a:spLocks/>
          </p:cNvSpPr>
          <p:nvPr/>
        </p:nvSpPr>
        <p:spPr>
          <a:xfrm>
            <a:off x="4277801" y="3139467"/>
            <a:ext cx="4389261" cy="789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== "A"        # if we evaluated this…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D833D9-24EE-39A8-0D54-E3541D4CEA67}"/>
              </a:ext>
            </a:extLst>
          </p:cNvPr>
          <p:cNvSpPr/>
          <p:nvPr/>
        </p:nvSpPr>
        <p:spPr>
          <a:xfrm flipH="1">
            <a:off x="3827378" y="3349544"/>
            <a:ext cx="292455" cy="288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25DCA8-3A6B-4588-9E15-91E0DD1E0EEE}"/>
              </a:ext>
            </a:extLst>
          </p:cNvPr>
          <p:cNvSpPr txBox="1">
            <a:spLocks/>
          </p:cNvSpPr>
          <p:nvPr/>
        </p:nvSpPr>
        <p:spPr>
          <a:xfrm>
            <a:off x="6997003" y="608621"/>
            <a:ext cx="4562890" cy="1837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in addition to using numbers in [ ], we can also use vectors of TRUE and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55924-5201-9FED-E56E-0748BC8CA79C}"/>
              </a:ext>
            </a:extLst>
          </p:cNvPr>
          <p:cNvSpPr/>
          <p:nvPr/>
        </p:nvSpPr>
        <p:spPr>
          <a:xfrm>
            <a:off x="6526443" y="1793899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E03736-C4E1-E324-6456-4DF6C42BB465}"/>
              </a:ext>
            </a:extLst>
          </p:cNvPr>
          <p:cNvSpPr/>
          <p:nvPr/>
        </p:nvSpPr>
        <p:spPr>
          <a:xfrm>
            <a:off x="6526443" y="5631820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D0F3F-69CC-9D7E-84DD-631F32001121}"/>
              </a:ext>
            </a:extLst>
          </p:cNvPr>
          <p:cNvSpPr/>
          <p:nvPr/>
        </p:nvSpPr>
        <p:spPr>
          <a:xfrm>
            <a:off x="7515435" y="1521277"/>
            <a:ext cx="107612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25416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44493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527A35-2518-C920-C146-559076B94670}"/>
              </a:ext>
            </a:extLst>
          </p:cNvPr>
          <p:cNvSpPr/>
          <p:nvPr/>
        </p:nvSpPr>
        <p:spPr>
          <a:xfrm>
            <a:off x="7009334" y="1302655"/>
            <a:ext cx="3181689" cy="121718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504CAE-EBCD-E496-0683-E07B69C4966F}"/>
              </a:ext>
            </a:extLst>
          </p:cNvPr>
          <p:cNvSpPr/>
          <p:nvPr/>
        </p:nvSpPr>
        <p:spPr>
          <a:xfrm>
            <a:off x="7021344" y="2820410"/>
            <a:ext cx="3169679" cy="35697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F65297-78DE-6612-755C-BEE4C00A2AAD}"/>
              </a:ext>
            </a:extLst>
          </p:cNvPr>
          <p:cNvSpPr/>
          <p:nvPr/>
        </p:nvSpPr>
        <p:spPr>
          <a:xfrm>
            <a:off x="7021344" y="4399608"/>
            <a:ext cx="3218540" cy="154748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0" y="2413797"/>
            <a:ext cx="2421951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(or whatever)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690-1B02-A86E-7FDD-B2D064870006}"/>
              </a:ext>
            </a:extLst>
          </p:cNvPr>
          <p:cNvSpPr/>
          <p:nvPr/>
        </p:nvSpPr>
        <p:spPr>
          <a:xfrm>
            <a:off x="6610204" y="1425769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ACD10-DC91-EE63-B1DC-C830D94DFCD3}"/>
              </a:ext>
            </a:extLst>
          </p:cNvPr>
          <p:cNvSpPr/>
          <p:nvPr/>
        </p:nvSpPr>
        <p:spPr>
          <a:xfrm>
            <a:off x="6608225" y="2442460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E1FAF-6E88-B1FA-1D1F-52091D6CC5BC}"/>
              </a:ext>
            </a:extLst>
          </p:cNvPr>
          <p:cNvSpPr/>
          <p:nvPr/>
        </p:nvSpPr>
        <p:spPr>
          <a:xfrm>
            <a:off x="6608225" y="4890004"/>
            <a:ext cx="3359433" cy="140609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F59E7B-A81B-9AAA-10FD-46B7C7664BBD}"/>
              </a:ext>
            </a:extLst>
          </p:cNvPr>
          <p:cNvSpPr/>
          <p:nvPr/>
        </p:nvSpPr>
        <p:spPr>
          <a:xfrm>
            <a:off x="6971988" y="1080211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310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5813" y="323064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508802" y="3121286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36248" y="3530146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46912" y="3481216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40352" y="2840510"/>
            <a:ext cx="1008968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63899" y="2840510"/>
            <a:ext cx="966202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9583750" y="3460443"/>
            <a:ext cx="142344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9073897" y="2802484"/>
            <a:ext cx="1199069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9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reading_fix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(operator=="A", reading, NA)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reading_fix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</a:t>
            </a:r>
            <a:r>
              <a:rPr lang="en-US" sz="1600" dirty="0" err="1">
                <a:cs typeface="Courier New" panose="02070309020205020404" pitchFamily="49" charset="0"/>
              </a:rPr>
              <a:t>reading_fix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NA 	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NA  	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NA 	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5813" y="323064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360332" y="3124735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471120" y="3452997"/>
            <a:ext cx="320204" cy="696203"/>
          </a:xfrm>
          <a:prstGeom prst="rightBrace">
            <a:avLst>
              <a:gd name="adj1" fmla="val 8333"/>
              <a:gd name="adj2" fmla="val 3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075229" y="3652898"/>
            <a:ext cx="320203" cy="296399"/>
          </a:xfrm>
          <a:prstGeom prst="rightBrace">
            <a:avLst>
              <a:gd name="adj1" fmla="val 8333"/>
              <a:gd name="adj2" fmla="val 395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024260" y="2840510"/>
            <a:ext cx="1008968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4996426" y="2802004"/>
            <a:ext cx="966202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8581431" y="3108961"/>
            <a:ext cx="1598932" cy="245745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10298430" y="2479428"/>
            <a:ext cx="1006417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8DF176-C500-6F20-252E-D3C8DDCD9827}"/>
              </a:ext>
            </a:extLst>
          </p:cNvPr>
          <p:cNvSpPr txBox="1">
            <a:spLocks/>
          </p:cNvSpPr>
          <p:nvPr/>
        </p:nvSpPr>
        <p:spPr>
          <a:xfrm>
            <a:off x="3836169" y="4815827"/>
            <a:ext cx="1008968" cy="58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3F468D-0F09-E39D-6914-E8106131257C}"/>
              </a:ext>
            </a:extLst>
          </p:cNvPr>
          <p:cNvSpPr txBox="1">
            <a:spLocks/>
          </p:cNvSpPr>
          <p:nvPr/>
        </p:nvSpPr>
        <p:spPr>
          <a:xfrm>
            <a:off x="5075992" y="4827219"/>
            <a:ext cx="1165908" cy="58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single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D3FBE9-3DF3-022C-89F5-C4C25F2DD0CF}"/>
              </a:ext>
            </a:extLst>
          </p:cNvPr>
          <p:cNvCxnSpPr>
            <a:cxnSpLocks/>
          </p:cNvCxnSpPr>
          <p:nvPr/>
        </p:nvCxnSpPr>
        <p:spPr>
          <a:xfrm flipV="1">
            <a:off x="4368132" y="4337686"/>
            <a:ext cx="160612" cy="4240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6CD787-D0CA-EF4C-F643-318231A8CA6E}"/>
              </a:ext>
            </a:extLst>
          </p:cNvPr>
          <p:cNvCxnSpPr>
            <a:cxnSpLocks/>
          </p:cNvCxnSpPr>
          <p:nvPr/>
        </p:nvCxnSpPr>
        <p:spPr>
          <a:xfrm flipH="1" flipV="1">
            <a:off x="5275944" y="4325631"/>
            <a:ext cx="203583" cy="4360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  <p:bldP spid="11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             </a:t>
            </a:r>
            <a:r>
              <a:rPr lang="en-US" sz="2400" dirty="0"/>
              <a:t># correct but scary!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6F27-4242-4AE2-B6D0-6DBAC1A2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C542-8114-038C-DCAE-E11F734E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8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6" y="3880742"/>
            <a:ext cx="3004305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 to download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2FC1B-958B-54BE-6EFF-D061C61247CE}"/>
              </a:ext>
            </a:extLst>
          </p:cNvPr>
          <p:cNvSpPr txBox="1">
            <a:spLocks/>
          </p:cNvSpPr>
          <p:nvPr/>
        </p:nvSpPr>
        <p:spPr>
          <a:xfrm>
            <a:off x="8778554" y="4996072"/>
            <a:ext cx="1937306" cy="74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Best to leave this alone!!!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04ECD17-8190-4D0B-4D76-18DC7A249696}"/>
              </a:ext>
            </a:extLst>
          </p:cNvPr>
          <p:cNvSpPr/>
          <p:nvPr/>
        </p:nvSpPr>
        <p:spPr>
          <a:xfrm>
            <a:off x="9260878" y="4221365"/>
            <a:ext cx="486329" cy="5224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  <p:bldP spid="4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expressions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  <a:p>
            <a:r>
              <a:rPr lang="en-US" dirty="0"/>
              <a:t>You can install and load packages to get more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1" y="914401"/>
            <a:ext cx="5025528" cy="529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535146" y="1165256"/>
            <a:ext cx="4293060" cy="5045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  <a:p>
            <a:r>
              <a:rPr lang="en-US" i="1" dirty="0"/>
              <a:t>R gives you clues: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EA282B-CE3B-8DCB-8B70-12CC66A5B08B}"/>
              </a:ext>
            </a:extLst>
          </p:cNvPr>
          <p:cNvSpPr/>
          <p:nvPr/>
        </p:nvSpPr>
        <p:spPr>
          <a:xfrm>
            <a:off x="5577839" y="1737836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12482-D64A-FCB3-2AAB-269399858B9C}"/>
              </a:ext>
            </a:extLst>
          </p:cNvPr>
          <p:cNvSpPr/>
          <p:nvPr/>
        </p:nvSpPr>
        <p:spPr>
          <a:xfrm>
            <a:off x="2320033" y="1738957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A251C-6B55-C7FA-8957-9CC9A2195313}"/>
              </a:ext>
            </a:extLst>
          </p:cNvPr>
          <p:cNvSpPr/>
          <p:nvPr/>
        </p:nvSpPr>
        <p:spPr>
          <a:xfrm>
            <a:off x="3532030" y="1729891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F06F0F-F139-3757-3D10-C15FDE99E772}"/>
              </a:ext>
            </a:extLst>
          </p:cNvPr>
          <p:cNvSpPr/>
          <p:nvPr/>
        </p:nvSpPr>
        <p:spPr>
          <a:xfrm>
            <a:off x="1899996" y="1537399"/>
            <a:ext cx="2483799" cy="914400"/>
          </a:xfrm>
          <a:prstGeom prst="noSmoking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4" grpId="1" animBg="1"/>
      <p:bldP spid="14" grpId="2" animBg="1"/>
      <p:bldP spid="14" grpId="3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0" y="914401"/>
            <a:ext cx="5664115" cy="5296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x[6:10]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50 999 999 999 999 999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667349" y="889836"/>
            <a:ext cx="4293060" cy="4443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You can also assign things using indices!</a:t>
            </a:r>
          </a:p>
          <a:p>
            <a:r>
              <a:rPr lang="en-US" dirty="0"/>
              <a:t>…and to multiple elements by putting a vector in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5A35AEF-BF11-C794-101A-9E8A70BC22AF}"/>
              </a:ext>
            </a:extLst>
          </p:cNvPr>
          <p:cNvSpPr/>
          <p:nvPr/>
        </p:nvSpPr>
        <p:spPr>
          <a:xfrm>
            <a:off x="2291508" y="3734718"/>
            <a:ext cx="705080" cy="56186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378172-88E3-1CCB-C239-AA9456E1783F}"/>
              </a:ext>
            </a:extLst>
          </p:cNvPr>
          <p:cNvSpPr/>
          <p:nvPr/>
        </p:nvSpPr>
        <p:spPr>
          <a:xfrm>
            <a:off x="4526096" y="5626904"/>
            <a:ext cx="2975998" cy="65271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5067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Similar rules apply, except with </a:t>
            </a:r>
            <a:r>
              <a:rPr lang="en-US" sz="2400" b="1" dirty="0"/>
              <a:t>row </a:t>
            </a:r>
            <a:r>
              <a:rPr lang="en-US" sz="2400" dirty="0"/>
              <a:t>and </a:t>
            </a:r>
            <a:r>
              <a:rPr lang="en-US" sz="2400" b="1" dirty="0"/>
              <a:t>column</a:t>
            </a:r>
            <a:r>
              <a:rPr lang="en-US" sz="2400" dirty="0"/>
              <a:t> indices</a:t>
            </a:r>
          </a:p>
          <a:p>
            <a:r>
              <a:rPr lang="en-US" sz="2400" dirty="0"/>
              <a:t>Use a comma between row and column</a:t>
            </a:r>
          </a:p>
          <a:p>
            <a:r>
              <a:rPr lang="en-US" sz="2400" dirty="0"/>
              <a:t>Leaving a row or column index empty will select everybody in that dimension</a:t>
            </a:r>
          </a:p>
          <a:p>
            <a:pPr lvl="1"/>
            <a:r>
              <a:rPr lang="en-US" sz="2000" dirty="0"/>
              <a:t>Matt will often be heard at his desk muttering “Row 42, column ALL…”</a:t>
            </a:r>
          </a:p>
          <a:p>
            <a:r>
              <a:rPr lang="en-US" sz="2400" dirty="0"/>
              <a:t>Output will be vector OR matrix, depending on input</a:t>
            </a:r>
          </a:p>
          <a:p>
            <a:r>
              <a:rPr lang="en-US" sz="2400" i="1" dirty="0"/>
              <a:t>R gives you clues: [ ,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21DCBB8-AB14-9C41-EAC6-1C58D5C46832}"/>
              </a:ext>
            </a:extLst>
          </p:cNvPr>
          <p:cNvSpPr txBox="1">
            <a:spLocks/>
          </p:cNvSpPr>
          <p:nvPr/>
        </p:nvSpPr>
        <p:spPr>
          <a:xfrm>
            <a:off x="3555587" y="1465494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Column numbers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14D05E6-D0C8-D634-B0C4-C0D5282C88CF}"/>
              </a:ext>
            </a:extLst>
          </p:cNvPr>
          <p:cNvSpPr txBox="1">
            <a:spLocks/>
          </p:cNvSpPr>
          <p:nvPr/>
        </p:nvSpPr>
        <p:spPr>
          <a:xfrm>
            <a:off x="3484512" y="2302460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Row numbers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03371-1649-706D-1BD0-176849BFFEB1}"/>
              </a:ext>
            </a:extLst>
          </p:cNvPr>
          <p:cNvCxnSpPr/>
          <p:nvPr/>
        </p:nvCxnSpPr>
        <p:spPr>
          <a:xfrm flipH="1">
            <a:off x="3264044" y="1635057"/>
            <a:ext cx="2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0DA6DD-DEE1-D38D-E68B-85C8B037A346}"/>
              </a:ext>
            </a:extLst>
          </p:cNvPr>
          <p:cNvGrpSpPr/>
          <p:nvPr/>
        </p:nvGrpSpPr>
        <p:grpSpPr>
          <a:xfrm>
            <a:off x="2214391" y="2330361"/>
            <a:ext cx="1195424" cy="159725"/>
            <a:chOff x="2126255" y="2286293"/>
            <a:chExt cx="1195424" cy="1597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965C1-71B7-0242-575B-C08AB21F4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5CC177-618A-1E40-1EF3-33232E1D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E6C6C99-81C3-E38B-1D7A-CD3D136CF587}"/>
              </a:ext>
            </a:extLst>
          </p:cNvPr>
          <p:cNvSpPr/>
          <p:nvPr/>
        </p:nvSpPr>
        <p:spPr>
          <a:xfrm>
            <a:off x="2926368" y="1756935"/>
            <a:ext cx="352540" cy="300431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E93A79-3BFF-C103-CFB3-A42808A3E775}"/>
              </a:ext>
            </a:extLst>
          </p:cNvPr>
          <p:cNvSpPr/>
          <p:nvPr/>
        </p:nvSpPr>
        <p:spPr>
          <a:xfrm>
            <a:off x="2400669" y="1758090"/>
            <a:ext cx="352540" cy="58840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2CB20-588C-5765-2705-E5C9C88EB267}"/>
              </a:ext>
            </a:extLst>
          </p:cNvPr>
          <p:cNvSpPr/>
          <p:nvPr/>
        </p:nvSpPr>
        <p:spPr>
          <a:xfrm>
            <a:off x="2692721" y="1741953"/>
            <a:ext cx="573130" cy="614035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6ADC3A-9F76-6301-BF5E-5F7E697F05EE}"/>
              </a:ext>
            </a:extLst>
          </p:cNvPr>
          <p:cNvSpPr/>
          <p:nvPr/>
        </p:nvSpPr>
        <p:spPr>
          <a:xfrm>
            <a:off x="2415026" y="2027533"/>
            <a:ext cx="862125" cy="377902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1] &lt;- 999     # row 1, column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5</a:t>
            </a:r>
          </a:p>
          <a:p>
            <a:pPr marL="0" indent="0">
              <a:buNone/>
            </a:pPr>
            <a:r>
              <a:rPr lang="en-US" dirty="0"/>
              <a:t>[2,]        2     4  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3] &lt;- 999     # all of column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999</a:t>
            </a:r>
          </a:p>
          <a:p>
            <a:pPr marL="0" indent="0">
              <a:buNone/>
            </a:pPr>
            <a:r>
              <a:rPr lang="en-US" dirty="0"/>
              <a:t>[2,]        2     4      999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You can assign things using indices in [ ], with the same rules we just saw!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66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 err="1"/>
              <a:t>data.frames</a:t>
            </a:r>
            <a:r>
              <a:rPr lang="en-US" sz="2400" dirty="0"/>
              <a:t> can have a different class (numeric, character, etc.) for each column!</a:t>
            </a:r>
          </a:p>
          <a:p>
            <a:r>
              <a:rPr lang="en-US" sz="2400" dirty="0"/>
              <a:t>You can extract rows or columns of a </a:t>
            </a:r>
            <a:r>
              <a:rPr lang="en-US" sz="2400" dirty="0" err="1"/>
              <a:t>data.frame</a:t>
            </a:r>
            <a:r>
              <a:rPr lang="en-US" sz="2400" dirty="0"/>
              <a:t> just like with a matrix</a:t>
            </a:r>
          </a:p>
          <a:p>
            <a:pPr lvl="1"/>
            <a:r>
              <a:rPr lang="en-US" sz="2000" dirty="0"/>
              <a:t>This will give you either a vector or a </a:t>
            </a:r>
            <a:r>
              <a:rPr lang="en-US" sz="2000" dirty="0" err="1"/>
              <a:t>data.frame</a:t>
            </a:r>
            <a:r>
              <a:rPr lang="en-US" sz="2000" dirty="0"/>
              <a:t> as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25E8185-8D19-EB77-F494-BA01F99170D7}"/>
              </a:ext>
            </a:extLst>
          </p:cNvPr>
          <p:cNvSpPr/>
          <p:nvPr/>
        </p:nvSpPr>
        <p:spPr>
          <a:xfrm>
            <a:off x="2855405" y="2586985"/>
            <a:ext cx="1042225" cy="979174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55405" y="2529835"/>
            <a:ext cx="353396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145750-7C0B-D191-55DF-C609CC7EAF64}"/>
              </a:ext>
            </a:extLst>
          </p:cNvPr>
          <p:cNvSpPr/>
          <p:nvPr/>
        </p:nvSpPr>
        <p:spPr>
          <a:xfrm>
            <a:off x="3014214" y="2529835"/>
            <a:ext cx="677676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     # selecting a column by name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"Female“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myfirstdf$age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[3] &lt;- 999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myfirstdf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	sex 	length 	weight 	 age</a:t>
            </a:r>
          </a:p>
          <a:p>
            <a:pPr marL="0" indent="0">
              <a:buNone/>
            </a:pPr>
            <a:r>
              <a:rPr lang="en-US" dirty="0"/>
              <a:t>1   	Male    	110    	3.0   	    2</a:t>
            </a:r>
          </a:p>
          <a:p>
            <a:pPr marL="0" indent="0">
              <a:buNone/>
            </a:pPr>
            <a:r>
              <a:rPr lang="en-US" dirty="0"/>
              <a:t>2   	Male    	112    	3.4   	    2</a:t>
            </a:r>
          </a:p>
          <a:p>
            <a:pPr marL="0" indent="0">
              <a:buNone/>
            </a:pPr>
            <a:r>
              <a:rPr lang="en-US" dirty="0"/>
              <a:t>3 	Female         90    	2.4   	999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the $ operator selects something by name!</a:t>
            </a:r>
          </a:p>
          <a:p>
            <a:r>
              <a:rPr lang="en-US" sz="2400" dirty="0"/>
              <a:t>You can combine $ with [ ] and use the same rules we’ve already seen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89695" y="2529834"/>
            <a:ext cx="981647" cy="98539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F93654-04C7-CA49-5C9D-822D99C779C4}"/>
              </a:ext>
            </a:extLst>
          </p:cNvPr>
          <p:cNvSpPr/>
          <p:nvPr/>
        </p:nvSpPr>
        <p:spPr>
          <a:xfrm>
            <a:off x="5737860" y="6297930"/>
            <a:ext cx="594360" cy="38149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9BE717-35CE-00F1-22AF-3C6CD4979A28}"/>
              </a:ext>
            </a:extLst>
          </p:cNvPr>
          <p:cNvSpPr txBox="1">
            <a:spLocks/>
          </p:cNvSpPr>
          <p:nvPr/>
        </p:nvSpPr>
        <p:spPr>
          <a:xfrm>
            <a:off x="740575" y="3382011"/>
            <a:ext cx="1324301" cy="51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$ selects by name!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974C7B-776A-2B1E-9EFD-B2BA1A61016D}"/>
              </a:ext>
            </a:extLst>
          </p:cNvPr>
          <p:cNvGrpSpPr/>
          <p:nvPr/>
        </p:nvGrpSpPr>
        <p:grpSpPr>
          <a:xfrm rot="10800000">
            <a:off x="2023110" y="3585209"/>
            <a:ext cx="923392" cy="159725"/>
            <a:chOff x="2126255" y="2286293"/>
            <a:chExt cx="1195424" cy="1597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0FD40B-AE9C-E2FB-3823-29DF935C9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485637-1B12-B04E-4ADF-AA81F04C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708CF9C-60A9-B83C-7D88-BF5AA22016D1}"/>
              </a:ext>
            </a:extLst>
          </p:cNvPr>
          <p:cNvSpPr txBox="1">
            <a:spLocks/>
          </p:cNvSpPr>
          <p:nvPr/>
        </p:nvSpPr>
        <p:spPr>
          <a:xfrm>
            <a:off x="354331" y="4554054"/>
            <a:ext cx="1756266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Selection by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C7B992-F7B0-E20B-0E8A-26FABD66AFD2}"/>
              </a:ext>
            </a:extLst>
          </p:cNvPr>
          <p:cNvGrpSpPr/>
          <p:nvPr/>
        </p:nvGrpSpPr>
        <p:grpSpPr>
          <a:xfrm rot="10800000">
            <a:off x="2023110" y="4729303"/>
            <a:ext cx="923392" cy="159725"/>
            <a:chOff x="2126255" y="2286293"/>
            <a:chExt cx="1195424" cy="1597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CE0FE2-4934-9BF5-EA20-4FA77655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C7E6F7-EF2B-896E-F0CE-195BF1C86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D0841CC-B202-18A2-20D9-263F8FBE17C3}"/>
              </a:ext>
            </a:extLst>
          </p:cNvPr>
          <p:cNvSpPr txBox="1">
            <a:spLocks/>
          </p:cNvSpPr>
          <p:nvPr/>
        </p:nvSpPr>
        <p:spPr>
          <a:xfrm>
            <a:off x="4385234" y="4588344"/>
            <a:ext cx="2004135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Assignment by index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62E30B-3B5B-71A7-284A-E15AC1C52087}"/>
              </a:ext>
            </a:extLst>
          </p:cNvPr>
          <p:cNvGrpSpPr/>
          <p:nvPr/>
        </p:nvGrpSpPr>
        <p:grpSpPr>
          <a:xfrm rot="10800000" flipH="1">
            <a:off x="3386062" y="4735446"/>
            <a:ext cx="939391" cy="159727"/>
            <a:chOff x="2126255" y="2286293"/>
            <a:chExt cx="1195424" cy="15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62DD9D-BFCF-2231-0825-A855CD29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C1314F-3A08-2ACE-009F-84378CDBC5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53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5708</Words>
  <Application>Microsoft Office PowerPoint</Application>
  <PresentationFormat>Widescreen</PresentationFormat>
  <Paragraphs>741</Paragraphs>
  <Slides>34</Slides>
  <Notes>31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R Programming Basics, Part II</vt:lpstr>
      <vt:lpstr>How data can be put together in R</vt:lpstr>
      <vt:lpstr>Things can be put together in…</vt:lpstr>
      <vt:lpstr>Vectors: data in one dimension</vt:lpstr>
      <vt:lpstr>Vectors: data in one dimension</vt:lpstr>
      <vt:lpstr>Introducing matrices: Double the dimensions, double the fun!</vt:lpstr>
      <vt:lpstr>Introducing matrices: Double the dimensions, double the fun!</vt:lpstr>
      <vt:lpstr>Introducing data.frames: It’s beginning to look a lot like data!</vt:lpstr>
      <vt:lpstr>Introducing data.frames: It’s beginning to look a lot like data!</vt:lpstr>
      <vt:lpstr>Introducing arrays: data in 3+ dimensions??!</vt:lpstr>
      <vt:lpstr>PowerPoint Presentation</vt:lpstr>
      <vt:lpstr>Introducing lists: Think folders &amp; sub-folders</vt:lpstr>
      <vt:lpstr>Introducing lists: Think folders &amp; sub-folders</vt:lpstr>
      <vt:lpstr>The str() function shows the structure of an object</vt:lpstr>
      <vt:lpstr>Take-aways so far!      Things can be put together in…</vt:lpstr>
      <vt:lpstr>Take-aways so far!</vt:lpstr>
      <vt:lpstr>A not-so-crazy example…</vt:lpstr>
      <vt:lpstr>PowerPoint Presentation</vt:lpstr>
      <vt:lpstr>Data mechanics: Taking things apart, putting things together</vt:lpstr>
      <vt:lpstr>But first, some logical operators…</vt:lpstr>
      <vt:lpstr>Actually using logical vectors!</vt:lpstr>
      <vt:lpstr>Actually using logical vectors!</vt:lpstr>
      <vt:lpstr>Dealing with NA: is.na() and !is.na()</vt:lpstr>
      <vt:lpstr>One more tool: %in%</vt:lpstr>
      <vt:lpstr>Vector-wise assignment with ifelse() …is basically like Excel’s =if()</vt:lpstr>
      <vt:lpstr>Vector-wise assignment with ifelse() …is basically like Excel’s =if()</vt:lpstr>
      <vt:lpstr>PowerPoint Presentation</vt:lpstr>
      <vt:lpstr>PowerPoint Presentation</vt:lpstr>
      <vt:lpstr>PowerPoint Presentation</vt:lpstr>
      <vt:lpstr>PowerPoint Presentation</vt:lpstr>
      <vt:lpstr>Aside: some (not recommended) things you may encounter</vt:lpstr>
      <vt:lpstr>PowerPoint Presentation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88</cp:revision>
  <cp:lastPrinted>2023-11-07T18:17:25Z</cp:lastPrinted>
  <dcterms:created xsi:type="dcterms:W3CDTF">2023-10-16T20:53:40Z</dcterms:created>
  <dcterms:modified xsi:type="dcterms:W3CDTF">2023-12-07T00:14:41Z</dcterms:modified>
</cp:coreProperties>
</file>