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89" r:id="rId3"/>
    <p:sldId id="433" r:id="rId4"/>
    <p:sldId id="299" r:id="rId5"/>
    <p:sldId id="397" r:id="rId6"/>
    <p:sldId id="417" r:id="rId7"/>
    <p:sldId id="380" r:id="rId8"/>
    <p:sldId id="418" r:id="rId9"/>
    <p:sldId id="390" r:id="rId10"/>
    <p:sldId id="409" r:id="rId11"/>
    <p:sldId id="410" r:id="rId12"/>
    <p:sldId id="262" r:id="rId13"/>
    <p:sldId id="300" r:id="rId14"/>
    <p:sldId id="301" r:id="rId15"/>
    <p:sldId id="302" r:id="rId16"/>
    <p:sldId id="330" r:id="rId17"/>
    <p:sldId id="419" r:id="rId18"/>
    <p:sldId id="332" r:id="rId19"/>
    <p:sldId id="430" r:id="rId20"/>
    <p:sldId id="406" r:id="rId21"/>
    <p:sldId id="408" r:id="rId22"/>
    <p:sldId id="432" r:id="rId23"/>
    <p:sldId id="43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2" autoAdjust="0"/>
    <p:restoredTop sz="89329" autoAdjust="0"/>
  </p:normalViewPr>
  <p:slideViewPr>
    <p:cSldViewPr snapToGrid="0">
      <p:cViewPr varScale="1">
        <p:scale>
          <a:sx n="96" d="100"/>
          <a:sy n="96" d="100"/>
        </p:scale>
        <p:origin x="4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68931-3B21-49FF-8F8C-71636D3B6246}"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BE5B3-3CDE-4E6A-A964-D583E39F412C}" type="slidenum">
              <a:rPr lang="en-US" smtClean="0"/>
              <a:t>‹#›</a:t>
            </a:fld>
            <a:endParaRPr lang="en-US"/>
          </a:p>
        </p:txBody>
      </p:sp>
    </p:spTree>
    <p:extLst>
      <p:ext uri="{BB962C8B-B14F-4D97-AF65-F5344CB8AC3E}">
        <p14:creationId xmlns:p14="http://schemas.microsoft.com/office/powerpoint/2010/main" val="127325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pPr lvl="1"/>
            <a:r>
              <a:rPr lang="en-US" dirty="0"/>
              <a:t>I will not show or use the base program R today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Downsides: None until you’re a world-class expert</a:t>
            </a:r>
          </a:p>
          <a:p>
            <a:r>
              <a:rPr lang="en-US" dirty="0"/>
              <a:t>NOTE: If you don’t open RStudio thru clicking the .</a:t>
            </a:r>
            <a:r>
              <a:rPr lang="en-US" dirty="0" err="1"/>
              <a:t>RProj</a:t>
            </a:r>
            <a:r>
              <a:rPr lang="en-US" dirty="0"/>
              <a:t> file, you will have issues.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10867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Perhaps the most useful feature of RStudio. </a:t>
            </a:r>
            <a:r>
              <a:rPr lang="en-US" dirty="0" err="1"/>
              <a:t>Rprojects</a:t>
            </a:r>
            <a:r>
              <a:rPr lang="en-US" dirty="0"/>
              <a:t> makes .</a:t>
            </a:r>
            <a:r>
              <a:rPr lang="en-US" dirty="0" err="1"/>
              <a:t>rproj</a:t>
            </a:r>
            <a:r>
              <a:rPr lang="en-US" dirty="0"/>
              <a:t> file; double click on this to re-open all the same scripts as last time AND set the directory to be the current folder</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a:t>
            </a:fld>
            <a:endParaRPr lang="en-US"/>
          </a:p>
        </p:txBody>
      </p:sp>
    </p:spTree>
    <p:extLst>
      <p:ext uri="{BB962C8B-B14F-4D97-AF65-F5344CB8AC3E}">
        <p14:creationId xmlns:p14="http://schemas.microsoft.com/office/powerpoint/2010/main" val="155387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Years ago, there were problems with versions being incompatible. These are largely addressed. </a:t>
            </a:r>
          </a:p>
          <a:p>
            <a:r>
              <a:rPr lang="en-US" dirty="0"/>
              <a:t>R Versions </a:t>
            </a:r>
            <a:r>
              <a:rPr lang="en-US" i="1" dirty="0"/>
              <a:t>seem </a:t>
            </a:r>
            <a:r>
              <a:rPr lang="en-US" dirty="0"/>
              <a:t>confusing but really are just the latest update of the software.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you may have noticed warnings about versions during package installation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exception is if you have “biometrician-level” software that integrates with R (e.g., JAGS or ADMB)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9</a:t>
            </a:fld>
            <a:endParaRPr lang="en-US"/>
          </a:p>
        </p:txBody>
      </p:sp>
    </p:spTree>
    <p:extLst>
      <p:ext uri="{BB962C8B-B14F-4D97-AF65-F5344CB8AC3E}">
        <p14:creationId xmlns:p14="http://schemas.microsoft.com/office/powerpoint/2010/main" val="89617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throw some necessary jargon at you, and THESE TERMS WILL BE DEFINED LATER when we’re using them.  But this way, </a:t>
            </a:r>
            <a:r>
              <a:rPr lang="en-US"/>
              <a:t>hopefully you’re primed!</a:t>
            </a:r>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12</a:t>
            </a:fld>
            <a:endParaRPr lang="en-US"/>
          </a:p>
        </p:txBody>
      </p:sp>
    </p:spTree>
    <p:extLst>
      <p:ext uri="{BB962C8B-B14F-4D97-AF65-F5344CB8AC3E}">
        <p14:creationId xmlns:p14="http://schemas.microsoft.com/office/powerpoint/2010/main" val="412101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rightward arrow too but this is less common</a:t>
            </a:r>
          </a:p>
        </p:txBody>
      </p:sp>
      <p:sp>
        <p:nvSpPr>
          <p:cNvPr id="4" name="Slide Number Placeholder 3"/>
          <p:cNvSpPr>
            <a:spLocks noGrp="1"/>
          </p:cNvSpPr>
          <p:nvPr>
            <p:ph type="sldNum" sz="quarter" idx="5"/>
          </p:nvPr>
        </p:nvSpPr>
        <p:spPr/>
        <p:txBody>
          <a:bodyPr/>
          <a:lstStyle/>
          <a:p>
            <a:fld id="{AD86E2D3-8F12-4CB7-B6F3-018CFC08298B}" type="slidenum">
              <a:rPr lang="en-US" smtClean="0"/>
              <a:t>13</a:t>
            </a:fld>
            <a:endParaRPr lang="en-US"/>
          </a:p>
        </p:txBody>
      </p:sp>
    </p:spTree>
    <p:extLst>
      <p:ext uri="{BB962C8B-B14F-4D97-AF65-F5344CB8AC3E}">
        <p14:creationId xmlns:p14="http://schemas.microsoft.com/office/powerpoint/2010/main" val="190235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35100" indent="-1435100">
              <a:spcBef>
                <a:spcPts val="1800"/>
              </a:spcBef>
              <a:buNone/>
            </a:pPr>
            <a:r>
              <a:rPr lang="en-US" b="0" dirty="0"/>
              <a:t>Removed these two:</a:t>
            </a:r>
          </a:p>
          <a:p>
            <a:pPr marL="1435100" indent="-1435100">
              <a:spcBef>
                <a:spcPts val="1800"/>
              </a:spcBef>
              <a:buNone/>
            </a:pPr>
            <a:r>
              <a:rPr lang="en-US" b="1" dirty="0"/>
              <a:t>rm()          </a:t>
            </a:r>
            <a:r>
              <a:rPr lang="en-US" dirty="0"/>
              <a:t>Removes a variable from your workspace</a:t>
            </a:r>
          </a:p>
          <a:p>
            <a:pPr marL="1435100" indent="-1435100">
              <a:spcBef>
                <a:spcPts val="1800"/>
              </a:spcBef>
              <a:buNone/>
            </a:pPr>
            <a:r>
              <a:rPr lang="en-US" b="1" dirty="0"/>
              <a:t>str()          </a:t>
            </a:r>
            <a:r>
              <a:rPr lang="en-US" dirty="0"/>
              <a:t>Inspects the structure of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15</a:t>
            </a:fld>
            <a:endParaRPr lang="en-US"/>
          </a:p>
        </p:txBody>
      </p:sp>
    </p:spTree>
    <p:extLst>
      <p:ext uri="{BB962C8B-B14F-4D97-AF65-F5344CB8AC3E}">
        <p14:creationId xmlns:p14="http://schemas.microsoft.com/office/powerpoint/2010/main" val="102228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16</a:t>
            </a:fld>
            <a:endParaRPr lang="en-US"/>
          </a:p>
        </p:txBody>
      </p:sp>
    </p:spTree>
    <p:extLst>
      <p:ext uri="{BB962C8B-B14F-4D97-AF65-F5344CB8AC3E}">
        <p14:creationId xmlns:p14="http://schemas.microsoft.com/office/powerpoint/2010/main" val="58394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18</a:t>
            </a:fld>
            <a:endParaRPr lang="en-US"/>
          </a:p>
        </p:txBody>
      </p:sp>
    </p:spTree>
    <p:extLst>
      <p:ext uri="{BB962C8B-B14F-4D97-AF65-F5344CB8AC3E}">
        <p14:creationId xmlns:p14="http://schemas.microsoft.com/office/powerpoint/2010/main" val="108587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19</a:t>
            </a:fld>
            <a:endParaRPr lang="en-US"/>
          </a:p>
        </p:txBody>
      </p:sp>
    </p:spTree>
    <p:extLst>
      <p:ext uri="{BB962C8B-B14F-4D97-AF65-F5344CB8AC3E}">
        <p14:creationId xmlns:p14="http://schemas.microsoft.com/office/powerpoint/2010/main" val="346236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46B3-8BA3-9DDA-9A15-E410540A12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D430E4-FD86-0B7F-5274-CC65CDC8F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9CEF1D-FB7E-69C2-AEF3-FA54258B121A}"/>
              </a:ext>
            </a:extLst>
          </p:cNvPr>
          <p:cNvSpPr>
            <a:spLocks noGrp="1"/>
          </p:cNvSpPr>
          <p:nvPr>
            <p:ph type="dt" sz="half" idx="10"/>
          </p:nvPr>
        </p:nvSpPr>
        <p:spPr/>
        <p:txBody>
          <a:bodyPr/>
          <a:lstStyle/>
          <a:p>
            <a:fld id="{375DD456-C247-4442-A401-25876125ED1F}" type="datetimeFigureOut">
              <a:rPr lang="en-US" smtClean="0"/>
              <a:t>12/10/2023</a:t>
            </a:fld>
            <a:endParaRPr lang="en-US"/>
          </a:p>
        </p:txBody>
      </p:sp>
      <p:sp>
        <p:nvSpPr>
          <p:cNvPr id="5" name="Footer Placeholder 4">
            <a:extLst>
              <a:ext uri="{FF2B5EF4-FFF2-40B4-BE49-F238E27FC236}">
                <a16:creationId xmlns:a16="http://schemas.microsoft.com/office/drawing/2014/main" id="{D07556D9-BC2E-1F2A-4DB9-FF0B0057C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6F04F-0796-FB0C-C551-0538F255D669}"/>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7677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80E4-BE8B-4085-5ED0-FE3E75D1E8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350837-6684-A2EC-C65E-C25B6E499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A6246-CFC7-C595-AC7E-DCB03EBC5B5D}"/>
              </a:ext>
            </a:extLst>
          </p:cNvPr>
          <p:cNvSpPr>
            <a:spLocks noGrp="1"/>
          </p:cNvSpPr>
          <p:nvPr>
            <p:ph type="dt" sz="half" idx="10"/>
          </p:nvPr>
        </p:nvSpPr>
        <p:spPr/>
        <p:txBody>
          <a:bodyPr/>
          <a:lstStyle/>
          <a:p>
            <a:fld id="{375DD456-C247-4442-A401-25876125ED1F}" type="datetimeFigureOut">
              <a:rPr lang="en-US" smtClean="0"/>
              <a:t>12/10/2023</a:t>
            </a:fld>
            <a:endParaRPr lang="en-US"/>
          </a:p>
        </p:txBody>
      </p:sp>
      <p:sp>
        <p:nvSpPr>
          <p:cNvPr id="5" name="Footer Placeholder 4">
            <a:extLst>
              <a:ext uri="{FF2B5EF4-FFF2-40B4-BE49-F238E27FC236}">
                <a16:creationId xmlns:a16="http://schemas.microsoft.com/office/drawing/2014/main" id="{5B560397-9CCC-766B-4A0B-E4B12D088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B2F8C-BFF5-CA9F-E693-D1E02DC4794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5193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36EF6-1B5E-38D9-688A-2E06E10D6E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F0D9F3-653C-6F9C-0255-C00E0A7F6A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4734D-7EE1-55A3-1ABC-B5CC222CB77F}"/>
              </a:ext>
            </a:extLst>
          </p:cNvPr>
          <p:cNvSpPr>
            <a:spLocks noGrp="1"/>
          </p:cNvSpPr>
          <p:nvPr>
            <p:ph type="dt" sz="half" idx="10"/>
          </p:nvPr>
        </p:nvSpPr>
        <p:spPr/>
        <p:txBody>
          <a:bodyPr/>
          <a:lstStyle/>
          <a:p>
            <a:fld id="{375DD456-C247-4442-A401-25876125ED1F}" type="datetimeFigureOut">
              <a:rPr lang="en-US" smtClean="0"/>
              <a:t>12/10/2023</a:t>
            </a:fld>
            <a:endParaRPr lang="en-US"/>
          </a:p>
        </p:txBody>
      </p:sp>
      <p:sp>
        <p:nvSpPr>
          <p:cNvPr id="5" name="Footer Placeholder 4">
            <a:extLst>
              <a:ext uri="{FF2B5EF4-FFF2-40B4-BE49-F238E27FC236}">
                <a16:creationId xmlns:a16="http://schemas.microsoft.com/office/drawing/2014/main" id="{A09C83FF-9D74-3E31-4BD1-2BE681FE3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9BDAA-817C-D961-EAFA-B4EE7B588B0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74089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C2B8-E873-1CE1-F04C-E445781F8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B902D-A281-BB8D-0EAF-9D6C4F55D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3B3AF-5018-5615-E3F5-7DB9A4560B3E}"/>
              </a:ext>
            </a:extLst>
          </p:cNvPr>
          <p:cNvSpPr>
            <a:spLocks noGrp="1"/>
          </p:cNvSpPr>
          <p:nvPr>
            <p:ph type="dt" sz="half" idx="10"/>
          </p:nvPr>
        </p:nvSpPr>
        <p:spPr/>
        <p:txBody>
          <a:bodyPr/>
          <a:lstStyle/>
          <a:p>
            <a:fld id="{375DD456-C247-4442-A401-25876125ED1F}" type="datetimeFigureOut">
              <a:rPr lang="en-US" smtClean="0"/>
              <a:t>12/10/2023</a:t>
            </a:fld>
            <a:endParaRPr lang="en-US"/>
          </a:p>
        </p:txBody>
      </p:sp>
      <p:sp>
        <p:nvSpPr>
          <p:cNvPr id="5" name="Footer Placeholder 4">
            <a:extLst>
              <a:ext uri="{FF2B5EF4-FFF2-40B4-BE49-F238E27FC236}">
                <a16:creationId xmlns:a16="http://schemas.microsoft.com/office/drawing/2014/main" id="{B31C31BE-CF4F-420F-2459-4B2EE6064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00A70-D91C-70FE-2B2E-2C8365A5B21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10310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C8F1-C49F-41F5-CD87-CCA08A522B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EB6FE-EE32-C71C-91F1-367E7F889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94C08-32A0-BF1E-07DB-7E9295E9FC57}"/>
              </a:ext>
            </a:extLst>
          </p:cNvPr>
          <p:cNvSpPr>
            <a:spLocks noGrp="1"/>
          </p:cNvSpPr>
          <p:nvPr>
            <p:ph type="dt" sz="half" idx="10"/>
          </p:nvPr>
        </p:nvSpPr>
        <p:spPr/>
        <p:txBody>
          <a:bodyPr/>
          <a:lstStyle/>
          <a:p>
            <a:fld id="{375DD456-C247-4442-A401-25876125ED1F}" type="datetimeFigureOut">
              <a:rPr lang="en-US" smtClean="0"/>
              <a:t>12/10/2023</a:t>
            </a:fld>
            <a:endParaRPr lang="en-US"/>
          </a:p>
        </p:txBody>
      </p:sp>
      <p:sp>
        <p:nvSpPr>
          <p:cNvPr id="5" name="Footer Placeholder 4">
            <a:extLst>
              <a:ext uri="{FF2B5EF4-FFF2-40B4-BE49-F238E27FC236}">
                <a16:creationId xmlns:a16="http://schemas.microsoft.com/office/drawing/2014/main" id="{511C36B7-5004-B828-73B6-DD9BDB31C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B8241-C3CF-3916-B600-500B079F71E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44636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69E9-16A5-0DEE-9AE4-42003CD98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2C9337-C5A7-773D-EBE4-7A8FC5DE9C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A8CD36-7DB4-D298-37B2-5205A124EC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15CD72-D328-183E-D944-B92ED7BAA71D}"/>
              </a:ext>
            </a:extLst>
          </p:cNvPr>
          <p:cNvSpPr>
            <a:spLocks noGrp="1"/>
          </p:cNvSpPr>
          <p:nvPr>
            <p:ph type="dt" sz="half" idx="10"/>
          </p:nvPr>
        </p:nvSpPr>
        <p:spPr/>
        <p:txBody>
          <a:bodyPr/>
          <a:lstStyle/>
          <a:p>
            <a:fld id="{375DD456-C247-4442-A401-25876125ED1F}" type="datetimeFigureOut">
              <a:rPr lang="en-US" smtClean="0"/>
              <a:t>12/10/2023</a:t>
            </a:fld>
            <a:endParaRPr lang="en-US"/>
          </a:p>
        </p:txBody>
      </p:sp>
      <p:sp>
        <p:nvSpPr>
          <p:cNvPr id="6" name="Footer Placeholder 5">
            <a:extLst>
              <a:ext uri="{FF2B5EF4-FFF2-40B4-BE49-F238E27FC236}">
                <a16:creationId xmlns:a16="http://schemas.microsoft.com/office/drawing/2014/main" id="{056E2FE9-209F-09BE-DEE0-B3715BA04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BDE56-E4A0-B8AF-A8D5-219795DDD0E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30162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21C5-37AB-C3F9-D5E9-53241D5766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C93773-3BD7-85C8-1339-F784EDC88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23751D-AEDC-8DA3-B763-4780D83F09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2C3E3E-EE45-D3CD-C53A-44A055E1E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A4A5D5-9CD2-027E-2325-025A708540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A665FC-6D8C-90DC-F943-658D0FDE865F}"/>
              </a:ext>
            </a:extLst>
          </p:cNvPr>
          <p:cNvSpPr>
            <a:spLocks noGrp="1"/>
          </p:cNvSpPr>
          <p:nvPr>
            <p:ph type="dt" sz="half" idx="10"/>
          </p:nvPr>
        </p:nvSpPr>
        <p:spPr/>
        <p:txBody>
          <a:bodyPr/>
          <a:lstStyle/>
          <a:p>
            <a:fld id="{375DD456-C247-4442-A401-25876125ED1F}" type="datetimeFigureOut">
              <a:rPr lang="en-US" smtClean="0"/>
              <a:t>12/10/2023</a:t>
            </a:fld>
            <a:endParaRPr lang="en-US"/>
          </a:p>
        </p:txBody>
      </p:sp>
      <p:sp>
        <p:nvSpPr>
          <p:cNvPr id="8" name="Footer Placeholder 7">
            <a:extLst>
              <a:ext uri="{FF2B5EF4-FFF2-40B4-BE49-F238E27FC236}">
                <a16:creationId xmlns:a16="http://schemas.microsoft.com/office/drawing/2014/main" id="{FF431ECD-2546-561F-92AA-38E8F8DBC3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54509-4FFB-0114-83AC-8037C00B5F6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10814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F222-7D99-E56B-60F2-E1C846D28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ADD13E-33B0-BAAD-452F-F78433307C7D}"/>
              </a:ext>
            </a:extLst>
          </p:cNvPr>
          <p:cNvSpPr>
            <a:spLocks noGrp="1"/>
          </p:cNvSpPr>
          <p:nvPr>
            <p:ph type="dt" sz="half" idx="10"/>
          </p:nvPr>
        </p:nvSpPr>
        <p:spPr/>
        <p:txBody>
          <a:bodyPr/>
          <a:lstStyle/>
          <a:p>
            <a:fld id="{375DD456-C247-4442-A401-25876125ED1F}" type="datetimeFigureOut">
              <a:rPr lang="en-US" smtClean="0"/>
              <a:t>12/10/2023</a:t>
            </a:fld>
            <a:endParaRPr lang="en-US"/>
          </a:p>
        </p:txBody>
      </p:sp>
      <p:sp>
        <p:nvSpPr>
          <p:cNvPr id="4" name="Footer Placeholder 3">
            <a:extLst>
              <a:ext uri="{FF2B5EF4-FFF2-40B4-BE49-F238E27FC236}">
                <a16:creationId xmlns:a16="http://schemas.microsoft.com/office/drawing/2014/main" id="{758D938A-A876-E142-E030-6A143E1C3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A08E92-A108-FE42-5786-F3F13C3030E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01183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5C340-4B93-4252-77FC-1277899D6C86}"/>
              </a:ext>
            </a:extLst>
          </p:cNvPr>
          <p:cNvSpPr>
            <a:spLocks noGrp="1"/>
          </p:cNvSpPr>
          <p:nvPr>
            <p:ph type="dt" sz="half" idx="10"/>
          </p:nvPr>
        </p:nvSpPr>
        <p:spPr/>
        <p:txBody>
          <a:bodyPr/>
          <a:lstStyle/>
          <a:p>
            <a:fld id="{375DD456-C247-4442-A401-25876125ED1F}" type="datetimeFigureOut">
              <a:rPr lang="en-US" smtClean="0"/>
              <a:t>12/10/2023</a:t>
            </a:fld>
            <a:endParaRPr lang="en-US"/>
          </a:p>
        </p:txBody>
      </p:sp>
      <p:sp>
        <p:nvSpPr>
          <p:cNvPr id="3" name="Footer Placeholder 2">
            <a:extLst>
              <a:ext uri="{FF2B5EF4-FFF2-40B4-BE49-F238E27FC236}">
                <a16:creationId xmlns:a16="http://schemas.microsoft.com/office/drawing/2014/main" id="{6BE6EC58-9738-F98B-7BEE-83E749B27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5DEB9F-FD88-B99F-5506-1487AD36CAE0}"/>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53817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B0BC-2854-DE77-D14A-3DC7CA732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35DAEC-B530-7987-173B-DA03C7FDD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47B1E6-AAB5-5152-74FA-93C6B5C1D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5F248-59B6-F0D9-2ECB-9765B7A6B84D}"/>
              </a:ext>
            </a:extLst>
          </p:cNvPr>
          <p:cNvSpPr>
            <a:spLocks noGrp="1"/>
          </p:cNvSpPr>
          <p:nvPr>
            <p:ph type="dt" sz="half" idx="10"/>
          </p:nvPr>
        </p:nvSpPr>
        <p:spPr/>
        <p:txBody>
          <a:bodyPr/>
          <a:lstStyle/>
          <a:p>
            <a:fld id="{375DD456-C247-4442-A401-25876125ED1F}" type="datetimeFigureOut">
              <a:rPr lang="en-US" smtClean="0"/>
              <a:t>12/10/2023</a:t>
            </a:fld>
            <a:endParaRPr lang="en-US"/>
          </a:p>
        </p:txBody>
      </p:sp>
      <p:sp>
        <p:nvSpPr>
          <p:cNvPr id="6" name="Footer Placeholder 5">
            <a:extLst>
              <a:ext uri="{FF2B5EF4-FFF2-40B4-BE49-F238E27FC236}">
                <a16:creationId xmlns:a16="http://schemas.microsoft.com/office/drawing/2014/main" id="{E4A486BE-335F-101C-8895-7CA10A910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5F4D1-0D5C-FC53-108B-809897823B2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24528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F9BF-05E2-B601-8376-DE81DF536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7241A0-99A8-3B03-4CDA-C32EC3655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A6C54-C348-65B5-081F-83AC16616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67438-7668-CA0A-5B19-FF8AF39A1F56}"/>
              </a:ext>
            </a:extLst>
          </p:cNvPr>
          <p:cNvSpPr>
            <a:spLocks noGrp="1"/>
          </p:cNvSpPr>
          <p:nvPr>
            <p:ph type="dt" sz="half" idx="10"/>
          </p:nvPr>
        </p:nvSpPr>
        <p:spPr/>
        <p:txBody>
          <a:bodyPr/>
          <a:lstStyle/>
          <a:p>
            <a:fld id="{375DD456-C247-4442-A401-25876125ED1F}" type="datetimeFigureOut">
              <a:rPr lang="en-US" smtClean="0"/>
              <a:t>12/10/2023</a:t>
            </a:fld>
            <a:endParaRPr lang="en-US"/>
          </a:p>
        </p:txBody>
      </p:sp>
      <p:sp>
        <p:nvSpPr>
          <p:cNvPr id="6" name="Footer Placeholder 5">
            <a:extLst>
              <a:ext uri="{FF2B5EF4-FFF2-40B4-BE49-F238E27FC236}">
                <a16:creationId xmlns:a16="http://schemas.microsoft.com/office/drawing/2014/main" id="{79E107A5-F86E-48F5-F068-D830F7F89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E8081-B892-CD5C-1F5F-AE276F79144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203833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23B46-DF36-F503-78C9-EE44E9FBE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5D4E59-2F2E-75B4-78D6-259648956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222BB-FE82-6F29-19CA-EFD742156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DD456-C247-4442-A401-25876125ED1F}" type="datetimeFigureOut">
              <a:rPr lang="en-US" smtClean="0"/>
              <a:t>12/10/2023</a:t>
            </a:fld>
            <a:endParaRPr lang="en-US"/>
          </a:p>
        </p:txBody>
      </p:sp>
      <p:sp>
        <p:nvSpPr>
          <p:cNvPr id="5" name="Footer Placeholder 4">
            <a:extLst>
              <a:ext uri="{FF2B5EF4-FFF2-40B4-BE49-F238E27FC236}">
                <a16:creationId xmlns:a16="http://schemas.microsoft.com/office/drawing/2014/main" id="{25ACA1B8-E770-0DDC-D45D-F8470FCBD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113EC3-1E01-6127-500B-B40EC24BB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0C35C-D7D4-4A63-8AE3-4692C01FE124}" type="slidenum">
              <a:rPr lang="en-US" smtClean="0"/>
              <a:t>‹#›</a:t>
            </a:fld>
            <a:endParaRPr lang="en-US"/>
          </a:p>
        </p:txBody>
      </p:sp>
    </p:spTree>
    <p:extLst>
      <p:ext uri="{BB962C8B-B14F-4D97-AF65-F5344CB8AC3E}">
        <p14:creationId xmlns:p14="http://schemas.microsoft.com/office/powerpoint/2010/main" val="371395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D8FA-D4E6-2F75-A767-C7A6A1EEE34A}"/>
              </a:ext>
            </a:extLst>
          </p:cNvPr>
          <p:cNvSpPr>
            <a:spLocks noGrp="1"/>
          </p:cNvSpPr>
          <p:nvPr>
            <p:ph type="ctrTitle"/>
          </p:nvPr>
        </p:nvSpPr>
        <p:spPr/>
        <p:txBody>
          <a:bodyPr/>
          <a:lstStyle/>
          <a:p>
            <a:r>
              <a:rPr lang="en-US" dirty="0"/>
              <a:t>2 – About R &amp; RStudio</a:t>
            </a:r>
          </a:p>
        </p:txBody>
      </p:sp>
      <p:sp>
        <p:nvSpPr>
          <p:cNvPr id="3" name="Subtitle 2">
            <a:extLst>
              <a:ext uri="{FF2B5EF4-FFF2-40B4-BE49-F238E27FC236}">
                <a16:creationId xmlns:a16="http://schemas.microsoft.com/office/drawing/2014/main" id="{19088E86-40F3-8BD7-3AD4-B95B71EF3DDB}"/>
              </a:ext>
            </a:extLst>
          </p:cNvPr>
          <p:cNvSpPr>
            <a:spLocks noGrp="1"/>
          </p:cNvSpPr>
          <p:nvPr>
            <p:ph type="subTitle" idx="1"/>
          </p:nvPr>
        </p:nvSpPr>
        <p:spPr/>
        <p:txBody>
          <a:bodyPr/>
          <a:lstStyle/>
          <a:p>
            <a:r>
              <a:rPr lang="en-US" dirty="0"/>
              <a:t>they’re the same, right? Right?!</a:t>
            </a:r>
          </a:p>
        </p:txBody>
      </p:sp>
      <p:pic>
        <p:nvPicPr>
          <p:cNvPr id="4" name="Picture 3" descr="A blue smoke on a white background&#10;&#10;Description automatically generated">
            <a:extLst>
              <a:ext uri="{FF2B5EF4-FFF2-40B4-BE49-F238E27FC236}">
                <a16:creationId xmlns:a16="http://schemas.microsoft.com/office/drawing/2014/main" id="{E1537333-3925-8507-E9CF-535FCD47347A}"/>
              </a:ext>
            </a:extLst>
          </p:cNvPr>
          <p:cNvPicPr>
            <a:picLocks noChangeAspect="1"/>
          </p:cNvPicPr>
          <p:nvPr/>
        </p:nvPicPr>
        <p:blipFill>
          <a:blip r:embed="rId2">
            <a:clrChange>
              <a:clrFrom>
                <a:srgbClr val="FAFAFA"/>
              </a:clrFrom>
              <a:clrTo>
                <a:srgbClr val="FAFAFA">
                  <a:alpha val="0"/>
                </a:srgbClr>
              </a:clrTo>
            </a:clrChange>
            <a:extLst>
              <a:ext uri="{28A0092B-C50C-407E-A947-70E740481C1C}">
                <a14:useLocalDpi xmlns:a14="http://schemas.microsoft.com/office/drawing/2010/main" val="0"/>
              </a:ext>
            </a:extLst>
          </a:blip>
          <a:stretch>
            <a:fillRect/>
          </a:stretch>
        </p:blipFill>
        <p:spPr>
          <a:xfrm rot="21243389">
            <a:off x="2492284" y="-271777"/>
            <a:ext cx="10314939" cy="2719384"/>
          </a:xfrm>
          <a:prstGeom prst="rect">
            <a:avLst/>
          </a:prstGeom>
        </p:spPr>
      </p:pic>
      <p:pic>
        <p:nvPicPr>
          <p:cNvPr id="5" name="Picture 4" descr="A close up of a sign&#10;&#10;Description automatically generated">
            <a:extLst>
              <a:ext uri="{FF2B5EF4-FFF2-40B4-BE49-F238E27FC236}">
                <a16:creationId xmlns:a16="http://schemas.microsoft.com/office/drawing/2014/main" id="{C026A18F-3E34-DA9B-E077-5D3DD407805B}"/>
              </a:ext>
            </a:extLst>
          </p:cNvPr>
          <p:cNvPicPr>
            <a:picLocks noChangeAspect="1"/>
          </p:cNvPicPr>
          <p:nvPr/>
        </p:nvPicPr>
        <p:blipFill rotWithShape="1">
          <a:blip r:embed="rId3">
            <a:extLst>
              <a:ext uri="{28A0092B-C50C-407E-A947-70E740481C1C}">
                <a14:useLocalDpi xmlns:a14="http://schemas.microsoft.com/office/drawing/2010/main" val="0"/>
              </a:ext>
            </a:extLst>
          </a:blip>
          <a:srcRect l="7087" t="11647" r="63578"/>
          <a:stretch/>
        </p:blipFill>
        <p:spPr>
          <a:xfrm>
            <a:off x="0" y="0"/>
            <a:ext cx="3180080" cy="3363439"/>
          </a:xfrm>
          <a:prstGeom prst="rect">
            <a:avLst/>
          </a:prstGeom>
        </p:spPr>
      </p:pic>
      <p:pic>
        <p:nvPicPr>
          <p:cNvPr id="6" name="Content Placeholder 6" descr="A close up of a sign&#10;&#10;Description automatically generated">
            <a:extLst>
              <a:ext uri="{FF2B5EF4-FFF2-40B4-BE49-F238E27FC236}">
                <a16:creationId xmlns:a16="http://schemas.microsoft.com/office/drawing/2014/main" id="{CE863A90-18AF-A72B-F4A9-10325100B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9827" y="4162189"/>
            <a:ext cx="4821743" cy="2781773"/>
          </a:xfrm>
          <a:prstGeom prst="rect">
            <a:avLst/>
          </a:prstGeom>
        </p:spPr>
      </p:pic>
    </p:spTree>
    <p:extLst>
      <p:ext uri="{BB962C8B-B14F-4D97-AF65-F5344CB8AC3E}">
        <p14:creationId xmlns:p14="http://schemas.microsoft.com/office/powerpoint/2010/main" val="29249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open the program “R”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10</a:t>
            </a:fld>
            <a:endParaRPr lang="en-US"/>
          </a:p>
        </p:txBody>
      </p:sp>
    </p:spTree>
    <p:extLst>
      <p:ext uri="{BB962C8B-B14F-4D97-AF65-F5344CB8AC3E}">
        <p14:creationId xmlns:p14="http://schemas.microsoft.com/office/powerpoint/2010/main" val="409001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open the program “R”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11</a:t>
            </a:fld>
            <a:endParaRPr lang="en-US"/>
          </a:p>
        </p:txBody>
      </p:sp>
      <p:pic>
        <p:nvPicPr>
          <p:cNvPr id="7" name="Graphic 6" descr="Checkmark">
            <a:extLst>
              <a:ext uri="{FF2B5EF4-FFF2-40B4-BE49-F238E27FC236}">
                <a16:creationId xmlns:a16="http://schemas.microsoft.com/office/drawing/2014/main" id="{EF6BABBE-DCF1-4C32-8460-0459EDE141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213" y="2640230"/>
            <a:ext cx="914400" cy="914400"/>
          </a:xfrm>
          <a:prstGeom prst="rect">
            <a:avLst/>
          </a:prstGeom>
        </p:spPr>
      </p:pic>
      <p:pic>
        <p:nvPicPr>
          <p:cNvPr id="8" name="Graphic 7" descr="Checkmark">
            <a:extLst>
              <a:ext uri="{FF2B5EF4-FFF2-40B4-BE49-F238E27FC236}">
                <a16:creationId xmlns:a16="http://schemas.microsoft.com/office/drawing/2014/main" id="{5EE6F88A-EAE9-45DA-9427-460D06291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2971800"/>
            <a:ext cx="914400" cy="914400"/>
          </a:xfrm>
          <a:prstGeom prst="rect">
            <a:avLst/>
          </a:prstGeom>
        </p:spPr>
      </p:pic>
      <p:pic>
        <p:nvPicPr>
          <p:cNvPr id="9" name="Graphic 8" descr="Checkmark">
            <a:extLst>
              <a:ext uri="{FF2B5EF4-FFF2-40B4-BE49-F238E27FC236}">
                <a16:creationId xmlns:a16="http://schemas.microsoft.com/office/drawing/2014/main" id="{C1784646-9E67-46F9-B8B8-AFEBD2DB8F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8612" y="3602255"/>
            <a:ext cx="914400" cy="914400"/>
          </a:xfrm>
          <a:prstGeom prst="rect">
            <a:avLst/>
          </a:prstGeom>
        </p:spPr>
      </p:pic>
      <p:pic>
        <p:nvPicPr>
          <p:cNvPr id="10" name="Graphic 9" descr="Checkmark">
            <a:extLst>
              <a:ext uri="{FF2B5EF4-FFF2-40B4-BE49-F238E27FC236}">
                <a16:creationId xmlns:a16="http://schemas.microsoft.com/office/drawing/2014/main" id="{8372A00C-A1D9-4552-9B56-B10C4A08D2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4392624"/>
            <a:ext cx="914400" cy="914400"/>
          </a:xfrm>
          <a:prstGeom prst="rect">
            <a:avLst/>
          </a:prstGeom>
        </p:spPr>
      </p:pic>
    </p:spTree>
    <p:extLst>
      <p:ext uri="{BB962C8B-B14F-4D97-AF65-F5344CB8AC3E}">
        <p14:creationId xmlns:p14="http://schemas.microsoft.com/office/powerpoint/2010/main" val="1110565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a:xfrm>
            <a:off x="419100" y="1825625"/>
            <a:ext cx="11353800" cy="4351338"/>
          </a:xfrm>
        </p:spPr>
        <p:txBody>
          <a:bodyPr>
            <a:normAutofit/>
          </a:bodyPr>
          <a:lstStyle/>
          <a:p>
            <a:pPr marL="1828800" indent="-1828800">
              <a:spcBef>
                <a:spcPts val="1800"/>
              </a:spcBef>
              <a:buNone/>
            </a:pPr>
            <a:r>
              <a:rPr lang="en-US" b="1" i="1" dirty="0"/>
              <a:t>Function</a:t>
            </a:r>
            <a:r>
              <a:rPr lang="en-US" dirty="0"/>
              <a:t>       A set of commands that evaluates your data in a specific way. You can write your own functions, or they can be provided via other packages or from “Base R“.</a:t>
            </a:r>
          </a:p>
          <a:p>
            <a:pPr marL="1828800" indent="-1828800">
              <a:spcBef>
                <a:spcPts val="1800"/>
              </a:spcBef>
              <a:buNone/>
            </a:pPr>
            <a:r>
              <a:rPr lang="en-US" b="1" i="1" dirty="0"/>
              <a:t>Argument</a:t>
            </a:r>
            <a:r>
              <a:rPr lang="en-US" dirty="0"/>
              <a:t>    In a function, this is a possible input.				                    </a:t>
            </a:r>
            <a:r>
              <a:rPr lang="en-US" sz="2400" dirty="0"/>
              <a:t>For example:  </a:t>
            </a:r>
            <a:r>
              <a:rPr lang="en-US" sz="2000" dirty="0">
                <a:latin typeface="Consolas" panose="020B0609020204030204" pitchFamily="49" charset="0"/>
              </a:rPr>
              <a:t>mean(data, </a:t>
            </a:r>
            <a:r>
              <a:rPr lang="en-US" sz="2000" b="1" dirty="0">
                <a:solidFill>
                  <a:srgbClr val="FF0000"/>
                </a:solidFill>
                <a:latin typeface="Consolas" panose="020B0609020204030204" pitchFamily="49" charset="0"/>
              </a:rPr>
              <a:t>na.rm = TRUE</a:t>
            </a:r>
            <a:r>
              <a:rPr lang="en-US" sz="2000" dirty="0">
                <a:latin typeface="Consolas" panose="020B0609020204030204" pitchFamily="49" charset="0"/>
              </a:rPr>
              <a:t>)</a:t>
            </a:r>
            <a:r>
              <a:rPr lang="en-US" sz="2400" dirty="0"/>
              <a:t> uses an argument to remove NAs</a:t>
            </a:r>
          </a:p>
          <a:p>
            <a:pPr marL="1828800" indent="-1828800">
              <a:spcBef>
                <a:spcPts val="1800"/>
              </a:spcBef>
              <a:buNone/>
            </a:pPr>
            <a:r>
              <a:rPr lang="en-US" b="1" i="1" dirty="0"/>
              <a:t>Package</a:t>
            </a:r>
            <a:r>
              <a:rPr lang="en-US" dirty="0"/>
              <a:t>       A group of new commands / functions  to extend the functionality of Base R.</a:t>
            </a:r>
          </a:p>
          <a:p>
            <a:pPr marL="1828800" indent="-1828800">
              <a:spcBef>
                <a:spcPts val="1800"/>
              </a:spcBef>
              <a:buNone/>
            </a:pPr>
            <a:r>
              <a:rPr lang="en-US" b="1" i="1" dirty="0"/>
              <a:t>Variable</a:t>
            </a:r>
            <a:r>
              <a:rPr lang="en-US" dirty="0"/>
              <a:t>       Something saved in R’s memory for use later. </a:t>
            </a:r>
          </a:p>
          <a:p>
            <a:endParaRPr lang="en-US"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12</a:t>
            </a:fld>
            <a:endParaRPr lang="en-US"/>
          </a:p>
        </p:txBody>
      </p:sp>
    </p:spTree>
    <p:extLst>
      <p:ext uri="{BB962C8B-B14F-4D97-AF65-F5344CB8AC3E}">
        <p14:creationId xmlns:p14="http://schemas.microsoft.com/office/powerpoint/2010/main" val="207110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a:xfrm>
            <a:off x="558800" y="1825624"/>
            <a:ext cx="11290300" cy="4895851"/>
          </a:xfrm>
        </p:spPr>
        <p:txBody>
          <a:bodyPr>
            <a:normAutofit/>
          </a:bodyPr>
          <a:lstStyle/>
          <a:p>
            <a:pPr marL="1778000" indent="-1778000" defTabSz="800100">
              <a:spcBef>
                <a:spcPts val="1800"/>
              </a:spcBef>
              <a:buNone/>
            </a:pPr>
            <a:r>
              <a:rPr lang="en-US" b="1" i="1" dirty="0"/>
              <a:t>Dataframe </a:t>
            </a:r>
            <a:r>
              <a:rPr lang="en-US" dirty="0"/>
              <a:t>  A group of rows and columns (like a spreadsheet). Each column has a specific type (TRUE/FALSE, integer, number, character, factor, etc.). </a:t>
            </a:r>
          </a:p>
          <a:p>
            <a:pPr marL="1778000" indent="-1778000">
              <a:spcBef>
                <a:spcPts val="1800"/>
              </a:spcBef>
              <a:buNone/>
            </a:pPr>
            <a:r>
              <a:rPr lang="en-US" b="1" i="1" dirty="0"/>
              <a:t>Factor </a:t>
            </a:r>
            <a:r>
              <a:rPr lang="en-US" dirty="0"/>
              <a:t>          A type of variable that is a categorical grouping (“red” vs “blue”; “Treatment1” vs “Treatment2” vs “Treatment3”). </a:t>
            </a:r>
          </a:p>
          <a:p>
            <a:pPr marL="1778000" indent="-1778000">
              <a:spcBef>
                <a:spcPts val="1800"/>
              </a:spcBef>
              <a:buNone/>
            </a:pPr>
            <a:r>
              <a:rPr lang="en-US" b="1" dirty="0"/>
              <a:t>&lt;-</a:t>
            </a:r>
            <a:r>
              <a:rPr lang="en-US" dirty="0"/>
              <a:t>                    The “leftward arrow” assigns the information on the right to the variable on the left. For example:   </a:t>
            </a:r>
            <a:r>
              <a:rPr lang="en-US" sz="2200" dirty="0">
                <a:latin typeface="Consolas" panose="020B0609020204030204" pitchFamily="49" charset="0"/>
              </a:rPr>
              <a:t>x1 &lt;- 42</a:t>
            </a:r>
            <a:endParaRPr lang="en-US" dirty="0">
              <a:latin typeface="Consolas" panose="020B0609020204030204" pitchFamily="49" charset="0"/>
            </a:endParaRPr>
          </a:p>
          <a:p>
            <a:pPr marL="1778000" indent="-1778000">
              <a:spcBef>
                <a:spcPts val="1800"/>
              </a:spcBef>
              <a:buNone/>
            </a:pPr>
            <a:r>
              <a:rPr lang="en-US" b="1" dirty="0"/>
              <a:t>c()</a:t>
            </a:r>
            <a:r>
              <a:rPr lang="en-US" dirty="0"/>
              <a:t>                   Lowercase c means concatenate which groups a bunch of things together. For example:   </a:t>
            </a:r>
            <a:r>
              <a:rPr lang="en-US" sz="2200" dirty="0">
                <a:latin typeface="Consolas" panose="020B0609020204030204" pitchFamily="49" charset="0"/>
              </a:rPr>
              <a:t>x1 &lt;- c(“duck”, “duck”, “duck”, “goose!”)</a:t>
            </a:r>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13</a:t>
            </a:fld>
            <a:endParaRPr lang="en-US"/>
          </a:p>
        </p:txBody>
      </p:sp>
    </p:spTree>
    <p:extLst>
      <p:ext uri="{BB962C8B-B14F-4D97-AF65-F5344CB8AC3E}">
        <p14:creationId xmlns:p14="http://schemas.microsoft.com/office/powerpoint/2010/main" val="108486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Some special characters</a:t>
            </a:r>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14</a:t>
            </a:fld>
            <a:endParaRPr lang="en-US"/>
          </a:p>
        </p:txBody>
      </p:sp>
      <p:sp>
        <p:nvSpPr>
          <p:cNvPr id="5" name="Content Placeholder 2">
            <a:extLst>
              <a:ext uri="{FF2B5EF4-FFF2-40B4-BE49-F238E27FC236}">
                <a16:creationId xmlns:a16="http://schemas.microsoft.com/office/drawing/2014/main" id="{176F4D37-8AD5-4C99-A632-7C0AC7334680}"/>
              </a:ext>
            </a:extLst>
          </p:cNvPr>
          <p:cNvSpPr txBox="1">
            <a:spLocks/>
          </p:cNvSpPr>
          <p:nvPr/>
        </p:nvSpPr>
        <p:spPr>
          <a:xfrm>
            <a:off x="603250" y="1866901"/>
            <a:ext cx="11290300" cy="46720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0" indent="-1778000" defTabSz="800100">
              <a:buNone/>
            </a:pPr>
            <a:r>
              <a:rPr lang="en-US" b="1" dirty="0"/>
              <a:t>[ ]</a:t>
            </a:r>
            <a:r>
              <a:rPr lang="en-US" dirty="0"/>
              <a:t>       Square brackets mean selecting a subset</a:t>
            </a:r>
          </a:p>
          <a:p>
            <a:pPr marL="1778000" indent="-1778000" defTabSz="800100">
              <a:buNone/>
            </a:pPr>
            <a:endParaRPr lang="en-US" dirty="0"/>
          </a:p>
          <a:p>
            <a:pPr marL="1778000" indent="-1778000">
              <a:buFont typeface="Arial" panose="020B0604020202020204" pitchFamily="34" charset="0"/>
              <a:buNone/>
            </a:pPr>
            <a:r>
              <a:rPr lang="en-US" b="1" dirty="0"/>
              <a:t>==</a:t>
            </a:r>
            <a:r>
              <a:rPr lang="en-US" dirty="0"/>
              <a:t>      To check if things are equal, use two equals signs together</a:t>
            </a:r>
          </a:p>
          <a:p>
            <a:pPr marL="800100" indent="-800100">
              <a:buNone/>
            </a:pPr>
            <a:r>
              <a:rPr lang="en-US" b="1" dirty="0"/>
              <a:t>!= </a:t>
            </a:r>
            <a:r>
              <a:rPr lang="en-US" dirty="0"/>
              <a:t>      To check if things are NOT equal, use this</a:t>
            </a:r>
          </a:p>
          <a:p>
            <a:pPr marL="800100" indent="-800100">
              <a:buNone/>
            </a:pPr>
            <a:endParaRPr lang="en-US" dirty="0"/>
          </a:p>
          <a:p>
            <a:pPr marL="800100" indent="-800100">
              <a:buNone/>
            </a:pPr>
            <a:r>
              <a:rPr lang="en-US" dirty="0"/>
              <a:t>&lt;, &lt;=, &gt;, &gt;=	Less than (or equal to), greater than (or equal to)</a:t>
            </a:r>
          </a:p>
          <a:p>
            <a:pPr marL="800100" indent="-800100">
              <a:buNone/>
            </a:pPr>
            <a:endParaRPr lang="en-US" dirty="0"/>
          </a:p>
          <a:p>
            <a:pPr marL="800100" indent="-800100">
              <a:buNone/>
            </a:pPr>
            <a:r>
              <a:rPr lang="en-US" dirty="0"/>
              <a:t>&amp;, |, !, %in%	And, or, not, is contained in</a:t>
            </a:r>
          </a:p>
          <a:p>
            <a:pPr marL="800100" indent="-800100">
              <a:buNone/>
            </a:pPr>
            <a:endParaRPr lang="en-US" dirty="0"/>
          </a:p>
          <a:p>
            <a:pPr marL="800100" indent="-800100">
              <a:buNone/>
            </a:pPr>
            <a:r>
              <a:rPr lang="en-US" b="1" dirty="0"/>
              <a:t>~</a:t>
            </a:r>
            <a:r>
              <a:rPr lang="en-US" dirty="0"/>
              <a:t>        In base R the tilde usually means “as a function of…”</a:t>
            </a:r>
          </a:p>
          <a:p>
            <a:pPr marL="800100" lvl="1" indent="-800100">
              <a:buNone/>
            </a:pPr>
            <a:r>
              <a:rPr lang="en-US" dirty="0"/>
              <a:t>            </a:t>
            </a:r>
            <a:r>
              <a:rPr lang="en-US" i="1" dirty="0"/>
              <a:t>(in the context of plotting or regression)</a:t>
            </a:r>
          </a:p>
          <a:p>
            <a:pPr marL="0" indent="0">
              <a:buNone/>
            </a:pPr>
            <a:endParaRPr lang="en-US" dirty="0"/>
          </a:p>
        </p:txBody>
      </p:sp>
    </p:spTree>
    <p:extLst>
      <p:ext uri="{BB962C8B-B14F-4D97-AF65-F5344CB8AC3E}">
        <p14:creationId xmlns:p14="http://schemas.microsoft.com/office/powerpoint/2010/main" val="2474515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normAutofit/>
          </a:bodyPr>
          <a:lstStyle/>
          <a:p>
            <a:r>
              <a:rPr lang="en-US" dirty="0"/>
              <a:t>More special characters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a:xfrm>
            <a:off x="609600" y="1600200"/>
            <a:ext cx="10372725" cy="5121275"/>
          </a:xfrm>
        </p:spPr>
        <p:txBody>
          <a:bodyPr>
            <a:normAutofit/>
          </a:bodyPr>
          <a:lstStyle/>
          <a:p>
            <a:pPr marL="1435100" indent="-1435100">
              <a:spcBef>
                <a:spcPts val="1800"/>
              </a:spcBef>
              <a:buNone/>
            </a:pPr>
            <a:r>
              <a:rPr lang="en-US" b="1" dirty="0"/>
              <a:t>$</a:t>
            </a:r>
            <a:r>
              <a:rPr lang="en-US" dirty="0"/>
              <a:t>               Selects a particular column of a </a:t>
            </a:r>
            <a:r>
              <a:rPr lang="en-US" dirty="0" err="1"/>
              <a:t>dataframe</a:t>
            </a:r>
            <a:r>
              <a:rPr lang="en-US" dirty="0"/>
              <a:t>, or something else with a name				                                          For example:  </a:t>
            </a:r>
            <a:r>
              <a:rPr lang="en-US" sz="2400" dirty="0">
                <a:latin typeface="Consolas" panose="020B0609020204030204" pitchFamily="49" charset="0"/>
              </a:rPr>
              <a:t>dataframename$column1</a:t>
            </a:r>
            <a:endParaRPr lang="en-US" dirty="0">
              <a:latin typeface="Consolas" panose="020B0609020204030204" pitchFamily="49" charset="0"/>
            </a:endParaRPr>
          </a:p>
          <a:p>
            <a:pPr marL="1435100" indent="-1435100">
              <a:spcBef>
                <a:spcPts val="1800"/>
              </a:spcBef>
              <a:buNone/>
            </a:pPr>
            <a:r>
              <a:rPr lang="en-US" b="1" dirty="0"/>
              <a:t>#</a:t>
            </a:r>
            <a:r>
              <a:rPr lang="en-US" dirty="0"/>
              <a:t>               Makes a “comment” (not run code), telling R to not run anything on this line to the right </a:t>
            </a:r>
          </a:p>
          <a:p>
            <a:pPr marL="0" indent="0">
              <a:buNone/>
            </a:pPr>
            <a:r>
              <a:rPr lang="en-US" dirty="0"/>
              <a:t>	      </a:t>
            </a:r>
            <a:r>
              <a:rPr lang="en-US" sz="1600" dirty="0">
                <a:latin typeface="Consolas" panose="020B0609020204030204" pitchFamily="49" charset="0"/>
              </a:rPr>
              <a:t>&gt; print(“Hello!”) #This line only evaluates the Hello! part ignoring this</a:t>
            </a:r>
          </a:p>
          <a:p>
            <a:pPr marL="0" indent="0">
              <a:buNone/>
            </a:pPr>
            <a:endParaRPr lang="en-US" dirty="0"/>
          </a:p>
          <a:p>
            <a:pPr marL="0" indent="0">
              <a:buNone/>
            </a:pPr>
            <a:r>
              <a:rPr lang="en-US" dirty="0"/>
              <a:t>Also: Lines must end with a comma, bracket, or similar. If you want your code to continue to the next line, you will need a comma at the end of a line</a:t>
            </a:r>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15</a:t>
            </a:fld>
            <a:endParaRPr lang="en-US"/>
          </a:p>
        </p:txBody>
      </p:sp>
    </p:spTree>
    <p:extLst>
      <p:ext uri="{BB962C8B-B14F-4D97-AF65-F5344CB8AC3E}">
        <p14:creationId xmlns:p14="http://schemas.microsoft.com/office/powerpoint/2010/main" val="3161482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Let’s head to RStudio</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a:xfrm>
            <a:off x="838200" y="1688122"/>
            <a:ext cx="10515600" cy="4803113"/>
          </a:xfrm>
        </p:spPr>
        <p:txBody>
          <a:bodyPr>
            <a:normAutofit/>
          </a:bodyPr>
          <a:lstStyle/>
          <a:p>
            <a:pPr>
              <a:spcBef>
                <a:spcPts val="2400"/>
              </a:spcBef>
            </a:pPr>
            <a:r>
              <a:rPr lang="en-US" dirty="0"/>
              <a:t>Let’s familiarize ourselves with RStudio</a:t>
            </a:r>
          </a:p>
          <a:p>
            <a:pPr lvl="1">
              <a:spcBef>
                <a:spcPts val="600"/>
              </a:spcBef>
            </a:pPr>
            <a:r>
              <a:rPr lang="en-US" dirty="0"/>
              <a:t>You are learning two things at once: the new-to-you program RStudio and the R language</a:t>
            </a:r>
          </a:p>
          <a:p>
            <a:pPr>
              <a:spcBef>
                <a:spcPts val="3000"/>
              </a:spcBef>
            </a:pPr>
            <a:r>
              <a:rPr lang="en-US" dirty="0"/>
              <a:t>We’ll put what we just learned to use in RStudio and review the basics of the program. You can watch my screen and write the code yourselves too. </a:t>
            </a:r>
          </a:p>
          <a:p>
            <a:pPr>
              <a:spcBef>
                <a:spcPts val="3000"/>
              </a:spcBef>
            </a:pPr>
            <a:r>
              <a:rPr lang="en-US" dirty="0"/>
              <a:t>Later, revisit the script on your own. Consider modifying lines</a:t>
            </a:r>
          </a:p>
          <a:p>
            <a:pPr lvl="1"/>
            <a:r>
              <a:rPr lang="en-US" dirty="0"/>
              <a:t>Read the comments then run the line (“Run” or </a:t>
            </a:r>
            <a:r>
              <a:rPr lang="en-US" dirty="0" err="1"/>
              <a:t>Ctrl+Enter</a:t>
            </a:r>
            <a:r>
              <a:rPr lang="en-US" dirty="0"/>
              <a:t>)</a:t>
            </a:r>
          </a:p>
          <a:p>
            <a:pPr lvl="1"/>
            <a:r>
              <a:rPr lang="en-US" dirty="0"/>
              <a:t>Go slow, it isn’t a race</a:t>
            </a:r>
          </a:p>
          <a:p>
            <a:pPr lvl="1"/>
            <a:r>
              <a:rPr lang="en-US" dirty="0"/>
              <a:t>Ask yourself </a:t>
            </a:r>
            <a:r>
              <a:rPr lang="en-US" i="1" dirty="0"/>
              <a:t>why </a:t>
            </a:r>
            <a:r>
              <a:rPr lang="en-US" dirty="0"/>
              <a:t>something works or fails</a:t>
            </a:r>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16</a:t>
            </a:fld>
            <a:endParaRPr lang="en-US"/>
          </a:p>
        </p:txBody>
      </p:sp>
    </p:spTree>
    <p:extLst>
      <p:ext uri="{BB962C8B-B14F-4D97-AF65-F5344CB8AC3E}">
        <p14:creationId xmlns:p14="http://schemas.microsoft.com/office/powerpoint/2010/main" val="8529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698F-93FD-4DBF-B8A4-468087901220}"/>
              </a:ext>
            </a:extLst>
          </p:cNvPr>
          <p:cNvSpPr>
            <a:spLocks noGrp="1"/>
          </p:cNvSpPr>
          <p:nvPr>
            <p:ph type="title"/>
          </p:nvPr>
        </p:nvSpPr>
        <p:spPr/>
        <p:txBody>
          <a:bodyPr/>
          <a:lstStyle/>
          <a:p>
            <a:r>
              <a:rPr lang="en-US" dirty="0"/>
              <a:t>One last RStudio tip</a:t>
            </a:r>
          </a:p>
        </p:txBody>
      </p:sp>
      <p:sp>
        <p:nvSpPr>
          <p:cNvPr id="3" name="Content Placeholder 2">
            <a:extLst>
              <a:ext uri="{FF2B5EF4-FFF2-40B4-BE49-F238E27FC236}">
                <a16:creationId xmlns:a16="http://schemas.microsoft.com/office/drawing/2014/main" id="{A1F94D6F-CE3A-4751-B559-9D1C7782D83C}"/>
              </a:ext>
            </a:extLst>
          </p:cNvPr>
          <p:cNvSpPr>
            <a:spLocks noGrp="1"/>
          </p:cNvSpPr>
          <p:nvPr>
            <p:ph idx="1"/>
          </p:nvPr>
        </p:nvSpPr>
        <p:spPr>
          <a:xfrm>
            <a:off x="561976" y="1825625"/>
            <a:ext cx="5019674" cy="4351338"/>
          </a:xfrm>
        </p:spPr>
        <p:txBody>
          <a:bodyPr/>
          <a:lstStyle/>
          <a:p>
            <a:r>
              <a:rPr lang="en-US" dirty="0"/>
              <a:t>If you’d like, you can change  the appearance of RStudio (color &amp; theme)</a:t>
            </a:r>
          </a:p>
          <a:p>
            <a:r>
              <a:rPr lang="en-US" dirty="0"/>
              <a:t>Go to Tools -&gt; Global Options -&gt; Appearance </a:t>
            </a:r>
          </a:p>
          <a:p>
            <a:r>
              <a:rPr lang="en-US" dirty="0"/>
              <a:t>Choose an “Editor Theme” that you like </a:t>
            </a:r>
          </a:p>
        </p:txBody>
      </p:sp>
      <p:sp>
        <p:nvSpPr>
          <p:cNvPr id="4" name="Slide Number Placeholder 3">
            <a:extLst>
              <a:ext uri="{FF2B5EF4-FFF2-40B4-BE49-F238E27FC236}">
                <a16:creationId xmlns:a16="http://schemas.microsoft.com/office/drawing/2014/main" id="{14033957-FB75-4C73-B92E-1FBC2F2819CD}"/>
              </a:ext>
            </a:extLst>
          </p:cNvPr>
          <p:cNvSpPr>
            <a:spLocks noGrp="1"/>
          </p:cNvSpPr>
          <p:nvPr>
            <p:ph type="sldNum" sz="quarter" idx="12"/>
          </p:nvPr>
        </p:nvSpPr>
        <p:spPr/>
        <p:txBody>
          <a:bodyPr/>
          <a:lstStyle/>
          <a:p>
            <a:fld id="{6D95AE55-B5F4-483D-AEFF-E8059F5502F5}" type="slidenum">
              <a:rPr lang="en-US" smtClean="0"/>
              <a:t>17</a:t>
            </a:fld>
            <a:endParaRPr lang="en-US"/>
          </a:p>
        </p:txBody>
      </p:sp>
      <p:grpSp>
        <p:nvGrpSpPr>
          <p:cNvPr id="7" name="Group 6">
            <a:extLst>
              <a:ext uri="{FF2B5EF4-FFF2-40B4-BE49-F238E27FC236}">
                <a16:creationId xmlns:a16="http://schemas.microsoft.com/office/drawing/2014/main" id="{7A7CF4DC-449A-41C4-8285-D1E3C3766289}"/>
              </a:ext>
            </a:extLst>
          </p:cNvPr>
          <p:cNvGrpSpPr/>
          <p:nvPr/>
        </p:nvGrpSpPr>
        <p:grpSpPr>
          <a:xfrm>
            <a:off x="6531658" y="1271899"/>
            <a:ext cx="4822141" cy="5267013"/>
            <a:chOff x="5169584" y="1405518"/>
            <a:chExt cx="4822141" cy="5267013"/>
          </a:xfrm>
        </p:grpSpPr>
        <p:pic>
          <p:nvPicPr>
            <p:cNvPr id="5" name="Picture 4">
              <a:extLst>
                <a:ext uri="{FF2B5EF4-FFF2-40B4-BE49-F238E27FC236}">
                  <a16:creationId xmlns:a16="http://schemas.microsoft.com/office/drawing/2014/main" id="{5560D7FF-42F9-428D-9BC9-01D33FFDF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84" y="1517076"/>
              <a:ext cx="4812616" cy="5083749"/>
            </a:xfrm>
            <a:prstGeom prst="rect">
              <a:avLst/>
            </a:prstGeom>
          </p:spPr>
        </p:pic>
        <p:pic>
          <p:nvPicPr>
            <p:cNvPr id="6" name="Picture 5">
              <a:extLst>
                <a:ext uri="{FF2B5EF4-FFF2-40B4-BE49-F238E27FC236}">
                  <a16:creationId xmlns:a16="http://schemas.microsoft.com/office/drawing/2014/main" id="{92868C04-7947-4B58-8AFD-4439529D75CD}"/>
                </a:ext>
              </a:extLst>
            </p:cNvPr>
            <p:cNvPicPr>
              <a:picLocks noChangeAspect="1"/>
            </p:cNvPicPr>
            <p:nvPr/>
          </p:nvPicPr>
          <p:blipFill rotWithShape="1">
            <a:blip r:embed="rId3">
              <a:extLst>
                <a:ext uri="{28A0092B-C50C-407E-A947-70E740481C1C}">
                  <a14:useLocalDpi xmlns:a14="http://schemas.microsoft.com/office/drawing/2010/main" val="0"/>
                </a:ext>
              </a:extLst>
            </a:blip>
            <a:srcRect l="18679" t="9920" r="12866"/>
            <a:stretch/>
          </p:blipFill>
          <p:spPr>
            <a:xfrm>
              <a:off x="5305425" y="1405518"/>
              <a:ext cx="4686300" cy="5267013"/>
            </a:xfrm>
            <a:prstGeom prst="rect">
              <a:avLst/>
            </a:prstGeom>
          </p:spPr>
        </p:pic>
      </p:grpSp>
    </p:spTree>
    <p:extLst>
      <p:ext uri="{BB962C8B-B14F-4D97-AF65-F5344CB8AC3E}">
        <p14:creationId xmlns:p14="http://schemas.microsoft.com/office/powerpoint/2010/main" val="829208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a:xfrm>
            <a:off x="3595954" y="1825625"/>
            <a:ext cx="7757845" cy="4351338"/>
          </a:xfrm>
        </p:spPr>
        <p:txBody>
          <a:bodyPr>
            <a:normAutofit lnSpcReduction="10000"/>
          </a:bodyPr>
          <a:lstStyle/>
          <a:p>
            <a:pPr marL="0" indent="0">
              <a:buNone/>
            </a:pPr>
            <a:r>
              <a:rPr lang="en-US" b="1" u="sng" dirty="0"/>
              <a:t>What we have learned</a:t>
            </a:r>
          </a:p>
          <a:p>
            <a:r>
              <a:rPr lang="en-US" dirty="0"/>
              <a:t>How to open a RStudio project</a:t>
            </a:r>
          </a:p>
          <a:p>
            <a:r>
              <a:rPr lang="en-US" dirty="0"/>
              <a:t>4 panes in RStudio</a:t>
            </a:r>
          </a:p>
          <a:p>
            <a:r>
              <a:rPr lang="en-US" dirty="0"/>
              <a:t>How to run a line</a:t>
            </a:r>
          </a:p>
          <a:p>
            <a:r>
              <a:rPr lang="en-US" dirty="0"/>
              <a:t>Difference between script &amp; console</a:t>
            </a:r>
          </a:p>
          <a:p>
            <a:r>
              <a:rPr lang="en-US" dirty="0"/>
              <a:t>Autocomplete for functions &amp; variables</a:t>
            </a:r>
          </a:p>
          <a:p>
            <a:r>
              <a:rPr lang="en-US" dirty="0"/>
              <a:t>Highlighting a word</a:t>
            </a:r>
          </a:p>
          <a:p>
            <a:r>
              <a:rPr lang="en-US" dirty="0"/>
              <a:t>Help!</a:t>
            </a:r>
          </a:p>
          <a:p>
            <a:r>
              <a:rPr lang="en-US" dirty="0"/>
              <a:t>Viewing a dataframe</a:t>
            </a:r>
          </a:p>
          <a:p>
            <a:endParaRPr lang="en-US" dirty="0"/>
          </a:p>
          <a:p>
            <a:endParaRPr lang="en-US"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18</a:t>
            </a:fld>
            <a:endParaRPr lang="en-US"/>
          </a:p>
        </p:txBody>
      </p:sp>
    </p:spTree>
    <p:extLst>
      <p:ext uri="{BB962C8B-B14F-4D97-AF65-F5344CB8AC3E}">
        <p14:creationId xmlns:p14="http://schemas.microsoft.com/office/powerpoint/2010/main" val="2223636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0313-92C7-46D0-8673-5BC985087B33}"/>
              </a:ext>
            </a:extLst>
          </p:cNvPr>
          <p:cNvSpPr>
            <a:spLocks noGrp="1"/>
          </p:cNvSpPr>
          <p:nvPr>
            <p:ph type="title"/>
          </p:nvPr>
        </p:nvSpPr>
        <p:spPr/>
        <p:txBody>
          <a:bodyPr/>
          <a:lstStyle/>
          <a:p>
            <a:r>
              <a:rPr lang="en-US" dirty="0"/>
              <a:t>RStudio Review</a:t>
            </a:r>
          </a:p>
        </p:txBody>
      </p:sp>
      <p:sp>
        <p:nvSpPr>
          <p:cNvPr id="3" name="Content Placeholder 2">
            <a:extLst>
              <a:ext uri="{FF2B5EF4-FFF2-40B4-BE49-F238E27FC236}">
                <a16:creationId xmlns:a16="http://schemas.microsoft.com/office/drawing/2014/main" id="{6221A6D1-1B67-404F-80CF-2F7D280013C1}"/>
              </a:ext>
            </a:extLst>
          </p:cNvPr>
          <p:cNvSpPr>
            <a:spLocks noGrp="1"/>
          </p:cNvSpPr>
          <p:nvPr>
            <p:ph idx="1"/>
          </p:nvPr>
        </p:nvSpPr>
        <p:spPr>
          <a:xfrm>
            <a:off x="115613" y="1645854"/>
            <a:ext cx="5402317" cy="4853371"/>
          </a:xfrm>
        </p:spPr>
        <p:txBody>
          <a:bodyPr>
            <a:normAutofit fontScale="92500" lnSpcReduction="20000"/>
          </a:bodyPr>
          <a:lstStyle/>
          <a:p>
            <a:r>
              <a:rPr lang="en-US" dirty="0"/>
              <a:t>Use “&lt;-” to store something</a:t>
            </a:r>
          </a:p>
          <a:p>
            <a:pPr lvl="1"/>
            <a:r>
              <a:rPr lang="en-US" dirty="0"/>
              <a:t>Otherwise code doesn’t save for access later (which is often fine!)</a:t>
            </a:r>
          </a:p>
          <a:p>
            <a:endParaRPr lang="en-US" dirty="0"/>
          </a:p>
          <a:p>
            <a:r>
              <a:rPr lang="en-US" dirty="0"/>
              <a:t>Ctrl + Enter (or Run Button) evaluates the line of code (sending it to console)</a:t>
            </a:r>
          </a:p>
          <a:p>
            <a:pPr lvl="1"/>
            <a:r>
              <a:rPr lang="en-US" dirty="0"/>
              <a:t>Put cursor somewhere in that line, or highlight the chunk you want</a:t>
            </a:r>
          </a:p>
          <a:p>
            <a:endParaRPr lang="en-US" dirty="0"/>
          </a:p>
          <a:p>
            <a:r>
              <a:rPr lang="en-US" dirty="0"/>
              <a:t>Objects in the environment disappear once we close R. We’ll need to re-run whole script to get them back. They don’t “live” anywhere permanently. </a:t>
            </a:r>
          </a:p>
        </p:txBody>
      </p:sp>
      <p:sp>
        <p:nvSpPr>
          <p:cNvPr id="4" name="Slide Number Placeholder 3">
            <a:extLst>
              <a:ext uri="{FF2B5EF4-FFF2-40B4-BE49-F238E27FC236}">
                <a16:creationId xmlns:a16="http://schemas.microsoft.com/office/drawing/2014/main" id="{3CFE26BE-79E4-421E-A20A-710CC540D345}"/>
              </a:ext>
            </a:extLst>
          </p:cNvPr>
          <p:cNvSpPr>
            <a:spLocks noGrp="1"/>
          </p:cNvSpPr>
          <p:nvPr>
            <p:ph type="sldNum" sz="quarter" idx="12"/>
          </p:nvPr>
        </p:nvSpPr>
        <p:spPr/>
        <p:txBody>
          <a:bodyPr/>
          <a:lstStyle/>
          <a:p>
            <a:fld id="{6D95AE55-B5F4-483D-AEFF-E8059F5502F5}" type="slidenum">
              <a:rPr lang="en-US" smtClean="0"/>
              <a:t>19</a:t>
            </a:fld>
            <a:endParaRPr lang="en-US"/>
          </a:p>
        </p:txBody>
      </p:sp>
      <p:grpSp>
        <p:nvGrpSpPr>
          <p:cNvPr id="14" name="Group 13">
            <a:extLst>
              <a:ext uri="{FF2B5EF4-FFF2-40B4-BE49-F238E27FC236}">
                <a16:creationId xmlns:a16="http://schemas.microsoft.com/office/drawing/2014/main" id="{16C80737-1324-45E8-ACEC-A5EC8620E53A}"/>
              </a:ext>
            </a:extLst>
          </p:cNvPr>
          <p:cNvGrpSpPr/>
          <p:nvPr/>
        </p:nvGrpSpPr>
        <p:grpSpPr>
          <a:xfrm>
            <a:off x="5465294" y="1454355"/>
            <a:ext cx="6739675" cy="5218176"/>
            <a:chOff x="5567937" y="1502979"/>
            <a:chExt cx="6739675" cy="5218176"/>
          </a:xfrm>
        </p:grpSpPr>
        <p:pic>
          <p:nvPicPr>
            <p:cNvPr id="6" name="Picture 5">
              <a:extLst>
                <a:ext uri="{FF2B5EF4-FFF2-40B4-BE49-F238E27FC236}">
                  <a16:creationId xmlns:a16="http://schemas.microsoft.com/office/drawing/2014/main" id="{6E8B5250-5062-478F-ABB7-07692B99140A}"/>
                </a:ext>
              </a:extLst>
            </p:cNvPr>
            <p:cNvPicPr>
              <a:picLocks noChangeAspect="1"/>
            </p:cNvPicPr>
            <p:nvPr/>
          </p:nvPicPr>
          <p:blipFill>
            <a:blip r:embed="rId3"/>
            <a:stretch>
              <a:fillRect/>
            </a:stretch>
          </p:blipFill>
          <p:spPr>
            <a:xfrm>
              <a:off x="5567937" y="1502979"/>
              <a:ext cx="6739675" cy="5218176"/>
            </a:xfrm>
            <a:prstGeom prst="rect">
              <a:avLst/>
            </a:prstGeom>
          </p:spPr>
        </p:pic>
        <p:pic>
          <p:nvPicPr>
            <p:cNvPr id="13" name="Picture 12">
              <a:extLst>
                <a:ext uri="{FF2B5EF4-FFF2-40B4-BE49-F238E27FC236}">
                  <a16:creationId xmlns:a16="http://schemas.microsoft.com/office/drawing/2014/main" id="{0C95FF8F-AE4B-4F41-AB57-B383B6FFB5D8}"/>
                </a:ext>
              </a:extLst>
            </p:cNvPr>
            <p:cNvPicPr>
              <a:picLocks noChangeAspect="1"/>
            </p:cNvPicPr>
            <p:nvPr/>
          </p:nvPicPr>
          <p:blipFill>
            <a:blip r:embed="rId4"/>
            <a:stretch>
              <a:fillRect/>
            </a:stretch>
          </p:blipFill>
          <p:spPr>
            <a:xfrm>
              <a:off x="7862242" y="2367358"/>
              <a:ext cx="590411" cy="211942"/>
            </a:xfrm>
            <a:prstGeom prst="rect">
              <a:avLst/>
            </a:prstGeom>
          </p:spPr>
        </p:pic>
      </p:grpSp>
      <p:grpSp>
        <p:nvGrpSpPr>
          <p:cNvPr id="12" name="Group 11">
            <a:extLst>
              <a:ext uri="{FF2B5EF4-FFF2-40B4-BE49-F238E27FC236}">
                <a16:creationId xmlns:a16="http://schemas.microsoft.com/office/drawing/2014/main" id="{1416A669-2798-4554-89C9-BFD545EFAA46}"/>
              </a:ext>
            </a:extLst>
          </p:cNvPr>
          <p:cNvGrpSpPr/>
          <p:nvPr/>
        </p:nvGrpSpPr>
        <p:grpSpPr>
          <a:xfrm>
            <a:off x="5452326" y="1454355"/>
            <a:ext cx="6739674" cy="5248845"/>
            <a:chOff x="5502335" y="2732167"/>
            <a:chExt cx="6739674" cy="5248845"/>
          </a:xfrm>
        </p:grpSpPr>
        <p:pic>
          <p:nvPicPr>
            <p:cNvPr id="8" name="Picture 7">
              <a:extLst>
                <a:ext uri="{FF2B5EF4-FFF2-40B4-BE49-F238E27FC236}">
                  <a16:creationId xmlns:a16="http://schemas.microsoft.com/office/drawing/2014/main" id="{85D40CB8-64EB-47DA-A5A9-663EDFCB13EC}"/>
                </a:ext>
              </a:extLst>
            </p:cNvPr>
            <p:cNvPicPr>
              <a:picLocks noChangeAspect="1"/>
            </p:cNvPicPr>
            <p:nvPr/>
          </p:nvPicPr>
          <p:blipFill>
            <a:blip r:embed="rId5"/>
            <a:stretch>
              <a:fillRect/>
            </a:stretch>
          </p:blipFill>
          <p:spPr>
            <a:xfrm>
              <a:off x="5502335" y="2732167"/>
              <a:ext cx="6739674" cy="5248845"/>
            </a:xfrm>
            <a:prstGeom prst="rect">
              <a:avLst/>
            </a:prstGeom>
          </p:spPr>
        </p:pic>
        <p:pic>
          <p:nvPicPr>
            <p:cNvPr id="11" name="Picture 10">
              <a:extLst>
                <a:ext uri="{FF2B5EF4-FFF2-40B4-BE49-F238E27FC236}">
                  <a16:creationId xmlns:a16="http://schemas.microsoft.com/office/drawing/2014/main" id="{5857189C-B25F-4C73-A47F-B8F0F15D6257}"/>
                </a:ext>
              </a:extLst>
            </p:cNvPr>
            <p:cNvPicPr>
              <a:picLocks noChangeAspect="1"/>
            </p:cNvPicPr>
            <p:nvPr/>
          </p:nvPicPr>
          <p:blipFill>
            <a:blip r:embed="rId4"/>
            <a:stretch>
              <a:fillRect/>
            </a:stretch>
          </p:blipFill>
          <p:spPr>
            <a:xfrm>
              <a:off x="7850187" y="3613546"/>
              <a:ext cx="590411" cy="211942"/>
            </a:xfrm>
            <a:prstGeom prst="rect">
              <a:avLst/>
            </a:prstGeom>
          </p:spPr>
        </p:pic>
      </p:grpSp>
      <p:sp>
        <p:nvSpPr>
          <p:cNvPr id="9" name="Arrow: Down 8">
            <a:extLst>
              <a:ext uri="{FF2B5EF4-FFF2-40B4-BE49-F238E27FC236}">
                <a16:creationId xmlns:a16="http://schemas.microsoft.com/office/drawing/2014/main" id="{32AD4214-ADD6-4599-A5D0-9B65D83D9697}"/>
              </a:ext>
            </a:extLst>
          </p:cNvPr>
          <p:cNvSpPr/>
          <p:nvPr/>
        </p:nvSpPr>
        <p:spPr>
          <a:xfrm>
            <a:off x="6913431" y="3645905"/>
            <a:ext cx="504497" cy="2175640"/>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939814C1-8FC4-471E-860C-55DD4BADA60E}"/>
              </a:ext>
            </a:extLst>
          </p:cNvPr>
          <p:cNvSpPr/>
          <p:nvPr/>
        </p:nvSpPr>
        <p:spPr>
          <a:xfrm rot="16200000">
            <a:off x="8635855" y="2477963"/>
            <a:ext cx="504497" cy="1052574"/>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309A7FA-E20D-42C2-A95F-05D7F0FB6E8B}"/>
              </a:ext>
            </a:extLst>
          </p:cNvPr>
          <p:cNvSpPr/>
          <p:nvPr/>
        </p:nvSpPr>
        <p:spPr>
          <a:xfrm>
            <a:off x="7745195" y="2269131"/>
            <a:ext cx="700376" cy="380707"/>
          </a:xfrm>
          <a:prstGeom prst="ellipse">
            <a:avLst/>
          </a:prstGeom>
          <a:noFill/>
          <a:ln w="76200">
            <a:solidFill>
              <a:srgbClr val="B5517D"/>
            </a:solidFill>
          </a:ln>
          <a:effectLst>
            <a:glow rad="101600">
              <a:srgbClr val="F27779">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465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grpId="2" nodeType="afterEffect">
                                  <p:stCondLst>
                                    <p:cond delay="0"/>
                                  </p:stCondLst>
                                  <p:childTnLst>
                                    <p:animEffect transition="out" filter="fade">
                                      <p:cBhvr>
                                        <p:cTn id="13" dur="2000" tmFilter="0, 0; .2, .5; .8, .5; 1, 0"/>
                                        <p:tgtEl>
                                          <p:spTgt spid="5"/>
                                        </p:tgtEl>
                                      </p:cBhvr>
                                    </p:animEffect>
                                    <p:animScale>
                                      <p:cBhvr>
                                        <p:cTn id="14" dur="1000" autoRev="1" fill="hold"/>
                                        <p:tgtEl>
                                          <p:spTgt spid="5"/>
                                        </p:tgtEl>
                                      </p:cBhvr>
                                      <p:by x="105000" y="105000"/>
                                    </p:animScale>
                                  </p:childTnLst>
                                </p:cTn>
                              </p:par>
                            </p:childTnLst>
                          </p:cTn>
                        </p:par>
                        <p:par>
                          <p:cTn id="15" fill="hold">
                            <p:stCondLst>
                              <p:cond delay="2000"/>
                            </p:stCondLst>
                            <p:childTnLst>
                              <p:par>
                                <p:cTn id="16" presetID="26" presetClass="emph" presetSubtype="0" fill="hold" grpId="1" nodeType="afterEffect">
                                  <p:stCondLst>
                                    <p:cond delay="0"/>
                                  </p:stCondLst>
                                  <p:childTnLst>
                                    <p:animEffect transition="out" filter="fade">
                                      <p:cBhvr>
                                        <p:cTn id="17" dur="3000" tmFilter="0, 0; .2, .5; .8, .5; 1, 0"/>
                                        <p:tgtEl>
                                          <p:spTgt spid="5"/>
                                        </p:tgtEl>
                                      </p:cBhvr>
                                    </p:animEffect>
                                    <p:animScale>
                                      <p:cBhvr>
                                        <p:cTn id="18" dur="1500" autoRev="1" fill="hold"/>
                                        <p:tgtEl>
                                          <p:spTgt spid="5"/>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5" grpId="0" animBg="1"/>
      <p:bldP spid="5" grpId="1" animBg="1"/>
      <p:bldP spid="5"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60C5-C92D-4671-A2C1-19E8D02906D7}"/>
              </a:ext>
            </a:extLst>
          </p:cNvPr>
          <p:cNvSpPr>
            <a:spLocks noGrp="1"/>
          </p:cNvSpPr>
          <p:nvPr>
            <p:ph type="title"/>
          </p:nvPr>
        </p:nvSpPr>
        <p:spPr/>
        <p:txBody>
          <a:bodyPr/>
          <a:lstStyle/>
          <a:p>
            <a:r>
              <a:rPr lang="en-US" dirty="0"/>
              <a:t>R vs RStudio</a:t>
            </a:r>
          </a:p>
        </p:txBody>
      </p:sp>
      <p:sp>
        <p:nvSpPr>
          <p:cNvPr id="3" name="Content Placeholder 2">
            <a:extLst>
              <a:ext uri="{FF2B5EF4-FFF2-40B4-BE49-F238E27FC236}">
                <a16:creationId xmlns:a16="http://schemas.microsoft.com/office/drawing/2014/main" id="{6150083D-9FE7-42F9-9E34-20808E457C54}"/>
              </a:ext>
            </a:extLst>
          </p:cNvPr>
          <p:cNvSpPr>
            <a:spLocks noGrp="1"/>
          </p:cNvSpPr>
          <p:nvPr>
            <p:ph idx="1"/>
          </p:nvPr>
        </p:nvSpPr>
        <p:spPr>
          <a:xfrm>
            <a:off x="457201" y="1583684"/>
            <a:ext cx="7971182" cy="4772967"/>
          </a:xfrm>
        </p:spPr>
        <p:txBody>
          <a:bodyPr>
            <a:normAutofit/>
          </a:bodyPr>
          <a:lstStyle/>
          <a:p>
            <a:pPr marL="0" indent="0">
              <a:buNone/>
            </a:pPr>
            <a:r>
              <a:rPr lang="en-US" b="1" i="1" dirty="0"/>
              <a:t>What is the difference between R and RStudio? </a:t>
            </a:r>
          </a:p>
          <a:p>
            <a:r>
              <a:rPr lang="en-US" dirty="0"/>
              <a:t>RStudio requires R to run in the background</a:t>
            </a:r>
          </a:p>
          <a:p>
            <a:pPr lvl="1"/>
            <a:r>
              <a:rPr lang="en-US" dirty="0"/>
              <a:t>R is the engine, RStudio is the rest of the car</a:t>
            </a:r>
          </a:p>
          <a:p>
            <a:endParaRPr lang="en-US" dirty="0"/>
          </a:p>
          <a:p>
            <a:r>
              <a:rPr lang="en-US" dirty="0"/>
              <a:t>Think of R as notepad and RStudio as MS Word </a:t>
            </a:r>
          </a:p>
          <a:p>
            <a:pPr lvl="1"/>
            <a:r>
              <a:rPr lang="en-US" dirty="0"/>
              <a:t>More powerful features and is much more user friendly</a:t>
            </a:r>
          </a:p>
          <a:p>
            <a:pPr lvl="1"/>
            <a:endParaRPr lang="en-US" dirty="0"/>
          </a:p>
          <a:p>
            <a:r>
              <a:rPr lang="en-US" dirty="0"/>
              <a:t>Software Center calls R the “R Project” but avoid calling it that; we’ll be using </a:t>
            </a:r>
            <a:r>
              <a:rPr lang="en-US" dirty="0" err="1"/>
              <a:t>RProjects</a:t>
            </a:r>
            <a:r>
              <a:rPr lang="en-US" dirty="0"/>
              <a:t> which is a very different concept </a:t>
            </a:r>
          </a:p>
        </p:txBody>
      </p:sp>
      <p:sp>
        <p:nvSpPr>
          <p:cNvPr id="4" name="Slide Number Placeholder 3">
            <a:extLst>
              <a:ext uri="{FF2B5EF4-FFF2-40B4-BE49-F238E27FC236}">
                <a16:creationId xmlns:a16="http://schemas.microsoft.com/office/drawing/2014/main" id="{D57F62A7-793A-459F-A4EE-65DCF2AB1C25}"/>
              </a:ext>
            </a:extLst>
          </p:cNvPr>
          <p:cNvSpPr>
            <a:spLocks noGrp="1"/>
          </p:cNvSpPr>
          <p:nvPr>
            <p:ph type="sldNum" sz="quarter" idx="12"/>
          </p:nvPr>
        </p:nvSpPr>
        <p:spPr/>
        <p:txBody>
          <a:bodyPr/>
          <a:lstStyle/>
          <a:p>
            <a:fld id="{6D95AE55-B5F4-483D-AEFF-E8059F5502F5}" type="slidenum">
              <a:rPr lang="en-US" smtClean="0"/>
              <a:t>2</a:t>
            </a:fld>
            <a:endParaRPr lang="en-US"/>
          </a:p>
        </p:txBody>
      </p:sp>
      <p:grpSp>
        <p:nvGrpSpPr>
          <p:cNvPr id="11" name="Group 10">
            <a:extLst>
              <a:ext uri="{FF2B5EF4-FFF2-40B4-BE49-F238E27FC236}">
                <a16:creationId xmlns:a16="http://schemas.microsoft.com/office/drawing/2014/main" id="{93033E89-A90F-EB7A-C030-1DD4DA42328F}"/>
              </a:ext>
            </a:extLst>
          </p:cNvPr>
          <p:cNvGrpSpPr/>
          <p:nvPr/>
        </p:nvGrpSpPr>
        <p:grpSpPr>
          <a:xfrm>
            <a:off x="8610600" y="2090313"/>
            <a:ext cx="3407229" cy="3071947"/>
            <a:chOff x="8784771" y="2124105"/>
            <a:chExt cx="3407229" cy="3071947"/>
          </a:xfrm>
        </p:grpSpPr>
        <p:pic>
          <p:nvPicPr>
            <p:cNvPr id="5" name="Picture 4" descr="A close up of a sign&#10;&#10;Description automatically generated">
              <a:extLst>
                <a:ext uri="{FF2B5EF4-FFF2-40B4-BE49-F238E27FC236}">
                  <a16:creationId xmlns:a16="http://schemas.microsoft.com/office/drawing/2014/main" id="{98EA43B1-CD32-4585-A5CE-BD55AE67BC35}"/>
                </a:ext>
              </a:extLst>
            </p:cNvPr>
            <p:cNvPicPr>
              <a:picLocks noChangeAspect="1"/>
            </p:cNvPicPr>
            <p:nvPr/>
          </p:nvPicPr>
          <p:blipFill rotWithShape="1">
            <a:blip r:embed="rId3">
              <a:extLst>
                <a:ext uri="{28A0092B-C50C-407E-A947-70E740481C1C}">
                  <a14:useLocalDpi xmlns:a14="http://schemas.microsoft.com/office/drawing/2010/main" val="0"/>
                </a:ext>
              </a:extLst>
            </a:blip>
            <a:srcRect r="62987"/>
            <a:stretch/>
          </p:blipFill>
          <p:spPr>
            <a:xfrm>
              <a:off x="9351636" y="2124105"/>
              <a:ext cx="2002164" cy="1899564"/>
            </a:xfrm>
            <a:prstGeom prst="rect">
              <a:avLst/>
            </a:prstGeom>
          </p:spPr>
        </p:pic>
        <p:pic>
          <p:nvPicPr>
            <p:cNvPr id="6" name="Picture 5" descr="A close up of a sign&#10;&#10;Description automatically generated">
              <a:extLst>
                <a:ext uri="{FF2B5EF4-FFF2-40B4-BE49-F238E27FC236}">
                  <a16:creationId xmlns:a16="http://schemas.microsoft.com/office/drawing/2014/main" id="{C0B31357-9FD6-4D54-9590-85EE4D3DBE21}"/>
                </a:ext>
              </a:extLst>
            </p:cNvPr>
            <p:cNvPicPr>
              <a:picLocks noChangeAspect="1"/>
            </p:cNvPicPr>
            <p:nvPr/>
          </p:nvPicPr>
          <p:blipFill rotWithShape="1">
            <a:blip r:embed="rId3">
              <a:extLst>
                <a:ext uri="{28A0092B-C50C-407E-A947-70E740481C1C}">
                  <a14:useLocalDpi xmlns:a14="http://schemas.microsoft.com/office/drawing/2010/main" val="0"/>
                </a:ext>
              </a:extLst>
            </a:blip>
            <a:srcRect l="37013"/>
            <a:stretch/>
          </p:blipFill>
          <p:spPr>
            <a:xfrm>
              <a:off x="8784771" y="3296488"/>
              <a:ext cx="3407229" cy="1899564"/>
            </a:xfrm>
            <a:prstGeom prst="rect">
              <a:avLst/>
            </a:prstGeom>
          </p:spPr>
        </p:pic>
      </p:grpSp>
    </p:spTree>
    <p:extLst>
      <p:ext uri="{BB962C8B-B14F-4D97-AF65-F5344CB8AC3E}">
        <p14:creationId xmlns:p14="http://schemas.microsoft.com/office/powerpoint/2010/main" val="3491409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a:t>
            </a:r>
            <a:r>
              <a:rPr lang="en-US" dirty="0"/>
              <a:t>          and    </a:t>
            </a:r>
            <a:r>
              <a:rPr lang="en-US" dirty="0">
                <a:latin typeface="Consolas" panose="020B0609020204030204" pitchFamily="49" charset="0"/>
              </a:rPr>
              <a:t>comment()</a:t>
            </a:r>
          </a:p>
          <a:p>
            <a:pPr marL="0" indent="0">
              <a:buNone/>
            </a:pPr>
            <a:r>
              <a:rPr lang="en-US" dirty="0"/>
              <a:t>b)  </a:t>
            </a:r>
            <a:r>
              <a:rPr lang="en-US" dirty="0">
                <a:latin typeface="Consolas" panose="020B0609020204030204" pitchFamily="49" charset="0"/>
              </a:rPr>
              <a:t>&lt;-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20</a:t>
            </a:fld>
            <a:endParaRPr lang="en-US"/>
          </a:p>
        </p:txBody>
      </p:sp>
    </p:spTree>
    <p:extLst>
      <p:ext uri="{BB962C8B-B14F-4D97-AF65-F5344CB8AC3E}">
        <p14:creationId xmlns:p14="http://schemas.microsoft.com/office/powerpoint/2010/main" val="155356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a:t>
            </a:r>
            <a:r>
              <a:rPr lang="en-US" dirty="0">
                <a:latin typeface="Consolas" panose="020B0609020204030204" pitchFamily="49" charset="0"/>
              </a:rPr>
              <a:t> ==</a:t>
            </a:r>
            <a:r>
              <a:rPr lang="en-US" dirty="0"/>
              <a:t>          and    </a:t>
            </a:r>
            <a:r>
              <a:rPr lang="en-US" dirty="0">
                <a:latin typeface="Consolas" panose="020B0609020204030204" pitchFamily="49" charset="0"/>
              </a:rPr>
              <a:t>comment()</a:t>
            </a:r>
          </a:p>
          <a:p>
            <a:pPr marL="0" indent="0">
              <a:buNone/>
            </a:pPr>
            <a:r>
              <a:rPr lang="en-US" dirty="0"/>
              <a:t>b)</a:t>
            </a:r>
            <a:r>
              <a:rPr lang="en-US" dirty="0">
                <a:latin typeface="Consolas" panose="020B0609020204030204" pitchFamily="49" charset="0"/>
              </a:rPr>
              <a:t> &lt;-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38875"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21</a:t>
            </a:fld>
            <a:endParaRPr lang="en-US" dirty="0"/>
          </a:p>
        </p:txBody>
      </p:sp>
      <p:pic>
        <p:nvPicPr>
          <p:cNvPr id="7" name="Graphic 6" descr="Checkmark">
            <a:extLst>
              <a:ext uri="{FF2B5EF4-FFF2-40B4-BE49-F238E27FC236}">
                <a16:creationId xmlns:a16="http://schemas.microsoft.com/office/drawing/2014/main" id="{208AA6B3-03FD-420D-9247-CE607CDA97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6447" y="3448050"/>
            <a:ext cx="914400" cy="914400"/>
          </a:xfrm>
          <a:prstGeom prst="rect">
            <a:avLst/>
          </a:prstGeom>
        </p:spPr>
      </p:pic>
      <p:pic>
        <p:nvPicPr>
          <p:cNvPr id="8" name="Graphic 7" descr="Checkmark">
            <a:extLst>
              <a:ext uri="{FF2B5EF4-FFF2-40B4-BE49-F238E27FC236}">
                <a16:creationId xmlns:a16="http://schemas.microsoft.com/office/drawing/2014/main" id="{8982F656-F730-4E41-B8D4-52F3FAD0EC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0600" y="3182546"/>
            <a:ext cx="914400" cy="914400"/>
          </a:xfrm>
          <a:prstGeom prst="rect">
            <a:avLst/>
          </a:prstGeom>
        </p:spPr>
      </p:pic>
      <p:pic>
        <p:nvPicPr>
          <p:cNvPr id="9" name="Graphic 8" descr="Checkmark">
            <a:extLst>
              <a:ext uri="{FF2B5EF4-FFF2-40B4-BE49-F238E27FC236}">
                <a16:creationId xmlns:a16="http://schemas.microsoft.com/office/drawing/2014/main" id="{BAA9568A-4A76-412D-9091-AC40393F0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0125" y="4211419"/>
            <a:ext cx="914400" cy="914400"/>
          </a:xfrm>
          <a:prstGeom prst="rect">
            <a:avLst/>
          </a:prstGeom>
        </p:spPr>
      </p:pic>
      <p:sp>
        <p:nvSpPr>
          <p:cNvPr id="10" name="Content Placeholder 2">
            <a:extLst>
              <a:ext uri="{FF2B5EF4-FFF2-40B4-BE49-F238E27FC236}">
                <a16:creationId xmlns:a16="http://schemas.microsoft.com/office/drawing/2014/main" id="{FB032DD3-1216-4E79-9FCF-364594620638}"/>
              </a:ext>
            </a:extLst>
          </p:cNvPr>
          <p:cNvSpPr txBox="1">
            <a:spLocks/>
          </p:cNvSpPr>
          <p:nvPr/>
        </p:nvSpPr>
        <p:spPr>
          <a:xfrm>
            <a:off x="658762" y="5588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a:t>
            </a:r>
          </a:p>
          <a:p>
            <a:pPr marL="0" indent="0">
              <a:buFont typeface="Arial" panose="020B0604020202020204" pitchFamily="34" charset="0"/>
              <a:buNone/>
            </a:pPr>
            <a:r>
              <a:rPr lang="en-US" dirty="0"/>
              <a:t>Leftward arrow sets something while the hashtag means don’t run this line</a:t>
            </a:r>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1" name="Content Placeholder 2">
            <a:extLst>
              <a:ext uri="{FF2B5EF4-FFF2-40B4-BE49-F238E27FC236}">
                <a16:creationId xmlns:a16="http://schemas.microsoft.com/office/drawing/2014/main" id="{29102472-57EA-494F-A4BF-0DDB43E481E2}"/>
              </a:ext>
            </a:extLst>
          </p:cNvPr>
          <p:cNvSpPr txBox="1">
            <a:spLocks/>
          </p:cNvSpPr>
          <p:nvPr/>
        </p:nvSpPr>
        <p:spPr>
          <a:xfrm>
            <a:off x="6290188" y="5588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a:t>
            </a:r>
          </a:p>
          <a:p>
            <a:pPr marL="0" indent="0">
              <a:spcBef>
                <a:spcPts val="0"/>
              </a:spcBef>
              <a:buFont typeface="Arial" panose="020B0604020202020204" pitchFamily="34" charset="0"/>
              <a:buNone/>
            </a:pPr>
            <a:r>
              <a:rPr lang="en-US" sz="2400" dirty="0"/>
              <a:t>There are two ways to run a line; </a:t>
            </a:r>
          </a:p>
          <a:p>
            <a:pPr marL="0" indent="0">
              <a:spcBef>
                <a:spcPts val="0"/>
              </a:spcBef>
              <a:buFont typeface="Arial" panose="020B0604020202020204" pitchFamily="34" charset="0"/>
              <a:buNone/>
            </a:pPr>
            <a:r>
              <a:rPr lang="en-US" sz="2400" dirty="0"/>
              <a:t>I usually use the keyboard shortcut</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209747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22</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grpSp>
        <p:nvGrpSpPr>
          <p:cNvPr id="14" name="Group 13">
            <a:extLst>
              <a:ext uri="{FF2B5EF4-FFF2-40B4-BE49-F238E27FC236}">
                <a16:creationId xmlns:a16="http://schemas.microsoft.com/office/drawing/2014/main" id="{8A0BC78C-ED9B-494E-BD96-8C2EFF01FA10}"/>
              </a:ext>
            </a:extLst>
          </p:cNvPr>
          <p:cNvGrpSpPr/>
          <p:nvPr/>
        </p:nvGrpSpPr>
        <p:grpSpPr>
          <a:xfrm>
            <a:off x="6246795" y="3028950"/>
            <a:ext cx="5333081" cy="3643581"/>
            <a:chOff x="6246795" y="3028950"/>
            <a:chExt cx="5333081" cy="3643581"/>
          </a:xfrm>
        </p:grpSpPr>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a)</a:t>
              </a:r>
              <a:endParaRPr lang="en-US" dirty="0">
                <a:solidFill>
                  <a:srgbClr val="C00000"/>
                </a:solidFill>
              </a:endParaRP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b)</a:t>
              </a: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c)</a:t>
              </a:r>
              <a:endParaRPr lang="en-US" dirty="0">
                <a:solidFill>
                  <a:srgbClr val="C00000"/>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d)</a:t>
              </a:r>
              <a:endParaRPr lang="en-US" dirty="0">
                <a:solidFill>
                  <a:srgbClr val="C00000"/>
                </a:solidFill>
              </a:endParaRPr>
            </a:p>
          </p:txBody>
        </p:sp>
      </p:grpSp>
    </p:spTree>
    <p:extLst>
      <p:ext uri="{BB962C8B-B14F-4D97-AF65-F5344CB8AC3E}">
        <p14:creationId xmlns:p14="http://schemas.microsoft.com/office/powerpoint/2010/main" val="32372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23</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b="1" dirty="0">
                <a:solidFill>
                  <a:schemeClr val="accent6">
                    <a:lumMod val="50000"/>
                  </a:schemeClr>
                </a:solidFill>
              </a:rPr>
              <a:t>(1a)editor</a:t>
            </a: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6">
                    <a:lumMod val="50000"/>
                  </a:schemeClr>
                </a:solidFill>
              </a:rPr>
              <a:t>(2c)console</a:t>
            </a:r>
            <a:endParaRPr lang="en-US" sz="1200" b="1" dirty="0">
              <a:solidFill>
                <a:schemeClr val="accent6">
                  <a:lumMod val="50000"/>
                </a:schemeClr>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pic>
        <p:nvPicPr>
          <p:cNvPr id="14" name="Graphic 13" descr="Checkmark">
            <a:extLst>
              <a:ext uri="{FF2B5EF4-FFF2-40B4-BE49-F238E27FC236}">
                <a16:creationId xmlns:a16="http://schemas.microsoft.com/office/drawing/2014/main" id="{964A962A-F0DD-4889-915B-FE8C374018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4379" y="2241821"/>
            <a:ext cx="914400" cy="914400"/>
          </a:xfrm>
          <a:prstGeom prst="rect">
            <a:avLst/>
          </a:prstGeom>
        </p:spPr>
      </p:pic>
    </p:spTree>
    <p:extLst>
      <p:ext uri="{BB962C8B-B14F-4D97-AF65-F5344CB8AC3E}">
        <p14:creationId xmlns:p14="http://schemas.microsoft.com/office/powerpoint/2010/main" val="208048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EBE7-BEF3-2D10-4594-F29C13426520}"/>
              </a:ext>
            </a:extLst>
          </p:cNvPr>
          <p:cNvSpPr>
            <a:spLocks noGrp="1"/>
          </p:cNvSpPr>
          <p:nvPr>
            <p:ph type="title"/>
          </p:nvPr>
        </p:nvSpPr>
        <p:spPr/>
        <p:txBody>
          <a:bodyPr/>
          <a:lstStyle/>
          <a:p>
            <a:r>
              <a:rPr lang="en-US" dirty="0"/>
              <a:t>To Open R</a:t>
            </a:r>
          </a:p>
        </p:txBody>
      </p:sp>
      <p:sp>
        <p:nvSpPr>
          <p:cNvPr id="3" name="Content Placeholder 2">
            <a:extLst>
              <a:ext uri="{FF2B5EF4-FFF2-40B4-BE49-F238E27FC236}">
                <a16:creationId xmlns:a16="http://schemas.microsoft.com/office/drawing/2014/main" id="{A0274A2D-0EAF-5C67-07CB-18DE9DF45492}"/>
              </a:ext>
            </a:extLst>
          </p:cNvPr>
          <p:cNvSpPr>
            <a:spLocks noGrp="1"/>
          </p:cNvSpPr>
          <p:nvPr>
            <p:ph idx="1"/>
          </p:nvPr>
        </p:nvSpPr>
        <p:spPr>
          <a:xfrm>
            <a:off x="2808596" y="2068649"/>
            <a:ext cx="4139153" cy="1490097"/>
          </a:xfrm>
        </p:spPr>
        <p:txBody>
          <a:bodyPr>
            <a:normAutofit/>
          </a:bodyPr>
          <a:lstStyle/>
          <a:p>
            <a:pPr marL="0" indent="0">
              <a:buNone/>
            </a:pPr>
            <a:r>
              <a:rPr lang="en-US" dirty="0"/>
              <a:t>Open this</a:t>
            </a:r>
          </a:p>
          <a:p>
            <a:pPr marL="0" indent="0">
              <a:buNone/>
            </a:pPr>
            <a:r>
              <a:rPr lang="en-US" dirty="0"/>
              <a:t>        Not this </a:t>
            </a:r>
          </a:p>
        </p:txBody>
      </p:sp>
      <p:grpSp>
        <p:nvGrpSpPr>
          <p:cNvPr id="9" name="Group 8">
            <a:extLst>
              <a:ext uri="{FF2B5EF4-FFF2-40B4-BE49-F238E27FC236}">
                <a16:creationId xmlns:a16="http://schemas.microsoft.com/office/drawing/2014/main" id="{A0F43E94-C10C-6262-BD0C-DB4C6A618BFB}"/>
              </a:ext>
            </a:extLst>
          </p:cNvPr>
          <p:cNvGrpSpPr/>
          <p:nvPr/>
        </p:nvGrpSpPr>
        <p:grpSpPr>
          <a:xfrm>
            <a:off x="663425" y="1822188"/>
            <a:ext cx="1786313" cy="2297130"/>
            <a:chOff x="1004512" y="1617391"/>
            <a:chExt cx="1786313" cy="2297130"/>
          </a:xfrm>
        </p:grpSpPr>
        <p:pic>
          <p:nvPicPr>
            <p:cNvPr id="7" name="Picture 6" descr="A blue circle with a white letter r&#10;&#10;Description automatically generated">
              <a:extLst>
                <a:ext uri="{FF2B5EF4-FFF2-40B4-BE49-F238E27FC236}">
                  <a16:creationId xmlns:a16="http://schemas.microsoft.com/office/drawing/2014/main" id="{F6E4ED8B-03E0-CB9B-01F8-90F03E966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12" y="1617391"/>
              <a:ext cx="1786313" cy="1787754"/>
            </a:xfrm>
            <a:prstGeom prst="rect">
              <a:avLst/>
            </a:prstGeom>
          </p:spPr>
        </p:pic>
        <p:sp>
          <p:nvSpPr>
            <p:cNvPr id="8" name="TextBox 7">
              <a:extLst>
                <a:ext uri="{FF2B5EF4-FFF2-40B4-BE49-F238E27FC236}">
                  <a16:creationId xmlns:a16="http://schemas.microsoft.com/office/drawing/2014/main" id="{E10458D2-7004-95CF-4E03-FCFFE3709515}"/>
                </a:ext>
              </a:extLst>
            </p:cNvPr>
            <p:cNvSpPr txBox="1"/>
            <p:nvPr/>
          </p:nvSpPr>
          <p:spPr>
            <a:xfrm>
              <a:off x="1270554" y="3452856"/>
              <a:ext cx="1255827" cy="461665"/>
            </a:xfrm>
            <a:prstGeom prst="rect">
              <a:avLst/>
            </a:prstGeom>
            <a:noFill/>
          </p:spPr>
          <p:txBody>
            <a:bodyPr wrap="square" rtlCol="0">
              <a:spAutoFit/>
            </a:bodyPr>
            <a:lstStyle/>
            <a:p>
              <a:pPr algn="ctr"/>
              <a:r>
                <a:rPr lang="en-US" sz="2400" b="1" dirty="0">
                  <a:effectLst>
                    <a:outerShdw blurRad="50800" dist="38100" dir="2700000" algn="tl" rotWithShape="0">
                      <a:prstClr val="black">
                        <a:alpha val="40000"/>
                      </a:prstClr>
                    </a:outerShdw>
                  </a:effectLst>
                </a:rPr>
                <a:t>RStudio </a:t>
              </a:r>
            </a:p>
          </p:txBody>
        </p:sp>
      </p:grpSp>
      <p:grpSp>
        <p:nvGrpSpPr>
          <p:cNvPr id="11" name="Group 10">
            <a:extLst>
              <a:ext uri="{FF2B5EF4-FFF2-40B4-BE49-F238E27FC236}">
                <a16:creationId xmlns:a16="http://schemas.microsoft.com/office/drawing/2014/main" id="{2308E0B9-3F6C-3A4D-C80B-F5DAB1948A68}"/>
              </a:ext>
            </a:extLst>
          </p:cNvPr>
          <p:cNvGrpSpPr/>
          <p:nvPr/>
        </p:nvGrpSpPr>
        <p:grpSpPr>
          <a:xfrm>
            <a:off x="5143665" y="1593777"/>
            <a:ext cx="2200359" cy="2187891"/>
            <a:chOff x="9508713" y="2114550"/>
            <a:chExt cx="2200359" cy="2187891"/>
          </a:xfrm>
        </p:grpSpPr>
        <p:pic>
          <p:nvPicPr>
            <p:cNvPr id="5" name="Picture 4" descr="A blue and grey logo&#10;&#10;Description automatically generated">
              <a:extLst>
                <a:ext uri="{FF2B5EF4-FFF2-40B4-BE49-F238E27FC236}">
                  <a16:creationId xmlns:a16="http://schemas.microsoft.com/office/drawing/2014/main" id="{49156C34-1671-8B43-04FF-991B05425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8713" y="2114550"/>
              <a:ext cx="2200359" cy="1704975"/>
            </a:xfrm>
            <a:prstGeom prst="rect">
              <a:avLst/>
            </a:prstGeom>
          </p:spPr>
        </p:pic>
        <p:sp>
          <p:nvSpPr>
            <p:cNvPr id="10" name="TextBox 9">
              <a:extLst>
                <a:ext uri="{FF2B5EF4-FFF2-40B4-BE49-F238E27FC236}">
                  <a16:creationId xmlns:a16="http://schemas.microsoft.com/office/drawing/2014/main" id="{DB627BF8-8CC5-C431-B25D-D6899519F2DB}"/>
                </a:ext>
              </a:extLst>
            </p:cNvPr>
            <p:cNvSpPr txBox="1"/>
            <p:nvPr/>
          </p:nvSpPr>
          <p:spPr>
            <a:xfrm>
              <a:off x="9812810" y="3840776"/>
              <a:ext cx="1255827" cy="461665"/>
            </a:xfrm>
            <a:prstGeom prst="rect">
              <a:avLst/>
            </a:prstGeom>
            <a:noFill/>
          </p:spPr>
          <p:txBody>
            <a:bodyPr wrap="square" rtlCol="0">
              <a:spAutoFit/>
            </a:bodyPr>
            <a:lstStyle/>
            <a:p>
              <a:pPr algn="ctr"/>
              <a:r>
                <a:rPr lang="en-US" sz="2400" b="1" dirty="0">
                  <a:effectLst>
                    <a:outerShdw blurRad="50800" dist="38100" dir="2700000" algn="tl" rotWithShape="0">
                      <a:prstClr val="black">
                        <a:alpha val="40000"/>
                      </a:prstClr>
                    </a:outerShdw>
                  </a:effectLst>
                </a:rPr>
                <a:t>R 4.3.2</a:t>
              </a:r>
            </a:p>
          </p:txBody>
        </p:sp>
      </p:grpSp>
      <p:cxnSp>
        <p:nvCxnSpPr>
          <p:cNvPr id="12" name="Straight Connector 11">
            <a:extLst>
              <a:ext uri="{FF2B5EF4-FFF2-40B4-BE49-F238E27FC236}">
                <a16:creationId xmlns:a16="http://schemas.microsoft.com/office/drawing/2014/main" id="{DDDE8EE2-0535-A5C0-2BA4-CA1D6F2FB9FC}"/>
              </a:ext>
            </a:extLst>
          </p:cNvPr>
          <p:cNvCxnSpPr/>
          <p:nvPr/>
        </p:nvCxnSpPr>
        <p:spPr>
          <a:xfrm>
            <a:off x="1299410" y="5688534"/>
            <a:ext cx="4292867" cy="0"/>
          </a:xfrm>
          <a:prstGeom prst="line">
            <a:avLst/>
          </a:prstGeom>
          <a:ln>
            <a:solidFill>
              <a:srgbClr val="A758FB"/>
            </a:solidFill>
          </a:ln>
          <a:effectLst>
            <a:glow rad="63500">
              <a:srgbClr val="A758FB">
                <a:alpha val="40000"/>
              </a:srgbClr>
            </a:glo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00F25B-7AA6-BE0F-490D-14C7E41C76DF}"/>
              </a:ext>
            </a:extLst>
          </p:cNvPr>
          <p:cNvSpPr txBox="1"/>
          <p:nvPr/>
        </p:nvSpPr>
        <p:spPr>
          <a:xfrm>
            <a:off x="860639" y="4848724"/>
            <a:ext cx="6094428" cy="830997"/>
          </a:xfrm>
          <a:prstGeom prst="rect">
            <a:avLst/>
          </a:prstGeom>
          <a:noFill/>
        </p:spPr>
        <p:txBody>
          <a:bodyPr wrap="square">
            <a:spAutoFit/>
          </a:bodyPr>
          <a:lstStyle/>
          <a:p>
            <a:r>
              <a:rPr lang="en-US" sz="2400" dirty="0"/>
              <a:t>From now on, open RStudio</a:t>
            </a:r>
          </a:p>
          <a:p>
            <a:pPr lvl="1"/>
            <a:r>
              <a:rPr lang="en-US" sz="2400" dirty="0"/>
              <a:t>Easiest to double click the .</a:t>
            </a:r>
            <a:r>
              <a:rPr lang="en-US" sz="2400" dirty="0" err="1"/>
              <a:t>RProj</a:t>
            </a:r>
            <a:r>
              <a:rPr lang="en-US" sz="2400" dirty="0"/>
              <a:t> file</a:t>
            </a:r>
          </a:p>
        </p:txBody>
      </p:sp>
      <p:grpSp>
        <p:nvGrpSpPr>
          <p:cNvPr id="15" name="Group 14">
            <a:extLst>
              <a:ext uri="{FF2B5EF4-FFF2-40B4-BE49-F238E27FC236}">
                <a16:creationId xmlns:a16="http://schemas.microsoft.com/office/drawing/2014/main" id="{34BCE836-C0C4-10BC-03C8-55D7939A48B9}"/>
              </a:ext>
            </a:extLst>
          </p:cNvPr>
          <p:cNvGrpSpPr/>
          <p:nvPr/>
        </p:nvGrpSpPr>
        <p:grpSpPr>
          <a:xfrm>
            <a:off x="6809275" y="4595171"/>
            <a:ext cx="5135075" cy="1338102"/>
            <a:chOff x="7077076" y="4378781"/>
            <a:chExt cx="4940754" cy="1553023"/>
          </a:xfrm>
        </p:grpSpPr>
        <p:sp>
          <p:nvSpPr>
            <p:cNvPr id="16" name="Rectangle 15">
              <a:extLst>
                <a:ext uri="{FF2B5EF4-FFF2-40B4-BE49-F238E27FC236}">
                  <a16:creationId xmlns:a16="http://schemas.microsoft.com/office/drawing/2014/main" id="{8282E734-3AEF-AEC3-A773-1D49A36781CF}"/>
                </a:ext>
              </a:extLst>
            </p:cNvPr>
            <p:cNvSpPr/>
            <p:nvPr/>
          </p:nvSpPr>
          <p:spPr>
            <a:xfrm>
              <a:off x="7077076" y="4378781"/>
              <a:ext cx="4940754" cy="1553023"/>
            </a:xfrm>
            <a:prstGeom prst="rect">
              <a:avLst/>
            </a:prstGeom>
            <a:solidFill>
              <a:schemeClr val="bg1"/>
            </a:solidFill>
            <a:effectLst>
              <a:glow rad="228600">
                <a:srgbClr val="A758F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DB771C4-75C2-A389-07E5-6680D7F28D04}"/>
                </a:ext>
              </a:extLst>
            </p:cNvPr>
            <p:cNvSpPr txBox="1"/>
            <p:nvPr/>
          </p:nvSpPr>
          <p:spPr>
            <a:xfrm>
              <a:off x="7181850" y="4543425"/>
              <a:ext cx="4835979" cy="1200329"/>
            </a:xfrm>
            <a:prstGeom prst="rect">
              <a:avLst/>
            </a:prstGeom>
            <a:noFill/>
          </p:spPr>
          <p:txBody>
            <a:bodyPr wrap="square" rtlCol="0">
              <a:spAutoFit/>
            </a:bodyPr>
            <a:lstStyle/>
            <a:p>
              <a:r>
                <a:rPr lang="en-US" sz="2400" dirty="0"/>
                <a:t>Even if you have RStudio open already, double click the .</a:t>
              </a:r>
              <a:r>
                <a:rPr lang="en-US" sz="2400" dirty="0" err="1"/>
                <a:t>RProj</a:t>
              </a:r>
              <a:r>
                <a:rPr lang="en-US" sz="2400" dirty="0"/>
                <a:t> file anyways :)</a:t>
              </a:r>
            </a:p>
          </p:txBody>
        </p:sp>
      </p:grpSp>
      <p:sp>
        <p:nvSpPr>
          <p:cNvPr id="18" name="Arc 17">
            <a:extLst>
              <a:ext uri="{FF2B5EF4-FFF2-40B4-BE49-F238E27FC236}">
                <a16:creationId xmlns:a16="http://schemas.microsoft.com/office/drawing/2014/main" id="{CC0AFE90-AA66-CD36-7359-3B07F5878D22}"/>
              </a:ext>
            </a:extLst>
          </p:cNvPr>
          <p:cNvSpPr/>
          <p:nvPr/>
        </p:nvSpPr>
        <p:spPr>
          <a:xfrm>
            <a:off x="2185294" y="1642409"/>
            <a:ext cx="1590331" cy="852480"/>
          </a:xfrm>
          <a:prstGeom prst="arc">
            <a:avLst>
              <a:gd name="adj1" fmla="val 11092691"/>
              <a:gd name="adj2" fmla="val 0"/>
            </a:avLst>
          </a:prstGeom>
          <a:ln w="88900">
            <a:solidFill>
              <a:schemeClr val="accent6"/>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97CC0BB6-21AA-384F-D99B-09772AB19077}"/>
              </a:ext>
            </a:extLst>
          </p:cNvPr>
          <p:cNvSpPr/>
          <p:nvPr/>
        </p:nvSpPr>
        <p:spPr>
          <a:xfrm flipH="1" flipV="1">
            <a:off x="3978100" y="2680772"/>
            <a:ext cx="1590331" cy="617231"/>
          </a:xfrm>
          <a:prstGeom prst="arc">
            <a:avLst>
              <a:gd name="adj1" fmla="val 11092691"/>
              <a:gd name="adj2" fmla="val 0"/>
            </a:avLst>
          </a:prstGeom>
          <a:ln w="88900">
            <a:solidFill>
              <a:srgbClr val="FF000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4DFB517B-2A21-FB99-6539-BCC36624B5B2}"/>
              </a:ext>
            </a:extLst>
          </p:cNvPr>
          <p:cNvSpPr txBox="1"/>
          <p:nvPr/>
        </p:nvSpPr>
        <p:spPr>
          <a:xfrm>
            <a:off x="8081090" y="1802222"/>
            <a:ext cx="3863259" cy="1384995"/>
          </a:xfrm>
          <a:prstGeom prst="rect">
            <a:avLst/>
          </a:prstGeom>
          <a:noFill/>
          <a:ln>
            <a:solidFill>
              <a:schemeClr val="tx1"/>
            </a:solidFill>
          </a:ln>
        </p:spPr>
        <p:txBody>
          <a:bodyPr wrap="square" rtlCol="0">
            <a:spAutoFit/>
          </a:bodyPr>
          <a:lstStyle/>
          <a:p>
            <a:r>
              <a:rPr lang="en-US" sz="2800" dirty="0"/>
              <a:t>Going forward, when we say “Open R”, this will mean RStudio</a:t>
            </a:r>
          </a:p>
        </p:txBody>
      </p:sp>
    </p:spTree>
    <p:extLst>
      <p:ext uri="{BB962C8B-B14F-4D97-AF65-F5344CB8AC3E}">
        <p14:creationId xmlns:p14="http://schemas.microsoft.com/office/powerpoint/2010/main" val="22000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350874" y="1825625"/>
            <a:ext cx="5954234" cy="4755928"/>
          </a:xfrm>
        </p:spPr>
        <p:txBody>
          <a:bodyPr>
            <a:normAutofit/>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shows  variables/</a:t>
            </a:r>
            <a:r>
              <a:rPr lang="en-US" dirty="0" err="1"/>
              <a:t>dataframes</a:t>
            </a:r>
            <a:r>
              <a:rPr lang="en-US" dirty="0"/>
              <a:t> (click on them to open and view!),</a:t>
            </a:r>
          </a:p>
          <a:p>
            <a:pPr>
              <a:buFontTx/>
              <a:buChar char="-"/>
            </a:pPr>
            <a:r>
              <a:rPr lang="en-US" b="1" i="1" dirty="0"/>
              <a:t>Plot/Help </a:t>
            </a:r>
            <a:r>
              <a:rPr lang="en-US" dirty="0"/>
              <a:t>area in bottom right. </a:t>
            </a:r>
          </a:p>
          <a:p>
            <a:endParaRPr lang="en-US"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4</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356706" y="1690688"/>
            <a:ext cx="5823933" cy="37858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23220"/>
          </a:xfrm>
          <a:prstGeom prst="rect">
            <a:avLst/>
          </a:prstGeom>
          <a:noFill/>
        </p:spPr>
        <p:txBody>
          <a:bodyPr wrap="square" rtlCol="0">
            <a:spAutoFit/>
          </a:bodyPr>
          <a:lstStyle/>
          <a:p>
            <a:r>
              <a:rPr lang="en-US" sz="14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ED3643-8419-44EF-878F-2D3A393E6158}"/>
              </a:ext>
            </a:extLst>
          </p:cNvPr>
          <p:cNvSpPr>
            <a:spLocks noGrp="1"/>
          </p:cNvSpPr>
          <p:nvPr>
            <p:ph type="sldNum" sz="quarter" idx="12"/>
          </p:nvPr>
        </p:nvSpPr>
        <p:spPr/>
        <p:txBody>
          <a:bodyPr/>
          <a:lstStyle/>
          <a:p>
            <a:fld id="{6D95AE55-B5F4-483D-AEFF-E8059F5502F5}" type="slidenum">
              <a:rPr lang="en-US" smtClean="0"/>
              <a:t>5</a:t>
            </a:fld>
            <a:endParaRPr lang="en-US"/>
          </a:p>
        </p:txBody>
      </p:sp>
      <p:sp>
        <p:nvSpPr>
          <p:cNvPr id="3" name="Slide Number Placeholder 3">
            <a:extLst>
              <a:ext uri="{FF2B5EF4-FFF2-40B4-BE49-F238E27FC236}">
                <a16:creationId xmlns:a16="http://schemas.microsoft.com/office/drawing/2014/main" id="{F9286A63-A4AB-4479-84F2-D50F530F7F9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95AE55-B5F4-483D-AEFF-E8059F5502F5}" type="slidenum">
              <a:rPr lang="en-US" smtClean="0"/>
              <a:pPr/>
              <a:t>5</a:t>
            </a:fld>
            <a:endParaRPr lang="en-US"/>
          </a:p>
        </p:txBody>
      </p:sp>
      <p:pic>
        <p:nvPicPr>
          <p:cNvPr id="4" name="Picture 3">
            <a:extLst>
              <a:ext uri="{FF2B5EF4-FFF2-40B4-BE49-F238E27FC236}">
                <a16:creationId xmlns:a16="http://schemas.microsoft.com/office/drawing/2014/main" id="{D1143574-92F8-43BF-8A3A-FA2947850D0A}"/>
              </a:ext>
            </a:extLst>
          </p:cNvPr>
          <p:cNvPicPr>
            <a:picLocks noChangeAspect="1"/>
          </p:cNvPicPr>
          <p:nvPr/>
        </p:nvPicPr>
        <p:blipFill>
          <a:blip r:embed="rId3"/>
          <a:stretch>
            <a:fillRect/>
          </a:stretch>
        </p:blipFill>
        <p:spPr>
          <a:xfrm>
            <a:off x="2435051" y="0"/>
            <a:ext cx="8035119" cy="6858000"/>
          </a:xfrm>
          <a:prstGeom prst="rect">
            <a:avLst/>
          </a:prstGeom>
        </p:spPr>
      </p:pic>
      <p:sp>
        <p:nvSpPr>
          <p:cNvPr id="5" name="Content Placeholder 2">
            <a:extLst>
              <a:ext uri="{FF2B5EF4-FFF2-40B4-BE49-F238E27FC236}">
                <a16:creationId xmlns:a16="http://schemas.microsoft.com/office/drawing/2014/main" id="{F49453E0-5C85-4A75-80DE-F414B36C8BCE}"/>
              </a:ext>
            </a:extLst>
          </p:cNvPr>
          <p:cNvSpPr txBox="1">
            <a:spLocks/>
          </p:cNvSpPr>
          <p:nvPr/>
        </p:nvSpPr>
        <p:spPr>
          <a:xfrm>
            <a:off x="83569" y="2317710"/>
            <a:ext cx="2458662" cy="2088628"/>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Line</a:t>
            </a:r>
            <a:r>
              <a:rPr lang="en-US" dirty="0"/>
              <a:t> – In script section each command has its own line. Lines must be complete bits of code otherwise they won’t evaluate (to wrap an incomplete chunk of code to the next line, it must end in a comma or something similar)</a:t>
            </a:r>
          </a:p>
        </p:txBody>
      </p:sp>
      <p:sp>
        <p:nvSpPr>
          <p:cNvPr id="6" name="Content Placeholder 2">
            <a:extLst>
              <a:ext uri="{FF2B5EF4-FFF2-40B4-BE49-F238E27FC236}">
                <a16:creationId xmlns:a16="http://schemas.microsoft.com/office/drawing/2014/main" id="{7CF68CC1-2BA5-4EE4-8477-DE1D45A8D052}"/>
              </a:ext>
            </a:extLst>
          </p:cNvPr>
          <p:cNvSpPr txBox="1">
            <a:spLocks/>
          </p:cNvSpPr>
          <p:nvPr/>
        </p:nvSpPr>
        <p:spPr>
          <a:xfrm>
            <a:off x="15932" y="4571154"/>
            <a:ext cx="2526299" cy="19668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Console</a:t>
            </a:r>
            <a:r>
              <a:rPr lang="en-US" dirty="0"/>
              <a:t> – The bottom part of the program where you can enter code to be run and where executed code is shown</a:t>
            </a:r>
          </a:p>
        </p:txBody>
      </p:sp>
      <p:sp>
        <p:nvSpPr>
          <p:cNvPr id="7" name="Content Placeholder 2">
            <a:extLst>
              <a:ext uri="{FF2B5EF4-FFF2-40B4-BE49-F238E27FC236}">
                <a16:creationId xmlns:a16="http://schemas.microsoft.com/office/drawing/2014/main" id="{0F1831F6-9007-4CBB-A57C-8B5565EC6FDE}"/>
              </a:ext>
            </a:extLst>
          </p:cNvPr>
          <p:cNvSpPr txBox="1">
            <a:spLocks/>
          </p:cNvSpPr>
          <p:nvPr/>
        </p:nvSpPr>
        <p:spPr>
          <a:xfrm>
            <a:off x="137159" y="146320"/>
            <a:ext cx="2297891" cy="214052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Script</a:t>
            </a:r>
            <a:r>
              <a:rPr lang="en-US" dirty="0"/>
              <a:t> – A collection of lines of code saved to a file that can be run line by line, or all at once, usually the file extension is .R</a:t>
            </a:r>
          </a:p>
          <a:p>
            <a:pPr marL="288925" lvl="1"/>
            <a:r>
              <a:rPr lang="en-US" dirty="0"/>
              <a:t>If you want to save the code to use it again, you must save it in a script file</a:t>
            </a:r>
          </a:p>
        </p:txBody>
      </p:sp>
      <p:grpSp>
        <p:nvGrpSpPr>
          <p:cNvPr id="8" name="Group 7">
            <a:extLst>
              <a:ext uri="{FF2B5EF4-FFF2-40B4-BE49-F238E27FC236}">
                <a16:creationId xmlns:a16="http://schemas.microsoft.com/office/drawing/2014/main" id="{22C44CF0-DCDE-4EBE-96E8-1780F8521DF4}"/>
              </a:ext>
            </a:extLst>
          </p:cNvPr>
          <p:cNvGrpSpPr/>
          <p:nvPr/>
        </p:nvGrpSpPr>
        <p:grpSpPr>
          <a:xfrm>
            <a:off x="2542233" y="340556"/>
            <a:ext cx="4893547" cy="3515090"/>
            <a:chOff x="2542233" y="393719"/>
            <a:chExt cx="4893547" cy="3515090"/>
          </a:xfrm>
        </p:grpSpPr>
        <p:sp>
          <p:nvSpPr>
            <p:cNvPr id="9" name="Rectangle 8">
              <a:extLst>
                <a:ext uri="{FF2B5EF4-FFF2-40B4-BE49-F238E27FC236}">
                  <a16:creationId xmlns:a16="http://schemas.microsoft.com/office/drawing/2014/main" id="{1862E289-A500-478D-9CF3-2AC0BC1D01CF}"/>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A4D682-8E7E-47F3-A557-C78D9C785FD0}"/>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Script Editor</a:t>
              </a:r>
              <a:endParaRPr lang="en-US" b="1" dirty="0"/>
            </a:p>
          </p:txBody>
        </p:sp>
      </p:grpSp>
      <p:grpSp>
        <p:nvGrpSpPr>
          <p:cNvPr id="11" name="Group 10">
            <a:extLst>
              <a:ext uri="{FF2B5EF4-FFF2-40B4-BE49-F238E27FC236}">
                <a16:creationId xmlns:a16="http://schemas.microsoft.com/office/drawing/2014/main" id="{B7558BBC-C105-41CD-8FD6-41203D50C642}"/>
              </a:ext>
            </a:extLst>
          </p:cNvPr>
          <p:cNvGrpSpPr/>
          <p:nvPr/>
        </p:nvGrpSpPr>
        <p:grpSpPr>
          <a:xfrm>
            <a:off x="2542233" y="3611118"/>
            <a:ext cx="4893547" cy="3170682"/>
            <a:chOff x="2542233" y="393719"/>
            <a:chExt cx="4893547" cy="3515090"/>
          </a:xfrm>
        </p:grpSpPr>
        <p:sp>
          <p:nvSpPr>
            <p:cNvPr id="12" name="Rectangle 11">
              <a:extLst>
                <a:ext uri="{FF2B5EF4-FFF2-40B4-BE49-F238E27FC236}">
                  <a16:creationId xmlns:a16="http://schemas.microsoft.com/office/drawing/2014/main" id="{69270850-B37F-46D3-853C-85587F983AB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991666-CA2D-4F6E-A545-2FAA18B8012E}"/>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Console</a:t>
              </a:r>
              <a:endParaRPr lang="en-US" b="1" dirty="0"/>
            </a:p>
          </p:txBody>
        </p:sp>
      </p:grpSp>
      <p:pic>
        <p:nvPicPr>
          <p:cNvPr id="28" name="Picture 27">
            <a:extLst>
              <a:ext uri="{FF2B5EF4-FFF2-40B4-BE49-F238E27FC236}">
                <a16:creationId xmlns:a16="http://schemas.microsoft.com/office/drawing/2014/main" id="{064B7833-0D30-4E99-AF66-2EE90CCEE995}"/>
              </a:ext>
            </a:extLst>
          </p:cNvPr>
          <p:cNvPicPr>
            <a:picLocks noChangeAspect="1"/>
          </p:cNvPicPr>
          <p:nvPr/>
        </p:nvPicPr>
        <p:blipFill>
          <a:blip r:embed="rId4"/>
          <a:stretch>
            <a:fillRect/>
          </a:stretch>
        </p:blipFill>
        <p:spPr>
          <a:xfrm>
            <a:off x="7458494" y="3306012"/>
            <a:ext cx="2961745" cy="3415463"/>
          </a:xfrm>
          <a:prstGeom prst="rect">
            <a:avLst/>
          </a:prstGeom>
        </p:spPr>
      </p:pic>
      <p:cxnSp>
        <p:nvCxnSpPr>
          <p:cNvPr id="21" name="Straight Arrow Connector 20">
            <a:extLst>
              <a:ext uri="{FF2B5EF4-FFF2-40B4-BE49-F238E27FC236}">
                <a16:creationId xmlns:a16="http://schemas.microsoft.com/office/drawing/2014/main" id="{6EBB76AC-1D03-4D49-AB11-384052528ED2}"/>
              </a:ext>
            </a:extLst>
          </p:cNvPr>
          <p:cNvCxnSpPr>
            <a:cxnSpLocks/>
          </p:cNvCxnSpPr>
          <p:nvPr/>
        </p:nvCxnSpPr>
        <p:spPr>
          <a:xfrm>
            <a:off x="2444575" y="2795498"/>
            <a:ext cx="35525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C1CE2F4A-B438-4A6D-96DC-F5912B5130D8}"/>
              </a:ext>
            </a:extLst>
          </p:cNvPr>
          <p:cNvGrpSpPr/>
          <p:nvPr/>
        </p:nvGrpSpPr>
        <p:grpSpPr>
          <a:xfrm>
            <a:off x="7508426" y="341858"/>
            <a:ext cx="2961744" cy="2983204"/>
            <a:chOff x="2542233" y="393719"/>
            <a:chExt cx="4893547" cy="3515090"/>
          </a:xfrm>
        </p:grpSpPr>
        <p:sp>
          <p:nvSpPr>
            <p:cNvPr id="18" name="Rectangle 17">
              <a:extLst>
                <a:ext uri="{FF2B5EF4-FFF2-40B4-BE49-F238E27FC236}">
                  <a16:creationId xmlns:a16="http://schemas.microsoft.com/office/drawing/2014/main" id="{20505FA1-46DE-4264-91A5-0AF982DA9B1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E9CFFCA-FDCA-41FC-9810-F6339BDC531F}"/>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Environment</a:t>
              </a:r>
              <a:endParaRPr lang="en-US" b="1" dirty="0"/>
            </a:p>
          </p:txBody>
        </p:sp>
      </p:grpSp>
      <p:sp>
        <p:nvSpPr>
          <p:cNvPr id="22" name="Content Placeholder 2">
            <a:extLst>
              <a:ext uri="{FF2B5EF4-FFF2-40B4-BE49-F238E27FC236}">
                <a16:creationId xmlns:a16="http://schemas.microsoft.com/office/drawing/2014/main" id="{EABEA61D-8A99-46F6-8E54-E0CC73D5C30D}"/>
              </a:ext>
            </a:extLst>
          </p:cNvPr>
          <p:cNvSpPr txBox="1">
            <a:spLocks/>
          </p:cNvSpPr>
          <p:nvPr/>
        </p:nvSpPr>
        <p:spPr>
          <a:xfrm>
            <a:off x="10470170" y="596513"/>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Environment</a:t>
            </a:r>
            <a:r>
              <a:rPr lang="en-US" sz="1800" dirty="0"/>
              <a:t> – Shows all your variables.  If it’s a dataframe, it’s clickable</a:t>
            </a:r>
          </a:p>
        </p:txBody>
      </p:sp>
      <p:grpSp>
        <p:nvGrpSpPr>
          <p:cNvPr id="14" name="Group 13">
            <a:extLst>
              <a:ext uri="{FF2B5EF4-FFF2-40B4-BE49-F238E27FC236}">
                <a16:creationId xmlns:a16="http://schemas.microsoft.com/office/drawing/2014/main" id="{4231EF5D-E386-44E7-AC2D-20EA491B71D7}"/>
              </a:ext>
            </a:extLst>
          </p:cNvPr>
          <p:cNvGrpSpPr/>
          <p:nvPr/>
        </p:nvGrpSpPr>
        <p:grpSpPr>
          <a:xfrm>
            <a:off x="7435781" y="2852648"/>
            <a:ext cx="3034390" cy="3929152"/>
            <a:chOff x="2542233" y="393719"/>
            <a:chExt cx="4893547" cy="3515090"/>
          </a:xfrm>
        </p:grpSpPr>
        <p:sp>
          <p:nvSpPr>
            <p:cNvPr id="15" name="Rectangle 14">
              <a:extLst>
                <a:ext uri="{FF2B5EF4-FFF2-40B4-BE49-F238E27FC236}">
                  <a16:creationId xmlns:a16="http://schemas.microsoft.com/office/drawing/2014/main" id="{BC2146CB-BD78-42E6-A8F5-887DD777AF5D}"/>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4ACD02-E376-41B8-BE14-CAFAC7E07FA9}"/>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Plots / Help</a:t>
              </a:r>
              <a:endParaRPr lang="en-US" b="1" dirty="0"/>
            </a:p>
          </p:txBody>
        </p:sp>
      </p:grpSp>
      <p:sp>
        <p:nvSpPr>
          <p:cNvPr id="23" name="Content Placeholder 2">
            <a:extLst>
              <a:ext uri="{FF2B5EF4-FFF2-40B4-BE49-F238E27FC236}">
                <a16:creationId xmlns:a16="http://schemas.microsoft.com/office/drawing/2014/main" id="{E2FA668E-4104-4411-BA12-FFBEF36F60CE}"/>
              </a:ext>
            </a:extLst>
          </p:cNvPr>
          <p:cNvSpPr txBox="1">
            <a:spLocks/>
          </p:cNvSpPr>
          <p:nvPr/>
        </p:nvSpPr>
        <p:spPr>
          <a:xfrm>
            <a:off x="10577352" y="3794042"/>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Plots</a:t>
            </a:r>
            <a:r>
              <a:rPr lang="en-US" sz="1800" dirty="0"/>
              <a:t> – Shows your recent plots.  </a:t>
            </a:r>
          </a:p>
          <a:p>
            <a:pPr marL="0" indent="0">
              <a:buNone/>
            </a:pPr>
            <a:endParaRPr lang="en-US" sz="1800" dirty="0"/>
          </a:p>
          <a:p>
            <a:pPr marL="0" indent="0">
              <a:buNone/>
            </a:pPr>
            <a:r>
              <a:rPr lang="en-US" sz="1800" b="1" i="1" dirty="0"/>
              <a:t>Help</a:t>
            </a:r>
            <a:r>
              <a:rPr lang="en-US" sz="1800" dirty="0"/>
              <a:t> – Access the help file for every function </a:t>
            </a:r>
          </a:p>
          <a:p>
            <a:pPr marL="0" indent="0">
              <a:buNone/>
            </a:pPr>
            <a:endParaRPr lang="en-US" sz="1800" dirty="0"/>
          </a:p>
        </p:txBody>
      </p:sp>
      <p:sp>
        <p:nvSpPr>
          <p:cNvPr id="20" name="TextBox 19">
            <a:extLst>
              <a:ext uri="{FF2B5EF4-FFF2-40B4-BE49-F238E27FC236}">
                <a16:creationId xmlns:a16="http://schemas.microsoft.com/office/drawing/2014/main" id="{7F19B036-11CB-448C-93EA-938CD05D0799}"/>
              </a:ext>
            </a:extLst>
          </p:cNvPr>
          <p:cNvSpPr txBox="1"/>
          <p:nvPr/>
        </p:nvSpPr>
        <p:spPr>
          <a:xfrm>
            <a:off x="10513722" y="2079874"/>
            <a:ext cx="1594709" cy="1477328"/>
          </a:xfrm>
          <a:prstGeom prst="rect">
            <a:avLst/>
          </a:prstGeom>
          <a:noFill/>
        </p:spPr>
        <p:txBody>
          <a:bodyPr wrap="square" rtlCol="0">
            <a:spAutoFit/>
          </a:bodyPr>
          <a:lstStyle/>
          <a:p>
            <a:r>
              <a:rPr lang="en-US" b="1" i="1" dirty="0"/>
              <a:t>Project</a:t>
            </a:r>
            <a:r>
              <a:rPr lang="en-US" dirty="0"/>
              <a:t> – Shows which project you’re in. More on this later</a:t>
            </a:r>
          </a:p>
        </p:txBody>
      </p:sp>
      <p:grpSp>
        <p:nvGrpSpPr>
          <p:cNvPr id="25" name="Group 24">
            <a:extLst>
              <a:ext uri="{FF2B5EF4-FFF2-40B4-BE49-F238E27FC236}">
                <a16:creationId xmlns:a16="http://schemas.microsoft.com/office/drawing/2014/main" id="{19FF4825-382F-4627-AB0E-7D8245D73DE1}"/>
              </a:ext>
            </a:extLst>
          </p:cNvPr>
          <p:cNvGrpSpPr/>
          <p:nvPr/>
        </p:nvGrpSpPr>
        <p:grpSpPr>
          <a:xfrm rot="3876220">
            <a:off x="8865958" y="1439915"/>
            <a:ext cx="2267195" cy="567443"/>
            <a:chOff x="2615306" y="3880063"/>
            <a:chExt cx="1043246" cy="259822"/>
          </a:xfrm>
        </p:grpSpPr>
        <p:sp>
          <p:nvSpPr>
            <p:cNvPr id="26" name="Freeform: Shape 25">
              <a:extLst>
                <a:ext uri="{FF2B5EF4-FFF2-40B4-BE49-F238E27FC236}">
                  <a16:creationId xmlns:a16="http://schemas.microsoft.com/office/drawing/2014/main" id="{E9B322D8-4CB1-4FB5-8D9F-2A18BE5CDF46}"/>
                </a:ext>
              </a:extLst>
            </p:cNvPr>
            <p:cNvSpPr/>
            <p:nvPr/>
          </p:nvSpPr>
          <p:spPr>
            <a:xfrm>
              <a:off x="2682660" y="3931044"/>
              <a:ext cx="975892" cy="208841"/>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5B4D5139-ADAA-4718-9BCB-176717681ACC}"/>
                </a:ext>
              </a:extLst>
            </p:cNvPr>
            <p:cNvSpPr/>
            <p:nvPr/>
          </p:nvSpPr>
          <p:spPr>
            <a:xfrm rot="9178233" flipV="1">
              <a:off x="2615306" y="3880063"/>
              <a:ext cx="149989"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068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22" grpId="0"/>
      <p:bldP spid="22" grpId="1"/>
      <p:bldP spid="23" grpId="0"/>
      <p:bldP spid="23" grpId="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ECE7-6E8D-4554-94CF-4B57431B0101}"/>
              </a:ext>
            </a:extLst>
          </p:cNvPr>
          <p:cNvSpPr>
            <a:spLocks noGrp="1"/>
          </p:cNvSpPr>
          <p:nvPr>
            <p:ph type="title"/>
          </p:nvPr>
        </p:nvSpPr>
        <p:spPr/>
        <p:txBody>
          <a:bodyPr/>
          <a:lstStyle/>
          <a:p>
            <a:r>
              <a:rPr lang="en-US" dirty="0"/>
              <a:t>RStudio Demo</a:t>
            </a:r>
          </a:p>
        </p:txBody>
      </p:sp>
      <p:sp>
        <p:nvSpPr>
          <p:cNvPr id="3" name="Content Placeholder 2">
            <a:extLst>
              <a:ext uri="{FF2B5EF4-FFF2-40B4-BE49-F238E27FC236}">
                <a16:creationId xmlns:a16="http://schemas.microsoft.com/office/drawing/2014/main" id="{C5961489-FC8A-4096-B0D3-4A6E3B0579BA}"/>
              </a:ext>
            </a:extLst>
          </p:cNvPr>
          <p:cNvSpPr>
            <a:spLocks noGrp="1"/>
          </p:cNvSpPr>
          <p:nvPr>
            <p:ph idx="1"/>
          </p:nvPr>
        </p:nvSpPr>
        <p:spPr/>
        <p:txBody>
          <a:bodyPr/>
          <a:lstStyle/>
          <a:p>
            <a:r>
              <a:rPr lang="en-US" dirty="0"/>
              <a:t>Let’s demo this in RStudio!</a:t>
            </a:r>
          </a:p>
          <a:p>
            <a:r>
              <a:rPr lang="en-US" dirty="0"/>
              <a:t>We’ll go over:</a:t>
            </a:r>
          </a:p>
          <a:p>
            <a:pPr lvl="1"/>
            <a:r>
              <a:rPr lang="en-US" dirty="0"/>
              <a:t>How to start / open RStudio  </a:t>
            </a:r>
          </a:p>
          <a:p>
            <a:pPr lvl="1"/>
            <a:r>
              <a:rPr lang="en-US" dirty="0"/>
              <a:t>What each “pane” is</a:t>
            </a:r>
          </a:p>
          <a:p>
            <a:pPr lvl="1"/>
            <a:r>
              <a:rPr lang="en-US" dirty="0"/>
              <a:t>Where to type your code</a:t>
            </a:r>
          </a:p>
        </p:txBody>
      </p:sp>
      <p:sp>
        <p:nvSpPr>
          <p:cNvPr id="4" name="Slide Number Placeholder 3">
            <a:extLst>
              <a:ext uri="{FF2B5EF4-FFF2-40B4-BE49-F238E27FC236}">
                <a16:creationId xmlns:a16="http://schemas.microsoft.com/office/drawing/2014/main" id="{168EA670-91A9-4C92-87EC-1FCFB1767A79}"/>
              </a:ext>
            </a:extLst>
          </p:cNvPr>
          <p:cNvSpPr>
            <a:spLocks noGrp="1"/>
          </p:cNvSpPr>
          <p:nvPr>
            <p:ph type="sldNum" sz="quarter" idx="12"/>
          </p:nvPr>
        </p:nvSpPr>
        <p:spPr/>
        <p:txBody>
          <a:bodyPr/>
          <a:lstStyle/>
          <a:p>
            <a:fld id="{6D95AE55-B5F4-483D-AEFF-E8059F5502F5}" type="slidenum">
              <a:rPr lang="en-US" smtClean="0"/>
              <a:t>6</a:t>
            </a:fld>
            <a:endParaRPr lang="en-US"/>
          </a:p>
        </p:txBody>
      </p:sp>
      <p:pic>
        <p:nvPicPr>
          <p:cNvPr id="6" name="Picture 5">
            <a:extLst>
              <a:ext uri="{FF2B5EF4-FFF2-40B4-BE49-F238E27FC236}">
                <a16:creationId xmlns:a16="http://schemas.microsoft.com/office/drawing/2014/main" id="{16A10310-421C-47A7-98A8-4AF57869765A}"/>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315075" y="1175551"/>
            <a:ext cx="4772025" cy="5363361"/>
          </a:xfrm>
          <a:prstGeom prst="rect">
            <a:avLst/>
          </a:prstGeom>
        </p:spPr>
      </p:pic>
    </p:spTree>
    <p:extLst>
      <p:ext uri="{BB962C8B-B14F-4D97-AF65-F5344CB8AC3E}">
        <p14:creationId xmlns:p14="http://schemas.microsoft.com/office/powerpoint/2010/main" val="3385653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7793-D5D7-4046-86F9-8547BA4CF4F6}"/>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80213F32-9780-4609-99A6-FC63E56F8F3D}"/>
              </a:ext>
            </a:extLst>
          </p:cNvPr>
          <p:cNvSpPr>
            <a:spLocks noGrp="1"/>
          </p:cNvSpPr>
          <p:nvPr>
            <p:ph idx="1"/>
          </p:nvPr>
        </p:nvSpPr>
        <p:spPr>
          <a:xfrm>
            <a:off x="704850" y="1663366"/>
            <a:ext cx="5257800" cy="4351338"/>
          </a:xfrm>
        </p:spPr>
        <p:txBody>
          <a:bodyPr/>
          <a:lstStyle/>
          <a:p>
            <a:pPr marL="0" indent="0">
              <a:buNone/>
            </a:pPr>
            <a:r>
              <a:rPr lang="en-US" dirty="0"/>
              <a:t>Highly recommended to change one default setting. Go to:</a:t>
            </a:r>
          </a:p>
          <a:p>
            <a:pPr marL="457200" indent="0">
              <a:buNone/>
            </a:pPr>
            <a:r>
              <a:rPr lang="en-US" dirty="0"/>
              <a:t>Settings</a:t>
            </a:r>
          </a:p>
          <a:p>
            <a:pPr marL="457200" indent="0">
              <a:buNone/>
            </a:pPr>
            <a:r>
              <a:rPr lang="en-US" dirty="0"/>
              <a:t>Click Tools -&gt; General Options</a:t>
            </a:r>
          </a:p>
          <a:p>
            <a:pPr marL="457200" indent="0">
              <a:buNone/>
            </a:pPr>
            <a:r>
              <a:rPr lang="en-US" dirty="0"/>
              <a:t>This will bring up these options</a:t>
            </a:r>
          </a:p>
          <a:p>
            <a:pPr marL="457200" indent="0">
              <a:buNone/>
            </a:pPr>
            <a:r>
              <a:rPr lang="en-US" dirty="0"/>
              <a:t>Change “Save workspace to .</a:t>
            </a:r>
            <a:r>
              <a:rPr lang="en-US" dirty="0" err="1"/>
              <a:t>RData</a:t>
            </a:r>
            <a:r>
              <a:rPr lang="en-US" dirty="0"/>
              <a:t> on exit” to Never</a:t>
            </a:r>
          </a:p>
        </p:txBody>
      </p:sp>
      <p:sp>
        <p:nvSpPr>
          <p:cNvPr id="4" name="Slide Number Placeholder 3">
            <a:extLst>
              <a:ext uri="{FF2B5EF4-FFF2-40B4-BE49-F238E27FC236}">
                <a16:creationId xmlns:a16="http://schemas.microsoft.com/office/drawing/2014/main" id="{4B5738AF-C890-4421-BB71-A3213DE1EF5E}"/>
              </a:ext>
            </a:extLst>
          </p:cNvPr>
          <p:cNvSpPr>
            <a:spLocks noGrp="1"/>
          </p:cNvSpPr>
          <p:nvPr>
            <p:ph type="sldNum" sz="quarter" idx="12"/>
          </p:nvPr>
        </p:nvSpPr>
        <p:spPr/>
        <p:txBody>
          <a:bodyPr/>
          <a:lstStyle/>
          <a:p>
            <a:fld id="{6D95AE55-B5F4-483D-AEFF-E8059F5502F5}" type="slidenum">
              <a:rPr lang="en-US" smtClean="0"/>
              <a:t>7</a:t>
            </a:fld>
            <a:endParaRPr lang="en-US"/>
          </a:p>
        </p:txBody>
      </p:sp>
      <p:pic>
        <p:nvPicPr>
          <p:cNvPr id="8" name="Picture 7">
            <a:extLst>
              <a:ext uri="{FF2B5EF4-FFF2-40B4-BE49-F238E27FC236}">
                <a16:creationId xmlns:a16="http://schemas.microsoft.com/office/drawing/2014/main" id="{202CEA1F-6186-4CF6-B248-1C88C3CFB3FC}"/>
              </a:ext>
            </a:extLst>
          </p:cNvPr>
          <p:cNvPicPr>
            <a:picLocks noChangeAspect="1"/>
          </p:cNvPicPr>
          <p:nvPr/>
        </p:nvPicPr>
        <p:blipFill>
          <a:blip r:embed="rId2"/>
          <a:stretch>
            <a:fillRect/>
          </a:stretch>
        </p:blipFill>
        <p:spPr>
          <a:xfrm>
            <a:off x="6539035" y="799307"/>
            <a:ext cx="5560000" cy="5465618"/>
          </a:xfrm>
          <a:prstGeom prst="rect">
            <a:avLst/>
          </a:prstGeom>
        </p:spPr>
      </p:pic>
      <p:grpSp>
        <p:nvGrpSpPr>
          <p:cNvPr id="6" name="Group 5">
            <a:extLst>
              <a:ext uri="{FF2B5EF4-FFF2-40B4-BE49-F238E27FC236}">
                <a16:creationId xmlns:a16="http://schemas.microsoft.com/office/drawing/2014/main" id="{6B755418-F4F9-46AA-92D0-27EB1EC3D7A2}"/>
              </a:ext>
            </a:extLst>
          </p:cNvPr>
          <p:cNvGrpSpPr/>
          <p:nvPr/>
        </p:nvGrpSpPr>
        <p:grpSpPr>
          <a:xfrm rot="21299648" flipH="1">
            <a:off x="4645251" y="4095258"/>
            <a:ext cx="5374680" cy="1176934"/>
            <a:chOff x="2594090" y="3887639"/>
            <a:chExt cx="2914083" cy="538897"/>
          </a:xfrm>
        </p:grpSpPr>
        <p:sp>
          <p:nvSpPr>
            <p:cNvPr id="7" name="Freeform: Shape 6">
              <a:extLst>
                <a:ext uri="{FF2B5EF4-FFF2-40B4-BE49-F238E27FC236}">
                  <a16:creationId xmlns:a16="http://schemas.microsoft.com/office/drawing/2014/main" id="{3C92BAD6-DB96-4D7B-85D5-6E6A3973DC9B}"/>
                </a:ext>
              </a:extLst>
            </p:cNvPr>
            <p:cNvSpPr/>
            <p:nvPr/>
          </p:nvSpPr>
          <p:spPr>
            <a:xfrm>
              <a:off x="2682659" y="3931043"/>
              <a:ext cx="2825514" cy="495493"/>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8E189CA9-ED36-47C5-8D2F-00CEBBAC777A}"/>
                </a:ext>
              </a:extLst>
            </p:cNvPr>
            <p:cNvSpPr/>
            <p:nvPr/>
          </p:nvSpPr>
          <p:spPr>
            <a:xfrm rot="9178233" flipV="1">
              <a:off x="2594090" y="3887639"/>
              <a:ext cx="195472"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8953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3804-59EE-4F35-85DF-599B8A141C42}"/>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AECD268-A8EB-4A90-8647-C5C867157D26}"/>
              </a:ext>
            </a:extLst>
          </p:cNvPr>
          <p:cNvSpPr>
            <a:spLocks noGrp="1"/>
          </p:cNvSpPr>
          <p:nvPr>
            <p:ph idx="1"/>
          </p:nvPr>
        </p:nvSpPr>
        <p:spPr/>
        <p:txBody>
          <a:bodyPr/>
          <a:lstStyle/>
          <a:p>
            <a:r>
              <a:rPr lang="en-US" dirty="0"/>
              <a:t>Back to RStudio! </a:t>
            </a:r>
          </a:p>
          <a:p>
            <a:r>
              <a:rPr lang="en-US" dirty="0"/>
              <a:t>Let’s make those changes</a:t>
            </a:r>
          </a:p>
          <a:p>
            <a:endParaRPr lang="en-US" dirty="0"/>
          </a:p>
          <a:p>
            <a:r>
              <a:rPr lang="en-US" dirty="0"/>
              <a:t>We’ll also go over:</a:t>
            </a:r>
          </a:p>
          <a:p>
            <a:pPr lvl="1"/>
            <a:r>
              <a:rPr lang="en-US" dirty="0"/>
              <a:t>What is an RStudio project (.</a:t>
            </a:r>
            <a:r>
              <a:rPr lang="en-US" dirty="0" err="1"/>
              <a:t>Rproj</a:t>
            </a:r>
            <a:r>
              <a:rPr lang="en-US" dirty="0"/>
              <a:t>)?</a:t>
            </a:r>
          </a:p>
          <a:p>
            <a:pPr lvl="1"/>
            <a:r>
              <a:rPr lang="en-US" dirty="0"/>
              <a:t>How to open a script</a:t>
            </a:r>
          </a:p>
          <a:p>
            <a:pPr lvl="1"/>
            <a:r>
              <a:rPr lang="en-US" dirty="0"/>
              <a:t>Highlighting a word</a:t>
            </a:r>
          </a:p>
          <a:p>
            <a:pPr lvl="1"/>
            <a:r>
              <a:rPr lang="en-US" dirty="0"/>
              <a:t>Changing the theme</a:t>
            </a:r>
          </a:p>
          <a:p>
            <a:pPr lvl="1"/>
            <a:r>
              <a:rPr lang="en-US" dirty="0"/>
              <a:t>Using the help tab</a:t>
            </a:r>
          </a:p>
          <a:p>
            <a:endParaRPr lang="en-US" dirty="0"/>
          </a:p>
        </p:txBody>
      </p:sp>
      <p:sp>
        <p:nvSpPr>
          <p:cNvPr id="4" name="Slide Number Placeholder 3">
            <a:extLst>
              <a:ext uri="{FF2B5EF4-FFF2-40B4-BE49-F238E27FC236}">
                <a16:creationId xmlns:a16="http://schemas.microsoft.com/office/drawing/2014/main" id="{8645E207-B641-4C92-B3E8-1D146C119287}"/>
              </a:ext>
            </a:extLst>
          </p:cNvPr>
          <p:cNvSpPr>
            <a:spLocks noGrp="1"/>
          </p:cNvSpPr>
          <p:nvPr>
            <p:ph type="sldNum" sz="quarter" idx="12"/>
          </p:nvPr>
        </p:nvSpPr>
        <p:spPr/>
        <p:txBody>
          <a:bodyPr/>
          <a:lstStyle/>
          <a:p>
            <a:fld id="{6D95AE55-B5F4-483D-AEFF-E8059F5502F5}" type="slidenum">
              <a:rPr lang="en-US" smtClean="0"/>
              <a:t>8</a:t>
            </a:fld>
            <a:endParaRPr lang="en-US"/>
          </a:p>
        </p:txBody>
      </p:sp>
      <p:pic>
        <p:nvPicPr>
          <p:cNvPr id="10" name="Picture 9">
            <a:extLst>
              <a:ext uri="{FF2B5EF4-FFF2-40B4-BE49-F238E27FC236}">
                <a16:creationId xmlns:a16="http://schemas.microsoft.com/office/drawing/2014/main" id="{AFED5C39-9275-46AD-AC80-05FB2F857AFC}"/>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096000" y="1309170"/>
            <a:ext cx="4772025" cy="5363361"/>
          </a:xfrm>
          <a:prstGeom prst="rect">
            <a:avLst/>
          </a:prstGeom>
        </p:spPr>
      </p:pic>
    </p:spTree>
    <p:extLst>
      <p:ext uri="{BB962C8B-B14F-4D97-AF65-F5344CB8AC3E}">
        <p14:creationId xmlns:p14="http://schemas.microsoft.com/office/powerpoint/2010/main" val="2227453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8510-82E4-4502-9977-E5DD89855A18}"/>
              </a:ext>
            </a:extLst>
          </p:cNvPr>
          <p:cNvSpPr>
            <a:spLocks noGrp="1"/>
          </p:cNvSpPr>
          <p:nvPr>
            <p:ph type="title"/>
          </p:nvPr>
        </p:nvSpPr>
        <p:spPr/>
        <p:txBody>
          <a:bodyPr/>
          <a:lstStyle/>
          <a:p>
            <a:r>
              <a:rPr lang="en-US" dirty="0"/>
              <a:t>Versions</a:t>
            </a:r>
          </a:p>
        </p:txBody>
      </p:sp>
      <p:sp>
        <p:nvSpPr>
          <p:cNvPr id="3" name="Content Placeholder 2">
            <a:extLst>
              <a:ext uri="{FF2B5EF4-FFF2-40B4-BE49-F238E27FC236}">
                <a16:creationId xmlns:a16="http://schemas.microsoft.com/office/drawing/2014/main" id="{8AD0BE75-9467-4C12-97FD-74823D699DDD}"/>
              </a:ext>
            </a:extLst>
          </p:cNvPr>
          <p:cNvSpPr>
            <a:spLocks noGrp="1"/>
          </p:cNvSpPr>
          <p:nvPr>
            <p:ph idx="1"/>
          </p:nvPr>
        </p:nvSpPr>
        <p:spPr>
          <a:xfrm>
            <a:off x="418292" y="1546698"/>
            <a:ext cx="6180472" cy="5174777"/>
          </a:xfrm>
        </p:spPr>
        <p:txBody>
          <a:bodyPr>
            <a:normAutofit/>
          </a:bodyPr>
          <a:lstStyle/>
          <a:p>
            <a:pPr>
              <a:spcBef>
                <a:spcPts val="1800"/>
              </a:spcBef>
            </a:pPr>
            <a:r>
              <a:rPr lang="en-US" dirty="0"/>
              <a:t>There are different “versions” of R, update the software</a:t>
            </a:r>
          </a:p>
          <a:p>
            <a:pPr>
              <a:spcBef>
                <a:spcPts val="2400"/>
              </a:spcBef>
            </a:pPr>
            <a:r>
              <a:rPr lang="en-US" dirty="0"/>
              <a:t>Occasionally (~once a year) you may need to update R (or RStudio)</a:t>
            </a:r>
          </a:p>
          <a:p>
            <a:pPr>
              <a:spcBef>
                <a:spcPts val="2400"/>
              </a:spcBef>
            </a:pPr>
            <a:r>
              <a:rPr lang="en-US" dirty="0"/>
              <a:t>Do this by downloading from Software Center and/or running:</a:t>
            </a:r>
          </a:p>
          <a:p>
            <a:pPr marL="457200" lvl="1" indent="0">
              <a:spcBef>
                <a:spcPts val="2400"/>
              </a:spcBef>
              <a:buNone/>
            </a:pP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installr</a:t>
            </a:r>
            <a:r>
              <a:rPr lang="en-US" sz="2000" dirty="0">
                <a:latin typeface="Consolas" panose="020B0609020204030204" pitchFamily="49" charset="0"/>
              </a:rPr>
              <a:t>")      library(</a:t>
            </a:r>
            <a:r>
              <a:rPr lang="en-US" sz="2000" dirty="0" err="1">
                <a:latin typeface="Consolas" panose="020B0609020204030204" pitchFamily="49" charset="0"/>
              </a:rPr>
              <a:t>installr</a:t>
            </a:r>
            <a:r>
              <a:rPr lang="en-US" sz="2000" dirty="0">
                <a:latin typeface="Consolas" panose="020B0609020204030204" pitchFamily="49" charset="0"/>
              </a:rPr>
              <a:t>)                                  </a:t>
            </a:r>
            <a:r>
              <a:rPr lang="en-US" sz="2000" dirty="0" err="1">
                <a:latin typeface="Consolas" panose="020B0609020204030204" pitchFamily="49" charset="0"/>
              </a:rPr>
              <a:t>updateR</a:t>
            </a:r>
            <a:r>
              <a:rPr lang="en-US" sz="2000" dirty="0">
                <a:latin typeface="Consolas" panose="020B0609020204030204" pitchFamily="49" charset="0"/>
              </a:rPr>
              <a:t>()</a:t>
            </a:r>
          </a:p>
          <a:p>
            <a:pPr lvl="1">
              <a:spcBef>
                <a:spcPts val="2400"/>
              </a:spcBef>
            </a:pPr>
            <a:endParaRPr lang="en-US" dirty="0"/>
          </a:p>
        </p:txBody>
      </p:sp>
      <p:sp>
        <p:nvSpPr>
          <p:cNvPr id="4" name="Slide Number Placeholder 3">
            <a:extLst>
              <a:ext uri="{FF2B5EF4-FFF2-40B4-BE49-F238E27FC236}">
                <a16:creationId xmlns:a16="http://schemas.microsoft.com/office/drawing/2014/main" id="{12DB9AB6-4445-4CDC-9BEA-B463BF08B781}"/>
              </a:ext>
            </a:extLst>
          </p:cNvPr>
          <p:cNvSpPr>
            <a:spLocks noGrp="1"/>
          </p:cNvSpPr>
          <p:nvPr>
            <p:ph type="sldNum" sz="quarter" idx="12"/>
          </p:nvPr>
        </p:nvSpPr>
        <p:spPr/>
        <p:txBody>
          <a:bodyPr/>
          <a:lstStyle/>
          <a:p>
            <a:fld id="{6D95AE55-B5F4-483D-AEFF-E8059F5502F5}" type="slidenum">
              <a:rPr lang="en-US" smtClean="0"/>
              <a:t>9</a:t>
            </a:fld>
            <a:endParaRPr lang="en-US"/>
          </a:p>
        </p:txBody>
      </p:sp>
      <p:sp>
        <p:nvSpPr>
          <p:cNvPr id="7" name="Rectangle: Rounded Corners 6">
            <a:extLst>
              <a:ext uri="{FF2B5EF4-FFF2-40B4-BE49-F238E27FC236}">
                <a16:creationId xmlns:a16="http://schemas.microsoft.com/office/drawing/2014/main" id="{A62FCCCE-4970-4510-A560-A4E9560C6907}"/>
              </a:ext>
            </a:extLst>
          </p:cNvPr>
          <p:cNvSpPr/>
          <p:nvPr/>
        </p:nvSpPr>
        <p:spPr>
          <a:xfrm>
            <a:off x="8375514" y="1413145"/>
            <a:ext cx="2597285" cy="819039"/>
          </a:xfrm>
          <a:prstGeom prst="roundRect">
            <a:avLst/>
          </a:prstGeom>
          <a:solidFill>
            <a:srgbClr val="F277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need to worry about R versions? </a:t>
            </a:r>
          </a:p>
        </p:txBody>
      </p:sp>
      <p:sp>
        <p:nvSpPr>
          <p:cNvPr id="11" name="Rectangle: Rounded Corners 10">
            <a:extLst>
              <a:ext uri="{FF2B5EF4-FFF2-40B4-BE49-F238E27FC236}">
                <a16:creationId xmlns:a16="http://schemas.microsoft.com/office/drawing/2014/main" id="{46FC7529-6F94-4E25-BA93-99610813EC27}"/>
              </a:ext>
            </a:extLst>
          </p:cNvPr>
          <p:cNvSpPr/>
          <p:nvPr/>
        </p:nvSpPr>
        <p:spPr>
          <a:xfrm>
            <a:off x="7216474"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Don’t worry, be happy</a:t>
            </a:r>
          </a:p>
        </p:txBody>
      </p:sp>
      <p:cxnSp>
        <p:nvCxnSpPr>
          <p:cNvPr id="13" name="Straight Arrow Connector 12">
            <a:extLst>
              <a:ext uri="{FF2B5EF4-FFF2-40B4-BE49-F238E27FC236}">
                <a16:creationId xmlns:a16="http://schemas.microsoft.com/office/drawing/2014/main" id="{12F9B65A-A6F7-4588-8135-94BDC492E764}"/>
              </a:ext>
            </a:extLst>
          </p:cNvPr>
          <p:cNvCxnSpPr>
            <a:cxnSpLocks/>
            <a:endCxn id="11" idx="0"/>
          </p:cNvCxnSpPr>
          <p:nvPr/>
        </p:nvCxnSpPr>
        <p:spPr>
          <a:xfrm flipH="1">
            <a:off x="8153656" y="3590982"/>
            <a:ext cx="620696"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AD2090C-4349-4BC0-AB3A-291665A2E346}"/>
              </a:ext>
            </a:extLst>
          </p:cNvPr>
          <p:cNvSpPr/>
          <p:nvPr/>
        </p:nvSpPr>
        <p:spPr>
          <a:xfrm>
            <a:off x="8146146" y="422096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No</a:t>
            </a:r>
          </a:p>
        </p:txBody>
      </p:sp>
      <p:sp>
        <p:nvSpPr>
          <p:cNvPr id="15" name="Rectangle: Rounded Corners 14">
            <a:extLst>
              <a:ext uri="{FF2B5EF4-FFF2-40B4-BE49-F238E27FC236}">
                <a16:creationId xmlns:a16="http://schemas.microsoft.com/office/drawing/2014/main" id="{18F84FC3-B581-4585-97C0-25F15E60E136}"/>
              </a:ext>
            </a:extLst>
          </p:cNvPr>
          <p:cNvSpPr/>
          <p:nvPr/>
        </p:nvSpPr>
        <p:spPr>
          <a:xfrm>
            <a:off x="9828988"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Pay attention to versions</a:t>
            </a:r>
          </a:p>
        </p:txBody>
      </p:sp>
      <p:cxnSp>
        <p:nvCxnSpPr>
          <p:cNvPr id="16" name="Straight Arrow Connector 15">
            <a:extLst>
              <a:ext uri="{FF2B5EF4-FFF2-40B4-BE49-F238E27FC236}">
                <a16:creationId xmlns:a16="http://schemas.microsoft.com/office/drawing/2014/main" id="{3290612A-E234-4FE6-81A2-CC6417874178}"/>
              </a:ext>
            </a:extLst>
          </p:cNvPr>
          <p:cNvCxnSpPr>
            <a:cxnSpLocks/>
            <a:endCxn id="15" idx="0"/>
          </p:cNvCxnSpPr>
          <p:nvPr/>
        </p:nvCxnSpPr>
        <p:spPr>
          <a:xfrm>
            <a:off x="10321689" y="3590982"/>
            <a:ext cx="444481"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3F08010-38D5-480B-8B61-91A203E9609F}"/>
              </a:ext>
            </a:extLst>
          </p:cNvPr>
          <p:cNvSpPr/>
          <p:nvPr/>
        </p:nvSpPr>
        <p:spPr>
          <a:xfrm>
            <a:off x="10203459" y="418287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Yes</a:t>
            </a:r>
          </a:p>
        </p:txBody>
      </p:sp>
      <p:cxnSp>
        <p:nvCxnSpPr>
          <p:cNvPr id="24" name="Straight Arrow Connector 23">
            <a:extLst>
              <a:ext uri="{FF2B5EF4-FFF2-40B4-BE49-F238E27FC236}">
                <a16:creationId xmlns:a16="http://schemas.microsoft.com/office/drawing/2014/main" id="{85020E48-EBE3-493D-8292-15F8DB7A0611}"/>
              </a:ext>
            </a:extLst>
          </p:cNvPr>
          <p:cNvCxnSpPr>
            <a:cxnSpLocks/>
          </p:cNvCxnSpPr>
          <p:nvPr/>
        </p:nvCxnSpPr>
        <p:spPr>
          <a:xfrm>
            <a:off x="9681326" y="2297868"/>
            <a:ext cx="0" cy="56844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16DAB3B5-437D-47C4-9B4B-1E3C64CEA1A7}"/>
              </a:ext>
            </a:extLst>
          </p:cNvPr>
          <p:cNvSpPr/>
          <p:nvPr/>
        </p:nvSpPr>
        <p:spPr>
          <a:xfrm>
            <a:off x="8026938" y="2907222"/>
            <a:ext cx="3297678" cy="683760"/>
          </a:xfrm>
          <a:prstGeom prst="roundRect">
            <a:avLst/>
          </a:prstGeom>
          <a:solidFill>
            <a:srgbClr val="B551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perform biometrician-level analyses?</a:t>
            </a:r>
          </a:p>
        </p:txBody>
      </p:sp>
    </p:spTree>
    <p:extLst>
      <p:ext uri="{BB962C8B-B14F-4D97-AF65-F5344CB8AC3E}">
        <p14:creationId xmlns:p14="http://schemas.microsoft.com/office/powerpoint/2010/main" val="2206302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1996</Words>
  <Application>Microsoft Office PowerPoint</Application>
  <PresentationFormat>Widescreen</PresentationFormat>
  <Paragraphs>260</Paragraphs>
  <Slides>23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Consolas</vt:lpstr>
      <vt:lpstr>Office Theme</vt:lpstr>
      <vt:lpstr>2 – About R &amp; RStudio</vt:lpstr>
      <vt:lpstr>R vs RStudio</vt:lpstr>
      <vt:lpstr>To Open R</vt:lpstr>
      <vt:lpstr>RStudio</vt:lpstr>
      <vt:lpstr>PowerPoint Presentation</vt:lpstr>
      <vt:lpstr>RStudio Demo</vt:lpstr>
      <vt:lpstr>RStudio cont.</vt:lpstr>
      <vt:lpstr>RStudio cont.</vt:lpstr>
      <vt:lpstr>Versions</vt:lpstr>
      <vt:lpstr>Quiz 2-1</vt:lpstr>
      <vt:lpstr>Quiz 2-1 ANSWERS</vt:lpstr>
      <vt:lpstr>Jargon</vt:lpstr>
      <vt:lpstr>Jargon cont.</vt:lpstr>
      <vt:lpstr>Some special characters</vt:lpstr>
      <vt:lpstr>More special characters</vt:lpstr>
      <vt:lpstr>Let’s head to RStudio</vt:lpstr>
      <vt:lpstr>One last RStudio tip</vt:lpstr>
      <vt:lpstr>RStudio Summary</vt:lpstr>
      <vt:lpstr>RStudio Review</vt:lpstr>
      <vt:lpstr>Quiz 2-2</vt:lpstr>
      <vt:lpstr>Quiz 2-2 ANSWERS</vt:lpstr>
      <vt:lpstr>Quiz 2-3</vt:lpstr>
      <vt:lpstr>Quiz 2-3 ANSWERS</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Tyers, Matt B (DFG)</dc:creator>
  <cp:lastModifiedBy>Priest, Justin T (DFG)</cp:lastModifiedBy>
  <cp:revision>12</cp:revision>
  <dcterms:created xsi:type="dcterms:W3CDTF">2023-10-23T19:30:01Z</dcterms:created>
  <dcterms:modified xsi:type="dcterms:W3CDTF">2023-12-10T22:08:50Z</dcterms:modified>
</cp:coreProperties>
</file>