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1" r:id="rId3"/>
    <p:sldId id="257" r:id="rId4"/>
    <p:sldId id="258" r:id="rId5"/>
    <p:sldId id="259" r:id="rId6"/>
    <p:sldId id="260" r:id="rId7"/>
    <p:sldId id="262" r:id="rId8"/>
    <p:sldId id="312" r:id="rId9"/>
    <p:sldId id="310" r:id="rId10"/>
    <p:sldId id="400" r:id="rId11"/>
    <p:sldId id="423" r:id="rId12"/>
    <p:sldId id="422" r:id="rId13"/>
    <p:sldId id="439" r:id="rId14"/>
    <p:sldId id="440" r:id="rId15"/>
    <p:sldId id="273" r:id="rId16"/>
    <p:sldId id="420" r:id="rId17"/>
    <p:sldId id="435" r:id="rId18"/>
    <p:sldId id="307" r:id="rId19"/>
    <p:sldId id="446" r:id="rId20"/>
    <p:sldId id="413" r:id="rId21"/>
    <p:sldId id="349" r:id="rId22"/>
    <p:sldId id="442" r:id="rId23"/>
    <p:sldId id="443" r:id="rId24"/>
    <p:sldId id="444" r:id="rId25"/>
    <p:sldId id="436" r:id="rId26"/>
    <p:sldId id="437" r:id="rId27"/>
    <p:sldId id="342" r:id="rId28"/>
    <p:sldId id="438" r:id="rId29"/>
    <p:sldId id="343" r:id="rId30"/>
    <p:sldId id="447" r:id="rId31"/>
    <p:sldId id="421" r:id="rId32"/>
    <p:sldId id="44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777"/>
    <a:srgbClr val="172C51"/>
    <a:srgbClr val="AC0808"/>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48" autoAdjust="0"/>
  </p:normalViewPr>
  <p:slideViewPr>
    <p:cSldViewPr snapToGrid="0">
      <p:cViewPr>
        <p:scale>
          <a:sx n="75" d="100"/>
          <a:sy n="75" d="100"/>
        </p:scale>
        <p:origin x="187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5</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6</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17</a:t>
            </a:fld>
            <a:endParaRPr lang="en-US"/>
          </a:p>
        </p:txBody>
      </p:sp>
    </p:spTree>
    <p:extLst>
      <p:ext uri="{BB962C8B-B14F-4D97-AF65-F5344CB8AC3E}">
        <p14:creationId xmlns:p14="http://schemas.microsoft.com/office/powerpoint/2010/main" val="86800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20</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29</a:t>
            </a:fld>
            <a:endParaRPr lang="en-US"/>
          </a:p>
        </p:txBody>
      </p:sp>
    </p:spTree>
    <p:extLst>
      <p:ext uri="{BB962C8B-B14F-4D97-AF65-F5344CB8AC3E}">
        <p14:creationId xmlns:p14="http://schemas.microsoft.com/office/powerpoint/2010/main" val="239681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9/11/2023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9/11/2023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9/11/2023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9/11/2023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9/11/2023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9/11/2023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9/11/2023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9/11/2023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9/11/2023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9/11/2023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9/11/2023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9/11/2023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10</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Andy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Andy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Andy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11</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12</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14</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701039" y="1825624"/>
            <a:ext cx="5801361"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a:latin typeface="Consolas" panose="020B0609020204030204" pitchFamily="49" charset="0"/>
              </a:rPr>
              <a:t>read.csv()</a:t>
            </a:r>
            <a:r>
              <a:rPr lang="en-US" dirty="0"/>
              <a:t>” or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a:t>
            </a:r>
          </a:p>
          <a:p>
            <a:pPr marL="457200" lvl="1"/>
            <a:r>
              <a:rPr lang="en-US" dirty="0"/>
              <a:t>We haven’t yet used the package “</a:t>
            </a:r>
            <a:r>
              <a:rPr lang="en-US" dirty="0" err="1"/>
              <a:t>tidyverse</a:t>
            </a:r>
            <a:r>
              <a:rPr lang="en-US" dirty="0"/>
              <a:t>”, so we’ll only use read.csv().                            In future, </a:t>
            </a:r>
            <a:r>
              <a:rPr lang="en-US" dirty="0" err="1"/>
              <a:t>read_csv</a:t>
            </a:r>
            <a:r>
              <a:rPr lang="en-US" dirty="0"/>
              <a:t>() is better</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15</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lnSpcReduction="10000"/>
          </a:bodyPr>
          <a:lstStyle/>
          <a:p>
            <a:r>
              <a:rPr lang="en-US" dirty="0"/>
              <a:t>Getting data into R is relatively simple! Use: </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a:solidFill>
                  <a:srgbClr val="FF0000"/>
                </a:solidFill>
                <a:latin typeface="Consolas" panose="020B0609020204030204" pitchFamily="49" charset="0"/>
              </a:rPr>
              <a:t>read.csv(“</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a:p>
            <a:r>
              <a:rPr lang="en-US" dirty="0"/>
              <a:t>Again, a better function will be </a:t>
            </a:r>
            <a:r>
              <a:rPr lang="en-US" dirty="0" err="1"/>
              <a:t>read_csv</a:t>
            </a:r>
            <a:r>
              <a:rPr lang="en-US" dirty="0"/>
              <a:t>()</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390905"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17</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18</a:t>
            </a:fld>
            <a:endParaRPr lang="en-US"/>
          </a:p>
        </p:txBody>
      </p:sp>
    </p:spTree>
    <p:extLst>
      <p:ext uri="{BB962C8B-B14F-4D97-AF65-F5344CB8AC3E}">
        <p14:creationId xmlns:p14="http://schemas.microsoft.com/office/powerpoint/2010/main" val="59104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19</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r>
              <a:rPr lang="en-US" dirty="0"/>
              <a:t>Spending time at the outset thinking about folder structure and data setup will save you LOTS of time later on. So we’ll review:</a:t>
            </a:r>
          </a:p>
          <a:p>
            <a:pPr lvl="1"/>
            <a:r>
              <a:rPr lang="en-US" dirty="0"/>
              <a:t>Folder structure – where IS it?</a:t>
            </a:r>
          </a:p>
          <a:p>
            <a:pPr lvl="1"/>
            <a:r>
              <a:rPr lang="en-US" dirty="0"/>
              <a:t>Packages – let’s make it easy!</a:t>
            </a:r>
          </a:p>
          <a:p>
            <a:pPr lvl="1"/>
            <a:r>
              <a:rPr lang="en-US" dirty="0"/>
              <a:t>Data – So you think it’s clear?</a:t>
            </a:r>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2</a:t>
            </a:fld>
            <a:endParaRPr lang="en-US"/>
          </a:p>
        </p:txBody>
      </p:sp>
    </p:spTree>
    <p:extLst>
      <p:ext uri="{BB962C8B-B14F-4D97-AF65-F5344CB8AC3E}">
        <p14:creationId xmlns:p14="http://schemas.microsoft.com/office/powerpoint/2010/main" val="298175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20</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23</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24</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25</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26</a:t>
            </a:fld>
            <a:endParaRPr lang="en-US"/>
          </a:p>
        </p:txBody>
      </p:sp>
    </p:spTree>
    <p:extLst>
      <p:ext uri="{BB962C8B-B14F-4D97-AF65-F5344CB8AC3E}">
        <p14:creationId xmlns:p14="http://schemas.microsoft.com/office/powerpoint/2010/main" val="345559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27</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28</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But First! 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851849" cy="4670868"/>
          </a:xfrm>
        </p:spPr>
        <p:txBody>
          <a:bodyPr>
            <a:normAutofit fontScale="92500" lnSpcReduction="10000"/>
          </a:bodyPr>
          <a:lstStyle/>
          <a:p>
            <a:r>
              <a:rPr lang="en-US" dirty="0"/>
              <a:t>What is a directory? </a:t>
            </a:r>
          </a:p>
          <a:p>
            <a:endParaRPr lang="en-US" dirty="0"/>
          </a:p>
          <a:p>
            <a:r>
              <a:rPr lang="en-US" dirty="0"/>
              <a:t>Before importing your data, you should know where R thinks you are</a:t>
            </a:r>
          </a:p>
          <a:p>
            <a:endParaRPr lang="en-US" dirty="0"/>
          </a:p>
          <a:p>
            <a:r>
              <a:rPr lang="en-US" dirty="0"/>
              <a:t>Using modern tools in R (like </a:t>
            </a:r>
            <a:r>
              <a:rPr lang="en-US" dirty="0" err="1"/>
              <a:t>Rprojects</a:t>
            </a:r>
            <a:r>
              <a:rPr lang="en-US" dirty="0"/>
              <a:t>!) avoids many of the headaches with directories; regardless, it’s important to be aware of these issues. </a:t>
            </a:r>
          </a:p>
          <a:p>
            <a:endParaRPr lang="en-US" dirty="0"/>
          </a:p>
          <a:p>
            <a:r>
              <a:rPr lang="en-US" dirty="0"/>
              <a:t>Type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your working directory is. </a:t>
            </a:r>
          </a:p>
        </p:txBody>
      </p:sp>
      <p:sp>
        <p:nvSpPr>
          <p:cNvPr id="5" name="TextBox 4">
            <a:extLst>
              <a:ext uri="{FF2B5EF4-FFF2-40B4-BE49-F238E27FC236}">
                <a16:creationId xmlns:a16="http://schemas.microsoft.com/office/drawing/2014/main" id="{A4BEF2E1-4DAD-5969-AF97-433C43F6DAB1}"/>
              </a:ext>
            </a:extLst>
          </p:cNvPr>
          <p:cNvSpPr txBox="1"/>
          <p:nvPr/>
        </p:nvSpPr>
        <p:spPr>
          <a:xfrm>
            <a:off x="6953955" y="1834504"/>
            <a:ext cx="5373511" cy="2616101"/>
          </a:xfrm>
          <a:prstGeom prst="rect">
            <a:avLst/>
          </a:prstGeom>
          <a:noFill/>
        </p:spPr>
        <p:txBody>
          <a:bodyPr wrap="square" rtlCol="0">
            <a:spAutoFit/>
          </a:bodyPr>
          <a:lstStyle/>
          <a:p>
            <a:r>
              <a:rPr lang="en-US" sz="2800" dirty="0"/>
              <a:t>What happens if you write:</a:t>
            </a:r>
          </a:p>
          <a:p>
            <a:pPr marL="0" indent="0">
              <a:buNone/>
            </a:pPr>
            <a:r>
              <a:rPr lang="en-US" sz="2400" dirty="0">
                <a:latin typeface="Consolas" panose="020B0609020204030204" pitchFamily="49" charset="0"/>
              </a:rPr>
              <a:t>&gt; read.csv(“input.csv”)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read.csv(“data/input.csv”)</a:t>
            </a:r>
          </a:p>
          <a:p>
            <a:endParaRPr lang="en-US" sz="2800"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04395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30</a:t>
            </a:fld>
            <a:endParaRPr lang="en-US"/>
          </a:p>
        </p:txBody>
      </p:sp>
      <p:grpSp>
        <p:nvGrpSpPr>
          <p:cNvPr id="15" name="Group 14">
            <a:extLst>
              <a:ext uri="{FF2B5EF4-FFF2-40B4-BE49-F238E27FC236}">
                <a16:creationId xmlns:a16="http://schemas.microsoft.com/office/drawing/2014/main" id="{C952A28F-E14F-5831-151E-B5486BE0EF9F}"/>
              </a:ext>
            </a:extLst>
          </p:cNvPr>
          <p:cNvGrpSpPr/>
          <p:nvPr/>
        </p:nvGrpSpPr>
        <p:grpSpPr>
          <a:xfrm>
            <a:off x="7594600" y="5662614"/>
            <a:ext cx="914400" cy="914400"/>
            <a:chOff x="7594600" y="5713414"/>
            <a:chExt cx="914400" cy="914400"/>
          </a:xfrm>
        </p:grpSpPr>
        <p:sp>
          <p:nvSpPr>
            <p:cNvPr id="14" name="Rectangle 13">
              <a:extLst>
                <a:ext uri="{FF2B5EF4-FFF2-40B4-BE49-F238E27FC236}">
                  <a16:creationId xmlns:a16="http://schemas.microsoft.com/office/drawing/2014/main" id="{BD762FCB-2EAC-1ECF-CE95-B6EB2F85F151}"/>
                </a:ext>
              </a:extLst>
            </p:cNvPr>
            <p:cNvSpPr/>
            <p:nvPr/>
          </p:nvSpPr>
          <p:spPr>
            <a:xfrm>
              <a:off x="7893050" y="5980112"/>
              <a:ext cx="317500" cy="533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594600" y="5713414"/>
              <a:ext cx="914400" cy="914400"/>
            </a:xfrm>
            <a:prstGeom prst="rect">
              <a:avLst/>
            </a:prstGeom>
          </p:spPr>
        </p:pic>
      </p:grpSp>
      <p:grpSp>
        <p:nvGrpSpPr>
          <p:cNvPr id="16" name="Group 15">
            <a:extLst>
              <a:ext uri="{FF2B5EF4-FFF2-40B4-BE49-F238E27FC236}">
                <a16:creationId xmlns:a16="http://schemas.microsoft.com/office/drawing/2014/main" id="{18127D8B-D2AC-086D-1689-92C81C19FD68}"/>
              </a:ext>
            </a:extLst>
          </p:cNvPr>
          <p:cNvGrpSpPr/>
          <p:nvPr/>
        </p:nvGrpSpPr>
        <p:grpSpPr>
          <a:xfrm rot="10800000">
            <a:off x="3048000" y="61914"/>
            <a:ext cx="914400" cy="914400"/>
            <a:chOff x="7594600" y="5713414"/>
            <a:chExt cx="914400" cy="914400"/>
          </a:xfrm>
        </p:grpSpPr>
        <p:sp>
          <p:nvSpPr>
            <p:cNvPr id="17" name="Rectangle 16">
              <a:extLst>
                <a:ext uri="{FF2B5EF4-FFF2-40B4-BE49-F238E27FC236}">
                  <a16:creationId xmlns:a16="http://schemas.microsoft.com/office/drawing/2014/main" id="{A97A4283-3161-BF49-18FF-AFE2808097D8}"/>
                </a:ext>
              </a:extLst>
            </p:cNvPr>
            <p:cNvSpPr/>
            <p:nvPr/>
          </p:nvSpPr>
          <p:spPr>
            <a:xfrm>
              <a:off x="7893050" y="5980112"/>
              <a:ext cx="317500" cy="533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594600" y="5713414"/>
              <a:ext cx="914400" cy="914400"/>
            </a:xfrm>
            <a:prstGeom prst="rect">
              <a:avLst/>
            </a:prstGeom>
          </p:spPr>
        </p:pic>
      </p:grpSp>
    </p:spTree>
    <p:extLst>
      <p:ext uri="{BB962C8B-B14F-4D97-AF65-F5344CB8AC3E}">
        <p14:creationId xmlns:p14="http://schemas.microsoft.com/office/powerpoint/2010/main" val="39642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31</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32</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4</a:t>
            </a:fld>
            <a:endParaRPr lang="en-US"/>
          </a:p>
        </p:txBody>
      </p:sp>
    </p:spTree>
    <p:extLst>
      <p:ext uri="{BB962C8B-B14F-4D97-AF65-F5344CB8AC3E}">
        <p14:creationId xmlns:p14="http://schemas.microsoft.com/office/powerpoint/2010/main" val="221436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lnSpcReduction="10000"/>
          </a:bodyPr>
          <a:lstStyle/>
          <a:p>
            <a:r>
              <a:rPr lang="en-US" dirty="0"/>
              <a:t>In the previous section,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some packages to import our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3577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6</a:t>
            </a:fld>
            <a:endParaRPr lang="en-US"/>
          </a:p>
        </p:txBody>
      </p:sp>
    </p:spTree>
    <p:extLst>
      <p:ext uri="{BB962C8B-B14F-4D97-AF65-F5344CB8AC3E}">
        <p14:creationId xmlns:p14="http://schemas.microsoft.com/office/powerpoint/2010/main" val="359643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838200" y="1825625"/>
            <a:ext cx="6735417" cy="4351338"/>
          </a:xfrm>
        </p:spPr>
        <p:txBody>
          <a:bodyPr/>
          <a:lstStyle/>
          <a:p>
            <a:pPr marL="0" indent="0">
              <a:buNone/>
            </a:pPr>
            <a:r>
              <a:rPr lang="en-US" dirty="0"/>
              <a:t>Data should be: </a:t>
            </a:r>
          </a:p>
          <a:p>
            <a:r>
              <a:rPr lang="en-US" b="1" dirty="0" err="1"/>
              <a:t>Unsummarized</a:t>
            </a:r>
            <a:r>
              <a:rPr lang="en-US" dirty="0"/>
              <a:t> &amp; </a:t>
            </a:r>
            <a:r>
              <a:rPr lang="en-US" b="1" dirty="0"/>
              <a:t>Raw </a:t>
            </a:r>
            <a:r>
              <a:rPr lang="en-US" dirty="0"/>
              <a:t>– try not to edit it before importing into R</a:t>
            </a:r>
          </a:p>
          <a:p>
            <a:endParaRPr lang="en-US" dirty="0"/>
          </a:p>
          <a:p>
            <a:r>
              <a:rPr lang="en-US" b="1" dirty="0" err="1"/>
              <a:t>Untabled</a:t>
            </a:r>
            <a:r>
              <a:rPr lang="en-US" b="1" dirty="0"/>
              <a:t> </a:t>
            </a:r>
            <a:r>
              <a:rPr lang="en-US" dirty="0"/>
              <a:t>– Use “long” format (lots of rows) with each row being a year &amp; stream</a:t>
            </a:r>
          </a:p>
          <a:p>
            <a:endParaRPr lang="en-US"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7</a:t>
            </a:fld>
            <a:endParaRPr lang="en-US"/>
          </a:p>
        </p:txBody>
      </p:sp>
    </p:spTree>
    <p:extLst>
      <p:ext uri="{BB962C8B-B14F-4D97-AF65-F5344CB8AC3E}">
        <p14:creationId xmlns:p14="http://schemas.microsoft.com/office/powerpoint/2010/main" val="2890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2747</Words>
  <Application>Microsoft Office PowerPoint</Application>
  <PresentationFormat>Widescreen</PresentationFormat>
  <Paragraphs>553</Paragraphs>
  <Slides>32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Bradley Hand ITC</vt:lpstr>
      <vt:lpstr>Calibri</vt:lpstr>
      <vt:lpstr>Calibri Light</vt:lpstr>
      <vt:lpstr>Consolas</vt:lpstr>
      <vt:lpstr>Lucida Console</vt:lpstr>
      <vt:lpstr>Office Theme</vt:lpstr>
      <vt:lpstr>5 – Reading Real Data</vt:lpstr>
      <vt:lpstr>But First! Some computer review</vt:lpstr>
      <vt:lpstr>But First! Folders (Directories)</vt:lpstr>
      <vt:lpstr>Folder Structure</vt:lpstr>
      <vt:lpstr>Package Review</vt:lpstr>
      <vt:lpstr>Data Review</vt:lpstr>
      <vt:lpstr>Data</vt:lpstr>
      <vt:lpstr>Tidy vs non-tidy data</vt:lpstr>
      <vt:lpstr>Data Do’s &amp; Data Don’ts </vt:lpstr>
      <vt:lpstr>Tidy vs non-tidy data</vt:lpstr>
      <vt:lpstr>Tidy Data</vt:lpstr>
      <vt:lpstr>Why be Tidy?</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Quiz 5-2</vt:lpstr>
      <vt:lpstr>Quiz 5-2</vt:lpstr>
      <vt:lpstr>Quiz 5-2 - BONUS</vt:lpstr>
      <vt:lpstr>Error Are Puzzles not Problems</vt:lpstr>
      <vt:lpstr>Errors – Don’t Fret! </vt:lpstr>
      <vt:lpstr>Some Common Errors</vt:lpstr>
      <vt:lpstr>Error Clues – Let’s solve together</vt:lpstr>
      <vt:lpstr>Error Summary Table – Reference</vt:lpstr>
      <vt:lpstr>PowerPoint Presentation</vt:lpstr>
      <vt:lpstr>Quiz 5-3</vt:lpstr>
      <vt:lpstr>Quiz 5-3</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8</cp:revision>
  <dcterms:created xsi:type="dcterms:W3CDTF">2023-09-08T19:05:37Z</dcterms:created>
  <dcterms:modified xsi:type="dcterms:W3CDTF">2023-09-11T22:32:39Z</dcterms:modified>
</cp:coreProperties>
</file>