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34" r:id="rId3"/>
    <p:sldId id="335" r:id="rId4"/>
    <p:sldId id="336" r:id="rId5"/>
    <p:sldId id="337" r:id="rId6"/>
    <p:sldId id="340" r:id="rId7"/>
    <p:sldId id="341" r:id="rId8"/>
    <p:sldId id="339" r:id="rId9"/>
    <p:sldId id="342" r:id="rId10"/>
    <p:sldId id="343" r:id="rId11"/>
    <p:sldId id="344" r:id="rId12"/>
    <p:sldId id="354" r:id="rId13"/>
    <p:sldId id="348" r:id="rId14"/>
    <p:sldId id="349" r:id="rId15"/>
    <p:sldId id="350" r:id="rId16"/>
    <p:sldId id="355" r:id="rId17"/>
    <p:sldId id="351" r:id="rId18"/>
    <p:sldId id="352" r:id="rId19"/>
    <p:sldId id="353" r:id="rId20"/>
    <p:sldId id="358" r:id="rId21"/>
    <p:sldId id="359" r:id="rId22"/>
    <p:sldId id="356" r:id="rId23"/>
    <p:sldId id="3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82835" autoAdjust="0"/>
  </p:normalViewPr>
  <p:slideViewPr>
    <p:cSldViewPr snapToGrid="0">
      <p:cViewPr varScale="1">
        <p:scale>
          <a:sx n="85" d="100"/>
          <a:sy n="85" d="100"/>
        </p:scale>
        <p:origin x="10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7DCD-98E8-45AD-855C-EF4D34C86DE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0544-A233-4575-9A72-45E28C64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3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 we’re doing something a little bit annoying, in that we just gave you a bunch of tools to work with data, and now we’re going to teach a WHOLE NEW set of tools that have a whole new syntax.</a:t>
            </a:r>
          </a:p>
          <a:p>
            <a:endParaRPr lang="en-US" sz="1050" dirty="0"/>
          </a:p>
          <a:p>
            <a:r>
              <a:rPr lang="en-US" sz="1050" dirty="0"/>
              <a:t>If you made the observation that data manipulation in what we call “Base R” is a bit clunky &amp; hard to read, you’d be right.</a:t>
            </a:r>
          </a:p>
          <a:p>
            <a:endParaRPr lang="en-US" sz="1050" dirty="0"/>
          </a:p>
          <a:p>
            <a:r>
              <a:rPr lang="en-US" sz="1050" dirty="0"/>
              <a:t>So we’re going to introduce some more modern tools (called the </a:t>
            </a:r>
            <a:r>
              <a:rPr lang="en-US" sz="1050" dirty="0" err="1"/>
              <a:t>tidyverse</a:t>
            </a:r>
            <a:r>
              <a:rPr lang="en-US" sz="1050" dirty="0"/>
              <a:t>) that will probably streamline things a 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So!  Let’s play with this, but first define some fake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5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Select() is a way of selecting a subset of COLUMNS</a:t>
            </a:r>
          </a:p>
          <a:p>
            <a:endParaRPr lang="en-US" dirty="0"/>
          </a:p>
          <a:p>
            <a:r>
              <a:rPr lang="en-US" dirty="0"/>
              <a:t>So here’s our original </a:t>
            </a:r>
            <a:r>
              <a:rPr lang="en-US" dirty="0" err="1"/>
              <a:t>data.frame</a:t>
            </a:r>
            <a:r>
              <a:rPr lang="en-US" dirty="0"/>
              <a:t>, and here’s what a select() call looks like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11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is similar, but it gives a subset of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42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Mutate() allows you to make new columns, or transform existing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01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Rename() is awesome.  I love rename().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9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Left_join</a:t>
            </a:r>
            <a:r>
              <a:rPr lang="en-US" dirty="0"/>
              <a:t>() isn’t one of the “core” </a:t>
            </a:r>
            <a:r>
              <a:rPr lang="en-US" dirty="0" err="1"/>
              <a:t>dplyr</a:t>
            </a:r>
            <a:r>
              <a:rPr lang="en-US" dirty="0"/>
              <a:t> functions, but it’s just so amazing we’re talking about it anyway.</a:t>
            </a:r>
          </a:p>
          <a:p>
            <a:endParaRPr lang="en-US" dirty="0"/>
          </a:p>
          <a:p>
            <a:r>
              <a:rPr lang="en-US" dirty="0"/>
              <a:t>Let’s say we have a lookup table of station names, and want to add a new column that pulls station name by station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91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there’s a bajillion more data verbs for common data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2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It’s worth circling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7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give some motivation, here’s a bit of schematic of my typical data workflow before embracing the </a:t>
            </a:r>
            <a:r>
              <a:rPr lang="en-US" dirty="0" err="1"/>
              <a:t>tidyverse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3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hold that mental picture in your mind, while we introduce a new, extremely powerful operator: the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it’s easier to think of this the other way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71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this really matters is if you have a whole sequence of operations.</a:t>
            </a:r>
          </a:p>
          <a:p>
            <a:endParaRPr lang="en-US" dirty="0"/>
          </a:p>
          <a:p>
            <a:r>
              <a:rPr lang="en-US" dirty="0"/>
              <a:t>You COULD write it as a nested function call, and it would work… but it’s much more natural to write steps in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6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have this mental model of the thing we started with, then what happens to it…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8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with that picture firmly in your mind…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if we revisit the Base R way of wrangling data…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3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explicitly talk about what I mean when I say “</a:t>
            </a:r>
            <a:r>
              <a:rPr lang="en-US" dirty="0" err="1"/>
              <a:t>tidyverse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6F79-6B37-8B2A-3097-CE305BCE0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0F6DC-87AC-CAE0-E5DF-466BC5999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68EA-FCD6-864B-15DD-A3303191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1004-8743-7A32-9699-0D2D66F0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E0A23-8373-20AB-6782-03B25166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AAA7-B4C4-FD0E-1605-2547AA36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2697F-FB20-9226-6A39-36651179C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8E00-A397-8FD9-5D30-2295287D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5EA0-221C-2D6E-0A5E-089876F0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BC382-64A7-FC54-4281-BD8A66A6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9A01A-F273-AB44-C5AF-BABD8AD94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DB03-C93C-4D95-FFA2-4050FC4D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7C71-16B6-CD87-44EB-65B686EA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DB45B-DC51-E81A-013A-FFABECD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0755-2E2A-A49C-D32B-81F81973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77A3-C5C2-85F6-6A82-9129EF1E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BE6D-1212-C907-483B-5A49691C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51BC-A530-EAEB-0A1F-D405EB2A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862E-B984-6CE4-AE8F-209A18E6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98EB-7BFB-A817-F13A-07F19AE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0C23-495E-9624-B058-9F56DD16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F813-97D3-B7E0-6708-FFE955A9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9152-55AB-05B6-4796-CB3E3B61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19BD-3A0E-6C6A-D237-1E3853D7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F713-5DD8-96F0-A32B-0A014622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87CF-4FF7-7258-7134-93FFB69C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F52F-BE8E-07A7-7C6C-CB3DB2D85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A704-B13A-BD5E-159F-69DCA3B2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9E2B6-E016-819C-A5AB-9B114FA2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0B68-CBF9-10BD-F70A-FA76FE0E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E05D0-2A06-00EB-48B1-CE97B845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6292-861D-F5E4-74A4-CB93C226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1C480-B89B-30FD-8605-41F06840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66A1-E7AE-6447-9621-6B0DF03E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20B3-6391-C15C-505C-A7EBB68D8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BC2FF-86EC-E966-B9DB-5676005F2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2986B-8170-D677-B570-A762E64F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27604-2287-526F-E184-8196E669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F4FF-894E-A6D0-2A8B-774711D8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063B-3E8B-9E3A-3DA1-26735C18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FED50-4B33-4411-283D-AEE8A864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C64B7-D8F6-B8DE-95A3-1136D1EE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FC217-7FD7-A292-1348-1769A0B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B29E6-3648-583D-5DB7-1FD852A2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56377-977D-DAD3-E8C9-EF3A9117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9E91A-2312-7DFF-3304-CEEB0DDB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F5FD-AD79-373D-E2CD-AB576EB1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73F4-33F0-F9E6-B6F6-15B863AA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4557-90FD-D278-F24E-7D54CFC1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9E40D-C9DE-C345-EE4A-9CAE77F7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27BB2-5B6B-F264-56F5-0A102DFA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C873A-4B36-91C6-BCD0-D81B48A2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6F20-A605-F1B0-9021-2B682289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2B3E4-55C2-3409-18FD-8BB89F130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167A1-7F55-1A2A-5CF4-5F747EA37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550DF-3877-E4EB-F3B6-4C814A7E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6185-7245-ABE8-752B-9A0F7F77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388C-E4C0-E2B8-D49F-30108581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EBE85-B87C-0174-D18E-52F381DA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FA400-53CB-1D73-5FD4-A7AC75A6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CD0C-5708-760D-ED16-78F35AE0C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02B9-93E3-411E-84F2-1DED38F1B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D7B0-C900-3D35-DCCD-32E053D19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EE45-8906-C4AB-824C-416CEE082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5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plyr/vignettes/dplyr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tidyverse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4A87-2827-27D6-B3F0-5F5DDA59A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1ED56-8CB9-7828-DA5F-CEA5B47CD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 err="1"/>
              <a:t>dplyr</a:t>
            </a:r>
            <a:r>
              <a:rPr lang="en-US" sz="3600" b="1" dirty="0"/>
              <a:t> </a:t>
            </a:r>
            <a:r>
              <a:rPr lang="en-US" sz="3600" dirty="0"/>
              <a:t> package (part of </a:t>
            </a:r>
            <a:r>
              <a:rPr lang="en-US" sz="3600" dirty="0" err="1"/>
              <a:t>tidyverse</a:t>
            </a:r>
            <a:r>
              <a:rPr lang="en-US" sz="3600"/>
              <a:t>)</a:t>
            </a:r>
            <a:endParaRPr lang="en-US" sz="3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973394" y="914401"/>
            <a:ext cx="9672835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a set of functions (“verbs”) for </a:t>
            </a:r>
            <a:r>
              <a:rPr lang="en-US" i="1" dirty="0"/>
              <a:t>typical</a:t>
            </a:r>
            <a:r>
              <a:rPr lang="en-US" dirty="0"/>
              <a:t> data operations</a:t>
            </a:r>
          </a:p>
          <a:p>
            <a:r>
              <a:rPr lang="en-US" dirty="0"/>
              <a:t>All of these take a </a:t>
            </a:r>
            <a:r>
              <a:rPr lang="en-US" dirty="0" err="1"/>
              <a:t>data.frame</a:t>
            </a:r>
            <a:r>
              <a:rPr lang="en-US" dirty="0"/>
              <a:t> as their first argument, and return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dirty="0"/>
              <a:t>This means you can %&gt;% a whole sequence in one </a:t>
            </a:r>
            <a:r>
              <a:rPr lang="en-US" b="1" dirty="0"/>
              <a:t>pipeline</a:t>
            </a:r>
            <a:r>
              <a:rPr lang="en-US" dirty="0"/>
              <a:t>!!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638427-F308-FB3A-F45D-62DD157C0868}"/>
              </a:ext>
            </a:extLst>
          </p:cNvPr>
          <p:cNvSpPr txBox="1">
            <a:spLocks/>
          </p:cNvSpPr>
          <p:nvPr/>
        </p:nvSpPr>
        <p:spPr>
          <a:xfrm>
            <a:off x="1821652" y="2923983"/>
            <a:ext cx="4274348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myDataFrame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dataVerb1(someArgs1)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dataVerb2(someArgs2)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dataVerb3(someArgs3)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F2859-34D3-54C9-3937-E956DC306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3"/>
          <a:stretch/>
        </p:blipFill>
        <p:spPr>
          <a:xfrm>
            <a:off x="7953875" y="4269810"/>
            <a:ext cx="3874331" cy="23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2BC145C-B1A2-5FC6-E33B-894DB9B36894}"/>
              </a:ext>
            </a:extLst>
          </p:cNvPr>
          <p:cNvSpPr/>
          <p:nvPr/>
        </p:nvSpPr>
        <p:spPr>
          <a:xfrm>
            <a:off x="3196120" y="1361207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255C57E-F13D-8FEF-E4C2-9BABEF65E9C1}"/>
              </a:ext>
            </a:extLst>
          </p:cNvPr>
          <p:cNvSpPr/>
          <p:nvPr/>
        </p:nvSpPr>
        <p:spPr>
          <a:xfrm>
            <a:off x="3196120" y="2706731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81873AB2-E3E8-CBFB-5182-34684B9F1C6B}"/>
              </a:ext>
            </a:extLst>
          </p:cNvPr>
          <p:cNvSpPr/>
          <p:nvPr/>
        </p:nvSpPr>
        <p:spPr>
          <a:xfrm>
            <a:off x="3196120" y="4051948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0E982F31-40F0-FDB8-32F6-5F7226907597}"/>
              </a:ext>
            </a:extLst>
          </p:cNvPr>
          <p:cNvSpPr/>
          <p:nvPr/>
        </p:nvSpPr>
        <p:spPr>
          <a:xfrm>
            <a:off x="3133420" y="5331616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6195823" y="146583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6195823" y="282029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6195823" y="4201165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6166941" y="5467390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A5051024-EAF9-00AF-D346-04E53DBA9FF6}"/>
              </a:ext>
            </a:extLst>
          </p:cNvPr>
          <p:cNvSpPr/>
          <p:nvPr/>
        </p:nvSpPr>
        <p:spPr>
          <a:xfrm>
            <a:off x="2759282" y="22238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37EBE80E-E4BA-DFBD-4262-98E8647765F6}"/>
              </a:ext>
            </a:extLst>
          </p:cNvPr>
          <p:cNvSpPr/>
          <p:nvPr/>
        </p:nvSpPr>
        <p:spPr>
          <a:xfrm>
            <a:off x="2759282" y="356821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DA1EA4D-334A-EDCF-7359-2A748B1F505E}"/>
              </a:ext>
            </a:extLst>
          </p:cNvPr>
          <p:cNvSpPr/>
          <p:nvPr/>
        </p:nvSpPr>
        <p:spPr>
          <a:xfrm>
            <a:off x="2759282" y="491508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C8043721-D2E0-88FA-FA16-E393CAFC1C2B}"/>
              </a:ext>
            </a:extLst>
          </p:cNvPr>
          <p:cNvSpPr/>
          <p:nvPr/>
        </p:nvSpPr>
        <p:spPr>
          <a:xfrm>
            <a:off x="2759282" y="62137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5844540" y="907328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9423335" y="145570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9426596" y="281016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9423335" y="416462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23" grpId="0"/>
      <p:bldP spid="24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C1DA-F513-BA41-1316-F3B15902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Tidyverse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B4F7-8334-D12C-E782-35F86068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197"/>
            <a:ext cx="10515600" cy="124495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extend the usefulness of R, use slightly different language syntax, and play well together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622F-C6AA-C1C0-6823-D0D1F820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55" y="3739445"/>
            <a:ext cx="7164983" cy="26546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1DF832-CB4B-3CF3-BBFF-93A21BDCAA00}"/>
              </a:ext>
            </a:extLst>
          </p:cNvPr>
          <p:cNvSpPr txBox="1">
            <a:spLocks/>
          </p:cNvSpPr>
          <p:nvPr/>
        </p:nvSpPr>
        <p:spPr>
          <a:xfrm>
            <a:off x="1340971" y="3016106"/>
            <a:ext cx="5342052" cy="37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 usually just load the </a:t>
            </a:r>
            <a:r>
              <a:rPr lang="en-US" sz="2000" dirty="0" err="1"/>
              <a:t>tidyverse</a:t>
            </a:r>
            <a:r>
              <a:rPr lang="en-US" sz="2000" dirty="0"/>
              <a:t> package (I’m lazy)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70FF4A1-EF8C-AA82-5B88-BB184BCCD775}"/>
              </a:ext>
            </a:extLst>
          </p:cNvPr>
          <p:cNvSpPr/>
          <p:nvPr/>
        </p:nvSpPr>
        <p:spPr>
          <a:xfrm rot="5400000">
            <a:off x="1607477" y="2626302"/>
            <a:ext cx="343868" cy="18824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CDF4B9-0537-5ABA-5E2C-2D61120B9892}"/>
              </a:ext>
            </a:extLst>
          </p:cNvPr>
          <p:cNvSpPr txBox="1">
            <a:spLocks/>
          </p:cNvSpPr>
          <p:nvPr/>
        </p:nvSpPr>
        <p:spPr>
          <a:xfrm>
            <a:off x="8308624" y="3733304"/>
            <a:ext cx="2122310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These are all the packages that get loaded at once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6FAF909-614E-CBF6-A3CE-39276B23C35F}"/>
              </a:ext>
            </a:extLst>
          </p:cNvPr>
          <p:cNvSpPr/>
          <p:nvPr/>
        </p:nvSpPr>
        <p:spPr>
          <a:xfrm rot="10800000">
            <a:off x="7767392" y="3952971"/>
            <a:ext cx="343868" cy="1113800"/>
          </a:xfrm>
          <a:prstGeom prst="leftBrace">
            <a:avLst>
              <a:gd name="adj1" fmla="val 8333"/>
              <a:gd name="adj2" fmla="val 74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9DD2B5-2E54-5C92-DCEF-A041ABE489C3}"/>
              </a:ext>
            </a:extLst>
          </p:cNvPr>
          <p:cNvSpPr txBox="1">
            <a:spLocks/>
          </p:cNvSpPr>
          <p:nvPr/>
        </p:nvSpPr>
        <p:spPr>
          <a:xfrm>
            <a:off x="8461023" y="5322825"/>
            <a:ext cx="3550355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Letting you know that there are functions with these names in multiple packages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E2A3F0-456B-1ED4-8B8F-7E86C0798331}"/>
              </a:ext>
            </a:extLst>
          </p:cNvPr>
          <p:cNvSpPr/>
          <p:nvPr/>
        </p:nvSpPr>
        <p:spPr>
          <a:xfrm rot="10800000">
            <a:off x="7773866" y="5287340"/>
            <a:ext cx="343869" cy="763504"/>
          </a:xfrm>
          <a:prstGeom prst="leftBrace">
            <a:avLst>
              <a:gd name="adj1" fmla="val 8333"/>
              <a:gd name="adj2" fmla="val 595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First, some fake data…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32" y="971550"/>
            <a:ext cx="6430835" cy="5612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(station = c(1, 1, 2, 2, 3, 3),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catch = c(12, 23, 44, 65, 34, 49),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hours = c(1, 2, 2, 3, 1, 1.5),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weather = c("sun", "sun", "rain", "rain", "rain", "flood"))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hours 	weather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 1.0 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2.0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2.0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3.0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1.0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1.5   	flood</a:t>
            </a: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77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a subset of columns</a:t>
            </a:r>
            <a:r>
              <a:rPr lang="en-US" sz="3600" b="1" dirty="0"/>
              <a:t>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1116822" y="940800"/>
            <a:ext cx="7009908" cy="109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523" y="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404525" y="2924164"/>
            <a:ext cx="6787475" cy="282809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, 1:2]</a:t>
            </a:r>
          </a:p>
          <a:p>
            <a:pPr lvl="1"/>
            <a:r>
              <a:rPr lang="en-US" sz="1800" dirty="0"/>
              <a:t>Not obvious to a reader</a:t>
            </a:r>
          </a:p>
          <a:p>
            <a:pPr lvl="1"/>
            <a:r>
              <a:rPr lang="en-US" sz="1800" dirty="0"/>
              <a:t>Not as robust to changes to the data!</a:t>
            </a:r>
          </a:p>
          <a:p>
            <a:pPr marL="0" indent="0">
              <a:buNone/>
            </a:pPr>
            <a:r>
              <a:rPr lang="en-US" sz="2000" dirty="0" err="1"/>
              <a:t>data.frame</a:t>
            </a:r>
            <a:r>
              <a:rPr lang="en-US" sz="2000" dirty="0"/>
              <a:t>(station=</a:t>
            </a:r>
            <a:r>
              <a:rPr lang="en-US" sz="2000" dirty="0" err="1"/>
              <a:t>catchdata$station</a:t>
            </a:r>
            <a:r>
              <a:rPr lang="en-US" sz="2000" dirty="0"/>
              <a:t>, catch=</a:t>
            </a:r>
            <a:r>
              <a:rPr lang="en-US" sz="2000" dirty="0" err="1"/>
              <a:t>catchdata$catch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Lots of extra typing</a:t>
            </a:r>
          </a:p>
          <a:p>
            <a:pPr marL="0" indent="0">
              <a:buNone/>
            </a:pPr>
            <a:r>
              <a:rPr lang="en-US" sz="2000" dirty="0"/>
              <a:t>catchdata[ , c("station", "catch")]</a:t>
            </a:r>
          </a:p>
          <a:p>
            <a:pPr lvl="1"/>
            <a:r>
              <a:rPr lang="en-US" sz="1800" dirty="0"/>
              <a:t>Kinda messy!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637132" y="1916764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3912636" y="1028803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280273" y="5693106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3747362" y="5233263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176756" y="6328381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</p:spTree>
    <p:extLst>
      <p:ext uri="{BB962C8B-B14F-4D97-AF65-F5344CB8AC3E}">
        <p14:creationId xmlns:p14="http://schemas.microsoft.com/office/powerpoint/2010/main" val="12066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a subset of rows</a:t>
            </a:r>
            <a:r>
              <a:rPr lang="en-US" sz="3600" b="1" dirty="0"/>
              <a:t>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1313660" y="9746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523" y="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246369" y="4785648"/>
            <a:ext cx="6787475" cy="148704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</a:t>
            </a:r>
            <a:r>
              <a:rPr lang="en-US" sz="2000" dirty="0" err="1"/>
              <a:t>catchdata$station</a:t>
            </a:r>
            <a:r>
              <a:rPr lang="en-US" sz="2000" dirty="0"/>
              <a:t> %in% 1:2, ]</a:t>
            </a:r>
          </a:p>
          <a:p>
            <a:pPr lvl="1"/>
            <a:r>
              <a:rPr lang="en-US" sz="1800" dirty="0"/>
              <a:t>A little extra typing</a:t>
            </a:r>
          </a:p>
          <a:p>
            <a:pPr lvl="1"/>
            <a:r>
              <a:rPr lang="en-US" sz="1800" dirty="0"/>
              <a:t>A reader might not know what the square brackets mean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2452" y="17615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4117386" y="4689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2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737658" y="7840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523" y="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627306" y="5394597"/>
            <a:ext cx="7200900" cy="124103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catchdata$catch_rate</a:t>
            </a:r>
            <a:r>
              <a:rPr lang="en-US" sz="2000" dirty="0"/>
              <a:t> &lt;- </a:t>
            </a:r>
            <a:r>
              <a:rPr lang="en-US" sz="2000" dirty="0" err="1"/>
              <a:t>catchdata$catch</a:t>
            </a:r>
            <a:r>
              <a:rPr lang="en-US" sz="2000" dirty="0"/>
              <a:t> / </a:t>
            </a:r>
            <a:r>
              <a:rPr lang="en-US" sz="2000" dirty="0" err="1"/>
              <a:t>catchdata$hours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2451" y="1463403"/>
            <a:ext cx="8239535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4951211" y="-2368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5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2451" y="146340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361143" y="1132377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523" y="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914240" y="5394598"/>
            <a:ext cx="6277760" cy="124103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catchdata$weather</a:t>
            </a:r>
            <a:r>
              <a:rPr lang="en-US" sz="2000" dirty="0"/>
              <a:t>[</a:t>
            </a:r>
            <a:r>
              <a:rPr lang="en-US" sz="2000" dirty="0" err="1"/>
              <a:t>catchdata$weather</a:t>
            </a:r>
            <a:r>
              <a:rPr lang="en-US" sz="2000" dirty="0"/>
              <a:t>=="sun"] &lt;- "SUN!"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>
            <a:off x="4809647" y="1444402"/>
            <a:ext cx="371378" cy="1998129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4465222" y="2629156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>
            <a:off x="6600917" y="2146626"/>
            <a:ext cx="371378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6279359" y="266428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7418402" y="266428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>
            <a:off x="7666526" y="1963418"/>
            <a:ext cx="371378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9E9CB-510E-021C-F1DD-D2A2B75596AD}"/>
              </a:ext>
            </a:extLst>
          </p:cNvPr>
          <p:cNvSpPr txBox="1">
            <a:spLocks/>
          </p:cNvSpPr>
          <p:nvPr/>
        </p:nvSpPr>
        <p:spPr>
          <a:xfrm>
            <a:off x="7831871" y="3509835"/>
            <a:ext cx="1563079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this is a vector!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H="1" flipV="1">
            <a:off x="8099715" y="3239598"/>
            <a:ext cx="259747" cy="23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0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305548" y="1570672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523" y="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892041" y="3814916"/>
            <a:ext cx="7200900" cy="25603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names(catchdata)[names(catchdata)=="station"] &lt;- "</a:t>
            </a:r>
            <a:r>
              <a:rPr lang="en-US" sz="2000" dirty="0" err="1"/>
              <a:t>Station_Num</a:t>
            </a:r>
            <a:r>
              <a:rPr lang="en-US" sz="2000" dirty="0"/>
              <a:t>"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names(catchdata)[names(catchdata)=="catch"] &lt;- "</a:t>
            </a:r>
            <a:r>
              <a:rPr lang="en-US" sz="2000" dirty="0" err="1"/>
              <a:t>Coho_catch</a:t>
            </a:r>
            <a:r>
              <a:rPr lang="en-US" sz="2000" dirty="0"/>
              <a:t>"</a:t>
            </a:r>
          </a:p>
          <a:p>
            <a:pPr lvl="1"/>
            <a:r>
              <a:rPr lang="en-US" sz="1800" dirty="0"/>
              <a:t>Yikes, that’s awkward!!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2452" y="1463403"/>
            <a:ext cx="705562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4010856" y="-246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2003911" y="1047871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320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2452" y="1463402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Pull values from a lookup table!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648227" y="2672727"/>
            <a:ext cx="4886578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matching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523" y="0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7026609" y="5280348"/>
            <a:ext cx="4107828" cy="131563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Yes.  But … it’s painful.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2989010" y="266850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331121F-7BE7-BB18-E177-5C4B06848668}"/>
              </a:ext>
            </a:extLst>
          </p:cNvPr>
          <p:cNvSpPr/>
          <p:nvPr/>
        </p:nvSpPr>
        <p:spPr>
          <a:xfrm>
            <a:off x="9381506" y="3170712"/>
            <a:ext cx="1128156" cy="344384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2AFA2D-9295-A997-0127-1F5C3D9D8D63}"/>
              </a:ext>
            </a:extLst>
          </p:cNvPr>
          <p:cNvSpPr/>
          <p:nvPr/>
        </p:nvSpPr>
        <p:spPr>
          <a:xfrm>
            <a:off x="1660565" y="2128246"/>
            <a:ext cx="1795153" cy="436824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manipulation with </a:t>
            </a:r>
            <a:r>
              <a:rPr lang="en-US" sz="3600" b="1" dirty="0" err="1"/>
              <a:t>dplyr</a:t>
            </a:r>
            <a:r>
              <a:rPr lang="en-US" sz="3600" dirty="0"/>
              <a:t> (aka </a:t>
            </a:r>
            <a:r>
              <a:rPr lang="en-US" sz="3600" b="1" dirty="0" err="1"/>
              <a:t>tidyverse</a:t>
            </a:r>
            <a:r>
              <a:rPr lang="en-US" sz="3600" dirty="0"/>
              <a:t>)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2590800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02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D783-CF8F-0A80-5CB5-28D1E6B1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29" y="192131"/>
            <a:ext cx="4796482" cy="1117685"/>
          </a:xfrm>
        </p:spPr>
        <p:txBody>
          <a:bodyPr/>
          <a:lstStyle/>
          <a:p>
            <a:r>
              <a:rPr lang="en-US" dirty="0"/>
              <a:t>…and many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B497-E789-EBC7-1E6B-5D5D7EF6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29" y="1712736"/>
            <a:ext cx="4566738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https://cran.r-project.org/web/packages/dplyr/vignettes/dplyr.html</a:t>
            </a:r>
            <a:endParaRPr lang="en-US" dirty="0"/>
          </a:p>
          <a:p>
            <a:r>
              <a:rPr lang="en-US" dirty="0">
                <a:hlinkClick r:id="rId4"/>
              </a:rPr>
              <a:t>https://www.tidyverse.org/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B9E0F-CF40-0FDD-5423-3009EC912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0"/>
            <a:ext cx="443883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B4930-5011-5E4E-840C-FBD436ED5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1587" y="3429000"/>
            <a:ext cx="443883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46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40" y="0"/>
            <a:ext cx="4371920" cy="914400"/>
          </a:xfrm>
        </p:spPr>
        <p:txBody>
          <a:bodyPr>
            <a:noAutofit/>
          </a:bodyPr>
          <a:lstStyle/>
          <a:p>
            <a:r>
              <a:rPr lang="en-US" sz="3600" dirty="0"/>
              <a:t>Which to use?  Why??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61" y="914400"/>
            <a:ext cx="2724150" cy="167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224E-423F-E8A2-8DBE-6D230C57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3183466"/>
            <a:ext cx="10929577" cy="331893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Tidyverse</a:t>
            </a:r>
            <a:r>
              <a:rPr lang="en-US" dirty="0"/>
              <a:t> requires learning a new syntax</a:t>
            </a:r>
          </a:p>
          <a:p>
            <a:pPr algn="ctr"/>
            <a:r>
              <a:rPr lang="en-US" dirty="0"/>
              <a:t>But </a:t>
            </a:r>
            <a:r>
              <a:rPr lang="en-US" dirty="0" err="1"/>
              <a:t>Tidyverse’s</a:t>
            </a:r>
            <a:r>
              <a:rPr lang="en-US" dirty="0"/>
              <a:t> syntax is much more concise and readable</a:t>
            </a:r>
          </a:p>
          <a:p>
            <a:pPr algn="ctr"/>
            <a:r>
              <a:rPr lang="en-US" dirty="0"/>
              <a:t>More documentation is available for Base R</a:t>
            </a:r>
          </a:p>
          <a:p>
            <a:pPr algn="ctr"/>
            <a:r>
              <a:rPr lang="en-US" dirty="0"/>
              <a:t>But </a:t>
            </a:r>
            <a:r>
              <a:rPr lang="en-US" dirty="0" err="1"/>
              <a:t>Tidyverse</a:t>
            </a:r>
            <a:r>
              <a:rPr lang="en-US" dirty="0"/>
              <a:t> is quickly gaining popularity and becoming standard</a:t>
            </a:r>
          </a:p>
          <a:p>
            <a:pPr algn="ctr"/>
            <a:r>
              <a:rPr lang="en-US" dirty="0"/>
              <a:t>Base R is more static &amp; stable</a:t>
            </a:r>
          </a:p>
          <a:p>
            <a:pPr algn="ctr"/>
            <a:r>
              <a:rPr lang="en-US" dirty="0"/>
              <a:t>The power of the pipe!!!</a:t>
            </a:r>
          </a:p>
          <a:p>
            <a:pPr algn="ctr"/>
            <a:endParaRPr lang="en-US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76942E0C-F894-1BB8-66EB-061E9D60C8E8}"/>
              </a:ext>
            </a:extLst>
          </p:cNvPr>
          <p:cNvSpPr/>
          <p:nvPr/>
        </p:nvSpPr>
        <p:spPr>
          <a:xfrm>
            <a:off x="11164618" y="324310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6F0CDD49-CC1F-E7C0-D43F-1FE8B9F4F873}"/>
              </a:ext>
            </a:extLst>
          </p:cNvPr>
          <p:cNvSpPr/>
          <p:nvPr/>
        </p:nvSpPr>
        <p:spPr>
          <a:xfrm>
            <a:off x="431800" y="3714001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7DD10463-6831-4D23-ADD5-81D7BDFD7A3C}"/>
              </a:ext>
            </a:extLst>
          </p:cNvPr>
          <p:cNvSpPr/>
          <p:nvPr/>
        </p:nvSpPr>
        <p:spPr>
          <a:xfrm>
            <a:off x="11164618" y="420756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F4E4312C-71B8-3C7F-BED0-7E720DB645E8}"/>
              </a:ext>
            </a:extLst>
          </p:cNvPr>
          <p:cNvSpPr/>
          <p:nvPr/>
        </p:nvSpPr>
        <p:spPr>
          <a:xfrm>
            <a:off x="431800" y="473490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2334969-4290-B6E3-7317-B667F4A70D18}"/>
              </a:ext>
            </a:extLst>
          </p:cNvPr>
          <p:cNvSpPr/>
          <p:nvPr/>
        </p:nvSpPr>
        <p:spPr>
          <a:xfrm>
            <a:off x="11164618" y="525338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AD51D5DB-4480-7E9C-95B0-E12F70F01B25}"/>
              </a:ext>
            </a:extLst>
          </p:cNvPr>
          <p:cNvSpPr/>
          <p:nvPr/>
        </p:nvSpPr>
        <p:spPr>
          <a:xfrm>
            <a:off x="431800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9E265EB-900D-F8AF-C9C9-F5B6DDB7FBD2}"/>
              </a:ext>
            </a:extLst>
          </p:cNvPr>
          <p:cNvSpPr/>
          <p:nvPr/>
        </p:nvSpPr>
        <p:spPr>
          <a:xfrm>
            <a:off x="825318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4AED2484-D3C0-258D-215A-ECACB6644050}"/>
              </a:ext>
            </a:extLst>
          </p:cNvPr>
          <p:cNvSpPr/>
          <p:nvPr/>
        </p:nvSpPr>
        <p:spPr>
          <a:xfrm>
            <a:off x="1218836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1598789"/>
          </a:xfrm>
        </p:spPr>
        <p:txBody>
          <a:bodyPr/>
          <a:lstStyle/>
          <a:p>
            <a:r>
              <a:rPr lang="en-US" dirty="0"/>
              <a:t>Some data cleanup strategies…</a:t>
            </a:r>
            <a:br>
              <a:rPr lang="en-US" dirty="0"/>
            </a:br>
            <a:r>
              <a:rPr lang="en-US" sz="2400" i="1" dirty="0"/>
              <a:t>        </a:t>
            </a:r>
            <a:r>
              <a:rPr lang="en-US" sz="3200" i="1" dirty="0"/>
              <a:t>It all starts with finding the problems!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1733771"/>
            <a:ext cx="109295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helpful summary functions: </a:t>
            </a:r>
          </a:p>
          <a:p>
            <a:pPr lvl="1"/>
            <a:r>
              <a:rPr lang="en-US" b="1" dirty="0"/>
              <a:t>names()</a:t>
            </a:r>
            <a:r>
              <a:rPr lang="en-US" dirty="0"/>
              <a:t>			- prints column names of a </a:t>
            </a:r>
            <a:r>
              <a:rPr lang="en-US" dirty="0" err="1"/>
              <a:t>data.frame</a:t>
            </a:r>
            <a:r>
              <a:rPr lang="en-US" dirty="0"/>
              <a:t>, or names of a list </a:t>
            </a:r>
          </a:p>
          <a:p>
            <a:pPr lvl="1"/>
            <a:r>
              <a:rPr lang="en-US" b="1" dirty="0"/>
              <a:t>str()</a:t>
            </a:r>
            <a:r>
              <a:rPr lang="en-US" dirty="0"/>
              <a:t>			- prints the structure of an object</a:t>
            </a:r>
          </a:p>
          <a:p>
            <a:pPr lvl="1"/>
            <a:r>
              <a:rPr lang="en-US" b="1" dirty="0"/>
              <a:t>summary()</a:t>
            </a:r>
            <a:r>
              <a:rPr lang="en-US" dirty="0"/>
              <a:t>		- prints a summary specific to an object type</a:t>
            </a:r>
          </a:p>
          <a:p>
            <a:pPr lvl="1"/>
            <a:r>
              <a:rPr lang="en-US" b="1" dirty="0"/>
              <a:t>head() </a:t>
            </a:r>
            <a:r>
              <a:rPr lang="en-US" dirty="0"/>
              <a:t>and </a:t>
            </a:r>
            <a:r>
              <a:rPr lang="en-US" b="1" dirty="0"/>
              <a:t>tail()</a:t>
            </a:r>
            <a:r>
              <a:rPr lang="en-US" dirty="0"/>
              <a:t>		- prints the first (or last) six rows or elements</a:t>
            </a:r>
          </a:p>
          <a:p>
            <a:pPr lvl="1"/>
            <a:r>
              <a:rPr lang="en-US" b="1" dirty="0"/>
              <a:t>table()	</a:t>
            </a:r>
            <a:r>
              <a:rPr lang="en-US" dirty="0"/>
              <a:t>		- creates a table of unique values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table() </a:t>
            </a:r>
            <a:r>
              <a:rPr lang="en-US" dirty="0"/>
              <a:t>everything that can be tabled</a:t>
            </a:r>
          </a:p>
          <a:p>
            <a:pPr marL="457200" lvl="1" indent="0">
              <a:buNone/>
            </a:pPr>
            <a:r>
              <a:rPr lang="en-US" i="1" dirty="0"/>
              <a:t>Suggestion</a:t>
            </a:r>
            <a:r>
              <a:rPr lang="en-US" dirty="0"/>
              <a:t>: table(xxx,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		  table(xxx, </a:t>
            </a:r>
            <a:r>
              <a:rPr lang="en-US" dirty="0" err="1"/>
              <a:t>yyy</a:t>
            </a:r>
            <a:r>
              <a:rPr lang="en-US" dirty="0"/>
              <a:t>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r>
              <a:rPr lang="en-US" b="1" dirty="0"/>
              <a:t>plot() </a:t>
            </a:r>
            <a:r>
              <a:rPr lang="en-US" dirty="0"/>
              <a:t>everything that can be plotted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FEC371-5315-25F9-65A2-CD7B5A2CFF48}"/>
              </a:ext>
            </a:extLst>
          </p:cNvPr>
          <p:cNvSpPr txBox="1">
            <a:spLocks/>
          </p:cNvSpPr>
          <p:nvPr/>
        </p:nvSpPr>
        <p:spPr>
          <a:xfrm>
            <a:off x="7248075" y="5300425"/>
            <a:ext cx="3772762" cy="381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will print unique </a:t>
            </a:r>
            <a:r>
              <a:rPr lang="en-US" sz="2000" i="1" dirty="0"/>
              <a:t>combinations</a:t>
            </a:r>
            <a:endParaRPr lang="en-US" sz="20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E5F2D8F-D210-DFA5-24E6-CF7815D3478B}"/>
              </a:ext>
            </a:extLst>
          </p:cNvPr>
          <p:cNvCxnSpPr>
            <a:cxnSpLocks/>
          </p:cNvCxnSpPr>
          <p:nvPr/>
        </p:nvCxnSpPr>
        <p:spPr>
          <a:xfrm rot="10800000">
            <a:off x="6588858" y="5296207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975167"/>
          </a:xfrm>
        </p:spPr>
        <p:txBody>
          <a:bodyPr/>
          <a:lstStyle/>
          <a:p>
            <a:r>
              <a:rPr lang="en-US" dirty="0"/>
              <a:t>A few magical tricks from external packages…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61" y="1253331"/>
            <a:ext cx="10515600" cy="4351338"/>
          </a:xfrm>
        </p:spPr>
        <p:txBody>
          <a:bodyPr/>
          <a:lstStyle/>
          <a:p>
            <a:r>
              <a:rPr lang="en-US" dirty="0"/>
              <a:t>For fixing text:</a:t>
            </a:r>
          </a:p>
          <a:p>
            <a:pPr lvl="1"/>
            <a:r>
              <a:rPr lang="en-US" b="1" dirty="0" err="1"/>
              <a:t>str_trim</a:t>
            </a:r>
            <a:r>
              <a:rPr lang="en-US" b="1" dirty="0"/>
              <a:t>() </a:t>
            </a:r>
            <a:r>
              <a:rPr lang="en-US" dirty="0"/>
              <a:t>removes beginning &amp; ending spaces of a vector or column of text</a:t>
            </a:r>
          </a:p>
          <a:p>
            <a:pPr lvl="2"/>
            <a:r>
              <a:rPr lang="en-US" b="1" dirty="0" err="1"/>
              <a:t>str_squish</a:t>
            </a:r>
            <a:r>
              <a:rPr lang="en-US" b="1" dirty="0"/>
              <a:t>() </a:t>
            </a:r>
            <a:r>
              <a:rPr lang="en-US" dirty="0"/>
              <a:t>removes beginning &amp; ending spaces, and also collapses inner whitespace</a:t>
            </a:r>
          </a:p>
          <a:p>
            <a:pPr lvl="1"/>
            <a:r>
              <a:rPr lang="en-US" b="1" dirty="0"/>
              <a:t>janitor::</a:t>
            </a:r>
            <a:r>
              <a:rPr lang="en-US" b="1" dirty="0" err="1"/>
              <a:t>clean_names</a:t>
            </a:r>
            <a:r>
              <a:rPr lang="en-US" b="1" dirty="0"/>
              <a:t>() </a:t>
            </a:r>
            <a:r>
              <a:rPr lang="en-US" dirty="0"/>
              <a:t>cleans the names of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to_snake_case</a:t>
            </a:r>
            <a:r>
              <a:rPr lang="en-US" b="1" dirty="0"/>
              <a:t>() </a:t>
            </a:r>
            <a:r>
              <a:rPr lang="en-US" dirty="0"/>
              <a:t>standardizes all text to </a:t>
            </a:r>
            <a:r>
              <a:rPr lang="en-US" dirty="0" err="1"/>
              <a:t>snake_case</a:t>
            </a:r>
            <a:endParaRPr lang="en-US" dirty="0"/>
          </a:p>
          <a:p>
            <a:pPr lvl="2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to_any_case</a:t>
            </a:r>
            <a:r>
              <a:rPr lang="en-US" b="1" dirty="0"/>
              <a:t>() </a:t>
            </a:r>
            <a:r>
              <a:rPr lang="en-US" dirty="0"/>
              <a:t>standardizes text to any case specified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marL="914400" lvl="2" indent="0">
              <a:buNone/>
            </a:pPr>
            <a:r>
              <a:rPr lang="en-US" i="1" dirty="0"/>
              <a:t>R shorthand:   </a:t>
            </a:r>
            <a:r>
              <a:rPr lang="en-US" b="1" dirty="0"/>
              <a:t>package::function()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4CE625-F7B3-4D67-A380-0DB6D93E2178}"/>
              </a:ext>
            </a:extLst>
          </p:cNvPr>
          <p:cNvSpPr txBox="1">
            <a:spLocks/>
          </p:cNvSpPr>
          <p:nvPr/>
        </p:nvSpPr>
        <p:spPr>
          <a:xfrm>
            <a:off x="102126" y="1898489"/>
            <a:ext cx="1250135" cy="619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Loaded with </a:t>
            </a:r>
            <a:r>
              <a:rPr lang="en-US" sz="2000" dirty="0" err="1"/>
              <a:t>tidyverse</a:t>
            </a:r>
            <a:endParaRPr lang="en-US" sz="20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9F1DEA26-4085-B720-1034-64C4D90B9CE4}"/>
              </a:ext>
            </a:extLst>
          </p:cNvPr>
          <p:cNvCxnSpPr>
            <a:cxnSpLocks/>
          </p:cNvCxnSpPr>
          <p:nvPr/>
        </p:nvCxnSpPr>
        <p:spPr>
          <a:xfrm flipV="1">
            <a:off x="1352261" y="1898489"/>
            <a:ext cx="311761" cy="13244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3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7173226" y="2058619"/>
            <a:ext cx="4586973" cy="3066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Baked-from-scratch syntax</a:t>
            </a:r>
          </a:p>
          <a:p>
            <a:pPr lvl="1"/>
            <a:r>
              <a:rPr lang="en-US" sz="2000" dirty="0"/>
              <a:t>Probably difficult to read for anybody other than Matt (who wrote it)</a:t>
            </a:r>
          </a:p>
          <a:p>
            <a:pPr lvl="2"/>
            <a:r>
              <a:rPr lang="en-US" sz="1800" dirty="0"/>
              <a:t>Which probably includes next-year Matt!</a:t>
            </a:r>
          </a:p>
          <a:p>
            <a:pPr lvl="1"/>
            <a:r>
              <a:rPr lang="en-US" sz="2000" dirty="0"/>
              <a:t>Requires Matt to re-create the syntax correctly every time</a:t>
            </a:r>
          </a:p>
          <a:p>
            <a:pPr lvl="2"/>
            <a:r>
              <a:rPr lang="en-US" sz="1800" dirty="0"/>
              <a:t>Has he had coffee yet?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E36FD2-C94A-D7C8-54AB-89BBB3CBF5F2}"/>
              </a:ext>
            </a:extLst>
          </p:cNvPr>
          <p:cNvSpPr/>
          <p:nvPr/>
        </p:nvSpPr>
        <p:spPr>
          <a:xfrm>
            <a:off x="5816512" y="1336676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F0EB662-5E2B-4024-2C0F-3A12103D9235}"/>
              </a:ext>
            </a:extLst>
          </p:cNvPr>
          <p:cNvSpPr/>
          <p:nvPr/>
        </p:nvSpPr>
        <p:spPr>
          <a:xfrm>
            <a:off x="5816512" y="263843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890B4F3-CE4B-6590-698A-4FE13B431722}"/>
              </a:ext>
            </a:extLst>
          </p:cNvPr>
          <p:cNvSpPr/>
          <p:nvPr/>
        </p:nvSpPr>
        <p:spPr>
          <a:xfrm>
            <a:off x="5816512" y="386291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5570A9A-0EC9-5C56-CC1C-B2B00B42152B}"/>
              </a:ext>
            </a:extLst>
          </p:cNvPr>
          <p:cNvSpPr/>
          <p:nvPr/>
        </p:nvSpPr>
        <p:spPr>
          <a:xfrm>
            <a:off x="5816511" y="517992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5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42240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42240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42240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42240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42240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553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803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145181" y="1907742"/>
            <a:ext cx="3702919" cy="2696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 incremental </a:t>
            </a:r>
            <a:r>
              <a:rPr lang="en-US" sz="2400" dirty="0" err="1"/>
              <a:t>data.frames</a:t>
            </a:r>
            <a:r>
              <a:rPr lang="en-US" sz="2400" dirty="0"/>
              <a:t>?</a:t>
            </a:r>
          </a:p>
          <a:p>
            <a:pPr lvl="1"/>
            <a:r>
              <a:rPr lang="en-US" sz="1800" dirty="0"/>
              <a:t>This creates workspace clutter</a:t>
            </a:r>
          </a:p>
          <a:p>
            <a:pPr lvl="1"/>
            <a:r>
              <a:rPr lang="en-US" sz="1800" dirty="0"/>
              <a:t>Is Matt using the right one?</a:t>
            </a:r>
          </a:p>
          <a:p>
            <a:r>
              <a:rPr lang="en-US" sz="2400" dirty="0"/>
              <a:t>Or overwrite the original </a:t>
            </a:r>
            <a:r>
              <a:rPr lang="en-US" sz="2400" dirty="0" err="1"/>
              <a:t>data.frame</a:t>
            </a:r>
            <a:r>
              <a:rPr lang="en-US" sz="2400" dirty="0"/>
              <a:t> with every step?</a:t>
            </a:r>
          </a:p>
          <a:p>
            <a:pPr lvl="1"/>
            <a:r>
              <a:rPr lang="en-US" sz="1800" dirty="0"/>
              <a:t>SCARY!!!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5C65D5-8EC5-D103-36D3-ED95FED73FF3}"/>
              </a:ext>
            </a:extLst>
          </p:cNvPr>
          <p:cNvCxnSpPr>
            <a:cxnSpLocks/>
          </p:cNvCxnSpPr>
          <p:nvPr/>
        </p:nvCxnSpPr>
        <p:spPr>
          <a:xfrm>
            <a:off x="3848100" y="2447678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4FEE32-1089-E60E-7512-F4ABA4981CF2}"/>
              </a:ext>
            </a:extLst>
          </p:cNvPr>
          <p:cNvCxnSpPr>
            <a:cxnSpLocks/>
          </p:cNvCxnSpPr>
          <p:nvPr/>
        </p:nvCxnSpPr>
        <p:spPr>
          <a:xfrm>
            <a:off x="3848100" y="3766587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31866E-1121-0194-5640-1212B0B3E102}"/>
              </a:ext>
            </a:extLst>
          </p:cNvPr>
          <p:cNvCxnSpPr>
            <a:cxnSpLocks/>
          </p:cNvCxnSpPr>
          <p:nvPr/>
        </p:nvCxnSpPr>
        <p:spPr>
          <a:xfrm>
            <a:off x="3848100" y="5090135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3E4CD7-D0B4-E9DC-1BE2-2A74A2258D18}"/>
              </a:ext>
            </a:extLst>
          </p:cNvPr>
          <p:cNvCxnSpPr>
            <a:cxnSpLocks/>
          </p:cNvCxnSpPr>
          <p:nvPr/>
        </p:nvCxnSpPr>
        <p:spPr>
          <a:xfrm>
            <a:off x="3848100" y="6413683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28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314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9" grpId="0"/>
      <p:bldP spid="10" grpId="0"/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59B645-9BF9-05B9-DEA4-E2020CA98D9F}"/>
              </a:ext>
            </a:extLst>
          </p:cNvPr>
          <p:cNvSpPr txBox="1">
            <a:spLocks/>
          </p:cNvSpPr>
          <p:nvPr/>
        </p:nvSpPr>
        <p:spPr>
          <a:xfrm>
            <a:off x="8319508" y="3230032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DF9969-B125-DF57-1B40-151F6DD4CABC}"/>
              </a:ext>
            </a:extLst>
          </p:cNvPr>
          <p:cNvSpPr txBox="1">
            <a:spLocks/>
          </p:cNvSpPr>
          <p:nvPr/>
        </p:nvSpPr>
        <p:spPr>
          <a:xfrm>
            <a:off x="6972302" y="2522977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E95A0F-3FB8-2991-5377-498E561808B5}"/>
              </a:ext>
            </a:extLst>
          </p:cNvPr>
          <p:cNvSpPr txBox="1">
            <a:spLocks/>
          </p:cNvSpPr>
          <p:nvPr/>
        </p:nvSpPr>
        <p:spPr>
          <a:xfrm>
            <a:off x="7585649" y="2935662"/>
            <a:ext cx="1412440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B01B29-EF31-A019-329A-34AA5805D7F8}"/>
              </a:ext>
            </a:extLst>
          </p:cNvPr>
          <p:cNvSpPr txBox="1">
            <a:spLocks/>
          </p:cNvSpPr>
          <p:nvPr/>
        </p:nvSpPr>
        <p:spPr>
          <a:xfrm>
            <a:off x="6773445" y="1185585"/>
            <a:ext cx="4629286" cy="1097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Conversely, a piped statement begins with an object, and takes a function as its second operand</a:t>
            </a:r>
            <a:endParaRPr lang="en-US" sz="18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5DA744-4EBD-E74D-CE6D-6083FC000B20}"/>
              </a:ext>
            </a:extLst>
          </p:cNvPr>
          <p:cNvSpPr txBox="1">
            <a:spLocks/>
          </p:cNvSpPr>
          <p:nvPr/>
        </p:nvSpPr>
        <p:spPr>
          <a:xfrm>
            <a:off x="8053175" y="6001565"/>
            <a:ext cx="3929778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A6CA13-FB3E-2B21-25B5-6415C0A0E834}"/>
              </a:ext>
            </a:extLst>
          </p:cNvPr>
          <p:cNvSpPr txBox="1">
            <a:spLocks/>
          </p:cNvSpPr>
          <p:nvPr/>
        </p:nvSpPr>
        <p:spPr>
          <a:xfrm>
            <a:off x="6700121" y="5304558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3C08E5E-76F1-2B8F-656C-A7083A7FBC40}"/>
              </a:ext>
            </a:extLst>
          </p:cNvPr>
          <p:cNvSpPr txBox="1">
            <a:spLocks/>
          </p:cNvSpPr>
          <p:nvPr/>
        </p:nvSpPr>
        <p:spPr>
          <a:xfrm>
            <a:off x="7419544" y="5725929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E2EDF3-EA68-6771-BCF2-D3053047056D}"/>
              </a:ext>
            </a:extLst>
          </p:cNvPr>
          <p:cNvSpPr/>
          <p:nvPr/>
        </p:nvSpPr>
        <p:spPr>
          <a:xfrm>
            <a:off x="0" y="788772"/>
            <a:ext cx="5981700" cy="6069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4ED7E61-8A27-893F-06D1-A2E00265F902}"/>
              </a:ext>
            </a:extLst>
          </p:cNvPr>
          <p:cNvSpPr txBox="1">
            <a:spLocks/>
          </p:cNvSpPr>
          <p:nvPr/>
        </p:nvSpPr>
        <p:spPr>
          <a:xfrm>
            <a:off x="7426893" y="4002716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30F0A94-D95F-53AF-8370-D91C2EABC053}"/>
              </a:ext>
            </a:extLst>
          </p:cNvPr>
          <p:cNvSpPr txBox="1">
            <a:spLocks/>
          </p:cNvSpPr>
          <p:nvPr/>
        </p:nvSpPr>
        <p:spPr>
          <a:xfrm>
            <a:off x="9582154" y="4008546"/>
            <a:ext cx="1687328" cy="65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85036B-5923-2FF8-3F21-73CCD1D779C3}"/>
              </a:ext>
            </a:extLst>
          </p:cNvPr>
          <p:cNvCxnSpPr>
            <a:cxnSpLocks/>
          </p:cNvCxnSpPr>
          <p:nvPr/>
        </p:nvCxnSpPr>
        <p:spPr>
          <a:xfrm flipV="1">
            <a:off x="8339491" y="3666927"/>
            <a:ext cx="79377" cy="2595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65804-DF14-6E29-58A3-C24BF0AC19D1}"/>
              </a:ext>
            </a:extLst>
          </p:cNvPr>
          <p:cNvCxnSpPr>
            <a:cxnSpLocks/>
          </p:cNvCxnSpPr>
          <p:nvPr/>
        </p:nvCxnSpPr>
        <p:spPr>
          <a:xfrm flipH="1" flipV="1">
            <a:off x="9803168" y="3666927"/>
            <a:ext cx="102465" cy="2942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95AC9D-E7DA-8CC6-7EC6-79C4BA70259F}"/>
              </a:ext>
            </a:extLst>
          </p:cNvPr>
          <p:cNvSpPr txBox="1">
            <a:spLocks/>
          </p:cNvSpPr>
          <p:nvPr/>
        </p:nvSpPr>
        <p:spPr>
          <a:xfrm>
            <a:off x="5330065" y="4135210"/>
            <a:ext cx="1830530" cy="3578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Mental model: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8635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4" grpId="0"/>
      <p:bldP spid="15" grpId="0"/>
      <p:bldP spid="16" grpId="0"/>
      <p:bldP spid="19" grpId="0"/>
      <p:bldP spid="20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4753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/>
      <p:bldP spid="5" grpId="0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661BC-57FB-5619-4C63-A55413B4C0FB}"/>
              </a:ext>
            </a:extLst>
          </p:cNvPr>
          <p:cNvSpPr/>
          <p:nvPr/>
        </p:nvSpPr>
        <p:spPr>
          <a:xfrm>
            <a:off x="187889" y="0"/>
            <a:ext cx="11498119" cy="685799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4E6BA6-2714-FE12-DFA7-6BEAED525F56}"/>
              </a:ext>
            </a:extLst>
          </p:cNvPr>
          <p:cNvSpPr txBox="1">
            <a:spLocks/>
          </p:cNvSpPr>
          <p:nvPr/>
        </p:nvSpPr>
        <p:spPr>
          <a:xfrm>
            <a:off x="6261304" y="1819595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46137D-4E37-E37C-608A-7B5CCB2EC554}"/>
              </a:ext>
            </a:extLst>
          </p:cNvPr>
          <p:cNvSpPr txBox="1">
            <a:spLocks/>
          </p:cNvSpPr>
          <p:nvPr/>
        </p:nvSpPr>
        <p:spPr>
          <a:xfrm>
            <a:off x="9569796" y="2214174"/>
            <a:ext cx="1119321" cy="822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D26C71-3B39-B306-E3AA-8FCC87E31180}"/>
              </a:ext>
            </a:extLst>
          </p:cNvPr>
          <p:cNvCxnSpPr>
            <a:cxnSpLocks/>
          </p:cNvCxnSpPr>
          <p:nvPr/>
        </p:nvCxnSpPr>
        <p:spPr>
          <a:xfrm flipH="1">
            <a:off x="6496721" y="2510891"/>
            <a:ext cx="86959" cy="57533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EE972-FD42-66EB-85A4-63E73313EC4A}"/>
              </a:ext>
            </a:extLst>
          </p:cNvPr>
          <p:cNvCxnSpPr>
            <a:cxnSpLocks/>
          </p:cNvCxnSpPr>
          <p:nvPr/>
        </p:nvCxnSpPr>
        <p:spPr>
          <a:xfrm flipH="1">
            <a:off x="9353006" y="3036800"/>
            <a:ext cx="284069" cy="3921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FACBE43-C59B-8401-811D-A8F8F481CD59}"/>
              </a:ext>
            </a:extLst>
          </p:cNvPr>
          <p:cNvSpPr txBox="1">
            <a:spLocks/>
          </p:cNvSpPr>
          <p:nvPr/>
        </p:nvSpPr>
        <p:spPr>
          <a:xfrm>
            <a:off x="10596820" y="3140895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</a:t>
            </a:r>
            <a:endParaRPr lang="en-US" sz="16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03529-05CF-8D56-2E9A-2AAA93285B7B}"/>
              </a:ext>
            </a:extLst>
          </p:cNvPr>
          <p:cNvCxnSpPr>
            <a:cxnSpLocks/>
          </p:cNvCxnSpPr>
          <p:nvPr/>
        </p:nvCxnSpPr>
        <p:spPr>
          <a:xfrm flipH="1">
            <a:off x="10155637" y="3821201"/>
            <a:ext cx="304427" cy="22552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6D319FA-C65D-719E-68DE-A7D0C0A35C0D}"/>
              </a:ext>
            </a:extLst>
          </p:cNvPr>
          <p:cNvSpPr txBox="1">
            <a:spLocks/>
          </p:cNvSpPr>
          <p:nvPr/>
        </p:nvSpPr>
        <p:spPr>
          <a:xfrm>
            <a:off x="10704176" y="4180668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that…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3B5C60-9016-7074-8B70-D506A05FB3CE}"/>
              </a:ext>
            </a:extLst>
          </p:cNvPr>
          <p:cNvCxnSpPr>
            <a:cxnSpLocks/>
          </p:cNvCxnSpPr>
          <p:nvPr/>
        </p:nvCxnSpPr>
        <p:spPr>
          <a:xfrm flipH="1">
            <a:off x="10155637" y="4590057"/>
            <a:ext cx="441183" cy="1125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2555</Words>
  <Application>Microsoft Office PowerPoint</Application>
  <PresentationFormat>Widescreen</PresentationFormat>
  <Paragraphs>366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Data manipulation with dplyr (aka tidyverse)</vt:lpstr>
      <vt:lpstr>Motivation: Matt’s typical Base R data workflow…</vt:lpstr>
      <vt:lpstr>Motivation: Matt’s typical Base R data workflow…</vt:lpstr>
      <vt:lpstr>Motivation: Matt’s typical Base R data workflow…</vt:lpstr>
      <vt:lpstr>But first, introducing the pipe operator %&gt;%</vt:lpstr>
      <vt:lpstr>But first, introducing the pipe operator %&gt;%</vt:lpstr>
      <vt:lpstr>Where this matters: if you have a sequence of operations</vt:lpstr>
      <vt:lpstr>Where this matters: if you have a sequence of operations</vt:lpstr>
      <vt:lpstr>The dplyr  package (part of tidyverse)</vt:lpstr>
      <vt:lpstr>Motivation: Matt’s typical Base R data workflow…</vt:lpstr>
      <vt:lpstr>What is the Tidyverse?</vt:lpstr>
      <vt:lpstr>First, some fake data…</vt:lpstr>
      <vt:lpstr>select(): only keep a subset of columns </vt:lpstr>
      <vt:lpstr>filter(): only keep a subset of rows </vt:lpstr>
      <vt:lpstr>mutate(): make (or transform) columns </vt:lpstr>
      <vt:lpstr>mutate(): make (or transform) columns </vt:lpstr>
      <vt:lpstr>rename(): rename columns</vt:lpstr>
      <vt:lpstr>left_join(): Pull values from a lookup table!</vt:lpstr>
      <vt:lpstr>…and many more…</vt:lpstr>
      <vt:lpstr>Which to use?  Why??</vt:lpstr>
      <vt:lpstr>Some data cleanup strategies…         It all starts with finding the problems!</vt:lpstr>
      <vt:lpstr>A few magical tricks from external packages…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24</cp:revision>
  <dcterms:created xsi:type="dcterms:W3CDTF">2023-10-16T23:28:59Z</dcterms:created>
  <dcterms:modified xsi:type="dcterms:W3CDTF">2023-11-01T23:59:05Z</dcterms:modified>
</cp:coreProperties>
</file>