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47" r:id="rId9"/>
    <p:sldId id="264" r:id="rId10"/>
    <p:sldId id="265" r:id="rId11"/>
    <p:sldId id="266" r:id="rId12"/>
    <p:sldId id="267" r:id="rId13"/>
    <p:sldId id="268" r:id="rId14"/>
    <p:sldId id="272" r:id="rId15"/>
    <p:sldId id="273" r:id="rId16"/>
    <p:sldId id="274" r:id="rId17"/>
    <p:sldId id="275" r:id="rId18"/>
    <p:sldId id="348" r:id="rId19"/>
    <p:sldId id="349" r:id="rId20"/>
    <p:sldId id="350" r:id="rId21"/>
    <p:sldId id="351" r:id="rId22"/>
    <p:sldId id="277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2" autoAdjust="0"/>
    <p:restoredTop sz="94660"/>
  </p:normalViewPr>
  <p:slideViewPr>
    <p:cSldViewPr snapToGrid="0">
      <p:cViewPr varScale="1">
        <p:scale>
          <a:sx n="99" d="100"/>
          <a:sy n="99" d="100"/>
        </p:scale>
        <p:origin x="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C7E3D-3764-F7E8-71C2-CBACE06A2C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7D592A-0230-B896-84E4-8C6D770E7B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C22C6-2E6A-2783-D473-EAAC566CA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AAE2-11C8-4D46-A716-B78E4D7C1BCB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330D3-C470-7D1A-8F12-CCFFED930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FA00B-D87F-9761-654B-B9EC68DFD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25C1-3627-46EA-952A-0FBA8E0BD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249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E1ACA-FE87-9546-62E2-BBAC4402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0BC150-11B4-C4B8-05F4-24AC63FDF4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7E787-6FCA-F361-AA1C-3984A915C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AAE2-11C8-4D46-A716-B78E4D7C1BCB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4DEDA-0D18-B3D4-6B11-088315A89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88039-632A-830D-2F9C-88F64B9F5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25C1-3627-46EA-952A-0FBA8E0BD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C6E2E1-5608-4CFD-B720-2244C2CEE1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D9D8F7-544B-BB72-73DC-A7BC24B3F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6F57E-2519-EF8F-3F0D-49E85B92E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AAE2-11C8-4D46-A716-B78E4D7C1BCB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D1D88-ACC8-A801-0A4C-FC091EBED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2B91A-474C-DE7F-4D53-D33CEE8B9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25C1-3627-46EA-952A-0FBA8E0BD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08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62628-F987-1CF9-68A3-442B9D5CB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1EC3C-EC0F-7244-3DA2-7AD4D3395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6085D-89CD-715C-4A0E-AA33E85A7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AAE2-11C8-4D46-A716-B78E4D7C1BCB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D7026-61EA-FB7D-F435-DFBAA08DB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2902E-816D-BB5D-CE0A-AC693C5DA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25C1-3627-46EA-952A-0FBA8E0BD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93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3FD8D-1397-4837-0ED8-48D88BECD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61878-5716-AF15-DD85-0DC2E87E2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B8A9E-44FC-090C-6F7E-079B305C9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AAE2-11C8-4D46-A716-B78E4D7C1BCB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36FA4-563C-7A05-6B06-426066642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FD2D3-4F0E-0C87-453D-7AF92BDEE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25C1-3627-46EA-952A-0FBA8E0BD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92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067F4-C826-E7A1-AF43-07838C6AD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7A9EA-4C96-7B8E-5E14-413F3BAC1A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A6223A-E13A-083E-6C22-C066EAC6A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241AC-21C0-FB63-6F03-6DEFB27F0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AAE2-11C8-4D46-A716-B78E4D7C1BCB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9F6EA-BF95-D909-AB8E-BA8A887CD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BDF5A-A852-EE63-63C0-94089F586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25C1-3627-46EA-952A-0FBA8E0BD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99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3064B-2D72-8801-9C55-CAF9972E0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3E820-5101-5AF2-5467-07C81CB76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6A9AE-049B-BF55-349A-B21D700F5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9B5D80-C561-C295-0BCD-1C65A1109B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488DE6-58DC-725D-20A8-A5607842C3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7C7C1A-42DB-E104-AD23-9E278CC82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AAE2-11C8-4D46-A716-B78E4D7C1BCB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1276AC-2FBA-9A68-2645-239F9BF10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84CD87-1DE1-A7EB-3ADD-B63ED81E5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25C1-3627-46EA-952A-0FBA8E0BD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3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AB368-0C98-2C2E-E651-358B5CE7E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FF79D9-3021-DE2C-8ABB-F4F3F2371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AAE2-11C8-4D46-A716-B78E4D7C1BCB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44FD3F-382E-DD7E-B658-424AFA4AC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044E45-62AF-B982-E45D-887FFD784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25C1-3627-46EA-952A-0FBA8E0BD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0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7BBB2D-E0B4-FA14-BD83-EA7832594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AAE2-11C8-4D46-A716-B78E4D7C1BCB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31270C-E2DF-2AC4-D06C-643CCA15B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AA7637-1424-9EC9-122E-133A22AE2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25C1-3627-46EA-952A-0FBA8E0BD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97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91AFB-5E83-CEA1-741D-305C8E55B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ACD0E-D71A-1267-F8CC-424010A86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3F2C89-8B0E-F9D4-B6E9-A46372006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6AC24-8312-A070-1986-51D6F9C95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AAE2-11C8-4D46-A716-B78E4D7C1BCB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130840-4603-6AA9-9760-60A5FC283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9D773-330B-AB4D-24E5-4F21E2245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25C1-3627-46EA-952A-0FBA8E0BD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44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D8B08-D4BA-2C46-27BC-CD3537088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BBCC1F-9E35-1D87-5DB9-F0A1627D82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D1CD3D-2758-BE02-8C77-4718D7F36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561CDF-32A8-7F4F-453C-0397AE0AC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AAE2-11C8-4D46-A716-B78E4D7C1BCB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D5EE9-B887-BB86-59FE-566968FE0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C791D-E265-CBC7-6423-456DF141D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25C1-3627-46EA-952A-0FBA8E0BD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600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5B073A-04B8-561E-8151-DB7C2395A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ED7C0-0FE6-C8B7-D9CE-4A6257070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E3C14-D5B7-D44B-13E8-40F5C202A2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5AAE2-11C8-4D46-A716-B78E4D7C1BCB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56D05-89D1-5A8A-44CD-16BD67E38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0684F-4C70-4CC6-A110-EC60BEED47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925C1-3627-46EA-952A-0FBA8E0BD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303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E7BE6-0E9D-86B5-BF36-15BE60D3C7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30C3B6-7E1F-85D0-B33F-0566902B25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86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That’s great, but what if I have more than one number?</a:t>
            </a:r>
            <a:endParaRPr lang="en-US" sz="3600" strike="sngStrik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541020" y="1015092"/>
            <a:ext cx="5288280" cy="5386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First, a few new tools:</a:t>
            </a:r>
          </a:p>
          <a:p>
            <a:r>
              <a:rPr lang="en-US" dirty="0"/>
              <a:t>The </a:t>
            </a:r>
            <a:r>
              <a:rPr lang="en-US" b="1" dirty="0"/>
              <a:t>c( ) </a:t>
            </a:r>
            <a:r>
              <a:rPr lang="en-US" dirty="0"/>
              <a:t>function can be used to construct a </a:t>
            </a:r>
            <a:r>
              <a:rPr lang="en-US" b="1" dirty="0"/>
              <a:t>vector</a:t>
            </a:r>
            <a:r>
              <a:rPr lang="en-US" dirty="0"/>
              <a:t>, that is, an ordered set</a:t>
            </a:r>
          </a:p>
          <a:p>
            <a:r>
              <a:rPr lang="en-US" dirty="0"/>
              <a:t>The </a:t>
            </a:r>
            <a:r>
              <a:rPr lang="en-US" b="1" dirty="0"/>
              <a:t>:</a:t>
            </a:r>
            <a:r>
              <a:rPr lang="en-US" dirty="0"/>
              <a:t> operator can be used to construct a sequence of integers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3783" y="1214636"/>
            <a:ext cx="4535565" cy="5386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c(1, 1, 2, 3, 5, 8)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1 1 2 3 5 8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2014:2023</a:t>
            </a:r>
          </a:p>
          <a:p>
            <a:pPr marL="0" indent="0">
              <a:buNone/>
            </a:pPr>
            <a:r>
              <a:rPr lang="en-US" dirty="0"/>
              <a:t>[1] 2014 2015 2016 2017 </a:t>
            </a:r>
          </a:p>
          <a:p>
            <a:pPr marL="0" indent="0">
              <a:buNone/>
            </a:pPr>
            <a:r>
              <a:rPr lang="en-US" dirty="0"/>
              <a:t>[5] 2018 2019 2020 2021 </a:t>
            </a:r>
          </a:p>
          <a:p>
            <a:pPr marL="0" indent="0">
              <a:buNone/>
            </a:pPr>
            <a:r>
              <a:rPr lang="en-US" dirty="0"/>
              <a:t>[9] 2022 2023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1B8A2-ADE5-2489-3347-0E64A42A5F4E}"/>
              </a:ext>
            </a:extLst>
          </p:cNvPr>
          <p:cNvSpPr txBox="1">
            <a:spLocks/>
          </p:cNvSpPr>
          <p:nvPr/>
        </p:nvSpPr>
        <p:spPr>
          <a:xfrm>
            <a:off x="622652" y="4535788"/>
            <a:ext cx="5572408" cy="18307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That weird [1] thing we keep seeing? It’s just R labeling the index of the first element of each row of output!</a:t>
            </a:r>
          </a:p>
        </p:txBody>
      </p:sp>
    </p:spTree>
    <p:extLst>
      <p:ext uri="{BB962C8B-B14F-4D97-AF65-F5344CB8AC3E}">
        <p14:creationId xmlns:p14="http://schemas.microsoft.com/office/powerpoint/2010/main" val="1908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That’s great, but what if I have more than one number?</a:t>
            </a:r>
            <a:endParaRPr lang="en-US" sz="3600" strike="sngStrik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541020" y="1015092"/>
            <a:ext cx="5288280" cy="5386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First, a few new tools:</a:t>
            </a:r>
          </a:p>
          <a:p>
            <a:r>
              <a:rPr lang="en-US" dirty="0"/>
              <a:t>The </a:t>
            </a:r>
            <a:r>
              <a:rPr lang="en-US" b="1" dirty="0"/>
              <a:t>c( ) </a:t>
            </a:r>
            <a:r>
              <a:rPr lang="en-US" dirty="0"/>
              <a:t>function can be used to construct a </a:t>
            </a:r>
            <a:r>
              <a:rPr lang="en-US" b="1" dirty="0"/>
              <a:t>vector</a:t>
            </a:r>
            <a:r>
              <a:rPr lang="en-US" dirty="0"/>
              <a:t>, that is, an ordered set</a:t>
            </a:r>
          </a:p>
          <a:p>
            <a:r>
              <a:rPr lang="en-US" dirty="0"/>
              <a:t>The </a:t>
            </a:r>
            <a:r>
              <a:rPr lang="en-US" b="1" dirty="0"/>
              <a:t>:</a:t>
            </a:r>
            <a:r>
              <a:rPr lang="en-US" dirty="0"/>
              <a:t> operator can be used to construct a sequence of integers</a:t>
            </a:r>
          </a:p>
          <a:p>
            <a:r>
              <a:rPr lang="en-US" dirty="0"/>
              <a:t>The </a:t>
            </a:r>
            <a:r>
              <a:rPr lang="en-US" b="1" dirty="0"/>
              <a:t>seq( ) </a:t>
            </a:r>
            <a:r>
              <a:rPr lang="en-US" dirty="0"/>
              <a:t>function can be used to construct a custom sequence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3783" y="1214636"/>
            <a:ext cx="4535565" cy="5386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c(1, 1, 2, 3, 5, 8)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1 1 2 3 5 8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2014:2023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2014 2015 2016 2017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[5] 2018 2019 2020 2021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[9] 2022 2023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seq(from=0, to=1, by=0.2)</a:t>
            </a:r>
          </a:p>
          <a:p>
            <a:pPr marL="0" indent="0">
              <a:buNone/>
            </a:pPr>
            <a:r>
              <a:rPr lang="en-US" dirty="0"/>
              <a:t>[1] 0.0 0.2 0.4 0.6 0.8 1.0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seq(0, 1, </a:t>
            </a:r>
            <a:r>
              <a:rPr lang="en-US" dirty="0" err="1">
                <a:solidFill>
                  <a:schemeClr val="accent1"/>
                </a:solidFill>
              </a:rPr>
              <a:t>length.out</a:t>
            </a:r>
            <a:r>
              <a:rPr lang="en-US" dirty="0">
                <a:solidFill>
                  <a:schemeClr val="accent1"/>
                </a:solidFill>
              </a:rPr>
              <a:t>=6)</a:t>
            </a:r>
          </a:p>
          <a:p>
            <a:pPr marL="0" indent="0">
              <a:buNone/>
            </a:pPr>
            <a:r>
              <a:rPr lang="en-US" dirty="0"/>
              <a:t>[1] 0.0 0.2 0.4 0.6 0.8 1.0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CB561-4729-122E-74EB-613B42EEDD9E}"/>
              </a:ext>
            </a:extLst>
          </p:cNvPr>
          <p:cNvSpPr txBox="1">
            <a:spLocks/>
          </p:cNvSpPr>
          <p:nvPr/>
        </p:nvSpPr>
        <p:spPr>
          <a:xfrm>
            <a:off x="256892" y="4617266"/>
            <a:ext cx="5839108" cy="198429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Insights…</a:t>
            </a:r>
          </a:p>
          <a:p>
            <a:r>
              <a:rPr lang="en-US" dirty="0"/>
              <a:t>There are often multiple ways to do the same thing in R</a:t>
            </a:r>
          </a:p>
          <a:p>
            <a:r>
              <a:rPr lang="en-US" dirty="0"/>
              <a:t>Functions can have multiple possible arguments</a:t>
            </a:r>
          </a:p>
        </p:txBody>
      </p:sp>
    </p:spTree>
    <p:extLst>
      <p:ext uri="{BB962C8B-B14F-4D97-AF65-F5344CB8AC3E}">
        <p14:creationId xmlns:p14="http://schemas.microsoft.com/office/powerpoint/2010/main" val="2610695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Introducing vector operations…</a:t>
            </a:r>
            <a:endParaRPr lang="en-US" sz="3600" strike="sngStrik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541020" y="1015092"/>
            <a:ext cx="5288280" cy="2413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most basic structure in R is a vector</a:t>
            </a:r>
          </a:p>
          <a:p>
            <a:r>
              <a:rPr lang="en-US" dirty="0"/>
              <a:t>Many (most) operations in R can be evaluated vector-wise</a:t>
            </a:r>
          </a:p>
          <a:p>
            <a:r>
              <a:rPr lang="en-US" dirty="0"/>
              <a:t>What does this mean?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3783" y="1214636"/>
            <a:ext cx="4535565" cy="5386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 &lt;- c(10, 20, 30)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b &lt;- c(1, 2, 3)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 * b</a:t>
            </a:r>
          </a:p>
          <a:p>
            <a:pPr marL="0" indent="0">
              <a:buNone/>
            </a:pPr>
            <a:r>
              <a:rPr lang="en-US" dirty="0"/>
              <a:t>[1] 10 40 90</a:t>
            </a:r>
          </a:p>
        </p:txBody>
      </p:sp>
    </p:spTree>
    <p:extLst>
      <p:ext uri="{BB962C8B-B14F-4D97-AF65-F5344CB8AC3E}">
        <p14:creationId xmlns:p14="http://schemas.microsoft.com/office/powerpoint/2010/main" val="296110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Introducing vector operations…</a:t>
            </a:r>
            <a:endParaRPr lang="en-US" sz="3600" strike="sngStrik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541020" y="1015092"/>
            <a:ext cx="5288280" cy="3705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most basic structure in R is a vector</a:t>
            </a:r>
          </a:p>
          <a:p>
            <a:r>
              <a:rPr lang="en-US" dirty="0"/>
              <a:t>Many (most) operations in R can be evaluated vector-wise</a:t>
            </a:r>
          </a:p>
          <a:p>
            <a:r>
              <a:rPr lang="en-US" dirty="0"/>
              <a:t>What does this mean?</a:t>
            </a:r>
          </a:p>
          <a:p>
            <a:r>
              <a:rPr lang="en-US" dirty="0"/>
              <a:t>What happens when you mix vectors and single numbers?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3783" y="1214636"/>
            <a:ext cx="4535565" cy="5386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 &lt;- c(10, 20, 30)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 &lt;- c(1, 2, 3)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 * b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10 40 90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 + 1</a:t>
            </a:r>
          </a:p>
          <a:p>
            <a:pPr marL="0" indent="0">
              <a:buNone/>
            </a:pPr>
            <a:r>
              <a:rPr lang="en-US" dirty="0"/>
              <a:t>[1] 11 21 31</a:t>
            </a:r>
          </a:p>
        </p:txBody>
      </p:sp>
    </p:spTree>
    <p:extLst>
      <p:ext uri="{BB962C8B-B14F-4D97-AF65-F5344CB8AC3E}">
        <p14:creationId xmlns:p14="http://schemas.microsoft.com/office/powerpoint/2010/main" val="952135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Some operators &amp; functions…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541020" y="1015092"/>
            <a:ext cx="5288280" cy="5643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usual cast of characters:         +, -, *, /, ^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760" y="1214637"/>
            <a:ext cx="5730240" cy="5643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1+2*3-4^5/(6-7) </a:t>
            </a:r>
          </a:p>
          <a:p>
            <a:pPr marL="0" indent="0">
              <a:buNone/>
            </a:pPr>
            <a:r>
              <a:rPr lang="en-US" dirty="0"/>
              <a:t>[1] 1031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1+(2*3)-((4^5)/(6-7))</a:t>
            </a:r>
          </a:p>
          <a:p>
            <a:pPr marL="0" indent="0">
              <a:buNone/>
            </a:pPr>
            <a:r>
              <a:rPr lang="en-US" dirty="0"/>
              <a:t>[1] 1031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43E7B4-7FB3-D20A-6CA6-9DDAD2DB5B8B}"/>
              </a:ext>
            </a:extLst>
          </p:cNvPr>
          <p:cNvSpPr txBox="1">
            <a:spLocks/>
          </p:cNvSpPr>
          <p:nvPr/>
        </p:nvSpPr>
        <p:spPr>
          <a:xfrm>
            <a:off x="622652" y="4206240"/>
            <a:ext cx="5473348" cy="245221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Insights…</a:t>
            </a:r>
          </a:p>
          <a:p>
            <a:r>
              <a:rPr lang="en-US" dirty="0"/>
              <a:t>You can use parentheses in mathematical operations, too</a:t>
            </a:r>
          </a:p>
          <a:p>
            <a:r>
              <a:rPr lang="en-US" dirty="0"/>
              <a:t>R is pretty smart about order of operations (but I’m still nervous to trust it!)</a:t>
            </a:r>
          </a:p>
        </p:txBody>
      </p:sp>
    </p:spTree>
    <p:extLst>
      <p:ext uri="{BB962C8B-B14F-4D97-AF65-F5344CB8AC3E}">
        <p14:creationId xmlns:p14="http://schemas.microsoft.com/office/powerpoint/2010/main" val="1661651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Some operators &amp; functions…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541020" y="1015092"/>
            <a:ext cx="5288280" cy="5643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usual cast of characters:         +, -, *, /, ^</a:t>
            </a:r>
          </a:p>
          <a:p>
            <a:r>
              <a:rPr lang="en-US" dirty="0"/>
              <a:t>sqrt(), log(), exp(), abs()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760" y="1214637"/>
            <a:ext cx="5730240" cy="5643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1+2*3-4^5/(6-7)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1031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1+(2*3)-((4^5)/(6-7))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1031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sqrt(c(0, 1, 4, 9, 16, 25, 36))</a:t>
            </a:r>
          </a:p>
          <a:p>
            <a:pPr marL="0" indent="0">
              <a:buNone/>
            </a:pPr>
            <a:r>
              <a:rPr lang="en-US" dirty="0"/>
              <a:t>[1] 0 1 2 3 4 5 6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43E7B4-7FB3-D20A-6CA6-9DDAD2DB5B8B}"/>
              </a:ext>
            </a:extLst>
          </p:cNvPr>
          <p:cNvSpPr txBox="1">
            <a:spLocks/>
          </p:cNvSpPr>
          <p:nvPr/>
        </p:nvSpPr>
        <p:spPr>
          <a:xfrm>
            <a:off x="622652" y="4206240"/>
            <a:ext cx="5473348" cy="245221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Mathematical functions can generally be evaluated vector-wise</a:t>
            </a:r>
          </a:p>
        </p:txBody>
      </p:sp>
    </p:spTree>
    <p:extLst>
      <p:ext uri="{BB962C8B-B14F-4D97-AF65-F5344CB8AC3E}">
        <p14:creationId xmlns:p14="http://schemas.microsoft.com/office/powerpoint/2010/main" val="2119461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Some operators &amp; functions…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541020" y="1015092"/>
            <a:ext cx="5288280" cy="5643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usual cast of characters:         +, -, *, /, ^</a:t>
            </a:r>
          </a:p>
          <a:p>
            <a:r>
              <a:rPr lang="en-US" dirty="0"/>
              <a:t>sqrt(), log(), exp(), abs()</a:t>
            </a:r>
          </a:p>
          <a:p>
            <a:r>
              <a:rPr lang="en-US" dirty="0"/>
              <a:t>sum(), prod()</a:t>
            </a:r>
          </a:p>
          <a:p>
            <a:r>
              <a:rPr lang="en-US" dirty="0"/>
              <a:t>mean(), median(), quantile(), </a:t>
            </a:r>
            <a:r>
              <a:rPr lang="en-US" dirty="0" err="1"/>
              <a:t>sd</a:t>
            </a:r>
            <a:r>
              <a:rPr lang="en-US" dirty="0"/>
              <a:t>(), var()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760" y="1214637"/>
            <a:ext cx="5730240" cy="5643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1+2*3-4^5/(6-7)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1031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1+(2*3)-((4^5)/(6-7))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1031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sqrt(c(0, 1, 4, 9, 16, 25, 36))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0 1 2 3 4 5 6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median(c(0, 1, 4, 9, 16, 25, 36))</a:t>
            </a:r>
          </a:p>
          <a:p>
            <a:pPr marL="0" indent="0">
              <a:buNone/>
            </a:pPr>
            <a:r>
              <a:rPr lang="en-US" dirty="0"/>
              <a:t>[1] 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43E7B4-7FB3-D20A-6CA6-9DDAD2DB5B8B}"/>
              </a:ext>
            </a:extLst>
          </p:cNvPr>
          <p:cNvSpPr txBox="1">
            <a:spLocks/>
          </p:cNvSpPr>
          <p:nvPr/>
        </p:nvSpPr>
        <p:spPr>
          <a:xfrm>
            <a:off x="622652" y="4206240"/>
            <a:ext cx="5473348" cy="245221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Some functions need a vector input!</a:t>
            </a:r>
          </a:p>
        </p:txBody>
      </p:sp>
    </p:spTree>
    <p:extLst>
      <p:ext uri="{BB962C8B-B14F-4D97-AF65-F5344CB8AC3E}">
        <p14:creationId xmlns:p14="http://schemas.microsoft.com/office/powerpoint/2010/main" val="160812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Help!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0" y="1623060"/>
            <a:ext cx="2880360" cy="1322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?median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help("median")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CF2A49-85B7-1AF5-FDF5-26554CBBD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440" y="167352"/>
            <a:ext cx="6232837" cy="65306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65BC65-724C-65A3-DED7-137083F79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23" y="4920343"/>
            <a:ext cx="5435259" cy="177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803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QUIZ: How would the following evaluate?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6640629" y="1927460"/>
            <a:ext cx="4862749" cy="2105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lphaUcParenR"/>
            </a:pPr>
            <a:r>
              <a:rPr lang="en-US" dirty="0"/>
              <a:t>[1] 13 16 19</a:t>
            </a:r>
          </a:p>
          <a:p>
            <a:pPr marL="514350" indent="-514350">
              <a:buAutoNum type="alphaUcParenR"/>
            </a:pPr>
            <a:r>
              <a:rPr lang="en-US" dirty="0"/>
              <a:t>[1] 48</a:t>
            </a:r>
          </a:p>
          <a:p>
            <a:pPr marL="514350" indent="-514350">
              <a:buAutoNum type="alphaUcParenR"/>
            </a:pPr>
            <a:r>
              <a:rPr lang="en-US" dirty="0"/>
              <a:t>Something else</a:t>
            </a:r>
          </a:p>
          <a:p>
            <a:pPr marL="514350" indent="-514350">
              <a:buAutoNum type="alphaUcParenR"/>
            </a:pPr>
            <a:r>
              <a:rPr lang="en-US" dirty="0"/>
              <a:t>An error or warning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2757" y="1818623"/>
            <a:ext cx="2720741" cy="2214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xx &lt;- 10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yy</a:t>
            </a:r>
            <a:r>
              <a:rPr lang="en-US" dirty="0">
                <a:solidFill>
                  <a:schemeClr val="accent1"/>
                </a:solidFill>
              </a:rPr>
              <a:t> &lt;- 1:3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zz</a:t>
            </a:r>
            <a:r>
              <a:rPr lang="en-US" dirty="0">
                <a:solidFill>
                  <a:schemeClr val="accent1"/>
                </a:solidFill>
              </a:rPr>
              <a:t> &lt;- c(2, 4, 6)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xx + </a:t>
            </a:r>
            <a:r>
              <a:rPr lang="en-US" dirty="0" err="1">
                <a:solidFill>
                  <a:schemeClr val="accent1"/>
                </a:solidFill>
              </a:rPr>
              <a:t>yy</a:t>
            </a:r>
            <a:r>
              <a:rPr lang="en-US" dirty="0">
                <a:solidFill>
                  <a:schemeClr val="accent1"/>
                </a:solidFill>
              </a:rPr>
              <a:t> + </a:t>
            </a:r>
            <a:r>
              <a:rPr lang="en-US" dirty="0" err="1">
                <a:solidFill>
                  <a:schemeClr val="accent1"/>
                </a:solidFill>
              </a:rPr>
              <a:t>zz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701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QUIZ: How would the following evaluate?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6640629" y="1927460"/>
            <a:ext cx="5032082" cy="2105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lphaUcParenR"/>
            </a:pPr>
            <a:r>
              <a:rPr lang="en-US" dirty="0"/>
              <a:t>[1] 13 16 19</a:t>
            </a:r>
          </a:p>
          <a:p>
            <a:pPr marL="514350" indent="-514350">
              <a:buAutoNum type="alphaUcParenR"/>
            </a:pPr>
            <a:r>
              <a:rPr lang="en-US" dirty="0"/>
              <a:t>[1] 48</a:t>
            </a:r>
          </a:p>
          <a:p>
            <a:pPr marL="514350" indent="-514350">
              <a:buAutoNum type="alphaUcParenR"/>
            </a:pPr>
            <a:r>
              <a:rPr lang="en-US" dirty="0"/>
              <a:t>Something else</a:t>
            </a:r>
          </a:p>
          <a:p>
            <a:pPr marL="514350" indent="-514350">
              <a:buAutoNum type="alphaUcParenR"/>
            </a:pPr>
            <a:r>
              <a:rPr lang="en-US" dirty="0"/>
              <a:t>An error or warning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2757" y="1818623"/>
            <a:ext cx="2720741" cy="2214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xx &lt;- 10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yy</a:t>
            </a:r>
            <a:r>
              <a:rPr lang="en-US" dirty="0">
                <a:solidFill>
                  <a:schemeClr val="accent1"/>
                </a:solidFill>
              </a:rPr>
              <a:t> &lt;- 1:3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zz</a:t>
            </a:r>
            <a:r>
              <a:rPr lang="en-US" dirty="0">
                <a:solidFill>
                  <a:schemeClr val="accent1"/>
                </a:solidFill>
              </a:rPr>
              <a:t> &lt;- c(2, 4, 6)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xx + </a:t>
            </a:r>
            <a:r>
              <a:rPr lang="en-US" dirty="0" err="1">
                <a:solidFill>
                  <a:schemeClr val="accent1"/>
                </a:solidFill>
              </a:rPr>
              <a:t>yy</a:t>
            </a:r>
            <a:r>
              <a:rPr lang="en-US" dirty="0">
                <a:solidFill>
                  <a:schemeClr val="accent1"/>
                </a:solidFill>
              </a:rPr>
              <a:t> + </a:t>
            </a:r>
            <a:r>
              <a:rPr lang="en-US" dirty="0" err="1">
                <a:solidFill>
                  <a:schemeClr val="accent1"/>
                </a:solidFill>
              </a:rPr>
              <a:t>zz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miley Face 2">
            <a:extLst>
              <a:ext uri="{FF2B5EF4-FFF2-40B4-BE49-F238E27FC236}">
                <a16:creationId xmlns:a16="http://schemas.microsoft.com/office/drawing/2014/main" id="{4CBBE338-DE31-BC94-0AD7-B8165747CC6E}"/>
              </a:ext>
            </a:extLst>
          </p:cNvPr>
          <p:cNvSpPr/>
          <p:nvPr/>
        </p:nvSpPr>
        <p:spPr>
          <a:xfrm>
            <a:off x="6247111" y="1927460"/>
            <a:ext cx="393518" cy="371789"/>
          </a:xfrm>
          <a:prstGeom prst="smileyFace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1352DCF-E7C9-FD72-F97C-3E15A5D965BB}"/>
              </a:ext>
            </a:extLst>
          </p:cNvPr>
          <p:cNvSpPr txBox="1">
            <a:spLocks/>
          </p:cNvSpPr>
          <p:nvPr/>
        </p:nvSpPr>
        <p:spPr>
          <a:xfrm>
            <a:off x="1324869" y="4071160"/>
            <a:ext cx="975775" cy="346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Length 1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C98C2E0B-AB3E-1050-10E5-57330D10330A}"/>
              </a:ext>
            </a:extLst>
          </p:cNvPr>
          <p:cNvSpPr/>
          <p:nvPr/>
        </p:nvSpPr>
        <p:spPr>
          <a:xfrm rot="5400000">
            <a:off x="1933978" y="3693254"/>
            <a:ext cx="218511" cy="460953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1BEF8CA5-DADC-40B4-A7E6-8E631EEC8CDF}"/>
              </a:ext>
            </a:extLst>
          </p:cNvPr>
          <p:cNvSpPr/>
          <p:nvPr/>
        </p:nvSpPr>
        <p:spPr>
          <a:xfrm rot="5400000">
            <a:off x="2572610" y="3693253"/>
            <a:ext cx="218511" cy="460953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CC17B577-22FA-C84D-4AC7-856298C467F3}"/>
              </a:ext>
            </a:extLst>
          </p:cNvPr>
          <p:cNvSpPr/>
          <p:nvPr/>
        </p:nvSpPr>
        <p:spPr>
          <a:xfrm rot="5400000">
            <a:off x="3267913" y="3693253"/>
            <a:ext cx="218511" cy="460953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71D8B51-59C0-E57F-ABE8-A62E8C71E171}"/>
              </a:ext>
            </a:extLst>
          </p:cNvPr>
          <p:cNvSpPr txBox="1">
            <a:spLocks/>
          </p:cNvSpPr>
          <p:nvPr/>
        </p:nvSpPr>
        <p:spPr>
          <a:xfrm>
            <a:off x="2273710" y="4071160"/>
            <a:ext cx="975775" cy="346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Length 3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D237B02-2470-9B94-AF7E-A382A4EF51C1}"/>
              </a:ext>
            </a:extLst>
          </p:cNvPr>
          <p:cNvSpPr txBox="1">
            <a:spLocks/>
          </p:cNvSpPr>
          <p:nvPr/>
        </p:nvSpPr>
        <p:spPr>
          <a:xfrm>
            <a:off x="3249485" y="4071160"/>
            <a:ext cx="975775" cy="346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Length 3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D9E0F69E-AAD9-38DB-3DA8-D1350D125459}"/>
              </a:ext>
            </a:extLst>
          </p:cNvPr>
          <p:cNvSpPr/>
          <p:nvPr/>
        </p:nvSpPr>
        <p:spPr>
          <a:xfrm rot="5400000">
            <a:off x="2481931" y="3294387"/>
            <a:ext cx="346924" cy="2862369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AF0EA65-A6C7-D517-83D5-9EDA22071757}"/>
              </a:ext>
            </a:extLst>
          </p:cNvPr>
          <p:cNvSpPr txBox="1">
            <a:spLocks/>
          </p:cNvSpPr>
          <p:nvPr/>
        </p:nvSpPr>
        <p:spPr>
          <a:xfrm>
            <a:off x="1570558" y="5033059"/>
            <a:ext cx="2037087" cy="2997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Result will be length 3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050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 animBg="1"/>
      <p:bldP spid="9" grpId="0" animBg="1"/>
      <p:bldP spid="10" grpId="0"/>
      <p:bldP spid="11" grpId="0"/>
      <p:bldP spid="12" grpId="0" animBg="1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/>
          <a:lstStyle/>
          <a:p>
            <a:r>
              <a:rPr lang="en-US" dirty="0"/>
              <a:t>Poke the </a:t>
            </a:r>
            <a:r>
              <a:rPr lang="en-US" strike="sngStrike" dirty="0"/>
              <a:t>box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R console!</a:t>
            </a:r>
            <a:endParaRPr lang="en-US" strike="sngStri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4BF40-1106-059C-7EA6-E0E16337A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9210" y="2463298"/>
            <a:ext cx="2494548" cy="139883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&gt; 1+1</a:t>
            </a:r>
          </a:p>
          <a:p>
            <a:pPr marL="0" indent="0">
              <a:buNone/>
            </a:pPr>
            <a:r>
              <a:rPr lang="en-US" dirty="0"/>
              <a:t>[1]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A7C5A9-69D6-343C-6914-49477DD8FC2D}"/>
              </a:ext>
            </a:extLst>
          </p:cNvPr>
          <p:cNvSpPr txBox="1"/>
          <p:nvPr/>
        </p:nvSpPr>
        <p:spPr>
          <a:xfrm>
            <a:off x="1700121" y="1805133"/>
            <a:ext cx="1685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was a “&gt;” with a flashing cursor after 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AEE53C-1456-281D-4E1A-3EB1CD4EF803}"/>
              </a:ext>
            </a:extLst>
          </p:cNvPr>
          <p:cNvSpPr txBox="1"/>
          <p:nvPr/>
        </p:nvSpPr>
        <p:spPr>
          <a:xfrm>
            <a:off x="4756484" y="1794619"/>
            <a:ext cx="1685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typed this and hit Enter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694BD1-BC16-A2E0-D490-62F043A4E57C}"/>
              </a:ext>
            </a:extLst>
          </p:cNvPr>
          <p:cNvSpPr txBox="1"/>
          <p:nvPr/>
        </p:nvSpPr>
        <p:spPr>
          <a:xfrm>
            <a:off x="5285190" y="2978051"/>
            <a:ext cx="1685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 printed this!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12C24CB5-A116-5CF2-4F82-57A09479B40F}"/>
              </a:ext>
            </a:extLst>
          </p:cNvPr>
          <p:cNvCxnSpPr/>
          <p:nvPr/>
        </p:nvCxnSpPr>
        <p:spPr>
          <a:xfrm rot="16200000" flipH="1">
            <a:off x="3441277" y="2208063"/>
            <a:ext cx="323166" cy="187301"/>
          </a:xfrm>
          <a:prstGeom prst="bentConnector3">
            <a:avLst>
              <a:gd name="adj1" fmla="val -7192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FA8A670-54B0-E67C-0477-A3777AEF0913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43983" y="2140131"/>
            <a:ext cx="503622" cy="323165"/>
          </a:xfrm>
          <a:prstGeom prst="bentConnector3">
            <a:avLst>
              <a:gd name="adj1" fmla="val 10022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DA81E23-F86E-59E1-AF3B-230ED9D0C446}"/>
              </a:ext>
            </a:extLst>
          </p:cNvPr>
          <p:cNvCxnSpPr/>
          <p:nvPr/>
        </p:nvCxnSpPr>
        <p:spPr>
          <a:xfrm flipH="1">
            <a:off x="4534388" y="3178630"/>
            <a:ext cx="60366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79E1783-8160-FC7B-683E-26F239B3D24C}"/>
              </a:ext>
            </a:extLst>
          </p:cNvPr>
          <p:cNvCxnSpPr>
            <a:cxnSpLocks/>
          </p:cNvCxnSpPr>
          <p:nvPr/>
        </p:nvCxnSpPr>
        <p:spPr>
          <a:xfrm rot="10800000">
            <a:off x="3814357" y="3553095"/>
            <a:ext cx="515387" cy="426912"/>
          </a:xfrm>
          <a:prstGeom prst="bentConnector3">
            <a:avLst>
              <a:gd name="adj1" fmla="val 100692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4B21DB5-2986-414C-8110-F5F9018A19CD}"/>
              </a:ext>
            </a:extLst>
          </p:cNvPr>
          <p:cNvSpPr txBox="1"/>
          <p:nvPr/>
        </p:nvSpPr>
        <p:spPr>
          <a:xfrm>
            <a:off x="4433467" y="3731715"/>
            <a:ext cx="2002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ignore the [1] thing for now</a:t>
            </a:r>
          </a:p>
        </p:txBody>
      </p:sp>
      <p:pic>
        <p:nvPicPr>
          <p:cNvPr id="12" name="Picture 11" descr="Logo, icon&#10;&#10;Description automatically generated">
            <a:extLst>
              <a:ext uri="{FF2B5EF4-FFF2-40B4-BE49-F238E27FC236}">
                <a16:creationId xmlns:a16="http://schemas.microsoft.com/office/drawing/2014/main" id="{153D86EB-1DB7-897B-DE2F-405C99D27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8295" y="292264"/>
            <a:ext cx="2059252" cy="1595920"/>
          </a:xfrm>
          <a:prstGeom prst="rect">
            <a:avLst/>
          </a:prstGeom>
        </p:spPr>
      </p:pic>
      <p:pic>
        <p:nvPicPr>
          <p:cNvPr id="17" name="Graphic 16" descr="Double Tap Gesture with solid fill">
            <a:extLst>
              <a:ext uri="{FF2B5EF4-FFF2-40B4-BE49-F238E27FC236}">
                <a16:creationId xmlns:a16="http://schemas.microsoft.com/office/drawing/2014/main" id="{FDC08932-A8A5-B135-0590-72EC59941C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37457" y="15023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12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QUIZ: What do you </a:t>
            </a:r>
            <a:r>
              <a:rPr lang="en-US" sz="3600" i="1" dirty="0"/>
              <a:t>think</a:t>
            </a:r>
            <a:r>
              <a:rPr lang="en-US" sz="3600" dirty="0"/>
              <a:t> will happen?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6640629" y="1927460"/>
            <a:ext cx="4862749" cy="2105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lphaUcParenR"/>
            </a:pPr>
            <a:r>
              <a:rPr lang="en-US" dirty="0"/>
              <a:t>[1] 1 3 5</a:t>
            </a:r>
          </a:p>
          <a:p>
            <a:pPr marL="514350" indent="-514350">
              <a:buAutoNum type="alphaUcParenR"/>
            </a:pPr>
            <a:r>
              <a:rPr lang="en-US" dirty="0"/>
              <a:t>[1] 1 6</a:t>
            </a:r>
          </a:p>
          <a:p>
            <a:pPr marL="514350" indent="-514350">
              <a:buAutoNum type="alphaUcParenR"/>
            </a:pPr>
            <a:r>
              <a:rPr lang="en-US" dirty="0"/>
              <a:t>Something else</a:t>
            </a:r>
          </a:p>
          <a:p>
            <a:pPr marL="514350" indent="-514350">
              <a:buAutoNum type="alphaUcParenR"/>
            </a:pPr>
            <a:r>
              <a:rPr lang="en-US" dirty="0"/>
              <a:t>An error or warning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2757" y="1818623"/>
            <a:ext cx="2720741" cy="2214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aa &lt;- c(1, 3, 5)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bb &lt;- c(1, 2)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aa * bb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54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QUIZ: What do you </a:t>
            </a:r>
            <a:r>
              <a:rPr lang="en-US" sz="3600" i="1" dirty="0"/>
              <a:t>think</a:t>
            </a:r>
            <a:r>
              <a:rPr lang="en-US" sz="3600" dirty="0"/>
              <a:t> will happen?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6640629" y="1927460"/>
            <a:ext cx="4862749" cy="2105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lphaUcParenR"/>
            </a:pPr>
            <a:r>
              <a:rPr lang="en-US" dirty="0"/>
              <a:t>[1] 1 3 5</a:t>
            </a:r>
          </a:p>
          <a:p>
            <a:pPr marL="514350" indent="-514350">
              <a:buAutoNum type="alphaUcParenR"/>
            </a:pPr>
            <a:r>
              <a:rPr lang="en-US" dirty="0"/>
              <a:t>[1] 1 6</a:t>
            </a:r>
          </a:p>
          <a:p>
            <a:pPr marL="514350" indent="-514350">
              <a:buAutoNum type="alphaUcParenR"/>
            </a:pPr>
            <a:r>
              <a:rPr lang="en-US" dirty="0"/>
              <a:t>Something else</a:t>
            </a:r>
          </a:p>
          <a:p>
            <a:pPr marL="514350" indent="-514350">
              <a:buAutoNum type="alphaUcParenR"/>
            </a:pPr>
            <a:r>
              <a:rPr lang="en-US" dirty="0"/>
              <a:t>An error or warning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2757" y="1818623"/>
            <a:ext cx="4283243" cy="4412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aa &lt;- c(1, 3, 5)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bb &lt;- c(1, 2)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aa * bb</a:t>
            </a:r>
          </a:p>
          <a:p>
            <a:pPr marL="0" indent="0">
              <a:buNone/>
            </a:pPr>
            <a:r>
              <a:rPr lang="en-US" dirty="0"/>
              <a:t>[1] 1 6 5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Warning message: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In aa * bb 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longer object length is not a multiple of shorter object length</a:t>
            </a:r>
          </a:p>
        </p:txBody>
      </p:sp>
      <p:sp>
        <p:nvSpPr>
          <p:cNvPr id="3" name="Smiley Face 2">
            <a:extLst>
              <a:ext uri="{FF2B5EF4-FFF2-40B4-BE49-F238E27FC236}">
                <a16:creationId xmlns:a16="http://schemas.microsoft.com/office/drawing/2014/main" id="{236E1D2F-564B-06FB-B72C-0A03162D4409}"/>
              </a:ext>
            </a:extLst>
          </p:cNvPr>
          <p:cNvSpPr/>
          <p:nvPr/>
        </p:nvSpPr>
        <p:spPr>
          <a:xfrm>
            <a:off x="6171555" y="2980223"/>
            <a:ext cx="393518" cy="371789"/>
          </a:xfrm>
          <a:prstGeom prst="smileyFace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270DDB9D-DBB4-3878-54D4-17A294ED85E5}"/>
              </a:ext>
            </a:extLst>
          </p:cNvPr>
          <p:cNvSpPr/>
          <p:nvPr/>
        </p:nvSpPr>
        <p:spPr>
          <a:xfrm>
            <a:off x="6192047" y="3505989"/>
            <a:ext cx="393518" cy="371789"/>
          </a:xfrm>
          <a:prstGeom prst="smileyFace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A9582F9-3624-DE80-140E-11A8D230F508}"/>
              </a:ext>
            </a:extLst>
          </p:cNvPr>
          <p:cNvSpPr txBox="1">
            <a:spLocks/>
          </p:cNvSpPr>
          <p:nvPr/>
        </p:nvSpPr>
        <p:spPr>
          <a:xfrm>
            <a:off x="7377873" y="4440083"/>
            <a:ext cx="4283243" cy="190708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 will probably warn you if it thinks something is weird</a:t>
            </a:r>
          </a:p>
        </p:txBody>
      </p:sp>
    </p:spTree>
    <p:extLst>
      <p:ext uri="{BB962C8B-B14F-4D97-AF65-F5344CB8AC3E}">
        <p14:creationId xmlns:p14="http://schemas.microsoft.com/office/powerpoint/2010/main" val="2273962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Let’s talk about NA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541020" y="1015092"/>
            <a:ext cx="5288280" cy="5643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 NA is a known “unknown”</a:t>
            </a:r>
          </a:p>
          <a:p>
            <a:r>
              <a:rPr lang="en-US" dirty="0"/>
              <a:t>Blank cells in spreadsheets are typically imported as NA</a:t>
            </a:r>
          </a:p>
          <a:p>
            <a:r>
              <a:rPr lang="en-US" dirty="0"/>
              <a:t>R will generally return NA or Error when NA is used in calculations</a:t>
            </a:r>
          </a:p>
          <a:p>
            <a:pPr lvl="1"/>
            <a:r>
              <a:rPr lang="en-US" dirty="0"/>
              <a:t>Which is good!</a:t>
            </a:r>
          </a:p>
          <a:p>
            <a:pPr lvl="1"/>
            <a:r>
              <a:rPr lang="en-US" dirty="0"/>
              <a:t>There are ways around this, if appropriate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68" y="607318"/>
            <a:ext cx="5730240" cy="5942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 &lt;- c(1, 2, 3, 4, NA)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b &lt;- c(2, 4, 6, 8, 10)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 + b</a:t>
            </a:r>
          </a:p>
          <a:p>
            <a:pPr marL="0" indent="0">
              <a:buNone/>
            </a:pPr>
            <a:r>
              <a:rPr lang="en-US" dirty="0"/>
              <a:t>[1]</a:t>
            </a:r>
            <a:r>
              <a:rPr lang="pl-PL" dirty="0"/>
              <a:t> </a:t>
            </a:r>
            <a:r>
              <a:rPr lang="en-US" dirty="0"/>
              <a:t> </a:t>
            </a:r>
            <a:r>
              <a:rPr lang="pl-PL" dirty="0"/>
              <a:t>3  6  9 12 NA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mean(a)</a:t>
            </a:r>
          </a:p>
          <a:p>
            <a:pPr marL="0" indent="0">
              <a:buNone/>
            </a:pPr>
            <a:r>
              <a:rPr lang="en-US" dirty="0"/>
              <a:t>[1]</a:t>
            </a:r>
            <a:r>
              <a:rPr lang="pl-PL" dirty="0"/>
              <a:t> </a:t>
            </a:r>
            <a:r>
              <a:rPr lang="en-US" dirty="0"/>
              <a:t> </a:t>
            </a:r>
            <a:r>
              <a:rPr lang="pl-PL" dirty="0"/>
              <a:t>NA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mean(a, na.rm = TRUE)</a:t>
            </a:r>
          </a:p>
          <a:p>
            <a:pPr marL="0" indent="0">
              <a:buNone/>
            </a:pPr>
            <a:r>
              <a:rPr lang="en-US" dirty="0"/>
              <a:t>[1]</a:t>
            </a:r>
            <a:r>
              <a:rPr lang="pl-PL" dirty="0"/>
              <a:t> </a:t>
            </a:r>
            <a:r>
              <a:rPr lang="en-US" dirty="0"/>
              <a:t> 2.5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58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6" y="1"/>
            <a:ext cx="11362623" cy="914400"/>
          </a:xfrm>
        </p:spPr>
        <p:txBody>
          <a:bodyPr>
            <a:noAutofit/>
          </a:bodyPr>
          <a:lstStyle/>
          <a:p>
            <a:r>
              <a:rPr lang="en-US" sz="3600" dirty="0"/>
              <a:t>Classes of vectors: R can store different kinds of information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0A7216D-4B61-7046-CAFE-3E786A2BE36D}"/>
              </a:ext>
            </a:extLst>
          </p:cNvPr>
          <p:cNvGraphicFramePr>
            <a:graphicFrameLocks noGrp="1"/>
          </p:cNvGraphicFramePr>
          <p:nvPr/>
        </p:nvGraphicFramePr>
        <p:xfrm>
          <a:off x="1603007" y="2369185"/>
          <a:ext cx="7513320" cy="2951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4081">
                  <a:extLst>
                    <a:ext uri="{9D8B030D-6E8A-4147-A177-3AD203B41FA5}">
                      <a16:colId xmlns:a16="http://schemas.microsoft.com/office/drawing/2014/main" val="4255342217"/>
                    </a:ext>
                  </a:extLst>
                </a:gridCol>
                <a:gridCol w="3840419">
                  <a:extLst>
                    <a:ext uri="{9D8B030D-6E8A-4147-A177-3AD203B41FA5}">
                      <a16:colId xmlns:a16="http://schemas.microsoft.com/office/drawing/2014/main" val="3509737584"/>
                    </a:ext>
                  </a:extLst>
                </a:gridCol>
                <a:gridCol w="1988820">
                  <a:extLst>
                    <a:ext uri="{9D8B030D-6E8A-4147-A177-3AD203B41FA5}">
                      <a16:colId xmlns:a16="http://schemas.microsoft.com/office/drawing/2014/main" val="2656391576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Possible values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can be used in mathematical expressions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0113642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>
                          <a:effectLst/>
                        </a:rPr>
                        <a:t>logical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FALSE or TRUE (or NA)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yes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7634952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>
                          <a:effectLst/>
                        </a:rPr>
                        <a:t>numeric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all numbers (or NA / </a:t>
                      </a:r>
                      <a:r>
                        <a:rPr lang="en-US" sz="2400" u="none" strike="noStrike" dirty="0" err="1">
                          <a:effectLst/>
                        </a:rPr>
                        <a:t>NaN</a:t>
                      </a:r>
                      <a:r>
                        <a:rPr lang="en-US" sz="2400" u="none" strike="noStrike" dirty="0">
                          <a:effectLst/>
                        </a:rPr>
                        <a:t> / Inf)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yes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2354667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character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most combinations of letters, numbers, and special characters (or &lt;NA&gt;)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no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62007756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2F3191-3A14-F251-9869-2DEA8AC19053}"/>
              </a:ext>
            </a:extLst>
          </p:cNvPr>
          <p:cNvCxnSpPr/>
          <p:nvPr/>
        </p:nvCxnSpPr>
        <p:spPr>
          <a:xfrm>
            <a:off x="1257300" y="2194560"/>
            <a:ext cx="0" cy="35318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D037A5-C7C1-B651-86AB-50696C22EED9}"/>
              </a:ext>
            </a:extLst>
          </p:cNvPr>
          <p:cNvSpPr txBox="1">
            <a:spLocks/>
          </p:cNvSpPr>
          <p:nvPr/>
        </p:nvSpPr>
        <p:spPr>
          <a:xfrm>
            <a:off x="307607" y="1680890"/>
            <a:ext cx="2110739" cy="522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Less complex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2DA2869-D11A-5B67-F3BA-8575B350740E}"/>
              </a:ext>
            </a:extLst>
          </p:cNvPr>
          <p:cNvSpPr txBox="1">
            <a:spLocks/>
          </p:cNvSpPr>
          <p:nvPr/>
        </p:nvSpPr>
        <p:spPr>
          <a:xfrm>
            <a:off x="106680" y="5814333"/>
            <a:ext cx="2344146" cy="54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More complex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BA6D293-A5BE-5CC7-9E14-39E24A39FD59}"/>
              </a:ext>
            </a:extLst>
          </p:cNvPr>
          <p:cNvCxnSpPr/>
          <p:nvPr/>
        </p:nvCxnSpPr>
        <p:spPr>
          <a:xfrm>
            <a:off x="9399270" y="2194560"/>
            <a:ext cx="0" cy="35318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4D1F833-2569-CFC8-7B90-A19E5B119319}"/>
              </a:ext>
            </a:extLst>
          </p:cNvPr>
          <p:cNvSpPr txBox="1">
            <a:spLocks/>
          </p:cNvSpPr>
          <p:nvPr/>
        </p:nvSpPr>
        <p:spPr>
          <a:xfrm>
            <a:off x="9641944" y="2847918"/>
            <a:ext cx="2462626" cy="1994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Can be changed into a different class without losing information</a:t>
            </a:r>
          </a:p>
        </p:txBody>
      </p:sp>
    </p:spTree>
    <p:extLst>
      <p:ext uri="{BB962C8B-B14F-4D97-AF65-F5344CB8AC3E}">
        <p14:creationId xmlns:p14="http://schemas.microsoft.com/office/powerpoint/2010/main" val="3856057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Classes of vectors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541020" y="1015092"/>
            <a:ext cx="5288280" cy="5643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Title looks scary, but</a:t>
            </a:r>
          </a:p>
          <a:p>
            <a:r>
              <a:rPr lang="en-US" dirty="0"/>
              <a:t>It’s actually pretty obvious what can &amp; can’t happen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4448" y="653037"/>
            <a:ext cx="5730240" cy="5924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myName</a:t>
            </a:r>
            <a:r>
              <a:rPr lang="en-US" dirty="0">
                <a:solidFill>
                  <a:schemeClr val="accent1"/>
                </a:solidFill>
              </a:rPr>
              <a:t> &lt;- "Inigo Montoya"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1 + "Bob"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 in 1 + "Bob": non-numeric argument to binary operator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"2" + 4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 in "2" + 4: non-numeric argument to binary operator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heres_a_logical_vector</a:t>
            </a:r>
            <a:r>
              <a:rPr lang="en-US" dirty="0">
                <a:solidFill>
                  <a:schemeClr val="accent1"/>
                </a:solidFill>
              </a:rPr>
              <a:t> &lt;- c(TRUE,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          FALSE, TRUE, FALSE, TRUE)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heres_a_logical_vector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/>
              <a:t>[1] </a:t>
            </a:r>
            <a:r>
              <a:rPr lang="da-DK" dirty="0"/>
              <a:t>TRUE FALSE  TRUE FALSE  TRUE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489B7F4-F855-B722-922E-F882A1DCEB6F}"/>
              </a:ext>
            </a:extLst>
          </p:cNvPr>
          <p:cNvSpPr txBox="1">
            <a:spLocks/>
          </p:cNvSpPr>
          <p:nvPr/>
        </p:nvSpPr>
        <p:spPr>
          <a:xfrm>
            <a:off x="376846" y="2949677"/>
            <a:ext cx="5001399" cy="362810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Insights…</a:t>
            </a:r>
          </a:p>
          <a:p>
            <a:r>
              <a:rPr lang="en-US" dirty="0"/>
              <a:t>Quotes in an assignment statement tell R to interpret something as character</a:t>
            </a:r>
          </a:p>
          <a:p>
            <a:pPr lvl="1"/>
            <a:r>
              <a:rPr lang="en-US" dirty="0"/>
              <a:t>Note: “ “ and ‘ ‘ can both be used as long as you’re consistent on both sides</a:t>
            </a:r>
          </a:p>
          <a:p>
            <a:r>
              <a:rPr lang="en-US" dirty="0"/>
              <a:t>R knows what TRUE and FALSE mean without quotes</a:t>
            </a:r>
          </a:p>
        </p:txBody>
      </p:sp>
    </p:spTree>
    <p:extLst>
      <p:ext uri="{BB962C8B-B14F-4D97-AF65-F5344CB8AC3E}">
        <p14:creationId xmlns:p14="http://schemas.microsoft.com/office/powerpoint/2010/main" val="108039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So what did I mean about changing classes?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0A7216D-4B61-7046-CAFE-3E786A2BE36D}"/>
              </a:ext>
            </a:extLst>
          </p:cNvPr>
          <p:cNvGraphicFramePr>
            <a:graphicFrameLocks noGrp="1"/>
          </p:cNvGraphicFramePr>
          <p:nvPr/>
        </p:nvGraphicFramePr>
        <p:xfrm>
          <a:off x="10029252" y="815688"/>
          <a:ext cx="1684081" cy="11163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4081">
                  <a:extLst>
                    <a:ext uri="{9D8B030D-6E8A-4147-A177-3AD203B41FA5}">
                      <a16:colId xmlns:a16="http://schemas.microsoft.com/office/drawing/2014/main" val="4255342217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logical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7634952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>
                          <a:effectLst/>
                        </a:rPr>
                        <a:t>numeric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2354667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character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62007756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2F3191-3A14-F251-9869-2DEA8AC19053}"/>
              </a:ext>
            </a:extLst>
          </p:cNvPr>
          <p:cNvCxnSpPr>
            <a:cxnSpLocks/>
          </p:cNvCxnSpPr>
          <p:nvPr/>
        </p:nvCxnSpPr>
        <p:spPr>
          <a:xfrm>
            <a:off x="9683545" y="641063"/>
            <a:ext cx="0" cy="15613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D037A5-C7C1-B651-86AB-50696C22EED9}"/>
              </a:ext>
            </a:extLst>
          </p:cNvPr>
          <p:cNvSpPr txBox="1">
            <a:spLocks/>
          </p:cNvSpPr>
          <p:nvPr/>
        </p:nvSpPr>
        <p:spPr>
          <a:xfrm>
            <a:off x="9485890" y="131977"/>
            <a:ext cx="2110739" cy="522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Less complex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2DA2869-D11A-5B67-F3BA-8575B350740E}"/>
              </a:ext>
            </a:extLst>
          </p:cNvPr>
          <p:cNvSpPr txBox="1">
            <a:spLocks/>
          </p:cNvSpPr>
          <p:nvPr/>
        </p:nvSpPr>
        <p:spPr>
          <a:xfrm>
            <a:off x="9485890" y="2233911"/>
            <a:ext cx="2344146" cy="54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More complex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94A6288-DCE6-3EDF-2C26-C03D1F60E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632" y="1748966"/>
            <a:ext cx="5730240" cy="11220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c(TRUE, FALSE, TRUE, FALSE, 5)</a:t>
            </a:r>
          </a:p>
          <a:p>
            <a:pPr marL="0" indent="0">
              <a:buNone/>
            </a:pPr>
            <a:r>
              <a:rPr lang="en-US" dirty="0"/>
              <a:t>[1] 1 0 1 0 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C1045AEC-1B79-2FA4-A0AF-D2568EE814FC}"/>
              </a:ext>
            </a:extLst>
          </p:cNvPr>
          <p:cNvSpPr/>
          <p:nvPr/>
        </p:nvSpPr>
        <p:spPr>
          <a:xfrm rot="16200000">
            <a:off x="3486450" y="-285957"/>
            <a:ext cx="347423" cy="36887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05C8581-2D6C-4987-42A5-9A10ABA58692}"/>
              </a:ext>
            </a:extLst>
          </p:cNvPr>
          <p:cNvSpPr txBox="1">
            <a:spLocks/>
          </p:cNvSpPr>
          <p:nvPr/>
        </p:nvSpPr>
        <p:spPr>
          <a:xfrm>
            <a:off x="3105667" y="929425"/>
            <a:ext cx="1108988" cy="54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logical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FAE32AC-4CEF-7DA8-26FB-0E52DA6DC8F5}"/>
              </a:ext>
            </a:extLst>
          </p:cNvPr>
          <p:cNvSpPr txBox="1">
            <a:spLocks/>
          </p:cNvSpPr>
          <p:nvPr/>
        </p:nvSpPr>
        <p:spPr>
          <a:xfrm>
            <a:off x="5012925" y="925492"/>
            <a:ext cx="1494499" cy="54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numeric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EC7D409-08C3-1A99-3CA2-B5B089372787}"/>
              </a:ext>
            </a:extLst>
          </p:cNvPr>
          <p:cNvCxnSpPr>
            <a:cxnSpLocks/>
          </p:cNvCxnSpPr>
          <p:nvPr/>
        </p:nvCxnSpPr>
        <p:spPr>
          <a:xfrm>
            <a:off x="5752412" y="1373853"/>
            <a:ext cx="7763" cy="358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Brace 17">
            <a:extLst>
              <a:ext uri="{FF2B5EF4-FFF2-40B4-BE49-F238E27FC236}">
                <a16:creationId xmlns:a16="http://schemas.microsoft.com/office/drawing/2014/main" id="{51A984B0-4647-8889-4F1B-A1B28BD4CF97}"/>
              </a:ext>
            </a:extLst>
          </p:cNvPr>
          <p:cNvSpPr/>
          <p:nvPr/>
        </p:nvSpPr>
        <p:spPr>
          <a:xfrm rot="5400000">
            <a:off x="2417087" y="2217174"/>
            <a:ext cx="360525" cy="1294590"/>
          </a:xfrm>
          <a:prstGeom prst="rightBrace">
            <a:avLst>
              <a:gd name="adj1" fmla="val 2248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1699332" y="3108289"/>
            <a:ext cx="4573648" cy="641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result becomes numeric</a:t>
            </a:r>
          </a:p>
        </p:txBody>
      </p:sp>
    </p:spTree>
    <p:extLst>
      <p:ext uri="{BB962C8B-B14F-4D97-AF65-F5344CB8AC3E}">
        <p14:creationId xmlns:p14="http://schemas.microsoft.com/office/powerpoint/2010/main" val="77274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4" grpId="0"/>
      <p:bldP spid="18" grpId="0" animBg="1"/>
      <p:bldP spid="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So what did I mean about changing classes?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0A7216D-4B61-7046-CAFE-3E786A2BE36D}"/>
              </a:ext>
            </a:extLst>
          </p:cNvPr>
          <p:cNvGraphicFramePr>
            <a:graphicFrameLocks noGrp="1"/>
          </p:cNvGraphicFramePr>
          <p:nvPr/>
        </p:nvGraphicFramePr>
        <p:xfrm>
          <a:off x="10029252" y="815688"/>
          <a:ext cx="1684081" cy="11163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4081">
                  <a:extLst>
                    <a:ext uri="{9D8B030D-6E8A-4147-A177-3AD203B41FA5}">
                      <a16:colId xmlns:a16="http://schemas.microsoft.com/office/drawing/2014/main" val="4255342217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logical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7634952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>
                          <a:effectLst/>
                        </a:rPr>
                        <a:t>numeric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2354667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character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62007756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2F3191-3A14-F251-9869-2DEA8AC19053}"/>
              </a:ext>
            </a:extLst>
          </p:cNvPr>
          <p:cNvCxnSpPr>
            <a:cxnSpLocks/>
          </p:cNvCxnSpPr>
          <p:nvPr/>
        </p:nvCxnSpPr>
        <p:spPr>
          <a:xfrm>
            <a:off x="9683545" y="641063"/>
            <a:ext cx="0" cy="15613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D037A5-C7C1-B651-86AB-50696C22EED9}"/>
              </a:ext>
            </a:extLst>
          </p:cNvPr>
          <p:cNvSpPr txBox="1">
            <a:spLocks/>
          </p:cNvSpPr>
          <p:nvPr/>
        </p:nvSpPr>
        <p:spPr>
          <a:xfrm>
            <a:off x="9485890" y="131977"/>
            <a:ext cx="2110739" cy="522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Less complex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2DA2869-D11A-5B67-F3BA-8575B350740E}"/>
              </a:ext>
            </a:extLst>
          </p:cNvPr>
          <p:cNvSpPr txBox="1">
            <a:spLocks/>
          </p:cNvSpPr>
          <p:nvPr/>
        </p:nvSpPr>
        <p:spPr>
          <a:xfrm>
            <a:off x="9485890" y="2233911"/>
            <a:ext cx="2344146" cy="54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More complex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94A6288-DCE6-3EDF-2C26-C03D1F60E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632" y="1748966"/>
            <a:ext cx="5730240" cy="11220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c(TRUE, FALSE, TRUE, FALSE, 5)</a:t>
            </a:r>
          </a:p>
          <a:p>
            <a:pPr marL="0" indent="0">
              <a:buNone/>
            </a:pPr>
            <a:r>
              <a:rPr lang="en-US" dirty="0"/>
              <a:t>[1] 1 0 1 0 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C1045AEC-1B79-2FA4-A0AF-D2568EE814FC}"/>
              </a:ext>
            </a:extLst>
          </p:cNvPr>
          <p:cNvSpPr/>
          <p:nvPr/>
        </p:nvSpPr>
        <p:spPr>
          <a:xfrm rot="16200000">
            <a:off x="3486450" y="-285957"/>
            <a:ext cx="347423" cy="36887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05C8581-2D6C-4987-42A5-9A10ABA58692}"/>
              </a:ext>
            </a:extLst>
          </p:cNvPr>
          <p:cNvSpPr txBox="1">
            <a:spLocks/>
          </p:cNvSpPr>
          <p:nvPr/>
        </p:nvSpPr>
        <p:spPr>
          <a:xfrm>
            <a:off x="3105667" y="929425"/>
            <a:ext cx="1108988" cy="54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logical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FAE32AC-4CEF-7DA8-26FB-0E52DA6DC8F5}"/>
              </a:ext>
            </a:extLst>
          </p:cNvPr>
          <p:cNvSpPr txBox="1">
            <a:spLocks/>
          </p:cNvSpPr>
          <p:nvPr/>
        </p:nvSpPr>
        <p:spPr>
          <a:xfrm>
            <a:off x="5012925" y="925492"/>
            <a:ext cx="1494499" cy="54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numeric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EC7D409-08C3-1A99-3CA2-B5B089372787}"/>
              </a:ext>
            </a:extLst>
          </p:cNvPr>
          <p:cNvCxnSpPr>
            <a:cxnSpLocks/>
          </p:cNvCxnSpPr>
          <p:nvPr/>
        </p:nvCxnSpPr>
        <p:spPr>
          <a:xfrm>
            <a:off x="5752412" y="1373853"/>
            <a:ext cx="7763" cy="358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Brace 17">
            <a:extLst>
              <a:ext uri="{FF2B5EF4-FFF2-40B4-BE49-F238E27FC236}">
                <a16:creationId xmlns:a16="http://schemas.microsoft.com/office/drawing/2014/main" id="{51A984B0-4647-8889-4F1B-A1B28BD4CF97}"/>
              </a:ext>
            </a:extLst>
          </p:cNvPr>
          <p:cNvSpPr/>
          <p:nvPr/>
        </p:nvSpPr>
        <p:spPr>
          <a:xfrm rot="5400000">
            <a:off x="2417087" y="2217174"/>
            <a:ext cx="360525" cy="1294590"/>
          </a:xfrm>
          <a:prstGeom prst="rightBrace">
            <a:avLst>
              <a:gd name="adj1" fmla="val 2248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1699332" y="3108289"/>
            <a:ext cx="4573648" cy="641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result becomes numeric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A5EB994-2B1B-37AD-7987-648B52451253}"/>
              </a:ext>
            </a:extLst>
          </p:cNvPr>
          <p:cNvSpPr txBox="1">
            <a:spLocks/>
          </p:cNvSpPr>
          <p:nvPr/>
        </p:nvSpPr>
        <p:spPr>
          <a:xfrm>
            <a:off x="393495" y="4803446"/>
            <a:ext cx="8956981" cy="1122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1"/>
                </a:solidFill>
              </a:rPr>
              <a:t>c(seq(2, 8, by=2), "Who do we appreciate")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[1] "2" "4" "6" "8" "Who do we appreciate"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6167D6F3-4834-A684-329F-8318A1F33947}"/>
              </a:ext>
            </a:extLst>
          </p:cNvPr>
          <p:cNvSpPr/>
          <p:nvPr/>
        </p:nvSpPr>
        <p:spPr>
          <a:xfrm rot="16200000">
            <a:off x="1661254" y="3546583"/>
            <a:ext cx="347423" cy="21326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3C37125-51D6-F1A6-EF71-B596FB8B4B52}"/>
              </a:ext>
            </a:extLst>
          </p:cNvPr>
          <p:cNvSpPr txBox="1">
            <a:spLocks/>
          </p:cNvSpPr>
          <p:nvPr/>
        </p:nvSpPr>
        <p:spPr>
          <a:xfrm>
            <a:off x="1087715" y="3995095"/>
            <a:ext cx="1494499" cy="54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numeric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ABF38D2-31CB-B02C-691D-40923CB95A1F}"/>
              </a:ext>
            </a:extLst>
          </p:cNvPr>
          <p:cNvSpPr txBox="1">
            <a:spLocks/>
          </p:cNvSpPr>
          <p:nvPr/>
        </p:nvSpPr>
        <p:spPr>
          <a:xfrm>
            <a:off x="3965789" y="3979972"/>
            <a:ext cx="1659890" cy="54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character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DB90721-BDA6-A059-8F26-B51DCDCF3F96}"/>
              </a:ext>
            </a:extLst>
          </p:cNvPr>
          <p:cNvCxnSpPr>
            <a:cxnSpLocks/>
          </p:cNvCxnSpPr>
          <p:nvPr/>
        </p:nvCxnSpPr>
        <p:spPr>
          <a:xfrm>
            <a:off x="4705276" y="4428333"/>
            <a:ext cx="7763" cy="358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Brace 16">
            <a:extLst>
              <a:ext uri="{FF2B5EF4-FFF2-40B4-BE49-F238E27FC236}">
                <a16:creationId xmlns:a16="http://schemas.microsoft.com/office/drawing/2014/main" id="{4B5241D4-737C-3F12-C3EB-AFBB5D0D7B31}"/>
              </a:ext>
            </a:extLst>
          </p:cNvPr>
          <p:cNvSpPr/>
          <p:nvPr/>
        </p:nvSpPr>
        <p:spPr>
          <a:xfrm rot="5400000">
            <a:off x="3746900" y="2894706"/>
            <a:ext cx="360525" cy="6048488"/>
          </a:xfrm>
          <a:prstGeom prst="rightBrace">
            <a:avLst>
              <a:gd name="adj1" fmla="val 2248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3096EBA-FFFD-7AFA-A9F4-C1DDF427ED77}"/>
              </a:ext>
            </a:extLst>
          </p:cNvPr>
          <p:cNvSpPr txBox="1">
            <a:spLocks/>
          </p:cNvSpPr>
          <p:nvPr/>
        </p:nvSpPr>
        <p:spPr>
          <a:xfrm>
            <a:off x="652196" y="6162769"/>
            <a:ext cx="4573648" cy="641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result becomes character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5302711-191E-DD9E-696B-159DAD416BBF}"/>
              </a:ext>
            </a:extLst>
          </p:cNvPr>
          <p:cNvSpPr txBox="1">
            <a:spLocks/>
          </p:cNvSpPr>
          <p:nvPr/>
        </p:nvSpPr>
        <p:spPr>
          <a:xfrm>
            <a:off x="8011222" y="3521936"/>
            <a:ext cx="3702112" cy="309517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</a:t>
            </a:r>
          </a:p>
          <a:p>
            <a:r>
              <a:rPr lang="en-US" b="1" dirty="0"/>
              <a:t>All elements of a vector will be the same class!</a:t>
            </a:r>
          </a:p>
          <a:p>
            <a:r>
              <a:rPr lang="en-US" dirty="0"/>
              <a:t>Hey look, you can use whole vectors as arguments in </a:t>
            </a:r>
            <a:r>
              <a:rPr lang="en-US" b="1" dirty="0"/>
              <a:t>c( )</a:t>
            </a:r>
          </a:p>
        </p:txBody>
      </p:sp>
    </p:spTree>
    <p:extLst>
      <p:ext uri="{BB962C8B-B14F-4D97-AF65-F5344CB8AC3E}">
        <p14:creationId xmlns:p14="http://schemas.microsoft.com/office/powerpoint/2010/main" val="834347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/>
      <p:bldP spid="13" grpId="0"/>
      <p:bldP spid="17" grpId="0" animBg="1"/>
      <p:bldP spid="20" grpId="0"/>
      <p:bldP spid="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Too deep too fast, Matt.  Why do we care???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541019" y="783444"/>
            <a:ext cx="7806567" cy="5643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Take-home message:</a:t>
            </a:r>
          </a:p>
          <a:p>
            <a:pPr lvl="1"/>
            <a:r>
              <a:rPr lang="en-US" dirty="0"/>
              <a:t>Different classes (types of data) exist!</a:t>
            </a:r>
          </a:p>
          <a:p>
            <a:pPr lvl="1"/>
            <a:r>
              <a:rPr lang="en-US" dirty="0"/>
              <a:t>R can do different things with different classes</a:t>
            </a:r>
          </a:p>
          <a:p>
            <a:pPr lvl="1"/>
            <a:r>
              <a:rPr lang="en-US" dirty="0"/>
              <a:t>R may do things you didn’t intend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75E9E3-D262-A326-4B07-414158B79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250" y="2487167"/>
            <a:ext cx="4681458" cy="337933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853CEEF-9E57-8100-5934-81D3EF241B36}"/>
              </a:ext>
            </a:extLst>
          </p:cNvPr>
          <p:cNvSpPr txBox="1">
            <a:spLocks/>
          </p:cNvSpPr>
          <p:nvPr/>
        </p:nvSpPr>
        <p:spPr>
          <a:xfrm>
            <a:off x="1462095" y="6197418"/>
            <a:ext cx="1395854" cy="46915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numeric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C02693D-6876-1CD0-2B75-CED4489347F7}"/>
              </a:ext>
            </a:extLst>
          </p:cNvPr>
          <p:cNvSpPr txBox="1">
            <a:spLocks/>
          </p:cNvSpPr>
          <p:nvPr/>
        </p:nvSpPr>
        <p:spPr>
          <a:xfrm>
            <a:off x="3134115" y="6192036"/>
            <a:ext cx="1708272" cy="46915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character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D2A196-C525-7965-9728-3A759E1E7063}"/>
              </a:ext>
            </a:extLst>
          </p:cNvPr>
          <p:cNvCxnSpPr/>
          <p:nvPr/>
        </p:nvCxnSpPr>
        <p:spPr>
          <a:xfrm flipV="1">
            <a:off x="2617346" y="5866500"/>
            <a:ext cx="0" cy="2508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B7539BA-4256-009A-D10E-7B468A7F5E8E}"/>
              </a:ext>
            </a:extLst>
          </p:cNvPr>
          <p:cNvCxnSpPr/>
          <p:nvPr/>
        </p:nvCxnSpPr>
        <p:spPr>
          <a:xfrm flipV="1">
            <a:off x="3263273" y="5866499"/>
            <a:ext cx="0" cy="2508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44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Btw: yes, we can change classes manually*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947" y="2227641"/>
            <a:ext cx="10515600" cy="31499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smellsLikeSchoolSpirit</a:t>
            </a:r>
            <a:r>
              <a:rPr lang="en-US" dirty="0">
                <a:solidFill>
                  <a:schemeClr val="accent1"/>
                </a:solidFill>
              </a:rPr>
              <a:t> &lt;- c(seq(2, 8, by=2), "Who do we appreciate")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solidFill>
                  <a:schemeClr val="accent1"/>
                </a:solidFill>
              </a:rPr>
              <a:t>as.numeric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 err="1">
                <a:solidFill>
                  <a:schemeClr val="accent1"/>
                </a:solidFill>
              </a:rPr>
              <a:t>smellsLikeSchoolSpirit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[1] 2 4 6 8 NA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Warning message: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NAs introduced by coercion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489B7F4-F855-B722-922E-F882A1DCEB6F}"/>
              </a:ext>
            </a:extLst>
          </p:cNvPr>
          <p:cNvSpPr txBox="1">
            <a:spLocks/>
          </p:cNvSpPr>
          <p:nvPr/>
        </p:nvSpPr>
        <p:spPr>
          <a:xfrm>
            <a:off x="7579630" y="914401"/>
            <a:ext cx="3677917" cy="61271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*Please don’t worry about this, it’s included for completeness</a:t>
            </a:r>
          </a:p>
        </p:txBody>
      </p:sp>
    </p:spTree>
    <p:extLst>
      <p:ext uri="{BB962C8B-B14F-4D97-AF65-F5344CB8AC3E}">
        <p14:creationId xmlns:p14="http://schemas.microsoft.com/office/powerpoint/2010/main" val="276736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One last vector class: </a:t>
            </a:r>
            <a:r>
              <a:rPr lang="en-US" sz="3600" b="1" dirty="0"/>
              <a:t>factor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94A6288-DCE6-3EDF-2C26-C03D1F60E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578" y="1632291"/>
            <a:ext cx="8854337" cy="4925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tech_char</a:t>
            </a:r>
            <a:r>
              <a:rPr lang="en-US" dirty="0">
                <a:solidFill>
                  <a:schemeClr val="accent1"/>
                </a:solidFill>
              </a:rPr>
              <a:t> &lt;- c("</a:t>
            </a:r>
            <a:r>
              <a:rPr lang="en-US" dirty="0" err="1">
                <a:solidFill>
                  <a:schemeClr val="accent1"/>
                </a:solidFill>
              </a:rPr>
              <a:t>Chuck","Albert","Betty","Albert","Betty</a:t>
            </a:r>
            <a:r>
              <a:rPr lang="en-US" dirty="0">
                <a:solidFill>
                  <a:schemeClr val="accent1"/>
                </a:solidFill>
              </a:rPr>
              <a:t>")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tech_factor</a:t>
            </a:r>
            <a:r>
              <a:rPr lang="en-US" dirty="0">
                <a:solidFill>
                  <a:schemeClr val="accent1"/>
                </a:solidFill>
              </a:rPr>
              <a:t> &lt;- </a:t>
            </a:r>
            <a:r>
              <a:rPr lang="en-US" dirty="0" err="1">
                <a:solidFill>
                  <a:schemeClr val="accent1"/>
                </a:solidFill>
              </a:rPr>
              <a:t>as.factor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 err="1">
                <a:solidFill>
                  <a:schemeClr val="accent1"/>
                </a:solidFill>
              </a:rPr>
              <a:t>tech_char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tech_char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/>
              <a:t>[1] Chuck  Albert Betty  Albert Betty 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tech_factor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/>
              <a:t>[1] Chuck  Albert Betty  Albert Betty </a:t>
            </a:r>
          </a:p>
          <a:p>
            <a:pPr marL="0" indent="0">
              <a:buNone/>
            </a:pPr>
            <a:r>
              <a:rPr lang="en-US" dirty="0"/>
              <a:t>Levels: Albert Betty Chuck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as.numeric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 err="1">
                <a:solidFill>
                  <a:schemeClr val="accent1"/>
                </a:solidFill>
              </a:rPr>
              <a:t>tech_factor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[1] 3 1 2 1 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1178715" y="846326"/>
            <a:ext cx="6930829" cy="641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Like character, but with a guest list!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5302711-191E-DD9E-696B-159DAD416BBF}"/>
              </a:ext>
            </a:extLst>
          </p:cNvPr>
          <p:cNvSpPr txBox="1">
            <a:spLocks/>
          </p:cNvSpPr>
          <p:nvPr/>
        </p:nvSpPr>
        <p:spPr>
          <a:xfrm>
            <a:off x="7226705" y="3531768"/>
            <a:ext cx="4683269" cy="278054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</a:t>
            </a:r>
          </a:p>
          <a:p>
            <a:r>
              <a:rPr lang="en-US" dirty="0"/>
              <a:t>R will probably try to alphabetize your factor levels (May will come after June)</a:t>
            </a:r>
          </a:p>
          <a:p>
            <a:pPr lvl="2"/>
            <a:r>
              <a:rPr lang="en-US" dirty="0"/>
              <a:t>Come to think of it, I’m writing this in June 2023 and it feels like May hasn’t happened yet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8523ACC-DBC9-2A12-88D7-818AEEEEABF3}"/>
              </a:ext>
            </a:extLst>
          </p:cNvPr>
          <p:cNvSpPr/>
          <p:nvPr/>
        </p:nvSpPr>
        <p:spPr>
          <a:xfrm>
            <a:off x="390144" y="4608576"/>
            <a:ext cx="4636112" cy="617133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73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/>
          <a:lstStyle/>
          <a:p>
            <a:r>
              <a:rPr lang="en-US" dirty="0"/>
              <a:t>Poke the </a:t>
            </a:r>
            <a:r>
              <a:rPr lang="en-US" strike="sngStrike" dirty="0"/>
              <a:t>box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R console!</a:t>
            </a:r>
            <a:endParaRPr lang="en-US" strike="sngStri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4BF40-1106-059C-7EA6-E0E16337A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813" y="1471330"/>
            <a:ext cx="4535565" cy="4987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1+1</a:t>
            </a:r>
          </a:p>
          <a:p>
            <a:pPr marL="0" indent="0">
              <a:buNone/>
            </a:pPr>
            <a:r>
              <a:rPr lang="en-US" dirty="0"/>
              <a:t>[1] 2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6096000" y="1072242"/>
            <a:ext cx="5550484" cy="2877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Insights…</a:t>
            </a:r>
          </a:p>
          <a:p>
            <a:r>
              <a:rPr lang="en-US" dirty="0"/>
              <a:t>R does math!  </a:t>
            </a:r>
          </a:p>
          <a:p>
            <a:pPr lvl="1"/>
            <a:r>
              <a:rPr lang="en-US" dirty="0"/>
              <a:t>For now, you can think of it as a fancy calculator</a:t>
            </a:r>
          </a:p>
        </p:txBody>
      </p:sp>
    </p:spTree>
    <p:extLst>
      <p:ext uri="{BB962C8B-B14F-4D97-AF65-F5344CB8AC3E}">
        <p14:creationId xmlns:p14="http://schemas.microsoft.com/office/powerpoint/2010/main" val="4110824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An important special character: </a:t>
            </a:r>
            <a:r>
              <a:rPr lang="en-US" sz="3600" b="1" dirty="0"/>
              <a:t>#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94A6288-DCE6-3EDF-2C26-C03D1F60E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8077" y="2101783"/>
            <a:ext cx="5599471" cy="1327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2 + 2   # two by two, hands of blue</a:t>
            </a:r>
          </a:p>
          <a:p>
            <a:pPr marL="0" indent="0">
              <a:buNone/>
            </a:pPr>
            <a:r>
              <a:rPr lang="en-US" dirty="0"/>
              <a:t>[1] 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Everything to the right of </a:t>
            </a:r>
            <a:r>
              <a:rPr lang="en-US" b="1" dirty="0"/>
              <a:t>#</a:t>
            </a:r>
            <a:r>
              <a:rPr lang="en-US" dirty="0"/>
              <a:t> is not evaluated</a:t>
            </a:r>
          </a:p>
        </p:txBody>
      </p:sp>
    </p:spTree>
    <p:extLst>
      <p:ext uri="{BB962C8B-B14F-4D97-AF65-F5344CB8AC3E}">
        <p14:creationId xmlns:p14="http://schemas.microsoft.com/office/powerpoint/2010/main" val="23167179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An important special character: </a:t>
            </a:r>
            <a:r>
              <a:rPr lang="en-US" sz="3600" b="1" dirty="0"/>
              <a:t>#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94A6288-DCE6-3EDF-2C26-C03D1F60E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812" y="3972371"/>
            <a:ext cx="11857703" cy="648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N_hat</a:t>
            </a:r>
            <a:r>
              <a:rPr lang="en-US" dirty="0">
                <a:solidFill>
                  <a:schemeClr val="accent1"/>
                </a:solidFill>
              </a:rPr>
              <a:t> &lt;- (n1 + 1)*(n2 + 1)/(m2 + 1) – 1         # Chapman Estimator of abundance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826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Everything to the right of </a:t>
            </a:r>
            <a:r>
              <a:rPr lang="en-US" b="1" dirty="0"/>
              <a:t>#</a:t>
            </a:r>
            <a:r>
              <a:rPr lang="en-US" dirty="0"/>
              <a:t> is not evaluated</a:t>
            </a:r>
          </a:p>
          <a:p>
            <a:r>
              <a:rPr lang="en-US" dirty="0"/>
              <a:t>This means you can (and should) leave notes</a:t>
            </a:r>
          </a:p>
          <a:p>
            <a:pPr lvl="1"/>
            <a:r>
              <a:rPr lang="en-US" dirty="0"/>
              <a:t>This is called </a:t>
            </a:r>
            <a:r>
              <a:rPr lang="en-US" b="1" dirty="0"/>
              <a:t>commenting</a:t>
            </a:r>
            <a:r>
              <a:rPr lang="en-US" dirty="0"/>
              <a:t> your code</a:t>
            </a:r>
          </a:p>
          <a:p>
            <a:r>
              <a:rPr lang="en-US" dirty="0"/>
              <a:t>One day, someone will need to understand your code</a:t>
            </a:r>
          </a:p>
          <a:p>
            <a:pPr lvl="1"/>
            <a:r>
              <a:rPr lang="en-US" dirty="0"/>
              <a:t>IT WILL BE YOU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r>
              <a:rPr lang="en-US" dirty="0"/>
              <a:t> </a:t>
            </a:r>
          </a:p>
        </p:txBody>
      </p:sp>
      <p:pic>
        <p:nvPicPr>
          <p:cNvPr id="4" name="Picture 3" descr="A cat sitting on a keyboard&#10;&#10;Description automatically generated with low confidence">
            <a:extLst>
              <a:ext uri="{FF2B5EF4-FFF2-40B4-BE49-F238E27FC236}">
                <a16:creationId xmlns:a16="http://schemas.microsoft.com/office/drawing/2014/main" id="{8A96E16D-9A87-1962-1C9A-25F748314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789" y="253180"/>
            <a:ext cx="2632449" cy="2632449"/>
          </a:xfrm>
          <a:prstGeom prst="rect">
            <a:avLst/>
          </a:prstGeom>
        </p:spPr>
      </p:pic>
      <p:pic>
        <p:nvPicPr>
          <p:cNvPr id="7" name="Picture 6" descr="A picture containing text, cat, domestic cat&#10;&#10;Description automatically generated">
            <a:extLst>
              <a:ext uri="{FF2B5EF4-FFF2-40B4-BE49-F238E27FC236}">
                <a16:creationId xmlns:a16="http://schemas.microsoft.com/office/drawing/2014/main" id="{993F177B-B7D9-7975-8653-36DAB0C6E2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366" y="4638610"/>
            <a:ext cx="2017294" cy="21388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0DB7AA-4CD9-DD22-AF2C-9F171524173A}"/>
              </a:ext>
            </a:extLst>
          </p:cNvPr>
          <p:cNvSpPr txBox="1"/>
          <p:nvPr/>
        </p:nvSpPr>
        <p:spPr>
          <a:xfrm>
            <a:off x="4875933" y="6408142"/>
            <a:ext cx="4731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…of course, there’s an art to commenting code…</a:t>
            </a:r>
          </a:p>
        </p:txBody>
      </p:sp>
    </p:spTree>
    <p:extLst>
      <p:ext uri="{BB962C8B-B14F-4D97-AF65-F5344CB8AC3E}">
        <p14:creationId xmlns:p14="http://schemas.microsoft.com/office/powerpoint/2010/main" val="4279939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Concepts to take away from this session: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7"/>
            <a:ext cx="11086260" cy="3682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 does math!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6DDE289-7EEA-7CC3-5892-B70644EDC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205" y="1520555"/>
            <a:ext cx="3832614" cy="2214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1+2*3-4^5/(6-7) </a:t>
            </a:r>
          </a:p>
          <a:p>
            <a:pPr marL="0" indent="0">
              <a:buNone/>
            </a:pPr>
            <a:r>
              <a:rPr lang="en-US" dirty="0"/>
              <a:t>[1] 1031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1+(2*3)-((4^5)/(6-7))</a:t>
            </a:r>
          </a:p>
          <a:p>
            <a:pPr marL="0" indent="0">
              <a:buNone/>
            </a:pPr>
            <a:r>
              <a:rPr lang="en-US" dirty="0"/>
              <a:t>[1] 1031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2298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Concepts to take away from this session: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94A6288-DCE6-3EDF-2C26-C03D1F60E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4954" y="2003469"/>
            <a:ext cx="6808840" cy="29175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sqrt(49)</a:t>
            </a:r>
          </a:p>
          <a:p>
            <a:pPr marL="0" indent="0">
              <a:buNone/>
            </a:pPr>
            <a:r>
              <a:rPr lang="en-US" dirty="0"/>
              <a:t>[1] 7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median(c(1, 1, 2, 3, 5, NA), na.rm=TRUE)</a:t>
            </a:r>
          </a:p>
          <a:p>
            <a:pPr marL="0" indent="0">
              <a:buNone/>
            </a:pPr>
            <a:r>
              <a:rPr lang="en-US" dirty="0"/>
              <a:t>[1] 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7"/>
            <a:ext cx="11086260" cy="3682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 does math!</a:t>
            </a:r>
          </a:p>
          <a:p>
            <a:r>
              <a:rPr lang="en-US" dirty="0"/>
              <a:t>R uses </a:t>
            </a:r>
            <a:r>
              <a:rPr lang="en-US" b="1" dirty="0"/>
              <a:t>functions</a:t>
            </a:r>
            <a:r>
              <a:rPr lang="en-US" dirty="0"/>
              <a:t> with multiple possible </a:t>
            </a:r>
            <a:r>
              <a:rPr lang="en-US" b="1" dirty="0"/>
              <a:t>arguments </a:t>
            </a:r>
            <a:r>
              <a:rPr lang="en-US" dirty="0"/>
              <a:t>(inputs)</a:t>
            </a:r>
          </a:p>
        </p:txBody>
      </p:sp>
    </p:spTree>
    <p:extLst>
      <p:ext uri="{BB962C8B-B14F-4D97-AF65-F5344CB8AC3E}">
        <p14:creationId xmlns:p14="http://schemas.microsoft.com/office/powerpoint/2010/main" val="880739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Concepts to take away from this session: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94A6288-DCE6-3EDF-2C26-C03D1F60E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805" y="3003756"/>
            <a:ext cx="9906389" cy="1327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N_hat</a:t>
            </a:r>
            <a:r>
              <a:rPr lang="en-US" dirty="0">
                <a:solidFill>
                  <a:schemeClr val="accent1"/>
                </a:solidFill>
              </a:rPr>
              <a:t> &lt;- (n1 + 1)*(n2 + 1)/(m2 + 1) – 1 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myNameIs</a:t>
            </a:r>
            <a:r>
              <a:rPr lang="en-US" dirty="0">
                <a:solidFill>
                  <a:schemeClr val="accent1"/>
                </a:solidFill>
              </a:rPr>
              <a:t> &lt;- c("Inigo Montoya", "Slim Shady", "Ozymandias")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7"/>
            <a:ext cx="11086260" cy="2040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 does math!</a:t>
            </a:r>
          </a:p>
          <a:p>
            <a:r>
              <a:rPr lang="en-US" dirty="0"/>
              <a:t>R uses </a:t>
            </a:r>
            <a:r>
              <a:rPr lang="en-US" b="1" dirty="0"/>
              <a:t>functions</a:t>
            </a:r>
            <a:r>
              <a:rPr lang="en-US" dirty="0"/>
              <a:t> with multiple possible </a:t>
            </a:r>
            <a:r>
              <a:rPr lang="en-US" b="1" dirty="0"/>
              <a:t>arguments </a:t>
            </a:r>
            <a:r>
              <a:rPr lang="en-US" dirty="0"/>
              <a:t>(inputs)</a:t>
            </a:r>
            <a:endParaRPr lang="en-US" b="1" dirty="0"/>
          </a:p>
          <a:p>
            <a:r>
              <a:rPr lang="en-US" dirty="0"/>
              <a:t>You can store results in </a:t>
            </a:r>
            <a:r>
              <a:rPr lang="en-US" b="1" dirty="0"/>
              <a:t>variables</a:t>
            </a:r>
            <a:r>
              <a:rPr lang="en-US" dirty="0"/>
              <a:t> that you create</a:t>
            </a:r>
          </a:p>
          <a:p>
            <a:pPr lvl="1"/>
            <a:r>
              <a:rPr lang="en-US" dirty="0"/>
              <a:t>Note: these go away when you close R, but that’s a good thing</a:t>
            </a:r>
          </a:p>
        </p:txBody>
      </p:sp>
    </p:spTree>
    <p:extLst>
      <p:ext uri="{BB962C8B-B14F-4D97-AF65-F5344CB8AC3E}">
        <p14:creationId xmlns:p14="http://schemas.microsoft.com/office/powerpoint/2010/main" val="34884550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Concepts to take away from this session: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94A6288-DCE6-3EDF-2C26-C03D1F60E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2916" y="4505502"/>
            <a:ext cx="4350775" cy="11872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c(1, 2, 3) * c(10, 20, 30) + 5</a:t>
            </a:r>
          </a:p>
          <a:p>
            <a:pPr marL="0" indent="0">
              <a:buNone/>
            </a:pPr>
            <a:r>
              <a:rPr lang="en-US" dirty="0"/>
              <a:t>[1] 15 45 95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7"/>
            <a:ext cx="11086260" cy="3682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 does math!</a:t>
            </a:r>
          </a:p>
          <a:p>
            <a:r>
              <a:rPr lang="en-US" dirty="0"/>
              <a:t>R uses </a:t>
            </a:r>
            <a:r>
              <a:rPr lang="en-US" b="1" dirty="0"/>
              <a:t>functions</a:t>
            </a:r>
            <a:r>
              <a:rPr lang="en-US" dirty="0"/>
              <a:t> with multiple possible </a:t>
            </a:r>
            <a:r>
              <a:rPr lang="en-US" b="1" dirty="0"/>
              <a:t>arguments </a:t>
            </a:r>
            <a:r>
              <a:rPr lang="en-US" dirty="0"/>
              <a:t>(inputs)</a:t>
            </a:r>
            <a:endParaRPr lang="en-US" b="1" dirty="0"/>
          </a:p>
          <a:p>
            <a:r>
              <a:rPr lang="en-US" dirty="0"/>
              <a:t>You can store results in </a:t>
            </a:r>
            <a:r>
              <a:rPr lang="en-US" b="1" dirty="0"/>
              <a:t>variables</a:t>
            </a:r>
            <a:r>
              <a:rPr lang="en-US" dirty="0"/>
              <a:t> that you create</a:t>
            </a:r>
          </a:p>
          <a:p>
            <a:pPr lvl="1"/>
            <a:r>
              <a:rPr lang="en-US" dirty="0"/>
              <a:t>Note: these go away when you close R, but that’s a good thing</a:t>
            </a:r>
          </a:p>
          <a:p>
            <a:r>
              <a:rPr lang="en-US" dirty="0"/>
              <a:t>R uses </a:t>
            </a:r>
            <a:r>
              <a:rPr lang="en-US" b="1" dirty="0"/>
              <a:t>vectors</a:t>
            </a:r>
            <a:r>
              <a:rPr lang="en-US" dirty="0"/>
              <a:t> (ordered sets) and does most operations </a:t>
            </a:r>
            <a:r>
              <a:rPr lang="en-US" b="1" dirty="0"/>
              <a:t>vector-wise</a:t>
            </a:r>
            <a:endParaRPr lang="en-US" dirty="0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47667487-A728-A47D-9731-A242EC842E7C}"/>
              </a:ext>
            </a:extLst>
          </p:cNvPr>
          <p:cNvSpPr/>
          <p:nvPr/>
        </p:nvSpPr>
        <p:spPr>
          <a:xfrm rot="5400000">
            <a:off x="3640983" y="3743396"/>
            <a:ext cx="276466" cy="12388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EC961234-44ED-4940-B5CD-36B63B56AB8E}"/>
              </a:ext>
            </a:extLst>
          </p:cNvPr>
          <p:cNvSpPr/>
          <p:nvPr/>
        </p:nvSpPr>
        <p:spPr>
          <a:xfrm rot="5400000">
            <a:off x="5524988" y="3498135"/>
            <a:ext cx="276466" cy="169872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0CD4649A-4305-8659-9931-65DFC2346948}"/>
              </a:ext>
            </a:extLst>
          </p:cNvPr>
          <p:cNvSpPr/>
          <p:nvPr/>
        </p:nvSpPr>
        <p:spPr>
          <a:xfrm rot="5400000">
            <a:off x="6802798" y="4275854"/>
            <a:ext cx="297291" cy="19477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440B3202-4722-E89E-0EB0-D9ED35EB18DC}"/>
              </a:ext>
            </a:extLst>
          </p:cNvPr>
          <p:cNvSpPr/>
          <p:nvPr/>
        </p:nvSpPr>
        <p:spPr>
          <a:xfrm rot="16200000">
            <a:off x="4094557" y="5056688"/>
            <a:ext cx="276466" cy="12388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6A550C-16D5-9DA8-EBA0-076D3A24A7A1}"/>
              </a:ext>
            </a:extLst>
          </p:cNvPr>
          <p:cNvSpPr txBox="1"/>
          <p:nvPr/>
        </p:nvSpPr>
        <p:spPr>
          <a:xfrm>
            <a:off x="3390968" y="3834439"/>
            <a:ext cx="77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DB949F-6C90-4EC6-9416-BAB1E28EF8D1}"/>
              </a:ext>
            </a:extLst>
          </p:cNvPr>
          <p:cNvSpPr txBox="1"/>
          <p:nvPr/>
        </p:nvSpPr>
        <p:spPr>
          <a:xfrm>
            <a:off x="5276234" y="3829517"/>
            <a:ext cx="77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73C7E5-86C2-FD87-1CD9-EA7860BCDE0A}"/>
              </a:ext>
            </a:extLst>
          </p:cNvPr>
          <p:cNvSpPr txBox="1"/>
          <p:nvPr/>
        </p:nvSpPr>
        <p:spPr>
          <a:xfrm>
            <a:off x="3844542" y="5819269"/>
            <a:ext cx="77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791BF8-1E32-0092-E38C-8887BF79736E}"/>
              </a:ext>
            </a:extLst>
          </p:cNvPr>
          <p:cNvSpPr txBox="1"/>
          <p:nvPr/>
        </p:nvSpPr>
        <p:spPr>
          <a:xfrm>
            <a:off x="6660584" y="3819830"/>
            <a:ext cx="431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number (actually a vector of length 1)</a:t>
            </a:r>
          </a:p>
        </p:txBody>
      </p:sp>
    </p:spTree>
    <p:extLst>
      <p:ext uri="{BB962C8B-B14F-4D97-AF65-F5344CB8AC3E}">
        <p14:creationId xmlns:p14="http://schemas.microsoft.com/office/powerpoint/2010/main" val="38022375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Concepts to take away from this session: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7"/>
            <a:ext cx="11086260" cy="3682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 does math!</a:t>
            </a:r>
          </a:p>
          <a:p>
            <a:r>
              <a:rPr lang="en-US" dirty="0"/>
              <a:t>R uses </a:t>
            </a:r>
            <a:r>
              <a:rPr lang="en-US" b="1" dirty="0"/>
              <a:t>functions</a:t>
            </a:r>
            <a:r>
              <a:rPr lang="en-US" dirty="0"/>
              <a:t> with multiple possible </a:t>
            </a:r>
            <a:r>
              <a:rPr lang="en-US" b="1" dirty="0"/>
              <a:t>arguments </a:t>
            </a:r>
            <a:r>
              <a:rPr lang="en-US" dirty="0"/>
              <a:t>(inputs)</a:t>
            </a:r>
            <a:endParaRPr lang="en-US" b="1" dirty="0"/>
          </a:p>
          <a:p>
            <a:r>
              <a:rPr lang="en-US" dirty="0"/>
              <a:t>You can store results in </a:t>
            </a:r>
            <a:r>
              <a:rPr lang="en-US" b="1" dirty="0"/>
              <a:t>variables</a:t>
            </a:r>
            <a:r>
              <a:rPr lang="en-US" dirty="0"/>
              <a:t> that you create</a:t>
            </a:r>
          </a:p>
          <a:p>
            <a:pPr lvl="1"/>
            <a:r>
              <a:rPr lang="en-US" dirty="0"/>
              <a:t>Note: these go away when you close R, but that’s a good thing</a:t>
            </a:r>
          </a:p>
          <a:p>
            <a:r>
              <a:rPr lang="en-US" dirty="0"/>
              <a:t>R uses </a:t>
            </a:r>
            <a:r>
              <a:rPr lang="en-US" b="1" dirty="0"/>
              <a:t>vectors</a:t>
            </a:r>
            <a:r>
              <a:rPr lang="en-US" dirty="0"/>
              <a:t> (ordered sets) and does most operations </a:t>
            </a:r>
            <a:r>
              <a:rPr lang="en-US" b="1" dirty="0"/>
              <a:t>vector-wise</a:t>
            </a:r>
          </a:p>
          <a:p>
            <a:r>
              <a:rPr lang="en-US" dirty="0"/>
              <a:t>There are different </a:t>
            </a:r>
            <a:r>
              <a:rPr lang="en-US" b="1" dirty="0"/>
              <a:t>classes</a:t>
            </a:r>
            <a:r>
              <a:rPr lang="en-US" dirty="0"/>
              <a:t> of vectors (</a:t>
            </a:r>
            <a:r>
              <a:rPr lang="en-US" b="1" dirty="0"/>
              <a:t>logical</a:t>
            </a:r>
            <a:r>
              <a:rPr lang="en-US" dirty="0"/>
              <a:t>, </a:t>
            </a:r>
            <a:r>
              <a:rPr lang="en-US" b="1" dirty="0"/>
              <a:t>numeric</a:t>
            </a:r>
            <a:r>
              <a:rPr lang="en-US" dirty="0"/>
              <a:t>, </a:t>
            </a:r>
            <a:r>
              <a:rPr lang="en-US" b="1" dirty="0"/>
              <a:t>character</a:t>
            </a:r>
            <a:r>
              <a:rPr lang="en-US" dirty="0"/>
              <a:t>, </a:t>
            </a:r>
            <a:r>
              <a:rPr lang="en-US" b="1" dirty="0"/>
              <a:t>factor</a:t>
            </a:r>
            <a:r>
              <a:rPr lang="en-US" dirty="0"/>
              <a:t>) for storing different types of information</a:t>
            </a:r>
          </a:p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2D3EC00-2324-5845-A254-8FAFCD152E3B}"/>
              </a:ext>
            </a:extLst>
          </p:cNvPr>
          <p:cNvGraphicFramePr>
            <a:graphicFrameLocks noGrp="1"/>
          </p:cNvGraphicFramePr>
          <p:nvPr/>
        </p:nvGraphicFramePr>
        <p:xfrm>
          <a:off x="2638505" y="4538488"/>
          <a:ext cx="7714871" cy="2165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0803">
                  <a:extLst>
                    <a:ext uri="{9D8B030D-6E8A-4147-A177-3AD203B41FA5}">
                      <a16:colId xmlns:a16="http://schemas.microsoft.com/office/drawing/2014/main" val="4255342217"/>
                    </a:ext>
                  </a:extLst>
                </a:gridCol>
                <a:gridCol w="4988222">
                  <a:extLst>
                    <a:ext uri="{9D8B030D-6E8A-4147-A177-3AD203B41FA5}">
                      <a16:colId xmlns:a16="http://schemas.microsoft.com/office/drawing/2014/main" val="3509737584"/>
                    </a:ext>
                  </a:extLst>
                </a:gridCol>
                <a:gridCol w="1415846">
                  <a:extLst>
                    <a:ext uri="{9D8B030D-6E8A-4147-A177-3AD203B41FA5}">
                      <a16:colId xmlns:a16="http://schemas.microsoft.com/office/drawing/2014/main" val="2656391576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Possible values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Can it math?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0113642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logical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FALSE or TRUE (or NA)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yes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7634952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numeric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all numbers (or NA / </a:t>
                      </a:r>
                      <a:r>
                        <a:rPr lang="en-US" sz="2000" u="none" strike="noStrike" dirty="0" err="1">
                          <a:effectLst/>
                        </a:rPr>
                        <a:t>NaN</a:t>
                      </a:r>
                      <a:r>
                        <a:rPr lang="en-US" sz="2000" u="none" strike="noStrike" dirty="0">
                          <a:effectLst/>
                        </a:rPr>
                        <a:t> / Inf)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yes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2354667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factor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most combinations of letters, numbers, and special characters </a:t>
                      </a:r>
                      <a:r>
                        <a:rPr lang="en-US" sz="2000" b="1" u="none" strike="noStrike" dirty="0">
                          <a:effectLst/>
                        </a:rPr>
                        <a:t>from a defined set </a:t>
                      </a:r>
                      <a:r>
                        <a:rPr lang="en-US" sz="2000" u="none" strike="noStrike" dirty="0">
                          <a:effectLst/>
                        </a:rPr>
                        <a:t>(or &lt;NA&gt;)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no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6200775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character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dirty="0">
                          <a:effectLst/>
                        </a:rPr>
                        <a:t>most combinations of letters, numbers, and special characters (or &lt;NA&gt;)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no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51344895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B301DAF-A346-EC4D-D222-553AA081CD40}"/>
              </a:ext>
            </a:extLst>
          </p:cNvPr>
          <p:cNvCxnSpPr>
            <a:cxnSpLocks/>
          </p:cNvCxnSpPr>
          <p:nvPr/>
        </p:nvCxnSpPr>
        <p:spPr>
          <a:xfrm>
            <a:off x="2214452" y="4493852"/>
            <a:ext cx="0" cy="230429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C08514F-FF6D-BB73-D82E-75E59301B4E9}"/>
              </a:ext>
            </a:extLst>
          </p:cNvPr>
          <p:cNvSpPr txBox="1">
            <a:spLocks/>
          </p:cNvSpPr>
          <p:nvPr/>
        </p:nvSpPr>
        <p:spPr>
          <a:xfrm>
            <a:off x="117747" y="4888958"/>
            <a:ext cx="2077409" cy="1514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Can be changed into a different class without losing information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C1CBEF9-11AF-6712-ACEA-A64A99B7B29F}"/>
              </a:ext>
            </a:extLst>
          </p:cNvPr>
          <p:cNvCxnSpPr>
            <a:cxnSpLocks/>
          </p:cNvCxnSpPr>
          <p:nvPr/>
        </p:nvCxnSpPr>
        <p:spPr>
          <a:xfrm flipV="1">
            <a:off x="2479922" y="5329083"/>
            <a:ext cx="0" cy="462116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CB9D589-D99A-2DB6-A1B2-051A0718EBE2}"/>
              </a:ext>
            </a:extLst>
          </p:cNvPr>
          <p:cNvSpPr txBox="1"/>
          <p:nvPr/>
        </p:nvSpPr>
        <p:spPr>
          <a:xfrm>
            <a:off x="10440841" y="4866967"/>
            <a:ext cx="16334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u="none" strike="noStrike" dirty="0">
                <a:effectLst/>
              </a:rPr>
              <a:t>FALSE = 0, TRUE = 1</a:t>
            </a:r>
            <a:endParaRPr 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5AD5EA-CA54-DD6C-89B2-A14949676B29}"/>
              </a:ext>
            </a:extLst>
          </p:cNvPr>
          <p:cNvSpPr txBox="1"/>
          <p:nvPr/>
        </p:nvSpPr>
        <p:spPr>
          <a:xfrm>
            <a:off x="3346865" y="4221537"/>
            <a:ext cx="51383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1" u="none" strike="noStrike" dirty="0">
                <a:effectLst/>
              </a:rPr>
              <a:t>Don’t worry about memorizing this, it’s just for reference!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9601693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Also…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7"/>
            <a:ext cx="11086260" cy="3682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Help exists!</a:t>
            </a:r>
          </a:p>
          <a:p>
            <a:r>
              <a:rPr lang="en-US" b="1" dirty="0"/>
              <a:t>NA</a:t>
            </a:r>
            <a:r>
              <a:rPr lang="en-US" dirty="0"/>
              <a:t> exists too, it’s just a known unknown</a:t>
            </a:r>
          </a:p>
          <a:p>
            <a:r>
              <a:rPr lang="en-US" b="1" dirty="0"/>
              <a:t>#</a:t>
            </a:r>
            <a:r>
              <a:rPr lang="en-US" dirty="0"/>
              <a:t> lets you add helpful notes to others or yourself</a:t>
            </a:r>
          </a:p>
          <a:p>
            <a:r>
              <a:rPr lang="en-US" b="1" dirty="0"/>
              <a:t>Errors</a:t>
            </a:r>
            <a:r>
              <a:rPr lang="en-US" dirty="0"/>
              <a:t> and </a:t>
            </a:r>
            <a:r>
              <a:rPr lang="en-US" b="1" dirty="0"/>
              <a:t>Warnings</a:t>
            </a:r>
            <a:r>
              <a:rPr lang="en-US" dirty="0"/>
              <a:t> happen all the time, and may offer clues</a:t>
            </a:r>
          </a:p>
          <a:p>
            <a:pPr lvl="1"/>
            <a:r>
              <a:rPr lang="en-US" dirty="0"/>
              <a:t>“Error” means an expression didn’t evaluate</a:t>
            </a:r>
          </a:p>
          <a:p>
            <a:pPr lvl="1"/>
            <a:r>
              <a:rPr lang="en-US" dirty="0"/>
              <a:t>“Warning” means it did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25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/>
          <a:lstStyle/>
          <a:p>
            <a:r>
              <a:rPr lang="en-US" dirty="0"/>
              <a:t>Poke the </a:t>
            </a:r>
            <a:r>
              <a:rPr lang="en-US" strike="sngStrike" dirty="0"/>
              <a:t>box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R console!</a:t>
            </a:r>
            <a:endParaRPr lang="en-US" strike="sngStri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4BF40-1106-059C-7EA6-E0E16337A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813" y="1471330"/>
            <a:ext cx="4535565" cy="4987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1+1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2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1 + 1</a:t>
            </a:r>
          </a:p>
          <a:p>
            <a:pPr marL="0" indent="0">
              <a:buNone/>
            </a:pPr>
            <a:r>
              <a:rPr lang="en-US" dirty="0"/>
              <a:t>[1] 2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6095999" y="1072242"/>
            <a:ext cx="5810655" cy="5455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Insights…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 does math!  </a:t>
            </a:r>
          </a:p>
          <a:p>
            <a:r>
              <a:rPr lang="en-US" dirty="0"/>
              <a:t>R ignores whitespace</a:t>
            </a:r>
          </a:p>
          <a:p>
            <a:pPr lvl="1"/>
            <a:r>
              <a:rPr lang="en-US" dirty="0"/>
              <a:t>You can space things out for readability</a:t>
            </a:r>
          </a:p>
        </p:txBody>
      </p:sp>
    </p:spTree>
    <p:extLst>
      <p:ext uri="{BB962C8B-B14F-4D97-AF65-F5344CB8AC3E}">
        <p14:creationId xmlns:p14="http://schemas.microsoft.com/office/powerpoint/2010/main" val="312444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/>
          <a:lstStyle/>
          <a:p>
            <a:r>
              <a:rPr lang="en-US" dirty="0"/>
              <a:t>Poke the </a:t>
            </a:r>
            <a:r>
              <a:rPr lang="en-US" strike="sngStrike" dirty="0"/>
              <a:t>box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R console!</a:t>
            </a:r>
            <a:endParaRPr lang="en-US" strike="sngStri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4BF40-1106-059C-7EA6-E0E16337A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813" y="1471330"/>
            <a:ext cx="4535565" cy="4987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1+1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2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 + 1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2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sqrt(49)</a:t>
            </a:r>
          </a:p>
          <a:p>
            <a:pPr marL="0" indent="0">
              <a:buNone/>
            </a:pPr>
            <a:r>
              <a:rPr lang="en-US" dirty="0"/>
              <a:t>[1] 7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6095999" y="1072242"/>
            <a:ext cx="5810655" cy="5455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Insights…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 does math!  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 ignores whitespace</a:t>
            </a:r>
          </a:p>
          <a:p>
            <a:r>
              <a:rPr lang="en-US" dirty="0"/>
              <a:t>R uses </a:t>
            </a:r>
            <a:r>
              <a:rPr lang="en-US" b="1" dirty="0"/>
              <a:t>functions</a:t>
            </a:r>
          </a:p>
          <a:p>
            <a:pPr lvl="1"/>
            <a:r>
              <a:rPr lang="en-US" dirty="0"/>
              <a:t>Things that go inside the parentheses (function inputs) are referred to as “arguments” of the function</a:t>
            </a:r>
          </a:p>
        </p:txBody>
      </p:sp>
    </p:spTree>
    <p:extLst>
      <p:ext uri="{BB962C8B-B14F-4D97-AF65-F5344CB8AC3E}">
        <p14:creationId xmlns:p14="http://schemas.microsoft.com/office/powerpoint/2010/main" val="28056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/>
          <a:lstStyle/>
          <a:p>
            <a:r>
              <a:rPr lang="en-US" dirty="0"/>
              <a:t>Poke the </a:t>
            </a:r>
            <a:r>
              <a:rPr lang="en-US" strike="sngStrike" dirty="0"/>
              <a:t>box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R console!</a:t>
            </a:r>
            <a:endParaRPr lang="en-US" strike="sngStri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4BF40-1106-059C-7EA6-E0E16337A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813" y="1471330"/>
            <a:ext cx="4535565" cy="4987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1+1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2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 + 1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2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sqrt(49)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7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Sqrt(49)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 in Sqrt(49) : could not find function "Sqrt</a:t>
            </a:r>
            <a:r>
              <a:rPr lang="en-US" dirty="0"/>
              <a:t>"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6095999" y="1072241"/>
            <a:ext cx="5810655" cy="5785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Insights…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 does math!  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 ignores whitespace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 uses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functions</a:t>
            </a:r>
          </a:p>
          <a:p>
            <a:r>
              <a:rPr lang="en-US" dirty="0"/>
              <a:t>R is case-sensitive</a:t>
            </a:r>
          </a:p>
          <a:p>
            <a:r>
              <a:rPr lang="en-US" dirty="0"/>
              <a:t>Errors happen!!!</a:t>
            </a:r>
          </a:p>
          <a:p>
            <a:pPr lvl="1"/>
            <a:r>
              <a:rPr lang="en-US" dirty="0"/>
              <a:t>YOUR COMPUTER WILL NOT EXPLODE</a:t>
            </a:r>
          </a:p>
          <a:p>
            <a:pPr lvl="1"/>
            <a:r>
              <a:rPr lang="en-US" dirty="0"/>
              <a:t>Errors are not problems, just puzzles (Error messages might be clues)</a:t>
            </a:r>
          </a:p>
        </p:txBody>
      </p:sp>
    </p:spTree>
    <p:extLst>
      <p:ext uri="{BB962C8B-B14F-4D97-AF65-F5344CB8AC3E}">
        <p14:creationId xmlns:p14="http://schemas.microsoft.com/office/powerpoint/2010/main" val="155714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/>
          <a:lstStyle/>
          <a:p>
            <a:r>
              <a:rPr lang="en-US" dirty="0"/>
              <a:t>Poke the </a:t>
            </a:r>
            <a:r>
              <a:rPr lang="en-US" strike="sngStrike" dirty="0"/>
              <a:t>box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R console!</a:t>
            </a:r>
            <a:endParaRPr lang="en-US" strike="sngStri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4BF40-1106-059C-7EA6-E0E16337A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813" y="1471330"/>
            <a:ext cx="4535565" cy="4987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meaningOfLife</a:t>
            </a:r>
            <a:r>
              <a:rPr lang="en-US" dirty="0">
                <a:solidFill>
                  <a:schemeClr val="accent1"/>
                </a:solidFill>
              </a:rPr>
              <a:t> &lt;- 42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meaningOfLife</a:t>
            </a:r>
            <a:r>
              <a:rPr lang="en-US" dirty="0">
                <a:solidFill>
                  <a:schemeClr val="accent1"/>
                </a:solidFill>
              </a:rPr>
              <a:t> + 1</a:t>
            </a:r>
          </a:p>
          <a:p>
            <a:pPr marL="0" indent="0">
              <a:buNone/>
            </a:pPr>
            <a:r>
              <a:rPr lang="en-US" dirty="0"/>
              <a:t>[1] 43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6096000" y="1072242"/>
            <a:ext cx="5916930" cy="5305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Insights…</a:t>
            </a:r>
          </a:p>
          <a:p>
            <a:r>
              <a:rPr lang="en-US" dirty="0"/>
              <a:t>You can store variables using “</a:t>
            </a:r>
            <a:r>
              <a:rPr lang="en-US" b="1" dirty="0"/>
              <a:t>&lt;-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Sometimes people say “gets” as verbal shorthand</a:t>
            </a:r>
          </a:p>
          <a:p>
            <a:pPr lvl="1"/>
            <a:r>
              <a:rPr lang="en-US" dirty="0"/>
              <a:t>Terminology: this is referred to as an </a:t>
            </a:r>
            <a:r>
              <a:rPr lang="en-US" b="1" dirty="0"/>
              <a:t>assignment</a:t>
            </a:r>
            <a:r>
              <a:rPr lang="en-US" dirty="0"/>
              <a:t> statement</a:t>
            </a:r>
          </a:p>
          <a:p>
            <a:r>
              <a:rPr lang="en-US" b="1" dirty="0"/>
              <a:t>You can make names descriptive</a:t>
            </a:r>
          </a:p>
        </p:txBody>
      </p:sp>
    </p:spTree>
    <p:extLst>
      <p:ext uri="{BB962C8B-B14F-4D97-AF65-F5344CB8AC3E}">
        <p14:creationId xmlns:p14="http://schemas.microsoft.com/office/powerpoint/2010/main" val="3429547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0"/>
            <a:ext cx="10515600" cy="1214635"/>
          </a:xfrm>
        </p:spPr>
        <p:txBody>
          <a:bodyPr>
            <a:noAutofit/>
          </a:bodyPr>
          <a:lstStyle/>
          <a:p>
            <a:r>
              <a:rPr lang="en-US" sz="3600" dirty="0"/>
              <a:t>“There are only two hard thing in computer science:  Cache invalidation and naming things.” – Phil </a:t>
            </a:r>
            <a:r>
              <a:rPr lang="en-US" sz="3600" dirty="0" err="1"/>
              <a:t>Karlton</a:t>
            </a:r>
            <a:endParaRPr lang="en-US" sz="3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483146" y="1724628"/>
            <a:ext cx="9424783" cy="444589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Naming rules in R:</a:t>
            </a:r>
          </a:p>
          <a:p>
            <a:pPr lvl="1"/>
            <a:r>
              <a:rPr lang="en-US" dirty="0"/>
              <a:t>Can use letters, numbers, “_”, and “.”</a:t>
            </a:r>
          </a:p>
          <a:p>
            <a:pPr lvl="1"/>
            <a:r>
              <a:rPr lang="en-US" dirty="0"/>
              <a:t>Must begin with a letter (catch_2023, not 2023_catch)</a:t>
            </a:r>
          </a:p>
          <a:p>
            <a:r>
              <a:rPr lang="en-US" dirty="0"/>
              <a:t>Try to make names memorable and recognizable to others</a:t>
            </a:r>
          </a:p>
          <a:p>
            <a:r>
              <a:rPr lang="en-US" dirty="0"/>
              <a:t>Avoid using function names (e.g. mean, var, etc.)</a:t>
            </a:r>
          </a:p>
          <a:p>
            <a:pPr lvl="1"/>
            <a:r>
              <a:rPr lang="en-US" dirty="0"/>
              <a:t>But R is usually smart enough to handle this</a:t>
            </a:r>
          </a:p>
          <a:p>
            <a:r>
              <a:rPr lang="en-US" dirty="0"/>
              <a:t>Case conventions you may see:</a:t>
            </a:r>
          </a:p>
          <a:p>
            <a:pPr lvl="1"/>
            <a:r>
              <a:rPr lang="en-US" b="1" dirty="0" err="1"/>
              <a:t>this_is_snake_case</a:t>
            </a:r>
            <a:endParaRPr lang="en-US" b="1" dirty="0"/>
          </a:p>
          <a:p>
            <a:pPr lvl="1"/>
            <a:r>
              <a:rPr lang="en-US" b="1" dirty="0" err="1"/>
              <a:t>thisIsCamelCase</a:t>
            </a:r>
            <a:endParaRPr lang="en-US" b="1" dirty="0"/>
          </a:p>
          <a:p>
            <a:pPr lvl="1"/>
            <a:r>
              <a:rPr lang="en-US" dirty="0"/>
              <a:t>kebab-case-is-not-allowed-in-R</a:t>
            </a:r>
          </a:p>
          <a:p>
            <a:pPr lvl="1"/>
            <a:r>
              <a:rPr lang="en-US" dirty="0" err="1"/>
              <a:t>dot.case.is.not.recommended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B9ADE1-4A13-B91C-F463-90428AF50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7620" y="3865943"/>
            <a:ext cx="2715408" cy="271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9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That’s great, but what if I have more than one number?</a:t>
            </a:r>
            <a:endParaRPr lang="en-US" sz="3600" strike="sngStrik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541020" y="1015092"/>
            <a:ext cx="5288280" cy="5386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First, a few new tools:</a:t>
            </a:r>
          </a:p>
          <a:p>
            <a:r>
              <a:rPr lang="en-US" dirty="0"/>
              <a:t>The </a:t>
            </a:r>
            <a:r>
              <a:rPr lang="en-US" b="1" dirty="0"/>
              <a:t>c( ) </a:t>
            </a:r>
            <a:r>
              <a:rPr lang="en-US" dirty="0"/>
              <a:t>function can be used to construct a </a:t>
            </a:r>
            <a:r>
              <a:rPr lang="en-US" b="1" dirty="0"/>
              <a:t>vector</a:t>
            </a:r>
            <a:r>
              <a:rPr lang="en-US" dirty="0"/>
              <a:t>, that is, an ordered set</a:t>
            </a:r>
          </a:p>
          <a:p>
            <a:pPr lvl="1"/>
            <a:r>
              <a:rPr lang="en-US" dirty="0"/>
              <a:t>Don’t worry, functions that read data directly from .csv, .txt, xlsx, etc. will be introduced soon!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3783" y="1214636"/>
            <a:ext cx="4535565" cy="5386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c(1, 1, 2, 3, 5, 8)</a:t>
            </a:r>
          </a:p>
          <a:p>
            <a:pPr marL="0" indent="0">
              <a:buNone/>
            </a:pPr>
            <a:r>
              <a:rPr lang="en-US" dirty="0"/>
              <a:t>[1] 1 1 2 3 5 8</a:t>
            </a:r>
          </a:p>
        </p:txBody>
      </p:sp>
    </p:spTree>
    <p:extLst>
      <p:ext uri="{BB962C8B-B14F-4D97-AF65-F5344CB8AC3E}">
        <p14:creationId xmlns:p14="http://schemas.microsoft.com/office/powerpoint/2010/main" val="2628010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2708</Words>
  <Application>Microsoft Office PowerPoint</Application>
  <PresentationFormat>Widescreen</PresentationFormat>
  <Paragraphs>395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Office Theme</vt:lpstr>
      <vt:lpstr>PowerPoint Presentation</vt:lpstr>
      <vt:lpstr>Poke the box R console!</vt:lpstr>
      <vt:lpstr>Poke the box R console!</vt:lpstr>
      <vt:lpstr>Poke the box R console!</vt:lpstr>
      <vt:lpstr>Poke the box R console!</vt:lpstr>
      <vt:lpstr>Poke the box R console!</vt:lpstr>
      <vt:lpstr>Poke the box R console!</vt:lpstr>
      <vt:lpstr>“There are only two hard thing in computer science:  Cache invalidation and naming things.” – Phil Karlton</vt:lpstr>
      <vt:lpstr>That’s great, but what if I have more than one number?</vt:lpstr>
      <vt:lpstr>That’s great, but what if I have more than one number?</vt:lpstr>
      <vt:lpstr>That’s great, but what if I have more than one number?</vt:lpstr>
      <vt:lpstr>Introducing vector operations…</vt:lpstr>
      <vt:lpstr>Introducing vector operations…</vt:lpstr>
      <vt:lpstr>Some operators &amp; functions…</vt:lpstr>
      <vt:lpstr>Some operators &amp; functions…</vt:lpstr>
      <vt:lpstr>Some operators &amp; functions…</vt:lpstr>
      <vt:lpstr>Help!</vt:lpstr>
      <vt:lpstr>QUIZ: How would the following evaluate?</vt:lpstr>
      <vt:lpstr>QUIZ: How would the following evaluate?</vt:lpstr>
      <vt:lpstr>QUIZ: What do you think will happen?</vt:lpstr>
      <vt:lpstr>QUIZ: What do you think will happen?</vt:lpstr>
      <vt:lpstr>Let’s talk about NA</vt:lpstr>
      <vt:lpstr>Classes of vectors: R can store different kinds of information</vt:lpstr>
      <vt:lpstr>Classes of vectors</vt:lpstr>
      <vt:lpstr>So what did I mean about changing classes? </vt:lpstr>
      <vt:lpstr>So what did I mean about changing classes? </vt:lpstr>
      <vt:lpstr>Too deep too fast, Matt.  Why do we care???</vt:lpstr>
      <vt:lpstr>Btw: yes, we can change classes manually*</vt:lpstr>
      <vt:lpstr>One last vector class: factor</vt:lpstr>
      <vt:lpstr>An important special character: #</vt:lpstr>
      <vt:lpstr>An important special character: #</vt:lpstr>
      <vt:lpstr>Concepts to take away from this session:</vt:lpstr>
      <vt:lpstr>Concepts to take away from this session:</vt:lpstr>
      <vt:lpstr>Concepts to take away from this session:</vt:lpstr>
      <vt:lpstr>Concepts to take away from this session:</vt:lpstr>
      <vt:lpstr>Concepts to take away from this session:</vt:lpstr>
      <vt:lpstr>Also…</vt:lpstr>
    </vt:vector>
  </TitlesOfParts>
  <Company>State of Alaska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Tyers, Matt B (DFG)</dc:creator>
  <cp:lastModifiedBy>Tyers, Matt B (DFG)</cp:lastModifiedBy>
  <cp:revision>5</cp:revision>
  <dcterms:created xsi:type="dcterms:W3CDTF">2023-10-16T19:54:21Z</dcterms:created>
  <dcterms:modified xsi:type="dcterms:W3CDTF">2023-10-26T18:13:07Z</dcterms:modified>
</cp:coreProperties>
</file>