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9" r:id="rId4"/>
    <p:sldId id="300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8" r:id="rId18"/>
    <p:sldId id="335" r:id="rId19"/>
    <p:sldId id="333" r:id="rId20"/>
    <p:sldId id="314" r:id="rId21"/>
    <p:sldId id="319" r:id="rId22"/>
    <p:sldId id="337" r:id="rId23"/>
    <p:sldId id="338" r:id="rId24"/>
    <p:sldId id="339" r:id="rId25"/>
    <p:sldId id="316" r:id="rId26"/>
    <p:sldId id="340" r:id="rId27"/>
    <p:sldId id="320" r:id="rId28"/>
    <p:sldId id="321" r:id="rId29"/>
    <p:sldId id="322" r:id="rId30"/>
    <p:sldId id="323" r:id="rId31"/>
    <p:sldId id="324" r:id="rId32"/>
    <p:sldId id="327" r:id="rId33"/>
    <p:sldId id="328" r:id="rId34"/>
    <p:sldId id="332" r:id="rId35"/>
    <p:sldId id="334" r:id="rId36"/>
    <p:sldId id="33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BA28-D4A6-5DFF-875D-D13B1DC1B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1833-C8E5-63A7-4F54-BE9BCDA1F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7C3B7-4998-4DF5-8211-2EF7210B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0452-5908-5AD8-E647-CD0C175B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ACB3-46AF-11BB-9A62-13A6406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EBA7-C16F-3D14-5002-68BF7F4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A5304-B10C-C260-6443-B8B6D716F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4156-9990-25C8-8EF1-2DF31E97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004D-BA73-9B1D-2A5F-D8D9149C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06A2-7737-FCE8-09B4-06DBFC0D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E9479-5C70-2790-6A16-1DDE0343A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19607-C15E-0682-59BA-1595542F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73E80-4DB8-5FB3-7E86-2D6E9C86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B27C-036D-1E1F-750B-003EEDB8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80A8B-795C-0998-B49E-D76E79F1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8DEA-BCB3-B3FC-FEB6-88C9CE96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F004-0276-7A3D-0B7D-853A1FE5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4867-6B51-D55F-A3AD-38D89417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07E4-ED4E-F19A-8CEA-53BB2DC3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18EA-2FDB-C87D-6E0D-5EFC099F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ED8F-30D2-592F-02D6-131C0C2B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539D5-429A-383F-6070-72C72AE9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1F20-C196-7392-4BFD-37165333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BADF-999E-C4EB-2A27-38D39EA0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EE18-DEAE-0C84-9ABE-E1403E1F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9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B749-62E6-6516-C5B8-7F8E449D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CEFE-0078-FBA0-E0B7-3259062B6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DDAD0-9F78-CAB9-41F4-2DF819D3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C8B6-66D1-E561-9861-17768018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181F3-199E-6E38-CD50-51DD66D2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05D2-C1FE-FB63-C9A9-4D512993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B92C-4C80-BC9C-ECA7-B8AD2E87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274D-C0AD-DCFF-5451-17936107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E76E-626E-C859-2BFE-ECD7FC7A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D9F56-64B0-2F7F-B156-FD1CE9418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2A2A0-A058-6E65-B342-99DC91FB7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C8DE0-A1FB-F723-8C24-FD955E68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BCC7D-2913-6502-20B5-B861D170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74A29-FC05-DB43-7094-971530C4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6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11A0-6A74-9E1D-F58C-433CF444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D6D98-7561-AAE3-8CC4-23AA9FF9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AEE88-D66E-17B3-08BC-A8B1D867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D564A-5E55-290F-B0F6-6E1FA11C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2F799-FEDA-28BF-3C06-A5BEED39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427FA-34C9-EA3D-2062-3E271F1C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A99F-70C0-ED29-7B90-C13AD1A8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4FAB-FB2E-00BD-3B87-CBF157F5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73BF-A4D6-AB01-E7C4-4E3815542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E3592-4819-6831-F106-7D4FD1D5F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A49E-A495-7540-F855-995B0ED5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C2B6-8499-50D4-2969-228334E0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CE0E-752C-A432-DC26-22884876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0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0F18-59E8-93F0-3755-67617D0D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A8E8D-181C-5250-FD4D-5C76BD627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985A4-373C-08F9-DDCE-1B067FFFF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EC501-AC96-1571-AA53-EEEFFC73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F79ED-5A41-6C9B-55A1-7AA14FDE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9D1CE-E50D-9455-D0C9-1A75574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2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D19B8-1E97-5123-0D08-A9CCF0E2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17B8B-5AB9-DDD0-8C57-670516C2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C10C-4524-7826-1DCA-34BA307C4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3AF2-CCF7-45AD-AD5A-5AB014F56A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26C1-131F-3B1B-7DF6-DEB3C69CC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284F3-43D5-70EB-6B35-747C1C770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9A1E-0B63-70DF-4B96-3B7D984AE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DAE0F-799E-1B40-2D5C-CF834A1D4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8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Ok Matt, so why would we care?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3710" y="778256"/>
            <a:ext cx="5887258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what if you need the </a:t>
            </a:r>
            <a:r>
              <a:rPr lang="en-US" i="1" dirty="0"/>
              <a:t>contents </a:t>
            </a:r>
            <a:r>
              <a:rPr lang="en-US" dirty="0"/>
              <a:t>of hypothesis test output?</a:t>
            </a:r>
          </a:p>
          <a:p>
            <a:pPr lvl="1"/>
            <a:r>
              <a:rPr lang="en-US" i="1" dirty="0"/>
              <a:t>Sometimes screen-scraping isn’t enough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010" y="245806"/>
            <a:ext cx="5108249" cy="65187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     # storing the test results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str(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                             # looking at what is returned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List of 10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statistic  : Named num -4.88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parameter  : Named num 7.27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</a:t>
            </a:r>
            <a:r>
              <a:rPr lang="en-US" sz="1600" dirty="0" err="1">
                <a:cs typeface="Courier New" panose="02070309020205020404" pitchFamily="49" charset="0"/>
              </a:rPr>
              <a:t>df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p.value</a:t>
            </a:r>
            <a:r>
              <a:rPr lang="en-US" sz="1600" dirty="0">
                <a:cs typeface="Courier New" panose="02070309020205020404" pitchFamily="49" charset="0"/>
              </a:rPr>
              <a:t>    : num 0.0016                      </a:t>
            </a:r>
            <a:endParaRPr lang="en-US" sz="2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conf.int   : num [1:2] -6.17 -2.16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</a:t>
            </a:r>
            <a:r>
              <a:rPr lang="en-US" sz="1600" dirty="0" err="1">
                <a:cs typeface="Courier New" panose="02070309020205020404" pitchFamily="49" charset="0"/>
              </a:rPr>
              <a:t>conf.level</a:t>
            </a:r>
            <a:r>
              <a:rPr lang="en-US" sz="1600" dirty="0">
                <a:cs typeface="Courier New" panose="02070309020205020404" pitchFamily="49" charset="0"/>
              </a:rPr>
              <a:t>")= num 0.95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estimate   : Named num [1:2] 3 7.17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[1:2] "mean of x" "mean of y"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null.value</a:t>
            </a:r>
            <a:r>
              <a:rPr lang="en-US" sz="1600" dirty="0">
                <a:cs typeface="Courier New" panose="02070309020205020404" pitchFamily="49" charset="0"/>
              </a:rPr>
              <a:t> : Named num 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"difference in means"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stderr     : num 0.853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alternative: chr "</a:t>
            </a:r>
            <a:r>
              <a:rPr lang="en-US" sz="1600" dirty="0" err="1">
                <a:cs typeface="Courier New" panose="02070309020205020404" pitchFamily="49" charset="0"/>
              </a:rPr>
              <a:t>two.sided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method     : chr "Welch Two Sample t-test"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data.name  : chr "x1 and x2"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"class")= chr "</a:t>
            </a:r>
            <a:r>
              <a:rPr lang="en-US" sz="1600" dirty="0" err="1">
                <a:cs typeface="Courier New" panose="02070309020205020404" pitchFamily="49" charset="0"/>
              </a:rPr>
              <a:t>htest</a:t>
            </a:r>
            <a:r>
              <a:rPr lang="en-US" sz="1600" dirty="0"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testResults$p.value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# extracting the p-value itself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[1] 0.001603947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318460" y="2176348"/>
            <a:ext cx="4159045" cy="4511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x1 &lt;- c(1, 4, 2, 3, 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x2 &lt;- c(7, 6, 9, 6, 8, 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# printing the test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Welch Two Sample t-test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data:  x1 and x2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 = -4.8842, </a:t>
            </a:r>
            <a:r>
              <a:rPr lang="en-US" sz="1800" dirty="0" err="1">
                <a:cs typeface="Courier New" panose="02070309020205020404" pitchFamily="49" charset="0"/>
              </a:rPr>
              <a:t>df</a:t>
            </a:r>
            <a:r>
              <a:rPr lang="en-US" sz="1800" dirty="0">
                <a:cs typeface="Courier New" panose="02070309020205020404" pitchFamily="49" charset="0"/>
              </a:rPr>
              <a:t> = 7.2679, p-value = 0.001604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95 percent confidence interval: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-6.168948 -2.164385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sample estimates: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mean of x mean of 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3.000000  7.166667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50A7EA-DFCF-B35A-4B89-6331BAC27459}"/>
              </a:ext>
            </a:extLst>
          </p:cNvPr>
          <p:cNvCxnSpPr>
            <a:cxnSpLocks/>
          </p:cNvCxnSpPr>
          <p:nvPr/>
        </p:nvCxnSpPr>
        <p:spPr>
          <a:xfrm>
            <a:off x="6390968" y="2377019"/>
            <a:ext cx="3932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FBCE72-F125-4BAE-0777-45C545FA1935}"/>
              </a:ext>
            </a:extLst>
          </p:cNvPr>
          <p:cNvCxnSpPr>
            <a:cxnSpLocks/>
          </p:cNvCxnSpPr>
          <p:nvPr/>
        </p:nvCxnSpPr>
        <p:spPr>
          <a:xfrm>
            <a:off x="6170835" y="6187020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Face 6">
            <a:extLst>
              <a:ext uri="{FF2B5EF4-FFF2-40B4-BE49-F238E27FC236}">
                <a16:creationId xmlns:a16="http://schemas.microsoft.com/office/drawing/2014/main" id="{3429AA08-3454-483C-72AC-6BB40F117415}"/>
              </a:ext>
            </a:extLst>
          </p:cNvPr>
          <p:cNvSpPr/>
          <p:nvPr/>
        </p:nvSpPr>
        <p:spPr>
          <a:xfrm>
            <a:off x="9854214" y="2175026"/>
            <a:ext cx="275207" cy="266331"/>
          </a:xfrm>
          <a:prstGeom prst="smileyFac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interesting advanced R digression…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3709" y="778257"/>
            <a:ext cx="10333624" cy="8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behavior we just saw, explained!</a:t>
            </a:r>
          </a:p>
          <a:p>
            <a:pPr marL="457200" lvl="1" indent="0">
              <a:buNone/>
            </a:pPr>
            <a:r>
              <a:rPr lang="en-US" sz="2000" i="1" dirty="0"/>
              <a:t>Or, how I learned to stop worrying and love object-oriented programming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6F64EF-3A9C-EF89-7B21-6B128BFA8CC8}"/>
              </a:ext>
            </a:extLst>
          </p:cNvPr>
          <p:cNvSpPr txBox="1">
            <a:spLocks/>
          </p:cNvSpPr>
          <p:nvPr/>
        </p:nvSpPr>
        <p:spPr>
          <a:xfrm>
            <a:off x="488921" y="1851057"/>
            <a:ext cx="11214158" cy="1923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Until now, R has acted like a calculator: hit Enter, and it displays the result</a:t>
            </a:r>
          </a:p>
          <a:p>
            <a:r>
              <a:rPr lang="en-US" i="1" dirty="0"/>
              <a:t>Actually, R invisibly calls </a:t>
            </a:r>
            <a:r>
              <a:rPr lang="en-US" b="1" dirty="0"/>
              <a:t>print() </a:t>
            </a:r>
            <a:r>
              <a:rPr lang="en-US" i="1" dirty="0"/>
              <a:t>when you print output to the console</a:t>
            </a:r>
          </a:p>
          <a:p>
            <a:r>
              <a:rPr lang="en-US" b="1" dirty="0"/>
              <a:t>File this away</a:t>
            </a:r>
            <a:r>
              <a:rPr lang="en-US" dirty="0"/>
              <a:t>: R does different things for </a:t>
            </a:r>
            <a:r>
              <a:rPr lang="en-US" b="1" dirty="0"/>
              <a:t>print()</a:t>
            </a:r>
            <a:r>
              <a:rPr lang="en-US" dirty="0"/>
              <a:t>, </a:t>
            </a:r>
            <a:r>
              <a:rPr lang="en-US" b="1" dirty="0"/>
              <a:t>plot()</a:t>
            </a:r>
            <a:r>
              <a:rPr lang="en-US" dirty="0"/>
              <a:t>, and </a:t>
            </a:r>
            <a:r>
              <a:rPr lang="en-US" b="1" dirty="0"/>
              <a:t>summary()</a:t>
            </a:r>
            <a:r>
              <a:rPr lang="en-US" dirty="0"/>
              <a:t>, depending on an object’s class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B5DE6E-8863-0305-8E9E-D5401B141091}"/>
              </a:ext>
            </a:extLst>
          </p:cNvPr>
          <p:cNvSpPr txBox="1">
            <a:spLocks/>
          </p:cNvSpPr>
          <p:nvPr/>
        </p:nvSpPr>
        <p:spPr>
          <a:xfrm>
            <a:off x="6418085" y="3429000"/>
            <a:ext cx="1371249" cy="851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We’ve used this without knowing it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3D05B7A-1F7F-F747-3C09-AB4BBD05A4E2}"/>
              </a:ext>
            </a:extLst>
          </p:cNvPr>
          <p:cNvSpPr txBox="1">
            <a:spLocks/>
          </p:cNvSpPr>
          <p:nvPr/>
        </p:nvSpPr>
        <p:spPr>
          <a:xfrm>
            <a:off x="7978078" y="3444680"/>
            <a:ext cx="1047390" cy="835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We’ll see this one soon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1F7639-3C3E-EB80-9C25-5316B68FC987}"/>
              </a:ext>
            </a:extLst>
          </p:cNvPr>
          <p:cNvSpPr txBox="1">
            <a:spLocks/>
          </p:cNvSpPr>
          <p:nvPr/>
        </p:nvSpPr>
        <p:spPr>
          <a:xfrm>
            <a:off x="9840578" y="3444680"/>
            <a:ext cx="1371250" cy="851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This one can be handy sometimes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0A7A16-2248-1543-B4BA-40A401496FE1}"/>
              </a:ext>
            </a:extLst>
          </p:cNvPr>
          <p:cNvCxnSpPr/>
          <p:nvPr/>
        </p:nvCxnSpPr>
        <p:spPr>
          <a:xfrm flipV="1">
            <a:off x="7044267" y="3293533"/>
            <a:ext cx="76200" cy="151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316632-E8F9-4600-7816-C55C136FB926}"/>
              </a:ext>
            </a:extLst>
          </p:cNvPr>
          <p:cNvCxnSpPr>
            <a:cxnSpLocks/>
          </p:cNvCxnSpPr>
          <p:nvPr/>
        </p:nvCxnSpPr>
        <p:spPr>
          <a:xfrm flipV="1">
            <a:off x="8332410" y="3293533"/>
            <a:ext cx="0" cy="151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46D7A2-1EA2-EF03-C63E-EB73112A9806}"/>
              </a:ext>
            </a:extLst>
          </p:cNvPr>
          <p:cNvCxnSpPr>
            <a:cxnSpLocks/>
          </p:cNvCxnSpPr>
          <p:nvPr/>
        </p:nvCxnSpPr>
        <p:spPr>
          <a:xfrm flipH="1" flipV="1">
            <a:off x="10237411" y="3293533"/>
            <a:ext cx="146244" cy="151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082BA0B-2887-DCE1-9389-81FA45ED94B3}"/>
              </a:ext>
            </a:extLst>
          </p:cNvPr>
          <p:cNvSpPr txBox="1">
            <a:spLocks/>
          </p:cNvSpPr>
          <p:nvPr/>
        </p:nvSpPr>
        <p:spPr>
          <a:xfrm>
            <a:off x="503709" y="4460763"/>
            <a:ext cx="4159045" cy="2310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D4EF85-8594-710B-836A-E61BCF76BFDE}"/>
              </a:ext>
            </a:extLst>
          </p:cNvPr>
          <p:cNvSpPr txBox="1"/>
          <p:nvPr/>
        </p:nvSpPr>
        <p:spPr>
          <a:xfrm>
            <a:off x="377786" y="4065773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class(</a:t>
            </a:r>
            <a:r>
              <a:rPr lang="en-US" dirty="0" err="1">
                <a:solidFill>
                  <a:schemeClr val="accent1"/>
                </a:solidFill>
              </a:rPr>
              <a:t>testResults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r>
              <a:rPr lang="en-US" dirty="0"/>
              <a:t>[1] "</a:t>
            </a:r>
            <a:r>
              <a:rPr lang="en-US" dirty="0" err="1"/>
              <a:t>htest</a:t>
            </a:r>
            <a:r>
              <a:rPr lang="en-US" dirty="0"/>
              <a:t>"</a:t>
            </a:r>
          </a:p>
          <a:p>
            <a:r>
              <a:rPr lang="en-US" dirty="0">
                <a:solidFill>
                  <a:schemeClr val="accent1"/>
                </a:solidFill>
              </a:rPr>
              <a:t>stats:::</a:t>
            </a:r>
            <a:r>
              <a:rPr lang="en-US" dirty="0" err="1">
                <a:solidFill>
                  <a:schemeClr val="accent1"/>
                </a:solidFill>
              </a:rPr>
              <a:t>print.htest</a:t>
            </a:r>
            <a:r>
              <a:rPr lang="en-US" dirty="0">
                <a:solidFill>
                  <a:schemeClr val="accent1"/>
                </a:solidFill>
              </a:rPr>
              <a:t>        # this is what R calls internally!</a:t>
            </a:r>
          </a:p>
          <a:p>
            <a:r>
              <a:rPr lang="en-US" dirty="0"/>
              <a:t>function (x, digits = </a:t>
            </a:r>
            <a:r>
              <a:rPr lang="en-US" dirty="0" err="1"/>
              <a:t>getOption</a:t>
            </a:r>
            <a:r>
              <a:rPr lang="en-US" dirty="0"/>
              <a:t>("digits"), prefix = "\t", ...)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cat("\n")</a:t>
            </a:r>
          </a:p>
          <a:p>
            <a:r>
              <a:rPr lang="en-US" dirty="0"/>
              <a:t>    cat(</a:t>
            </a:r>
            <a:r>
              <a:rPr lang="en-US" dirty="0" err="1"/>
              <a:t>strwrap</a:t>
            </a:r>
            <a:r>
              <a:rPr lang="en-US" dirty="0"/>
              <a:t>(</a:t>
            </a:r>
            <a:r>
              <a:rPr lang="en-US" dirty="0" err="1"/>
              <a:t>x$method</a:t>
            </a:r>
            <a:r>
              <a:rPr lang="en-US" dirty="0"/>
              <a:t>, prefix = prefix), </a:t>
            </a:r>
            <a:r>
              <a:rPr lang="en-US" dirty="0" err="1"/>
              <a:t>sep</a:t>
            </a:r>
            <a:r>
              <a:rPr lang="en-US" dirty="0"/>
              <a:t> = "\n")</a:t>
            </a:r>
          </a:p>
          <a:p>
            <a:r>
              <a:rPr lang="en-US" dirty="0"/>
              <a:t>    cat("\n")</a:t>
            </a:r>
          </a:p>
          <a:p>
            <a:r>
              <a:rPr lang="en-US" dirty="0"/>
              <a:t>    cat("data:  ", x$data.name, "\n", </a:t>
            </a:r>
            <a:r>
              <a:rPr lang="en-US" dirty="0" err="1"/>
              <a:t>sep</a:t>
            </a:r>
            <a:r>
              <a:rPr lang="en-US" dirty="0"/>
              <a:t> = "")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10422A-19AC-DD83-9783-DBC4C66E04E6}"/>
              </a:ext>
            </a:extLst>
          </p:cNvPr>
          <p:cNvSpPr/>
          <p:nvPr/>
        </p:nvSpPr>
        <p:spPr>
          <a:xfrm>
            <a:off x="377786" y="4853354"/>
            <a:ext cx="5410065" cy="20046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016CEF3-BF4C-2F8E-4E3C-3348AEEC3E5E}"/>
              </a:ext>
            </a:extLst>
          </p:cNvPr>
          <p:cNvSpPr txBox="1">
            <a:spLocks/>
          </p:cNvSpPr>
          <p:nvPr/>
        </p:nvSpPr>
        <p:spPr>
          <a:xfrm>
            <a:off x="6835806" y="5022623"/>
            <a:ext cx="5068405" cy="14715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b="1" dirty="0"/>
              <a:t>class() </a:t>
            </a:r>
            <a:r>
              <a:rPr lang="en-US" dirty="0"/>
              <a:t>prints the class of an object</a:t>
            </a:r>
          </a:p>
          <a:p>
            <a:r>
              <a:rPr lang="en-US" dirty="0"/>
              <a:t>you can often find the source code of a function if you really </a:t>
            </a:r>
            <a:r>
              <a:rPr lang="en-US" dirty="0" err="1"/>
              <a:t>really</a:t>
            </a:r>
            <a:r>
              <a:rPr lang="en-US" dirty="0"/>
              <a:t> want </a:t>
            </a:r>
          </a:p>
        </p:txBody>
      </p:sp>
    </p:spTree>
    <p:extLst>
      <p:ext uri="{BB962C8B-B14F-4D97-AF65-F5344CB8AC3E}">
        <p14:creationId xmlns:p14="http://schemas.microsoft.com/office/powerpoint/2010/main" val="251044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indices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$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named elements</a:t>
            </a:r>
          </a:p>
          <a:p>
            <a:pPr lvl="1"/>
            <a:r>
              <a:rPr lang="en-US" dirty="0"/>
              <a:t>Using logical expressions</a:t>
            </a:r>
          </a:p>
          <a:p>
            <a:pPr lvl="2"/>
            <a:r>
              <a:rPr lang="en-US" dirty="0"/>
              <a:t>Actually, logical vectors</a:t>
            </a:r>
          </a:p>
        </p:txBody>
      </p:sp>
    </p:spTree>
    <p:extLst>
      <p:ext uri="{BB962C8B-B14F-4D97-AF65-F5344CB8AC3E}">
        <p14:creationId xmlns:p14="http://schemas.microsoft.com/office/powerpoint/2010/main" val="273463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215" y="8301"/>
            <a:ext cx="6973232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some logical operators…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8081" y="902602"/>
            <a:ext cx="4704261" cy="575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==</a:t>
            </a:r>
            <a:r>
              <a:rPr lang="en-US" dirty="0"/>
              <a:t>	Equal to</a:t>
            </a:r>
          </a:p>
          <a:p>
            <a:pPr marL="0" indent="0">
              <a:buNone/>
            </a:pPr>
            <a:r>
              <a:rPr lang="en-US" b="1" dirty="0"/>
              <a:t>!=</a:t>
            </a:r>
            <a:r>
              <a:rPr lang="en-US" dirty="0"/>
              <a:t>	Not equal to</a:t>
            </a:r>
          </a:p>
          <a:p>
            <a:pPr marL="0" indent="0">
              <a:buNone/>
            </a:pPr>
            <a:r>
              <a:rPr lang="en-US" b="1" dirty="0"/>
              <a:t>&lt;	</a:t>
            </a:r>
            <a:r>
              <a:rPr lang="en-US" dirty="0"/>
              <a:t>Less than</a:t>
            </a:r>
          </a:p>
          <a:p>
            <a:pPr marL="0" indent="0">
              <a:buNone/>
            </a:pPr>
            <a:r>
              <a:rPr lang="en-US" b="1" dirty="0"/>
              <a:t>&gt;</a:t>
            </a:r>
            <a:r>
              <a:rPr lang="en-US" dirty="0"/>
              <a:t>	Greater than</a:t>
            </a:r>
          </a:p>
          <a:p>
            <a:pPr marL="0" indent="0">
              <a:buNone/>
            </a:pPr>
            <a:r>
              <a:rPr lang="en-US" b="1" dirty="0"/>
              <a:t>&lt;=</a:t>
            </a:r>
            <a:r>
              <a:rPr lang="en-US" dirty="0"/>
              <a:t>	Less than or equal to</a:t>
            </a:r>
          </a:p>
          <a:p>
            <a:pPr marL="0" indent="0">
              <a:buNone/>
            </a:pPr>
            <a:r>
              <a:rPr lang="en-US" b="1" dirty="0"/>
              <a:t>&gt;=</a:t>
            </a:r>
            <a:r>
              <a:rPr lang="en-US" dirty="0"/>
              <a:t>	Greater than or equal to</a:t>
            </a:r>
          </a:p>
          <a:p>
            <a:pPr marL="0" indent="0">
              <a:buNone/>
            </a:pPr>
            <a:r>
              <a:rPr lang="en-US" b="1" dirty="0"/>
              <a:t>&amp;</a:t>
            </a:r>
            <a:r>
              <a:rPr lang="en-US" dirty="0"/>
              <a:t>	And</a:t>
            </a:r>
          </a:p>
          <a:p>
            <a:pPr marL="0" indent="0">
              <a:buNone/>
            </a:pPr>
            <a:r>
              <a:rPr lang="en-US" b="1" dirty="0"/>
              <a:t>|</a:t>
            </a:r>
            <a:r>
              <a:rPr lang="en-US" dirty="0"/>
              <a:t>	Or</a:t>
            </a:r>
          </a:p>
          <a:p>
            <a:pPr marL="0" indent="0">
              <a:buNone/>
            </a:pPr>
            <a:r>
              <a:rPr lang="en-US" b="1" dirty="0"/>
              <a:t>!</a:t>
            </a:r>
            <a:r>
              <a:rPr lang="en-US" dirty="0"/>
              <a:t>	Not</a:t>
            </a:r>
          </a:p>
          <a:p>
            <a:pPr marL="0" indent="0">
              <a:buNone/>
            </a:pPr>
            <a:r>
              <a:rPr lang="en-US" b="1" dirty="0" err="1"/>
              <a:t>xor</a:t>
            </a:r>
            <a:r>
              <a:rPr lang="en-US" b="1" dirty="0"/>
              <a:t>()</a:t>
            </a:r>
            <a:r>
              <a:rPr lang="en-US" dirty="0"/>
              <a:t>	Exclusive or</a:t>
            </a:r>
          </a:p>
          <a:p>
            <a:pPr marL="0" indent="0">
              <a:buNone/>
            </a:pPr>
            <a:r>
              <a:rPr lang="en-US" b="1" dirty="0"/>
              <a:t>%in%</a:t>
            </a:r>
            <a:r>
              <a:rPr lang="en-US" dirty="0"/>
              <a:t>	Is an element of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326164-5147-498A-EA10-191E1F882381}"/>
              </a:ext>
            </a:extLst>
          </p:cNvPr>
          <p:cNvGrpSpPr/>
          <p:nvPr/>
        </p:nvGrpSpPr>
        <p:grpSpPr>
          <a:xfrm>
            <a:off x="8161542" y="2640244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44FE12-3AA5-1A0D-DDE7-BF9A4211557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8047223-6C2D-059B-B164-E48CF8BD6B99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770B527-8B8B-9CA0-738F-394445DDC3A8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9C9B94E-B30A-0FC2-8890-DDD4A36E6F94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2751CDA-AFA1-5D6F-57BC-ED64EFF80364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A013E6C-8DF7-5E5A-AA33-611BB5B317C1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265079A-D61A-DEA4-795C-C9F489FCECA7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0BEB3-94DE-8C47-B570-998947D7D2F4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7E3430-ABC1-6E13-3CBC-54059D94D2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D57CAC-5010-91DB-FDD9-93BDC80A4D2D}"/>
              </a:ext>
            </a:extLst>
          </p:cNvPr>
          <p:cNvGrpSpPr/>
          <p:nvPr/>
        </p:nvGrpSpPr>
        <p:grpSpPr>
          <a:xfrm>
            <a:off x="6204501" y="928983"/>
            <a:ext cx="1758048" cy="1487153"/>
            <a:chOff x="3189814" y="1335253"/>
            <a:chExt cx="1758048" cy="1487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60908A8-DA39-90B3-905C-4A32B6D4D651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4D9A856-44F6-33E3-D532-0C37BA98A39B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B27E281A-D762-57C9-A041-A6527B81B203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60F1C71-CF1E-4E5A-96E1-5748EEC86A2C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5B81B2F-629E-6E71-AF6A-368D1141437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4048A62-D891-4042-7877-CB4D063C7846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89100-45B5-5329-8CF3-2277FE0C445F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500845-1621-E294-F3C0-2937AA0F282F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FA49F4-15FC-8DDD-D794-4F905DF2F785}"/>
              </a:ext>
            </a:extLst>
          </p:cNvPr>
          <p:cNvGrpSpPr/>
          <p:nvPr/>
        </p:nvGrpSpPr>
        <p:grpSpPr>
          <a:xfrm>
            <a:off x="8161809" y="914401"/>
            <a:ext cx="1758048" cy="1480871"/>
            <a:chOff x="3189814" y="1335253"/>
            <a:chExt cx="1758048" cy="148087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5E2865-FBD3-CA54-E37B-4B2FDBB6B63A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A9EC185-1D91-A3B7-3A39-4B7770D93CE4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CA3CE7E-40A0-ED90-2AA4-1EB490C213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0B5A2427-0430-946A-19E3-8164D2B3DB3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FD7E072-A8FD-3CF2-AB65-9BD4C568318C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11F3C00-B47E-751B-1374-4305010E55A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EA0A9-264D-5BEC-7BBF-0C46668B1511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AF87DD-F198-4F60-E51F-D9AF10EA73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D2D809-B9A4-5F1B-90B0-900A2C463497}"/>
              </a:ext>
            </a:extLst>
          </p:cNvPr>
          <p:cNvGrpSpPr/>
          <p:nvPr/>
        </p:nvGrpSpPr>
        <p:grpSpPr>
          <a:xfrm>
            <a:off x="6176530" y="2657966"/>
            <a:ext cx="1758048" cy="1480869"/>
            <a:chOff x="3189814" y="1335253"/>
            <a:chExt cx="1758048" cy="14808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9BDFE7-EDF7-E542-4906-AD1C32C5419C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3A0BD23-31D9-7B6A-E389-495844A9D970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F589024-C8C2-A73D-CEC4-34C79A6587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6E61C9D-4A61-4865-AED6-AFB9393671B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912B473-C59D-C424-E2D0-B54EC13E97E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1BD8BA-4ADA-4C53-8C65-B5826B01C2BD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4EE13F-44F5-2FBE-D360-BE131BCD55E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B70BBFA-F0FA-18F4-47B2-F87E83CD529B}"/>
              </a:ext>
            </a:extLst>
          </p:cNvPr>
          <p:cNvGrpSpPr/>
          <p:nvPr/>
        </p:nvGrpSpPr>
        <p:grpSpPr>
          <a:xfrm>
            <a:off x="6204501" y="4406021"/>
            <a:ext cx="1758048" cy="1487153"/>
            <a:chOff x="3189814" y="1335253"/>
            <a:chExt cx="1758048" cy="148715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DACEF42-33A7-C5C8-7FCE-6D61DB68D06F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7FBD217-2EF4-155D-3168-07FEA75104B4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895C23B-809F-C15C-A90A-15D3391C346E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3BD3C35-DD73-6B85-12A5-E17D2E0CA21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F0503CE-E72B-BADD-3C94-978B2750D4C1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1B88E5-082E-7A85-0CDA-CF48EB2BA073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!Y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5D3DD2-1CAC-F226-B427-5B5192FC23B1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5A6B8A-D8A5-DF5F-249E-B1AD2101DFDD}"/>
              </a:ext>
            </a:extLst>
          </p:cNvPr>
          <p:cNvGrpSpPr/>
          <p:nvPr/>
        </p:nvGrpSpPr>
        <p:grpSpPr>
          <a:xfrm>
            <a:off x="8161542" y="4406021"/>
            <a:ext cx="1758048" cy="1480871"/>
            <a:chOff x="3189814" y="1335253"/>
            <a:chExt cx="1758048" cy="14808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E351F87-3C37-250A-0B51-FD0EF4A22807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14A4C3B-2AA6-6192-787C-F84F8E5F5E47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F7BF1FAD-6D08-FE8C-E03E-D29764560E0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330F155-B052-5E71-08B8-57AA6F1735F4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62124FF-3577-1EC6-91E0-2CD8B87E49CB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80B852-C32F-525B-C586-0D76141C41C9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!X &amp; Y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107931-CC98-CE22-C84E-BF8C704679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AECAAE-A5A7-D264-B0EB-9A0800D4D69A}"/>
              </a:ext>
            </a:extLst>
          </p:cNvPr>
          <p:cNvGrpSpPr/>
          <p:nvPr/>
        </p:nvGrpSpPr>
        <p:grpSpPr>
          <a:xfrm>
            <a:off x="10146714" y="2725215"/>
            <a:ext cx="1758048" cy="1413620"/>
            <a:chOff x="3189814" y="1408784"/>
            <a:chExt cx="1758048" cy="141362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082E19E-300E-7AB6-6455-6C05B381F34A}"/>
                </a:ext>
              </a:extLst>
            </p:cNvPr>
            <p:cNvGrpSpPr/>
            <p:nvPr/>
          </p:nvGrpSpPr>
          <p:grpSpPr>
            <a:xfrm>
              <a:off x="3260695" y="1408784"/>
              <a:ext cx="1620285" cy="1413620"/>
              <a:chOff x="5428218" y="1934556"/>
              <a:chExt cx="1620285" cy="141362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216CEC7-FBC9-21EB-5FA0-4D9EEF655900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A8C1D94-9A4E-170A-8584-E12DD2620D06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C9FD2618-E8AE-11D6-A73F-81D2DCCFB568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767F7F3-71C9-CDA2-24DE-CB9F74BEAE17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7F76949-8723-47E1-B6B9-0B5FE33E1BDE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A0B5A7-A76E-DFA9-A829-EA9EA30EED37}"/>
                  </a:ext>
                </a:extLst>
              </p:cNvPr>
              <p:cNvSpPr txBox="1"/>
              <p:nvPr/>
            </p:nvSpPr>
            <p:spPr>
              <a:xfrm>
                <a:off x="5747063" y="1934556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xor</a:t>
                </a:r>
                <a:r>
                  <a:rPr lang="en-US" dirty="0"/>
                  <a:t>(x, y)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77D48C-AA9A-8176-BB26-E06212C5FC1A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6A42FD-9F31-C7E3-5DEC-885CB2C8AA62}"/>
              </a:ext>
            </a:extLst>
          </p:cNvPr>
          <p:cNvSpPr txBox="1"/>
          <p:nvPr/>
        </p:nvSpPr>
        <p:spPr>
          <a:xfrm>
            <a:off x="5551817" y="6235815"/>
            <a:ext cx="583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Don’t worry about memorizing this, it’s just for reference!</a:t>
            </a:r>
          </a:p>
        </p:txBody>
      </p:sp>
    </p:spTree>
    <p:extLst>
      <p:ext uri="{BB962C8B-B14F-4D97-AF65-F5344CB8AC3E}">
        <p14:creationId xmlns:p14="http://schemas.microsoft.com/office/powerpoint/2010/main" val="377932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Looking at some logical vectors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217976" y="1292092"/>
            <a:ext cx="4193250" cy="4511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create some logical vectors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two &lt;- day==2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B &lt;- operator=="B"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two_B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(day==2) &amp; (operator=="B")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not_two_B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!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two_B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4276486" y="2808783"/>
            <a:ext cx="7636749" cy="3157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reading, two, B,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two_B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not_two_B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two     	B 	</a:t>
            </a:r>
            <a:r>
              <a:rPr lang="en-US" sz="1800" dirty="0" err="1">
                <a:cs typeface="Courier New" panose="02070309020205020404" pitchFamily="49" charset="0"/>
              </a:rPr>
              <a:t>two_B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dirty="0" err="1">
                <a:cs typeface="Courier New" panose="02070309020205020404" pitchFamily="49" charset="0"/>
              </a:rPr>
              <a:t>not_two_B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</a:t>
            </a:r>
            <a:r>
              <a:rPr lang="en-US" sz="1800" i="1" dirty="0">
                <a:cs typeface="Courier New" panose="02070309020205020404" pitchFamily="49" charset="0"/>
              </a:rPr>
              <a:t>1</a:t>
            </a:r>
            <a:r>
              <a:rPr lang="en-US" sz="1800" dirty="0">
                <a:cs typeface="Courier New" panose="02070309020205020404" pitchFamily="49" charset="0"/>
              </a:rPr>
              <a:t>        	</a:t>
            </a:r>
            <a:r>
              <a:rPr lang="en-US" sz="1800" i="1" dirty="0">
                <a:cs typeface="Courier New" panose="02070309020205020404" pitchFamily="49" charset="0"/>
              </a:rPr>
              <a:t>A</a:t>
            </a:r>
            <a:r>
              <a:rPr lang="en-US" sz="1800" dirty="0">
                <a:cs typeface="Courier New" panose="02070309020205020404" pitchFamily="49" charset="0"/>
              </a:rPr>
              <a:t>       	     5  	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   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</a:t>
            </a:r>
            <a:r>
              <a:rPr lang="en-US" sz="1800" b="1" dirty="0">
                <a:cs typeface="Courier New" panose="02070309020205020404" pitchFamily="49" charset="0"/>
              </a:rPr>
              <a:t>2</a:t>
            </a:r>
            <a:r>
              <a:rPr lang="en-US" sz="1800" dirty="0">
                <a:cs typeface="Courier New" panose="02070309020205020404" pitchFamily="49" charset="0"/>
              </a:rPr>
              <a:t>          </a:t>
            </a:r>
            <a:r>
              <a:rPr lang="en-US" sz="1800" i="1" dirty="0">
                <a:cs typeface="Courier New" panose="02070309020205020404" pitchFamily="49" charset="0"/>
              </a:rPr>
              <a:t>A</a:t>
            </a:r>
            <a:r>
              <a:rPr lang="en-US" sz="1800" dirty="0">
                <a:cs typeface="Courier New" panose="02070309020205020404" pitchFamily="49" charset="0"/>
              </a:rPr>
              <a:t>       	     1  	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   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</a:t>
            </a:r>
            <a:r>
              <a:rPr lang="en-US" sz="1800" i="1" dirty="0">
                <a:cs typeface="Courier New" panose="02070309020205020404" pitchFamily="49" charset="0"/>
              </a:rPr>
              <a:t>3</a:t>
            </a:r>
            <a:r>
              <a:rPr lang="en-US" sz="1800" dirty="0">
                <a:cs typeface="Courier New" panose="02070309020205020404" pitchFamily="49" charset="0"/>
              </a:rPr>
              <a:t>          </a:t>
            </a:r>
            <a:r>
              <a:rPr lang="en-US" sz="1800" i="1" dirty="0">
                <a:cs typeface="Courier New" panose="02070309020205020404" pitchFamily="49" charset="0"/>
              </a:rPr>
              <a:t>A</a:t>
            </a:r>
            <a:r>
              <a:rPr lang="en-US" sz="1800" dirty="0">
                <a:cs typeface="Courier New" panose="02070309020205020404" pitchFamily="49" charset="0"/>
              </a:rPr>
              <a:t>       	     2 	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   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</a:t>
            </a:r>
            <a:r>
              <a:rPr lang="en-US" sz="1800" i="1" dirty="0">
                <a:cs typeface="Courier New" panose="02070309020205020404" pitchFamily="49" charset="0"/>
              </a:rPr>
              <a:t>1</a:t>
            </a:r>
            <a:r>
              <a:rPr lang="en-US" sz="1800" dirty="0">
                <a:cs typeface="Courier New" panose="02070309020205020404" pitchFamily="49" charset="0"/>
              </a:rPr>
              <a:t>          </a:t>
            </a:r>
            <a:r>
              <a:rPr lang="en-US" sz="1800" b="1" dirty="0">
                <a:cs typeface="Courier New" panose="02070309020205020404" pitchFamily="49" charset="0"/>
              </a:rPr>
              <a:t>B</a:t>
            </a:r>
            <a:r>
              <a:rPr lang="en-US" sz="1800" dirty="0">
                <a:cs typeface="Courier New" panose="02070309020205020404" pitchFamily="49" charset="0"/>
              </a:rPr>
              <a:t>       	     6 	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   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</a:t>
            </a:r>
            <a:r>
              <a:rPr lang="en-US" sz="1800" b="1" dirty="0">
                <a:cs typeface="Courier New" panose="02070309020205020404" pitchFamily="49" charset="0"/>
              </a:rPr>
              <a:t>2</a:t>
            </a:r>
            <a:r>
              <a:rPr lang="en-US" sz="1800" dirty="0">
                <a:cs typeface="Courier New" panose="02070309020205020404" pitchFamily="49" charset="0"/>
              </a:rPr>
              <a:t>          </a:t>
            </a:r>
            <a:r>
              <a:rPr lang="en-US" sz="1800" b="1" dirty="0">
                <a:cs typeface="Courier New" panose="02070309020205020404" pitchFamily="49" charset="0"/>
              </a:rPr>
              <a:t>B</a:t>
            </a:r>
            <a:r>
              <a:rPr lang="en-US" sz="1800" dirty="0">
                <a:cs typeface="Courier New" panose="02070309020205020404" pitchFamily="49" charset="0"/>
              </a:rPr>
              <a:t>       	     8  	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   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</a:t>
            </a:r>
            <a:r>
              <a:rPr lang="en-US" sz="1800" i="1" dirty="0">
                <a:cs typeface="Courier New" panose="02070309020205020404" pitchFamily="49" charset="0"/>
              </a:rPr>
              <a:t>3</a:t>
            </a:r>
            <a:r>
              <a:rPr lang="en-US" sz="1800" dirty="0">
                <a:cs typeface="Courier New" panose="02070309020205020404" pitchFamily="49" charset="0"/>
              </a:rPr>
              <a:t>        	</a:t>
            </a:r>
            <a:r>
              <a:rPr lang="en-US" sz="1800" b="1" dirty="0">
                <a:cs typeface="Courier New" panose="02070309020205020404" pitchFamily="49" charset="0"/>
              </a:rPr>
              <a:t>B</a:t>
            </a:r>
            <a:r>
              <a:rPr lang="en-US" sz="1800" dirty="0">
                <a:cs typeface="Courier New" panose="02070309020205020404" pitchFamily="49" charset="0"/>
              </a:rPr>
              <a:t>       	     9 	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   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2CDC7B-133F-224B-A009-CD43D89EEE7F}"/>
              </a:ext>
            </a:extLst>
          </p:cNvPr>
          <p:cNvGrpSpPr/>
          <p:nvPr/>
        </p:nvGrpSpPr>
        <p:grpSpPr>
          <a:xfrm>
            <a:off x="10225211" y="170824"/>
            <a:ext cx="1758048" cy="1487151"/>
            <a:chOff x="3189814" y="1335253"/>
            <a:chExt cx="1758048" cy="148715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DDBEA50-1D77-C5EA-1B84-1FDB4E72C02F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4873A19-10F5-058A-19EB-8EC03B8091E8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03FC1610-BDB9-0BC5-0B6C-B401A9498010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F515ABCA-D4B1-5B91-09F1-FA760702B5C3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40ECD9D0-9B91-1E22-22C5-735E12B8B164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82533521-E5CA-3F84-C35A-497DD53F7354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3419A3C-D41A-1BBD-7839-0BFBDBDED60A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86CE66-07DF-B6D6-369F-62037EFE491D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FEBEEE-4D40-4E2A-86BE-295A0F29DA3A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59A2E1-C6BC-69CA-D275-703D2CB9CAA6}"/>
              </a:ext>
            </a:extLst>
          </p:cNvPr>
          <p:cNvGrpSpPr/>
          <p:nvPr/>
        </p:nvGrpSpPr>
        <p:grpSpPr>
          <a:xfrm>
            <a:off x="8240199" y="188546"/>
            <a:ext cx="1758048" cy="1480869"/>
            <a:chOff x="3189814" y="1335253"/>
            <a:chExt cx="1758048" cy="148086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04AE83-4E15-D202-6166-3BF574BEA265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5B1A848-E1D1-2301-9D04-50A94178429E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EC4E1CD0-52FC-FBE5-62C8-0AE1BCE6FB1E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A82ECEA-D990-EA52-EDED-8995EE16D2B0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E43FEAC-D963-EE09-D9B6-6D42A4CE5580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1EB795-2D30-74DD-68E6-928920816B93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C71279-05F2-B195-E330-E2EC67729415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739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vectors!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D5D71-1AB7-8A19-C42E-57D306856448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D3EC61F-04BD-B555-EA1E-9E0BEB522C40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vectors!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21864" y="823965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[operator == "A",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ADFB1F-2355-EA98-8FEE-645BC40B1B7E}"/>
              </a:ext>
            </a:extLst>
          </p:cNvPr>
          <p:cNvSpPr txBox="1">
            <a:spLocks/>
          </p:cNvSpPr>
          <p:nvPr/>
        </p:nvSpPr>
        <p:spPr>
          <a:xfrm>
            <a:off x="6736027" y="4359427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901375-EE89-C528-F47E-82B5D8A454E8}"/>
              </a:ext>
            </a:extLst>
          </p:cNvPr>
          <p:cNvSpPr txBox="1">
            <a:spLocks/>
          </p:cNvSpPr>
          <p:nvPr/>
        </p:nvSpPr>
        <p:spPr>
          <a:xfrm>
            <a:off x="9757196" y="4299139"/>
            <a:ext cx="1336421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3703684-7E9A-A487-9F31-A154FDEFA3F6}"/>
              </a:ext>
            </a:extLst>
          </p:cNvPr>
          <p:cNvSpPr/>
          <p:nvPr/>
        </p:nvSpPr>
        <p:spPr>
          <a:xfrm rot="16200000">
            <a:off x="8676683" y="4043572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F35AC8-C111-FB1F-BEA1-37B45CF18ABA}"/>
              </a:ext>
            </a:extLst>
          </p:cNvPr>
          <p:cNvCxnSpPr>
            <a:cxnSpLocks/>
          </p:cNvCxnSpPr>
          <p:nvPr/>
        </p:nvCxnSpPr>
        <p:spPr>
          <a:xfrm rot="5400000">
            <a:off x="9462611" y="4626561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1CD62BC-86C3-056A-1BB8-D6AE8E57D7A3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36B3061-2AD1-7AB6-9027-36DD4E0E972A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Dealing with NA: </a:t>
            </a:r>
            <a:r>
              <a:rPr lang="en-US" sz="3600" b="1" dirty="0"/>
              <a:t>is.na() </a:t>
            </a:r>
            <a:r>
              <a:rPr lang="en-US" sz="3600" dirty="0"/>
              <a:t>and !</a:t>
            </a:r>
            <a:r>
              <a:rPr lang="en-US" sz="3600" b="1" dirty="0"/>
              <a:t>is.na()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== NA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NA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!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TRUE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7103443" y="411982"/>
            <a:ext cx="4631235" cy="6229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 B       	     </a:t>
            </a:r>
            <a:r>
              <a:rPr lang="en-US" sz="1800" b="1" dirty="0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[!is.na(reading),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BC23B-4891-310D-53A4-5F0D075770BD}"/>
              </a:ext>
            </a:extLst>
          </p:cNvPr>
          <p:cNvSpPr txBox="1"/>
          <p:nvPr/>
        </p:nvSpPr>
        <p:spPr>
          <a:xfrm>
            <a:off x="3086043" y="2690336"/>
            <a:ext cx="22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this logical check?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65310-DE5E-4778-8C79-F0AD9D664CE2}"/>
              </a:ext>
            </a:extLst>
          </p:cNvPr>
          <p:cNvSpPr txBox="1"/>
          <p:nvPr/>
        </p:nvSpPr>
        <p:spPr>
          <a:xfrm>
            <a:off x="3754727" y="3059668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Yeah, that didn’t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E8A02-4554-0FD6-82DF-C7715EB84E29}"/>
              </a:ext>
            </a:extLst>
          </p:cNvPr>
          <p:cNvSpPr txBox="1"/>
          <p:nvPr/>
        </p:nvSpPr>
        <p:spPr>
          <a:xfrm>
            <a:off x="208741" y="469368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“!” means “not”</a:t>
            </a:r>
          </a:p>
        </p:txBody>
      </p:sp>
    </p:spTree>
    <p:extLst>
      <p:ext uri="{BB962C8B-B14F-4D97-AF65-F5344CB8AC3E}">
        <p14:creationId xmlns:p14="http://schemas.microsoft.com/office/powerpoint/2010/main" val="170622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310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(is.na(reading), "bad", "good")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966461" y="2414037"/>
            <a:ext cx="4879816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reading,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                                    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reading     </a:t>
            </a:r>
            <a:r>
              <a:rPr lang="en-US" sz="1600" dirty="0" err="1">
                <a:cs typeface="Courier New" panose="02070309020205020404" pitchFamily="49" charset="0"/>
              </a:rPr>
              <a:t>goodReading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6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</a:t>
            </a:r>
            <a:r>
              <a:rPr lang="en-US" sz="1600" b="1" dirty="0">
                <a:cs typeface="Courier New" panose="02070309020205020404" pitchFamily="49" charset="0"/>
              </a:rPr>
              <a:t>NA</a:t>
            </a:r>
            <a:r>
              <a:rPr lang="en-US" sz="1600" dirty="0">
                <a:cs typeface="Courier New" panose="02070309020205020404" pitchFamily="49" charset="0"/>
              </a:rPr>
              <a:t>  	    </a:t>
            </a:r>
            <a:r>
              <a:rPr lang="en-US" sz="1600" b="1" dirty="0">
                <a:cs typeface="Courier New" panose="02070309020205020404" pitchFamily="49" charset="0"/>
              </a:rPr>
              <a:t>bad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9 	    good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8107" y="2945976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491779" y="2808384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519225" y="3217244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229889" y="3168314"/>
            <a:ext cx="240306" cy="559869"/>
          </a:xfrm>
          <a:prstGeom prst="rightBrace">
            <a:avLst>
              <a:gd name="adj1" fmla="val 8333"/>
              <a:gd name="adj2" fmla="val 686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281015" y="281467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5129798" y="280248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</p:spTree>
    <p:extLst>
      <p:ext uri="{BB962C8B-B14F-4D97-AF65-F5344CB8AC3E}">
        <p14:creationId xmlns:p14="http://schemas.microsoft.com/office/powerpoint/2010/main" val="31888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 animBg="1"/>
      <p:bldP spid="6" grpId="0" animBg="1"/>
      <p:bldP spid="7" grpId="0" animBg="1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more tool: </a:t>
            </a:r>
            <a:r>
              <a:rPr lang="en-US" sz="3600" b="1" dirty="0"/>
              <a:t>%in%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%in% 1:2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TRUE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 TRUE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67967" y="411982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[day %in% 1:2,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08741" y="2413737"/>
            <a:ext cx="1479382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472684" y="4186456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131031" y="2941051"/>
            <a:ext cx="217607" cy="31377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045464" y="2929744"/>
            <a:ext cx="240219" cy="31378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9DF121-D859-4422-BA5A-C739CFDC3705}"/>
              </a:ext>
            </a:extLst>
          </p:cNvPr>
          <p:cNvSpPr/>
          <p:nvPr/>
        </p:nvSpPr>
        <p:spPr>
          <a:xfrm rot="5400000">
            <a:off x="2986090" y="2302109"/>
            <a:ext cx="217606" cy="339634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8D9506-DFF1-8D86-FFE2-180B7749D911}"/>
              </a:ext>
            </a:extLst>
          </p:cNvPr>
          <p:cNvSpPr txBox="1">
            <a:spLocks/>
          </p:cNvSpPr>
          <p:nvPr/>
        </p:nvSpPr>
        <p:spPr>
          <a:xfrm>
            <a:off x="1968491" y="2413797"/>
            <a:ext cx="1479382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Length-2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17570D-C779-606D-5F1C-4A9239D10A70}"/>
              </a:ext>
            </a:extLst>
          </p:cNvPr>
          <p:cNvSpPr txBox="1">
            <a:spLocks/>
          </p:cNvSpPr>
          <p:nvPr/>
        </p:nvSpPr>
        <p:spPr>
          <a:xfrm>
            <a:off x="151263" y="4889714"/>
            <a:ext cx="5372771" cy="1762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%in% is great if you’re filtering to a subset of species, etc.</a:t>
            </a:r>
          </a:p>
          <a:p>
            <a:r>
              <a:rPr lang="en-US" sz="2400" dirty="0"/>
              <a:t>%in% saves typing (day==1) | (day==2)</a:t>
            </a:r>
          </a:p>
        </p:txBody>
      </p:sp>
    </p:spTree>
    <p:extLst>
      <p:ext uri="{BB962C8B-B14F-4D97-AF65-F5344CB8AC3E}">
        <p14:creationId xmlns:p14="http://schemas.microsoft.com/office/powerpoint/2010/main" val="22017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12" grpId="0" animBg="1"/>
      <p:bldP spid="14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/>
              <a:t>Using indices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$</a:t>
            </a:r>
            <a:r>
              <a:rPr lang="en-US" dirty="0"/>
              <a:t> with named elements</a:t>
            </a:r>
          </a:p>
          <a:p>
            <a:pPr lvl="1"/>
            <a:r>
              <a:rPr lang="en-US" dirty="0"/>
              <a:t>Using logical expressions</a:t>
            </a:r>
          </a:p>
        </p:txBody>
      </p:sp>
    </p:spTree>
    <p:extLst>
      <p:ext uri="{BB962C8B-B14F-4D97-AF65-F5344CB8AC3E}">
        <p14:creationId xmlns:p14="http://schemas.microsoft.com/office/powerpoint/2010/main" val="1740608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472274"/>
            <a:ext cx="9125535" cy="787681"/>
          </a:xfrm>
        </p:spPr>
        <p:txBody>
          <a:bodyPr>
            <a:noAutofit/>
          </a:bodyPr>
          <a:lstStyle/>
          <a:p>
            <a:r>
              <a:rPr lang="en-US" sz="3600" dirty="0"/>
              <a:t>Aside: R has a few functions that look like %in% and take two arguments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936333" y="1477828"/>
            <a:ext cx="10835268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Apparently, there weren’t enough special characters left over after +, -, *, /, &gt;, &lt;, =,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1238132" y="2254127"/>
            <a:ext cx="8159247" cy="3438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For now…</a:t>
            </a:r>
          </a:p>
          <a:p>
            <a:pPr marL="0" indent="0">
              <a:buNone/>
            </a:pPr>
            <a:r>
              <a:rPr lang="en-US" sz="2400" b="1" dirty="0"/>
              <a:t>%in% </a:t>
            </a:r>
            <a:r>
              <a:rPr lang="en-US" sz="2400" dirty="0"/>
              <a:t>	checks set membership</a:t>
            </a:r>
          </a:p>
          <a:p>
            <a:pPr marL="0" indent="0">
              <a:buNone/>
            </a:pPr>
            <a:r>
              <a:rPr lang="en-US" sz="2400" b="1" dirty="0"/>
              <a:t>%&gt;% </a:t>
            </a:r>
            <a:r>
              <a:rPr lang="en-US" sz="2400" dirty="0"/>
              <a:t>	“pipes” output from one function into another 	function, and will be your new best friend.  Stay tuned.</a:t>
            </a:r>
          </a:p>
          <a:p>
            <a:pPr marL="0" indent="0">
              <a:buNone/>
            </a:pPr>
            <a:r>
              <a:rPr lang="en-US" sz="2000" dirty="0"/>
              <a:t>…and more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329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7810038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Something like…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79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55885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Something like…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      # some rows, all columns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7084201F-8357-4B63-2869-437EBD33505E}"/>
              </a:ext>
            </a:extLst>
          </p:cNvPr>
          <p:cNvSpPr/>
          <p:nvPr/>
        </p:nvSpPr>
        <p:spPr>
          <a:xfrm>
            <a:off x="420280" y="2173714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1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7810038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[day==2 &amp; day==3,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[day==2 | day==3,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[day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[day != 1, 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6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837956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[day==2 &amp; day==3, ]         # or, not and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[day==2 | day==3, ]          # correct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[day %in% c(2, 3), ]           # also correct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[day != 1, ]             # correct but scary!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24" name="Smiley Face 23">
            <a:extLst>
              <a:ext uri="{FF2B5EF4-FFF2-40B4-BE49-F238E27FC236}">
                <a16:creationId xmlns:a16="http://schemas.microsoft.com/office/drawing/2014/main" id="{83B86558-4ADA-1E9A-31BE-E4F384B56491}"/>
              </a:ext>
            </a:extLst>
          </p:cNvPr>
          <p:cNvSpPr/>
          <p:nvPr/>
        </p:nvSpPr>
        <p:spPr>
          <a:xfrm>
            <a:off x="390382" y="1767043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6006EF88-2D72-3FDA-AA3A-D4B23499DABD}"/>
              </a:ext>
            </a:extLst>
          </p:cNvPr>
          <p:cNvSpPr/>
          <p:nvPr/>
        </p:nvSpPr>
        <p:spPr>
          <a:xfrm>
            <a:off x="390382" y="222161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Jack-O-Lantern outline">
            <a:extLst>
              <a:ext uri="{FF2B5EF4-FFF2-40B4-BE49-F238E27FC236}">
                <a16:creationId xmlns:a16="http://schemas.microsoft.com/office/drawing/2014/main" id="{6D697CEE-7660-6F34-4CFF-BC57A3BB1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01" y="2654636"/>
            <a:ext cx="643732" cy="643732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67ABEA0-0039-F1A4-31A1-7BBB7267646A}"/>
              </a:ext>
            </a:extLst>
          </p:cNvPr>
          <p:cNvSpPr txBox="1">
            <a:spLocks/>
          </p:cNvSpPr>
          <p:nvPr/>
        </p:nvSpPr>
        <p:spPr>
          <a:xfrm>
            <a:off x="4269362" y="3297149"/>
            <a:ext cx="4144770" cy="516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What if more days are added?</a:t>
            </a:r>
          </a:p>
        </p:txBody>
      </p:sp>
    </p:spTree>
    <p:extLst>
      <p:ext uri="{BB962C8B-B14F-4D97-AF65-F5344CB8AC3E}">
        <p14:creationId xmlns:p14="http://schemas.microsoft.com/office/powerpoint/2010/main" val="2159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787681"/>
          </a:xfrm>
        </p:spPr>
        <p:txBody>
          <a:bodyPr>
            <a:noAutofit/>
          </a:bodyPr>
          <a:lstStyle/>
          <a:p>
            <a:r>
              <a:rPr lang="en-US" sz="3600" dirty="0"/>
              <a:t>Oh no!  Operator B’s machine was malfunctioning on day 2!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719797"/>
            <a:ext cx="11086260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without</a:t>
            </a:r>
            <a:r>
              <a:rPr lang="en-US" dirty="0"/>
              <a:t> this entry?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572383" y="1251662"/>
            <a:ext cx="8800171" cy="4895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data_fix</a:t>
            </a:r>
            <a:r>
              <a:rPr lang="en-US" sz="2400" dirty="0"/>
              <a:t> &lt;- …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operatorData</a:t>
            </a:r>
            <a:r>
              <a:rPr lang="en-US" sz="2400" b="1" dirty="0"/>
              <a:t>[operator=="B" &amp; day==2, ]</a:t>
            </a:r>
          </a:p>
          <a:p>
            <a:pPr marL="457200" indent="-457200">
              <a:buAutoNum type="alphaUcParenR" startAt="2"/>
            </a:pPr>
            <a:r>
              <a:rPr lang="en-US" sz="2400" dirty="0" err="1"/>
              <a:t>operatorData</a:t>
            </a:r>
            <a:r>
              <a:rPr lang="en-US" sz="2400" b="1" dirty="0"/>
              <a:t>[!(operator=="B" &amp; day==2), ] </a:t>
            </a:r>
          </a:p>
          <a:p>
            <a:pPr marL="457200" indent="-457200">
              <a:buAutoNum type="alphaUcParenR" startAt="2"/>
            </a:pPr>
            <a:r>
              <a:rPr lang="en-US" sz="2400" dirty="0" err="1"/>
              <a:t>operatorData</a:t>
            </a:r>
            <a:r>
              <a:rPr lang="en-US" sz="2400" b="1" dirty="0"/>
              <a:t>[operator!="B" | day!=2, ]</a:t>
            </a:r>
          </a:p>
          <a:p>
            <a:pPr marL="457200" indent="-457200">
              <a:buAutoNum type="alphaUcParenR" startAt="2"/>
            </a:pPr>
            <a:r>
              <a:rPr lang="en-US" sz="2400" dirty="0" err="1"/>
              <a:t>operatorData</a:t>
            </a:r>
            <a:r>
              <a:rPr lang="en-US" sz="2400" b="1" dirty="0"/>
              <a:t>[-5, 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920766-C1F4-C259-F234-2BA2E9CA9C62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378A348-92D0-05D8-1D60-710DE6E2C099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3071742-4530-6861-592A-E330AB858DAC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AEC8C852-573B-D76C-08D2-0642F7F0639D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F55C0FBB-D853-BB58-18BA-EFF9C423F887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E511AD9A-FB4D-2E93-2551-E0AB5D77FB1F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DFB8FB0-70F9-A7C5-FA12-56675667D4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D960BB5-3434-F9A3-63DE-B5522C2F445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657FB9-63D1-CEBB-8521-816157213621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CCA928-26D9-E23A-DF69-DB2CCDFB1799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C21231-E8C8-209D-781B-0150F9FC7E68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7A6265-14DC-696D-30DC-08A5D7E940FE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A49AAE3-EE17-1DAF-F7C3-DC810825572C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2BBC2C1-9FB4-EE92-36C6-0B6856DB81BC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8801BE7-CB1F-9E96-3CEC-B395343C0517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9AD856C-CBD7-9718-3E88-69BEDDE1F91E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57F840-9B33-5EFE-DC93-5CABC841CDBB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55E089-A14F-8001-8D1B-0F3A0B18B5D4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E4D8B0E-E352-FD1D-1F50-A82EAE0F23E4}"/>
              </a:ext>
            </a:extLst>
          </p:cNvPr>
          <p:cNvSpPr txBox="1">
            <a:spLocks/>
          </p:cNvSpPr>
          <p:nvPr/>
        </p:nvSpPr>
        <p:spPr>
          <a:xfrm>
            <a:off x="8566873" y="339461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47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787681"/>
          </a:xfrm>
        </p:spPr>
        <p:txBody>
          <a:bodyPr>
            <a:noAutofit/>
          </a:bodyPr>
          <a:lstStyle/>
          <a:p>
            <a:r>
              <a:rPr lang="en-US" sz="3600" dirty="0"/>
              <a:t>Oh no!  Operator B’s machine was malfunctioning on day 2!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719797"/>
            <a:ext cx="11086260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without</a:t>
            </a:r>
            <a:r>
              <a:rPr lang="en-US" dirty="0"/>
              <a:t> this entry?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572383" y="1251662"/>
            <a:ext cx="10684622" cy="4895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data_fix</a:t>
            </a:r>
            <a:r>
              <a:rPr lang="en-US" sz="2400" dirty="0"/>
              <a:t> &lt;- …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operatorData</a:t>
            </a:r>
            <a:r>
              <a:rPr lang="en-US" sz="2400" b="1" dirty="0"/>
              <a:t>[operator=="B" &amp; day==2, ]                 # opposite</a:t>
            </a:r>
          </a:p>
          <a:p>
            <a:pPr marL="457200" indent="-457200">
              <a:buAutoNum type="alphaUcParenR" startAt="2"/>
            </a:pPr>
            <a:r>
              <a:rPr lang="en-US" sz="2400" dirty="0" err="1"/>
              <a:t>operatorData</a:t>
            </a:r>
            <a:r>
              <a:rPr lang="en-US" sz="2400" b="1" dirty="0"/>
              <a:t>[!(operator=="B" &amp; day==2), ]             # correct!</a:t>
            </a:r>
          </a:p>
          <a:p>
            <a:pPr marL="457200" indent="-457200">
              <a:buAutoNum type="alphaUcParenR" startAt="2"/>
            </a:pPr>
            <a:r>
              <a:rPr lang="en-US" sz="2400" dirty="0" err="1"/>
              <a:t>operatorData</a:t>
            </a:r>
            <a:r>
              <a:rPr lang="en-US" sz="2400" b="1" dirty="0"/>
              <a:t>[operator!="B" | day!=2, ]                    # correct but not obvious</a:t>
            </a:r>
          </a:p>
          <a:p>
            <a:pPr marL="457200" indent="-457200">
              <a:buAutoNum type="alphaUcParenR" startAt="2"/>
            </a:pPr>
            <a:r>
              <a:rPr lang="en-US" sz="2400" dirty="0" err="1"/>
              <a:t>operatorData</a:t>
            </a:r>
            <a:r>
              <a:rPr lang="en-US" sz="2400" b="1" dirty="0"/>
              <a:t>[-5, ]              # correct but scary!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920766-C1F4-C259-F234-2BA2E9CA9C62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378A348-92D0-05D8-1D60-710DE6E2C099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3071742-4530-6861-592A-E330AB858DAC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AEC8C852-573B-D76C-08D2-0642F7F0639D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F55C0FBB-D853-BB58-18BA-EFF9C423F887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E511AD9A-FB4D-2E93-2551-E0AB5D77FB1F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DFB8FB0-70F9-A7C5-FA12-56675667D4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D960BB5-3434-F9A3-63DE-B5522C2F445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657FB9-63D1-CEBB-8521-816157213621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CCA928-26D9-E23A-DF69-DB2CCDFB1799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C21231-E8C8-209D-781B-0150F9FC7E68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7A6265-14DC-696D-30DC-08A5D7E940FE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A49AAE3-EE17-1DAF-F7C3-DC810825572C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2BBC2C1-9FB4-EE92-36C6-0B6856DB81BC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8801BE7-CB1F-9E96-3CEC-B395343C0517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9AD856C-CBD7-9718-3E88-69BEDDE1F91E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57F840-9B33-5EFE-DC93-5CABC841CDBB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55E089-A14F-8001-8D1B-0F3A0B18B5D4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E4D8B0E-E352-FD1D-1F50-A82EAE0F23E4}"/>
              </a:ext>
            </a:extLst>
          </p:cNvPr>
          <p:cNvSpPr txBox="1">
            <a:spLocks/>
          </p:cNvSpPr>
          <p:nvPr/>
        </p:nvSpPr>
        <p:spPr>
          <a:xfrm>
            <a:off x="8566873" y="339461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D0D2FA98-35B0-26FD-E936-8F966B7BDADB}"/>
              </a:ext>
            </a:extLst>
          </p:cNvPr>
          <p:cNvSpPr/>
          <p:nvPr/>
        </p:nvSpPr>
        <p:spPr>
          <a:xfrm>
            <a:off x="160095" y="2163556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Jack-O-Lantern outline">
            <a:extLst>
              <a:ext uri="{FF2B5EF4-FFF2-40B4-BE49-F238E27FC236}">
                <a16:creationId xmlns:a16="http://schemas.microsoft.com/office/drawing/2014/main" id="{6CA33C38-EA69-3884-614E-CEA13287F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8" y="3021243"/>
            <a:ext cx="643732" cy="643732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4E80E9D-10A0-580B-74A9-6022478E95F5}"/>
              </a:ext>
            </a:extLst>
          </p:cNvPr>
          <p:cNvSpPr txBox="1">
            <a:spLocks/>
          </p:cNvSpPr>
          <p:nvPr/>
        </p:nvSpPr>
        <p:spPr>
          <a:xfrm>
            <a:off x="3756454" y="3693662"/>
            <a:ext cx="4427391" cy="516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What if the data order changes?</a:t>
            </a:r>
          </a:p>
        </p:txBody>
      </p:sp>
      <p:sp>
        <p:nvSpPr>
          <p:cNvPr id="31" name="Smiley Face 30">
            <a:extLst>
              <a:ext uri="{FF2B5EF4-FFF2-40B4-BE49-F238E27FC236}">
                <a16:creationId xmlns:a16="http://schemas.microsoft.com/office/drawing/2014/main" id="{1FB69CF7-ECCA-A741-A748-5B67C4303129}"/>
              </a:ext>
            </a:extLst>
          </p:cNvPr>
          <p:cNvSpPr/>
          <p:nvPr/>
        </p:nvSpPr>
        <p:spPr>
          <a:xfrm>
            <a:off x="178865" y="2627536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8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You can store things </a:t>
            </a:r>
            <a:r>
              <a:rPr lang="en-US" sz="3600" i="1" dirty="0"/>
              <a:t>to</a:t>
            </a:r>
            <a:r>
              <a:rPr lang="en-US" sz="3600" dirty="0"/>
              <a:t> subsets using basically the same rules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102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indices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032" y="1273768"/>
            <a:ext cx="5273289" cy="5431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&lt;- 1:10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 2 3 4 5 6 7 8 9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x[10] &lt;- 1000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 2 3 4 5 6 7 8 9 1000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549ABD-5BA0-EC1A-97E7-B00E7E459C57}"/>
              </a:ext>
            </a:extLst>
          </p:cNvPr>
          <p:cNvSpPr/>
          <p:nvPr/>
        </p:nvSpPr>
        <p:spPr>
          <a:xfrm>
            <a:off x="9202993" y="4279836"/>
            <a:ext cx="890918" cy="567371"/>
          </a:xfrm>
          <a:prstGeom prst="ellipse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7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102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indices</a:t>
            </a:r>
          </a:p>
          <a:p>
            <a:r>
              <a:rPr lang="en-US" dirty="0"/>
              <a:t>Using logical expressions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032" y="1273768"/>
            <a:ext cx="5273289" cy="54318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&lt;- 1:10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 2 3 4 5 6 7 8 9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x[10] &lt;- 1000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 2 3 4 5 6 7 8 9 1000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x[x==1] &lt;- 1000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1000 2 3 4 5 6 7 8 9 1000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0D51AD-7BBB-6DAD-E242-E3FC10999107}"/>
              </a:ext>
            </a:extLst>
          </p:cNvPr>
          <p:cNvSpPr/>
          <p:nvPr/>
        </p:nvSpPr>
        <p:spPr>
          <a:xfrm>
            <a:off x="6850411" y="5851184"/>
            <a:ext cx="890918" cy="567371"/>
          </a:xfrm>
          <a:prstGeom prst="ellipse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0D04B2-9163-183A-1199-E3A260A41B5A}"/>
              </a:ext>
            </a:extLst>
          </p:cNvPr>
          <p:cNvSpPr txBox="1">
            <a:spLocks/>
          </p:cNvSpPr>
          <p:nvPr/>
        </p:nvSpPr>
        <p:spPr>
          <a:xfrm>
            <a:off x="442452" y="1"/>
            <a:ext cx="11385754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You can store things </a:t>
            </a:r>
            <a:r>
              <a:rPr lang="en-US" sz="3600" i="1"/>
              <a:t>to</a:t>
            </a:r>
            <a:r>
              <a:rPr lang="en-US" sz="3600"/>
              <a:t> subsets using basically the same rules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572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6116844" cy="1165256"/>
          </a:xfrm>
        </p:spPr>
        <p:txBody>
          <a:bodyPr>
            <a:noAutofit/>
          </a:bodyPr>
          <a:lstStyle/>
          <a:p>
            <a:r>
              <a:rPr lang="en-US" sz="3600" dirty="0"/>
              <a:t>Let’s say we want to change the faulty reading to 10…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80290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6" y="2171556"/>
            <a:ext cx="11385754" cy="427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operatorData</a:t>
            </a:r>
            <a:r>
              <a:rPr lang="en-US" sz="2400" dirty="0">
                <a:solidFill>
                  <a:schemeClr val="accent1"/>
                </a:solidFill>
              </a:rPr>
              <a:t>[5, 3] &lt;- 10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54B7B3-E818-4600-DD74-165E57F2849A}"/>
              </a:ext>
            </a:extLst>
          </p:cNvPr>
          <p:cNvSpPr txBox="1">
            <a:spLocks/>
          </p:cNvSpPr>
          <p:nvPr/>
        </p:nvSpPr>
        <p:spPr>
          <a:xfrm>
            <a:off x="8382502" y="415475"/>
            <a:ext cx="3445704" cy="296430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5823A7-B01C-C271-EFD2-585D4F559FD7}"/>
              </a:ext>
            </a:extLst>
          </p:cNvPr>
          <p:cNvSpPr/>
          <p:nvPr/>
        </p:nvSpPr>
        <p:spPr>
          <a:xfrm>
            <a:off x="10338816" y="2637468"/>
            <a:ext cx="573024" cy="361764"/>
          </a:xfrm>
          <a:prstGeom prst="ellipse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192C3D-4DD7-2561-37A9-43CC7D7082CA}"/>
              </a:ext>
            </a:extLst>
          </p:cNvPr>
          <p:cNvSpPr txBox="1">
            <a:spLocks/>
          </p:cNvSpPr>
          <p:nvPr/>
        </p:nvSpPr>
        <p:spPr>
          <a:xfrm>
            <a:off x="741946" y="1127358"/>
            <a:ext cx="11086260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 usual, there are multiple, multiple ways!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DADB8B-0841-3229-BDAB-2BF34807F33C}"/>
              </a:ext>
            </a:extLst>
          </p:cNvPr>
          <p:cNvSpPr txBox="1">
            <a:spLocks/>
          </p:cNvSpPr>
          <p:nvPr/>
        </p:nvSpPr>
        <p:spPr>
          <a:xfrm>
            <a:off x="1589390" y="2999232"/>
            <a:ext cx="4695686" cy="383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Using indices, referencing row 5, column 3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9AEFFC4-5D2F-3278-D2F1-CD07D0C4A183}"/>
              </a:ext>
            </a:extLst>
          </p:cNvPr>
          <p:cNvSpPr/>
          <p:nvPr/>
        </p:nvSpPr>
        <p:spPr>
          <a:xfrm rot="5400000">
            <a:off x="2635253" y="2423250"/>
            <a:ext cx="271005" cy="725174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3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102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/>
              <a:t>Using indices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4697"/>
            <a:ext cx="6808840" cy="4798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x[9]</a:t>
            </a:r>
          </a:p>
          <a:p>
            <a:pPr marL="0" indent="0">
              <a:buNone/>
            </a:pPr>
            <a:r>
              <a:rPr lang="en-US" dirty="0"/>
              <a:t>[1] 90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x[c(1, 4, 9)]</a:t>
            </a:r>
          </a:p>
          <a:p>
            <a:pPr marL="0" indent="0">
              <a:buNone/>
            </a:pPr>
            <a:r>
              <a:rPr lang="en-US" dirty="0"/>
              <a:t>[1] 10 40 90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x[-(1:5)]</a:t>
            </a:r>
          </a:p>
          <a:p>
            <a:pPr marL="0" indent="0">
              <a:buNone/>
            </a:pPr>
            <a:r>
              <a:rPr lang="en-US" dirty="0"/>
              <a:t>[1] 60 70 80 90 100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4572390" y="3668427"/>
            <a:ext cx="7256207" cy="27805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Square brackets </a:t>
            </a:r>
            <a:r>
              <a:rPr lang="en-US" b="1" dirty="0"/>
              <a:t>[ ] </a:t>
            </a:r>
            <a:r>
              <a:rPr lang="en-US" dirty="0"/>
              <a:t>let you refer to a vector element by its </a:t>
            </a:r>
            <a:r>
              <a:rPr lang="en-US" b="1" dirty="0"/>
              <a:t>index</a:t>
            </a:r>
            <a:r>
              <a:rPr lang="en-US" dirty="0"/>
              <a:t> (think: which mailbox slot)</a:t>
            </a:r>
          </a:p>
          <a:p>
            <a:r>
              <a:rPr lang="en-US" dirty="0"/>
              <a:t>Passing a vector into [ ] gives a vector output</a:t>
            </a:r>
          </a:p>
          <a:p>
            <a:r>
              <a:rPr lang="en-US" dirty="0"/>
              <a:t>Negative indices </a:t>
            </a:r>
            <a:r>
              <a:rPr lang="en-US" i="1" dirty="0"/>
              <a:t>exclude</a:t>
            </a:r>
            <a:r>
              <a:rPr lang="en-US" dirty="0"/>
              <a:t> these elements</a:t>
            </a:r>
          </a:p>
        </p:txBody>
      </p:sp>
    </p:spTree>
    <p:extLst>
      <p:ext uri="{BB962C8B-B14F-4D97-AF65-F5344CB8AC3E}">
        <p14:creationId xmlns:p14="http://schemas.microsoft.com/office/powerpoint/2010/main" val="325078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6116844" cy="1165256"/>
          </a:xfrm>
        </p:spPr>
        <p:txBody>
          <a:bodyPr>
            <a:noAutofit/>
          </a:bodyPr>
          <a:lstStyle/>
          <a:p>
            <a:r>
              <a:rPr lang="en-US" sz="3600" dirty="0"/>
              <a:t>Let’s say we want to change the faulty reading to 10…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80290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6" y="2171556"/>
            <a:ext cx="11385754" cy="427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operatorData</a:t>
            </a:r>
            <a:r>
              <a:rPr lang="en-US" sz="2400" dirty="0">
                <a:solidFill>
                  <a:schemeClr val="accent1"/>
                </a:solidFill>
              </a:rPr>
              <a:t>[5, 3] &lt;- 10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operatorData$reading</a:t>
            </a:r>
            <a:r>
              <a:rPr lang="en-US" sz="2400" dirty="0">
                <a:solidFill>
                  <a:schemeClr val="accent1"/>
                </a:solidFill>
              </a:rPr>
              <a:t>[5] &lt;- 10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54B7B3-E818-4600-DD74-165E57F2849A}"/>
              </a:ext>
            </a:extLst>
          </p:cNvPr>
          <p:cNvSpPr txBox="1">
            <a:spLocks/>
          </p:cNvSpPr>
          <p:nvPr/>
        </p:nvSpPr>
        <p:spPr>
          <a:xfrm>
            <a:off x="8382502" y="415475"/>
            <a:ext cx="3445704" cy="296430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5823A7-B01C-C271-EFD2-585D4F559FD7}"/>
              </a:ext>
            </a:extLst>
          </p:cNvPr>
          <p:cNvSpPr/>
          <p:nvPr/>
        </p:nvSpPr>
        <p:spPr>
          <a:xfrm>
            <a:off x="10338816" y="2637468"/>
            <a:ext cx="573024" cy="361764"/>
          </a:xfrm>
          <a:prstGeom prst="ellipse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192C3D-4DD7-2561-37A9-43CC7D7082CA}"/>
              </a:ext>
            </a:extLst>
          </p:cNvPr>
          <p:cNvSpPr txBox="1">
            <a:spLocks/>
          </p:cNvSpPr>
          <p:nvPr/>
        </p:nvSpPr>
        <p:spPr>
          <a:xfrm>
            <a:off x="741946" y="1127358"/>
            <a:ext cx="11086260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 usual, there are multiple, multiple ways!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F61C-EEFE-E803-FD05-3B25CE89882B}"/>
              </a:ext>
            </a:extLst>
          </p:cNvPr>
          <p:cNvSpPr txBox="1">
            <a:spLocks/>
          </p:cNvSpPr>
          <p:nvPr/>
        </p:nvSpPr>
        <p:spPr>
          <a:xfrm>
            <a:off x="741946" y="3932000"/>
            <a:ext cx="2208518" cy="67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Extracting a named column as a vector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5835225-37E2-30FB-5FD0-F10E6EEF1391}"/>
              </a:ext>
            </a:extLst>
          </p:cNvPr>
          <p:cNvSpPr/>
          <p:nvPr/>
        </p:nvSpPr>
        <p:spPr>
          <a:xfrm rot="5400000">
            <a:off x="2014223" y="2321793"/>
            <a:ext cx="383292" cy="2805926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86AF62-2022-57E5-F333-7469589F318D}"/>
              </a:ext>
            </a:extLst>
          </p:cNvPr>
          <p:cNvSpPr txBox="1">
            <a:spLocks/>
          </p:cNvSpPr>
          <p:nvPr/>
        </p:nvSpPr>
        <p:spPr>
          <a:xfrm>
            <a:off x="4226305" y="3932000"/>
            <a:ext cx="1479551" cy="67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Referencing element 5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252317-3CFE-695F-4FD3-897CC5150040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3755137" y="3533110"/>
            <a:ext cx="471169" cy="737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6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6116844" cy="1165256"/>
          </a:xfrm>
        </p:spPr>
        <p:txBody>
          <a:bodyPr>
            <a:noAutofit/>
          </a:bodyPr>
          <a:lstStyle/>
          <a:p>
            <a:r>
              <a:rPr lang="en-US" sz="3600" dirty="0"/>
              <a:t>Let’s say we want to change the faulty reading to 10…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80290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6" y="2171556"/>
            <a:ext cx="11385754" cy="427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operatorData</a:t>
            </a:r>
            <a:r>
              <a:rPr lang="en-US" sz="2400" dirty="0">
                <a:solidFill>
                  <a:schemeClr val="accent1"/>
                </a:solidFill>
              </a:rPr>
              <a:t>[5, 3] &lt;- 10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operatorData$reading</a:t>
            </a:r>
            <a:r>
              <a:rPr lang="en-US" sz="2400" dirty="0">
                <a:solidFill>
                  <a:schemeClr val="accent1"/>
                </a:solidFill>
              </a:rPr>
              <a:t>[5] &lt;- 10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operatorData$reading</a:t>
            </a:r>
            <a:r>
              <a:rPr lang="en-US" sz="2400" dirty="0">
                <a:solidFill>
                  <a:schemeClr val="accent1"/>
                </a:solidFill>
              </a:rPr>
              <a:t>[(</a:t>
            </a:r>
            <a:r>
              <a:rPr lang="en-US" sz="2400" dirty="0" err="1">
                <a:solidFill>
                  <a:schemeClr val="accent1"/>
                </a:solidFill>
              </a:rPr>
              <a:t>operatorData$day</a:t>
            </a:r>
            <a:r>
              <a:rPr lang="en-US" sz="2400" dirty="0">
                <a:solidFill>
                  <a:schemeClr val="accent1"/>
                </a:solidFill>
              </a:rPr>
              <a:t>==2) &amp; (</a:t>
            </a:r>
            <a:r>
              <a:rPr lang="en-US" sz="2400" dirty="0" err="1">
                <a:solidFill>
                  <a:schemeClr val="accent1"/>
                </a:solidFill>
              </a:rPr>
              <a:t>operatorData$operator</a:t>
            </a:r>
            <a:r>
              <a:rPr lang="en-US" sz="2400" dirty="0">
                <a:solidFill>
                  <a:schemeClr val="accent1"/>
                </a:solidFill>
              </a:rPr>
              <a:t>=="B")] &lt;- 10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54B7B3-E818-4600-DD74-165E57F2849A}"/>
              </a:ext>
            </a:extLst>
          </p:cNvPr>
          <p:cNvSpPr txBox="1">
            <a:spLocks/>
          </p:cNvSpPr>
          <p:nvPr/>
        </p:nvSpPr>
        <p:spPr>
          <a:xfrm>
            <a:off x="8382502" y="415475"/>
            <a:ext cx="3445704" cy="296430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5823A7-B01C-C271-EFD2-585D4F559FD7}"/>
              </a:ext>
            </a:extLst>
          </p:cNvPr>
          <p:cNvSpPr/>
          <p:nvPr/>
        </p:nvSpPr>
        <p:spPr>
          <a:xfrm>
            <a:off x="10338816" y="2637468"/>
            <a:ext cx="573024" cy="361764"/>
          </a:xfrm>
          <a:prstGeom prst="ellipse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192C3D-4DD7-2561-37A9-43CC7D7082CA}"/>
              </a:ext>
            </a:extLst>
          </p:cNvPr>
          <p:cNvSpPr txBox="1">
            <a:spLocks/>
          </p:cNvSpPr>
          <p:nvPr/>
        </p:nvSpPr>
        <p:spPr>
          <a:xfrm>
            <a:off x="741946" y="1127358"/>
            <a:ext cx="11086260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 usual, there are multiple, multiple ways!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CFF56-C05D-6F1E-B4CA-0556B4964E5B}"/>
              </a:ext>
            </a:extLst>
          </p:cNvPr>
          <p:cNvSpPr txBox="1">
            <a:spLocks/>
          </p:cNvSpPr>
          <p:nvPr/>
        </p:nvSpPr>
        <p:spPr>
          <a:xfrm>
            <a:off x="741946" y="4894422"/>
            <a:ext cx="2208518" cy="67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Extracting a named column as a vector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0BA4BF5-BB47-37E6-CD55-5C39075F79ED}"/>
              </a:ext>
            </a:extLst>
          </p:cNvPr>
          <p:cNvSpPr/>
          <p:nvPr/>
        </p:nvSpPr>
        <p:spPr>
          <a:xfrm rot="5400000">
            <a:off x="2014223" y="3284215"/>
            <a:ext cx="383292" cy="2805926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6568F7-0BC0-DD1C-1BF3-7E53F6A2891E}"/>
              </a:ext>
            </a:extLst>
          </p:cNvPr>
          <p:cNvSpPr txBox="1">
            <a:spLocks/>
          </p:cNvSpPr>
          <p:nvPr/>
        </p:nvSpPr>
        <p:spPr>
          <a:xfrm>
            <a:off x="5009145" y="4954308"/>
            <a:ext cx="5902695" cy="67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Logical statement constructed from named columns*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BB538E2-5CC4-E693-49DD-50E5D248EF09}"/>
              </a:ext>
            </a:extLst>
          </p:cNvPr>
          <p:cNvSpPr/>
          <p:nvPr/>
        </p:nvSpPr>
        <p:spPr>
          <a:xfrm rot="5400000">
            <a:off x="7092191" y="1156711"/>
            <a:ext cx="383292" cy="7060934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9805B9-4AF7-135E-DC69-59E90A9B92AC}"/>
              </a:ext>
            </a:extLst>
          </p:cNvPr>
          <p:cNvSpPr txBox="1">
            <a:spLocks/>
          </p:cNvSpPr>
          <p:nvPr/>
        </p:nvSpPr>
        <p:spPr>
          <a:xfrm>
            <a:off x="207264" y="5852160"/>
            <a:ext cx="11385754" cy="957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*You may notice that in previous slides, I used logical statements like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(day==2) </a:t>
            </a:r>
            <a:r>
              <a:rPr lang="en-US" sz="2000" dirty="0">
                <a:cs typeface="Courier New" panose="02070309020205020404" pitchFamily="49" charset="0"/>
              </a:rPr>
              <a:t>instead of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operatorData$day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==2)</a:t>
            </a:r>
            <a:r>
              <a:rPr lang="en-US" sz="2000" dirty="0">
                <a:cs typeface="Courier New" panose="02070309020205020404" pitchFamily="49" charset="0"/>
              </a:rPr>
              <a:t>.  This was because we had defined vectors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day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operator</a:t>
            </a:r>
            <a:r>
              <a:rPr lang="en-US" sz="2000" dirty="0">
                <a:cs typeface="Courier New" panose="02070309020205020404" pitchFamily="49" charset="0"/>
              </a:rPr>
              <a:t>, and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reading</a:t>
            </a:r>
            <a:r>
              <a:rPr lang="en-US" sz="2000" dirty="0">
                <a:cs typeface="Courier New" panose="02070309020205020404" pitchFamily="49" charset="0"/>
              </a:rPr>
              <a:t> that could be used on their own.  However, the statement on this slide is better practice because if the </a:t>
            </a:r>
            <a:r>
              <a:rPr lang="en-US" sz="2000" dirty="0" err="1">
                <a:cs typeface="Courier New" panose="02070309020205020404" pitchFamily="49" charset="0"/>
              </a:rPr>
              <a:t>data.frame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2000" dirty="0">
                <a:cs typeface="Courier New" panose="02070309020205020404" pitchFamily="49" charset="0"/>
              </a:rPr>
              <a:t> has been modified, the original vectors will not necessarily correspond to it.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Sticking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42452" y="1081338"/>
            <a:ext cx="5268710" cy="4611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Sticking vectors together with </a:t>
            </a:r>
            <a:r>
              <a:rPr lang="en-US" b="1" dirty="0"/>
              <a:t>c()</a:t>
            </a:r>
          </a:p>
          <a:p>
            <a:r>
              <a:rPr lang="en-US" dirty="0"/>
              <a:t>Sticking matrices together with </a:t>
            </a:r>
            <a:r>
              <a:rPr lang="en-US" b="1" dirty="0" err="1"/>
              <a:t>rbind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 err="1"/>
              <a:t>cbind</a:t>
            </a:r>
            <a:r>
              <a:rPr lang="en-US" b="1" dirty="0"/>
              <a:t>()</a:t>
            </a:r>
          </a:p>
          <a:p>
            <a:pPr lvl="1"/>
            <a:r>
              <a:rPr lang="en-US" b="1" dirty="0"/>
              <a:t>r </a:t>
            </a:r>
            <a:r>
              <a:rPr lang="en-US" dirty="0"/>
              <a:t>for row, </a:t>
            </a:r>
            <a:r>
              <a:rPr lang="en-US" b="1" dirty="0"/>
              <a:t>c</a:t>
            </a:r>
            <a:r>
              <a:rPr lang="en-US" dirty="0"/>
              <a:t> for column</a:t>
            </a:r>
          </a:p>
          <a:p>
            <a:pPr lvl="1"/>
            <a:r>
              <a:rPr lang="en-US" dirty="0"/>
              <a:t>This works for vectors (shown) and also for matrices and </a:t>
            </a:r>
            <a:r>
              <a:rPr lang="en-US" dirty="0" err="1"/>
              <a:t>data.frames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023" y="372751"/>
            <a:ext cx="5291677" cy="62414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c(1:4, 11:14)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[1]  1  2  3  4  11 12 13 14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1"/>
                </a:solidFill>
              </a:rPr>
              <a:t>rbind</a:t>
            </a:r>
            <a:r>
              <a:rPr lang="en-US" dirty="0">
                <a:solidFill>
                  <a:schemeClr val="accent1"/>
                </a:solidFill>
              </a:rPr>
              <a:t>(1:4, 11:14)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	[,1] 	[,2] 	[,3] 	[,4]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[1,]    	  1    	  2    	  3    	 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[2,]   	11   	12   	13   	14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cbind</a:t>
            </a:r>
            <a:r>
              <a:rPr lang="en-US" dirty="0">
                <a:solidFill>
                  <a:schemeClr val="accent1"/>
                </a:solidFill>
              </a:rPr>
              <a:t>(1:4, 11:14)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	[,1] 	[,2]</a:t>
            </a:r>
          </a:p>
          <a:p>
            <a:pPr marL="0" indent="0">
              <a:buNone/>
            </a:pPr>
            <a:r>
              <a:rPr lang="en-US" dirty="0"/>
              <a:t>[1,]    	1   	11</a:t>
            </a:r>
          </a:p>
          <a:p>
            <a:pPr marL="0" indent="0">
              <a:buNone/>
            </a:pPr>
            <a:r>
              <a:rPr lang="en-US" dirty="0"/>
              <a:t>[2,]    	2   	12</a:t>
            </a:r>
          </a:p>
          <a:p>
            <a:pPr marL="0" indent="0">
              <a:buNone/>
            </a:pPr>
            <a:r>
              <a:rPr lang="en-US" dirty="0"/>
              <a:t>[3,]    	3   	13</a:t>
            </a:r>
          </a:p>
          <a:p>
            <a:pPr marL="0" indent="0">
              <a:buNone/>
            </a:pPr>
            <a:r>
              <a:rPr lang="en-US" dirty="0"/>
              <a:t>[4,]    	4   	14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5385324" cy="1165256"/>
          </a:xfrm>
        </p:spPr>
        <p:txBody>
          <a:bodyPr>
            <a:noAutofit/>
          </a:bodyPr>
          <a:lstStyle/>
          <a:p>
            <a:r>
              <a:rPr lang="en-US" sz="3600" dirty="0"/>
              <a:t>Constructing </a:t>
            </a:r>
            <a:r>
              <a:rPr lang="en-US" sz="3600" dirty="0" err="1"/>
              <a:t>data.frames</a:t>
            </a:r>
            <a:r>
              <a:rPr lang="en-US" sz="3600" dirty="0"/>
              <a:t> and creating new columns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93472" y="1165257"/>
            <a:ext cx="4397772" cy="677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…is pretty straightforward</a:t>
            </a:r>
          </a:p>
          <a:p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023" y="372751"/>
            <a:ext cx="5291677" cy="62414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>
                <a:solidFill>
                  <a:schemeClr val="accent1"/>
                </a:solidFill>
              </a:rPr>
              <a:t>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(a=1:4, b=11:14)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df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	a  	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1 	1 	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2 	2 	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3 	3 	13</a:t>
            </a:r>
          </a:p>
          <a:p>
            <a:pPr marL="0" indent="0">
              <a:buNone/>
            </a:pPr>
            <a:r>
              <a:rPr lang="pt-BR" dirty="0"/>
              <a:t>4 	4 	14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df$c</a:t>
            </a:r>
            <a:r>
              <a:rPr lang="en-US" dirty="0">
                <a:solidFill>
                  <a:schemeClr val="accent1"/>
                </a:solidFill>
              </a:rPr>
              <a:t> &lt;- 21:24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df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dirty="0"/>
              <a:t> 	a  	b  	c</a:t>
            </a:r>
          </a:p>
          <a:p>
            <a:pPr marL="0" indent="0">
              <a:buNone/>
            </a:pPr>
            <a:r>
              <a:rPr lang="pt-BR" dirty="0"/>
              <a:t>1 	1 	11 	21</a:t>
            </a:r>
          </a:p>
          <a:p>
            <a:pPr marL="0" indent="0">
              <a:buNone/>
            </a:pPr>
            <a:r>
              <a:rPr lang="pt-BR" dirty="0"/>
              <a:t>2 	2 	12 	22</a:t>
            </a:r>
          </a:p>
          <a:p>
            <a:pPr marL="0" indent="0">
              <a:buNone/>
            </a:pPr>
            <a:r>
              <a:rPr lang="pt-BR" dirty="0"/>
              <a:t>3 	3 	13 	23</a:t>
            </a:r>
          </a:p>
          <a:p>
            <a:pPr marL="0" indent="0">
              <a:buNone/>
            </a:pPr>
            <a:r>
              <a:rPr lang="pt-BR" dirty="0"/>
              <a:t>4 	4 	14 	24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583629-7E85-9C15-EFEB-DF61A8FFF933}"/>
              </a:ext>
            </a:extLst>
          </p:cNvPr>
          <p:cNvCxnSpPr/>
          <p:nvPr/>
        </p:nvCxnSpPr>
        <p:spPr>
          <a:xfrm>
            <a:off x="6205728" y="3425952"/>
            <a:ext cx="1036320" cy="207264"/>
          </a:xfrm>
          <a:prstGeom prst="bentConnector3">
            <a:avLst>
              <a:gd name="adj1" fmla="val 994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02E179-7A2F-3911-0443-48D2EF188C7B}"/>
              </a:ext>
            </a:extLst>
          </p:cNvPr>
          <p:cNvSpPr txBox="1">
            <a:spLocks/>
          </p:cNvSpPr>
          <p:nvPr/>
        </p:nvSpPr>
        <p:spPr>
          <a:xfrm>
            <a:off x="3629900" y="3086977"/>
            <a:ext cx="2466100" cy="67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Using </a:t>
            </a:r>
            <a:r>
              <a:rPr lang="en-US" sz="2000" b="1" dirty="0"/>
              <a:t>$</a:t>
            </a:r>
            <a:r>
              <a:rPr lang="en-US" sz="2000" dirty="0"/>
              <a:t> also creates a column by that name</a:t>
            </a:r>
          </a:p>
        </p:txBody>
      </p:sp>
    </p:spTree>
    <p:extLst>
      <p:ext uri="{BB962C8B-B14F-4D97-AF65-F5344CB8AC3E}">
        <p14:creationId xmlns:p14="http://schemas.microsoft.com/office/powerpoint/2010/main" val="393465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Aside: some (not recommended) things you may encounter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42451" y="1081338"/>
            <a:ext cx="11007603" cy="551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Alternatives to </a:t>
            </a:r>
            <a:r>
              <a:rPr lang="en-US" b="1" dirty="0"/>
              <a:t>x &lt;- 3</a:t>
            </a:r>
          </a:p>
          <a:p>
            <a:pPr marL="457200" lvl="1" indent="0">
              <a:buNone/>
            </a:pPr>
            <a:r>
              <a:rPr lang="en-US" b="1" dirty="0"/>
              <a:t>3 -&gt; x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difficult to find where x comes from when scanning a script</a:t>
            </a:r>
          </a:p>
          <a:p>
            <a:pPr marL="457200" lvl="1" indent="0">
              <a:buNone/>
            </a:pPr>
            <a:r>
              <a:rPr lang="en-US" b="1" dirty="0"/>
              <a:t>x = 3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direction is not explicit</a:t>
            </a:r>
          </a:p>
          <a:p>
            <a:pPr lvl="2"/>
            <a:r>
              <a:rPr lang="en-US" dirty="0"/>
              <a:t>What does </a:t>
            </a:r>
            <a:r>
              <a:rPr lang="en-US" b="1" dirty="0"/>
              <a:t>x = y </a:t>
            </a:r>
            <a:r>
              <a:rPr lang="en-US" dirty="0"/>
              <a:t>mean?</a:t>
            </a:r>
          </a:p>
          <a:p>
            <a:pPr lvl="1"/>
            <a:r>
              <a:rPr lang="en-US" dirty="0"/>
              <a:t>Insight: this is why we use </a:t>
            </a:r>
            <a:r>
              <a:rPr lang="en-US" b="1" dirty="0"/>
              <a:t>==</a:t>
            </a:r>
            <a:r>
              <a:rPr lang="en-US" dirty="0"/>
              <a:t> to test for equality, since </a:t>
            </a:r>
            <a:r>
              <a:rPr lang="en-US" b="1" dirty="0"/>
              <a:t>=</a:t>
            </a:r>
            <a:r>
              <a:rPr lang="en-US" dirty="0"/>
              <a:t> has another meaning</a:t>
            </a:r>
          </a:p>
          <a:p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instead of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R will allow assignment to variables named </a:t>
            </a:r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E.g. </a:t>
            </a:r>
            <a:r>
              <a:rPr lang="en-US" b="1" dirty="0"/>
              <a:t>T &lt;- 3</a:t>
            </a:r>
            <a:r>
              <a:rPr lang="en-US" dirty="0"/>
              <a:t>, or even </a:t>
            </a:r>
            <a:r>
              <a:rPr lang="en-US" b="1" dirty="0"/>
              <a:t>T &lt;- FALSE</a:t>
            </a:r>
          </a:p>
        </p:txBody>
      </p:sp>
      <p:pic>
        <p:nvPicPr>
          <p:cNvPr id="8" name="Picture 7" descr="A picture containing person, human face, outdoor, clothing&#10;&#10;Description automatically generated">
            <a:extLst>
              <a:ext uri="{FF2B5EF4-FFF2-40B4-BE49-F238E27FC236}">
                <a16:creationId xmlns:a16="http://schemas.microsoft.com/office/drawing/2014/main" id="{033A5B19-392F-4357-7CF2-6BEE2CE39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492" y="4832742"/>
            <a:ext cx="2786868" cy="184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7F77-A383-5A55-3B59-D9774E4D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3" y="95618"/>
            <a:ext cx="10515600" cy="857283"/>
          </a:xfrm>
        </p:spPr>
        <p:txBody>
          <a:bodyPr/>
          <a:lstStyle/>
          <a:p>
            <a:r>
              <a:rPr lang="en-US" dirty="0"/>
              <a:t>Finally, packages!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F927-2918-66FF-A995-34A73EB8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43" y="968342"/>
            <a:ext cx="4888832" cy="4351338"/>
          </a:xfrm>
        </p:spPr>
        <p:txBody>
          <a:bodyPr/>
          <a:lstStyle/>
          <a:p>
            <a:r>
              <a:rPr lang="en-US" dirty="0"/>
              <a:t>Standardized bundles of 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(Data) – often just enough to make example scripts 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Installing vs. loading a package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install.packages</a:t>
            </a:r>
            <a:r>
              <a:rPr lang="en-US" dirty="0">
                <a:solidFill>
                  <a:schemeClr val="accent1"/>
                </a:solidFill>
              </a:rPr>
              <a:t>("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")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library(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B1657A-AA77-2427-E24D-2BE0720AEBC8}"/>
              </a:ext>
            </a:extLst>
          </p:cNvPr>
          <p:cNvSpPr txBox="1">
            <a:spLocks/>
          </p:cNvSpPr>
          <p:nvPr/>
        </p:nvSpPr>
        <p:spPr>
          <a:xfrm>
            <a:off x="5235127" y="3880742"/>
            <a:ext cx="1721746" cy="44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ONCE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B7746-796A-3CC8-3A97-56B538EE1D93}"/>
              </a:ext>
            </a:extLst>
          </p:cNvPr>
          <p:cNvSpPr txBox="1">
            <a:spLocks/>
          </p:cNvSpPr>
          <p:nvPr/>
        </p:nvSpPr>
        <p:spPr>
          <a:xfrm>
            <a:off x="4099967" y="4454867"/>
            <a:ext cx="2135216" cy="14347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at the beginning of each script that uses functions from the </a:t>
            </a:r>
            <a:r>
              <a:rPr lang="en-US" sz="2000" dirty="0" err="1"/>
              <a:t>tidyverse</a:t>
            </a:r>
            <a:r>
              <a:rPr lang="en-US" sz="2000" dirty="0"/>
              <a:t> package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8A8115E-ECA9-68AC-C253-8E7BD5924342}"/>
              </a:ext>
            </a:extLst>
          </p:cNvPr>
          <p:cNvCxnSpPr>
            <a:cxnSpLocks/>
          </p:cNvCxnSpPr>
          <p:nvPr/>
        </p:nvCxnSpPr>
        <p:spPr>
          <a:xfrm rot="10800000">
            <a:off x="3333796" y="4454867"/>
            <a:ext cx="766171" cy="2258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15B59F0-8E9F-2254-1338-D46908FBA6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60335" y="4044534"/>
            <a:ext cx="369931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2B123C-DC59-4792-70E4-675C9C73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553" y="326390"/>
            <a:ext cx="5387039" cy="34302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672901-5E0B-86B5-3F4B-B1226D969483}"/>
              </a:ext>
            </a:extLst>
          </p:cNvPr>
          <p:cNvSpPr/>
          <p:nvPr/>
        </p:nvSpPr>
        <p:spPr>
          <a:xfrm>
            <a:off x="6362299" y="721895"/>
            <a:ext cx="1203158" cy="303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96D867-0C79-DA99-51CF-A830A8BDC045}"/>
              </a:ext>
            </a:extLst>
          </p:cNvPr>
          <p:cNvSpPr/>
          <p:nvPr/>
        </p:nvSpPr>
        <p:spPr>
          <a:xfrm>
            <a:off x="7901454" y="1940116"/>
            <a:ext cx="3606140" cy="18164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6"/>
            <a:ext cx="11086260" cy="587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Besides vectors, R can also store data as </a:t>
            </a:r>
            <a:r>
              <a:rPr lang="en-US" b="1" dirty="0"/>
              <a:t>matrices</a:t>
            </a:r>
            <a:r>
              <a:rPr lang="en-US" dirty="0"/>
              <a:t>, </a:t>
            </a:r>
            <a:r>
              <a:rPr lang="en-US" b="1" dirty="0" err="1"/>
              <a:t>data.frames</a:t>
            </a:r>
            <a:r>
              <a:rPr lang="en-US" dirty="0"/>
              <a:t>, and </a:t>
            </a:r>
            <a:r>
              <a:rPr lang="en-US" b="1" dirty="0"/>
              <a:t>lists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Matrices</a:t>
            </a:r>
            <a:r>
              <a:rPr lang="en-US" dirty="0"/>
              <a:t> have two dimensions</a:t>
            </a:r>
          </a:p>
          <a:p>
            <a:pPr lvl="1"/>
            <a:r>
              <a:rPr lang="en-US" b="1" dirty="0" err="1"/>
              <a:t>Data.frames</a:t>
            </a:r>
            <a:r>
              <a:rPr lang="en-US" b="1" dirty="0"/>
              <a:t> </a:t>
            </a:r>
            <a:r>
              <a:rPr lang="en-US" dirty="0"/>
              <a:t>have two dimensions, and columns can be different classes</a:t>
            </a:r>
          </a:p>
          <a:p>
            <a:pPr lvl="2"/>
            <a:r>
              <a:rPr lang="en-US" dirty="0"/>
              <a:t>You’ll probably use </a:t>
            </a:r>
            <a:r>
              <a:rPr lang="en-US" dirty="0" err="1"/>
              <a:t>data.frames</a:t>
            </a:r>
            <a:r>
              <a:rPr lang="en-US" dirty="0"/>
              <a:t> more than anything else</a:t>
            </a:r>
          </a:p>
          <a:p>
            <a:pPr lvl="1"/>
            <a:r>
              <a:rPr lang="en-US" b="1" dirty="0"/>
              <a:t>Lists</a:t>
            </a:r>
            <a:r>
              <a:rPr lang="en-US" dirty="0"/>
              <a:t> have no defined structure</a:t>
            </a:r>
          </a:p>
          <a:p>
            <a:r>
              <a:rPr lang="en-US" dirty="0"/>
              <a:t>You can extract or assign elements of any of these using</a:t>
            </a:r>
          </a:p>
          <a:p>
            <a:pPr lvl="1"/>
            <a:r>
              <a:rPr lang="en-US" b="1" dirty="0"/>
              <a:t>Indices</a:t>
            </a:r>
            <a:r>
              <a:rPr lang="en-US" dirty="0"/>
              <a:t> (think: which mailbox slot)</a:t>
            </a:r>
          </a:p>
          <a:p>
            <a:pPr lvl="2"/>
            <a:r>
              <a:rPr lang="en-US" dirty="0"/>
              <a:t>x[element] for vectors</a:t>
            </a:r>
          </a:p>
          <a:p>
            <a:pPr lvl="2"/>
            <a:r>
              <a:rPr lang="en-US" dirty="0"/>
              <a:t>x[row, column] for matrices or </a:t>
            </a:r>
            <a:r>
              <a:rPr lang="en-US" dirty="0" err="1"/>
              <a:t>data.frames</a:t>
            </a:r>
            <a:endParaRPr lang="en-US" dirty="0"/>
          </a:p>
          <a:p>
            <a:pPr lvl="1"/>
            <a:r>
              <a:rPr lang="en-US" b="1" dirty="0"/>
              <a:t>The $ operator </a:t>
            </a:r>
            <a:r>
              <a:rPr lang="en-US" dirty="0"/>
              <a:t>with named elements of a list or </a:t>
            </a:r>
            <a:r>
              <a:rPr lang="en-US" dirty="0" err="1"/>
              <a:t>data.frame</a:t>
            </a:r>
            <a:endParaRPr lang="en-US" dirty="0"/>
          </a:p>
          <a:p>
            <a:pPr lvl="2"/>
            <a:r>
              <a:rPr lang="en-US" dirty="0" err="1"/>
              <a:t>df$NamedColumn</a:t>
            </a:r>
            <a:endParaRPr lang="en-US" dirty="0"/>
          </a:p>
          <a:p>
            <a:pPr lvl="1"/>
            <a:r>
              <a:rPr lang="en-US" b="1" dirty="0"/>
              <a:t>Logical expressions </a:t>
            </a:r>
            <a:r>
              <a:rPr lang="en-US" dirty="0"/>
              <a:t>(actually logical vectors)</a:t>
            </a:r>
          </a:p>
          <a:p>
            <a:r>
              <a:rPr lang="en-US" dirty="0"/>
              <a:t>You can stick stuff back together again, much like Excel.</a:t>
            </a:r>
          </a:p>
          <a:p>
            <a:r>
              <a:rPr lang="en-US" dirty="0"/>
              <a:t>You can install and load packages to get more functionality!</a:t>
            </a:r>
          </a:p>
        </p:txBody>
      </p:sp>
    </p:spTree>
    <p:extLst>
      <p:ext uri="{BB962C8B-B14F-4D97-AF65-F5344CB8AC3E}">
        <p14:creationId xmlns:p14="http://schemas.microsoft.com/office/powerpoint/2010/main" val="11359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3" y="914400"/>
            <a:ext cx="6808840" cy="5841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3]   # row 1, column 3</a:t>
            </a:r>
          </a:p>
          <a:p>
            <a:pPr marL="0" indent="0">
              <a:buNone/>
            </a:pPr>
            <a:r>
              <a:rPr lang="en-US" dirty="0"/>
              <a:t>[1] 5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1]      # all of column 1</a:t>
            </a:r>
          </a:p>
          <a:p>
            <a:pPr marL="0" indent="0">
              <a:buNone/>
            </a:pPr>
            <a:r>
              <a:rPr lang="en-US" dirty="0"/>
              <a:t>[1] 1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A[2, ]      # all of row 2</a:t>
            </a:r>
          </a:p>
          <a:p>
            <a:pPr marL="0" indent="0">
              <a:buNone/>
            </a:pPr>
            <a:r>
              <a:rPr lang="en-US" dirty="0"/>
              <a:t>[1] 2 4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2:3]   # columns 2 and 3</a:t>
            </a:r>
          </a:p>
          <a:p>
            <a:pPr marL="0" indent="0">
              <a:buNone/>
            </a:pPr>
            <a:r>
              <a:rPr lang="en-US" dirty="0"/>
              <a:t>     [,1] [,2]</a:t>
            </a:r>
          </a:p>
          <a:p>
            <a:pPr marL="0" indent="0">
              <a:buNone/>
            </a:pPr>
            <a:r>
              <a:rPr lang="en-US" dirty="0"/>
              <a:t>[1,]    3    5</a:t>
            </a:r>
          </a:p>
          <a:p>
            <a:pPr marL="0" indent="0">
              <a:buNone/>
            </a:pPr>
            <a:r>
              <a:rPr lang="en-US" dirty="0"/>
              <a:t>[2,]    4   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4866967" y="1036319"/>
            <a:ext cx="6808840" cy="452323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Similar rules apply, except with </a:t>
            </a:r>
            <a:r>
              <a:rPr lang="en-US" b="1" dirty="0"/>
              <a:t>row </a:t>
            </a:r>
            <a:r>
              <a:rPr lang="en-US" dirty="0"/>
              <a:t>and </a:t>
            </a:r>
            <a:r>
              <a:rPr lang="en-US" b="1" dirty="0"/>
              <a:t>column</a:t>
            </a:r>
            <a:r>
              <a:rPr lang="en-US" dirty="0"/>
              <a:t> indices</a:t>
            </a:r>
          </a:p>
          <a:p>
            <a:r>
              <a:rPr lang="en-US" dirty="0"/>
              <a:t>Use a comma between row and column</a:t>
            </a:r>
          </a:p>
          <a:p>
            <a:r>
              <a:rPr lang="en-US" dirty="0"/>
              <a:t>Leaving a row or column index empty will select everybody in the other dimension</a:t>
            </a:r>
          </a:p>
          <a:p>
            <a:pPr lvl="1"/>
            <a:r>
              <a:rPr lang="en-US" dirty="0"/>
              <a:t>Matt will often be heard at his desk muttering “Row 42, column ALL…”</a:t>
            </a:r>
          </a:p>
          <a:p>
            <a:r>
              <a:rPr lang="en-US" dirty="0"/>
              <a:t>Output will be vector OR matrix, depending on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9567-A76D-A8CF-5B94-B9C373B9BE3F}"/>
              </a:ext>
            </a:extLst>
          </p:cNvPr>
          <p:cNvSpPr txBox="1">
            <a:spLocks/>
          </p:cNvSpPr>
          <p:nvPr/>
        </p:nvSpPr>
        <p:spPr>
          <a:xfrm>
            <a:off x="4859592" y="5943600"/>
            <a:ext cx="7145593" cy="8096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Note: R also uses </a:t>
            </a:r>
            <a:r>
              <a:rPr lang="en-US" sz="1800" b="1" i="1" dirty="0"/>
              <a:t>arrays</a:t>
            </a:r>
            <a:r>
              <a:rPr lang="en-US" sz="1800" i="1" dirty="0"/>
              <a:t>, a more general form with 2, 3, or more dimensions.  They act just like matrices, so we don’t really need to talk about them here. </a:t>
            </a:r>
          </a:p>
        </p:txBody>
      </p:sp>
    </p:spTree>
    <p:extLst>
      <p:ext uri="{BB962C8B-B14F-4D97-AF65-F5344CB8AC3E}">
        <p14:creationId xmlns:p14="http://schemas.microsoft.com/office/powerpoint/2010/main" val="15625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2" y="914401"/>
            <a:ext cx="9148917" cy="56633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90    	2.4   	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myfirstdf[, 1]    # selecting a column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myfirstdf[1, ]    # selecting a row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sex length weight age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1 Male    110      3  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myfirstdf[1, 1]   # selecting a single element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5958347" y="2605550"/>
            <a:ext cx="5842625" cy="35101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 err="1"/>
              <a:t>data.frames</a:t>
            </a:r>
            <a:r>
              <a:rPr lang="en-US" dirty="0"/>
              <a:t> can have a different class (numeric, character, etc.) for each column!</a:t>
            </a:r>
          </a:p>
          <a:p>
            <a:r>
              <a:rPr lang="en-US" dirty="0"/>
              <a:t>You can extract rows or columns of a </a:t>
            </a:r>
            <a:r>
              <a:rPr lang="en-US" dirty="0" err="1"/>
              <a:t>data.frame</a:t>
            </a:r>
            <a:r>
              <a:rPr lang="en-US" dirty="0"/>
              <a:t> just like with a matrix</a:t>
            </a:r>
          </a:p>
          <a:p>
            <a:pPr lvl="1"/>
            <a:r>
              <a:rPr lang="en-US" dirty="0"/>
              <a:t>This will give you either a vector or a </a:t>
            </a:r>
            <a:r>
              <a:rPr lang="en-US" dirty="0" err="1"/>
              <a:t>data.frame</a:t>
            </a:r>
            <a:r>
              <a:rPr lang="en-US" dirty="0"/>
              <a:t> as output</a:t>
            </a:r>
          </a:p>
        </p:txBody>
      </p:sp>
    </p:spTree>
    <p:extLst>
      <p:ext uri="{BB962C8B-B14F-4D97-AF65-F5344CB8AC3E}">
        <p14:creationId xmlns:p14="http://schemas.microsoft.com/office/powerpoint/2010/main" val="56063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if your data is chaotic neutral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2" y="914401"/>
            <a:ext cx="11371008" cy="56633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x &lt;- list(grades= </a:t>
            </a: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(student=c("</a:t>
            </a: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Albert","Betty","Chuck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"), grade=c(85,98,64)),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 </a:t>
            </a: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best_part_of_teaching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=c("</a:t>
            </a: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June","July","August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"),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  </a:t>
            </a: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years_until_retirement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=28)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$</a:t>
            </a:r>
            <a:r>
              <a:rPr lang="en-US" sz="2000" dirty="0" err="1">
                <a:cs typeface="Courier New" panose="02070309020205020404" pitchFamily="49" charset="0"/>
              </a:rPr>
              <a:t>best_part_of_teaching</a:t>
            </a: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$</a:t>
            </a:r>
            <a:r>
              <a:rPr lang="en-US" sz="2000" dirty="0" err="1">
                <a:cs typeface="Courier New" panose="02070309020205020404" pitchFamily="49" charset="0"/>
              </a:rPr>
              <a:t>years_until_retirement</a:t>
            </a: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28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x[[2]]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"June"   "July"   "August"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5383165" y="3254478"/>
            <a:ext cx="6282812" cy="29496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Lists can be made of anything: </a:t>
            </a:r>
            <a:r>
              <a:rPr lang="en-US" dirty="0" err="1"/>
              <a:t>data.frames</a:t>
            </a:r>
            <a:r>
              <a:rPr lang="en-US" dirty="0"/>
              <a:t>, vectors, even lists!</a:t>
            </a:r>
          </a:p>
          <a:p>
            <a:r>
              <a:rPr lang="en-US" dirty="0"/>
              <a:t>You can use double brackets </a:t>
            </a:r>
            <a:r>
              <a:rPr lang="en-US" b="1" dirty="0"/>
              <a:t>[[ ]]</a:t>
            </a:r>
            <a:r>
              <a:rPr lang="en-US" dirty="0"/>
              <a:t> to extract elements of a list</a:t>
            </a:r>
          </a:p>
          <a:p>
            <a:r>
              <a:rPr lang="en-US" dirty="0"/>
              <a:t>What the heck is </a:t>
            </a:r>
            <a:r>
              <a:rPr lang="en-US" b="1" dirty="0"/>
              <a:t>$</a:t>
            </a:r>
            <a:r>
              <a:rPr lang="en-US" dirty="0"/>
              <a:t>?  It seems important</a:t>
            </a:r>
          </a:p>
        </p:txBody>
      </p:sp>
    </p:spTree>
    <p:extLst>
      <p:ext uri="{BB962C8B-B14F-4D97-AF65-F5344CB8AC3E}">
        <p14:creationId xmlns:p14="http://schemas.microsoft.com/office/powerpoint/2010/main" val="413712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indices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$</a:t>
            </a:r>
            <a:r>
              <a:rPr lang="en-US" dirty="0"/>
              <a:t> for named elements</a:t>
            </a:r>
          </a:p>
          <a:p>
            <a:pPr lvl="2"/>
            <a:r>
              <a:rPr lang="en-US" dirty="0"/>
              <a:t>This works for lists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181" y="998123"/>
            <a:ext cx="3254477" cy="4424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4C8A52-B05D-6C2A-C5FB-D01135510E20}"/>
              </a:ext>
            </a:extLst>
          </p:cNvPr>
          <p:cNvSpPr txBox="1">
            <a:spLocks/>
          </p:cNvSpPr>
          <p:nvPr/>
        </p:nvSpPr>
        <p:spPr>
          <a:xfrm>
            <a:off x="7492180" y="5553139"/>
            <a:ext cx="3254477" cy="993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x$best_part_of_teaching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[1] "June"   "July"   "August"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F30E1-4893-8D72-4541-2A6D423B4711}"/>
              </a:ext>
            </a:extLst>
          </p:cNvPr>
          <p:cNvCxnSpPr>
            <a:cxnSpLocks/>
          </p:cNvCxnSpPr>
          <p:nvPr/>
        </p:nvCxnSpPr>
        <p:spPr>
          <a:xfrm>
            <a:off x="6731000" y="5755220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9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indices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$</a:t>
            </a:r>
            <a:r>
              <a:rPr lang="en-US" dirty="0"/>
              <a:t> for named elements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This works for lists</a:t>
            </a:r>
          </a:p>
          <a:p>
            <a:pPr lvl="2"/>
            <a:r>
              <a:rPr lang="en-US" dirty="0"/>
              <a:t>And also for </a:t>
            </a:r>
            <a:r>
              <a:rPr lang="en-US" dirty="0" err="1"/>
              <a:t>data.frames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181" y="998122"/>
            <a:ext cx="4286044" cy="5186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myfirstdf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(sex = c("Male", "Male", "Female"),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 length = c(110, 112, 90),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 weight = c(3, 3.4, 2.4),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 age = c(2, 2, 1))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         sex 	         length      weight     age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    Male         110           3.0             2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   Male         112           3.4             2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   Female     90             2.4             1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myfirstdf$sex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"Male"   "Male"   "Female"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13775" y="3591306"/>
            <a:ext cx="4378358" cy="19543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</a:t>
            </a:r>
          </a:p>
          <a:p>
            <a:r>
              <a:rPr lang="en-US" dirty="0"/>
              <a:t>The </a:t>
            </a:r>
            <a:r>
              <a:rPr lang="en-US" b="1" dirty="0"/>
              <a:t>$ </a:t>
            </a:r>
            <a:r>
              <a:rPr lang="en-US" dirty="0"/>
              <a:t>operator lets you extract a single column of a </a:t>
            </a:r>
            <a:r>
              <a:rPr lang="en-US" dirty="0" err="1"/>
              <a:t>data.frame</a:t>
            </a:r>
            <a:r>
              <a:rPr lang="en-US" dirty="0"/>
              <a:t> by name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4DB88C-8917-F269-56FD-CEE80FE8BEC6}"/>
              </a:ext>
            </a:extLst>
          </p:cNvPr>
          <p:cNvCxnSpPr>
            <a:cxnSpLocks/>
          </p:cNvCxnSpPr>
          <p:nvPr/>
        </p:nvCxnSpPr>
        <p:spPr>
          <a:xfrm>
            <a:off x="6714067" y="5560487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9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str() </a:t>
            </a:r>
            <a:r>
              <a:rPr lang="en-US" sz="3600" dirty="0"/>
              <a:t>function shows the structure of an object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15804" y="939123"/>
            <a:ext cx="6750235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Terminology: an </a:t>
            </a:r>
            <a:r>
              <a:rPr lang="en-US" b="1" dirty="0"/>
              <a:t>object</a:t>
            </a:r>
            <a:r>
              <a:rPr lang="en-US" dirty="0"/>
              <a:t> is a </a:t>
            </a:r>
            <a:r>
              <a:rPr lang="en-US" i="1" dirty="0"/>
              <a:t>general</a:t>
            </a:r>
            <a:r>
              <a:rPr lang="en-US" dirty="0"/>
              <a:t> term for any bundle of information in R’s workspace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988" y="2074887"/>
            <a:ext cx="6701073" cy="3205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str(x)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List of 3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grades                :'</a:t>
            </a:r>
            <a:r>
              <a:rPr lang="en-US" sz="2000" dirty="0" err="1">
                <a:cs typeface="Courier New" panose="02070309020205020404" pitchFamily="49" charset="0"/>
              </a:rPr>
              <a:t>data.frame</a:t>
            </a:r>
            <a:r>
              <a:rPr lang="en-US" sz="2000" dirty="0">
                <a:cs typeface="Courier New" panose="02070309020205020404" pitchFamily="49" charset="0"/>
              </a:rPr>
              <a:t>':	3 obs. of  2 variables: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student: chr [1:3] "Albert" "Betty" "Chuck"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grade  : num [1:3] 85 98 64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best_part_of_teaching</a:t>
            </a:r>
            <a:r>
              <a:rPr lang="en-US" sz="2000" dirty="0">
                <a:cs typeface="Courier New" panose="02070309020205020404" pitchFamily="49" charset="0"/>
              </a:rPr>
              <a:t> : chr [1:3] "June"   "July"   "August"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years_until_retirement</a:t>
            </a:r>
            <a:r>
              <a:rPr lang="en-US" sz="2000" dirty="0">
                <a:cs typeface="Courier New" panose="02070309020205020404" pitchFamily="49" charset="0"/>
              </a:rPr>
              <a:t>: num 28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442452" y="2074605"/>
            <a:ext cx="3161073" cy="4670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62E727-6AE9-1527-AC96-3883298200BF}"/>
              </a:ext>
            </a:extLst>
          </p:cNvPr>
          <p:cNvSpPr txBox="1">
            <a:spLocks/>
          </p:cNvSpPr>
          <p:nvPr/>
        </p:nvSpPr>
        <p:spPr>
          <a:xfrm>
            <a:off x="4689988" y="5521097"/>
            <a:ext cx="7214223" cy="9731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</a:t>
            </a:r>
          </a:p>
          <a:p>
            <a:r>
              <a:rPr lang="en-US" dirty="0"/>
              <a:t>str() also prints the classes &amp; sizes of elements</a:t>
            </a:r>
          </a:p>
        </p:txBody>
      </p:sp>
    </p:spTree>
    <p:extLst>
      <p:ext uri="{BB962C8B-B14F-4D97-AF65-F5344CB8AC3E}">
        <p14:creationId xmlns:p14="http://schemas.microsoft.com/office/powerpoint/2010/main" val="39814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5068</Words>
  <Application>Microsoft Office PowerPoint</Application>
  <PresentationFormat>Widescreen</PresentationFormat>
  <Paragraphs>673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Data mechanics: Taking things apart, putting things together</vt:lpstr>
      <vt:lpstr>Data mechanics: Taking things apart, putting things together</vt:lpstr>
      <vt:lpstr>Introducing matrices: double the dimensions, double the fun!</vt:lpstr>
      <vt:lpstr>Introducing data.frames: It’s beginning to look a lot like data!</vt:lpstr>
      <vt:lpstr>Introducing lists: if your data is chaotic neutral</vt:lpstr>
      <vt:lpstr>Data mechanics: Taking things apart, putting things together</vt:lpstr>
      <vt:lpstr>Data mechanics: Taking things apart, putting things together</vt:lpstr>
      <vt:lpstr>The str() function shows the structure of an object</vt:lpstr>
      <vt:lpstr>Ok Matt, so why would we care?</vt:lpstr>
      <vt:lpstr>An interesting advanced R digression…</vt:lpstr>
      <vt:lpstr>Data mechanics: Taking things apart, putting things together</vt:lpstr>
      <vt:lpstr>But first, some logical operators…</vt:lpstr>
      <vt:lpstr>Looking at some logical vectors</vt:lpstr>
      <vt:lpstr>Actually using logical vectors!</vt:lpstr>
      <vt:lpstr>Actually using logical vectors!</vt:lpstr>
      <vt:lpstr>Dealing with NA: is.na() and !is.na()</vt:lpstr>
      <vt:lpstr>Vector-wise assignment with ifelse() …is basically like Excel’s =if()</vt:lpstr>
      <vt:lpstr>One more tool: %in%</vt:lpstr>
      <vt:lpstr>Aside: R has a few functions that look like %in% and take two arguments</vt:lpstr>
      <vt:lpstr>PowerPoint Presentation</vt:lpstr>
      <vt:lpstr>PowerPoint Presentation</vt:lpstr>
      <vt:lpstr>PowerPoint Presentation</vt:lpstr>
      <vt:lpstr>PowerPoint Presentation</vt:lpstr>
      <vt:lpstr>Oh no!  Operator B’s machine was malfunctioning on day 2!</vt:lpstr>
      <vt:lpstr>Oh no!  Operator B’s machine was malfunctioning on day 2!</vt:lpstr>
      <vt:lpstr>You can store things to subsets using basically the same rules</vt:lpstr>
      <vt:lpstr>PowerPoint Presentation</vt:lpstr>
      <vt:lpstr>Let’s say we want to change the faulty reading to 10…</vt:lpstr>
      <vt:lpstr>Let’s say we want to change the faulty reading to 10…</vt:lpstr>
      <vt:lpstr>Let’s say we want to change the faulty reading to 10…</vt:lpstr>
      <vt:lpstr>Sticking things together</vt:lpstr>
      <vt:lpstr>Constructing data.frames and creating new columns</vt:lpstr>
      <vt:lpstr>Aside: some (not recommended) things you may encounter</vt:lpstr>
      <vt:lpstr>Finally, packages!</vt:lpstr>
      <vt:lpstr>Concepts to take away from this session: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15</cp:revision>
  <dcterms:created xsi:type="dcterms:W3CDTF">2023-10-16T20:53:40Z</dcterms:created>
  <dcterms:modified xsi:type="dcterms:W3CDTF">2023-10-26T18:53:12Z</dcterms:modified>
</cp:coreProperties>
</file>