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8" r:id="rId3"/>
    <p:sldId id="35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50" r:id="rId12"/>
    <p:sldId id="349" r:id="rId13"/>
    <p:sldId id="303" r:id="rId14"/>
    <p:sldId id="306" r:id="rId15"/>
    <p:sldId id="342" r:id="rId16"/>
    <p:sldId id="344" r:id="rId17"/>
    <p:sldId id="307" r:id="rId18"/>
    <p:sldId id="351" r:id="rId19"/>
    <p:sldId id="309" r:id="rId20"/>
    <p:sldId id="355" r:id="rId21"/>
    <p:sldId id="312" r:id="rId22"/>
    <p:sldId id="313" r:id="rId23"/>
    <p:sldId id="318" r:id="rId24"/>
    <p:sldId id="333" r:id="rId25"/>
    <p:sldId id="354" r:id="rId26"/>
    <p:sldId id="319" r:id="rId27"/>
    <p:sldId id="337" r:id="rId28"/>
    <p:sldId id="338" r:id="rId29"/>
    <p:sldId id="339" r:id="rId30"/>
    <p:sldId id="332" r:id="rId31"/>
    <p:sldId id="352" r:id="rId32"/>
    <p:sldId id="334" r:id="rId33"/>
    <p:sldId id="330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753" autoAdjust="0"/>
  </p:normalViewPr>
  <p:slideViewPr>
    <p:cSldViewPr snapToGrid="0">
      <p:cViewPr varScale="1">
        <p:scale>
          <a:sx n="91" d="100"/>
          <a:sy n="91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 (maybe use </a:t>
            </a:r>
            <a:r>
              <a:rPr lang="en-US" dirty="0" err="1"/>
              <a:t>prev</a:t>
            </a:r>
            <a:r>
              <a:rPr lang="en-US" dirty="0"/>
              <a:t> slide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4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BREAK is needed </a:t>
            </a:r>
            <a:r>
              <a:rPr lang="en-US"/>
              <a:t>I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</a:t>
            </a:r>
            <a:r>
              <a:rPr lang="en-US"/>
              <a:t>quick overview, </a:t>
            </a:r>
            <a:r>
              <a:rPr lang="en-US" dirty="0"/>
              <a:t>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2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75" y="3945972"/>
            <a:ext cx="318818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8A3-BA97-C450-DACA-C6A09E10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B42-BD1E-1F50-C5C7-A8C6AD5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 not-so-crazy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345-07D1-A7B1-316F-F2ABAE6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407-5CD6-ADEB-38CD-662DF1D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statements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67632B9-EF3A-ED61-C93F-DC75E9F89CF6}"/>
              </a:ext>
            </a:extLst>
          </p:cNvPr>
          <p:cNvSpPr/>
          <p:nvPr/>
        </p:nvSpPr>
        <p:spPr>
          <a:xfrm>
            <a:off x="8552505" y="2657780"/>
            <a:ext cx="2062489" cy="1574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7B3418-D601-20A8-E7E0-0459E080D03C}"/>
              </a:ext>
            </a:extLst>
          </p:cNvPr>
          <p:cNvSpPr/>
          <p:nvPr/>
        </p:nvSpPr>
        <p:spPr>
          <a:xfrm>
            <a:off x="6052280" y="2657780"/>
            <a:ext cx="2062489" cy="16018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5172129" cy="5757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&lt;, &lt;=	</a:t>
            </a:r>
            <a:r>
              <a:rPr lang="en-US" dirty="0"/>
              <a:t>Less than (or equal to)</a:t>
            </a:r>
          </a:p>
          <a:p>
            <a:pPr marL="0" indent="0">
              <a:buNone/>
            </a:pPr>
            <a:r>
              <a:rPr lang="en-US" b="1" dirty="0"/>
              <a:t>&gt;, &gt;=</a:t>
            </a:r>
            <a:r>
              <a:rPr lang="en-US" dirty="0"/>
              <a:t>	Greater than (or equal to)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 (intersection)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 (union)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7665222" y="452798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640823" y="913086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5680210" y="4545707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9650394" y="4495994"/>
            <a:ext cx="1758048" cy="1530582"/>
            <a:chOff x="3189814" y="1291822"/>
            <a:chExt cx="1758048" cy="153058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291822"/>
              <a:ext cx="1620285" cy="1530582"/>
              <a:chOff x="5428218" y="1817594"/>
              <a:chExt cx="1620285" cy="153058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5226" y="1817594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D0228D-BA05-1573-9081-474D9DD71456}"/>
              </a:ext>
            </a:extLst>
          </p:cNvPr>
          <p:cNvGrpSpPr/>
          <p:nvPr/>
        </p:nvGrpSpPr>
        <p:grpSpPr>
          <a:xfrm>
            <a:off x="6223973" y="2667448"/>
            <a:ext cx="1758048" cy="1471609"/>
            <a:chOff x="3189814" y="1350797"/>
            <a:chExt cx="1758048" cy="147160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59DAA63-F859-E459-5FB9-D4AD090CD92D}"/>
                </a:ext>
              </a:extLst>
            </p:cNvPr>
            <p:cNvGrpSpPr/>
            <p:nvPr/>
          </p:nvGrpSpPr>
          <p:grpSpPr>
            <a:xfrm>
              <a:off x="3260695" y="1350797"/>
              <a:ext cx="1617143" cy="1471609"/>
              <a:chOff x="5428218" y="1876569"/>
              <a:chExt cx="1617143" cy="147160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24AD19-8C4F-3479-3685-BDB5EB734075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44CA766A-6873-3ADC-0923-0CC23799F88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78A771B2-4839-42E5-432F-1A44131E58B3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BBF653-6509-B4F0-BE75-4C14D2D409D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EB327DF-C99E-15FE-4EF2-EFAF1BAC179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5FD2FE-AEF2-2D90-B433-2F78E6290C18}"/>
                  </a:ext>
                </a:extLst>
              </p:cNvPr>
              <p:cNvSpPr txBox="1"/>
              <p:nvPr/>
            </p:nvSpPr>
            <p:spPr>
              <a:xfrm>
                <a:off x="5647754" y="1876569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 X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0FB9A0-6055-CB4D-1B25-1C5B5C72963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3EF274E-5D23-16B4-4F70-D93B1CE0BE9C}"/>
              </a:ext>
            </a:extLst>
          </p:cNvPr>
          <p:cNvGrpSpPr/>
          <p:nvPr/>
        </p:nvGrpSpPr>
        <p:grpSpPr>
          <a:xfrm>
            <a:off x="8691813" y="2664973"/>
            <a:ext cx="1758048" cy="1471668"/>
            <a:chOff x="3189814" y="1350738"/>
            <a:chExt cx="1758048" cy="1471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E10E33-050D-9450-235A-9D8E7B6B0590}"/>
                </a:ext>
              </a:extLst>
            </p:cNvPr>
            <p:cNvGrpSpPr/>
            <p:nvPr/>
          </p:nvGrpSpPr>
          <p:grpSpPr>
            <a:xfrm>
              <a:off x="3260695" y="1350738"/>
              <a:ext cx="1617143" cy="1471668"/>
              <a:chOff x="5428218" y="1876510"/>
              <a:chExt cx="1617143" cy="1471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BAB9C3C-6356-AB60-4B63-C347407ED9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99886651-76DE-B9A5-62F3-F2A5886B2B1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FC32590F-8368-CBD2-1E2C-0418DFAEC829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B7EA10E-79AB-31A5-4F4E-FE11B810343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8C02A6F-0D48-B210-152A-796D7A2DA03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713755-ECE0-751F-3AAE-6676B259C4CF}"/>
                  </a:ext>
                </a:extLst>
              </p:cNvPr>
              <p:cNvSpPr txBox="1"/>
              <p:nvPr/>
            </p:nvSpPr>
            <p:spPr>
              <a:xfrm>
                <a:off x="5706357" y="1876510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 Y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65BB40-C02E-0351-E588-B8F505A87DA6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8" grpId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statements!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statements!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0" y="2413797"/>
            <a:ext cx="2421951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(or whatever)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9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(operator=="A", reading, NA)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</a:t>
            </a:r>
            <a:r>
              <a:rPr lang="en-US" sz="1600" dirty="0" err="1">
                <a:cs typeface="Courier New" panose="02070309020205020404" pitchFamily="49" charset="0"/>
              </a:rPr>
              <a:t>reading_fix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NA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NA  	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NA 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360332" y="3124735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471120" y="3452997"/>
            <a:ext cx="320204" cy="696203"/>
          </a:xfrm>
          <a:prstGeom prst="rightBrace">
            <a:avLst>
              <a:gd name="adj1" fmla="val 8333"/>
              <a:gd name="adj2" fmla="val 3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075229" y="3652898"/>
            <a:ext cx="320203" cy="296399"/>
          </a:xfrm>
          <a:prstGeom prst="rightBrace">
            <a:avLst>
              <a:gd name="adj1" fmla="val 8333"/>
              <a:gd name="adj2" fmla="val 39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024260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4996426" y="2802004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8581431" y="3108961"/>
            <a:ext cx="1598932" cy="245745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10298430" y="2479428"/>
            <a:ext cx="1006417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8DF176-C500-6F20-252E-D3C8DDCD9827}"/>
              </a:ext>
            </a:extLst>
          </p:cNvPr>
          <p:cNvSpPr txBox="1">
            <a:spLocks/>
          </p:cNvSpPr>
          <p:nvPr/>
        </p:nvSpPr>
        <p:spPr>
          <a:xfrm>
            <a:off x="3836169" y="4815827"/>
            <a:ext cx="100896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3F468D-0F09-E39D-6914-E8106131257C}"/>
              </a:ext>
            </a:extLst>
          </p:cNvPr>
          <p:cNvSpPr txBox="1">
            <a:spLocks/>
          </p:cNvSpPr>
          <p:nvPr/>
        </p:nvSpPr>
        <p:spPr>
          <a:xfrm>
            <a:off x="5075992" y="4827219"/>
            <a:ext cx="116590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single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3FBE9-3DF3-022C-89F5-C4C25F2DD0CF}"/>
              </a:ext>
            </a:extLst>
          </p:cNvPr>
          <p:cNvCxnSpPr>
            <a:cxnSpLocks/>
          </p:cNvCxnSpPr>
          <p:nvPr/>
        </p:nvCxnSpPr>
        <p:spPr>
          <a:xfrm flipV="1">
            <a:off x="4368132" y="4337686"/>
            <a:ext cx="160612" cy="4240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CD787-D0CA-EF4C-F643-318231A8CA6E}"/>
              </a:ext>
            </a:extLst>
          </p:cNvPr>
          <p:cNvCxnSpPr>
            <a:cxnSpLocks/>
          </p:cNvCxnSpPr>
          <p:nvPr/>
        </p:nvCxnSpPr>
        <p:spPr>
          <a:xfrm flipH="1" flipV="1">
            <a:off x="5275944" y="4325631"/>
            <a:ext cx="203583" cy="436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F27-4242-4AE2-B6D0-6DBAC1A2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542-8114-038C-DCAE-E11F734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6" y="3880742"/>
            <a:ext cx="3004305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 to download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statements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that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5385</Words>
  <Application>Microsoft Office PowerPoint</Application>
  <PresentationFormat>Widescreen</PresentationFormat>
  <Paragraphs>705</Paragraphs>
  <Slides>33</Slides>
  <Notes>30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 Programming Basics, Part II</vt:lpstr>
      <vt:lpstr>How data can be put together in R</vt:lpstr>
      <vt:lpstr>Things can be put together in…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PowerPoint Presentation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A not-so-crazy example…</vt:lpstr>
      <vt:lpstr>PowerPoint Presentation</vt:lpstr>
      <vt:lpstr>Data mechanics: Taking things apart, putting things together</vt:lpstr>
      <vt:lpstr>But first, some logical operators…</vt:lpstr>
      <vt:lpstr>Actually using logical statements!</vt:lpstr>
      <vt:lpstr>Actually using logical statements!</vt:lpstr>
      <vt:lpstr>Dealing with NA: is.na() and !is.na()</vt:lpstr>
      <vt:lpstr>One more tool: %in%</vt:lpstr>
      <vt:lpstr>Vector-wise assignment with ifelse() …is basically like Excel’s =if()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PowerPoint Presentation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96</cp:revision>
  <cp:lastPrinted>2023-11-07T18:17:25Z</cp:lastPrinted>
  <dcterms:created xsi:type="dcterms:W3CDTF">2023-10-16T20:53:40Z</dcterms:created>
  <dcterms:modified xsi:type="dcterms:W3CDTF">2023-12-11T18:17:27Z</dcterms:modified>
</cp:coreProperties>
</file>