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343" r:id="rId4"/>
    <p:sldId id="299" r:id="rId5"/>
    <p:sldId id="345" r:id="rId6"/>
    <p:sldId id="300" r:id="rId7"/>
    <p:sldId id="346" r:id="rId8"/>
    <p:sldId id="302" r:id="rId9"/>
    <p:sldId id="347" r:id="rId10"/>
    <p:sldId id="348" r:id="rId11"/>
    <p:sldId id="349" r:id="rId12"/>
    <p:sldId id="303" r:id="rId13"/>
    <p:sldId id="306" r:id="rId14"/>
    <p:sldId id="342" r:id="rId15"/>
    <p:sldId id="344" r:id="rId16"/>
    <p:sldId id="307" r:id="rId17"/>
    <p:sldId id="309" r:id="rId18"/>
    <p:sldId id="310" r:id="rId19"/>
    <p:sldId id="312" r:id="rId20"/>
    <p:sldId id="313" r:id="rId21"/>
    <p:sldId id="318" r:id="rId22"/>
    <p:sldId id="335" r:id="rId23"/>
    <p:sldId id="341" r:id="rId24"/>
    <p:sldId id="333" r:id="rId25"/>
    <p:sldId id="319" r:id="rId26"/>
    <p:sldId id="337" r:id="rId27"/>
    <p:sldId id="338" r:id="rId28"/>
    <p:sldId id="339" r:id="rId29"/>
    <p:sldId id="332" r:id="rId30"/>
    <p:sldId id="334" r:id="rId31"/>
    <p:sldId id="330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4525" autoAdjust="0"/>
  </p:normalViewPr>
  <p:slideViewPr>
    <p:cSldViewPr snapToGrid="0">
      <p:cViewPr varScale="1">
        <p:scale>
          <a:sx n="137" d="100"/>
          <a:sy n="137" d="100"/>
        </p:scale>
        <p:origin x="10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723ED03-9C2A-4E4F-B8DD-C2D4DBF5AE86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23D780-B492-4DAD-8FDC-1DD50F03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called this section “Under the hood”.  I’d like to add an important preface, since I suspect I’ll go into unnecessary detail.</a:t>
            </a:r>
          </a:p>
          <a:p>
            <a:endParaRPr lang="en-US" dirty="0"/>
          </a:p>
          <a:p>
            <a:r>
              <a:rPr lang="en-US" dirty="0"/>
              <a:t>What I DON’T want is for you to worry about  trying to memorize everything we go over.  But what I DO want is to provide a bit more intuition regarding how things are put together and how the language works, which I hope will lead to a richer understanding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14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 3 or more dimensions!</a:t>
            </a:r>
          </a:p>
          <a:p>
            <a:endParaRPr lang="en-US" dirty="0"/>
          </a:p>
          <a:p>
            <a:r>
              <a:rPr lang="en-US" dirty="0"/>
              <a:t>You’ll probably never see this, so don’t worry about it.</a:t>
            </a:r>
          </a:p>
          <a:p>
            <a:endParaRPr lang="en-US" dirty="0"/>
          </a:p>
          <a:p>
            <a:r>
              <a:rPr lang="en-US" dirty="0"/>
              <a:t>Plus, you already know how to work with these, it’s just some more 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4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something you might not ever create, but you might end up working with.  The PIECES of a list can be anything we’ve seen so far.</a:t>
            </a:r>
          </a:p>
          <a:p>
            <a:endParaRPr lang="en-US" dirty="0"/>
          </a:p>
          <a:p>
            <a:r>
              <a:rPr lang="en-US" dirty="0"/>
              <a:t>And I should mention, this is BEYOND INTRO TO R STUFF</a:t>
            </a:r>
          </a:p>
          <a:p>
            <a:endParaRPr lang="en-US" dirty="0"/>
          </a:p>
          <a:p>
            <a:r>
              <a:rPr lang="en-US" dirty="0"/>
              <a:t>BUT!!  Notice that again, R gives you clues regarding how to take this thing apart … this time the pieces have double brackets</a:t>
            </a:r>
          </a:p>
          <a:p>
            <a:endParaRPr lang="en-US" dirty="0"/>
          </a:p>
          <a:p>
            <a:r>
              <a:rPr lang="en-US" dirty="0"/>
              <a:t>So we grabbed the second element of the list … what do we have?  A character vector.  And we already know how to take these apart!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sometimes list elements have names, and we can use the dollar sign operator to get at something with a name.</a:t>
            </a:r>
          </a:p>
          <a:p>
            <a:endParaRPr lang="en-US" dirty="0"/>
          </a:p>
          <a:p>
            <a:r>
              <a:rPr lang="en-US" dirty="0"/>
              <a:t>AGAIN, R give you clues with the dollar 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REALLY useful tool for examining the structure of an object is the str() function, which prints the STRUCTURE without printing the whole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0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is just a way of visualizing how things can be put together, and this covers literally EVERY possible way.</a:t>
            </a:r>
          </a:p>
          <a:p>
            <a:endParaRPr lang="en-US" dirty="0"/>
          </a:p>
          <a:p>
            <a:r>
              <a:rPr lang="en-US" dirty="0"/>
              <a:t>And the good news is you probably only have to deal with the ones in the top 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maybe it doesn’t print!  Here’s an interesting use case…</a:t>
            </a:r>
          </a:p>
          <a:p>
            <a:endParaRPr lang="en-US" dirty="0"/>
          </a:p>
          <a:p>
            <a:r>
              <a:rPr lang="en-US" dirty="0"/>
              <a:t>…Let’s say we want to be REALLY good programmers and eliminate a copy/paste error, and grab the p-value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9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covered the first two, and the third is much more powerful.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here’s some more vocabulary…</a:t>
            </a:r>
          </a:p>
          <a:p>
            <a:endParaRPr lang="en-US" dirty="0"/>
          </a:p>
          <a:p>
            <a:r>
              <a:rPr lang="en-US" dirty="0"/>
              <a:t>equal to, not equal to…</a:t>
            </a:r>
          </a:p>
          <a:p>
            <a:endParaRPr lang="en-US" dirty="0"/>
          </a:p>
          <a:p>
            <a:r>
              <a:rPr lang="en-US" dirty="0"/>
              <a:t>Notice that the “equal to” operator has two equal signs!  That’s because one equal sign already has another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2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here’s a look at how this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6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this section is mostly about how things can be put together in R, and how we can take things apart (and manipulate them)</a:t>
            </a:r>
          </a:p>
          <a:p>
            <a:endParaRPr lang="en-US" dirty="0"/>
          </a:p>
          <a:p>
            <a:r>
              <a:rPr lang="en-US" dirty="0"/>
              <a:t>There are more ways to arrange data in R than rows, columns and sheets   … but each thing by itself needs to be internally consistent.</a:t>
            </a:r>
          </a:p>
          <a:p>
            <a:endParaRPr lang="en-US" dirty="0"/>
          </a:p>
          <a:p>
            <a:r>
              <a:rPr lang="en-US" dirty="0"/>
              <a:t>And what I mean by that is … you know how you can have an Excel sheet that has data on one side, and then input stuff up top, and then summary stuff off in the corner … these pieces would need to be their own separate things in R.</a:t>
            </a:r>
          </a:p>
          <a:p>
            <a:endParaRPr lang="en-US" dirty="0"/>
          </a:p>
          <a:p>
            <a:r>
              <a:rPr lang="en-US" dirty="0"/>
              <a:t>…and I’ll just call back to Matt’s Soapbox Slide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3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do this in two dimensions as well!</a:t>
            </a:r>
          </a:p>
          <a:p>
            <a:endParaRPr lang="en-US" dirty="0"/>
          </a:p>
          <a:p>
            <a:r>
              <a:rPr lang="en-US" dirty="0"/>
              <a:t>We’ll put all these vectors together in a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select ROWS of the </a:t>
            </a:r>
            <a:r>
              <a:rPr lang="en-US" dirty="0" err="1"/>
              <a:t>data.frame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remember, we have to account for rows and columns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6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we’re working with </a:t>
            </a:r>
            <a:r>
              <a:rPr lang="en-US" dirty="0" err="1"/>
              <a:t>logicals</a:t>
            </a:r>
            <a:r>
              <a:rPr lang="en-US" dirty="0"/>
              <a:t>, We need a way of dealing with NA’s.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98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while we’re putting tools in your toolbox, another handy one is </a:t>
            </a:r>
            <a:r>
              <a:rPr lang="en-US" dirty="0" err="1"/>
              <a:t>ifelse</a:t>
            </a:r>
            <a:r>
              <a:rPr lang="en-US" dirty="0"/>
              <a:t>(), which constructs vectors, and works much like Excel’s =if()</a:t>
            </a:r>
          </a:p>
          <a:p>
            <a:endParaRPr lang="en-US" dirty="0"/>
          </a:p>
          <a:p>
            <a:r>
              <a:rPr lang="en-US" dirty="0"/>
              <a:t>So this is what an </a:t>
            </a:r>
            <a:r>
              <a:rPr lang="en-US" dirty="0" err="1"/>
              <a:t>ifelse</a:t>
            </a:r>
            <a:r>
              <a:rPr lang="en-US" dirty="0"/>
              <a:t>() call might look like</a:t>
            </a:r>
          </a:p>
          <a:p>
            <a:endParaRPr lang="en-US" dirty="0"/>
          </a:p>
          <a:p>
            <a:r>
              <a:rPr lang="en-US" dirty="0"/>
              <a:t>And here’s what it makes, and we just added it as a new column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33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also work with vectors!  Take a look at what it’s doing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3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handy tool is %in%, which checks membership in a set.</a:t>
            </a:r>
          </a:p>
          <a:p>
            <a:endParaRPr lang="en-US" dirty="0"/>
          </a:p>
          <a:p>
            <a:r>
              <a:rPr lang="en-US" dirty="0"/>
              <a:t>It’s really useful if you have multiple possible values that you want to check – this way you don’t have to keep typing or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this!</a:t>
            </a:r>
          </a:p>
          <a:p>
            <a:endParaRPr lang="en-US" dirty="0"/>
          </a:p>
          <a:p>
            <a:r>
              <a:rPr lang="en-US" dirty="0"/>
              <a:t>Let’s build this one piece at a time – first, where should the comma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chat with your neighbors and crowd-source this thing, and we’ll come back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9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we’ve hinted at something pretty big: that there are often multiple ways to do something in R, but some of them aren’t recommended.</a:t>
            </a:r>
          </a:p>
          <a:p>
            <a:endParaRPr lang="en-US" dirty="0"/>
          </a:p>
          <a:p>
            <a:r>
              <a:rPr lang="en-US" dirty="0"/>
              <a:t>If you’re ever looking at other people’s R scripts, there are some things you might see that </a:t>
            </a:r>
            <a:r>
              <a:rPr lang="en-US"/>
              <a:t>we intentionally HAVEN’T taught you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1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base R, there are a few ways of taking things apart, that we’re going to go over…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we’ve seen vectors, which is just data IN ORDER, and that’s what I mean by one dimension.</a:t>
            </a:r>
          </a:p>
          <a:p>
            <a:endParaRPr lang="en-US" dirty="0"/>
          </a:p>
          <a:p>
            <a:r>
              <a:rPr lang="en-US" dirty="0"/>
              <a:t>And square brackets (which is a special character we’ve seen) let us grab a SUBSET of a vector</a:t>
            </a:r>
          </a:p>
          <a:p>
            <a:endParaRPr lang="en-US" dirty="0"/>
          </a:p>
          <a:p>
            <a:r>
              <a:rPr lang="en-US" dirty="0"/>
              <a:t>Notice that a single number in the square brackets pulls out a single number, and a vector in the square brackets pulls out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 can also use indices in square brackets to make assignments to subsets of a vector</a:t>
            </a:r>
          </a:p>
          <a:p>
            <a:endParaRPr lang="en-US" dirty="0"/>
          </a:p>
          <a:p>
            <a:r>
              <a:rPr lang="en-US" dirty="0"/>
              <a:t>Check out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the next step towards something that would actually look like data is called a MATRIX.</a:t>
            </a:r>
          </a:p>
          <a:p>
            <a:endParaRPr lang="en-US" dirty="0"/>
          </a:p>
          <a:p>
            <a:r>
              <a:rPr lang="en-US" dirty="0"/>
              <a:t>Now we have rows AND columns, so we need to account for that.</a:t>
            </a:r>
          </a:p>
          <a:p>
            <a:endParaRPr lang="en-US" dirty="0"/>
          </a:p>
          <a:p>
            <a:r>
              <a:rPr lang="en-US" dirty="0"/>
              <a:t>NOTICE that when we print matrix A, it gives us some clues as to how to take it apart</a:t>
            </a:r>
          </a:p>
          <a:p>
            <a:endParaRPr lang="en-US" dirty="0"/>
          </a:p>
          <a:p>
            <a:r>
              <a:rPr lang="en-US" dirty="0"/>
              <a:t>So you can refer to a single element by its row AND column, with a comma in between</a:t>
            </a:r>
          </a:p>
          <a:p>
            <a:endParaRPr lang="en-US" dirty="0"/>
          </a:p>
          <a:p>
            <a:r>
              <a:rPr lang="en-US" dirty="0"/>
              <a:t>OR you can grab a whole row or column … or multiple rows or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just like with vectors, you can use indices in square brackets to assign stuff!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3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actually introduced matrices so I could talk about </a:t>
            </a:r>
            <a:r>
              <a:rPr lang="en-US" dirty="0" err="1"/>
              <a:t>data.frames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VAST MAJORITY OF THE TIME, this is what you’ll be working with!</a:t>
            </a:r>
          </a:p>
          <a:p>
            <a:endParaRPr lang="en-US" dirty="0"/>
          </a:p>
          <a:p>
            <a:r>
              <a:rPr lang="en-US" dirty="0"/>
              <a:t>You’ll notice that the same rules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an EVEN BETTER WAY to get to columns of a </a:t>
            </a:r>
            <a:r>
              <a:rPr lang="en-US" dirty="0" err="1"/>
              <a:t>data.frame</a:t>
            </a:r>
            <a:r>
              <a:rPr lang="en-US" dirty="0"/>
              <a:t> is by NAME, using the dollar sign operator</a:t>
            </a:r>
          </a:p>
          <a:p>
            <a:endParaRPr lang="en-US" dirty="0"/>
          </a:p>
          <a:p>
            <a:r>
              <a:rPr lang="en-US" dirty="0"/>
              <a:t>And this is a big one, so we’ll put it in bold.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3D780-B492-4DAD-8FDC-1DD50F03A7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BA28-D4A6-5DFF-875D-D13B1DC1B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1833-C8E5-63A7-4F54-BE9BCDA1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C3B7-4998-4DF5-8211-2EF7210B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0452-5908-5AD8-E647-CD0C175B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ACB3-46AF-11BB-9A62-13A64063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EBA7-C16F-3D14-5002-68BF7F4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5304-B10C-C260-6443-B8B6D716F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4156-9990-25C8-8EF1-2DF31E9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004D-BA73-9B1D-2A5F-D8D9149C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06A2-7737-FCE8-09B4-06DBFC0D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E9479-5C70-2790-6A16-1DDE0343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19607-C15E-0682-59BA-1595542F3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73E80-4DB8-5FB3-7E86-2D6E9C86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3B27C-036D-1E1F-750B-003EEDB8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0A8B-795C-0998-B49E-D76E79F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8DEA-BCB3-B3FC-FEB6-88C9CE96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F004-0276-7A3D-0B7D-853A1FE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4867-6B51-D55F-A3AD-38D89417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07E4-ED4E-F19A-8CEA-53BB2DC3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18EA-2FDB-C87D-6E0D-5EFC099F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D8F-30D2-592F-02D6-131C0C2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539D5-429A-383F-6070-72C72AE9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91F20-C196-7392-4BFD-37165333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BADF-999E-C4EB-2A27-38D39EA0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E18-DEAE-0C84-9ABE-E1403E1F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9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749-62E6-6516-C5B8-7F8E449D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CEFE-0078-FBA0-E0B7-3259062B6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DDAD0-9F78-CAB9-41F4-2DF819D37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C8B6-66D1-E561-9861-1776801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81F3-199E-6E38-CD50-51DD66D2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05D2-C1FE-FB63-C9A9-4D51299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B92C-4C80-BC9C-ECA7-B8AD2E8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6274D-C0AD-DCFF-5451-17936107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E76E-626E-C859-2BFE-ECD7FC7A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9F56-64B0-2F7F-B156-FD1CE9418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2A2A0-A058-6E65-B342-99DC91FB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C8DE0-A1FB-F723-8C24-FD955E68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BCC7D-2913-6502-20B5-B861D170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4A29-FC05-DB43-7094-971530C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11A0-6A74-9E1D-F58C-433CF444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D6D98-7561-AAE3-8CC4-23AA9FF9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AEE88-D66E-17B3-08BC-A8B1D86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D564A-5E55-290F-B0F6-6E1FA11C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2F799-FEDA-28BF-3C06-A5BEED39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27FA-34C9-EA3D-2062-3E271F1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A99F-70C0-ED29-7B90-C13AD1A8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4FAB-FB2E-00BD-3B87-CBF157F5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73BF-A4D6-AB01-E7C4-4E3815542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E3592-4819-6831-F106-7D4FD1D5F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A49E-A495-7540-F855-995B0ED5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C2B6-8499-50D4-2969-228334E0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CE0E-752C-A432-DC26-2288487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0F18-59E8-93F0-3755-67617D0D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8E8D-181C-5250-FD4D-5C76BD627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85A4-373C-08F9-DDCE-1B067FFFF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EC501-AC96-1571-AA53-EEEFFC73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F79ED-5A41-6C9B-55A1-7AA14FD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D1CE-E50D-9455-D0C9-1A755748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D19B8-1E97-5123-0D08-A9CCF0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7B8B-5AB9-DDD0-8C57-670516C21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0C10C-4524-7826-1DCA-34BA307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3AF2-CCF7-45AD-AD5A-5AB014F56AB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26C1-131F-3B1B-7DF6-DEB3C69CC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284F3-43D5-70EB-6B35-747C1C770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58E-E7C2-4823-B4AF-0784AB197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dfg-dsf.github.io/Best_practice_R/Best_practice_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9A1E-0B63-70DF-4B96-3B7D984A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DAE0F-799E-1B40-2D5C-CF834A1D44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arrays</a:t>
            </a:r>
            <a:r>
              <a:rPr lang="en-US" sz="3600" dirty="0"/>
              <a:t>: data in 3+ dimensions??!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2605068" y="5027048"/>
            <a:ext cx="6981862" cy="13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You’ll probably never see these!</a:t>
            </a:r>
          </a:p>
          <a:p>
            <a:r>
              <a:rPr lang="en-US" sz="2400" dirty="0"/>
              <a:t>But even if you do, they use rules you already know.</a:t>
            </a:r>
          </a:p>
          <a:p>
            <a:pPr marL="457200" lvl="1" indent="0">
              <a:buNone/>
            </a:pPr>
            <a:r>
              <a:rPr lang="en-US" sz="2000" dirty="0"/>
              <a:t>[ , , , , ]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3DA1FE-3586-D5BC-D7A7-F343393D2A34}"/>
              </a:ext>
            </a:extLst>
          </p:cNvPr>
          <p:cNvGrpSpPr/>
          <p:nvPr/>
        </p:nvGrpSpPr>
        <p:grpSpPr>
          <a:xfrm>
            <a:off x="741946" y="1390941"/>
            <a:ext cx="1055990" cy="1099145"/>
            <a:chOff x="8659092" y="1765615"/>
            <a:chExt cx="1055990" cy="109914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D6C050-4F15-3A6E-A478-B245FEBAECA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1C7D87-DB79-A2E4-7130-974B9F14B0F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3DFD25-0656-9722-AE8C-977CFBE6998F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473604-3563-2853-D8F4-696615873686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31993D-FE5B-97A2-D093-71CD8217BE3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1E317E-7FC7-F6FB-5F4F-8FD11F8F645A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A454E8-8443-6694-BCAE-DF9FA05C7279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5216EC-2E7E-E0F2-FF45-14242B6E151D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531B10A-0629-943E-3C07-2F37D3ED66F1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C3D8AB-88D7-E38B-7B5F-6F222FAC4E7E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AD2DEF-D5B9-A59A-8364-A8D072682D7D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A9D095-5037-2DBE-60EA-5BB54A9035D2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178EA9-6802-D781-47E0-55682B504259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852EEA-05AB-F7DF-8B1D-656EC2D784F8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12A29A9-86DB-5615-EC6F-54B15FED7A05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9A121D-2270-A664-CA36-CE9AA1ED069B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42A110-5E66-939A-2109-12134280700E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5D784F-8361-461D-A43D-14D928C3E1AF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9717F4-569E-3AE7-CDB0-E9ECEC3360BA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86AAADC-21DE-12AB-2A5B-4FE8E4586124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E9E87E-3A95-DAC5-BFF9-FB99CE72B650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EE854-0948-BCB2-3EDE-563C853A61A6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86E481-7B51-7B09-9C84-2713C15196CC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18BC6-6521-053E-C4FB-498C036CE997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CD7502-F60E-D440-8B73-BF461880890B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2B5FDB7-EF7B-727B-F727-742999DBAC19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83C7E-B6A8-42F3-CB18-C387CB58BE31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B87AB0-2B22-7068-21BA-CAF494DD3CE5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35FB8A4-F919-11D2-F52C-14EE8FE65BE9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F97DEA6-C390-6F15-871F-6DC3C35D4272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00E943-B7CC-E1F9-CA90-7CF88E216BE8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02B702-2704-87C9-6984-135FD00834B4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D7E090-727F-A439-D6C9-D71980E928E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9F6E33-FCB8-ACCC-9674-F57292B0668A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834FA7F-7550-6942-472B-21E77108EF91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EA3861-562A-86D4-F09B-DCC7D8295632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EA502-306B-C6B5-F8D4-FBB9CEBBC9DC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B01D53-DABC-31B7-51D6-F1366480B460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8347278-76AB-7BA5-7516-862B87515657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1372F68-58A5-75F5-EA1F-6762BA8C9362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31F542D-4AC9-8EFF-05CE-2DDA6AD95281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BCAE71-DE8C-F9FF-19C8-FA779063E735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6A448-1109-4F4D-EF76-C63CB6192BA2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D6BA96D-BA89-8ACF-79AA-1A71AFC7E997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2F7B59-3D9E-DE20-6A08-C037DD10C31B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3554128-51B0-3CBF-907D-A4AEFA7B8B5F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28EAC09-C1F2-1F05-C5FF-16DF2E9F51DC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96E854E-A43B-7A5A-238A-3E95D7BE3B3E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52969C-8B01-1325-5626-286E9FF19870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B2FA5CD-D158-351B-EF1D-1CB40A60A29B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59A0B85-4A3A-4F51-32DD-47455CB12EF3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1FE345-2899-4912-5676-3229D68E7E3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D7A39F1-4300-16E2-927B-4B6E7F7E3AFD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2CFDD3-5CE6-D177-2F0B-A9DE96EE9330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2075A1E-36D4-BFFC-4A0E-6A468A5DF4D5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82B061-F7B9-8BFF-C390-081B86FD61FA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4E6C7D-1AC0-2767-A40D-94299D4D23D3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BFBF9B6-BEBE-ECCB-78A1-FA04983C47EB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FFD4523-D7E6-6FBC-B769-F177468AF6FD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B61DD0-EF28-FED3-D933-D1649C3F00E7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1E1AD7-2F6E-9A7B-A809-E7FBABFA2CA9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630136E-839A-890C-A196-8CA3C8A4C9C8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945000E-4C48-917B-F2C6-14160784F1CE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1DF216E-D948-9E78-5A76-9AE020BC13B7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932C63-9B89-0531-DAEA-9FD808B9E73C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9CD283-AF69-433F-AD9E-528DC65E3DA8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4030192-60B1-C110-1E62-FB2311CBC503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B47E67-84B6-88BF-1065-FB29379B2E4E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45C0FFC-6D79-B31E-2028-9BFDDA2DED0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AA422DB-8449-4ECF-D336-E305204986D4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EF47732-43A2-5BFC-0B76-B866113448D4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BE0F21-49E0-6F9F-3E33-2CF94F5D5F03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9A2425E-92B5-D00C-7D8B-3D8876A09ED5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41A1EE-E342-BEFF-811D-C0A7065C4CC9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04730B-B809-5EBA-C03D-23EA2D1FF31C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B44EEDE-2D5B-28EF-FC92-33CB5466EAD9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2409321-752F-01EC-D61C-73A2A0B5CFBA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A86890-1126-CFFF-10C7-885DB883CCC2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7585C-070B-18A6-216D-A9B5C30C933F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4AD6C7B-64F5-22E8-A832-87EECAA9A867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AC005E-8328-DFAC-C5BC-66BCFB973BC9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16197B8-5114-1299-010D-C1FA441207D2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98DAB3C-0B5A-AC80-97F2-8CFAC8298C94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80C67C-5FA4-AA66-AF0F-1DB511139450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B7D53B4-8595-25C5-015A-9FD0A6CCDA6A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C4A5C37-A4AD-A44A-8446-4B79D487C9A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DDB1909-B241-840D-EDA0-96E7C12B5F5D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946C249-C7E0-8C36-05AF-67FC1743F22C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0DE1836-AF95-7AF0-BD13-F18A922F699A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15C1961-3220-3456-77B4-ED38997ABF56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FFFF5D3-D489-71B9-AE0F-03C253E2876B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F4B8B3-76EB-163F-16B0-7F9C6C306532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9A622AB-96D1-218D-528F-4C2D1CFDBE1A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E8CE78-FBF2-C99B-565A-11538141EAC1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E09D9AD-6348-E17A-384D-40139AC93C3D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14B218-FA48-CC83-DF6A-5DFB207373BA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5" name="Picture 124" descr="A green cartoon character with red text&#10;&#10;Description automatically generated">
            <a:extLst>
              <a:ext uri="{FF2B5EF4-FFF2-40B4-BE49-F238E27FC236}">
                <a16:creationId xmlns:a16="http://schemas.microsoft.com/office/drawing/2014/main" id="{9C3107CA-9983-ECAE-85C4-AB32B9E40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38" y="1279557"/>
            <a:ext cx="2319521" cy="30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224" y="983226"/>
            <a:ext cx="3295644" cy="5663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   sex length weight age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1   Male    110    3.0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2   Male    112    3.4   2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3 Female     90    2.4   1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[[3]]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2023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"Albert" "Betty"  "Chuck" 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Skeeter_slough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[[2]][3]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[1] "Chuck" 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060626" y="1035586"/>
            <a:ext cx="4615182" cy="43593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Lists can be made of anything: </a:t>
            </a:r>
            <a:r>
              <a:rPr lang="en-US" sz="2400" dirty="0" err="1"/>
              <a:t>data.frames</a:t>
            </a:r>
            <a:r>
              <a:rPr lang="en-US" sz="2400" dirty="0"/>
              <a:t>, vectors, even lists!</a:t>
            </a:r>
          </a:p>
          <a:p>
            <a:r>
              <a:rPr lang="en-US" sz="2400" dirty="0"/>
              <a:t>You can use double brackets </a:t>
            </a:r>
            <a:r>
              <a:rPr lang="en-US" sz="2400" b="1" dirty="0"/>
              <a:t>[[ ]]</a:t>
            </a:r>
            <a:r>
              <a:rPr lang="en-US" sz="2400" dirty="0"/>
              <a:t> to extract elements of a list</a:t>
            </a:r>
          </a:p>
          <a:p>
            <a:r>
              <a:rPr lang="en-US" sz="2400" dirty="0"/>
              <a:t>There might be pieces that are nested multiple layers deep, but you can still get to them!</a:t>
            </a:r>
          </a:p>
          <a:p>
            <a:r>
              <a:rPr lang="en-US" sz="2400" i="1" dirty="0"/>
              <a:t>R gives you clues: [[ 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D85E886-9433-A266-99A9-0BD5F7735454}"/>
              </a:ext>
            </a:extLst>
          </p:cNvPr>
          <p:cNvSpPr/>
          <p:nvPr/>
        </p:nvSpPr>
        <p:spPr>
          <a:xfrm>
            <a:off x="2956623" y="3365526"/>
            <a:ext cx="329564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457306-2BAA-15EC-4826-193BFAA32E88}"/>
              </a:ext>
            </a:extLst>
          </p:cNvPr>
          <p:cNvSpPr/>
          <p:nvPr/>
        </p:nvSpPr>
        <p:spPr>
          <a:xfrm>
            <a:off x="4987708" y="3332538"/>
            <a:ext cx="864451" cy="47094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6073C3F-5920-3CBA-0B9E-FC4B83E460BF}"/>
              </a:ext>
            </a:extLst>
          </p:cNvPr>
          <p:cNvSpPr txBox="1">
            <a:spLocks/>
          </p:cNvSpPr>
          <p:nvPr/>
        </p:nvSpPr>
        <p:spPr>
          <a:xfrm>
            <a:off x="365760" y="5594146"/>
            <a:ext cx="2526030" cy="3793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Extracting a piece of the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F5249D-06C7-6690-7199-92A9E5D69E54}"/>
              </a:ext>
            </a:extLst>
          </p:cNvPr>
          <p:cNvGrpSpPr/>
          <p:nvPr/>
        </p:nvGrpSpPr>
        <p:grpSpPr>
          <a:xfrm rot="10800000">
            <a:off x="2956623" y="5736502"/>
            <a:ext cx="1794048" cy="159729"/>
            <a:chOff x="2126255" y="2286293"/>
            <a:chExt cx="1195424" cy="15972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0443900-387E-A4B8-20D9-CFCB80C89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1E27D6-EF97-825D-6428-F6B4BAE16D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32D6CF0-CAAE-E0E6-787C-2E0DA840168A}"/>
              </a:ext>
            </a:extLst>
          </p:cNvPr>
          <p:cNvSpPr txBox="1">
            <a:spLocks/>
          </p:cNvSpPr>
          <p:nvPr/>
        </p:nvSpPr>
        <p:spPr>
          <a:xfrm>
            <a:off x="6050681" y="5582717"/>
            <a:ext cx="4817340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Then, extracting an element of the vector it returned!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AD438-4822-B988-7A24-C1CD5CB2BBDE}"/>
              </a:ext>
            </a:extLst>
          </p:cNvPr>
          <p:cNvGrpSpPr/>
          <p:nvPr/>
        </p:nvGrpSpPr>
        <p:grpSpPr>
          <a:xfrm rot="10800000" flipH="1">
            <a:off x="5075962" y="5741249"/>
            <a:ext cx="939391" cy="159727"/>
            <a:chOff x="2126255" y="2286293"/>
            <a:chExt cx="1195424" cy="15972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CEE7875-1F70-5A5D-7C00-1E288047F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9BEE7F-5064-889D-96D1-138D93C7F025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CEAE23D-7F68-4ADB-3810-C7F368F7DB9F}"/>
              </a:ext>
            </a:extLst>
          </p:cNvPr>
          <p:cNvSpPr/>
          <p:nvPr/>
        </p:nvSpPr>
        <p:spPr>
          <a:xfrm>
            <a:off x="2704185" y="3140581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835281-7BE5-994C-6B16-F37E80CC2867}"/>
              </a:ext>
            </a:extLst>
          </p:cNvPr>
          <p:cNvSpPr/>
          <p:nvPr/>
        </p:nvSpPr>
        <p:spPr>
          <a:xfrm rot="5400000">
            <a:off x="5274182" y="2905696"/>
            <a:ext cx="274320" cy="227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6" grpId="1" animBg="1"/>
      <p:bldP spid="27" grpId="0" animBg="1"/>
      <p:bldP spid="27" grpId="1" animBg="1"/>
      <p:bldP spid="28" grpId="0"/>
      <p:bldP spid="32" grpId="0"/>
      <p:bldP spid="36" grpId="0" animBg="1"/>
      <p:bldP spid="36" grpId="1" animBg="1"/>
      <p:bldP spid="37" grpId="0" animBg="1"/>
      <p:bldP spid="3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lists</a:t>
            </a:r>
            <a:r>
              <a:rPr lang="en-US" sz="3600" dirty="0"/>
              <a:t>: Think folders &amp; sub-folders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95A66-4C30-683F-3B92-80F999A53BE3}"/>
              </a:ext>
            </a:extLst>
          </p:cNvPr>
          <p:cNvGrpSpPr/>
          <p:nvPr/>
        </p:nvGrpSpPr>
        <p:grpSpPr>
          <a:xfrm>
            <a:off x="442451" y="1101864"/>
            <a:ext cx="860946" cy="2327136"/>
            <a:chOff x="7815608" y="4433092"/>
            <a:chExt cx="860946" cy="23271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65823D-FB83-6B4B-130E-F188FD0741FF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BAA913-B6B5-F931-5125-8AD75365BDC3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952C1A-922F-E580-0688-62E539B202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53EAC2-3F93-4FA3-5ACF-A37EE6BE175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A359AE-239A-C6CE-D69B-DFEEA2CE7B9A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84574D-CABF-C509-628B-641DDFF8A5D2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0A09-484A-3AF7-E5C7-BD6EAF779CCE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3ADC99-67C3-7558-6385-8AC368B83E9D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F0687-6739-E664-CA6F-912C2FE1B370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FC73C-3527-57FF-0CAF-4EE6A454437C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D2FE98-1E61-9681-0040-3FE9FE62295F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1897AF-9CCA-891D-2985-614EDC9440F3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B8E287-CEB7-5949-7DE7-D6B2596A36D5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31B1BD-5582-8A6A-F6FD-2DBB23A90F91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D31F20-E9FB-630E-39DD-2C0C9614AA6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7330DD5-4639-DBFF-9E25-EE96A525321C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DE5D2-D28A-2248-3CF9-23653D12EED7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33702C-097E-6551-D2BC-F5E6B0780206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E2076C-720B-C053-26BD-7A8A479C8E81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C5CC8B8-B5D1-290D-C31B-DE32BB52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753" y="1101864"/>
            <a:ext cx="3254477" cy="4424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8AAAC21-9F36-3195-74A9-08D218D0EA52}"/>
              </a:ext>
            </a:extLst>
          </p:cNvPr>
          <p:cNvSpPr txBox="1">
            <a:spLocks/>
          </p:cNvSpPr>
          <p:nvPr/>
        </p:nvSpPr>
        <p:spPr>
          <a:xfrm>
            <a:off x="2903752" y="5656880"/>
            <a:ext cx="4212140" cy="993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gradebook$best_part_of_teaching</a:t>
            </a:r>
            <a:endParaRPr lang="en-US" sz="20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[1] "June"   "July"   "August"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FFF413-725F-B993-F215-4101EC76B9E0}"/>
              </a:ext>
            </a:extLst>
          </p:cNvPr>
          <p:cNvCxnSpPr>
            <a:cxnSpLocks/>
          </p:cNvCxnSpPr>
          <p:nvPr/>
        </p:nvCxnSpPr>
        <p:spPr>
          <a:xfrm>
            <a:off x="2142572" y="5858961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03B52411-85F1-7C4A-E2E1-8D93A6D32142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Again, you can use $ to select something by name</a:t>
            </a:r>
          </a:p>
          <a:p>
            <a:r>
              <a:rPr lang="en-US" sz="2400" i="1" dirty="0"/>
              <a:t>R gives you clues: $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371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str() </a:t>
            </a:r>
            <a:r>
              <a:rPr lang="en-US" sz="3600" dirty="0"/>
              <a:t>function shows the structure of an object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15804" y="939123"/>
            <a:ext cx="6750235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Terminology: an </a:t>
            </a:r>
            <a:r>
              <a:rPr lang="en-US" b="1" dirty="0"/>
              <a:t>object</a:t>
            </a:r>
            <a:r>
              <a:rPr lang="en-US" dirty="0"/>
              <a:t> is a </a:t>
            </a:r>
            <a:r>
              <a:rPr lang="en-US" i="1" dirty="0"/>
              <a:t>general</a:t>
            </a:r>
            <a:r>
              <a:rPr lang="en-US" dirty="0"/>
              <a:t> term for any bundle of information in R’s workspace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88" y="2074887"/>
            <a:ext cx="6701073" cy="3205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str(gradebook)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List of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grades                :'</a:t>
            </a:r>
            <a:r>
              <a:rPr lang="en-US" sz="2000" dirty="0" err="1">
                <a:cs typeface="Courier New" panose="02070309020205020404" pitchFamily="49" charset="0"/>
              </a:rPr>
              <a:t>data.frame</a:t>
            </a:r>
            <a:r>
              <a:rPr lang="en-US" sz="2000" dirty="0">
                <a:cs typeface="Courier New" panose="02070309020205020404" pitchFamily="49" charset="0"/>
              </a:rPr>
              <a:t>':	3 obs. of  2 variables: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student: chr [1:3] "Albert" "Betty" "Chuck"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 ..$ grade  : num [1:3] 85 98 64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best_part_of_teaching</a:t>
            </a:r>
            <a:r>
              <a:rPr lang="en-US" sz="2000" dirty="0">
                <a:cs typeface="Courier New" panose="02070309020205020404" pitchFamily="49" charset="0"/>
              </a:rPr>
              <a:t> : chr [1:3] "June"   "July"   "August"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 $ </a:t>
            </a:r>
            <a:r>
              <a:rPr lang="en-US" sz="2000" dirty="0" err="1">
                <a:cs typeface="Courier New" panose="02070309020205020404" pitchFamily="49" charset="0"/>
              </a:rPr>
              <a:t>years_until_retirement</a:t>
            </a:r>
            <a:r>
              <a:rPr lang="en-US" sz="2000" dirty="0">
                <a:cs typeface="Courier New" panose="02070309020205020404" pitchFamily="49" charset="0"/>
              </a:rPr>
              <a:t>: num 28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442452" y="2074605"/>
            <a:ext cx="3161073" cy="467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gradebook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$grades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student grade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Albert    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Betty    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Chuck    64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best_part_of_teaching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"June"   "July"   "August"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$</a:t>
            </a:r>
            <a:r>
              <a:rPr lang="en-US" sz="1800" dirty="0" err="1">
                <a:cs typeface="Courier New" panose="02070309020205020404" pitchFamily="49" charset="0"/>
              </a:rPr>
              <a:t>years_until_retirement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28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62E727-6AE9-1527-AC96-3883298200BF}"/>
              </a:ext>
            </a:extLst>
          </p:cNvPr>
          <p:cNvSpPr txBox="1">
            <a:spLocks/>
          </p:cNvSpPr>
          <p:nvPr/>
        </p:nvSpPr>
        <p:spPr>
          <a:xfrm>
            <a:off x="4689988" y="5132070"/>
            <a:ext cx="7214223" cy="16128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str() also prints the classes &amp; sizes of elements</a:t>
            </a:r>
          </a:p>
          <a:p>
            <a:r>
              <a:rPr lang="en-US" i="1" dirty="0"/>
              <a:t>R gives you all the clues: [ ], [[ ]], $, … </a:t>
            </a:r>
          </a:p>
        </p:txBody>
      </p:sp>
    </p:spTree>
    <p:extLst>
      <p:ext uri="{BB962C8B-B14F-4D97-AF65-F5344CB8AC3E}">
        <p14:creationId xmlns:p14="http://schemas.microsoft.com/office/powerpoint/2010/main" val="3981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468" y="-15479"/>
            <a:ext cx="9865330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      </a:t>
            </a:r>
            <a:r>
              <a:rPr lang="en-US" sz="2800" dirty="0"/>
              <a:t>Things can be put together in…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99133" y="1008380"/>
            <a:ext cx="5052926" cy="75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Two dimensions 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F57E5-F93F-8106-66BD-7ACCEF4C8F4C}"/>
              </a:ext>
            </a:extLst>
          </p:cNvPr>
          <p:cNvSpPr txBox="1">
            <a:spLocks/>
          </p:cNvSpPr>
          <p:nvPr/>
        </p:nvSpPr>
        <p:spPr>
          <a:xfrm>
            <a:off x="555343" y="3871914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Multiple dimensions (arrays)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46645B-F25B-C886-613F-3865F356516A}"/>
              </a:ext>
            </a:extLst>
          </p:cNvPr>
          <p:cNvGrpSpPr/>
          <p:nvPr/>
        </p:nvGrpSpPr>
        <p:grpSpPr>
          <a:xfrm>
            <a:off x="2135508" y="1667506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A027D7-60DF-01D6-AC2F-5288109DAEDE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233E3-1C2F-89F8-7750-7035591440ED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0035D3-9AE8-F3C8-063B-6BF0C1C59E96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313DFC-9676-1791-762B-827C6961E271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C278DD-3F58-32E4-53F6-15F9E59921B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F51D4-5262-1F5E-1472-D008E8DEE9CC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C5264C-E878-41F0-AD0D-42AE4632BBE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089AEE2-E16B-5338-FD65-8E21554953AE}"/>
              </a:ext>
            </a:extLst>
          </p:cNvPr>
          <p:cNvGrpSpPr/>
          <p:nvPr/>
        </p:nvGrpSpPr>
        <p:grpSpPr>
          <a:xfrm>
            <a:off x="7503060" y="1852065"/>
            <a:ext cx="854412" cy="1526271"/>
            <a:chOff x="7503060" y="1852065"/>
            <a:chExt cx="854412" cy="15262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7E93D9-636A-931D-C8C4-857A313F8BD9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81ED94-A933-4D66-FB6B-89FCD188C897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D528E4-CFB4-44B7-674C-20FE0153891C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CF08C7-F06F-6CDF-6F87-D20347D195D5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D9A85-FE4C-C483-2451-0B5E5BB07FCA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4C777A-1BB8-BC42-F775-2CEC098723F9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352712-5E6B-69FC-34AD-6C793A3386C9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552E5F-838C-E452-3C48-8FF84246D03D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531BF8-621F-5B43-2BCC-6AB4A6C089B6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35C246-E377-327E-8E97-E16011E22485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A7879A-1599-E5BE-6674-9A2DAFB6AB84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E5F904-7A9A-B261-C242-8A10B81D4C49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4414FF-45AB-901A-2F97-7EA4977A48FA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91F820-D5F7-3F02-F2CA-942B69EB804F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FCCF67-936D-E23A-9345-80FF49D6EC9E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00E24-8456-8E14-7F85-68DD3209FC75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972EA0-C0A7-BF50-737D-04B4FC91CA2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9BB228-7053-70E2-D798-7E09C184C2F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A4E133-9531-F916-3B11-97F761F9A423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77AE5F0-7835-5142-8CF9-6F792B6707E0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F7E2C7-48BD-B41E-B758-DBFD11AAD80C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DBC7BA-8FED-CD4A-53D9-652B8966F57B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5BD487-90D1-69E0-521B-E05E359BC9AB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6CE378-E7C6-AD23-A35B-162EFFA79493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1B6792-0B59-9328-ECE5-2A2FB603FFDB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2FB838-2E80-9831-1D8E-6706BC0D56BE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42A261-5C3C-1185-D8DA-FA7EC96030EC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A10C14A-F1D6-3EEF-6576-3E9A25FDF7A6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70CE16D-3156-00C4-B324-55D71AA9F95B}"/>
              </a:ext>
            </a:extLst>
          </p:cNvPr>
          <p:cNvGrpSpPr/>
          <p:nvPr/>
        </p:nvGrpSpPr>
        <p:grpSpPr>
          <a:xfrm>
            <a:off x="9837803" y="1869691"/>
            <a:ext cx="1288880" cy="1528488"/>
            <a:chOff x="4081804" y="4654478"/>
            <a:chExt cx="1288880" cy="15284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5A3646-1EE8-7CC6-712D-27D8F289E22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94D8C3-86E4-CA96-F135-DD214B1202D6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0D4544-AE78-375A-8E0C-D49A834562FB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5E2937-CA4B-E6AF-F2EA-18D635EE5948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F1F0E53-5A11-271F-2876-DAB25F5B11F9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21587E-28EC-AB44-5F5D-A58EA4FF5CDD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4ED82D-D138-6C73-6FE7-FB0345AFD3BE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029795-047C-EE6C-2D5E-9B618B6713ED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2D35F5-F1D2-020C-8636-F890A18F1593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4AC5FF-C464-4B0D-B562-7B0C7EE6B817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A909534-2B71-C5C3-327E-0ECFA652A595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C7368E-96ED-FD44-769A-1620E36A5571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443F2DE-66D8-929E-E698-591112191727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5F512FE-D6F0-580D-0951-F792FA49BBBE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BCE7FB5-676F-9B3A-A514-640C9B3828E7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C8A9671-FF08-1B12-40A9-9E57ECDAF289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0228C5-0836-4E88-B242-882963D0444D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21288A-9BD7-657A-A6CD-A5855AD2B99C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9905A2-1CE9-8DDC-3AB4-CD4D02E05504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E65CA2-DDFC-CB5C-90C1-C1C4CB31967F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70320A-473B-676E-97A1-0544962F464B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A93F31-BC18-64C3-7C18-7F8CB3F3F69C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3C12BA8-1891-82A8-B3A0-7D5353A3FB3E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A1EDC1C-441A-E020-BA6E-79D55D09BD0C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B9D129-AE56-84D7-F649-FE6C5010115E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D539D-D747-71CF-FC2C-AB35C839FEF2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F1D6ED-E73E-B38D-CDE6-37F936A66AAA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ADBE60A-5779-89A3-E6A6-D1927CCBFC0E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5D9BC53-2A8A-9BDB-EFA9-A06D92ACDEA3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2E3507F-4CEC-3A66-74C6-50C60071C651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6DA4D9-D861-F965-76BB-110C427486EC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DBC4A6E-CA10-39C8-5335-6A24DCBED514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04A4011-FDA3-2D21-EBB0-173368EC7FED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C5F9739-284A-E25A-18EC-43D000D7630A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39AE46-5547-75FC-1867-ECBA29E1C1DB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659D368-78F7-26B0-72BE-77EE14C65829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A56228-0C9B-59D1-96F3-A448A476294F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353E66-E66B-B2C9-C462-75FC6341C29A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80804FB-94D0-E116-FDF9-DB359ED73900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E74A35-6820-703E-E794-FC526795789C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F3CB258-7F84-5F47-D278-7826D2EC9A24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7D19F7D-1F72-D86B-24F4-2B3F83150F6F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E68A601-77A5-D0D9-C11C-3B3BD6B3A31C}"/>
              </a:ext>
            </a:extLst>
          </p:cNvPr>
          <p:cNvGrpSpPr/>
          <p:nvPr/>
        </p:nvGrpSpPr>
        <p:grpSpPr>
          <a:xfrm>
            <a:off x="1566468" y="4680192"/>
            <a:ext cx="1055990" cy="1099145"/>
            <a:chOff x="8659092" y="1765615"/>
            <a:chExt cx="1055990" cy="109914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4A197EE-5873-0FD4-E6FF-11C7E4394405}"/>
                </a:ext>
              </a:extLst>
            </p:cNvPr>
            <p:cNvSpPr/>
            <p:nvPr/>
          </p:nvSpPr>
          <p:spPr>
            <a:xfrm>
              <a:off x="8860670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F7D7A96-8CA8-CC77-02D9-240DBFFCE503}"/>
                </a:ext>
              </a:extLst>
            </p:cNvPr>
            <p:cNvSpPr/>
            <p:nvPr/>
          </p:nvSpPr>
          <p:spPr>
            <a:xfrm>
              <a:off x="8860670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69A5AE1-0E1E-7390-DAE5-80FA4C9198E1}"/>
                </a:ext>
              </a:extLst>
            </p:cNvPr>
            <p:cNvSpPr/>
            <p:nvPr/>
          </p:nvSpPr>
          <p:spPr>
            <a:xfrm>
              <a:off x="8860670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109EA9-0880-CEFB-08C6-7B4D49FF9262}"/>
                </a:ext>
              </a:extLst>
            </p:cNvPr>
            <p:cNvSpPr/>
            <p:nvPr/>
          </p:nvSpPr>
          <p:spPr>
            <a:xfrm>
              <a:off x="8860670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4629F6E-5320-F31B-AA3D-83A03F6D5870}"/>
                </a:ext>
              </a:extLst>
            </p:cNvPr>
            <p:cNvSpPr/>
            <p:nvPr/>
          </p:nvSpPr>
          <p:spPr>
            <a:xfrm>
              <a:off x="9094062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768A8-FEE4-2381-9AFD-2C0C893B0EFF}"/>
                </a:ext>
              </a:extLst>
            </p:cNvPr>
            <p:cNvSpPr/>
            <p:nvPr/>
          </p:nvSpPr>
          <p:spPr>
            <a:xfrm>
              <a:off x="9094062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48913B-A3EA-0A3F-4A2D-6D73A0A44EBE}"/>
                </a:ext>
              </a:extLst>
            </p:cNvPr>
            <p:cNvSpPr/>
            <p:nvPr/>
          </p:nvSpPr>
          <p:spPr>
            <a:xfrm>
              <a:off x="9094062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4B178D9-EF15-0B25-BD2C-011127B90024}"/>
                </a:ext>
              </a:extLst>
            </p:cNvPr>
            <p:cNvSpPr/>
            <p:nvPr/>
          </p:nvSpPr>
          <p:spPr>
            <a:xfrm>
              <a:off x="9094062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F76F67-6B3D-7925-3389-DDD6C94A9B7A}"/>
                </a:ext>
              </a:extLst>
            </p:cNvPr>
            <p:cNvSpPr/>
            <p:nvPr/>
          </p:nvSpPr>
          <p:spPr>
            <a:xfrm>
              <a:off x="9327454" y="176561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9F9F81B-4011-147D-0494-D3463E6DABD8}"/>
                </a:ext>
              </a:extLst>
            </p:cNvPr>
            <p:cNvSpPr/>
            <p:nvPr/>
          </p:nvSpPr>
          <p:spPr>
            <a:xfrm>
              <a:off x="9327454" y="199300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59ACDE6-33B0-762D-35D0-CF239D17F2D2}"/>
                </a:ext>
              </a:extLst>
            </p:cNvPr>
            <p:cNvSpPr/>
            <p:nvPr/>
          </p:nvSpPr>
          <p:spPr>
            <a:xfrm>
              <a:off x="9327454" y="221701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79062FA-AE68-19A4-E597-3190C84D9B59}"/>
                </a:ext>
              </a:extLst>
            </p:cNvPr>
            <p:cNvSpPr/>
            <p:nvPr/>
          </p:nvSpPr>
          <p:spPr>
            <a:xfrm>
              <a:off x="9327454" y="2441020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4B6F1F-14B5-272F-5211-6AF984EC9A3A}"/>
                </a:ext>
              </a:extLst>
            </p:cNvPr>
            <p:cNvSpPr/>
            <p:nvPr/>
          </p:nvSpPr>
          <p:spPr>
            <a:xfrm>
              <a:off x="9560846" y="176565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59D5DA4-4DCA-BA85-60D1-4BAEAD3F26F7}"/>
                </a:ext>
              </a:extLst>
            </p:cNvPr>
            <p:cNvSpPr/>
            <p:nvPr/>
          </p:nvSpPr>
          <p:spPr>
            <a:xfrm>
              <a:off x="9560846" y="19930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13F6BA2-D555-8F7F-FCD2-7294870C614E}"/>
                </a:ext>
              </a:extLst>
            </p:cNvPr>
            <p:cNvSpPr/>
            <p:nvPr/>
          </p:nvSpPr>
          <p:spPr>
            <a:xfrm>
              <a:off x="9560846" y="221704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E7624F0-873F-AC99-4ABF-F0E9D012E7B9}"/>
                </a:ext>
              </a:extLst>
            </p:cNvPr>
            <p:cNvSpPr/>
            <p:nvPr/>
          </p:nvSpPr>
          <p:spPr>
            <a:xfrm>
              <a:off x="9560846" y="244105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0EC02B-C97D-F114-592B-837FF0925038}"/>
                </a:ext>
              </a:extLst>
            </p:cNvPr>
            <p:cNvSpPr/>
            <p:nvPr/>
          </p:nvSpPr>
          <p:spPr>
            <a:xfrm>
              <a:off x="8823130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8E7632F-56FD-B16F-95F3-CB2BDD3F4903}"/>
                </a:ext>
              </a:extLst>
            </p:cNvPr>
            <p:cNvSpPr/>
            <p:nvPr/>
          </p:nvSpPr>
          <p:spPr>
            <a:xfrm>
              <a:off x="8823130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8C111DE-23B5-D092-8E86-693ADEBBE2DB}"/>
                </a:ext>
              </a:extLst>
            </p:cNvPr>
            <p:cNvSpPr/>
            <p:nvPr/>
          </p:nvSpPr>
          <p:spPr>
            <a:xfrm>
              <a:off x="8823130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DC35E24-0DD8-97A3-58BB-A62FD00CC99A}"/>
                </a:ext>
              </a:extLst>
            </p:cNvPr>
            <p:cNvSpPr/>
            <p:nvPr/>
          </p:nvSpPr>
          <p:spPr>
            <a:xfrm>
              <a:off x="8823130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8E72E70-DC4C-265A-41B3-81092B8D097B}"/>
                </a:ext>
              </a:extLst>
            </p:cNvPr>
            <p:cNvSpPr/>
            <p:nvPr/>
          </p:nvSpPr>
          <p:spPr>
            <a:xfrm>
              <a:off x="9056522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3FAB30-53B2-051C-B6A3-E34962BCE6E5}"/>
                </a:ext>
              </a:extLst>
            </p:cNvPr>
            <p:cNvSpPr/>
            <p:nvPr/>
          </p:nvSpPr>
          <p:spPr>
            <a:xfrm>
              <a:off x="9056522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9E5416A-31A4-BD0B-A502-2D6E53EDEA57}"/>
                </a:ext>
              </a:extLst>
            </p:cNvPr>
            <p:cNvSpPr/>
            <p:nvPr/>
          </p:nvSpPr>
          <p:spPr>
            <a:xfrm>
              <a:off x="9056522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4024DD-E449-BE66-87A6-B7FBED691271}"/>
                </a:ext>
              </a:extLst>
            </p:cNvPr>
            <p:cNvSpPr/>
            <p:nvPr/>
          </p:nvSpPr>
          <p:spPr>
            <a:xfrm>
              <a:off x="9056522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B08C6BA-BD0B-3C58-BB96-D6D67A193D97}"/>
                </a:ext>
              </a:extLst>
            </p:cNvPr>
            <p:cNvSpPr/>
            <p:nvPr/>
          </p:nvSpPr>
          <p:spPr>
            <a:xfrm>
              <a:off x="9289914" y="1806178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DD1CEA8-A745-C290-4018-9933C31C2741}"/>
                </a:ext>
              </a:extLst>
            </p:cNvPr>
            <p:cNvSpPr/>
            <p:nvPr/>
          </p:nvSpPr>
          <p:spPr>
            <a:xfrm>
              <a:off x="9289914" y="203356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5AF958-C147-275E-A63B-ECF30978842A}"/>
                </a:ext>
              </a:extLst>
            </p:cNvPr>
            <p:cNvSpPr/>
            <p:nvPr/>
          </p:nvSpPr>
          <p:spPr>
            <a:xfrm>
              <a:off x="9289914" y="225757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8B1F91-F71E-38F9-172A-9CD029E43E29}"/>
                </a:ext>
              </a:extLst>
            </p:cNvPr>
            <p:cNvSpPr/>
            <p:nvPr/>
          </p:nvSpPr>
          <p:spPr>
            <a:xfrm>
              <a:off x="9289914" y="2481583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64E8B62-67F7-B84E-725B-B09018E349FD}"/>
                </a:ext>
              </a:extLst>
            </p:cNvPr>
            <p:cNvSpPr/>
            <p:nvPr/>
          </p:nvSpPr>
          <p:spPr>
            <a:xfrm>
              <a:off x="9523306" y="1806214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A1E3BC-BE3C-D887-4A22-F5CA0226C853}"/>
                </a:ext>
              </a:extLst>
            </p:cNvPr>
            <p:cNvSpPr/>
            <p:nvPr/>
          </p:nvSpPr>
          <p:spPr>
            <a:xfrm>
              <a:off x="9523306" y="203359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5975619-3603-33DC-7E2E-C684BFAABDCE}"/>
                </a:ext>
              </a:extLst>
            </p:cNvPr>
            <p:cNvSpPr/>
            <p:nvPr/>
          </p:nvSpPr>
          <p:spPr>
            <a:xfrm>
              <a:off x="9523306" y="225760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77ABA0B-C975-2E0D-1CA5-DA75D21606B2}"/>
                </a:ext>
              </a:extLst>
            </p:cNvPr>
            <p:cNvSpPr/>
            <p:nvPr/>
          </p:nvSpPr>
          <p:spPr>
            <a:xfrm>
              <a:off x="9523306" y="2481619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B65BA7B-BB2F-1C6C-A7D0-A7D104A6BE64}"/>
                </a:ext>
              </a:extLst>
            </p:cNvPr>
            <p:cNvSpPr/>
            <p:nvPr/>
          </p:nvSpPr>
          <p:spPr>
            <a:xfrm>
              <a:off x="8779670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3DE390D-E41C-2DCD-649B-91F21C47FFBD}"/>
                </a:ext>
              </a:extLst>
            </p:cNvPr>
            <p:cNvSpPr/>
            <p:nvPr/>
          </p:nvSpPr>
          <p:spPr>
            <a:xfrm>
              <a:off x="8779670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0361F91-63D1-02DD-C1E6-5E826F3EE8D6}"/>
                </a:ext>
              </a:extLst>
            </p:cNvPr>
            <p:cNvSpPr/>
            <p:nvPr/>
          </p:nvSpPr>
          <p:spPr>
            <a:xfrm>
              <a:off x="8779670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58A3DCF-DF2B-1D18-E5CE-F00F6911AB94}"/>
                </a:ext>
              </a:extLst>
            </p:cNvPr>
            <p:cNvSpPr/>
            <p:nvPr/>
          </p:nvSpPr>
          <p:spPr>
            <a:xfrm>
              <a:off x="8779670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F476EC0-EFE0-DF7B-E48B-8FE301BE2C80}"/>
                </a:ext>
              </a:extLst>
            </p:cNvPr>
            <p:cNvSpPr/>
            <p:nvPr/>
          </p:nvSpPr>
          <p:spPr>
            <a:xfrm>
              <a:off x="9013062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91444B-C54F-8FE8-8DE5-E471049A096F}"/>
                </a:ext>
              </a:extLst>
            </p:cNvPr>
            <p:cNvSpPr/>
            <p:nvPr/>
          </p:nvSpPr>
          <p:spPr>
            <a:xfrm>
              <a:off x="9013062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581768-633F-75E5-9D6E-F417412738A4}"/>
                </a:ext>
              </a:extLst>
            </p:cNvPr>
            <p:cNvSpPr/>
            <p:nvPr/>
          </p:nvSpPr>
          <p:spPr>
            <a:xfrm>
              <a:off x="9013062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C91F3F3-7A56-ABA3-7DDA-F2E0FD5DDD48}"/>
                </a:ext>
              </a:extLst>
            </p:cNvPr>
            <p:cNvSpPr/>
            <p:nvPr/>
          </p:nvSpPr>
          <p:spPr>
            <a:xfrm>
              <a:off x="9013062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1C9B464-561C-E98A-DFA3-6029A4099A06}"/>
                </a:ext>
              </a:extLst>
            </p:cNvPr>
            <p:cNvSpPr/>
            <p:nvPr/>
          </p:nvSpPr>
          <p:spPr>
            <a:xfrm>
              <a:off x="9246454" y="18631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6FB8FA-3841-9606-4595-D8CB3202F44C}"/>
                </a:ext>
              </a:extLst>
            </p:cNvPr>
            <p:cNvSpPr/>
            <p:nvPr/>
          </p:nvSpPr>
          <p:spPr>
            <a:xfrm>
              <a:off x="9246454" y="209056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880AA0A-1DA9-2DC6-A64C-F7AAFA44BABC}"/>
                </a:ext>
              </a:extLst>
            </p:cNvPr>
            <p:cNvSpPr/>
            <p:nvPr/>
          </p:nvSpPr>
          <p:spPr>
            <a:xfrm>
              <a:off x="9246454" y="231457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D054D81-5DE3-94D1-99F8-3709B314FC68}"/>
                </a:ext>
              </a:extLst>
            </p:cNvPr>
            <p:cNvSpPr/>
            <p:nvPr/>
          </p:nvSpPr>
          <p:spPr>
            <a:xfrm>
              <a:off x="9246454" y="2538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BCC4610-780D-B438-35FD-1360CC464BA1}"/>
                </a:ext>
              </a:extLst>
            </p:cNvPr>
            <p:cNvSpPr/>
            <p:nvPr/>
          </p:nvSpPr>
          <p:spPr>
            <a:xfrm>
              <a:off x="9479846" y="186321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E9174EA-53AF-2FB4-3B04-D64B028DC3CA}"/>
                </a:ext>
              </a:extLst>
            </p:cNvPr>
            <p:cNvSpPr/>
            <p:nvPr/>
          </p:nvSpPr>
          <p:spPr>
            <a:xfrm>
              <a:off x="9479846" y="209059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ECF47-8391-776B-D53D-E9541F0E3FE6}"/>
                </a:ext>
              </a:extLst>
            </p:cNvPr>
            <p:cNvSpPr/>
            <p:nvPr/>
          </p:nvSpPr>
          <p:spPr>
            <a:xfrm>
              <a:off x="9479846" y="231460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5548A4B-1694-1417-2BC3-FA31221E947B}"/>
                </a:ext>
              </a:extLst>
            </p:cNvPr>
            <p:cNvSpPr/>
            <p:nvPr/>
          </p:nvSpPr>
          <p:spPr>
            <a:xfrm>
              <a:off x="9479846" y="253861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74E632-0351-6A2E-0CA0-13D2F723E8FA}"/>
                </a:ext>
              </a:extLst>
            </p:cNvPr>
            <p:cNvSpPr/>
            <p:nvPr/>
          </p:nvSpPr>
          <p:spPr>
            <a:xfrm>
              <a:off x="8739169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6228776-CE7F-3375-DF4F-E18A5B225713}"/>
                </a:ext>
              </a:extLst>
            </p:cNvPr>
            <p:cNvSpPr/>
            <p:nvPr/>
          </p:nvSpPr>
          <p:spPr>
            <a:xfrm>
              <a:off x="8739169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67E49D2-1070-CA8F-17BF-453C50F3A779}"/>
                </a:ext>
              </a:extLst>
            </p:cNvPr>
            <p:cNvSpPr/>
            <p:nvPr/>
          </p:nvSpPr>
          <p:spPr>
            <a:xfrm>
              <a:off x="8739169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465B353-7FA2-2A0A-D938-DCC9B74742BF}"/>
                </a:ext>
              </a:extLst>
            </p:cNvPr>
            <p:cNvSpPr/>
            <p:nvPr/>
          </p:nvSpPr>
          <p:spPr>
            <a:xfrm>
              <a:off x="8739169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A94492E-20A0-DDBB-BCD6-A137194FFBFA}"/>
                </a:ext>
              </a:extLst>
            </p:cNvPr>
            <p:cNvSpPr/>
            <p:nvPr/>
          </p:nvSpPr>
          <p:spPr>
            <a:xfrm>
              <a:off x="8972561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6D28B25-5306-3DC7-BE0F-E3C70A2F0F1C}"/>
                </a:ext>
              </a:extLst>
            </p:cNvPr>
            <p:cNvSpPr/>
            <p:nvPr/>
          </p:nvSpPr>
          <p:spPr>
            <a:xfrm>
              <a:off x="8972561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C81B2B7-D693-0C03-C05C-BDC497A33523}"/>
                </a:ext>
              </a:extLst>
            </p:cNvPr>
            <p:cNvSpPr/>
            <p:nvPr/>
          </p:nvSpPr>
          <p:spPr>
            <a:xfrm>
              <a:off x="8972561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BECF3C5-E4EA-467E-9804-AFBF820C2F6B}"/>
                </a:ext>
              </a:extLst>
            </p:cNvPr>
            <p:cNvSpPr/>
            <p:nvPr/>
          </p:nvSpPr>
          <p:spPr>
            <a:xfrm>
              <a:off x="8972561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F0487F-ACBD-EEB6-239D-0DAAE04C91E6}"/>
                </a:ext>
              </a:extLst>
            </p:cNvPr>
            <p:cNvSpPr/>
            <p:nvPr/>
          </p:nvSpPr>
          <p:spPr>
            <a:xfrm>
              <a:off x="9205953" y="1917545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E6CF33B6-8A34-8B21-0E9F-9C49FF0B5E43}"/>
                </a:ext>
              </a:extLst>
            </p:cNvPr>
            <p:cNvSpPr/>
            <p:nvPr/>
          </p:nvSpPr>
          <p:spPr>
            <a:xfrm>
              <a:off x="9205953" y="214493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8AB4A12-5C83-6C66-EEA6-F0E196BE05F5}"/>
                </a:ext>
              </a:extLst>
            </p:cNvPr>
            <p:cNvSpPr/>
            <p:nvPr/>
          </p:nvSpPr>
          <p:spPr>
            <a:xfrm>
              <a:off x="9205953" y="236894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FAA6AB-FF9F-64DA-85D4-E2431C28771C}"/>
                </a:ext>
              </a:extLst>
            </p:cNvPr>
            <p:cNvSpPr/>
            <p:nvPr/>
          </p:nvSpPr>
          <p:spPr>
            <a:xfrm>
              <a:off x="9205953" y="2592950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B506275-0D6B-2E06-B7F0-9D58F0E3970A}"/>
                </a:ext>
              </a:extLst>
            </p:cNvPr>
            <p:cNvSpPr/>
            <p:nvPr/>
          </p:nvSpPr>
          <p:spPr>
            <a:xfrm>
              <a:off x="9439345" y="191758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253D13D-F9F1-945D-95E4-D60FDD08E2C3}"/>
                </a:ext>
              </a:extLst>
            </p:cNvPr>
            <p:cNvSpPr/>
            <p:nvPr/>
          </p:nvSpPr>
          <p:spPr>
            <a:xfrm>
              <a:off x="9439345" y="214496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768F142-C9E8-6248-E14D-EFAE5B567171}"/>
                </a:ext>
              </a:extLst>
            </p:cNvPr>
            <p:cNvSpPr/>
            <p:nvPr/>
          </p:nvSpPr>
          <p:spPr>
            <a:xfrm>
              <a:off x="9439345" y="236897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6949DEC-1D95-C1A5-5EF1-58B857A124DD}"/>
                </a:ext>
              </a:extLst>
            </p:cNvPr>
            <p:cNvSpPr/>
            <p:nvPr/>
          </p:nvSpPr>
          <p:spPr>
            <a:xfrm>
              <a:off x="9439345" y="259298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701F6FF-37A0-B13B-6A3C-80E8B551DD91}"/>
                </a:ext>
              </a:extLst>
            </p:cNvPr>
            <p:cNvSpPr/>
            <p:nvPr/>
          </p:nvSpPr>
          <p:spPr>
            <a:xfrm>
              <a:off x="8700149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9EFB4F0-1E0B-7DB8-16CE-ED89E98546F1}"/>
                </a:ext>
              </a:extLst>
            </p:cNvPr>
            <p:cNvSpPr/>
            <p:nvPr/>
          </p:nvSpPr>
          <p:spPr>
            <a:xfrm>
              <a:off x="8700149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34E0DCF-3E8F-A66F-8B10-8D89DE7A9A45}"/>
                </a:ext>
              </a:extLst>
            </p:cNvPr>
            <p:cNvSpPr/>
            <p:nvPr/>
          </p:nvSpPr>
          <p:spPr>
            <a:xfrm>
              <a:off x="8700149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F740663-635C-A7FE-E70F-F7F9E62F903D}"/>
                </a:ext>
              </a:extLst>
            </p:cNvPr>
            <p:cNvSpPr/>
            <p:nvPr/>
          </p:nvSpPr>
          <p:spPr>
            <a:xfrm>
              <a:off x="8700149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93517FD-CB0E-70D5-0AE9-F08D5D1AECD6}"/>
                </a:ext>
              </a:extLst>
            </p:cNvPr>
            <p:cNvSpPr/>
            <p:nvPr/>
          </p:nvSpPr>
          <p:spPr>
            <a:xfrm>
              <a:off x="8933541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39B34E7-9257-0D72-3601-5114F5BFB7E0}"/>
                </a:ext>
              </a:extLst>
            </p:cNvPr>
            <p:cNvSpPr/>
            <p:nvPr/>
          </p:nvSpPr>
          <p:spPr>
            <a:xfrm>
              <a:off x="8933541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EAEE29-1200-0707-C1C1-DDC7138EE02A}"/>
                </a:ext>
              </a:extLst>
            </p:cNvPr>
            <p:cNvSpPr/>
            <p:nvPr/>
          </p:nvSpPr>
          <p:spPr>
            <a:xfrm>
              <a:off x="8933541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630D742-EF63-A49D-E16F-A00B16BCAB62}"/>
                </a:ext>
              </a:extLst>
            </p:cNvPr>
            <p:cNvSpPr/>
            <p:nvPr/>
          </p:nvSpPr>
          <p:spPr>
            <a:xfrm>
              <a:off x="8933541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E909338-576C-9FFD-A2BB-D7557476A8DC}"/>
                </a:ext>
              </a:extLst>
            </p:cNvPr>
            <p:cNvSpPr/>
            <p:nvPr/>
          </p:nvSpPr>
          <p:spPr>
            <a:xfrm>
              <a:off x="9166933" y="1971431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D43E496-1834-534D-03E4-4C5A64FC1461}"/>
                </a:ext>
              </a:extLst>
            </p:cNvPr>
            <p:cNvSpPr/>
            <p:nvPr/>
          </p:nvSpPr>
          <p:spPr>
            <a:xfrm>
              <a:off x="9166933" y="219881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668023-D598-3D89-481D-8E3E3A1EFE87}"/>
                </a:ext>
              </a:extLst>
            </p:cNvPr>
            <p:cNvSpPr/>
            <p:nvPr/>
          </p:nvSpPr>
          <p:spPr>
            <a:xfrm>
              <a:off x="9166933" y="242282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CAFF45B-5D73-A76C-C04D-DCA3C0CCB482}"/>
                </a:ext>
              </a:extLst>
            </p:cNvPr>
            <p:cNvSpPr/>
            <p:nvPr/>
          </p:nvSpPr>
          <p:spPr>
            <a:xfrm>
              <a:off x="9166933" y="2646836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1DA3CEE-5D44-6AE8-F87B-36945B0D1474}"/>
                </a:ext>
              </a:extLst>
            </p:cNvPr>
            <p:cNvSpPr/>
            <p:nvPr/>
          </p:nvSpPr>
          <p:spPr>
            <a:xfrm>
              <a:off x="9400325" y="1971467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EA0EB5B-FA4D-B60B-4DB1-0F77A6C7AAA6}"/>
                </a:ext>
              </a:extLst>
            </p:cNvPr>
            <p:cNvSpPr/>
            <p:nvPr/>
          </p:nvSpPr>
          <p:spPr>
            <a:xfrm>
              <a:off x="9400325" y="219885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5D2D81C-9119-0356-0F0F-71592DA245B6}"/>
                </a:ext>
              </a:extLst>
            </p:cNvPr>
            <p:cNvSpPr/>
            <p:nvPr/>
          </p:nvSpPr>
          <p:spPr>
            <a:xfrm>
              <a:off x="9400325" y="242286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14ACF87-13D7-E848-EAF4-F0565129478C}"/>
                </a:ext>
              </a:extLst>
            </p:cNvPr>
            <p:cNvSpPr/>
            <p:nvPr/>
          </p:nvSpPr>
          <p:spPr>
            <a:xfrm>
              <a:off x="9400325" y="2646872"/>
              <a:ext cx="154236" cy="16525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2F77175-AB6E-6A3C-CD5A-5B21E9E5D66C}"/>
                </a:ext>
              </a:extLst>
            </p:cNvPr>
            <p:cNvSpPr/>
            <p:nvPr/>
          </p:nvSpPr>
          <p:spPr>
            <a:xfrm>
              <a:off x="8659092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E8E2498-5F69-BC45-EA6A-66690E53D82D}"/>
                </a:ext>
              </a:extLst>
            </p:cNvPr>
            <p:cNvSpPr/>
            <p:nvPr/>
          </p:nvSpPr>
          <p:spPr>
            <a:xfrm>
              <a:off x="8659092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6A4E168-1F4D-8076-1D58-147DC576AB30}"/>
                </a:ext>
              </a:extLst>
            </p:cNvPr>
            <p:cNvSpPr/>
            <p:nvPr/>
          </p:nvSpPr>
          <p:spPr>
            <a:xfrm>
              <a:off x="8659092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82BE0AD-9799-8ACF-7F31-C1EBA6DEF2FF}"/>
                </a:ext>
              </a:extLst>
            </p:cNvPr>
            <p:cNvSpPr/>
            <p:nvPr/>
          </p:nvSpPr>
          <p:spPr>
            <a:xfrm>
              <a:off x="8659092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657F240-FD1A-07E2-312E-FC4E0E27F700}"/>
                </a:ext>
              </a:extLst>
            </p:cNvPr>
            <p:cNvSpPr/>
            <p:nvPr/>
          </p:nvSpPr>
          <p:spPr>
            <a:xfrm>
              <a:off x="8892484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35638B-A729-3510-C74C-AE7E046D5AB7}"/>
                </a:ext>
              </a:extLst>
            </p:cNvPr>
            <p:cNvSpPr/>
            <p:nvPr/>
          </p:nvSpPr>
          <p:spPr>
            <a:xfrm>
              <a:off x="8892484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3F5B62F-C489-D985-9A34-5FD8832B88A4}"/>
                </a:ext>
              </a:extLst>
            </p:cNvPr>
            <p:cNvSpPr/>
            <p:nvPr/>
          </p:nvSpPr>
          <p:spPr>
            <a:xfrm>
              <a:off x="8892484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5085AAC-58BA-1A44-62F1-4C9C6721FD62}"/>
                </a:ext>
              </a:extLst>
            </p:cNvPr>
            <p:cNvSpPr/>
            <p:nvPr/>
          </p:nvSpPr>
          <p:spPr>
            <a:xfrm>
              <a:off x="8892484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9CCF491-81AF-A8F7-123D-89271674EE36}"/>
                </a:ext>
              </a:extLst>
            </p:cNvPr>
            <p:cNvSpPr/>
            <p:nvPr/>
          </p:nvSpPr>
          <p:spPr>
            <a:xfrm>
              <a:off x="9125876" y="2024066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23A9059-2A87-D484-D5B3-08A67291CB13}"/>
                </a:ext>
              </a:extLst>
            </p:cNvPr>
            <p:cNvSpPr/>
            <p:nvPr/>
          </p:nvSpPr>
          <p:spPr>
            <a:xfrm>
              <a:off x="9125876" y="225145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B78881-9D6C-9FEA-004B-AAA1A8A734A2}"/>
                </a:ext>
              </a:extLst>
            </p:cNvPr>
            <p:cNvSpPr/>
            <p:nvPr/>
          </p:nvSpPr>
          <p:spPr>
            <a:xfrm>
              <a:off x="9125876" y="247546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55F9779-E0D9-7128-EBEA-995C5B0B97F0}"/>
                </a:ext>
              </a:extLst>
            </p:cNvPr>
            <p:cNvSpPr/>
            <p:nvPr/>
          </p:nvSpPr>
          <p:spPr>
            <a:xfrm>
              <a:off x="9125876" y="2699471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38C0606-209F-3771-E413-1738EC8ABAEE}"/>
                </a:ext>
              </a:extLst>
            </p:cNvPr>
            <p:cNvSpPr/>
            <p:nvPr/>
          </p:nvSpPr>
          <p:spPr>
            <a:xfrm>
              <a:off x="9359268" y="2024102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18A6C1F-E315-5AFD-854A-84B06988E1C8}"/>
                </a:ext>
              </a:extLst>
            </p:cNvPr>
            <p:cNvSpPr/>
            <p:nvPr/>
          </p:nvSpPr>
          <p:spPr>
            <a:xfrm>
              <a:off x="9359268" y="225148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984D000-9777-F3D2-9CCD-0AB4873735E7}"/>
                </a:ext>
              </a:extLst>
            </p:cNvPr>
            <p:cNvSpPr/>
            <p:nvPr/>
          </p:nvSpPr>
          <p:spPr>
            <a:xfrm>
              <a:off x="9359268" y="247549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E21FF1E-706E-22CB-C562-48CCA6BCDD14}"/>
                </a:ext>
              </a:extLst>
            </p:cNvPr>
            <p:cNvSpPr/>
            <p:nvPr/>
          </p:nvSpPr>
          <p:spPr>
            <a:xfrm>
              <a:off x="9359268" y="2699507"/>
              <a:ext cx="154236" cy="165253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C9BD277-48F1-7CF6-E72A-E06914F81750}"/>
              </a:ext>
            </a:extLst>
          </p:cNvPr>
          <p:cNvCxnSpPr/>
          <p:nvPr/>
        </p:nvCxnSpPr>
        <p:spPr>
          <a:xfrm>
            <a:off x="0" y="870297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4887CC5-4B9A-560B-8B66-703DB5E5A986}"/>
              </a:ext>
            </a:extLst>
          </p:cNvPr>
          <p:cNvCxnSpPr/>
          <p:nvPr/>
        </p:nvCxnSpPr>
        <p:spPr>
          <a:xfrm>
            <a:off x="6331527" y="870297"/>
            <a:ext cx="0" cy="598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F112EC7-68F2-60EB-03AB-2D49E4727D26}"/>
              </a:ext>
            </a:extLst>
          </p:cNvPr>
          <p:cNvCxnSpPr/>
          <p:nvPr/>
        </p:nvCxnSpPr>
        <p:spPr>
          <a:xfrm>
            <a:off x="0" y="371793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Content Placeholder 2">
            <a:extLst>
              <a:ext uri="{FF2B5EF4-FFF2-40B4-BE49-F238E27FC236}">
                <a16:creationId xmlns:a16="http://schemas.microsoft.com/office/drawing/2014/main" id="{09C4813E-7987-0EF9-F0D3-00E8CCC17674}"/>
              </a:ext>
            </a:extLst>
          </p:cNvPr>
          <p:cNvSpPr txBox="1">
            <a:spLocks/>
          </p:cNvSpPr>
          <p:nvPr/>
        </p:nvSpPr>
        <p:spPr>
          <a:xfrm>
            <a:off x="761842" y="934612"/>
            <a:ext cx="4639929" cy="46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One dimension (vectors)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5F76BD6E-B487-5C7B-0655-2918E34BC37E}"/>
              </a:ext>
            </a:extLst>
          </p:cNvPr>
          <p:cNvSpPr txBox="1">
            <a:spLocks/>
          </p:cNvSpPr>
          <p:nvPr/>
        </p:nvSpPr>
        <p:spPr>
          <a:xfrm>
            <a:off x="6676530" y="3885671"/>
            <a:ext cx="5052926" cy="4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Any which way! (lists)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B44E29-172B-C45A-4305-7A48CB1C1594}"/>
              </a:ext>
            </a:extLst>
          </p:cNvPr>
          <p:cNvGrpSpPr/>
          <p:nvPr/>
        </p:nvGrpSpPr>
        <p:grpSpPr>
          <a:xfrm>
            <a:off x="7941107" y="4350510"/>
            <a:ext cx="860946" cy="2327136"/>
            <a:chOff x="7815608" y="4433092"/>
            <a:chExt cx="860946" cy="232713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396820-A633-8592-64D3-30F6BF90D61C}"/>
                </a:ext>
              </a:extLst>
            </p:cNvPr>
            <p:cNvSpPr/>
            <p:nvPr/>
          </p:nvSpPr>
          <p:spPr>
            <a:xfrm>
              <a:off x="7822142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307C5A5E-F668-812F-441E-6C5B9898DFA2}"/>
                </a:ext>
              </a:extLst>
            </p:cNvPr>
            <p:cNvSpPr/>
            <p:nvPr/>
          </p:nvSpPr>
          <p:spPr>
            <a:xfrm>
              <a:off x="7822142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F7CB715-1D65-1B39-9510-5F92AD7BBA36}"/>
                </a:ext>
              </a:extLst>
            </p:cNvPr>
            <p:cNvSpPr/>
            <p:nvPr/>
          </p:nvSpPr>
          <p:spPr>
            <a:xfrm>
              <a:off x="8055534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C9DF24B-9D71-B64E-B6E3-EB6F76773AE4}"/>
                </a:ext>
              </a:extLst>
            </p:cNvPr>
            <p:cNvSpPr/>
            <p:nvPr/>
          </p:nvSpPr>
          <p:spPr>
            <a:xfrm>
              <a:off x="8055534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320CF6F-3FF6-795D-025D-8E5F938A13C6}"/>
                </a:ext>
              </a:extLst>
            </p:cNvPr>
            <p:cNvSpPr/>
            <p:nvPr/>
          </p:nvSpPr>
          <p:spPr>
            <a:xfrm>
              <a:off x="8288926" y="4433092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3C5B4E3-0231-2E49-A1F7-9DF5438109D8}"/>
                </a:ext>
              </a:extLst>
            </p:cNvPr>
            <p:cNvSpPr/>
            <p:nvPr/>
          </p:nvSpPr>
          <p:spPr>
            <a:xfrm>
              <a:off x="8288926" y="466047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0141DF5-2AF2-9E0E-1100-E4B92707C266}"/>
                </a:ext>
              </a:extLst>
            </p:cNvPr>
            <p:cNvSpPr/>
            <p:nvPr/>
          </p:nvSpPr>
          <p:spPr>
            <a:xfrm>
              <a:off x="8522318" y="4433128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C7896906-951F-5D4A-75DC-7AB229F7F29B}"/>
                </a:ext>
              </a:extLst>
            </p:cNvPr>
            <p:cNvSpPr/>
            <p:nvPr/>
          </p:nvSpPr>
          <p:spPr>
            <a:xfrm>
              <a:off x="8522318" y="466051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34F60D8-257E-D140-0B48-96AF4B987872}"/>
                </a:ext>
              </a:extLst>
            </p:cNvPr>
            <p:cNvSpPr/>
            <p:nvPr/>
          </p:nvSpPr>
          <p:spPr>
            <a:xfrm>
              <a:off x="7822142" y="493864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90A312F-4A8D-4E1D-442C-33EDE2038A3E}"/>
                </a:ext>
              </a:extLst>
            </p:cNvPr>
            <p:cNvSpPr/>
            <p:nvPr/>
          </p:nvSpPr>
          <p:spPr>
            <a:xfrm>
              <a:off x="7822142" y="516602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A6C1E0C-1DA9-CD71-B056-AC27BAEF29F3}"/>
                </a:ext>
              </a:extLst>
            </p:cNvPr>
            <p:cNvSpPr/>
            <p:nvPr/>
          </p:nvSpPr>
          <p:spPr>
            <a:xfrm>
              <a:off x="7822142" y="539003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C47B9E4-D92A-19A4-6EBA-E1024A3AB871}"/>
                </a:ext>
              </a:extLst>
            </p:cNvPr>
            <p:cNvSpPr/>
            <p:nvPr/>
          </p:nvSpPr>
          <p:spPr>
            <a:xfrm>
              <a:off x="8045970" y="5615799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4A5B238-01A3-542C-D2AA-0E24B31191F7}"/>
                </a:ext>
              </a:extLst>
            </p:cNvPr>
            <p:cNvSpPr/>
            <p:nvPr/>
          </p:nvSpPr>
          <p:spPr>
            <a:xfrm>
              <a:off x="8045970" y="5843184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463930-3339-3753-2A93-16CDC911D9D6}"/>
                </a:ext>
              </a:extLst>
            </p:cNvPr>
            <p:cNvSpPr/>
            <p:nvPr/>
          </p:nvSpPr>
          <p:spPr>
            <a:xfrm>
              <a:off x="8045970" y="6105763"/>
              <a:ext cx="154236" cy="16450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1BFA6F02-A134-8B9B-F6E1-14CEF7DD294C}"/>
                </a:ext>
              </a:extLst>
            </p:cNvPr>
            <p:cNvSpPr/>
            <p:nvPr/>
          </p:nvSpPr>
          <p:spPr>
            <a:xfrm>
              <a:off x="8278946" y="61050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E29743-6345-A7AE-EC54-1682A7F0B802}"/>
                </a:ext>
              </a:extLst>
            </p:cNvPr>
            <p:cNvSpPr/>
            <p:nvPr/>
          </p:nvSpPr>
          <p:spPr>
            <a:xfrm>
              <a:off x="7815608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1EBEEF3-B5CB-4D47-F17F-66E116DBFAE1}"/>
                </a:ext>
              </a:extLst>
            </p:cNvPr>
            <p:cNvSpPr/>
            <p:nvPr/>
          </p:nvSpPr>
          <p:spPr>
            <a:xfrm>
              <a:off x="7815608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083435D-A08A-B00B-F948-AA8170314411}"/>
                </a:ext>
              </a:extLst>
            </p:cNvPr>
            <p:cNvSpPr/>
            <p:nvPr/>
          </p:nvSpPr>
          <p:spPr>
            <a:xfrm>
              <a:off x="8049000" y="6367590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CDDA178-FE07-BCDB-F5D4-5AFBA0C53D5B}"/>
                </a:ext>
              </a:extLst>
            </p:cNvPr>
            <p:cNvSpPr/>
            <p:nvPr/>
          </p:nvSpPr>
          <p:spPr>
            <a:xfrm>
              <a:off x="8049000" y="6594975"/>
              <a:ext cx="154236" cy="1652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" name="Content Placeholder 2">
            <a:extLst>
              <a:ext uri="{FF2B5EF4-FFF2-40B4-BE49-F238E27FC236}">
                <a16:creationId xmlns:a16="http://schemas.microsoft.com/office/drawing/2014/main" id="{EE51F6CF-DA2A-EB51-751E-5C7E36288F54}"/>
              </a:ext>
            </a:extLst>
          </p:cNvPr>
          <p:cNvSpPr txBox="1">
            <a:spLocks/>
          </p:cNvSpPr>
          <p:nvPr/>
        </p:nvSpPr>
        <p:spPr>
          <a:xfrm>
            <a:off x="6323769" y="1409032"/>
            <a:ext cx="2331807" cy="435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- matrices -</a:t>
            </a:r>
          </a:p>
        </p:txBody>
      </p:sp>
      <p:sp>
        <p:nvSpPr>
          <p:cNvPr id="226" name="Content Placeholder 2">
            <a:extLst>
              <a:ext uri="{FF2B5EF4-FFF2-40B4-BE49-F238E27FC236}">
                <a16:creationId xmlns:a16="http://schemas.microsoft.com/office/drawing/2014/main" id="{5DAC6216-4368-F7DF-2666-D4EAA1E98172}"/>
              </a:ext>
            </a:extLst>
          </p:cNvPr>
          <p:cNvSpPr txBox="1">
            <a:spLocks/>
          </p:cNvSpPr>
          <p:nvPr/>
        </p:nvSpPr>
        <p:spPr>
          <a:xfrm>
            <a:off x="8647817" y="1406854"/>
            <a:ext cx="2771788" cy="54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r>
              <a:rPr lang="en-US" dirty="0"/>
              <a:t> - </a:t>
            </a:r>
            <a:r>
              <a:rPr lang="en-US" dirty="0" err="1"/>
              <a:t>data.frames</a:t>
            </a:r>
            <a:r>
              <a:rPr lang="en-US" dirty="0"/>
              <a:t> -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CC33F5-C181-0C5C-2902-1C7D6487C76B}"/>
              </a:ext>
            </a:extLst>
          </p:cNvPr>
          <p:cNvSpPr txBox="1">
            <a:spLocks/>
          </p:cNvSpPr>
          <p:nvPr/>
        </p:nvSpPr>
        <p:spPr>
          <a:xfrm>
            <a:off x="4009319" y="6041625"/>
            <a:ext cx="1817724" cy="65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3DC11D-DFD0-8DCA-0B31-6F8CD3D0A81B}"/>
              </a:ext>
            </a:extLst>
          </p:cNvPr>
          <p:cNvSpPr txBox="1">
            <a:spLocks/>
          </p:cNvSpPr>
          <p:nvPr/>
        </p:nvSpPr>
        <p:spPr>
          <a:xfrm>
            <a:off x="9235783" y="5880901"/>
            <a:ext cx="2882679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02" grpId="0"/>
      <p:bldP spid="203" grpId="0"/>
      <p:bldP spid="225" grpId="0"/>
      <p:bldP spid="226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Take-aways so far!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233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Things can be put together in…</a:t>
            </a:r>
          </a:p>
          <a:p>
            <a:pPr lvl="1"/>
            <a:r>
              <a:rPr lang="en-US" dirty="0"/>
              <a:t>One dimension (vectors)</a:t>
            </a:r>
          </a:p>
          <a:p>
            <a:pPr lvl="1"/>
            <a:r>
              <a:rPr lang="en-US" dirty="0"/>
              <a:t>Two dimensions (matrices &amp; </a:t>
            </a:r>
            <a:r>
              <a:rPr lang="en-US" dirty="0" err="1"/>
              <a:t>data.frames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Multiple dimensions (arrays)</a:t>
            </a:r>
          </a:p>
          <a:p>
            <a:pPr lvl="1"/>
            <a:r>
              <a:rPr lang="en-US" dirty="0"/>
              <a:t>Any which way! (lists)</a:t>
            </a:r>
          </a:p>
          <a:p>
            <a:r>
              <a:rPr lang="en-US" dirty="0"/>
              <a:t>R will give you clues as to how to access individual pieces: </a:t>
            </a:r>
          </a:p>
          <a:p>
            <a:pPr lvl="1"/>
            <a:r>
              <a:rPr lang="en-US" dirty="0"/>
              <a:t>[ ], [ , ], [[ ]], $,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b="1" dirty="0"/>
              <a:t>str() </a:t>
            </a:r>
            <a:r>
              <a:rPr lang="en-US" dirty="0"/>
              <a:t>function will print the complete structure of an object</a:t>
            </a:r>
          </a:p>
          <a:p>
            <a:r>
              <a:rPr lang="en-US" dirty="0"/>
              <a:t>You can access any piece of any object, regardless of how deep it’s nested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312D4-281E-9A04-9C13-9409D04C1CD5}"/>
              </a:ext>
            </a:extLst>
          </p:cNvPr>
          <p:cNvSpPr txBox="1">
            <a:spLocks/>
          </p:cNvSpPr>
          <p:nvPr/>
        </p:nvSpPr>
        <p:spPr>
          <a:xfrm>
            <a:off x="7260116" y="1452643"/>
            <a:ext cx="3451808" cy="66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You will use </a:t>
            </a:r>
            <a:r>
              <a:rPr lang="en-US" sz="1800" b="1" dirty="0" err="1">
                <a:cs typeface="Courier New" panose="02070309020205020404" pitchFamily="49" charset="0"/>
              </a:rPr>
              <a:t>data.frames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and </a:t>
            </a:r>
            <a:r>
              <a:rPr lang="en-US" sz="1800" b="1" dirty="0">
                <a:cs typeface="Courier New" panose="02070309020205020404" pitchFamily="49" charset="0"/>
              </a:rPr>
              <a:t>vectors</a:t>
            </a:r>
            <a:r>
              <a:rPr lang="en-US" sz="1800" dirty="0">
                <a:cs typeface="Courier New" panose="02070309020205020404" pitchFamily="49" charset="0"/>
              </a:rPr>
              <a:t> more than anything else, </a:t>
            </a:r>
            <a:r>
              <a:rPr lang="en-US" sz="1800" i="1" dirty="0">
                <a:cs typeface="Courier New" panose="02070309020205020404" pitchFamily="49" charset="0"/>
              </a:rPr>
              <a:t>by far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004D277-47E0-DF4C-E33A-F1786E8F74B9}"/>
              </a:ext>
            </a:extLst>
          </p:cNvPr>
          <p:cNvSpPr/>
          <p:nvPr/>
        </p:nvSpPr>
        <p:spPr>
          <a:xfrm>
            <a:off x="6951931" y="1375328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ED917-85BB-5B69-BF99-1C244A3B7CCA}"/>
              </a:ext>
            </a:extLst>
          </p:cNvPr>
          <p:cNvSpPr txBox="1">
            <a:spLocks/>
          </p:cNvSpPr>
          <p:nvPr/>
        </p:nvSpPr>
        <p:spPr>
          <a:xfrm>
            <a:off x="5751185" y="2174024"/>
            <a:ext cx="3451808" cy="41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use these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383BAB-98F1-E5FC-2202-EEB08A018FB8}"/>
              </a:ext>
            </a:extLst>
          </p:cNvPr>
          <p:cNvSpPr txBox="1">
            <a:spLocks/>
          </p:cNvSpPr>
          <p:nvPr/>
        </p:nvSpPr>
        <p:spPr>
          <a:xfrm>
            <a:off x="4647730" y="2554430"/>
            <a:ext cx="7544270" cy="411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dirty="0">
                <a:cs typeface="Courier New" panose="02070309020205020404" pitchFamily="49" charset="0"/>
              </a:rPr>
              <a:t>You will probably never </a:t>
            </a:r>
            <a:r>
              <a:rPr lang="en-US" sz="1700" i="1" dirty="0">
                <a:cs typeface="Courier New" panose="02070309020205020404" pitchFamily="49" charset="0"/>
              </a:rPr>
              <a:t>make</a:t>
            </a:r>
            <a:r>
              <a:rPr lang="en-US" sz="1700" dirty="0">
                <a:cs typeface="Courier New" panose="02070309020205020404" pitchFamily="49" charset="0"/>
              </a:rPr>
              <a:t> these, but it’s handy to know how to take them apart</a:t>
            </a:r>
            <a:endParaRPr lang="en-US" sz="1700" i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700" dirty="0"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9F58D3-BBDD-EE65-2F6B-5F84197087F4}"/>
              </a:ext>
            </a:extLst>
          </p:cNvPr>
          <p:cNvCxnSpPr/>
          <p:nvPr/>
        </p:nvCxnSpPr>
        <p:spPr>
          <a:xfrm flipH="1">
            <a:off x="5292090" y="2311145"/>
            <a:ext cx="413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DE79E-17B7-9C92-DDC0-BA26AB711180}"/>
              </a:ext>
            </a:extLst>
          </p:cNvPr>
          <p:cNvCxnSpPr>
            <a:cxnSpLocks/>
          </p:cNvCxnSpPr>
          <p:nvPr/>
        </p:nvCxnSpPr>
        <p:spPr>
          <a:xfrm flipH="1">
            <a:off x="4303395" y="2686216"/>
            <a:ext cx="334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Here’s a crazy example…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3710" y="778256"/>
            <a:ext cx="5887258" cy="2875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you need the </a:t>
            </a:r>
            <a:r>
              <a:rPr lang="en-US" i="1" dirty="0"/>
              <a:t>contents </a:t>
            </a:r>
            <a:r>
              <a:rPr lang="en-US" dirty="0"/>
              <a:t>of hypothesis test output?</a:t>
            </a:r>
          </a:p>
          <a:p>
            <a:pPr marL="457200" lvl="1" indent="0">
              <a:buNone/>
            </a:pPr>
            <a:r>
              <a:rPr lang="en-US" i="1" dirty="0"/>
              <a:t>Sometimes screen-scraping isn’t enough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5010" y="245806"/>
            <a:ext cx="5108249" cy="65187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     # storing the test results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str(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                             # looking at what is returned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List of 10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statistic  : Named num -4.88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parameter  : Named num 7.27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</a:t>
            </a:r>
            <a:r>
              <a:rPr lang="en-US" sz="1600" dirty="0" err="1">
                <a:cs typeface="Courier New" panose="02070309020205020404" pitchFamily="49" charset="0"/>
              </a:rPr>
              <a:t>df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p.value</a:t>
            </a:r>
            <a:r>
              <a:rPr lang="en-US" sz="1600" dirty="0">
                <a:cs typeface="Courier New" panose="02070309020205020404" pitchFamily="49" charset="0"/>
              </a:rPr>
              <a:t>    : num 0.0016                      </a:t>
            </a:r>
            <a:endParaRPr 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conf.int   : num [1:2] -6.17 -2.16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</a:t>
            </a:r>
            <a:r>
              <a:rPr lang="en-US" sz="1600" dirty="0" err="1">
                <a:cs typeface="Courier New" panose="02070309020205020404" pitchFamily="49" charset="0"/>
              </a:rPr>
              <a:t>conf.level</a:t>
            </a:r>
            <a:r>
              <a:rPr lang="en-US" sz="1600" dirty="0">
                <a:cs typeface="Courier New" panose="02070309020205020404" pitchFamily="49" charset="0"/>
              </a:rPr>
              <a:t>")= num 0.95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estimate   : Named num [1:2] 3 7.17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[1:2] "mean of x" "mean of y"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</a:t>
            </a:r>
            <a:r>
              <a:rPr lang="en-US" sz="1600" dirty="0" err="1">
                <a:cs typeface="Courier New" panose="02070309020205020404" pitchFamily="49" charset="0"/>
              </a:rPr>
              <a:t>null.value</a:t>
            </a:r>
            <a:r>
              <a:rPr lang="en-US" sz="1600" dirty="0">
                <a:cs typeface="Courier New" panose="02070309020205020404" pitchFamily="49" charset="0"/>
              </a:rPr>
              <a:t> : Named num 0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 ..-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"names")= chr "difference in means"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stderr     : num 0.853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alternative: chr "</a:t>
            </a:r>
            <a:r>
              <a:rPr lang="en-US" sz="1600" dirty="0" err="1">
                <a:cs typeface="Courier New" panose="02070309020205020404" pitchFamily="49" charset="0"/>
              </a:rPr>
              <a:t>two.sided</a:t>
            </a:r>
            <a:r>
              <a:rPr lang="en-US" sz="1600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method     : chr "Welch Two Sample t-test"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$ data.name  : chr "x1 and x2"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 - </a:t>
            </a:r>
            <a:r>
              <a:rPr lang="en-US" sz="1600" dirty="0" err="1">
                <a:cs typeface="Courier New" panose="02070309020205020404" pitchFamily="49" charset="0"/>
              </a:rPr>
              <a:t>attr</a:t>
            </a:r>
            <a:r>
              <a:rPr lang="en-US" sz="1600" dirty="0">
                <a:cs typeface="Courier New" panose="02070309020205020404" pitchFamily="49" charset="0"/>
              </a:rPr>
              <a:t>(*, "class")= chr "</a:t>
            </a:r>
            <a:r>
              <a:rPr lang="en-US" sz="1600" dirty="0" err="1">
                <a:cs typeface="Courier New" panose="02070309020205020404" pitchFamily="49" charset="0"/>
              </a:rPr>
              <a:t>htest</a:t>
            </a:r>
            <a:r>
              <a:rPr lang="en-US" sz="1600" dirty="0">
                <a:cs typeface="Courier New" panose="02070309020205020404" pitchFamily="49" charset="0"/>
              </a:rPr>
              <a:t>“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testResults$p.value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# extracting the p-value itself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[1] 0.001603947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318460" y="2176348"/>
            <a:ext cx="4159045" cy="4511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x1 &lt;- c(1, 4, 2, 3, 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x2 &lt;- c(7, 6, 9, 6, 8, 7)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t.test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(x1, x2)   # printing the test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Welch Two Sample t-test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data:  x1 and x2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 = -4.8842, </a:t>
            </a:r>
            <a:r>
              <a:rPr lang="en-US" sz="1800" dirty="0" err="1">
                <a:cs typeface="Courier New" panose="02070309020205020404" pitchFamily="49" charset="0"/>
              </a:rPr>
              <a:t>df</a:t>
            </a:r>
            <a:r>
              <a:rPr lang="en-US" sz="1800" dirty="0">
                <a:cs typeface="Courier New" panose="02070309020205020404" pitchFamily="49" charset="0"/>
              </a:rPr>
              <a:t> = 7.2679, p-value = 0.001604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alternative hypothesis: true difference in means is not equal to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95 percent confidence interval: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-6.168948 -2.164385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sample estimates: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mean of x mean of 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3.000000  7.166667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50A7EA-DFCF-B35A-4B89-6331BAC27459}"/>
              </a:ext>
            </a:extLst>
          </p:cNvPr>
          <p:cNvCxnSpPr>
            <a:cxnSpLocks/>
          </p:cNvCxnSpPr>
          <p:nvPr/>
        </p:nvCxnSpPr>
        <p:spPr>
          <a:xfrm>
            <a:off x="6390968" y="2377019"/>
            <a:ext cx="3932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BCE72-F125-4BAE-0777-45C545FA1935}"/>
              </a:ext>
            </a:extLst>
          </p:cNvPr>
          <p:cNvCxnSpPr>
            <a:cxnSpLocks/>
          </p:cNvCxnSpPr>
          <p:nvPr/>
        </p:nvCxnSpPr>
        <p:spPr>
          <a:xfrm>
            <a:off x="6170835" y="6187020"/>
            <a:ext cx="5189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iley Face 6">
            <a:extLst>
              <a:ext uri="{FF2B5EF4-FFF2-40B4-BE49-F238E27FC236}">
                <a16:creationId xmlns:a16="http://schemas.microsoft.com/office/drawing/2014/main" id="{3429AA08-3454-483C-72AC-6BB40F117415}"/>
              </a:ext>
            </a:extLst>
          </p:cNvPr>
          <p:cNvSpPr/>
          <p:nvPr/>
        </p:nvSpPr>
        <p:spPr>
          <a:xfrm>
            <a:off x="9854214" y="2175026"/>
            <a:ext cx="275207" cy="266331"/>
          </a:xfrm>
          <a:prstGeom prst="smileyFac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indices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Using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$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named elements</a:t>
            </a:r>
          </a:p>
          <a:p>
            <a:pPr lvl="1"/>
            <a:r>
              <a:rPr lang="en-US" dirty="0"/>
              <a:t>Using logical expressions</a:t>
            </a:r>
          </a:p>
          <a:p>
            <a:pPr lvl="2"/>
            <a:r>
              <a:rPr lang="en-US" dirty="0"/>
              <a:t>Actually, logical vectors</a:t>
            </a:r>
          </a:p>
        </p:txBody>
      </p:sp>
    </p:spTree>
    <p:extLst>
      <p:ext uri="{BB962C8B-B14F-4D97-AF65-F5344CB8AC3E}">
        <p14:creationId xmlns:p14="http://schemas.microsoft.com/office/powerpoint/2010/main" val="273463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15" y="8301"/>
            <a:ext cx="6973232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some logical operators…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08081" y="902602"/>
            <a:ext cx="4704261" cy="575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==</a:t>
            </a:r>
            <a:r>
              <a:rPr lang="en-US" dirty="0"/>
              <a:t>	Equal to</a:t>
            </a:r>
          </a:p>
          <a:p>
            <a:pPr marL="0" indent="0">
              <a:buNone/>
            </a:pPr>
            <a:r>
              <a:rPr lang="en-US" b="1" dirty="0"/>
              <a:t>!=</a:t>
            </a:r>
            <a:r>
              <a:rPr lang="en-US" dirty="0"/>
              <a:t>	Not equal to</a:t>
            </a:r>
          </a:p>
          <a:p>
            <a:pPr marL="0" indent="0">
              <a:buNone/>
            </a:pPr>
            <a:r>
              <a:rPr lang="en-US" b="1" dirty="0"/>
              <a:t>&lt;	</a:t>
            </a:r>
            <a:r>
              <a:rPr lang="en-US" dirty="0"/>
              <a:t>Less than</a:t>
            </a:r>
          </a:p>
          <a:p>
            <a:pPr marL="0" indent="0">
              <a:buNone/>
            </a:pPr>
            <a:r>
              <a:rPr lang="en-US" b="1" dirty="0"/>
              <a:t>&gt;</a:t>
            </a:r>
            <a:r>
              <a:rPr lang="en-US" dirty="0"/>
              <a:t>	Greater than</a:t>
            </a:r>
          </a:p>
          <a:p>
            <a:pPr marL="0" indent="0">
              <a:buNone/>
            </a:pPr>
            <a:r>
              <a:rPr lang="en-US" b="1" dirty="0"/>
              <a:t>&lt;=</a:t>
            </a:r>
            <a:r>
              <a:rPr lang="en-US" dirty="0"/>
              <a:t>	Less than or equal to</a:t>
            </a:r>
          </a:p>
          <a:p>
            <a:pPr marL="0" indent="0">
              <a:buNone/>
            </a:pPr>
            <a:r>
              <a:rPr lang="en-US" b="1" dirty="0"/>
              <a:t>&gt;=</a:t>
            </a:r>
            <a:r>
              <a:rPr lang="en-US" dirty="0"/>
              <a:t>	Greater than or equal to</a:t>
            </a:r>
          </a:p>
          <a:p>
            <a:pPr marL="0" indent="0">
              <a:buNone/>
            </a:pPr>
            <a:r>
              <a:rPr lang="en-US" b="1" dirty="0"/>
              <a:t>&amp;</a:t>
            </a:r>
            <a:r>
              <a:rPr lang="en-US" dirty="0"/>
              <a:t>	And</a:t>
            </a:r>
          </a:p>
          <a:p>
            <a:pPr marL="0" indent="0">
              <a:buNone/>
            </a:pPr>
            <a:r>
              <a:rPr lang="en-US" b="1" dirty="0"/>
              <a:t>|</a:t>
            </a:r>
            <a:r>
              <a:rPr lang="en-US" dirty="0"/>
              <a:t>	Or</a:t>
            </a:r>
          </a:p>
          <a:p>
            <a:pPr marL="0" indent="0">
              <a:buNone/>
            </a:pPr>
            <a:r>
              <a:rPr lang="en-US" b="1" dirty="0"/>
              <a:t>!</a:t>
            </a:r>
            <a:r>
              <a:rPr lang="en-US" dirty="0"/>
              <a:t>	Not</a:t>
            </a:r>
          </a:p>
          <a:p>
            <a:pPr marL="0" indent="0">
              <a:buNone/>
            </a:pPr>
            <a:r>
              <a:rPr lang="en-US" b="1" dirty="0" err="1"/>
              <a:t>xor</a:t>
            </a:r>
            <a:r>
              <a:rPr lang="en-US" b="1" dirty="0"/>
              <a:t>()</a:t>
            </a:r>
            <a:r>
              <a:rPr lang="en-US" dirty="0"/>
              <a:t>	Exclusive or</a:t>
            </a:r>
          </a:p>
          <a:p>
            <a:pPr marL="0" indent="0">
              <a:buNone/>
            </a:pPr>
            <a:r>
              <a:rPr lang="en-US" b="1" dirty="0"/>
              <a:t>%in%</a:t>
            </a:r>
            <a:r>
              <a:rPr lang="en-US" dirty="0"/>
              <a:t>	Is an element of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26164-5147-498A-EA10-191E1F882381}"/>
              </a:ext>
            </a:extLst>
          </p:cNvPr>
          <p:cNvGrpSpPr/>
          <p:nvPr/>
        </p:nvGrpSpPr>
        <p:grpSpPr>
          <a:xfrm>
            <a:off x="8161542" y="2640244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44FE12-3AA5-1A0D-DDE7-BF9A4211557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047223-6C2D-059B-B164-E48CF8BD6B99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8770B527-8B8B-9CA0-738F-394445DDC3A8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9C9B94E-B30A-0FC2-8890-DDD4A36E6F94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2751CDA-AFA1-5D6F-57BC-ED64EFF80364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A013E6C-8DF7-5E5A-AA33-611BB5B317C1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265079A-D61A-DEA4-795C-C9F489FCECA7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0BEB3-94DE-8C47-B570-998947D7D2F4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7E3430-ABC1-6E13-3CBC-54059D94D2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D57CAC-5010-91DB-FDD9-93BDC80A4D2D}"/>
              </a:ext>
            </a:extLst>
          </p:cNvPr>
          <p:cNvGrpSpPr/>
          <p:nvPr/>
        </p:nvGrpSpPr>
        <p:grpSpPr>
          <a:xfrm>
            <a:off x="6204501" y="928983"/>
            <a:ext cx="1758048" cy="1487153"/>
            <a:chOff x="3189814" y="1335253"/>
            <a:chExt cx="1758048" cy="14871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0908A8-DA39-90B3-905C-4A32B6D4D651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D9A856-44F6-33E3-D532-0C37BA98A39B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B27E281A-D762-57C9-A041-A6527B81B203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0F1C71-CF1E-4E5A-96E1-5748EEC86A2C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5B81B2F-629E-6E71-AF6A-368D1141437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4048A62-D891-4042-7877-CB4D063C7846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89100-45B5-5329-8CF3-2277FE0C445F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500845-1621-E294-F3C0-2937AA0F282F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FA49F4-15FC-8DDD-D794-4F905DF2F785}"/>
              </a:ext>
            </a:extLst>
          </p:cNvPr>
          <p:cNvGrpSpPr/>
          <p:nvPr/>
        </p:nvGrpSpPr>
        <p:grpSpPr>
          <a:xfrm>
            <a:off x="8161809" y="914401"/>
            <a:ext cx="1758048" cy="1480871"/>
            <a:chOff x="3189814" y="1335253"/>
            <a:chExt cx="1758048" cy="14808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5E2865-FBD3-CA54-E37B-4B2FDBB6B63A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A9EC185-1D91-A3B7-3A39-4B7770D93CE4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CA3CE7E-40A0-ED90-2AA4-1EB490C213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0B5A2427-0430-946A-19E3-8164D2B3DB3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FD7E072-A8FD-3CF2-AB65-9BD4C568318C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11F3C00-B47E-751B-1374-4305010E55A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EA0A9-264D-5BEC-7BBF-0C46668B1511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AF87DD-F198-4F60-E51F-D9AF10EA73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D2D809-B9A4-5F1B-90B0-900A2C463497}"/>
              </a:ext>
            </a:extLst>
          </p:cNvPr>
          <p:cNvGrpSpPr/>
          <p:nvPr/>
        </p:nvGrpSpPr>
        <p:grpSpPr>
          <a:xfrm>
            <a:off x="6176530" y="2657966"/>
            <a:ext cx="1758048" cy="1480869"/>
            <a:chOff x="3189814" y="1335253"/>
            <a:chExt cx="1758048" cy="14808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9BDFE7-EDF7-E542-4906-AD1C32C5419C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3A0BD23-31D9-7B6A-E389-495844A9D970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589024-C8C2-A73D-CEC4-34C79A6587A6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6E61C9D-4A61-4865-AED6-AFB9393671B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E912B473-C59D-C424-E2D0-B54EC13E97E8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1BD8BA-4ADA-4C53-8C65-B5826B01C2BD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4EE13F-44F5-2FBE-D360-BE131BCD55E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70BBFA-F0FA-18F4-47B2-F87E83CD529B}"/>
              </a:ext>
            </a:extLst>
          </p:cNvPr>
          <p:cNvGrpSpPr/>
          <p:nvPr/>
        </p:nvGrpSpPr>
        <p:grpSpPr>
          <a:xfrm>
            <a:off x="6204501" y="4406021"/>
            <a:ext cx="1758048" cy="1487153"/>
            <a:chOff x="3189814" y="1335253"/>
            <a:chExt cx="1758048" cy="148715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DACEF42-33A7-C5C8-7FCE-6D61DB68D06F}"/>
                </a:ext>
              </a:extLst>
            </p:cNvPr>
            <p:cNvGrpSpPr/>
            <p:nvPr/>
          </p:nvGrpSpPr>
          <p:grpSpPr>
            <a:xfrm>
              <a:off x="3260695" y="1335253"/>
              <a:ext cx="1617143" cy="1487153"/>
              <a:chOff x="5428218" y="1861025"/>
              <a:chExt cx="1617143" cy="148715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7FBD217-2EF4-155D-3168-07FEA75104B4}"/>
                  </a:ext>
                </a:extLst>
              </p:cNvPr>
              <p:cNvGrpSpPr/>
              <p:nvPr/>
            </p:nvGrpSpPr>
            <p:grpSpPr>
              <a:xfrm>
                <a:off x="5428218" y="2281316"/>
                <a:ext cx="1617143" cy="1066862"/>
                <a:chOff x="6667736" y="2011203"/>
                <a:chExt cx="1348504" cy="88963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895C23B-809F-C15C-A90A-15D3391C346E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3BD3C35-DD73-6B85-12A5-E17D2E0CA218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F0503CE-E72B-BADD-3C94-978B2750D4C1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1B88E5-082E-7A85-0CDA-CF48EB2BA073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!Y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D3DD2-1CAC-F226-B427-5B5192FC23B1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5A6B8A-D8A5-DF5F-249E-B1AD2101DFDD}"/>
              </a:ext>
            </a:extLst>
          </p:cNvPr>
          <p:cNvGrpSpPr/>
          <p:nvPr/>
        </p:nvGrpSpPr>
        <p:grpSpPr>
          <a:xfrm>
            <a:off x="8161542" y="4406021"/>
            <a:ext cx="1758048" cy="1480871"/>
            <a:chOff x="3189814" y="1335253"/>
            <a:chExt cx="1758048" cy="14808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351F87-3C37-250A-0B51-FD0EF4A22807}"/>
                </a:ext>
              </a:extLst>
            </p:cNvPr>
            <p:cNvGrpSpPr/>
            <p:nvPr/>
          </p:nvGrpSpPr>
          <p:grpSpPr>
            <a:xfrm>
              <a:off x="3269550" y="1335253"/>
              <a:ext cx="1611430" cy="1480871"/>
              <a:chOff x="5437073" y="1861025"/>
              <a:chExt cx="1611430" cy="148087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14A4C3B-2AA6-6192-787C-F84F8E5F5E47}"/>
                  </a:ext>
                </a:extLst>
              </p:cNvPr>
              <p:cNvGrpSpPr/>
              <p:nvPr/>
            </p:nvGrpSpPr>
            <p:grpSpPr>
              <a:xfrm>
                <a:off x="5437073" y="2275034"/>
                <a:ext cx="1611430" cy="1066862"/>
                <a:chOff x="6675120" y="2005965"/>
                <a:chExt cx="1343740" cy="889635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7BF1FAD-6D08-FE8C-E03E-D29764560E09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30F155-B052-5E71-08B8-57AA6F1735F4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62124FF-3577-1EC6-91E0-2CD8B87E49CB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480B852-C32F-525B-C586-0D76141C41C9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!X &amp; Y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107931-CC98-CE22-C84E-BF8C70467988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AECAAE-A5A7-D264-B0EB-9A0800D4D69A}"/>
              </a:ext>
            </a:extLst>
          </p:cNvPr>
          <p:cNvGrpSpPr/>
          <p:nvPr/>
        </p:nvGrpSpPr>
        <p:grpSpPr>
          <a:xfrm>
            <a:off x="10146714" y="2725215"/>
            <a:ext cx="1758048" cy="1413620"/>
            <a:chOff x="3189814" y="1408784"/>
            <a:chExt cx="1758048" cy="141362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082E19E-300E-7AB6-6455-6C05B381F34A}"/>
                </a:ext>
              </a:extLst>
            </p:cNvPr>
            <p:cNvGrpSpPr/>
            <p:nvPr/>
          </p:nvGrpSpPr>
          <p:grpSpPr>
            <a:xfrm>
              <a:off x="3260695" y="1408784"/>
              <a:ext cx="1620285" cy="1413620"/>
              <a:chOff x="5428218" y="1934556"/>
              <a:chExt cx="1620285" cy="141362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216CEC7-FBC9-21EB-5FA0-4D9EEF655900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A8C1D94-9A4E-170A-8584-E12DD2620D06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C9FD2618-E8AE-11D6-A73F-81D2DCCFB568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67F7F3-71C9-CDA2-24DE-CB9F74BEAE17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7F76949-8723-47E1-B6B9-0B5FE33E1BDE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A0B5A7-A76E-DFA9-A829-EA9EA30EED37}"/>
                  </a:ext>
                </a:extLst>
              </p:cNvPr>
              <p:cNvSpPr txBox="1"/>
              <p:nvPr/>
            </p:nvSpPr>
            <p:spPr>
              <a:xfrm>
                <a:off x="5747063" y="1934556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xor</a:t>
                </a:r>
                <a:r>
                  <a:rPr lang="en-US" dirty="0"/>
                  <a:t>(x, y)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77D48C-AA9A-8176-BB26-E06212C5FC1A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6A42FD-9F31-C7E3-5DEC-885CB2C8AA62}"/>
              </a:ext>
            </a:extLst>
          </p:cNvPr>
          <p:cNvSpPr txBox="1"/>
          <p:nvPr/>
        </p:nvSpPr>
        <p:spPr>
          <a:xfrm>
            <a:off x="5551817" y="6235815"/>
            <a:ext cx="5832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Don’t worry about memorizing this, it’s just for reference!</a:t>
            </a:r>
          </a:p>
        </p:txBody>
      </p:sp>
    </p:spTree>
    <p:extLst>
      <p:ext uri="{BB962C8B-B14F-4D97-AF65-F5344CB8AC3E}">
        <p14:creationId xmlns:p14="http://schemas.microsoft.com/office/powerpoint/2010/main" val="37793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3D5D71-1AB7-8A19-C42E-57D306856448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3EC61F-04BD-B555-EA1E-9E0BEB522C40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72D552-BA21-A4B1-DB16-6A1E82549681}"/>
              </a:ext>
            </a:extLst>
          </p:cNvPr>
          <p:cNvSpPr/>
          <p:nvPr/>
        </p:nvSpPr>
        <p:spPr>
          <a:xfrm>
            <a:off x="2113807" y="2634901"/>
            <a:ext cx="79564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AC7F10-9EE4-F327-E990-17926C2C229A}"/>
              </a:ext>
            </a:extLst>
          </p:cNvPr>
          <p:cNvSpPr/>
          <p:nvPr/>
        </p:nvSpPr>
        <p:spPr>
          <a:xfrm>
            <a:off x="2302933" y="2225527"/>
            <a:ext cx="1194868" cy="447225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E6DD6C-E4E5-9F0F-0919-9CB536D2E171}"/>
              </a:ext>
            </a:extLst>
          </p:cNvPr>
          <p:cNvSpPr txBox="1">
            <a:spLocks/>
          </p:cNvSpPr>
          <p:nvPr/>
        </p:nvSpPr>
        <p:spPr>
          <a:xfrm>
            <a:off x="4277801" y="3139467"/>
            <a:ext cx="4389261" cy="789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== "A"        # if we evaluated this…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D833D9-24EE-39A8-0D54-E3541D4CEA67}"/>
              </a:ext>
            </a:extLst>
          </p:cNvPr>
          <p:cNvSpPr/>
          <p:nvPr/>
        </p:nvSpPr>
        <p:spPr>
          <a:xfrm flipH="1">
            <a:off x="3827378" y="3349544"/>
            <a:ext cx="292455" cy="288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25DCA8-3A6B-4588-9E15-91E0DD1E0EEE}"/>
              </a:ext>
            </a:extLst>
          </p:cNvPr>
          <p:cNvSpPr txBox="1">
            <a:spLocks/>
          </p:cNvSpPr>
          <p:nvPr/>
        </p:nvSpPr>
        <p:spPr>
          <a:xfrm>
            <a:off x="6997003" y="608621"/>
            <a:ext cx="4562890" cy="18371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in addition to using numbers in [ ], we can also use vectors of TRUE and FALSE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How data can be put together in 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534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flexible in R than Excel, but also more formal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we can’t point/click, we need some tools for manipulating data…</a:t>
            </a:r>
          </a:p>
          <a:p>
            <a:pPr lvl="1"/>
            <a:r>
              <a:rPr lang="en-US" i="1" dirty="0"/>
              <a:t>Script-based approach can be more powerful anyway!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16EF5-07E4-D82F-A016-EE0CA72A9DD5}"/>
              </a:ext>
            </a:extLst>
          </p:cNvPr>
          <p:cNvSpPr txBox="1">
            <a:spLocks/>
          </p:cNvSpPr>
          <p:nvPr/>
        </p:nvSpPr>
        <p:spPr>
          <a:xfrm>
            <a:off x="1061028" y="1631879"/>
            <a:ext cx="3180465" cy="7071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More ways to arrange data than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(Rows x Columns x Sheets) 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770A45-D813-CCCC-08B8-7DCEBCE3E026}"/>
              </a:ext>
            </a:extLst>
          </p:cNvPr>
          <p:cNvSpPr/>
          <p:nvPr/>
        </p:nvSpPr>
        <p:spPr>
          <a:xfrm rot="5400000">
            <a:off x="2338680" y="903693"/>
            <a:ext cx="198941" cy="110171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E8EA6C-69D0-7FB1-BF5B-97B88A36091B}"/>
              </a:ext>
            </a:extLst>
          </p:cNvPr>
          <p:cNvSpPr/>
          <p:nvPr/>
        </p:nvSpPr>
        <p:spPr>
          <a:xfrm rot="5400000">
            <a:off x="7779178" y="818413"/>
            <a:ext cx="198941" cy="11017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820A50-630D-30E9-5D2E-AC70EA842A40}"/>
              </a:ext>
            </a:extLst>
          </p:cNvPr>
          <p:cNvSpPr txBox="1">
            <a:spLocks/>
          </p:cNvSpPr>
          <p:nvPr/>
        </p:nvSpPr>
        <p:spPr>
          <a:xfrm>
            <a:off x="6856021" y="1630289"/>
            <a:ext cx="5152365" cy="7087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Things in R are (generally) more internally consistent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- we’ll see what that means soon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B9FCC0-5CCE-84E3-AD91-813D9993C5FC}"/>
              </a:ext>
            </a:extLst>
          </p:cNvPr>
          <p:cNvSpPr txBox="1">
            <a:spLocks/>
          </p:cNvSpPr>
          <p:nvPr/>
        </p:nvSpPr>
        <p:spPr>
          <a:xfrm>
            <a:off x="561766" y="4453240"/>
            <a:ext cx="8641227" cy="2341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Reproducibility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“You can’t reproduce a point-and-click trail” – a wise professor Matt once had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Transparency 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Scripting will create a record of every data manipulation step (in order)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…plus makes it easy to leave notes associated with each step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Robustness to human error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With a record of all steps, it’s more likely that a data error will be spotted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…AND YOU CAN FIX IT without redoing the whole thing!!!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dirty="0"/>
              <a:t>Efficiency</a:t>
            </a:r>
          </a:p>
          <a:p>
            <a:pPr lvl="1">
              <a:lnSpc>
                <a:spcPct val="60000"/>
              </a:lnSpc>
            </a:pPr>
            <a:r>
              <a:rPr lang="en-US" sz="1800" dirty="0"/>
              <a:t>Once you write a routine, you can easily repeat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52FD5C-0A78-E9C9-5D1C-FD1312FA19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202993" y="4813721"/>
            <a:ext cx="2924707" cy="18620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D2F24E-42E6-C728-A0EC-7A8140790C0C}"/>
              </a:ext>
            </a:extLst>
          </p:cNvPr>
          <p:cNvCxnSpPr>
            <a:cxnSpLocks/>
          </p:cNvCxnSpPr>
          <p:nvPr/>
        </p:nvCxnSpPr>
        <p:spPr>
          <a:xfrm>
            <a:off x="0" y="428699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Actually using logical vectors!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1001749" y="1563397"/>
            <a:ext cx="4193250" cy="401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reading[operator == "A"]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5 1 2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21864" y="823965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operatorData$operator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== "A",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21072" y="3305909"/>
            <a:ext cx="1666224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279182" y="3266584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328116" y="3648469"/>
            <a:ext cx="217606" cy="683287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495272" y="3258126"/>
            <a:ext cx="217605" cy="146397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ADFB1F-2355-EA98-8FEE-645BC40B1B7E}"/>
              </a:ext>
            </a:extLst>
          </p:cNvPr>
          <p:cNvSpPr txBox="1">
            <a:spLocks/>
          </p:cNvSpPr>
          <p:nvPr/>
        </p:nvSpPr>
        <p:spPr>
          <a:xfrm>
            <a:off x="7811798" y="4299138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901375-EE89-C528-F47E-82B5D8A454E8}"/>
              </a:ext>
            </a:extLst>
          </p:cNvPr>
          <p:cNvSpPr txBox="1">
            <a:spLocks/>
          </p:cNvSpPr>
          <p:nvPr/>
        </p:nvSpPr>
        <p:spPr>
          <a:xfrm>
            <a:off x="11006584" y="4228774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703684-7E9A-A487-9F31-A154FDEFA3F6}"/>
              </a:ext>
            </a:extLst>
          </p:cNvPr>
          <p:cNvSpPr/>
          <p:nvPr/>
        </p:nvSpPr>
        <p:spPr>
          <a:xfrm rot="16200000">
            <a:off x="9303619" y="3416635"/>
            <a:ext cx="244096" cy="2744336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F35AC8-C111-FB1F-BEA1-37B45CF18ABA}"/>
              </a:ext>
            </a:extLst>
          </p:cNvPr>
          <p:cNvCxnSpPr>
            <a:cxnSpLocks/>
          </p:cNvCxnSpPr>
          <p:nvPr/>
        </p:nvCxnSpPr>
        <p:spPr>
          <a:xfrm rot="5400000">
            <a:off x="10805494" y="4686849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CD62BC-86C3-056A-1BB8-D6AE8E57D7A3}"/>
              </a:ext>
            </a:extLst>
          </p:cNvPr>
          <p:cNvSpPr txBox="1">
            <a:spLocks/>
          </p:cNvSpPr>
          <p:nvPr/>
        </p:nvSpPr>
        <p:spPr>
          <a:xfrm>
            <a:off x="1253318" y="5168908"/>
            <a:ext cx="2244483" cy="62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Subset corresponding to TRUE values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6B3061-2AD1-7AB6-9027-36DD4E0E972A}"/>
              </a:ext>
            </a:extLst>
          </p:cNvPr>
          <p:cNvSpPr/>
          <p:nvPr/>
        </p:nvSpPr>
        <p:spPr>
          <a:xfrm rot="5400000">
            <a:off x="1569238" y="4750925"/>
            <a:ext cx="222045" cy="54565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655924-5201-9FED-E56E-0748BC8CA79C}"/>
              </a:ext>
            </a:extLst>
          </p:cNvPr>
          <p:cNvSpPr/>
          <p:nvPr/>
        </p:nvSpPr>
        <p:spPr>
          <a:xfrm>
            <a:off x="6526443" y="1793899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E03736-C4E1-E324-6456-4DF6C42BB465}"/>
              </a:ext>
            </a:extLst>
          </p:cNvPr>
          <p:cNvSpPr/>
          <p:nvPr/>
        </p:nvSpPr>
        <p:spPr>
          <a:xfrm>
            <a:off x="6526443" y="5631820"/>
            <a:ext cx="3175969" cy="10749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D0F3F-69CC-9D7E-84DD-631F32001121}"/>
              </a:ext>
            </a:extLst>
          </p:cNvPr>
          <p:cNvSpPr/>
          <p:nvPr/>
        </p:nvSpPr>
        <p:spPr>
          <a:xfrm>
            <a:off x="7515435" y="1521277"/>
            <a:ext cx="107612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Dealing with NA: </a:t>
            </a:r>
            <a:r>
              <a:rPr lang="en-US" sz="3600" b="1" dirty="0"/>
              <a:t>is.na() </a:t>
            </a:r>
            <a:r>
              <a:rPr lang="en-US" sz="3600" dirty="0"/>
              <a:t>and !</a:t>
            </a:r>
            <a:r>
              <a:rPr lang="en-US" sz="3600" b="1" dirty="0"/>
              <a:t>is.na()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== 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NA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NA</a:t>
            </a: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FALSE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!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is.na(reading)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 TRUE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dirty="0" err="1">
                <a:cs typeface="Courier New" panose="02070309020205020404" pitchFamily="49" charset="0"/>
              </a:rPr>
              <a:t>TRUE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cs typeface="Courier New" panose="02070309020205020404" pitchFamily="49" charset="0"/>
              </a:rPr>
              <a:t>FALSE</a:t>
            </a:r>
            <a:r>
              <a:rPr lang="en-US" sz="1800" dirty="0">
                <a:cs typeface="Courier New" panose="02070309020205020404" pitchFamily="49" charset="0"/>
              </a:rPr>
              <a:t>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7103443" y="411982"/>
            <a:ext cx="4631235" cy="6229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 B       	     </a:t>
            </a:r>
            <a:r>
              <a:rPr lang="en-US" sz="1800" b="1" dirty="0">
                <a:cs typeface="Courier New" panose="02070309020205020404" pitchFamily="49" charset="0"/>
              </a:rPr>
              <a:t>NA</a:t>
            </a:r>
            <a:r>
              <a:rPr lang="en-US" sz="1800" dirty="0">
                <a:cs typeface="Courier New" panose="02070309020205020404" pitchFamily="49" charset="0"/>
              </a:rPr>
              <a:t>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[!is.na(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 A       	     1 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 A       	     2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 B       	     6 		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BC23B-4891-310D-53A4-5F0D075770BD}"/>
              </a:ext>
            </a:extLst>
          </p:cNvPr>
          <p:cNvSpPr txBox="1"/>
          <p:nvPr/>
        </p:nvSpPr>
        <p:spPr>
          <a:xfrm>
            <a:off x="3086043" y="2690336"/>
            <a:ext cx="262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this logical statement?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65310-DE5E-4778-8C79-F0AD9D664CE2}"/>
              </a:ext>
            </a:extLst>
          </p:cNvPr>
          <p:cNvSpPr txBox="1"/>
          <p:nvPr/>
        </p:nvSpPr>
        <p:spPr>
          <a:xfrm>
            <a:off x="3712344" y="3224182"/>
            <a:ext cx="225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Yeah, that didn’t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E8A02-4554-0FD6-82DF-C7715EB84E29}"/>
              </a:ext>
            </a:extLst>
          </p:cNvPr>
          <p:cNvSpPr txBox="1"/>
          <p:nvPr/>
        </p:nvSpPr>
        <p:spPr>
          <a:xfrm>
            <a:off x="208741" y="469368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“!” means “not”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71DF-7445-02FE-FB58-BCAEE29E517C}"/>
              </a:ext>
            </a:extLst>
          </p:cNvPr>
          <p:cNvSpPr txBox="1">
            <a:spLocks/>
          </p:cNvSpPr>
          <p:nvPr/>
        </p:nvSpPr>
        <p:spPr>
          <a:xfrm>
            <a:off x="8161442" y="3254164"/>
            <a:ext cx="2634943" cy="36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Rows where this is TRUE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9A2560-AED0-7AA6-468B-677D0C7C9092}"/>
              </a:ext>
            </a:extLst>
          </p:cNvPr>
          <p:cNvSpPr txBox="1">
            <a:spLocks/>
          </p:cNvSpPr>
          <p:nvPr/>
        </p:nvSpPr>
        <p:spPr>
          <a:xfrm>
            <a:off x="11088729" y="3046730"/>
            <a:ext cx="1011531" cy="5467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All columns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7FCB411-633E-3FD3-DD04-24FF86682BE5}"/>
              </a:ext>
            </a:extLst>
          </p:cNvPr>
          <p:cNvSpPr/>
          <p:nvPr/>
        </p:nvSpPr>
        <p:spPr>
          <a:xfrm rot="16200000">
            <a:off x="9539987" y="2444934"/>
            <a:ext cx="244097" cy="245071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10C8160-0687-2C59-4C12-0AD9B8273417}"/>
              </a:ext>
            </a:extLst>
          </p:cNvPr>
          <p:cNvCxnSpPr>
            <a:cxnSpLocks/>
          </p:cNvCxnSpPr>
          <p:nvPr/>
        </p:nvCxnSpPr>
        <p:spPr>
          <a:xfrm rot="5400000">
            <a:off x="10887639" y="3504805"/>
            <a:ext cx="367616" cy="80390"/>
          </a:xfrm>
          <a:prstGeom prst="bentConnector3">
            <a:avLst>
              <a:gd name="adj1" fmla="val -1934"/>
            </a:avLst>
          </a:prstGeom>
          <a:ln w="19050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527A35-2518-C920-C146-559076B94670}"/>
              </a:ext>
            </a:extLst>
          </p:cNvPr>
          <p:cNvSpPr/>
          <p:nvPr/>
        </p:nvSpPr>
        <p:spPr>
          <a:xfrm>
            <a:off x="7009334" y="1302655"/>
            <a:ext cx="3181689" cy="121718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504CAE-EBCD-E496-0683-E07B69C4966F}"/>
              </a:ext>
            </a:extLst>
          </p:cNvPr>
          <p:cNvSpPr/>
          <p:nvPr/>
        </p:nvSpPr>
        <p:spPr>
          <a:xfrm>
            <a:off x="7021344" y="2820410"/>
            <a:ext cx="3169679" cy="35697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AF65297-78DE-6612-755C-BEE4C00A2AAD}"/>
              </a:ext>
            </a:extLst>
          </p:cNvPr>
          <p:cNvSpPr/>
          <p:nvPr/>
        </p:nvSpPr>
        <p:spPr>
          <a:xfrm>
            <a:off x="7021344" y="4399608"/>
            <a:ext cx="3218540" cy="1547481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2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3" grpId="0"/>
      <p:bldP spid="4" grpId="0"/>
      <p:bldP spid="6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310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4" y="2436070"/>
            <a:ext cx="4879816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1FACD-88EF-0708-88E3-A833D6F5F997}"/>
              </a:ext>
            </a:extLst>
          </p:cNvPr>
          <p:cNvSpPr/>
          <p:nvPr/>
        </p:nvSpPr>
        <p:spPr>
          <a:xfrm>
            <a:off x="9583750" y="3460443"/>
            <a:ext cx="142344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99DB34-C3C8-5A5A-D6AA-BDA45AB164B0}"/>
              </a:ext>
            </a:extLst>
          </p:cNvPr>
          <p:cNvSpPr/>
          <p:nvPr/>
        </p:nvSpPr>
        <p:spPr>
          <a:xfrm>
            <a:off x="9073897" y="2802484"/>
            <a:ext cx="1199069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 animBg="1"/>
      <p:bldP spid="6" grpId="0" animBg="1"/>
      <p:bldP spid="7" grpId="0" animBg="1"/>
      <p:bldP spid="12" grpId="0"/>
      <p:bldP spid="13" grpId="0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-1"/>
            <a:ext cx="11385754" cy="1039529"/>
          </a:xfrm>
        </p:spPr>
        <p:txBody>
          <a:bodyPr>
            <a:noAutofit/>
          </a:bodyPr>
          <a:lstStyle/>
          <a:p>
            <a:r>
              <a:rPr lang="en-US" sz="3600" dirty="0"/>
              <a:t>Vector-wise assignment with </a:t>
            </a:r>
            <a:r>
              <a:rPr lang="en-US" sz="3600" b="1" dirty="0" err="1"/>
              <a:t>ifelse</a:t>
            </a:r>
            <a:r>
              <a:rPr lang="en-US" sz="3600" b="1" dirty="0"/>
              <a:t>()</a:t>
            </a:r>
            <a:br>
              <a:rPr lang="en-US" sz="3600" b="1" dirty="0"/>
            </a:br>
            <a:r>
              <a:rPr lang="en-US" sz="2800" i="1" dirty="0"/>
              <a:t>…is basically like Excel’s =if()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835413" y="1347538"/>
            <a:ext cx="6114025" cy="521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</a:t>
            </a:r>
            <a:r>
              <a:rPr lang="en-US" sz="1800" b="1" dirty="0">
                <a:solidFill>
                  <a:schemeClr val="accent1"/>
                </a:solidFill>
                <a:cs typeface="Courier New" panose="02070309020205020404" pitchFamily="49" charset="0"/>
              </a:rPr>
              <a:t>NA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(is.na(reading), "bad", "good")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day1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(day==1, "Day1!", day) </a:t>
            </a: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712473" y="2436070"/>
            <a:ext cx="5479527" cy="3717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reading,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                                         </a:t>
            </a: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goodReading</a:t>
            </a:r>
            <a:r>
              <a:rPr lang="en-US" sz="1600" dirty="0">
                <a:solidFill>
                  <a:schemeClr val="accent1"/>
                </a:solidFill>
                <a:cs typeface="Courier New" panose="02070309020205020404" pitchFamily="49" charset="0"/>
              </a:rPr>
              <a:t>, day1)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6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     day 	operator 	     reading     </a:t>
            </a:r>
            <a:r>
              <a:rPr lang="en-US" sz="1600" dirty="0" err="1">
                <a:cs typeface="Courier New" panose="02070309020205020404" pitchFamily="49" charset="0"/>
              </a:rPr>
              <a:t>goodReading</a:t>
            </a:r>
            <a:r>
              <a:rPr lang="en-US" sz="1600" dirty="0">
                <a:cs typeface="Courier New" panose="02070309020205020404" pitchFamily="49" charset="0"/>
              </a:rPr>
              <a:t>   </a:t>
            </a:r>
            <a:r>
              <a:rPr lang="en-US" sz="1600" b="1" dirty="0">
                <a:cs typeface="Courier New" panose="02070309020205020404" pitchFamily="49" charset="0"/>
              </a:rPr>
              <a:t>day1</a:t>
            </a:r>
            <a:r>
              <a:rPr lang="en-US" sz="16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1   1        	A       	     5 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2   2            A       	     1  	    good	         </a:t>
            </a:r>
            <a:r>
              <a:rPr lang="en-US" sz="1600" b="1" dirty="0">
                <a:cs typeface="Courier New" panose="02070309020205020404" pitchFamily="49" charset="0"/>
              </a:rPr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3   3            A       	     2 	    good	         </a:t>
            </a:r>
            <a:r>
              <a:rPr lang="en-US" sz="1600" b="1" dirty="0">
                <a:cs typeface="Courier New" panose="02070309020205020404" pitchFamily="49" charset="0"/>
              </a:rPr>
              <a:t>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4   1            B       	     6 	    good	          </a:t>
            </a:r>
            <a:r>
              <a:rPr lang="en-US" sz="1600" b="1" dirty="0">
                <a:cs typeface="Courier New" panose="02070309020205020404" pitchFamily="49" charset="0"/>
              </a:rPr>
              <a:t>Day1!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5   2            B       	     </a:t>
            </a:r>
            <a:r>
              <a:rPr lang="en-US" sz="1600" b="1" dirty="0">
                <a:cs typeface="Courier New" panose="02070309020205020404" pitchFamily="49" charset="0"/>
              </a:rPr>
              <a:t>NA</a:t>
            </a:r>
            <a:r>
              <a:rPr lang="en-US" sz="1600" dirty="0">
                <a:cs typeface="Courier New" panose="02070309020205020404" pitchFamily="49" charset="0"/>
              </a:rPr>
              <a:t>  	    </a:t>
            </a:r>
            <a:r>
              <a:rPr lang="en-US" sz="1600" b="1" dirty="0">
                <a:cs typeface="Courier New" panose="02070309020205020404" pitchFamily="49" charset="0"/>
              </a:rPr>
              <a:t>bad</a:t>
            </a:r>
            <a:r>
              <a:rPr lang="en-US" sz="1600" dirty="0">
                <a:cs typeface="Courier New" panose="02070309020205020404" pitchFamily="49" charset="0"/>
              </a:rPr>
              <a:t>	          </a:t>
            </a:r>
            <a:r>
              <a:rPr lang="en-US" sz="1600" b="1" dirty="0">
                <a:cs typeface="Courier New" panose="02070309020205020404" pitchFamily="49" charset="0"/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6   3        	B       	     9 	    good	          </a:t>
            </a:r>
            <a:r>
              <a:rPr lang="en-US" sz="1600" b="1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F40A-7A21-30BC-A569-DFAD526D1D58}"/>
              </a:ext>
            </a:extLst>
          </p:cNvPr>
          <p:cNvSpPr txBox="1">
            <a:spLocks/>
          </p:cNvSpPr>
          <p:nvPr/>
        </p:nvSpPr>
        <p:spPr>
          <a:xfrm>
            <a:off x="2268107" y="2945976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CAF0FC2-7113-DB4E-82AB-0DE49BC1A94A}"/>
              </a:ext>
            </a:extLst>
          </p:cNvPr>
          <p:cNvSpPr/>
          <p:nvPr/>
        </p:nvSpPr>
        <p:spPr>
          <a:xfrm rot="16200000">
            <a:off x="3491779" y="2808384"/>
            <a:ext cx="240306" cy="1304120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003DC87-7E42-737D-C310-4E542C67A28C}"/>
              </a:ext>
            </a:extLst>
          </p:cNvPr>
          <p:cNvSpPr/>
          <p:nvPr/>
        </p:nvSpPr>
        <p:spPr>
          <a:xfrm rot="16200000">
            <a:off x="4519225" y="3217244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ABA9B2-1A00-F9C4-542D-978277B0D3C5}"/>
              </a:ext>
            </a:extLst>
          </p:cNvPr>
          <p:cNvSpPr/>
          <p:nvPr/>
        </p:nvSpPr>
        <p:spPr>
          <a:xfrm rot="16200000">
            <a:off x="5229889" y="3168314"/>
            <a:ext cx="240306" cy="559869"/>
          </a:xfrm>
          <a:prstGeom prst="rightBrace">
            <a:avLst>
              <a:gd name="adj1" fmla="val 8333"/>
              <a:gd name="adj2" fmla="val 686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FD7449-4ED3-B423-85E2-2033C77B099E}"/>
              </a:ext>
            </a:extLst>
          </p:cNvPr>
          <p:cNvSpPr txBox="1">
            <a:spLocks/>
          </p:cNvSpPr>
          <p:nvPr/>
        </p:nvSpPr>
        <p:spPr>
          <a:xfrm>
            <a:off x="4281015" y="281467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A6887A-E117-967C-CB39-180F2593C9FA}"/>
              </a:ext>
            </a:extLst>
          </p:cNvPr>
          <p:cNvSpPr txBox="1">
            <a:spLocks/>
          </p:cNvSpPr>
          <p:nvPr/>
        </p:nvSpPr>
        <p:spPr>
          <a:xfrm>
            <a:off x="5129798" y="280248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A63E52-B70A-11BD-FBD8-8F545A09C156}"/>
              </a:ext>
            </a:extLst>
          </p:cNvPr>
          <p:cNvSpPr txBox="1">
            <a:spLocks/>
          </p:cNvSpPr>
          <p:nvPr/>
        </p:nvSpPr>
        <p:spPr>
          <a:xfrm>
            <a:off x="1260062" y="4428270"/>
            <a:ext cx="1812564" cy="39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Logical statement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B82FB3B-6F67-2A26-D66F-A950D3D55D43}"/>
              </a:ext>
            </a:extLst>
          </p:cNvPr>
          <p:cNvSpPr/>
          <p:nvPr/>
        </p:nvSpPr>
        <p:spPr>
          <a:xfrm rot="16200000">
            <a:off x="2487394" y="4536269"/>
            <a:ext cx="228111" cy="716844"/>
          </a:xfrm>
          <a:prstGeom prst="rightBrace">
            <a:avLst>
              <a:gd name="adj1" fmla="val 8333"/>
              <a:gd name="adj2" fmla="val 22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0D23B54-00DF-A84D-0732-984B27884FB1}"/>
              </a:ext>
            </a:extLst>
          </p:cNvPr>
          <p:cNvSpPr/>
          <p:nvPr/>
        </p:nvSpPr>
        <p:spPr>
          <a:xfrm rot="16200000">
            <a:off x="3237336" y="4657589"/>
            <a:ext cx="240306" cy="462011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5C7D561-CB38-8ACB-EB13-95572FCFA462}"/>
              </a:ext>
            </a:extLst>
          </p:cNvPr>
          <p:cNvSpPr/>
          <p:nvPr/>
        </p:nvSpPr>
        <p:spPr>
          <a:xfrm rot="16200000">
            <a:off x="3850128" y="4772412"/>
            <a:ext cx="308009" cy="300068"/>
          </a:xfrm>
          <a:prstGeom prst="rightBrace">
            <a:avLst>
              <a:gd name="adj1" fmla="val 8333"/>
              <a:gd name="adj2" fmla="val 649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76095-8FB2-CCBA-4537-91E3AEDE13EA}"/>
              </a:ext>
            </a:extLst>
          </p:cNvPr>
          <p:cNvSpPr txBox="1">
            <a:spLocks/>
          </p:cNvSpPr>
          <p:nvPr/>
        </p:nvSpPr>
        <p:spPr>
          <a:xfrm>
            <a:off x="2999126" y="4255023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TRUE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D0C624B-F442-487C-6516-99EDE498851A}"/>
              </a:ext>
            </a:extLst>
          </p:cNvPr>
          <p:cNvSpPr txBox="1">
            <a:spLocks/>
          </p:cNvSpPr>
          <p:nvPr/>
        </p:nvSpPr>
        <p:spPr>
          <a:xfrm>
            <a:off x="3755106" y="4265328"/>
            <a:ext cx="848783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Value if FALSE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690CF5-1E5B-C179-945F-6BD642AD8C44}"/>
              </a:ext>
            </a:extLst>
          </p:cNvPr>
          <p:cNvSpPr/>
          <p:nvPr/>
        </p:nvSpPr>
        <p:spPr>
          <a:xfrm rot="5400000">
            <a:off x="3828975" y="5374491"/>
            <a:ext cx="280125" cy="3000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4E0041B-BBBC-AF90-54D4-FFFC997C0B61}"/>
              </a:ext>
            </a:extLst>
          </p:cNvPr>
          <p:cNvSpPr txBox="1">
            <a:spLocks/>
          </p:cNvSpPr>
          <p:nvPr/>
        </p:nvSpPr>
        <p:spPr>
          <a:xfrm>
            <a:off x="3503757" y="5709792"/>
            <a:ext cx="930559" cy="525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This is a vector!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6244B4-2088-B5E3-F453-6F7E7717CA09}"/>
              </a:ext>
            </a:extLst>
          </p:cNvPr>
          <p:cNvSpPr/>
          <p:nvPr/>
        </p:nvSpPr>
        <p:spPr>
          <a:xfrm>
            <a:off x="10822247" y="3462654"/>
            <a:ext cx="684790" cy="2465707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4EC5B3-00D5-2C93-B643-58F7C0C5CABB}"/>
              </a:ext>
            </a:extLst>
          </p:cNvPr>
          <p:cNvSpPr/>
          <p:nvPr/>
        </p:nvSpPr>
        <p:spPr>
          <a:xfrm>
            <a:off x="10312395" y="2804695"/>
            <a:ext cx="576850" cy="28274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7646AB-A0B3-FBD6-F056-24B1713E4859}"/>
              </a:ext>
            </a:extLst>
          </p:cNvPr>
          <p:cNvSpPr/>
          <p:nvPr/>
        </p:nvSpPr>
        <p:spPr>
          <a:xfrm>
            <a:off x="6978968" y="3460443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D2174F-7324-E341-F4A2-657C8DE85A0B}"/>
              </a:ext>
            </a:extLst>
          </p:cNvPr>
          <p:cNvSpPr/>
          <p:nvPr/>
        </p:nvSpPr>
        <p:spPr>
          <a:xfrm>
            <a:off x="2209866" y="5119040"/>
            <a:ext cx="761339" cy="2514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" y="0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more tool: </a:t>
            </a:r>
            <a:r>
              <a:rPr lang="en-US" sz="3600" b="1" dirty="0"/>
              <a:t>%in%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94F558-71FF-0B64-7B90-E435459BEB6C}"/>
              </a:ext>
            </a:extLst>
          </p:cNvPr>
          <p:cNvSpPr txBox="1">
            <a:spLocks/>
          </p:cNvSpPr>
          <p:nvPr/>
        </p:nvSpPr>
        <p:spPr>
          <a:xfrm>
            <a:off x="989418" y="914400"/>
            <a:ext cx="4193250" cy="572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some fake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&lt;- c(1, 2, 3, 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operator &lt;- c("A", "A", "A", "B", "B", "B")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reading &lt;- c(5, 1, 2, 6, 8, 9)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day %in% 1:2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[1] 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 </a:t>
            </a:r>
            <a:r>
              <a:rPr lang="en-US" sz="1800" b="1" dirty="0">
                <a:cs typeface="Courier New" panose="02070309020205020404" pitchFamily="49" charset="0"/>
              </a:rPr>
              <a:t>TRUE </a:t>
            </a:r>
            <a:r>
              <a:rPr lang="en-US" sz="1800" b="1" dirty="0" err="1">
                <a:cs typeface="Courier New" panose="02070309020205020404" pitchFamily="49" charset="0"/>
              </a:rPr>
              <a:t>TRUE</a:t>
            </a:r>
            <a:r>
              <a:rPr lang="en-US" sz="1800" b="1" dirty="0"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9F8F5E-221F-5B5B-405F-3BA842A5A5BE}"/>
              </a:ext>
            </a:extLst>
          </p:cNvPr>
          <p:cNvSpPr txBox="1">
            <a:spLocks/>
          </p:cNvSpPr>
          <p:nvPr/>
        </p:nvSpPr>
        <p:spPr>
          <a:xfrm>
            <a:off x="6667967" y="411982"/>
            <a:ext cx="5066712" cy="60340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operatorData$day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%in% 1:2, 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46FD-0E74-A181-DAA8-55FFBD41A507}"/>
              </a:ext>
            </a:extLst>
          </p:cNvPr>
          <p:cNvSpPr txBox="1">
            <a:spLocks/>
          </p:cNvSpPr>
          <p:nvPr/>
        </p:nvSpPr>
        <p:spPr>
          <a:xfrm>
            <a:off x="208741" y="241373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1A948-7120-83D1-AE51-7FCA586CD1E6}"/>
              </a:ext>
            </a:extLst>
          </p:cNvPr>
          <p:cNvSpPr txBox="1">
            <a:spLocks/>
          </p:cNvSpPr>
          <p:nvPr/>
        </p:nvSpPr>
        <p:spPr>
          <a:xfrm>
            <a:off x="2472684" y="4186456"/>
            <a:ext cx="1448765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Length-6 logical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475934D-F37F-5237-7F10-96E4A00F2B16}"/>
              </a:ext>
            </a:extLst>
          </p:cNvPr>
          <p:cNvSpPr/>
          <p:nvPr/>
        </p:nvSpPr>
        <p:spPr>
          <a:xfrm rot="16200000">
            <a:off x="1131031" y="2941051"/>
            <a:ext cx="217607" cy="31377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CEC69E8-DF11-5E06-CBE0-774C8FFFF021}"/>
              </a:ext>
            </a:extLst>
          </p:cNvPr>
          <p:cNvSpPr/>
          <p:nvPr/>
        </p:nvSpPr>
        <p:spPr>
          <a:xfrm rot="16200000">
            <a:off x="2045464" y="2929744"/>
            <a:ext cx="240219" cy="31378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9DF121-D859-4422-BA5A-C739CFDC3705}"/>
              </a:ext>
            </a:extLst>
          </p:cNvPr>
          <p:cNvSpPr/>
          <p:nvPr/>
        </p:nvSpPr>
        <p:spPr>
          <a:xfrm rot="5400000">
            <a:off x="2986090" y="2302109"/>
            <a:ext cx="217606" cy="3396340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8D9506-DFF1-8D86-FFE2-180B7749D911}"/>
              </a:ext>
            </a:extLst>
          </p:cNvPr>
          <p:cNvSpPr txBox="1">
            <a:spLocks/>
          </p:cNvSpPr>
          <p:nvPr/>
        </p:nvSpPr>
        <p:spPr>
          <a:xfrm>
            <a:off x="1968491" y="2413797"/>
            <a:ext cx="1479382" cy="6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Length-2 numeric vector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17570D-C779-606D-5F1C-4A9239D10A70}"/>
              </a:ext>
            </a:extLst>
          </p:cNvPr>
          <p:cNvSpPr txBox="1">
            <a:spLocks/>
          </p:cNvSpPr>
          <p:nvPr/>
        </p:nvSpPr>
        <p:spPr>
          <a:xfrm>
            <a:off x="151263" y="4889714"/>
            <a:ext cx="5372771" cy="17622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%in% is great if you’re filtering to a subset of species, etc.</a:t>
            </a:r>
          </a:p>
          <a:p>
            <a:r>
              <a:rPr lang="en-US" sz="2400" dirty="0"/>
              <a:t>%in% saves typing (day==1) | (day==2)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0D690-1B02-A86E-7FDD-B2D064870006}"/>
              </a:ext>
            </a:extLst>
          </p:cNvPr>
          <p:cNvSpPr/>
          <p:nvPr/>
        </p:nvSpPr>
        <p:spPr>
          <a:xfrm>
            <a:off x="6610204" y="1425769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2ACD10-DC91-EE63-B1DC-C830D94DFCD3}"/>
              </a:ext>
            </a:extLst>
          </p:cNvPr>
          <p:cNvSpPr/>
          <p:nvPr/>
        </p:nvSpPr>
        <p:spPr>
          <a:xfrm>
            <a:off x="6608225" y="2442460"/>
            <a:ext cx="3078247" cy="66827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0E1FAF-6E88-B1FA-1D1F-52091D6CC5BC}"/>
              </a:ext>
            </a:extLst>
          </p:cNvPr>
          <p:cNvSpPr/>
          <p:nvPr/>
        </p:nvSpPr>
        <p:spPr>
          <a:xfrm>
            <a:off x="6608225" y="4890004"/>
            <a:ext cx="3359433" cy="140609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59E7B-A81B-9AAA-10FD-46B7C7664BBD}"/>
              </a:ext>
            </a:extLst>
          </p:cNvPr>
          <p:cNvSpPr/>
          <p:nvPr/>
        </p:nvSpPr>
        <p:spPr>
          <a:xfrm>
            <a:off x="6971988" y="1080211"/>
            <a:ext cx="438938" cy="246570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7" grpId="0" animBg="1"/>
      <p:bldP spid="12" grpId="0" animBg="1"/>
      <p:bldP spid="14" grpId="0"/>
      <p:bldP spid="15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7810038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7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55885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Something like…</a:t>
            </a:r>
          </a:p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b="1" dirty="0" err="1"/>
              <a:t>someLogicalVector</a:t>
            </a:r>
            <a:r>
              <a:rPr lang="en-US" sz="2400" b="1" dirty="0"/>
              <a:t>, ]      # some rows, all columns</a:t>
            </a:r>
          </a:p>
          <a:p>
            <a:pPr marL="0" indent="0">
              <a:buNone/>
            </a:pPr>
            <a:r>
              <a:rPr lang="en-US" sz="2400" dirty="0"/>
              <a:t>C)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[, </a:t>
            </a:r>
            <a:r>
              <a:rPr lang="en-US" sz="2400" b="1" dirty="0" err="1"/>
              <a:t>someLogicalVector</a:t>
            </a:r>
            <a:r>
              <a:rPr lang="en-US" sz="2400" b="1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7084201F-8357-4B63-2869-437EBD33505E}"/>
              </a:ext>
            </a:extLst>
          </p:cNvPr>
          <p:cNvSpPr/>
          <p:nvPr/>
        </p:nvSpPr>
        <p:spPr>
          <a:xfrm>
            <a:off x="420280" y="2173714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3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078424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1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87141" y="633169"/>
            <a:ext cx="11260315" cy="787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would we we create a new </a:t>
            </a:r>
            <a:r>
              <a:rPr lang="en-US" dirty="0" err="1"/>
              <a:t>data.frame</a:t>
            </a:r>
            <a:r>
              <a:rPr lang="en-US" dirty="0"/>
              <a:t> </a:t>
            </a:r>
            <a:r>
              <a:rPr lang="en-US" u="sng" dirty="0"/>
              <a:t>using entries from days 2 and 3?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97D3-A45D-F3D9-892A-BCBE3BAA6407}"/>
              </a:ext>
            </a:extLst>
          </p:cNvPr>
          <p:cNvSpPr txBox="1">
            <a:spLocks/>
          </p:cNvSpPr>
          <p:nvPr/>
        </p:nvSpPr>
        <p:spPr>
          <a:xfrm>
            <a:off x="8566873" y="3298368"/>
            <a:ext cx="3445704" cy="343653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(day,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            operator, reading)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operatorData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     day 	operator 	     reading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1   1        	A       	     5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2   2          A       	     1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3   3          A       	     2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4   1          B       	     6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5   2          B       	     8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6   3        	B       	     9</a:t>
            </a: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7A495-1E53-F1A7-6A4F-47A42D1029BF}"/>
              </a:ext>
            </a:extLst>
          </p:cNvPr>
          <p:cNvSpPr txBox="1">
            <a:spLocks/>
          </p:cNvSpPr>
          <p:nvPr/>
        </p:nvSpPr>
        <p:spPr>
          <a:xfrm>
            <a:off x="891200" y="1286792"/>
            <a:ext cx="11260314" cy="201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&amp;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0" indent="0">
              <a:buNone/>
            </a:pPr>
            <a:r>
              <a:rPr lang="en-US" sz="2400" dirty="0"/>
              <a:t>B)   </a:t>
            </a: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==2 | 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==3, ]</a:t>
            </a:r>
          </a:p>
          <a:p>
            <a:pPr marL="457200" indent="-457200"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%in% c(2, 3), ]</a:t>
            </a:r>
          </a:p>
          <a:p>
            <a:pPr marL="457200" indent="-457200">
              <a:buFont typeface="Arial" panose="020B0604020202020204" pitchFamily="34" charset="0"/>
              <a:buAutoNum type="alphaUcParenR" startAt="3"/>
            </a:pPr>
            <a:r>
              <a:rPr lang="en-US" sz="2400" dirty="0" err="1"/>
              <a:t>data_subset</a:t>
            </a:r>
            <a:r>
              <a:rPr lang="en-US" sz="2400" dirty="0"/>
              <a:t> &lt;- </a:t>
            </a:r>
            <a:r>
              <a:rPr lang="en-US" sz="2400" dirty="0" err="1"/>
              <a:t>operatorData</a:t>
            </a:r>
            <a:r>
              <a:rPr lang="en-US" sz="2400" b="1" dirty="0"/>
              <a:t>[</a:t>
            </a:r>
            <a:r>
              <a:rPr lang="en-US" sz="2400" dirty="0" err="1"/>
              <a:t>operatorData</a:t>
            </a:r>
            <a:r>
              <a:rPr lang="en-US" sz="2400" b="1" dirty="0" err="1"/>
              <a:t>$day</a:t>
            </a:r>
            <a:r>
              <a:rPr lang="en-US" sz="2400" b="1" dirty="0"/>
              <a:t> != 1, ]             </a:t>
            </a:r>
            <a:r>
              <a:rPr lang="en-US" sz="2400" dirty="0"/>
              <a:t># correct but scary!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25A2F-34C7-CF7D-8BD8-6428797101A6}"/>
              </a:ext>
            </a:extLst>
          </p:cNvPr>
          <p:cNvGrpSpPr/>
          <p:nvPr/>
        </p:nvGrpSpPr>
        <p:grpSpPr>
          <a:xfrm>
            <a:off x="2726958" y="5044665"/>
            <a:ext cx="1758048" cy="1487151"/>
            <a:chOff x="3189814" y="1335253"/>
            <a:chExt cx="1758048" cy="14871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61A01C-E113-3ED7-A665-C7CD2FE8E59B}"/>
                </a:ext>
              </a:extLst>
            </p:cNvPr>
            <p:cNvGrpSpPr/>
            <p:nvPr/>
          </p:nvGrpSpPr>
          <p:grpSpPr>
            <a:xfrm>
              <a:off x="3260695" y="1335253"/>
              <a:ext cx="1620285" cy="1487151"/>
              <a:chOff x="5428218" y="1861025"/>
              <a:chExt cx="1620285" cy="14871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74F4BB2-0843-AE67-4F64-12A79D9ACDD3}"/>
                  </a:ext>
                </a:extLst>
              </p:cNvPr>
              <p:cNvGrpSpPr/>
              <p:nvPr/>
            </p:nvGrpSpPr>
            <p:grpSpPr>
              <a:xfrm>
                <a:off x="5428218" y="2275033"/>
                <a:ext cx="1620285" cy="1073143"/>
                <a:chOff x="6667736" y="2005965"/>
                <a:chExt cx="1351124" cy="894873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2ABA46CF-EF9F-0F16-295E-337F9A703C94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817A807-C223-BD98-45DE-6905D479BCD8}"/>
                    </a:ext>
                  </a:extLst>
                </p:cNvPr>
                <p:cNvSpPr/>
                <p:nvPr/>
              </p:nvSpPr>
              <p:spPr>
                <a:xfrm>
                  <a:off x="7344965" y="2005965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CB02FD5-A24B-E3CF-F83B-96C0F5AD952D}"/>
                    </a:ext>
                  </a:extLst>
                </p:cNvPr>
                <p:cNvSpPr/>
                <p:nvPr/>
              </p:nvSpPr>
              <p:spPr>
                <a:xfrm flipH="1">
                  <a:off x="6667736" y="2011203"/>
                  <a:ext cx="673895" cy="889635"/>
                </a:xfrm>
                <a:custGeom>
                  <a:avLst/>
                  <a:gdLst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52425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3815 w 668655"/>
                    <a:gd name="connsiteY69" fmla="*/ 102870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53340 w 668655"/>
                    <a:gd name="connsiteY1" fmla="*/ 38100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36672 w 668655"/>
                    <a:gd name="connsiteY69" fmla="*/ 95726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0110"/>
                    <a:gd name="connsiteX1" fmla="*/ 41433 w 668655"/>
                    <a:gd name="connsiteY1" fmla="*/ 42862 h 880110"/>
                    <a:gd name="connsiteX2" fmla="*/ 85725 w 668655"/>
                    <a:gd name="connsiteY2" fmla="*/ 20955 h 880110"/>
                    <a:gd name="connsiteX3" fmla="*/ 114300 w 668655"/>
                    <a:gd name="connsiteY3" fmla="*/ 13335 h 880110"/>
                    <a:gd name="connsiteX4" fmla="*/ 154305 w 668655"/>
                    <a:gd name="connsiteY4" fmla="*/ 5715 h 880110"/>
                    <a:gd name="connsiteX5" fmla="*/ 194310 w 668655"/>
                    <a:gd name="connsiteY5" fmla="*/ 1905 h 880110"/>
                    <a:gd name="connsiteX6" fmla="*/ 245745 w 668655"/>
                    <a:gd name="connsiteY6" fmla="*/ 0 h 880110"/>
                    <a:gd name="connsiteX7" fmla="*/ 287655 w 668655"/>
                    <a:gd name="connsiteY7" fmla="*/ 0 h 880110"/>
                    <a:gd name="connsiteX8" fmla="*/ 340519 w 668655"/>
                    <a:gd name="connsiteY8" fmla="*/ 13335 h 880110"/>
                    <a:gd name="connsiteX9" fmla="*/ 384810 w 668655"/>
                    <a:gd name="connsiteY9" fmla="*/ 30480 h 880110"/>
                    <a:gd name="connsiteX10" fmla="*/ 424815 w 668655"/>
                    <a:gd name="connsiteY10" fmla="*/ 45720 h 880110"/>
                    <a:gd name="connsiteX11" fmla="*/ 464820 w 668655"/>
                    <a:gd name="connsiteY11" fmla="*/ 64770 h 880110"/>
                    <a:gd name="connsiteX12" fmla="*/ 483870 w 668655"/>
                    <a:gd name="connsiteY12" fmla="*/ 83820 h 880110"/>
                    <a:gd name="connsiteX13" fmla="*/ 501015 w 668655"/>
                    <a:gd name="connsiteY13" fmla="*/ 91440 h 880110"/>
                    <a:gd name="connsiteX14" fmla="*/ 525780 w 668655"/>
                    <a:gd name="connsiteY14" fmla="*/ 112395 h 880110"/>
                    <a:gd name="connsiteX15" fmla="*/ 554355 w 668655"/>
                    <a:gd name="connsiteY15" fmla="*/ 142875 h 880110"/>
                    <a:gd name="connsiteX16" fmla="*/ 577215 w 668655"/>
                    <a:gd name="connsiteY16" fmla="*/ 173355 h 880110"/>
                    <a:gd name="connsiteX17" fmla="*/ 598170 w 668655"/>
                    <a:gd name="connsiteY17" fmla="*/ 200025 h 880110"/>
                    <a:gd name="connsiteX18" fmla="*/ 615315 w 668655"/>
                    <a:gd name="connsiteY18" fmla="*/ 224790 h 880110"/>
                    <a:gd name="connsiteX19" fmla="*/ 626745 w 668655"/>
                    <a:gd name="connsiteY19" fmla="*/ 247650 h 880110"/>
                    <a:gd name="connsiteX20" fmla="*/ 636270 w 668655"/>
                    <a:gd name="connsiteY20" fmla="*/ 276225 h 880110"/>
                    <a:gd name="connsiteX21" fmla="*/ 655320 w 668655"/>
                    <a:gd name="connsiteY21" fmla="*/ 321945 h 880110"/>
                    <a:gd name="connsiteX22" fmla="*/ 659130 w 668655"/>
                    <a:gd name="connsiteY22" fmla="*/ 354330 h 880110"/>
                    <a:gd name="connsiteX23" fmla="*/ 668655 w 668655"/>
                    <a:gd name="connsiteY23" fmla="*/ 405765 h 880110"/>
                    <a:gd name="connsiteX24" fmla="*/ 666750 w 668655"/>
                    <a:gd name="connsiteY24" fmla="*/ 461010 h 880110"/>
                    <a:gd name="connsiteX25" fmla="*/ 661035 w 668655"/>
                    <a:gd name="connsiteY25" fmla="*/ 514350 h 880110"/>
                    <a:gd name="connsiteX26" fmla="*/ 649605 w 668655"/>
                    <a:gd name="connsiteY26" fmla="*/ 567690 h 880110"/>
                    <a:gd name="connsiteX27" fmla="*/ 636270 w 668655"/>
                    <a:gd name="connsiteY27" fmla="*/ 603885 h 880110"/>
                    <a:gd name="connsiteX28" fmla="*/ 619125 w 668655"/>
                    <a:gd name="connsiteY28" fmla="*/ 640080 h 880110"/>
                    <a:gd name="connsiteX29" fmla="*/ 594360 w 668655"/>
                    <a:gd name="connsiteY29" fmla="*/ 681990 h 880110"/>
                    <a:gd name="connsiteX30" fmla="*/ 569595 w 668655"/>
                    <a:gd name="connsiteY30" fmla="*/ 721995 h 880110"/>
                    <a:gd name="connsiteX31" fmla="*/ 541020 w 668655"/>
                    <a:gd name="connsiteY31" fmla="*/ 750570 h 880110"/>
                    <a:gd name="connsiteX32" fmla="*/ 499110 w 668655"/>
                    <a:gd name="connsiteY32" fmla="*/ 788670 h 880110"/>
                    <a:gd name="connsiteX33" fmla="*/ 468630 w 668655"/>
                    <a:gd name="connsiteY33" fmla="*/ 811530 h 880110"/>
                    <a:gd name="connsiteX34" fmla="*/ 417195 w 668655"/>
                    <a:gd name="connsiteY34" fmla="*/ 840105 h 880110"/>
                    <a:gd name="connsiteX35" fmla="*/ 371475 w 668655"/>
                    <a:gd name="connsiteY35" fmla="*/ 857250 h 880110"/>
                    <a:gd name="connsiteX36" fmla="*/ 329565 w 668655"/>
                    <a:gd name="connsiteY36" fmla="*/ 868680 h 880110"/>
                    <a:gd name="connsiteX37" fmla="*/ 266700 w 668655"/>
                    <a:gd name="connsiteY37" fmla="*/ 880110 h 880110"/>
                    <a:gd name="connsiteX38" fmla="*/ 215265 w 668655"/>
                    <a:gd name="connsiteY38" fmla="*/ 880110 h 880110"/>
                    <a:gd name="connsiteX39" fmla="*/ 127635 w 668655"/>
                    <a:gd name="connsiteY39" fmla="*/ 872490 h 880110"/>
                    <a:gd name="connsiteX40" fmla="*/ 53340 w 668655"/>
                    <a:gd name="connsiteY40" fmla="*/ 849630 h 880110"/>
                    <a:gd name="connsiteX41" fmla="*/ 17145 w 668655"/>
                    <a:gd name="connsiteY41" fmla="*/ 830580 h 880110"/>
                    <a:gd name="connsiteX42" fmla="*/ 0 w 668655"/>
                    <a:gd name="connsiteY42" fmla="*/ 817245 h 880110"/>
                    <a:gd name="connsiteX43" fmla="*/ 26670 w 668655"/>
                    <a:gd name="connsiteY43" fmla="*/ 798195 h 880110"/>
                    <a:gd name="connsiteX44" fmla="*/ 55245 w 668655"/>
                    <a:gd name="connsiteY44" fmla="*/ 781050 h 880110"/>
                    <a:gd name="connsiteX45" fmla="*/ 78105 w 668655"/>
                    <a:gd name="connsiteY45" fmla="*/ 760095 h 880110"/>
                    <a:gd name="connsiteX46" fmla="*/ 97155 w 668655"/>
                    <a:gd name="connsiteY46" fmla="*/ 742950 h 880110"/>
                    <a:gd name="connsiteX47" fmla="*/ 116205 w 668655"/>
                    <a:gd name="connsiteY47" fmla="*/ 720090 h 880110"/>
                    <a:gd name="connsiteX48" fmla="*/ 135255 w 668655"/>
                    <a:gd name="connsiteY48" fmla="*/ 697230 h 880110"/>
                    <a:gd name="connsiteX49" fmla="*/ 150495 w 668655"/>
                    <a:gd name="connsiteY49" fmla="*/ 674370 h 880110"/>
                    <a:gd name="connsiteX50" fmla="*/ 161925 w 668655"/>
                    <a:gd name="connsiteY50" fmla="*/ 653415 h 880110"/>
                    <a:gd name="connsiteX51" fmla="*/ 171450 w 668655"/>
                    <a:gd name="connsiteY51" fmla="*/ 640080 h 880110"/>
                    <a:gd name="connsiteX52" fmla="*/ 182880 w 668655"/>
                    <a:gd name="connsiteY52" fmla="*/ 609600 h 880110"/>
                    <a:gd name="connsiteX53" fmla="*/ 198120 w 668655"/>
                    <a:gd name="connsiteY53" fmla="*/ 579120 h 880110"/>
                    <a:gd name="connsiteX54" fmla="*/ 200025 w 668655"/>
                    <a:gd name="connsiteY54" fmla="*/ 558165 h 880110"/>
                    <a:gd name="connsiteX55" fmla="*/ 207645 w 668655"/>
                    <a:gd name="connsiteY55" fmla="*/ 541020 h 880110"/>
                    <a:gd name="connsiteX56" fmla="*/ 209550 w 668655"/>
                    <a:gd name="connsiteY56" fmla="*/ 512445 h 880110"/>
                    <a:gd name="connsiteX57" fmla="*/ 215265 w 668655"/>
                    <a:gd name="connsiteY57" fmla="*/ 480060 h 880110"/>
                    <a:gd name="connsiteX58" fmla="*/ 219075 w 668655"/>
                    <a:gd name="connsiteY58" fmla="*/ 445770 h 880110"/>
                    <a:gd name="connsiteX59" fmla="*/ 215265 w 668655"/>
                    <a:gd name="connsiteY59" fmla="*/ 415290 h 880110"/>
                    <a:gd name="connsiteX60" fmla="*/ 211455 w 668655"/>
                    <a:gd name="connsiteY60" fmla="*/ 369570 h 880110"/>
                    <a:gd name="connsiteX61" fmla="*/ 194310 w 668655"/>
                    <a:gd name="connsiteY61" fmla="*/ 325755 h 880110"/>
                    <a:gd name="connsiteX62" fmla="*/ 179070 w 668655"/>
                    <a:gd name="connsiteY62" fmla="*/ 278130 h 880110"/>
                    <a:gd name="connsiteX63" fmla="*/ 161925 w 668655"/>
                    <a:gd name="connsiteY63" fmla="*/ 230505 h 880110"/>
                    <a:gd name="connsiteX64" fmla="*/ 146685 w 668655"/>
                    <a:gd name="connsiteY64" fmla="*/ 205740 h 880110"/>
                    <a:gd name="connsiteX65" fmla="*/ 129540 w 668655"/>
                    <a:gd name="connsiteY65" fmla="*/ 182880 h 880110"/>
                    <a:gd name="connsiteX66" fmla="*/ 104775 w 668655"/>
                    <a:gd name="connsiteY66" fmla="*/ 148590 h 880110"/>
                    <a:gd name="connsiteX67" fmla="*/ 83820 w 668655"/>
                    <a:gd name="connsiteY67" fmla="*/ 131445 h 880110"/>
                    <a:gd name="connsiteX68" fmla="*/ 68580 w 668655"/>
                    <a:gd name="connsiteY68" fmla="*/ 118110 h 880110"/>
                    <a:gd name="connsiteX69" fmla="*/ 41435 w 668655"/>
                    <a:gd name="connsiteY69" fmla="*/ 93344 h 880110"/>
                    <a:gd name="connsiteX70" fmla="*/ 1905 w 668655"/>
                    <a:gd name="connsiteY70" fmla="*/ 60960 h 880110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2490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4310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1035 w 668655"/>
                    <a:gd name="connsiteY25" fmla="*/ 514350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8655"/>
                    <a:gd name="connsiteY0" fmla="*/ 60960 h 882491"/>
                    <a:gd name="connsiteX1" fmla="*/ 41433 w 668655"/>
                    <a:gd name="connsiteY1" fmla="*/ 42862 h 882491"/>
                    <a:gd name="connsiteX2" fmla="*/ 85725 w 668655"/>
                    <a:gd name="connsiteY2" fmla="*/ 20955 h 882491"/>
                    <a:gd name="connsiteX3" fmla="*/ 114300 w 668655"/>
                    <a:gd name="connsiteY3" fmla="*/ 13335 h 882491"/>
                    <a:gd name="connsiteX4" fmla="*/ 154305 w 668655"/>
                    <a:gd name="connsiteY4" fmla="*/ 5715 h 882491"/>
                    <a:gd name="connsiteX5" fmla="*/ 194310 w 668655"/>
                    <a:gd name="connsiteY5" fmla="*/ 1905 h 882491"/>
                    <a:gd name="connsiteX6" fmla="*/ 245745 w 668655"/>
                    <a:gd name="connsiteY6" fmla="*/ 0 h 882491"/>
                    <a:gd name="connsiteX7" fmla="*/ 287655 w 668655"/>
                    <a:gd name="connsiteY7" fmla="*/ 0 h 882491"/>
                    <a:gd name="connsiteX8" fmla="*/ 340519 w 668655"/>
                    <a:gd name="connsiteY8" fmla="*/ 13335 h 882491"/>
                    <a:gd name="connsiteX9" fmla="*/ 384810 w 668655"/>
                    <a:gd name="connsiteY9" fmla="*/ 30480 h 882491"/>
                    <a:gd name="connsiteX10" fmla="*/ 424815 w 668655"/>
                    <a:gd name="connsiteY10" fmla="*/ 45720 h 882491"/>
                    <a:gd name="connsiteX11" fmla="*/ 464820 w 668655"/>
                    <a:gd name="connsiteY11" fmla="*/ 64770 h 882491"/>
                    <a:gd name="connsiteX12" fmla="*/ 483870 w 668655"/>
                    <a:gd name="connsiteY12" fmla="*/ 83820 h 882491"/>
                    <a:gd name="connsiteX13" fmla="*/ 501015 w 668655"/>
                    <a:gd name="connsiteY13" fmla="*/ 91440 h 882491"/>
                    <a:gd name="connsiteX14" fmla="*/ 525780 w 668655"/>
                    <a:gd name="connsiteY14" fmla="*/ 112395 h 882491"/>
                    <a:gd name="connsiteX15" fmla="*/ 554355 w 668655"/>
                    <a:gd name="connsiteY15" fmla="*/ 142875 h 882491"/>
                    <a:gd name="connsiteX16" fmla="*/ 577215 w 668655"/>
                    <a:gd name="connsiteY16" fmla="*/ 173355 h 882491"/>
                    <a:gd name="connsiteX17" fmla="*/ 598170 w 668655"/>
                    <a:gd name="connsiteY17" fmla="*/ 200025 h 882491"/>
                    <a:gd name="connsiteX18" fmla="*/ 615315 w 668655"/>
                    <a:gd name="connsiteY18" fmla="*/ 224790 h 882491"/>
                    <a:gd name="connsiteX19" fmla="*/ 626745 w 668655"/>
                    <a:gd name="connsiteY19" fmla="*/ 247650 h 882491"/>
                    <a:gd name="connsiteX20" fmla="*/ 636270 w 668655"/>
                    <a:gd name="connsiteY20" fmla="*/ 276225 h 882491"/>
                    <a:gd name="connsiteX21" fmla="*/ 655320 w 668655"/>
                    <a:gd name="connsiteY21" fmla="*/ 321945 h 882491"/>
                    <a:gd name="connsiteX22" fmla="*/ 659130 w 668655"/>
                    <a:gd name="connsiteY22" fmla="*/ 354330 h 882491"/>
                    <a:gd name="connsiteX23" fmla="*/ 668655 w 668655"/>
                    <a:gd name="connsiteY23" fmla="*/ 405765 h 882491"/>
                    <a:gd name="connsiteX24" fmla="*/ 666750 w 668655"/>
                    <a:gd name="connsiteY24" fmla="*/ 461010 h 882491"/>
                    <a:gd name="connsiteX25" fmla="*/ 665798 w 668655"/>
                    <a:gd name="connsiteY25" fmla="*/ 511969 h 882491"/>
                    <a:gd name="connsiteX26" fmla="*/ 649605 w 668655"/>
                    <a:gd name="connsiteY26" fmla="*/ 567690 h 882491"/>
                    <a:gd name="connsiteX27" fmla="*/ 636270 w 668655"/>
                    <a:gd name="connsiteY27" fmla="*/ 603885 h 882491"/>
                    <a:gd name="connsiteX28" fmla="*/ 619125 w 668655"/>
                    <a:gd name="connsiteY28" fmla="*/ 640080 h 882491"/>
                    <a:gd name="connsiteX29" fmla="*/ 594360 w 668655"/>
                    <a:gd name="connsiteY29" fmla="*/ 681990 h 882491"/>
                    <a:gd name="connsiteX30" fmla="*/ 569595 w 668655"/>
                    <a:gd name="connsiteY30" fmla="*/ 721995 h 882491"/>
                    <a:gd name="connsiteX31" fmla="*/ 541020 w 668655"/>
                    <a:gd name="connsiteY31" fmla="*/ 750570 h 882491"/>
                    <a:gd name="connsiteX32" fmla="*/ 499110 w 668655"/>
                    <a:gd name="connsiteY32" fmla="*/ 788670 h 882491"/>
                    <a:gd name="connsiteX33" fmla="*/ 468630 w 668655"/>
                    <a:gd name="connsiteY33" fmla="*/ 811530 h 882491"/>
                    <a:gd name="connsiteX34" fmla="*/ 417195 w 668655"/>
                    <a:gd name="connsiteY34" fmla="*/ 840105 h 882491"/>
                    <a:gd name="connsiteX35" fmla="*/ 371475 w 668655"/>
                    <a:gd name="connsiteY35" fmla="*/ 857250 h 882491"/>
                    <a:gd name="connsiteX36" fmla="*/ 329565 w 668655"/>
                    <a:gd name="connsiteY36" fmla="*/ 868680 h 882491"/>
                    <a:gd name="connsiteX37" fmla="*/ 266700 w 668655"/>
                    <a:gd name="connsiteY37" fmla="*/ 880110 h 882491"/>
                    <a:gd name="connsiteX38" fmla="*/ 215265 w 668655"/>
                    <a:gd name="connsiteY38" fmla="*/ 882491 h 882491"/>
                    <a:gd name="connsiteX39" fmla="*/ 127635 w 668655"/>
                    <a:gd name="connsiteY39" fmla="*/ 874871 h 882491"/>
                    <a:gd name="connsiteX40" fmla="*/ 53340 w 668655"/>
                    <a:gd name="connsiteY40" fmla="*/ 849630 h 882491"/>
                    <a:gd name="connsiteX41" fmla="*/ 17145 w 668655"/>
                    <a:gd name="connsiteY41" fmla="*/ 830580 h 882491"/>
                    <a:gd name="connsiteX42" fmla="*/ 0 w 668655"/>
                    <a:gd name="connsiteY42" fmla="*/ 817245 h 882491"/>
                    <a:gd name="connsiteX43" fmla="*/ 26670 w 668655"/>
                    <a:gd name="connsiteY43" fmla="*/ 798195 h 882491"/>
                    <a:gd name="connsiteX44" fmla="*/ 55245 w 668655"/>
                    <a:gd name="connsiteY44" fmla="*/ 781050 h 882491"/>
                    <a:gd name="connsiteX45" fmla="*/ 78105 w 668655"/>
                    <a:gd name="connsiteY45" fmla="*/ 760095 h 882491"/>
                    <a:gd name="connsiteX46" fmla="*/ 97155 w 668655"/>
                    <a:gd name="connsiteY46" fmla="*/ 742950 h 882491"/>
                    <a:gd name="connsiteX47" fmla="*/ 116205 w 668655"/>
                    <a:gd name="connsiteY47" fmla="*/ 720090 h 882491"/>
                    <a:gd name="connsiteX48" fmla="*/ 135255 w 668655"/>
                    <a:gd name="connsiteY48" fmla="*/ 697230 h 882491"/>
                    <a:gd name="connsiteX49" fmla="*/ 150495 w 668655"/>
                    <a:gd name="connsiteY49" fmla="*/ 674370 h 882491"/>
                    <a:gd name="connsiteX50" fmla="*/ 161925 w 668655"/>
                    <a:gd name="connsiteY50" fmla="*/ 653415 h 882491"/>
                    <a:gd name="connsiteX51" fmla="*/ 171450 w 668655"/>
                    <a:gd name="connsiteY51" fmla="*/ 640080 h 882491"/>
                    <a:gd name="connsiteX52" fmla="*/ 182880 w 668655"/>
                    <a:gd name="connsiteY52" fmla="*/ 609600 h 882491"/>
                    <a:gd name="connsiteX53" fmla="*/ 198120 w 668655"/>
                    <a:gd name="connsiteY53" fmla="*/ 579120 h 882491"/>
                    <a:gd name="connsiteX54" fmla="*/ 200025 w 668655"/>
                    <a:gd name="connsiteY54" fmla="*/ 558165 h 882491"/>
                    <a:gd name="connsiteX55" fmla="*/ 207645 w 668655"/>
                    <a:gd name="connsiteY55" fmla="*/ 541020 h 882491"/>
                    <a:gd name="connsiteX56" fmla="*/ 209550 w 668655"/>
                    <a:gd name="connsiteY56" fmla="*/ 512445 h 882491"/>
                    <a:gd name="connsiteX57" fmla="*/ 215265 w 668655"/>
                    <a:gd name="connsiteY57" fmla="*/ 480060 h 882491"/>
                    <a:gd name="connsiteX58" fmla="*/ 219075 w 668655"/>
                    <a:gd name="connsiteY58" fmla="*/ 445770 h 882491"/>
                    <a:gd name="connsiteX59" fmla="*/ 215265 w 668655"/>
                    <a:gd name="connsiteY59" fmla="*/ 415290 h 882491"/>
                    <a:gd name="connsiteX60" fmla="*/ 211455 w 668655"/>
                    <a:gd name="connsiteY60" fmla="*/ 369570 h 882491"/>
                    <a:gd name="connsiteX61" fmla="*/ 199073 w 668655"/>
                    <a:gd name="connsiteY61" fmla="*/ 325755 h 882491"/>
                    <a:gd name="connsiteX62" fmla="*/ 179070 w 668655"/>
                    <a:gd name="connsiteY62" fmla="*/ 278130 h 882491"/>
                    <a:gd name="connsiteX63" fmla="*/ 161925 w 668655"/>
                    <a:gd name="connsiteY63" fmla="*/ 230505 h 882491"/>
                    <a:gd name="connsiteX64" fmla="*/ 146685 w 668655"/>
                    <a:gd name="connsiteY64" fmla="*/ 205740 h 882491"/>
                    <a:gd name="connsiteX65" fmla="*/ 129540 w 668655"/>
                    <a:gd name="connsiteY65" fmla="*/ 182880 h 882491"/>
                    <a:gd name="connsiteX66" fmla="*/ 104775 w 668655"/>
                    <a:gd name="connsiteY66" fmla="*/ 148590 h 882491"/>
                    <a:gd name="connsiteX67" fmla="*/ 83820 w 668655"/>
                    <a:gd name="connsiteY67" fmla="*/ 131445 h 882491"/>
                    <a:gd name="connsiteX68" fmla="*/ 68580 w 668655"/>
                    <a:gd name="connsiteY68" fmla="*/ 118110 h 882491"/>
                    <a:gd name="connsiteX69" fmla="*/ 41435 w 668655"/>
                    <a:gd name="connsiteY69" fmla="*/ 93344 h 882491"/>
                    <a:gd name="connsiteX70" fmla="*/ 1905 w 668655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59130 w 669132"/>
                    <a:gd name="connsiteY22" fmla="*/ 354330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69132"/>
                    <a:gd name="connsiteY0" fmla="*/ 60960 h 882491"/>
                    <a:gd name="connsiteX1" fmla="*/ 41433 w 669132"/>
                    <a:gd name="connsiteY1" fmla="*/ 42862 h 882491"/>
                    <a:gd name="connsiteX2" fmla="*/ 85725 w 669132"/>
                    <a:gd name="connsiteY2" fmla="*/ 20955 h 882491"/>
                    <a:gd name="connsiteX3" fmla="*/ 114300 w 669132"/>
                    <a:gd name="connsiteY3" fmla="*/ 13335 h 882491"/>
                    <a:gd name="connsiteX4" fmla="*/ 154305 w 669132"/>
                    <a:gd name="connsiteY4" fmla="*/ 5715 h 882491"/>
                    <a:gd name="connsiteX5" fmla="*/ 194310 w 669132"/>
                    <a:gd name="connsiteY5" fmla="*/ 1905 h 882491"/>
                    <a:gd name="connsiteX6" fmla="*/ 245745 w 669132"/>
                    <a:gd name="connsiteY6" fmla="*/ 0 h 882491"/>
                    <a:gd name="connsiteX7" fmla="*/ 287655 w 669132"/>
                    <a:gd name="connsiteY7" fmla="*/ 0 h 882491"/>
                    <a:gd name="connsiteX8" fmla="*/ 340519 w 669132"/>
                    <a:gd name="connsiteY8" fmla="*/ 13335 h 882491"/>
                    <a:gd name="connsiteX9" fmla="*/ 384810 w 669132"/>
                    <a:gd name="connsiteY9" fmla="*/ 30480 h 882491"/>
                    <a:gd name="connsiteX10" fmla="*/ 424815 w 669132"/>
                    <a:gd name="connsiteY10" fmla="*/ 45720 h 882491"/>
                    <a:gd name="connsiteX11" fmla="*/ 464820 w 669132"/>
                    <a:gd name="connsiteY11" fmla="*/ 64770 h 882491"/>
                    <a:gd name="connsiteX12" fmla="*/ 483870 w 669132"/>
                    <a:gd name="connsiteY12" fmla="*/ 83820 h 882491"/>
                    <a:gd name="connsiteX13" fmla="*/ 501015 w 669132"/>
                    <a:gd name="connsiteY13" fmla="*/ 91440 h 882491"/>
                    <a:gd name="connsiteX14" fmla="*/ 525780 w 669132"/>
                    <a:gd name="connsiteY14" fmla="*/ 112395 h 882491"/>
                    <a:gd name="connsiteX15" fmla="*/ 554355 w 669132"/>
                    <a:gd name="connsiteY15" fmla="*/ 142875 h 882491"/>
                    <a:gd name="connsiteX16" fmla="*/ 577215 w 669132"/>
                    <a:gd name="connsiteY16" fmla="*/ 173355 h 882491"/>
                    <a:gd name="connsiteX17" fmla="*/ 598170 w 669132"/>
                    <a:gd name="connsiteY17" fmla="*/ 200025 h 882491"/>
                    <a:gd name="connsiteX18" fmla="*/ 615315 w 669132"/>
                    <a:gd name="connsiteY18" fmla="*/ 224790 h 882491"/>
                    <a:gd name="connsiteX19" fmla="*/ 626745 w 669132"/>
                    <a:gd name="connsiteY19" fmla="*/ 247650 h 882491"/>
                    <a:gd name="connsiteX20" fmla="*/ 636270 w 669132"/>
                    <a:gd name="connsiteY20" fmla="*/ 276225 h 882491"/>
                    <a:gd name="connsiteX21" fmla="*/ 655320 w 669132"/>
                    <a:gd name="connsiteY21" fmla="*/ 321945 h 882491"/>
                    <a:gd name="connsiteX22" fmla="*/ 663892 w 669132"/>
                    <a:gd name="connsiteY22" fmla="*/ 356711 h 882491"/>
                    <a:gd name="connsiteX23" fmla="*/ 668655 w 669132"/>
                    <a:gd name="connsiteY23" fmla="*/ 405765 h 882491"/>
                    <a:gd name="connsiteX24" fmla="*/ 669132 w 669132"/>
                    <a:gd name="connsiteY24" fmla="*/ 461010 h 882491"/>
                    <a:gd name="connsiteX25" fmla="*/ 665798 w 669132"/>
                    <a:gd name="connsiteY25" fmla="*/ 511969 h 882491"/>
                    <a:gd name="connsiteX26" fmla="*/ 649605 w 669132"/>
                    <a:gd name="connsiteY26" fmla="*/ 567690 h 882491"/>
                    <a:gd name="connsiteX27" fmla="*/ 636270 w 669132"/>
                    <a:gd name="connsiteY27" fmla="*/ 603885 h 882491"/>
                    <a:gd name="connsiteX28" fmla="*/ 619125 w 669132"/>
                    <a:gd name="connsiteY28" fmla="*/ 640080 h 882491"/>
                    <a:gd name="connsiteX29" fmla="*/ 594360 w 669132"/>
                    <a:gd name="connsiteY29" fmla="*/ 681990 h 882491"/>
                    <a:gd name="connsiteX30" fmla="*/ 569595 w 669132"/>
                    <a:gd name="connsiteY30" fmla="*/ 721995 h 882491"/>
                    <a:gd name="connsiteX31" fmla="*/ 541020 w 669132"/>
                    <a:gd name="connsiteY31" fmla="*/ 750570 h 882491"/>
                    <a:gd name="connsiteX32" fmla="*/ 499110 w 669132"/>
                    <a:gd name="connsiteY32" fmla="*/ 788670 h 882491"/>
                    <a:gd name="connsiteX33" fmla="*/ 468630 w 669132"/>
                    <a:gd name="connsiteY33" fmla="*/ 811530 h 882491"/>
                    <a:gd name="connsiteX34" fmla="*/ 417195 w 669132"/>
                    <a:gd name="connsiteY34" fmla="*/ 840105 h 882491"/>
                    <a:gd name="connsiteX35" fmla="*/ 371475 w 669132"/>
                    <a:gd name="connsiteY35" fmla="*/ 857250 h 882491"/>
                    <a:gd name="connsiteX36" fmla="*/ 329565 w 669132"/>
                    <a:gd name="connsiteY36" fmla="*/ 868680 h 882491"/>
                    <a:gd name="connsiteX37" fmla="*/ 266700 w 669132"/>
                    <a:gd name="connsiteY37" fmla="*/ 880110 h 882491"/>
                    <a:gd name="connsiteX38" fmla="*/ 215265 w 669132"/>
                    <a:gd name="connsiteY38" fmla="*/ 882491 h 882491"/>
                    <a:gd name="connsiteX39" fmla="*/ 127635 w 669132"/>
                    <a:gd name="connsiteY39" fmla="*/ 874871 h 882491"/>
                    <a:gd name="connsiteX40" fmla="*/ 53340 w 669132"/>
                    <a:gd name="connsiteY40" fmla="*/ 849630 h 882491"/>
                    <a:gd name="connsiteX41" fmla="*/ 17145 w 669132"/>
                    <a:gd name="connsiteY41" fmla="*/ 830580 h 882491"/>
                    <a:gd name="connsiteX42" fmla="*/ 0 w 669132"/>
                    <a:gd name="connsiteY42" fmla="*/ 817245 h 882491"/>
                    <a:gd name="connsiteX43" fmla="*/ 26670 w 669132"/>
                    <a:gd name="connsiteY43" fmla="*/ 798195 h 882491"/>
                    <a:gd name="connsiteX44" fmla="*/ 55245 w 669132"/>
                    <a:gd name="connsiteY44" fmla="*/ 781050 h 882491"/>
                    <a:gd name="connsiteX45" fmla="*/ 78105 w 669132"/>
                    <a:gd name="connsiteY45" fmla="*/ 760095 h 882491"/>
                    <a:gd name="connsiteX46" fmla="*/ 97155 w 669132"/>
                    <a:gd name="connsiteY46" fmla="*/ 742950 h 882491"/>
                    <a:gd name="connsiteX47" fmla="*/ 116205 w 669132"/>
                    <a:gd name="connsiteY47" fmla="*/ 720090 h 882491"/>
                    <a:gd name="connsiteX48" fmla="*/ 135255 w 669132"/>
                    <a:gd name="connsiteY48" fmla="*/ 697230 h 882491"/>
                    <a:gd name="connsiteX49" fmla="*/ 150495 w 669132"/>
                    <a:gd name="connsiteY49" fmla="*/ 674370 h 882491"/>
                    <a:gd name="connsiteX50" fmla="*/ 161925 w 669132"/>
                    <a:gd name="connsiteY50" fmla="*/ 653415 h 882491"/>
                    <a:gd name="connsiteX51" fmla="*/ 171450 w 669132"/>
                    <a:gd name="connsiteY51" fmla="*/ 640080 h 882491"/>
                    <a:gd name="connsiteX52" fmla="*/ 182880 w 669132"/>
                    <a:gd name="connsiteY52" fmla="*/ 609600 h 882491"/>
                    <a:gd name="connsiteX53" fmla="*/ 198120 w 669132"/>
                    <a:gd name="connsiteY53" fmla="*/ 579120 h 882491"/>
                    <a:gd name="connsiteX54" fmla="*/ 200025 w 669132"/>
                    <a:gd name="connsiteY54" fmla="*/ 558165 h 882491"/>
                    <a:gd name="connsiteX55" fmla="*/ 207645 w 669132"/>
                    <a:gd name="connsiteY55" fmla="*/ 541020 h 882491"/>
                    <a:gd name="connsiteX56" fmla="*/ 209550 w 669132"/>
                    <a:gd name="connsiteY56" fmla="*/ 512445 h 882491"/>
                    <a:gd name="connsiteX57" fmla="*/ 215265 w 669132"/>
                    <a:gd name="connsiteY57" fmla="*/ 480060 h 882491"/>
                    <a:gd name="connsiteX58" fmla="*/ 219075 w 669132"/>
                    <a:gd name="connsiteY58" fmla="*/ 445770 h 882491"/>
                    <a:gd name="connsiteX59" fmla="*/ 215265 w 669132"/>
                    <a:gd name="connsiteY59" fmla="*/ 415290 h 882491"/>
                    <a:gd name="connsiteX60" fmla="*/ 211455 w 669132"/>
                    <a:gd name="connsiteY60" fmla="*/ 369570 h 882491"/>
                    <a:gd name="connsiteX61" fmla="*/ 199073 w 669132"/>
                    <a:gd name="connsiteY61" fmla="*/ 325755 h 882491"/>
                    <a:gd name="connsiteX62" fmla="*/ 179070 w 669132"/>
                    <a:gd name="connsiteY62" fmla="*/ 278130 h 882491"/>
                    <a:gd name="connsiteX63" fmla="*/ 161925 w 669132"/>
                    <a:gd name="connsiteY63" fmla="*/ 230505 h 882491"/>
                    <a:gd name="connsiteX64" fmla="*/ 146685 w 669132"/>
                    <a:gd name="connsiteY64" fmla="*/ 205740 h 882491"/>
                    <a:gd name="connsiteX65" fmla="*/ 129540 w 669132"/>
                    <a:gd name="connsiteY65" fmla="*/ 182880 h 882491"/>
                    <a:gd name="connsiteX66" fmla="*/ 104775 w 669132"/>
                    <a:gd name="connsiteY66" fmla="*/ 148590 h 882491"/>
                    <a:gd name="connsiteX67" fmla="*/ 83820 w 669132"/>
                    <a:gd name="connsiteY67" fmla="*/ 131445 h 882491"/>
                    <a:gd name="connsiteX68" fmla="*/ 68580 w 669132"/>
                    <a:gd name="connsiteY68" fmla="*/ 118110 h 882491"/>
                    <a:gd name="connsiteX69" fmla="*/ 41435 w 669132"/>
                    <a:gd name="connsiteY69" fmla="*/ 93344 h 882491"/>
                    <a:gd name="connsiteX70" fmla="*/ 1905 w 669132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3335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0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2862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2491"/>
                    <a:gd name="connsiteX1" fmla="*/ 41433 w 673418"/>
                    <a:gd name="connsiteY1" fmla="*/ 40481 h 882491"/>
                    <a:gd name="connsiteX2" fmla="*/ 85725 w 673418"/>
                    <a:gd name="connsiteY2" fmla="*/ 20955 h 882491"/>
                    <a:gd name="connsiteX3" fmla="*/ 114300 w 673418"/>
                    <a:gd name="connsiteY3" fmla="*/ 13335 h 882491"/>
                    <a:gd name="connsiteX4" fmla="*/ 154305 w 673418"/>
                    <a:gd name="connsiteY4" fmla="*/ 5715 h 882491"/>
                    <a:gd name="connsiteX5" fmla="*/ 194310 w 673418"/>
                    <a:gd name="connsiteY5" fmla="*/ 1905 h 882491"/>
                    <a:gd name="connsiteX6" fmla="*/ 245745 w 673418"/>
                    <a:gd name="connsiteY6" fmla="*/ 0 h 882491"/>
                    <a:gd name="connsiteX7" fmla="*/ 287655 w 673418"/>
                    <a:gd name="connsiteY7" fmla="*/ 2382 h 882491"/>
                    <a:gd name="connsiteX8" fmla="*/ 340519 w 673418"/>
                    <a:gd name="connsiteY8" fmla="*/ 10953 h 882491"/>
                    <a:gd name="connsiteX9" fmla="*/ 384810 w 673418"/>
                    <a:gd name="connsiteY9" fmla="*/ 30480 h 882491"/>
                    <a:gd name="connsiteX10" fmla="*/ 424815 w 673418"/>
                    <a:gd name="connsiteY10" fmla="*/ 45720 h 882491"/>
                    <a:gd name="connsiteX11" fmla="*/ 464820 w 673418"/>
                    <a:gd name="connsiteY11" fmla="*/ 64770 h 882491"/>
                    <a:gd name="connsiteX12" fmla="*/ 483870 w 673418"/>
                    <a:gd name="connsiteY12" fmla="*/ 83820 h 882491"/>
                    <a:gd name="connsiteX13" fmla="*/ 501015 w 673418"/>
                    <a:gd name="connsiteY13" fmla="*/ 91440 h 882491"/>
                    <a:gd name="connsiteX14" fmla="*/ 525780 w 673418"/>
                    <a:gd name="connsiteY14" fmla="*/ 112395 h 882491"/>
                    <a:gd name="connsiteX15" fmla="*/ 554355 w 673418"/>
                    <a:gd name="connsiteY15" fmla="*/ 142875 h 882491"/>
                    <a:gd name="connsiteX16" fmla="*/ 577215 w 673418"/>
                    <a:gd name="connsiteY16" fmla="*/ 173355 h 882491"/>
                    <a:gd name="connsiteX17" fmla="*/ 598170 w 673418"/>
                    <a:gd name="connsiteY17" fmla="*/ 200025 h 882491"/>
                    <a:gd name="connsiteX18" fmla="*/ 615315 w 673418"/>
                    <a:gd name="connsiteY18" fmla="*/ 224790 h 882491"/>
                    <a:gd name="connsiteX19" fmla="*/ 626745 w 673418"/>
                    <a:gd name="connsiteY19" fmla="*/ 247650 h 882491"/>
                    <a:gd name="connsiteX20" fmla="*/ 636270 w 673418"/>
                    <a:gd name="connsiteY20" fmla="*/ 276225 h 882491"/>
                    <a:gd name="connsiteX21" fmla="*/ 655320 w 673418"/>
                    <a:gd name="connsiteY21" fmla="*/ 321945 h 882491"/>
                    <a:gd name="connsiteX22" fmla="*/ 663892 w 673418"/>
                    <a:gd name="connsiteY22" fmla="*/ 356711 h 882491"/>
                    <a:gd name="connsiteX23" fmla="*/ 673418 w 673418"/>
                    <a:gd name="connsiteY23" fmla="*/ 405765 h 882491"/>
                    <a:gd name="connsiteX24" fmla="*/ 669132 w 673418"/>
                    <a:gd name="connsiteY24" fmla="*/ 461010 h 882491"/>
                    <a:gd name="connsiteX25" fmla="*/ 665798 w 673418"/>
                    <a:gd name="connsiteY25" fmla="*/ 511969 h 882491"/>
                    <a:gd name="connsiteX26" fmla="*/ 649605 w 673418"/>
                    <a:gd name="connsiteY26" fmla="*/ 567690 h 882491"/>
                    <a:gd name="connsiteX27" fmla="*/ 636270 w 673418"/>
                    <a:gd name="connsiteY27" fmla="*/ 603885 h 882491"/>
                    <a:gd name="connsiteX28" fmla="*/ 619125 w 673418"/>
                    <a:gd name="connsiteY28" fmla="*/ 640080 h 882491"/>
                    <a:gd name="connsiteX29" fmla="*/ 594360 w 673418"/>
                    <a:gd name="connsiteY29" fmla="*/ 681990 h 882491"/>
                    <a:gd name="connsiteX30" fmla="*/ 569595 w 673418"/>
                    <a:gd name="connsiteY30" fmla="*/ 721995 h 882491"/>
                    <a:gd name="connsiteX31" fmla="*/ 541020 w 673418"/>
                    <a:gd name="connsiteY31" fmla="*/ 750570 h 882491"/>
                    <a:gd name="connsiteX32" fmla="*/ 499110 w 673418"/>
                    <a:gd name="connsiteY32" fmla="*/ 788670 h 882491"/>
                    <a:gd name="connsiteX33" fmla="*/ 468630 w 673418"/>
                    <a:gd name="connsiteY33" fmla="*/ 811530 h 882491"/>
                    <a:gd name="connsiteX34" fmla="*/ 417195 w 673418"/>
                    <a:gd name="connsiteY34" fmla="*/ 840105 h 882491"/>
                    <a:gd name="connsiteX35" fmla="*/ 371475 w 673418"/>
                    <a:gd name="connsiteY35" fmla="*/ 857250 h 882491"/>
                    <a:gd name="connsiteX36" fmla="*/ 329565 w 673418"/>
                    <a:gd name="connsiteY36" fmla="*/ 868680 h 882491"/>
                    <a:gd name="connsiteX37" fmla="*/ 266700 w 673418"/>
                    <a:gd name="connsiteY37" fmla="*/ 880110 h 882491"/>
                    <a:gd name="connsiteX38" fmla="*/ 215265 w 673418"/>
                    <a:gd name="connsiteY38" fmla="*/ 882491 h 882491"/>
                    <a:gd name="connsiteX39" fmla="*/ 127635 w 673418"/>
                    <a:gd name="connsiteY39" fmla="*/ 874871 h 882491"/>
                    <a:gd name="connsiteX40" fmla="*/ 53340 w 673418"/>
                    <a:gd name="connsiteY40" fmla="*/ 849630 h 882491"/>
                    <a:gd name="connsiteX41" fmla="*/ 17145 w 673418"/>
                    <a:gd name="connsiteY41" fmla="*/ 830580 h 882491"/>
                    <a:gd name="connsiteX42" fmla="*/ 0 w 673418"/>
                    <a:gd name="connsiteY42" fmla="*/ 817245 h 882491"/>
                    <a:gd name="connsiteX43" fmla="*/ 26670 w 673418"/>
                    <a:gd name="connsiteY43" fmla="*/ 798195 h 882491"/>
                    <a:gd name="connsiteX44" fmla="*/ 55245 w 673418"/>
                    <a:gd name="connsiteY44" fmla="*/ 781050 h 882491"/>
                    <a:gd name="connsiteX45" fmla="*/ 78105 w 673418"/>
                    <a:gd name="connsiteY45" fmla="*/ 760095 h 882491"/>
                    <a:gd name="connsiteX46" fmla="*/ 97155 w 673418"/>
                    <a:gd name="connsiteY46" fmla="*/ 742950 h 882491"/>
                    <a:gd name="connsiteX47" fmla="*/ 116205 w 673418"/>
                    <a:gd name="connsiteY47" fmla="*/ 720090 h 882491"/>
                    <a:gd name="connsiteX48" fmla="*/ 135255 w 673418"/>
                    <a:gd name="connsiteY48" fmla="*/ 697230 h 882491"/>
                    <a:gd name="connsiteX49" fmla="*/ 150495 w 673418"/>
                    <a:gd name="connsiteY49" fmla="*/ 674370 h 882491"/>
                    <a:gd name="connsiteX50" fmla="*/ 161925 w 673418"/>
                    <a:gd name="connsiteY50" fmla="*/ 653415 h 882491"/>
                    <a:gd name="connsiteX51" fmla="*/ 171450 w 673418"/>
                    <a:gd name="connsiteY51" fmla="*/ 640080 h 882491"/>
                    <a:gd name="connsiteX52" fmla="*/ 182880 w 673418"/>
                    <a:gd name="connsiteY52" fmla="*/ 609600 h 882491"/>
                    <a:gd name="connsiteX53" fmla="*/ 198120 w 673418"/>
                    <a:gd name="connsiteY53" fmla="*/ 579120 h 882491"/>
                    <a:gd name="connsiteX54" fmla="*/ 200025 w 673418"/>
                    <a:gd name="connsiteY54" fmla="*/ 558165 h 882491"/>
                    <a:gd name="connsiteX55" fmla="*/ 207645 w 673418"/>
                    <a:gd name="connsiteY55" fmla="*/ 541020 h 882491"/>
                    <a:gd name="connsiteX56" fmla="*/ 209550 w 673418"/>
                    <a:gd name="connsiteY56" fmla="*/ 512445 h 882491"/>
                    <a:gd name="connsiteX57" fmla="*/ 215265 w 673418"/>
                    <a:gd name="connsiteY57" fmla="*/ 480060 h 882491"/>
                    <a:gd name="connsiteX58" fmla="*/ 219075 w 673418"/>
                    <a:gd name="connsiteY58" fmla="*/ 445770 h 882491"/>
                    <a:gd name="connsiteX59" fmla="*/ 215265 w 673418"/>
                    <a:gd name="connsiteY59" fmla="*/ 415290 h 882491"/>
                    <a:gd name="connsiteX60" fmla="*/ 211455 w 673418"/>
                    <a:gd name="connsiteY60" fmla="*/ 369570 h 882491"/>
                    <a:gd name="connsiteX61" fmla="*/ 199073 w 673418"/>
                    <a:gd name="connsiteY61" fmla="*/ 325755 h 882491"/>
                    <a:gd name="connsiteX62" fmla="*/ 179070 w 673418"/>
                    <a:gd name="connsiteY62" fmla="*/ 278130 h 882491"/>
                    <a:gd name="connsiteX63" fmla="*/ 161925 w 673418"/>
                    <a:gd name="connsiteY63" fmla="*/ 230505 h 882491"/>
                    <a:gd name="connsiteX64" fmla="*/ 146685 w 673418"/>
                    <a:gd name="connsiteY64" fmla="*/ 205740 h 882491"/>
                    <a:gd name="connsiteX65" fmla="*/ 129540 w 673418"/>
                    <a:gd name="connsiteY65" fmla="*/ 182880 h 882491"/>
                    <a:gd name="connsiteX66" fmla="*/ 104775 w 673418"/>
                    <a:gd name="connsiteY66" fmla="*/ 148590 h 882491"/>
                    <a:gd name="connsiteX67" fmla="*/ 83820 w 673418"/>
                    <a:gd name="connsiteY67" fmla="*/ 131445 h 882491"/>
                    <a:gd name="connsiteX68" fmla="*/ 68580 w 673418"/>
                    <a:gd name="connsiteY68" fmla="*/ 118110 h 882491"/>
                    <a:gd name="connsiteX69" fmla="*/ 41435 w 673418"/>
                    <a:gd name="connsiteY69" fmla="*/ 93344 h 882491"/>
                    <a:gd name="connsiteX70" fmla="*/ 1905 w 673418"/>
                    <a:gd name="connsiteY70" fmla="*/ 60960 h 882491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0110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68680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53340 w 673418"/>
                    <a:gd name="connsiteY40" fmla="*/ 849630 h 889635"/>
                    <a:gd name="connsiteX41" fmla="*/ 17145 w 673418"/>
                    <a:gd name="connsiteY41" fmla="*/ 830580 h 889635"/>
                    <a:gd name="connsiteX42" fmla="*/ 0 w 673418"/>
                    <a:gd name="connsiteY42" fmla="*/ 817245 h 889635"/>
                    <a:gd name="connsiteX43" fmla="*/ 26670 w 673418"/>
                    <a:gd name="connsiteY43" fmla="*/ 798195 h 889635"/>
                    <a:gd name="connsiteX44" fmla="*/ 55245 w 673418"/>
                    <a:gd name="connsiteY44" fmla="*/ 781050 h 889635"/>
                    <a:gd name="connsiteX45" fmla="*/ 78105 w 673418"/>
                    <a:gd name="connsiteY45" fmla="*/ 760095 h 889635"/>
                    <a:gd name="connsiteX46" fmla="*/ 97155 w 673418"/>
                    <a:gd name="connsiteY46" fmla="*/ 742950 h 889635"/>
                    <a:gd name="connsiteX47" fmla="*/ 116205 w 673418"/>
                    <a:gd name="connsiteY47" fmla="*/ 720090 h 889635"/>
                    <a:gd name="connsiteX48" fmla="*/ 135255 w 673418"/>
                    <a:gd name="connsiteY48" fmla="*/ 697230 h 889635"/>
                    <a:gd name="connsiteX49" fmla="*/ 150495 w 673418"/>
                    <a:gd name="connsiteY49" fmla="*/ 674370 h 889635"/>
                    <a:gd name="connsiteX50" fmla="*/ 161925 w 673418"/>
                    <a:gd name="connsiteY50" fmla="*/ 653415 h 889635"/>
                    <a:gd name="connsiteX51" fmla="*/ 171450 w 673418"/>
                    <a:gd name="connsiteY51" fmla="*/ 640080 h 889635"/>
                    <a:gd name="connsiteX52" fmla="*/ 182880 w 673418"/>
                    <a:gd name="connsiteY52" fmla="*/ 609600 h 889635"/>
                    <a:gd name="connsiteX53" fmla="*/ 198120 w 673418"/>
                    <a:gd name="connsiteY53" fmla="*/ 579120 h 889635"/>
                    <a:gd name="connsiteX54" fmla="*/ 200025 w 673418"/>
                    <a:gd name="connsiteY54" fmla="*/ 558165 h 889635"/>
                    <a:gd name="connsiteX55" fmla="*/ 207645 w 673418"/>
                    <a:gd name="connsiteY55" fmla="*/ 541020 h 889635"/>
                    <a:gd name="connsiteX56" fmla="*/ 209550 w 673418"/>
                    <a:gd name="connsiteY56" fmla="*/ 512445 h 889635"/>
                    <a:gd name="connsiteX57" fmla="*/ 215265 w 673418"/>
                    <a:gd name="connsiteY57" fmla="*/ 480060 h 889635"/>
                    <a:gd name="connsiteX58" fmla="*/ 219075 w 673418"/>
                    <a:gd name="connsiteY58" fmla="*/ 445770 h 889635"/>
                    <a:gd name="connsiteX59" fmla="*/ 215265 w 673418"/>
                    <a:gd name="connsiteY59" fmla="*/ 415290 h 889635"/>
                    <a:gd name="connsiteX60" fmla="*/ 211455 w 673418"/>
                    <a:gd name="connsiteY60" fmla="*/ 369570 h 889635"/>
                    <a:gd name="connsiteX61" fmla="*/ 199073 w 673418"/>
                    <a:gd name="connsiteY61" fmla="*/ 325755 h 889635"/>
                    <a:gd name="connsiteX62" fmla="*/ 179070 w 673418"/>
                    <a:gd name="connsiteY62" fmla="*/ 278130 h 889635"/>
                    <a:gd name="connsiteX63" fmla="*/ 161925 w 673418"/>
                    <a:gd name="connsiteY63" fmla="*/ 230505 h 889635"/>
                    <a:gd name="connsiteX64" fmla="*/ 146685 w 673418"/>
                    <a:gd name="connsiteY64" fmla="*/ 205740 h 889635"/>
                    <a:gd name="connsiteX65" fmla="*/ 129540 w 673418"/>
                    <a:gd name="connsiteY65" fmla="*/ 182880 h 889635"/>
                    <a:gd name="connsiteX66" fmla="*/ 104775 w 673418"/>
                    <a:gd name="connsiteY66" fmla="*/ 148590 h 889635"/>
                    <a:gd name="connsiteX67" fmla="*/ 83820 w 673418"/>
                    <a:gd name="connsiteY67" fmla="*/ 131445 h 889635"/>
                    <a:gd name="connsiteX68" fmla="*/ 68580 w 673418"/>
                    <a:gd name="connsiteY68" fmla="*/ 118110 h 889635"/>
                    <a:gd name="connsiteX69" fmla="*/ 41435 w 673418"/>
                    <a:gd name="connsiteY69" fmla="*/ 93344 h 889635"/>
                    <a:gd name="connsiteX70" fmla="*/ 1905 w 673418"/>
                    <a:gd name="connsiteY70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27635 w 673418"/>
                    <a:gd name="connsiteY39" fmla="*/ 874871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30480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49605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3418"/>
                    <a:gd name="connsiteY0" fmla="*/ 60960 h 889635"/>
                    <a:gd name="connsiteX1" fmla="*/ 41433 w 673418"/>
                    <a:gd name="connsiteY1" fmla="*/ 40481 h 889635"/>
                    <a:gd name="connsiteX2" fmla="*/ 85725 w 673418"/>
                    <a:gd name="connsiteY2" fmla="*/ 20955 h 889635"/>
                    <a:gd name="connsiteX3" fmla="*/ 114300 w 673418"/>
                    <a:gd name="connsiteY3" fmla="*/ 13335 h 889635"/>
                    <a:gd name="connsiteX4" fmla="*/ 154305 w 673418"/>
                    <a:gd name="connsiteY4" fmla="*/ 5715 h 889635"/>
                    <a:gd name="connsiteX5" fmla="*/ 194310 w 673418"/>
                    <a:gd name="connsiteY5" fmla="*/ 1905 h 889635"/>
                    <a:gd name="connsiteX6" fmla="*/ 245745 w 673418"/>
                    <a:gd name="connsiteY6" fmla="*/ 0 h 889635"/>
                    <a:gd name="connsiteX7" fmla="*/ 287655 w 673418"/>
                    <a:gd name="connsiteY7" fmla="*/ 2382 h 889635"/>
                    <a:gd name="connsiteX8" fmla="*/ 340519 w 673418"/>
                    <a:gd name="connsiteY8" fmla="*/ 10953 h 889635"/>
                    <a:gd name="connsiteX9" fmla="*/ 384810 w 673418"/>
                    <a:gd name="connsiteY9" fmla="*/ 28098 h 889635"/>
                    <a:gd name="connsiteX10" fmla="*/ 424815 w 673418"/>
                    <a:gd name="connsiteY10" fmla="*/ 45720 h 889635"/>
                    <a:gd name="connsiteX11" fmla="*/ 464820 w 673418"/>
                    <a:gd name="connsiteY11" fmla="*/ 64770 h 889635"/>
                    <a:gd name="connsiteX12" fmla="*/ 483870 w 673418"/>
                    <a:gd name="connsiteY12" fmla="*/ 83820 h 889635"/>
                    <a:gd name="connsiteX13" fmla="*/ 501015 w 673418"/>
                    <a:gd name="connsiteY13" fmla="*/ 91440 h 889635"/>
                    <a:gd name="connsiteX14" fmla="*/ 525780 w 673418"/>
                    <a:gd name="connsiteY14" fmla="*/ 112395 h 889635"/>
                    <a:gd name="connsiteX15" fmla="*/ 554355 w 673418"/>
                    <a:gd name="connsiteY15" fmla="*/ 142875 h 889635"/>
                    <a:gd name="connsiteX16" fmla="*/ 577215 w 673418"/>
                    <a:gd name="connsiteY16" fmla="*/ 173355 h 889635"/>
                    <a:gd name="connsiteX17" fmla="*/ 598170 w 673418"/>
                    <a:gd name="connsiteY17" fmla="*/ 200025 h 889635"/>
                    <a:gd name="connsiteX18" fmla="*/ 615315 w 673418"/>
                    <a:gd name="connsiteY18" fmla="*/ 224790 h 889635"/>
                    <a:gd name="connsiteX19" fmla="*/ 626745 w 673418"/>
                    <a:gd name="connsiteY19" fmla="*/ 247650 h 889635"/>
                    <a:gd name="connsiteX20" fmla="*/ 636270 w 673418"/>
                    <a:gd name="connsiteY20" fmla="*/ 276225 h 889635"/>
                    <a:gd name="connsiteX21" fmla="*/ 655320 w 673418"/>
                    <a:gd name="connsiteY21" fmla="*/ 321945 h 889635"/>
                    <a:gd name="connsiteX22" fmla="*/ 663892 w 673418"/>
                    <a:gd name="connsiteY22" fmla="*/ 356711 h 889635"/>
                    <a:gd name="connsiteX23" fmla="*/ 673418 w 673418"/>
                    <a:gd name="connsiteY23" fmla="*/ 405765 h 889635"/>
                    <a:gd name="connsiteX24" fmla="*/ 669132 w 673418"/>
                    <a:gd name="connsiteY24" fmla="*/ 461010 h 889635"/>
                    <a:gd name="connsiteX25" fmla="*/ 665798 w 673418"/>
                    <a:gd name="connsiteY25" fmla="*/ 511969 h 889635"/>
                    <a:gd name="connsiteX26" fmla="*/ 651986 w 673418"/>
                    <a:gd name="connsiteY26" fmla="*/ 567690 h 889635"/>
                    <a:gd name="connsiteX27" fmla="*/ 636270 w 673418"/>
                    <a:gd name="connsiteY27" fmla="*/ 603885 h 889635"/>
                    <a:gd name="connsiteX28" fmla="*/ 619125 w 673418"/>
                    <a:gd name="connsiteY28" fmla="*/ 640080 h 889635"/>
                    <a:gd name="connsiteX29" fmla="*/ 594360 w 673418"/>
                    <a:gd name="connsiteY29" fmla="*/ 681990 h 889635"/>
                    <a:gd name="connsiteX30" fmla="*/ 569595 w 673418"/>
                    <a:gd name="connsiteY30" fmla="*/ 721995 h 889635"/>
                    <a:gd name="connsiteX31" fmla="*/ 541020 w 673418"/>
                    <a:gd name="connsiteY31" fmla="*/ 750570 h 889635"/>
                    <a:gd name="connsiteX32" fmla="*/ 499110 w 673418"/>
                    <a:gd name="connsiteY32" fmla="*/ 788670 h 889635"/>
                    <a:gd name="connsiteX33" fmla="*/ 468630 w 673418"/>
                    <a:gd name="connsiteY33" fmla="*/ 811530 h 889635"/>
                    <a:gd name="connsiteX34" fmla="*/ 417195 w 673418"/>
                    <a:gd name="connsiteY34" fmla="*/ 840105 h 889635"/>
                    <a:gd name="connsiteX35" fmla="*/ 371475 w 673418"/>
                    <a:gd name="connsiteY35" fmla="*/ 857250 h 889635"/>
                    <a:gd name="connsiteX36" fmla="*/ 329565 w 673418"/>
                    <a:gd name="connsiteY36" fmla="*/ 871061 h 889635"/>
                    <a:gd name="connsiteX37" fmla="*/ 266700 w 673418"/>
                    <a:gd name="connsiteY37" fmla="*/ 884872 h 889635"/>
                    <a:gd name="connsiteX38" fmla="*/ 210502 w 673418"/>
                    <a:gd name="connsiteY38" fmla="*/ 889635 h 889635"/>
                    <a:gd name="connsiteX39" fmla="*/ 141922 w 673418"/>
                    <a:gd name="connsiteY39" fmla="*/ 884396 h 889635"/>
                    <a:gd name="connsiteX40" fmla="*/ 86677 w 673418"/>
                    <a:gd name="connsiteY40" fmla="*/ 865346 h 889635"/>
                    <a:gd name="connsiteX41" fmla="*/ 53340 w 673418"/>
                    <a:gd name="connsiteY41" fmla="*/ 849630 h 889635"/>
                    <a:gd name="connsiteX42" fmla="*/ 17145 w 673418"/>
                    <a:gd name="connsiteY42" fmla="*/ 830580 h 889635"/>
                    <a:gd name="connsiteX43" fmla="*/ 0 w 673418"/>
                    <a:gd name="connsiteY43" fmla="*/ 817245 h 889635"/>
                    <a:gd name="connsiteX44" fmla="*/ 26670 w 673418"/>
                    <a:gd name="connsiteY44" fmla="*/ 798195 h 889635"/>
                    <a:gd name="connsiteX45" fmla="*/ 55245 w 673418"/>
                    <a:gd name="connsiteY45" fmla="*/ 781050 h 889635"/>
                    <a:gd name="connsiteX46" fmla="*/ 78105 w 673418"/>
                    <a:gd name="connsiteY46" fmla="*/ 760095 h 889635"/>
                    <a:gd name="connsiteX47" fmla="*/ 97155 w 673418"/>
                    <a:gd name="connsiteY47" fmla="*/ 742950 h 889635"/>
                    <a:gd name="connsiteX48" fmla="*/ 116205 w 673418"/>
                    <a:gd name="connsiteY48" fmla="*/ 720090 h 889635"/>
                    <a:gd name="connsiteX49" fmla="*/ 135255 w 673418"/>
                    <a:gd name="connsiteY49" fmla="*/ 697230 h 889635"/>
                    <a:gd name="connsiteX50" fmla="*/ 150495 w 673418"/>
                    <a:gd name="connsiteY50" fmla="*/ 674370 h 889635"/>
                    <a:gd name="connsiteX51" fmla="*/ 161925 w 673418"/>
                    <a:gd name="connsiteY51" fmla="*/ 653415 h 889635"/>
                    <a:gd name="connsiteX52" fmla="*/ 171450 w 673418"/>
                    <a:gd name="connsiteY52" fmla="*/ 640080 h 889635"/>
                    <a:gd name="connsiteX53" fmla="*/ 182880 w 673418"/>
                    <a:gd name="connsiteY53" fmla="*/ 609600 h 889635"/>
                    <a:gd name="connsiteX54" fmla="*/ 198120 w 673418"/>
                    <a:gd name="connsiteY54" fmla="*/ 579120 h 889635"/>
                    <a:gd name="connsiteX55" fmla="*/ 200025 w 673418"/>
                    <a:gd name="connsiteY55" fmla="*/ 558165 h 889635"/>
                    <a:gd name="connsiteX56" fmla="*/ 207645 w 673418"/>
                    <a:gd name="connsiteY56" fmla="*/ 541020 h 889635"/>
                    <a:gd name="connsiteX57" fmla="*/ 209550 w 673418"/>
                    <a:gd name="connsiteY57" fmla="*/ 512445 h 889635"/>
                    <a:gd name="connsiteX58" fmla="*/ 215265 w 673418"/>
                    <a:gd name="connsiteY58" fmla="*/ 480060 h 889635"/>
                    <a:gd name="connsiteX59" fmla="*/ 219075 w 673418"/>
                    <a:gd name="connsiteY59" fmla="*/ 445770 h 889635"/>
                    <a:gd name="connsiteX60" fmla="*/ 215265 w 673418"/>
                    <a:gd name="connsiteY60" fmla="*/ 415290 h 889635"/>
                    <a:gd name="connsiteX61" fmla="*/ 211455 w 673418"/>
                    <a:gd name="connsiteY61" fmla="*/ 369570 h 889635"/>
                    <a:gd name="connsiteX62" fmla="*/ 199073 w 673418"/>
                    <a:gd name="connsiteY62" fmla="*/ 325755 h 889635"/>
                    <a:gd name="connsiteX63" fmla="*/ 179070 w 673418"/>
                    <a:gd name="connsiteY63" fmla="*/ 278130 h 889635"/>
                    <a:gd name="connsiteX64" fmla="*/ 161925 w 673418"/>
                    <a:gd name="connsiteY64" fmla="*/ 230505 h 889635"/>
                    <a:gd name="connsiteX65" fmla="*/ 146685 w 673418"/>
                    <a:gd name="connsiteY65" fmla="*/ 205740 h 889635"/>
                    <a:gd name="connsiteX66" fmla="*/ 129540 w 673418"/>
                    <a:gd name="connsiteY66" fmla="*/ 182880 h 889635"/>
                    <a:gd name="connsiteX67" fmla="*/ 104775 w 673418"/>
                    <a:gd name="connsiteY67" fmla="*/ 148590 h 889635"/>
                    <a:gd name="connsiteX68" fmla="*/ 83820 w 673418"/>
                    <a:gd name="connsiteY68" fmla="*/ 131445 h 889635"/>
                    <a:gd name="connsiteX69" fmla="*/ 68580 w 673418"/>
                    <a:gd name="connsiteY69" fmla="*/ 118110 h 889635"/>
                    <a:gd name="connsiteX70" fmla="*/ 41435 w 673418"/>
                    <a:gd name="connsiteY70" fmla="*/ 93344 h 889635"/>
                    <a:gd name="connsiteX71" fmla="*/ 1905 w 673418"/>
                    <a:gd name="connsiteY71" fmla="*/ 60960 h 889635"/>
                    <a:gd name="connsiteX0" fmla="*/ 1905 w 676276"/>
                    <a:gd name="connsiteY0" fmla="*/ 60960 h 889635"/>
                    <a:gd name="connsiteX1" fmla="*/ 41433 w 676276"/>
                    <a:gd name="connsiteY1" fmla="*/ 40481 h 889635"/>
                    <a:gd name="connsiteX2" fmla="*/ 85725 w 676276"/>
                    <a:gd name="connsiteY2" fmla="*/ 20955 h 889635"/>
                    <a:gd name="connsiteX3" fmla="*/ 114300 w 676276"/>
                    <a:gd name="connsiteY3" fmla="*/ 13335 h 889635"/>
                    <a:gd name="connsiteX4" fmla="*/ 154305 w 676276"/>
                    <a:gd name="connsiteY4" fmla="*/ 5715 h 889635"/>
                    <a:gd name="connsiteX5" fmla="*/ 194310 w 676276"/>
                    <a:gd name="connsiteY5" fmla="*/ 1905 h 889635"/>
                    <a:gd name="connsiteX6" fmla="*/ 245745 w 676276"/>
                    <a:gd name="connsiteY6" fmla="*/ 0 h 889635"/>
                    <a:gd name="connsiteX7" fmla="*/ 287655 w 676276"/>
                    <a:gd name="connsiteY7" fmla="*/ 2382 h 889635"/>
                    <a:gd name="connsiteX8" fmla="*/ 340519 w 676276"/>
                    <a:gd name="connsiteY8" fmla="*/ 10953 h 889635"/>
                    <a:gd name="connsiteX9" fmla="*/ 384810 w 676276"/>
                    <a:gd name="connsiteY9" fmla="*/ 28098 h 889635"/>
                    <a:gd name="connsiteX10" fmla="*/ 424815 w 676276"/>
                    <a:gd name="connsiteY10" fmla="*/ 45720 h 889635"/>
                    <a:gd name="connsiteX11" fmla="*/ 464820 w 676276"/>
                    <a:gd name="connsiteY11" fmla="*/ 64770 h 889635"/>
                    <a:gd name="connsiteX12" fmla="*/ 483870 w 676276"/>
                    <a:gd name="connsiteY12" fmla="*/ 83820 h 889635"/>
                    <a:gd name="connsiteX13" fmla="*/ 501015 w 676276"/>
                    <a:gd name="connsiteY13" fmla="*/ 91440 h 889635"/>
                    <a:gd name="connsiteX14" fmla="*/ 525780 w 676276"/>
                    <a:gd name="connsiteY14" fmla="*/ 112395 h 889635"/>
                    <a:gd name="connsiteX15" fmla="*/ 554355 w 676276"/>
                    <a:gd name="connsiteY15" fmla="*/ 142875 h 889635"/>
                    <a:gd name="connsiteX16" fmla="*/ 577215 w 676276"/>
                    <a:gd name="connsiteY16" fmla="*/ 173355 h 889635"/>
                    <a:gd name="connsiteX17" fmla="*/ 598170 w 676276"/>
                    <a:gd name="connsiteY17" fmla="*/ 200025 h 889635"/>
                    <a:gd name="connsiteX18" fmla="*/ 615315 w 676276"/>
                    <a:gd name="connsiteY18" fmla="*/ 224790 h 889635"/>
                    <a:gd name="connsiteX19" fmla="*/ 626745 w 676276"/>
                    <a:gd name="connsiteY19" fmla="*/ 247650 h 889635"/>
                    <a:gd name="connsiteX20" fmla="*/ 636270 w 676276"/>
                    <a:gd name="connsiteY20" fmla="*/ 276225 h 889635"/>
                    <a:gd name="connsiteX21" fmla="*/ 655320 w 676276"/>
                    <a:gd name="connsiteY21" fmla="*/ 321945 h 889635"/>
                    <a:gd name="connsiteX22" fmla="*/ 663892 w 676276"/>
                    <a:gd name="connsiteY22" fmla="*/ 356711 h 889635"/>
                    <a:gd name="connsiteX23" fmla="*/ 673418 w 676276"/>
                    <a:gd name="connsiteY23" fmla="*/ 405765 h 889635"/>
                    <a:gd name="connsiteX24" fmla="*/ 676276 w 676276"/>
                    <a:gd name="connsiteY24" fmla="*/ 465773 h 889635"/>
                    <a:gd name="connsiteX25" fmla="*/ 665798 w 676276"/>
                    <a:gd name="connsiteY25" fmla="*/ 511969 h 889635"/>
                    <a:gd name="connsiteX26" fmla="*/ 651986 w 676276"/>
                    <a:gd name="connsiteY26" fmla="*/ 567690 h 889635"/>
                    <a:gd name="connsiteX27" fmla="*/ 636270 w 676276"/>
                    <a:gd name="connsiteY27" fmla="*/ 603885 h 889635"/>
                    <a:gd name="connsiteX28" fmla="*/ 619125 w 676276"/>
                    <a:gd name="connsiteY28" fmla="*/ 640080 h 889635"/>
                    <a:gd name="connsiteX29" fmla="*/ 594360 w 676276"/>
                    <a:gd name="connsiteY29" fmla="*/ 681990 h 889635"/>
                    <a:gd name="connsiteX30" fmla="*/ 569595 w 676276"/>
                    <a:gd name="connsiteY30" fmla="*/ 721995 h 889635"/>
                    <a:gd name="connsiteX31" fmla="*/ 541020 w 676276"/>
                    <a:gd name="connsiteY31" fmla="*/ 750570 h 889635"/>
                    <a:gd name="connsiteX32" fmla="*/ 499110 w 676276"/>
                    <a:gd name="connsiteY32" fmla="*/ 788670 h 889635"/>
                    <a:gd name="connsiteX33" fmla="*/ 468630 w 676276"/>
                    <a:gd name="connsiteY33" fmla="*/ 811530 h 889635"/>
                    <a:gd name="connsiteX34" fmla="*/ 417195 w 676276"/>
                    <a:gd name="connsiteY34" fmla="*/ 840105 h 889635"/>
                    <a:gd name="connsiteX35" fmla="*/ 371475 w 676276"/>
                    <a:gd name="connsiteY35" fmla="*/ 857250 h 889635"/>
                    <a:gd name="connsiteX36" fmla="*/ 329565 w 676276"/>
                    <a:gd name="connsiteY36" fmla="*/ 871061 h 889635"/>
                    <a:gd name="connsiteX37" fmla="*/ 266700 w 676276"/>
                    <a:gd name="connsiteY37" fmla="*/ 884872 h 889635"/>
                    <a:gd name="connsiteX38" fmla="*/ 210502 w 676276"/>
                    <a:gd name="connsiteY38" fmla="*/ 889635 h 889635"/>
                    <a:gd name="connsiteX39" fmla="*/ 141922 w 676276"/>
                    <a:gd name="connsiteY39" fmla="*/ 884396 h 889635"/>
                    <a:gd name="connsiteX40" fmla="*/ 86677 w 676276"/>
                    <a:gd name="connsiteY40" fmla="*/ 865346 h 889635"/>
                    <a:gd name="connsiteX41" fmla="*/ 53340 w 676276"/>
                    <a:gd name="connsiteY41" fmla="*/ 849630 h 889635"/>
                    <a:gd name="connsiteX42" fmla="*/ 17145 w 676276"/>
                    <a:gd name="connsiteY42" fmla="*/ 830580 h 889635"/>
                    <a:gd name="connsiteX43" fmla="*/ 0 w 676276"/>
                    <a:gd name="connsiteY43" fmla="*/ 817245 h 889635"/>
                    <a:gd name="connsiteX44" fmla="*/ 26670 w 676276"/>
                    <a:gd name="connsiteY44" fmla="*/ 798195 h 889635"/>
                    <a:gd name="connsiteX45" fmla="*/ 55245 w 676276"/>
                    <a:gd name="connsiteY45" fmla="*/ 781050 h 889635"/>
                    <a:gd name="connsiteX46" fmla="*/ 78105 w 676276"/>
                    <a:gd name="connsiteY46" fmla="*/ 760095 h 889635"/>
                    <a:gd name="connsiteX47" fmla="*/ 97155 w 676276"/>
                    <a:gd name="connsiteY47" fmla="*/ 742950 h 889635"/>
                    <a:gd name="connsiteX48" fmla="*/ 116205 w 676276"/>
                    <a:gd name="connsiteY48" fmla="*/ 720090 h 889635"/>
                    <a:gd name="connsiteX49" fmla="*/ 135255 w 676276"/>
                    <a:gd name="connsiteY49" fmla="*/ 697230 h 889635"/>
                    <a:gd name="connsiteX50" fmla="*/ 150495 w 676276"/>
                    <a:gd name="connsiteY50" fmla="*/ 674370 h 889635"/>
                    <a:gd name="connsiteX51" fmla="*/ 161925 w 676276"/>
                    <a:gd name="connsiteY51" fmla="*/ 653415 h 889635"/>
                    <a:gd name="connsiteX52" fmla="*/ 171450 w 676276"/>
                    <a:gd name="connsiteY52" fmla="*/ 640080 h 889635"/>
                    <a:gd name="connsiteX53" fmla="*/ 182880 w 676276"/>
                    <a:gd name="connsiteY53" fmla="*/ 609600 h 889635"/>
                    <a:gd name="connsiteX54" fmla="*/ 198120 w 676276"/>
                    <a:gd name="connsiteY54" fmla="*/ 579120 h 889635"/>
                    <a:gd name="connsiteX55" fmla="*/ 200025 w 676276"/>
                    <a:gd name="connsiteY55" fmla="*/ 558165 h 889635"/>
                    <a:gd name="connsiteX56" fmla="*/ 207645 w 676276"/>
                    <a:gd name="connsiteY56" fmla="*/ 541020 h 889635"/>
                    <a:gd name="connsiteX57" fmla="*/ 209550 w 676276"/>
                    <a:gd name="connsiteY57" fmla="*/ 512445 h 889635"/>
                    <a:gd name="connsiteX58" fmla="*/ 215265 w 676276"/>
                    <a:gd name="connsiteY58" fmla="*/ 480060 h 889635"/>
                    <a:gd name="connsiteX59" fmla="*/ 219075 w 676276"/>
                    <a:gd name="connsiteY59" fmla="*/ 445770 h 889635"/>
                    <a:gd name="connsiteX60" fmla="*/ 215265 w 676276"/>
                    <a:gd name="connsiteY60" fmla="*/ 415290 h 889635"/>
                    <a:gd name="connsiteX61" fmla="*/ 211455 w 676276"/>
                    <a:gd name="connsiteY61" fmla="*/ 369570 h 889635"/>
                    <a:gd name="connsiteX62" fmla="*/ 199073 w 676276"/>
                    <a:gd name="connsiteY62" fmla="*/ 325755 h 889635"/>
                    <a:gd name="connsiteX63" fmla="*/ 179070 w 676276"/>
                    <a:gd name="connsiteY63" fmla="*/ 278130 h 889635"/>
                    <a:gd name="connsiteX64" fmla="*/ 161925 w 676276"/>
                    <a:gd name="connsiteY64" fmla="*/ 230505 h 889635"/>
                    <a:gd name="connsiteX65" fmla="*/ 146685 w 676276"/>
                    <a:gd name="connsiteY65" fmla="*/ 205740 h 889635"/>
                    <a:gd name="connsiteX66" fmla="*/ 129540 w 676276"/>
                    <a:gd name="connsiteY66" fmla="*/ 182880 h 889635"/>
                    <a:gd name="connsiteX67" fmla="*/ 104775 w 676276"/>
                    <a:gd name="connsiteY67" fmla="*/ 148590 h 889635"/>
                    <a:gd name="connsiteX68" fmla="*/ 83820 w 676276"/>
                    <a:gd name="connsiteY68" fmla="*/ 131445 h 889635"/>
                    <a:gd name="connsiteX69" fmla="*/ 68580 w 676276"/>
                    <a:gd name="connsiteY69" fmla="*/ 118110 h 889635"/>
                    <a:gd name="connsiteX70" fmla="*/ 41435 w 676276"/>
                    <a:gd name="connsiteY70" fmla="*/ 93344 h 889635"/>
                    <a:gd name="connsiteX71" fmla="*/ 1905 w 676276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5798 w 673895"/>
                    <a:gd name="connsiteY25" fmla="*/ 511969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483870 w 673895"/>
                    <a:gd name="connsiteY12" fmla="*/ 83820 h 889635"/>
                    <a:gd name="connsiteX13" fmla="*/ 501015 w 673895"/>
                    <a:gd name="connsiteY13" fmla="*/ 91440 h 889635"/>
                    <a:gd name="connsiteX14" fmla="*/ 525780 w 673895"/>
                    <a:gd name="connsiteY14" fmla="*/ 112395 h 889635"/>
                    <a:gd name="connsiteX15" fmla="*/ 554355 w 673895"/>
                    <a:gd name="connsiteY15" fmla="*/ 142875 h 889635"/>
                    <a:gd name="connsiteX16" fmla="*/ 577215 w 673895"/>
                    <a:gd name="connsiteY16" fmla="*/ 173355 h 889635"/>
                    <a:gd name="connsiteX17" fmla="*/ 598170 w 673895"/>
                    <a:gd name="connsiteY17" fmla="*/ 200025 h 889635"/>
                    <a:gd name="connsiteX18" fmla="*/ 615315 w 673895"/>
                    <a:gd name="connsiteY18" fmla="*/ 224790 h 889635"/>
                    <a:gd name="connsiteX19" fmla="*/ 626745 w 673895"/>
                    <a:gd name="connsiteY19" fmla="*/ 247650 h 889635"/>
                    <a:gd name="connsiteX20" fmla="*/ 636270 w 673895"/>
                    <a:gd name="connsiteY20" fmla="*/ 276225 h 889635"/>
                    <a:gd name="connsiteX21" fmla="*/ 655320 w 673895"/>
                    <a:gd name="connsiteY21" fmla="*/ 321945 h 889635"/>
                    <a:gd name="connsiteX22" fmla="*/ 663892 w 673895"/>
                    <a:gd name="connsiteY22" fmla="*/ 356711 h 889635"/>
                    <a:gd name="connsiteX23" fmla="*/ 673418 w 673895"/>
                    <a:gd name="connsiteY23" fmla="*/ 405765 h 889635"/>
                    <a:gd name="connsiteX24" fmla="*/ 673895 w 673895"/>
                    <a:gd name="connsiteY24" fmla="*/ 465773 h 889635"/>
                    <a:gd name="connsiteX25" fmla="*/ 668179 w 673895"/>
                    <a:gd name="connsiteY25" fmla="*/ 516732 h 889635"/>
                    <a:gd name="connsiteX26" fmla="*/ 651986 w 673895"/>
                    <a:gd name="connsiteY26" fmla="*/ 567690 h 889635"/>
                    <a:gd name="connsiteX27" fmla="*/ 636270 w 673895"/>
                    <a:gd name="connsiteY27" fmla="*/ 603885 h 889635"/>
                    <a:gd name="connsiteX28" fmla="*/ 619125 w 673895"/>
                    <a:gd name="connsiteY28" fmla="*/ 640080 h 889635"/>
                    <a:gd name="connsiteX29" fmla="*/ 594360 w 673895"/>
                    <a:gd name="connsiteY29" fmla="*/ 681990 h 889635"/>
                    <a:gd name="connsiteX30" fmla="*/ 569595 w 673895"/>
                    <a:gd name="connsiteY30" fmla="*/ 721995 h 889635"/>
                    <a:gd name="connsiteX31" fmla="*/ 541020 w 673895"/>
                    <a:gd name="connsiteY31" fmla="*/ 750570 h 889635"/>
                    <a:gd name="connsiteX32" fmla="*/ 499110 w 673895"/>
                    <a:gd name="connsiteY32" fmla="*/ 788670 h 889635"/>
                    <a:gd name="connsiteX33" fmla="*/ 468630 w 673895"/>
                    <a:gd name="connsiteY33" fmla="*/ 811530 h 889635"/>
                    <a:gd name="connsiteX34" fmla="*/ 417195 w 673895"/>
                    <a:gd name="connsiteY34" fmla="*/ 840105 h 889635"/>
                    <a:gd name="connsiteX35" fmla="*/ 371475 w 673895"/>
                    <a:gd name="connsiteY35" fmla="*/ 857250 h 889635"/>
                    <a:gd name="connsiteX36" fmla="*/ 329565 w 673895"/>
                    <a:gd name="connsiteY36" fmla="*/ 871061 h 889635"/>
                    <a:gd name="connsiteX37" fmla="*/ 266700 w 673895"/>
                    <a:gd name="connsiteY37" fmla="*/ 884872 h 889635"/>
                    <a:gd name="connsiteX38" fmla="*/ 210502 w 673895"/>
                    <a:gd name="connsiteY38" fmla="*/ 889635 h 889635"/>
                    <a:gd name="connsiteX39" fmla="*/ 141922 w 673895"/>
                    <a:gd name="connsiteY39" fmla="*/ 884396 h 889635"/>
                    <a:gd name="connsiteX40" fmla="*/ 86677 w 673895"/>
                    <a:gd name="connsiteY40" fmla="*/ 865346 h 889635"/>
                    <a:gd name="connsiteX41" fmla="*/ 53340 w 673895"/>
                    <a:gd name="connsiteY41" fmla="*/ 849630 h 889635"/>
                    <a:gd name="connsiteX42" fmla="*/ 17145 w 673895"/>
                    <a:gd name="connsiteY42" fmla="*/ 830580 h 889635"/>
                    <a:gd name="connsiteX43" fmla="*/ 0 w 673895"/>
                    <a:gd name="connsiteY43" fmla="*/ 817245 h 889635"/>
                    <a:gd name="connsiteX44" fmla="*/ 26670 w 673895"/>
                    <a:gd name="connsiteY44" fmla="*/ 798195 h 889635"/>
                    <a:gd name="connsiteX45" fmla="*/ 55245 w 673895"/>
                    <a:gd name="connsiteY45" fmla="*/ 781050 h 889635"/>
                    <a:gd name="connsiteX46" fmla="*/ 78105 w 673895"/>
                    <a:gd name="connsiteY46" fmla="*/ 760095 h 889635"/>
                    <a:gd name="connsiteX47" fmla="*/ 97155 w 673895"/>
                    <a:gd name="connsiteY47" fmla="*/ 742950 h 889635"/>
                    <a:gd name="connsiteX48" fmla="*/ 116205 w 673895"/>
                    <a:gd name="connsiteY48" fmla="*/ 720090 h 889635"/>
                    <a:gd name="connsiteX49" fmla="*/ 135255 w 673895"/>
                    <a:gd name="connsiteY49" fmla="*/ 697230 h 889635"/>
                    <a:gd name="connsiteX50" fmla="*/ 150495 w 673895"/>
                    <a:gd name="connsiteY50" fmla="*/ 674370 h 889635"/>
                    <a:gd name="connsiteX51" fmla="*/ 161925 w 673895"/>
                    <a:gd name="connsiteY51" fmla="*/ 653415 h 889635"/>
                    <a:gd name="connsiteX52" fmla="*/ 171450 w 673895"/>
                    <a:gd name="connsiteY52" fmla="*/ 640080 h 889635"/>
                    <a:gd name="connsiteX53" fmla="*/ 182880 w 673895"/>
                    <a:gd name="connsiteY53" fmla="*/ 609600 h 889635"/>
                    <a:gd name="connsiteX54" fmla="*/ 198120 w 673895"/>
                    <a:gd name="connsiteY54" fmla="*/ 579120 h 889635"/>
                    <a:gd name="connsiteX55" fmla="*/ 200025 w 673895"/>
                    <a:gd name="connsiteY55" fmla="*/ 558165 h 889635"/>
                    <a:gd name="connsiteX56" fmla="*/ 207645 w 673895"/>
                    <a:gd name="connsiteY56" fmla="*/ 541020 h 889635"/>
                    <a:gd name="connsiteX57" fmla="*/ 209550 w 673895"/>
                    <a:gd name="connsiteY57" fmla="*/ 512445 h 889635"/>
                    <a:gd name="connsiteX58" fmla="*/ 215265 w 673895"/>
                    <a:gd name="connsiteY58" fmla="*/ 480060 h 889635"/>
                    <a:gd name="connsiteX59" fmla="*/ 219075 w 673895"/>
                    <a:gd name="connsiteY59" fmla="*/ 445770 h 889635"/>
                    <a:gd name="connsiteX60" fmla="*/ 215265 w 673895"/>
                    <a:gd name="connsiteY60" fmla="*/ 415290 h 889635"/>
                    <a:gd name="connsiteX61" fmla="*/ 211455 w 673895"/>
                    <a:gd name="connsiteY61" fmla="*/ 369570 h 889635"/>
                    <a:gd name="connsiteX62" fmla="*/ 199073 w 673895"/>
                    <a:gd name="connsiteY62" fmla="*/ 325755 h 889635"/>
                    <a:gd name="connsiteX63" fmla="*/ 179070 w 673895"/>
                    <a:gd name="connsiteY63" fmla="*/ 278130 h 889635"/>
                    <a:gd name="connsiteX64" fmla="*/ 161925 w 673895"/>
                    <a:gd name="connsiteY64" fmla="*/ 230505 h 889635"/>
                    <a:gd name="connsiteX65" fmla="*/ 146685 w 673895"/>
                    <a:gd name="connsiteY65" fmla="*/ 205740 h 889635"/>
                    <a:gd name="connsiteX66" fmla="*/ 129540 w 673895"/>
                    <a:gd name="connsiteY66" fmla="*/ 182880 h 889635"/>
                    <a:gd name="connsiteX67" fmla="*/ 104775 w 673895"/>
                    <a:gd name="connsiteY67" fmla="*/ 148590 h 889635"/>
                    <a:gd name="connsiteX68" fmla="*/ 83820 w 673895"/>
                    <a:gd name="connsiteY68" fmla="*/ 131445 h 889635"/>
                    <a:gd name="connsiteX69" fmla="*/ 68580 w 673895"/>
                    <a:gd name="connsiteY69" fmla="*/ 118110 h 889635"/>
                    <a:gd name="connsiteX70" fmla="*/ 41435 w 673895"/>
                    <a:gd name="connsiteY70" fmla="*/ 93344 h 889635"/>
                    <a:gd name="connsiteX71" fmla="*/ 1905 w 673895"/>
                    <a:gd name="connsiteY71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5315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3892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  <a:gd name="connsiteX0" fmla="*/ 1905 w 673895"/>
                    <a:gd name="connsiteY0" fmla="*/ 60960 h 889635"/>
                    <a:gd name="connsiteX1" fmla="*/ 41433 w 673895"/>
                    <a:gd name="connsiteY1" fmla="*/ 40481 h 889635"/>
                    <a:gd name="connsiteX2" fmla="*/ 85725 w 673895"/>
                    <a:gd name="connsiteY2" fmla="*/ 20955 h 889635"/>
                    <a:gd name="connsiteX3" fmla="*/ 114300 w 673895"/>
                    <a:gd name="connsiteY3" fmla="*/ 13335 h 889635"/>
                    <a:gd name="connsiteX4" fmla="*/ 154305 w 673895"/>
                    <a:gd name="connsiteY4" fmla="*/ 5715 h 889635"/>
                    <a:gd name="connsiteX5" fmla="*/ 194310 w 673895"/>
                    <a:gd name="connsiteY5" fmla="*/ 1905 h 889635"/>
                    <a:gd name="connsiteX6" fmla="*/ 245745 w 673895"/>
                    <a:gd name="connsiteY6" fmla="*/ 0 h 889635"/>
                    <a:gd name="connsiteX7" fmla="*/ 287655 w 673895"/>
                    <a:gd name="connsiteY7" fmla="*/ 2382 h 889635"/>
                    <a:gd name="connsiteX8" fmla="*/ 340519 w 673895"/>
                    <a:gd name="connsiteY8" fmla="*/ 10953 h 889635"/>
                    <a:gd name="connsiteX9" fmla="*/ 384810 w 673895"/>
                    <a:gd name="connsiteY9" fmla="*/ 28098 h 889635"/>
                    <a:gd name="connsiteX10" fmla="*/ 424815 w 673895"/>
                    <a:gd name="connsiteY10" fmla="*/ 45720 h 889635"/>
                    <a:gd name="connsiteX11" fmla="*/ 464820 w 673895"/>
                    <a:gd name="connsiteY11" fmla="*/ 64770 h 889635"/>
                    <a:gd name="connsiteX12" fmla="*/ 501015 w 673895"/>
                    <a:gd name="connsiteY12" fmla="*/ 91440 h 889635"/>
                    <a:gd name="connsiteX13" fmla="*/ 525780 w 673895"/>
                    <a:gd name="connsiteY13" fmla="*/ 112395 h 889635"/>
                    <a:gd name="connsiteX14" fmla="*/ 554355 w 673895"/>
                    <a:gd name="connsiteY14" fmla="*/ 142875 h 889635"/>
                    <a:gd name="connsiteX15" fmla="*/ 577215 w 673895"/>
                    <a:gd name="connsiteY15" fmla="*/ 173355 h 889635"/>
                    <a:gd name="connsiteX16" fmla="*/ 598170 w 673895"/>
                    <a:gd name="connsiteY16" fmla="*/ 200025 h 889635"/>
                    <a:gd name="connsiteX17" fmla="*/ 612934 w 673895"/>
                    <a:gd name="connsiteY17" fmla="*/ 224790 h 889635"/>
                    <a:gd name="connsiteX18" fmla="*/ 626745 w 673895"/>
                    <a:gd name="connsiteY18" fmla="*/ 247650 h 889635"/>
                    <a:gd name="connsiteX19" fmla="*/ 636270 w 673895"/>
                    <a:gd name="connsiteY19" fmla="*/ 276225 h 889635"/>
                    <a:gd name="connsiteX20" fmla="*/ 655320 w 673895"/>
                    <a:gd name="connsiteY20" fmla="*/ 321945 h 889635"/>
                    <a:gd name="connsiteX21" fmla="*/ 666273 w 673895"/>
                    <a:gd name="connsiteY21" fmla="*/ 356711 h 889635"/>
                    <a:gd name="connsiteX22" fmla="*/ 673418 w 673895"/>
                    <a:gd name="connsiteY22" fmla="*/ 405765 h 889635"/>
                    <a:gd name="connsiteX23" fmla="*/ 673895 w 673895"/>
                    <a:gd name="connsiteY23" fmla="*/ 465773 h 889635"/>
                    <a:gd name="connsiteX24" fmla="*/ 668179 w 673895"/>
                    <a:gd name="connsiteY24" fmla="*/ 516732 h 889635"/>
                    <a:gd name="connsiteX25" fmla="*/ 651986 w 673895"/>
                    <a:gd name="connsiteY25" fmla="*/ 567690 h 889635"/>
                    <a:gd name="connsiteX26" fmla="*/ 636270 w 673895"/>
                    <a:gd name="connsiteY26" fmla="*/ 603885 h 889635"/>
                    <a:gd name="connsiteX27" fmla="*/ 619125 w 673895"/>
                    <a:gd name="connsiteY27" fmla="*/ 640080 h 889635"/>
                    <a:gd name="connsiteX28" fmla="*/ 594360 w 673895"/>
                    <a:gd name="connsiteY28" fmla="*/ 681990 h 889635"/>
                    <a:gd name="connsiteX29" fmla="*/ 569595 w 673895"/>
                    <a:gd name="connsiteY29" fmla="*/ 721995 h 889635"/>
                    <a:gd name="connsiteX30" fmla="*/ 541020 w 673895"/>
                    <a:gd name="connsiteY30" fmla="*/ 750570 h 889635"/>
                    <a:gd name="connsiteX31" fmla="*/ 499110 w 673895"/>
                    <a:gd name="connsiteY31" fmla="*/ 788670 h 889635"/>
                    <a:gd name="connsiteX32" fmla="*/ 468630 w 673895"/>
                    <a:gd name="connsiteY32" fmla="*/ 811530 h 889635"/>
                    <a:gd name="connsiteX33" fmla="*/ 417195 w 673895"/>
                    <a:gd name="connsiteY33" fmla="*/ 840105 h 889635"/>
                    <a:gd name="connsiteX34" fmla="*/ 371475 w 673895"/>
                    <a:gd name="connsiteY34" fmla="*/ 857250 h 889635"/>
                    <a:gd name="connsiteX35" fmla="*/ 329565 w 673895"/>
                    <a:gd name="connsiteY35" fmla="*/ 871061 h 889635"/>
                    <a:gd name="connsiteX36" fmla="*/ 266700 w 673895"/>
                    <a:gd name="connsiteY36" fmla="*/ 884872 h 889635"/>
                    <a:gd name="connsiteX37" fmla="*/ 210502 w 673895"/>
                    <a:gd name="connsiteY37" fmla="*/ 889635 h 889635"/>
                    <a:gd name="connsiteX38" fmla="*/ 141922 w 673895"/>
                    <a:gd name="connsiteY38" fmla="*/ 884396 h 889635"/>
                    <a:gd name="connsiteX39" fmla="*/ 86677 w 673895"/>
                    <a:gd name="connsiteY39" fmla="*/ 865346 h 889635"/>
                    <a:gd name="connsiteX40" fmla="*/ 53340 w 673895"/>
                    <a:gd name="connsiteY40" fmla="*/ 849630 h 889635"/>
                    <a:gd name="connsiteX41" fmla="*/ 17145 w 673895"/>
                    <a:gd name="connsiteY41" fmla="*/ 830580 h 889635"/>
                    <a:gd name="connsiteX42" fmla="*/ 0 w 673895"/>
                    <a:gd name="connsiteY42" fmla="*/ 817245 h 889635"/>
                    <a:gd name="connsiteX43" fmla="*/ 26670 w 673895"/>
                    <a:gd name="connsiteY43" fmla="*/ 798195 h 889635"/>
                    <a:gd name="connsiteX44" fmla="*/ 55245 w 673895"/>
                    <a:gd name="connsiteY44" fmla="*/ 781050 h 889635"/>
                    <a:gd name="connsiteX45" fmla="*/ 78105 w 673895"/>
                    <a:gd name="connsiteY45" fmla="*/ 760095 h 889635"/>
                    <a:gd name="connsiteX46" fmla="*/ 97155 w 673895"/>
                    <a:gd name="connsiteY46" fmla="*/ 742950 h 889635"/>
                    <a:gd name="connsiteX47" fmla="*/ 116205 w 673895"/>
                    <a:gd name="connsiteY47" fmla="*/ 720090 h 889635"/>
                    <a:gd name="connsiteX48" fmla="*/ 135255 w 673895"/>
                    <a:gd name="connsiteY48" fmla="*/ 697230 h 889635"/>
                    <a:gd name="connsiteX49" fmla="*/ 150495 w 673895"/>
                    <a:gd name="connsiteY49" fmla="*/ 674370 h 889635"/>
                    <a:gd name="connsiteX50" fmla="*/ 161925 w 673895"/>
                    <a:gd name="connsiteY50" fmla="*/ 653415 h 889635"/>
                    <a:gd name="connsiteX51" fmla="*/ 171450 w 673895"/>
                    <a:gd name="connsiteY51" fmla="*/ 640080 h 889635"/>
                    <a:gd name="connsiteX52" fmla="*/ 182880 w 673895"/>
                    <a:gd name="connsiteY52" fmla="*/ 609600 h 889635"/>
                    <a:gd name="connsiteX53" fmla="*/ 198120 w 673895"/>
                    <a:gd name="connsiteY53" fmla="*/ 579120 h 889635"/>
                    <a:gd name="connsiteX54" fmla="*/ 200025 w 673895"/>
                    <a:gd name="connsiteY54" fmla="*/ 558165 h 889635"/>
                    <a:gd name="connsiteX55" fmla="*/ 207645 w 673895"/>
                    <a:gd name="connsiteY55" fmla="*/ 541020 h 889635"/>
                    <a:gd name="connsiteX56" fmla="*/ 209550 w 673895"/>
                    <a:gd name="connsiteY56" fmla="*/ 512445 h 889635"/>
                    <a:gd name="connsiteX57" fmla="*/ 215265 w 673895"/>
                    <a:gd name="connsiteY57" fmla="*/ 480060 h 889635"/>
                    <a:gd name="connsiteX58" fmla="*/ 219075 w 673895"/>
                    <a:gd name="connsiteY58" fmla="*/ 445770 h 889635"/>
                    <a:gd name="connsiteX59" fmla="*/ 215265 w 673895"/>
                    <a:gd name="connsiteY59" fmla="*/ 415290 h 889635"/>
                    <a:gd name="connsiteX60" fmla="*/ 211455 w 673895"/>
                    <a:gd name="connsiteY60" fmla="*/ 369570 h 889635"/>
                    <a:gd name="connsiteX61" fmla="*/ 199073 w 673895"/>
                    <a:gd name="connsiteY61" fmla="*/ 325755 h 889635"/>
                    <a:gd name="connsiteX62" fmla="*/ 179070 w 673895"/>
                    <a:gd name="connsiteY62" fmla="*/ 278130 h 889635"/>
                    <a:gd name="connsiteX63" fmla="*/ 161925 w 673895"/>
                    <a:gd name="connsiteY63" fmla="*/ 230505 h 889635"/>
                    <a:gd name="connsiteX64" fmla="*/ 146685 w 673895"/>
                    <a:gd name="connsiteY64" fmla="*/ 205740 h 889635"/>
                    <a:gd name="connsiteX65" fmla="*/ 129540 w 673895"/>
                    <a:gd name="connsiteY65" fmla="*/ 182880 h 889635"/>
                    <a:gd name="connsiteX66" fmla="*/ 104775 w 673895"/>
                    <a:gd name="connsiteY66" fmla="*/ 148590 h 889635"/>
                    <a:gd name="connsiteX67" fmla="*/ 83820 w 673895"/>
                    <a:gd name="connsiteY67" fmla="*/ 131445 h 889635"/>
                    <a:gd name="connsiteX68" fmla="*/ 68580 w 673895"/>
                    <a:gd name="connsiteY68" fmla="*/ 118110 h 889635"/>
                    <a:gd name="connsiteX69" fmla="*/ 41435 w 673895"/>
                    <a:gd name="connsiteY69" fmla="*/ 93344 h 889635"/>
                    <a:gd name="connsiteX70" fmla="*/ 1905 w 673895"/>
                    <a:gd name="connsiteY70" fmla="*/ 60960 h 889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73895" h="889635">
                      <a:moveTo>
                        <a:pt x="1905" y="60960"/>
                      </a:moveTo>
                      <a:lnTo>
                        <a:pt x="41433" y="40481"/>
                      </a:lnTo>
                      <a:lnTo>
                        <a:pt x="85725" y="20955"/>
                      </a:lnTo>
                      <a:lnTo>
                        <a:pt x="114300" y="13335"/>
                      </a:lnTo>
                      <a:lnTo>
                        <a:pt x="154305" y="5715"/>
                      </a:lnTo>
                      <a:lnTo>
                        <a:pt x="194310" y="1905"/>
                      </a:lnTo>
                      <a:lnTo>
                        <a:pt x="245745" y="0"/>
                      </a:lnTo>
                      <a:lnTo>
                        <a:pt x="287655" y="2382"/>
                      </a:lnTo>
                      <a:lnTo>
                        <a:pt x="340519" y="10953"/>
                      </a:lnTo>
                      <a:lnTo>
                        <a:pt x="384810" y="28098"/>
                      </a:lnTo>
                      <a:lnTo>
                        <a:pt x="424815" y="45720"/>
                      </a:lnTo>
                      <a:lnTo>
                        <a:pt x="464820" y="64770"/>
                      </a:lnTo>
                      <a:lnTo>
                        <a:pt x="501015" y="91440"/>
                      </a:lnTo>
                      <a:lnTo>
                        <a:pt x="525780" y="112395"/>
                      </a:lnTo>
                      <a:lnTo>
                        <a:pt x="554355" y="142875"/>
                      </a:lnTo>
                      <a:lnTo>
                        <a:pt x="577215" y="173355"/>
                      </a:lnTo>
                      <a:lnTo>
                        <a:pt x="598170" y="200025"/>
                      </a:lnTo>
                      <a:lnTo>
                        <a:pt x="612934" y="224790"/>
                      </a:lnTo>
                      <a:lnTo>
                        <a:pt x="626745" y="247650"/>
                      </a:lnTo>
                      <a:lnTo>
                        <a:pt x="636270" y="276225"/>
                      </a:lnTo>
                      <a:lnTo>
                        <a:pt x="655320" y="321945"/>
                      </a:lnTo>
                      <a:lnTo>
                        <a:pt x="666273" y="356711"/>
                      </a:lnTo>
                      <a:lnTo>
                        <a:pt x="673418" y="405765"/>
                      </a:lnTo>
                      <a:lnTo>
                        <a:pt x="673895" y="465773"/>
                      </a:lnTo>
                      <a:cubicBezTo>
                        <a:pt x="673578" y="482759"/>
                        <a:pt x="668496" y="499746"/>
                        <a:pt x="668179" y="516732"/>
                      </a:cubicBezTo>
                      <a:lnTo>
                        <a:pt x="651986" y="567690"/>
                      </a:lnTo>
                      <a:lnTo>
                        <a:pt x="636270" y="603885"/>
                      </a:lnTo>
                      <a:lnTo>
                        <a:pt x="619125" y="640080"/>
                      </a:lnTo>
                      <a:lnTo>
                        <a:pt x="594360" y="681990"/>
                      </a:lnTo>
                      <a:lnTo>
                        <a:pt x="569595" y="721995"/>
                      </a:lnTo>
                      <a:lnTo>
                        <a:pt x="541020" y="750570"/>
                      </a:lnTo>
                      <a:lnTo>
                        <a:pt x="499110" y="788670"/>
                      </a:lnTo>
                      <a:lnTo>
                        <a:pt x="468630" y="811530"/>
                      </a:lnTo>
                      <a:lnTo>
                        <a:pt x="417195" y="840105"/>
                      </a:lnTo>
                      <a:lnTo>
                        <a:pt x="371475" y="857250"/>
                      </a:lnTo>
                      <a:lnTo>
                        <a:pt x="329565" y="871061"/>
                      </a:lnTo>
                      <a:lnTo>
                        <a:pt x="266700" y="884872"/>
                      </a:lnTo>
                      <a:lnTo>
                        <a:pt x="210502" y="889635"/>
                      </a:lnTo>
                      <a:lnTo>
                        <a:pt x="141922" y="884396"/>
                      </a:lnTo>
                      <a:lnTo>
                        <a:pt x="86677" y="865346"/>
                      </a:lnTo>
                      <a:lnTo>
                        <a:pt x="53340" y="849630"/>
                      </a:lnTo>
                      <a:lnTo>
                        <a:pt x="17145" y="830580"/>
                      </a:lnTo>
                      <a:lnTo>
                        <a:pt x="0" y="817245"/>
                      </a:lnTo>
                      <a:lnTo>
                        <a:pt x="26670" y="798195"/>
                      </a:lnTo>
                      <a:lnTo>
                        <a:pt x="55245" y="781050"/>
                      </a:lnTo>
                      <a:lnTo>
                        <a:pt x="78105" y="760095"/>
                      </a:lnTo>
                      <a:lnTo>
                        <a:pt x="97155" y="742950"/>
                      </a:lnTo>
                      <a:lnTo>
                        <a:pt x="116205" y="720090"/>
                      </a:lnTo>
                      <a:lnTo>
                        <a:pt x="135255" y="697230"/>
                      </a:lnTo>
                      <a:lnTo>
                        <a:pt x="150495" y="674370"/>
                      </a:lnTo>
                      <a:lnTo>
                        <a:pt x="161925" y="653415"/>
                      </a:lnTo>
                      <a:lnTo>
                        <a:pt x="171450" y="640080"/>
                      </a:lnTo>
                      <a:lnTo>
                        <a:pt x="182880" y="609600"/>
                      </a:lnTo>
                      <a:lnTo>
                        <a:pt x="198120" y="579120"/>
                      </a:lnTo>
                      <a:lnTo>
                        <a:pt x="200025" y="558165"/>
                      </a:lnTo>
                      <a:lnTo>
                        <a:pt x="207645" y="541020"/>
                      </a:lnTo>
                      <a:lnTo>
                        <a:pt x="209550" y="512445"/>
                      </a:lnTo>
                      <a:lnTo>
                        <a:pt x="215265" y="480060"/>
                      </a:lnTo>
                      <a:lnTo>
                        <a:pt x="219075" y="445770"/>
                      </a:lnTo>
                      <a:lnTo>
                        <a:pt x="215265" y="415290"/>
                      </a:lnTo>
                      <a:lnTo>
                        <a:pt x="211455" y="369570"/>
                      </a:lnTo>
                      <a:lnTo>
                        <a:pt x="199073" y="325755"/>
                      </a:lnTo>
                      <a:lnTo>
                        <a:pt x="179070" y="278130"/>
                      </a:lnTo>
                      <a:lnTo>
                        <a:pt x="161925" y="230505"/>
                      </a:lnTo>
                      <a:lnTo>
                        <a:pt x="146685" y="205740"/>
                      </a:lnTo>
                      <a:lnTo>
                        <a:pt x="129540" y="182880"/>
                      </a:lnTo>
                      <a:lnTo>
                        <a:pt x="104775" y="148590"/>
                      </a:lnTo>
                      <a:lnTo>
                        <a:pt x="83820" y="131445"/>
                      </a:lnTo>
                      <a:lnTo>
                        <a:pt x="68580" y="118110"/>
                      </a:lnTo>
                      <a:lnTo>
                        <a:pt x="41435" y="93344"/>
                      </a:lnTo>
                      <a:lnTo>
                        <a:pt x="1905" y="6096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10E94CE-3C07-09A5-813E-5A1176FD75A6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6403C4B-0B17-712C-5EFD-7EFBBCBC298C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9A03F6-4A4E-1053-BCFE-4410199349BC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| 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38788-4CF5-1233-3DD4-003A7B11913B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9DE5B1-9F37-D8DB-2142-9DB15D087487}"/>
              </a:ext>
            </a:extLst>
          </p:cNvPr>
          <p:cNvGrpSpPr/>
          <p:nvPr/>
        </p:nvGrpSpPr>
        <p:grpSpPr>
          <a:xfrm>
            <a:off x="741946" y="5062387"/>
            <a:ext cx="1758048" cy="1480869"/>
            <a:chOff x="3189814" y="1335253"/>
            <a:chExt cx="1758048" cy="14808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D84359-046C-9CA3-2A63-D6B398D94B9A}"/>
                </a:ext>
              </a:extLst>
            </p:cNvPr>
            <p:cNvGrpSpPr/>
            <p:nvPr/>
          </p:nvGrpSpPr>
          <p:grpSpPr>
            <a:xfrm>
              <a:off x="3269550" y="1335253"/>
              <a:ext cx="1608288" cy="1480869"/>
              <a:chOff x="5437073" y="1861025"/>
              <a:chExt cx="1608288" cy="148086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AEE1B4-2E65-2891-B9D0-4CF94FA7D843}"/>
                  </a:ext>
                </a:extLst>
              </p:cNvPr>
              <p:cNvGrpSpPr/>
              <p:nvPr/>
            </p:nvGrpSpPr>
            <p:grpSpPr>
              <a:xfrm>
                <a:off x="5437073" y="2281886"/>
                <a:ext cx="1608288" cy="1060008"/>
                <a:chOff x="6675120" y="2011680"/>
                <a:chExt cx="1341120" cy="883920"/>
              </a:xfrm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525A3B1-33D1-9D1B-0E4F-5534B6415C6F}"/>
                    </a:ext>
                  </a:extLst>
                </p:cNvPr>
                <p:cNvSpPr/>
                <p:nvPr/>
              </p:nvSpPr>
              <p:spPr>
                <a:xfrm>
                  <a:off x="7134225" y="2076450"/>
                  <a:ext cx="421481" cy="752475"/>
                </a:xfrm>
                <a:custGeom>
                  <a:avLst/>
                  <a:gdLst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61938 w 421481"/>
                    <a:gd name="connsiteY65" fmla="*/ 47625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2431 w 421481"/>
                    <a:gd name="connsiteY54" fmla="*/ 271463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392906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9575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288131 w 421481"/>
                    <a:gd name="connsiteY34" fmla="*/ 692944 h 752475"/>
                    <a:gd name="connsiteX35" fmla="*/ 307181 w 421481"/>
                    <a:gd name="connsiteY35" fmla="*/ 673894 h 752475"/>
                    <a:gd name="connsiteX36" fmla="*/ 319088 w 421481"/>
                    <a:gd name="connsiteY36" fmla="*/ 666750 h 752475"/>
                    <a:gd name="connsiteX37" fmla="*/ 333375 w 421481"/>
                    <a:gd name="connsiteY37" fmla="*/ 647700 h 752475"/>
                    <a:gd name="connsiteX38" fmla="*/ 340519 w 421481"/>
                    <a:gd name="connsiteY38" fmla="*/ 633413 h 752475"/>
                    <a:gd name="connsiteX39" fmla="*/ 347663 w 421481"/>
                    <a:gd name="connsiteY39" fmla="*/ 623888 h 752475"/>
                    <a:gd name="connsiteX40" fmla="*/ 354806 w 421481"/>
                    <a:gd name="connsiteY40" fmla="*/ 604838 h 752475"/>
                    <a:gd name="connsiteX41" fmla="*/ 369094 w 421481"/>
                    <a:gd name="connsiteY41" fmla="*/ 583406 h 752475"/>
                    <a:gd name="connsiteX42" fmla="*/ 381000 w 421481"/>
                    <a:gd name="connsiteY42" fmla="*/ 561975 h 752475"/>
                    <a:gd name="connsiteX43" fmla="*/ 385763 w 421481"/>
                    <a:gd name="connsiteY43" fmla="*/ 550069 h 752475"/>
                    <a:gd name="connsiteX44" fmla="*/ 390525 w 421481"/>
                    <a:gd name="connsiteY44" fmla="*/ 538163 h 752475"/>
                    <a:gd name="connsiteX45" fmla="*/ 392906 w 421481"/>
                    <a:gd name="connsiteY45" fmla="*/ 523875 h 752475"/>
                    <a:gd name="connsiteX46" fmla="*/ 400050 w 421481"/>
                    <a:gd name="connsiteY46" fmla="*/ 504825 h 752475"/>
                    <a:gd name="connsiteX47" fmla="*/ 404813 w 421481"/>
                    <a:gd name="connsiteY47" fmla="*/ 481013 h 752475"/>
                    <a:gd name="connsiteX48" fmla="*/ 411956 w 421481"/>
                    <a:gd name="connsiteY48" fmla="*/ 461963 h 752475"/>
                    <a:gd name="connsiteX49" fmla="*/ 414338 w 421481"/>
                    <a:gd name="connsiteY49" fmla="*/ 442913 h 752475"/>
                    <a:gd name="connsiteX50" fmla="*/ 416719 w 421481"/>
                    <a:gd name="connsiteY50" fmla="*/ 431006 h 752475"/>
                    <a:gd name="connsiteX51" fmla="*/ 421481 w 421481"/>
                    <a:gd name="connsiteY51" fmla="*/ 385763 h 752475"/>
                    <a:gd name="connsiteX52" fmla="*/ 421481 w 421481"/>
                    <a:gd name="connsiteY52" fmla="*/ 347663 h 752475"/>
                    <a:gd name="connsiteX53" fmla="*/ 416719 w 421481"/>
                    <a:gd name="connsiteY53" fmla="*/ 314325 h 752475"/>
                    <a:gd name="connsiteX54" fmla="*/ 407194 w 421481"/>
                    <a:gd name="connsiteY54" fmla="*/ 273844 h 752475"/>
                    <a:gd name="connsiteX55" fmla="*/ 400050 w 421481"/>
                    <a:gd name="connsiteY55" fmla="*/ 247650 h 752475"/>
                    <a:gd name="connsiteX56" fmla="*/ 383381 w 421481"/>
                    <a:gd name="connsiteY56" fmla="*/ 214313 h 752475"/>
                    <a:gd name="connsiteX57" fmla="*/ 378619 w 421481"/>
                    <a:gd name="connsiteY57" fmla="*/ 197644 h 752475"/>
                    <a:gd name="connsiteX58" fmla="*/ 361950 w 421481"/>
                    <a:gd name="connsiteY58" fmla="*/ 169069 h 752475"/>
                    <a:gd name="connsiteX59" fmla="*/ 352425 w 421481"/>
                    <a:gd name="connsiteY59" fmla="*/ 150019 h 752475"/>
                    <a:gd name="connsiteX60" fmla="*/ 333375 w 421481"/>
                    <a:gd name="connsiteY60" fmla="*/ 123825 h 752475"/>
                    <a:gd name="connsiteX61" fmla="*/ 321469 w 421481"/>
                    <a:gd name="connsiteY61" fmla="*/ 102394 h 752475"/>
                    <a:gd name="connsiteX62" fmla="*/ 304800 w 421481"/>
                    <a:gd name="connsiteY62" fmla="*/ 85725 h 752475"/>
                    <a:gd name="connsiteX63" fmla="*/ 290513 w 421481"/>
                    <a:gd name="connsiteY63" fmla="*/ 73819 h 752475"/>
                    <a:gd name="connsiteX64" fmla="*/ 278606 w 421481"/>
                    <a:gd name="connsiteY64" fmla="*/ 59531 h 752475"/>
                    <a:gd name="connsiteX65" fmla="*/ 247651 w 421481"/>
                    <a:gd name="connsiteY65" fmla="*/ 30956 h 752475"/>
                    <a:gd name="connsiteX66" fmla="*/ 209550 w 421481"/>
                    <a:gd name="connsiteY66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76225 w 421481"/>
                    <a:gd name="connsiteY33" fmla="*/ 704850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280987 w 421481"/>
                    <a:gd name="connsiteY33" fmla="*/ 707232 h 752475"/>
                    <a:gd name="connsiteX34" fmla="*/ 307181 w 421481"/>
                    <a:gd name="connsiteY34" fmla="*/ 673894 h 752475"/>
                    <a:gd name="connsiteX35" fmla="*/ 319088 w 421481"/>
                    <a:gd name="connsiteY35" fmla="*/ 666750 h 752475"/>
                    <a:gd name="connsiteX36" fmla="*/ 333375 w 421481"/>
                    <a:gd name="connsiteY36" fmla="*/ 647700 h 752475"/>
                    <a:gd name="connsiteX37" fmla="*/ 340519 w 421481"/>
                    <a:gd name="connsiteY37" fmla="*/ 633413 h 752475"/>
                    <a:gd name="connsiteX38" fmla="*/ 347663 w 421481"/>
                    <a:gd name="connsiteY38" fmla="*/ 623888 h 752475"/>
                    <a:gd name="connsiteX39" fmla="*/ 354806 w 421481"/>
                    <a:gd name="connsiteY39" fmla="*/ 604838 h 752475"/>
                    <a:gd name="connsiteX40" fmla="*/ 369094 w 421481"/>
                    <a:gd name="connsiteY40" fmla="*/ 583406 h 752475"/>
                    <a:gd name="connsiteX41" fmla="*/ 381000 w 421481"/>
                    <a:gd name="connsiteY41" fmla="*/ 561975 h 752475"/>
                    <a:gd name="connsiteX42" fmla="*/ 385763 w 421481"/>
                    <a:gd name="connsiteY42" fmla="*/ 550069 h 752475"/>
                    <a:gd name="connsiteX43" fmla="*/ 390525 w 421481"/>
                    <a:gd name="connsiteY43" fmla="*/ 538163 h 752475"/>
                    <a:gd name="connsiteX44" fmla="*/ 392906 w 421481"/>
                    <a:gd name="connsiteY44" fmla="*/ 523875 h 752475"/>
                    <a:gd name="connsiteX45" fmla="*/ 400050 w 421481"/>
                    <a:gd name="connsiteY45" fmla="*/ 504825 h 752475"/>
                    <a:gd name="connsiteX46" fmla="*/ 404813 w 421481"/>
                    <a:gd name="connsiteY46" fmla="*/ 481013 h 752475"/>
                    <a:gd name="connsiteX47" fmla="*/ 411956 w 421481"/>
                    <a:gd name="connsiteY47" fmla="*/ 461963 h 752475"/>
                    <a:gd name="connsiteX48" fmla="*/ 414338 w 421481"/>
                    <a:gd name="connsiteY48" fmla="*/ 442913 h 752475"/>
                    <a:gd name="connsiteX49" fmla="*/ 416719 w 421481"/>
                    <a:gd name="connsiteY49" fmla="*/ 431006 h 752475"/>
                    <a:gd name="connsiteX50" fmla="*/ 421481 w 421481"/>
                    <a:gd name="connsiteY50" fmla="*/ 385763 h 752475"/>
                    <a:gd name="connsiteX51" fmla="*/ 421481 w 421481"/>
                    <a:gd name="connsiteY51" fmla="*/ 347663 h 752475"/>
                    <a:gd name="connsiteX52" fmla="*/ 416719 w 421481"/>
                    <a:gd name="connsiteY52" fmla="*/ 314325 h 752475"/>
                    <a:gd name="connsiteX53" fmla="*/ 407194 w 421481"/>
                    <a:gd name="connsiteY53" fmla="*/ 273844 h 752475"/>
                    <a:gd name="connsiteX54" fmla="*/ 400050 w 421481"/>
                    <a:gd name="connsiteY54" fmla="*/ 247650 h 752475"/>
                    <a:gd name="connsiteX55" fmla="*/ 383381 w 421481"/>
                    <a:gd name="connsiteY55" fmla="*/ 214313 h 752475"/>
                    <a:gd name="connsiteX56" fmla="*/ 378619 w 421481"/>
                    <a:gd name="connsiteY56" fmla="*/ 197644 h 752475"/>
                    <a:gd name="connsiteX57" fmla="*/ 361950 w 421481"/>
                    <a:gd name="connsiteY57" fmla="*/ 169069 h 752475"/>
                    <a:gd name="connsiteX58" fmla="*/ 352425 w 421481"/>
                    <a:gd name="connsiteY58" fmla="*/ 150019 h 752475"/>
                    <a:gd name="connsiteX59" fmla="*/ 333375 w 421481"/>
                    <a:gd name="connsiteY59" fmla="*/ 123825 h 752475"/>
                    <a:gd name="connsiteX60" fmla="*/ 321469 w 421481"/>
                    <a:gd name="connsiteY60" fmla="*/ 102394 h 752475"/>
                    <a:gd name="connsiteX61" fmla="*/ 304800 w 421481"/>
                    <a:gd name="connsiteY61" fmla="*/ 85725 h 752475"/>
                    <a:gd name="connsiteX62" fmla="*/ 290513 w 421481"/>
                    <a:gd name="connsiteY62" fmla="*/ 73819 h 752475"/>
                    <a:gd name="connsiteX63" fmla="*/ 278606 w 421481"/>
                    <a:gd name="connsiteY63" fmla="*/ 59531 h 752475"/>
                    <a:gd name="connsiteX64" fmla="*/ 247651 w 421481"/>
                    <a:gd name="connsiteY64" fmla="*/ 30956 h 752475"/>
                    <a:gd name="connsiteX65" fmla="*/ 209550 w 421481"/>
                    <a:gd name="connsiteY65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66700 w 421481"/>
                    <a:gd name="connsiteY32" fmla="*/ 714375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73894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7163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3813 w 421481"/>
                    <a:gd name="connsiteY22" fmla="*/ 507206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11906 w 421481"/>
                    <a:gd name="connsiteY21" fmla="*/ 457200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3381 w 421481"/>
                    <a:gd name="connsiteY54" fmla="*/ 214313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4806 w 421481"/>
                    <a:gd name="connsiteY38" fmla="*/ 604838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4763 w 421481"/>
                    <a:gd name="connsiteY20" fmla="*/ 421481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2381 w 421481"/>
                    <a:gd name="connsiteY18" fmla="*/ 361950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  <a:gd name="connsiteX0" fmla="*/ 209550 w 421481"/>
                    <a:gd name="connsiteY0" fmla="*/ 0 h 752475"/>
                    <a:gd name="connsiteX1" fmla="*/ 164306 w 421481"/>
                    <a:gd name="connsiteY1" fmla="*/ 33338 h 752475"/>
                    <a:gd name="connsiteX2" fmla="*/ 150019 w 421481"/>
                    <a:gd name="connsiteY2" fmla="*/ 50006 h 752475"/>
                    <a:gd name="connsiteX3" fmla="*/ 135731 w 421481"/>
                    <a:gd name="connsiteY3" fmla="*/ 61913 h 752475"/>
                    <a:gd name="connsiteX4" fmla="*/ 116681 w 421481"/>
                    <a:gd name="connsiteY4" fmla="*/ 78581 h 752475"/>
                    <a:gd name="connsiteX5" fmla="*/ 107156 w 421481"/>
                    <a:gd name="connsiteY5" fmla="*/ 90488 h 752475"/>
                    <a:gd name="connsiteX6" fmla="*/ 90488 w 421481"/>
                    <a:gd name="connsiteY6" fmla="*/ 107156 h 752475"/>
                    <a:gd name="connsiteX7" fmla="*/ 80963 w 421481"/>
                    <a:gd name="connsiteY7" fmla="*/ 126206 h 752475"/>
                    <a:gd name="connsiteX8" fmla="*/ 69056 w 421481"/>
                    <a:gd name="connsiteY8" fmla="*/ 145256 h 752475"/>
                    <a:gd name="connsiteX9" fmla="*/ 52388 w 421481"/>
                    <a:gd name="connsiteY9" fmla="*/ 164306 h 752475"/>
                    <a:gd name="connsiteX10" fmla="*/ 45244 w 421481"/>
                    <a:gd name="connsiteY10" fmla="*/ 192881 h 752475"/>
                    <a:gd name="connsiteX11" fmla="*/ 33338 w 421481"/>
                    <a:gd name="connsiteY11" fmla="*/ 211931 h 752475"/>
                    <a:gd name="connsiteX12" fmla="*/ 28575 w 421481"/>
                    <a:gd name="connsiteY12" fmla="*/ 226219 h 752475"/>
                    <a:gd name="connsiteX13" fmla="*/ 16669 w 421481"/>
                    <a:gd name="connsiteY13" fmla="*/ 250031 h 752475"/>
                    <a:gd name="connsiteX14" fmla="*/ 11906 w 421481"/>
                    <a:gd name="connsiteY14" fmla="*/ 276225 h 752475"/>
                    <a:gd name="connsiteX15" fmla="*/ 7144 w 421481"/>
                    <a:gd name="connsiteY15" fmla="*/ 295275 h 752475"/>
                    <a:gd name="connsiteX16" fmla="*/ 2381 w 421481"/>
                    <a:gd name="connsiteY16" fmla="*/ 319088 h 752475"/>
                    <a:gd name="connsiteX17" fmla="*/ 0 w 421481"/>
                    <a:gd name="connsiteY17" fmla="*/ 335756 h 752475"/>
                    <a:gd name="connsiteX18" fmla="*/ 0 w 421481"/>
                    <a:gd name="connsiteY18" fmla="*/ 366712 h 752475"/>
                    <a:gd name="connsiteX19" fmla="*/ 0 w 421481"/>
                    <a:gd name="connsiteY19" fmla="*/ 400050 h 752475"/>
                    <a:gd name="connsiteX20" fmla="*/ 2382 w 421481"/>
                    <a:gd name="connsiteY20" fmla="*/ 428625 h 752475"/>
                    <a:gd name="connsiteX21" fmla="*/ 9525 w 421481"/>
                    <a:gd name="connsiteY21" fmla="*/ 459582 h 752475"/>
                    <a:gd name="connsiteX22" fmla="*/ 21432 w 421481"/>
                    <a:gd name="connsiteY22" fmla="*/ 511969 h 752475"/>
                    <a:gd name="connsiteX23" fmla="*/ 45244 w 421481"/>
                    <a:gd name="connsiteY23" fmla="*/ 564356 h 752475"/>
                    <a:gd name="connsiteX24" fmla="*/ 69056 w 421481"/>
                    <a:gd name="connsiteY24" fmla="*/ 611981 h 752475"/>
                    <a:gd name="connsiteX25" fmla="*/ 88106 w 421481"/>
                    <a:gd name="connsiteY25" fmla="*/ 638175 h 752475"/>
                    <a:gd name="connsiteX26" fmla="*/ 111919 w 421481"/>
                    <a:gd name="connsiteY26" fmla="*/ 669131 h 752475"/>
                    <a:gd name="connsiteX27" fmla="*/ 150020 w 421481"/>
                    <a:gd name="connsiteY27" fmla="*/ 711994 h 752475"/>
                    <a:gd name="connsiteX28" fmla="*/ 185738 w 421481"/>
                    <a:gd name="connsiteY28" fmla="*/ 733425 h 752475"/>
                    <a:gd name="connsiteX29" fmla="*/ 211931 w 421481"/>
                    <a:gd name="connsiteY29" fmla="*/ 752475 h 752475"/>
                    <a:gd name="connsiteX30" fmla="*/ 233363 w 421481"/>
                    <a:gd name="connsiteY30" fmla="*/ 738188 h 752475"/>
                    <a:gd name="connsiteX31" fmla="*/ 259556 w 421481"/>
                    <a:gd name="connsiteY31" fmla="*/ 726281 h 752475"/>
                    <a:gd name="connsiteX32" fmla="*/ 280987 w 421481"/>
                    <a:gd name="connsiteY32" fmla="*/ 707231 h 752475"/>
                    <a:gd name="connsiteX33" fmla="*/ 307181 w 421481"/>
                    <a:gd name="connsiteY33" fmla="*/ 681037 h 752475"/>
                    <a:gd name="connsiteX34" fmla="*/ 319088 w 421481"/>
                    <a:gd name="connsiteY34" fmla="*/ 666750 h 752475"/>
                    <a:gd name="connsiteX35" fmla="*/ 333375 w 421481"/>
                    <a:gd name="connsiteY35" fmla="*/ 647700 h 752475"/>
                    <a:gd name="connsiteX36" fmla="*/ 340519 w 421481"/>
                    <a:gd name="connsiteY36" fmla="*/ 633413 h 752475"/>
                    <a:gd name="connsiteX37" fmla="*/ 347663 w 421481"/>
                    <a:gd name="connsiteY37" fmla="*/ 623888 h 752475"/>
                    <a:gd name="connsiteX38" fmla="*/ 357187 w 421481"/>
                    <a:gd name="connsiteY38" fmla="*/ 602457 h 752475"/>
                    <a:gd name="connsiteX39" fmla="*/ 369094 w 421481"/>
                    <a:gd name="connsiteY39" fmla="*/ 583406 h 752475"/>
                    <a:gd name="connsiteX40" fmla="*/ 381000 w 421481"/>
                    <a:gd name="connsiteY40" fmla="*/ 561975 h 752475"/>
                    <a:gd name="connsiteX41" fmla="*/ 385763 w 421481"/>
                    <a:gd name="connsiteY41" fmla="*/ 550069 h 752475"/>
                    <a:gd name="connsiteX42" fmla="*/ 390525 w 421481"/>
                    <a:gd name="connsiteY42" fmla="*/ 538163 h 752475"/>
                    <a:gd name="connsiteX43" fmla="*/ 392906 w 421481"/>
                    <a:gd name="connsiteY43" fmla="*/ 523875 h 752475"/>
                    <a:gd name="connsiteX44" fmla="*/ 400050 w 421481"/>
                    <a:gd name="connsiteY44" fmla="*/ 504825 h 752475"/>
                    <a:gd name="connsiteX45" fmla="*/ 404813 w 421481"/>
                    <a:gd name="connsiteY45" fmla="*/ 481013 h 752475"/>
                    <a:gd name="connsiteX46" fmla="*/ 411956 w 421481"/>
                    <a:gd name="connsiteY46" fmla="*/ 461963 h 752475"/>
                    <a:gd name="connsiteX47" fmla="*/ 414338 w 421481"/>
                    <a:gd name="connsiteY47" fmla="*/ 442913 h 752475"/>
                    <a:gd name="connsiteX48" fmla="*/ 416719 w 421481"/>
                    <a:gd name="connsiteY48" fmla="*/ 431006 h 752475"/>
                    <a:gd name="connsiteX49" fmla="*/ 421481 w 421481"/>
                    <a:gd name="connsiteY49" fmla="*/ 385763 h 752475"/>
                    <a:gd name="connsiteX50" fmla="*/ 421481 w 421481"/>
                    <a:gd name="connsiteY50" fmla="*/ 347663 h 752475"/>
                    <a:gd name="connsiteX51" fmla="*/ 416719 w 421481"/>
                    <a:gd name="connsiteY51" fmla="*/ 314325 h 752475"/>
                    <a:gd name="connsiteX52" fmla="*/ 407194 w 421481"/>
                    <a:gd name="connsiteY52" fmla="*/ 273844 h 752475"/>
                    <a:gd name="connsiteX53" fmla="*/ 400050 w 421481"/>
                    <a:gd name="connsiteY53" fmla="*/ 247650 h 752475"/>
                    <a:gd name="connsiteX54" fmla="*/ 385762 w 421481"/>
                    <a:gd name="connsiteY54" fmla="*/ 216694 h 752475"/>
                    <a:gd name="connsiteX55" fmla="*/ 378619 w 421481"/>
                    <a:gd name="connsiteY55" fmla="*/ 197644 h 752475"/>
                    <a:gd name="connsiteX56" fmla="*/ 361950 w 421481"/>
                    <a:gd name="connsiteY56" fmla="*/ 169069 h 752475"/>
                    <a:gd name="connsiteX57" fmla="*/ 352425 w 421481"/>
                    <a:gd name="connsiteY57" fmla="*/ 150019 h 752475"/>
                    <a:gd name="connsiteX58" fmla="*/ 333375 w 421481"/>
                    <a:gd name="connsiteY58" fmla="*/ 123825 h 752475"/>
                    <a:gd name="connsiteX59" fmla="*/ 321469 w 421481"/>
                    <a:gd name="connsiteY59" fmla="*/ 102394 h 752475"/>
                    <a:gd name="connsiteX60" fmla="*/ 304800 w 421481"/>
                    <a:gd name="connsiteY60" fmla="*/ 85725 h 752475"/>
                    <a:gd name="connsiteX61" fmla="*/ 290513 w 421481"/>
                    <a:gd name="connsiteY61" fmla="*/ 73819 h 752475"/>
                    <a:gd name="connsiteX62" fmla="*/ 278606 w 421481"/>
                    <a:gd name="connsiteY62" fmla="*/ 59531 h 752475"/>
                    <a:gd name="connsiteX63" fmla="*/ 247651 w 421481"/>
                    <a:gd name="connsiteY63" fmla="*/ 30956 h 752475"/>
                    <a:gd name="connsiteX64" fmla="*/ 209550 w 421481"/>
                    <a:gd name="connsiteY64" fmla="*/ 0 h 75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421481" h="752475">
                      <a:moveTo>
                        <a:pt x="209550" y="0"/>
                      </a:moveTo>
                      <a:lnTo>
                        <a:pt x="164306" y="33338"/>
                      </a:lnTo>
                      <a:lnTo>
                        <a:pt x="150019" y="50006"/>
                      </a:lnTo>
                      <a:lnTo>
                        <a:pt x="135731" y="61913"/>
                      </a:lnTo>
                      <a:lnTo>
                        <a:pt x="116681" y="78581"/>
                      </a:lnTo>
                      <a:lnTo>
                        <a:pt x="107156" y="90488"/>
                      </a:lnTo>
                      <a:lnTo>
                        <a:pt x="90488" y="107156"/>
                      </a:lnTo>
                      <a:lnTo>
                        <a:pt x="80963" y="126206"/>
                      </a:lnTo>
                      <a:lnTo>
                        <a:pt x="69056" y="145256"/>
                      </a:lnTo>
                      <a:lnTo>
                        <a:pt x="52388" y="164306"/>
                      </a:lnTo>
                      <a:lnTo>
                        <a:pt x="45244" y="192881"/>
                      </a:lnTo>
                      <a:lnTo>
                        <a:pt x="33338" y="211931"/>
                      </a:lnTo>
                      <a:lnTo>
                        <a:pt x="28575" y="226219"/>
                      </a:lnTo>
                      <a:lnTo>
                        <a:pt x="16669" y="250031"/>
                      </a:lnTo>
                      <a:lnTo>
                        <a:pt x="11906" y="276225"/>
                      </a:lnTo>
                      <a:lnTo>
                        <a:pt x="7144" y="295275"/>
                      </a:lnTo>
                      <a:lnTo>
                        <a:pt x="2381" y="319088"/>
                      </a:lnTo>
                      <a:lnTo>
                        <a:pt x="0" y="335756"/>
                      </a:lnTo>
                      <a:lnTo>
                        <a:pt x="0" y="366712"/>
                      </a:lnTo>
                      <a:lnTo>
                        <a:pt x="0" y="400050"/>
                      </a:lnTo>
                      <a:lnTo>
                        <a:pt x="2382" y="428625"/>
                      </a:lnTo>
                      <a:lnTo>
                        <a:pt x="9525" y="459582"/>
                      </a:lnTo>
                      <a:lnTo>
                        <a:pt x="21432" y="511969"/>
                      </a:lnTo>
                      <a:lnTo>
                        <a:pt x="45244" y="564356"/>
                      </a:lnTo>
                      <a:lnTo>
                        <a:pt x="69056" y="611981"/>
                      </a:lnTo>
                      <a:lnTo>
                        <a:pt x="88106" y="638175"/>
                      </a:lnTo>
                      <a:lnTo>
                        <a:pt x="111919" y="669131"/>
                      </a:lnTo>
                      <a:lnTo>
                        <a:pt x="150020" y="711994"/>
                      </a:lnTo>
                      <a:lnTo>
                        <a:pt x="185738" y="733425"/>
                      </a:lnTo>
                      <a:lnTo>
                        <a:pt x="211931" y="752475"/>
                      </a:lnTo>
                      <a:lnTo>
                        <a:pt x="233363" y="738188"/>
                      </a:lnTo>
                      <a:lnTo>
                        <a:pt x="259556" y="726281"/>
                      </a:lnTo>
                      <a:lnTo>
                        <a:pt x="280987" y="707231"/>
                      </a:lnTo>
                      <a:lnTo>
                        <a:pt x="307181" y="681037"/>
                      </a:lnTo>
                      <a:lnTo>
                        <a:pt x="319088" y="666750"/>
                      </a:lnTo>
                      <a:lnTo>
                        <a:pt x="333375" y="647700"/>
                      </a:lnTo>
                      <a:lnTo>
                        <a:pt x="340519" y="633413"/>
                      </a:lnTo>
                      <a:lnTo>
                        <a:pt x="347663" y="623888"/>
                      </a:lnTo>
                      <a:lnTo>
                        <a:pt x="357187" y="602457"/>
                      </a:lnTo>
                      <a:lnTo>
                        <a:pt x="369094" y="583406"/>
                      </a:lnTo>
                      <a:lnTo>
                        <a:pt x="381000" y="561975"/>
                      </a:lnTo>
                      <a:lnTo>
                        <a:pt x="385763" y="550069"/>
                      </a:lnTo>
                      <a:lnTo>
                        <a:pt x="390525" y="538163"/>
                      </a:lnTo>
                      <a:lnTo>
                        <a:pt x="392906" y="523875"/>
                      </a:lnTo>
                      <a:lnTo>
                        <a:pt x="400050" y="504825"/>
                      </a:lnTo>
                      <a:lnTo>
                        <a:pt x="404813" y="481013"/>
                      </a:lnTo>
                      <a:lnTo>
                        <a:pt x="411956" y="461963"/>
                      </a:lnTo>
                      <a:lnTo>
                        <a:pt x="414338" y="442913"/>
                      </a:lnTo>
                      <a:lnTo>
                        <a:pt x="416719" y="431006"/>
                      </a:lnTo>
                      <a:lnTo>
                        <a:pt x="421481" y="385763"/>
                      </a:lnTo>
                      <a:lnTo>
                        <a:pt x="421481" y="347663"/>
                      </a:lnTo>
                      <a:lnTo>
                        <a:pt x="416719" y="314325"/>
                      </a:lnTo>
                      <a:lnTo>
                        <a:pt x="407194" y="273844"/>
                      </a:lnTo>
                      <a:lnTo>
                        <a:pt x="400050" y="247650"/>
                      </a:lnTo>
                      <a:lnTo>
                        <a:pt x="385762" y="216694"/>
                      </a:lnTo>
                      <a:lnTo>
                        <a:pt x="378619" y="197644"/>
                      </a:lnTo>
                      <a:lnTo>
                        <a:pt x="361950" y="169069"/>
                      </a:lnTo>
                      <a:lnTo>
                        <a:pt x="352425" y="150019"/>
                      </a:lnTo>
                      <a:lnTo>
                        <a:pt x="333375" y="123825"/>
                      </a:lnTo>
                      <a:lnTo>
                        <a:pt x="321469" y="102394"/>
                      </a:lnTo>
                      <a:lnTo>
                        <a:pt x="304800" y="85725"/>
                      </a:lnTo>
                      <a:lnTo>
                        <a:pt x="290513" y="73819"/>
                      </a:lnTo>
                      <a:lnTo>
                        <a:pt x="278606" y="59531"/>
                      </a:lnTo>
                      <a:lnTo>
                        <a:pt x="247651" y="30956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20EB17E-7637-DD90-30B8-2E76064818AF}"/>
                    </a:ext>
                  </a:extLst>
                </p:cNvPr>
                <p:cNvSpPr/>
                <p:nvPr/>
              </p:nvSpPr>
              <p:spPr>
                <a:xfrm>
                  <a:off x="71323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8717030-FB7A-4DDC-5442-E81CCC3EE1E2}"/>
                    </a:ext>
                  </a:extLst>
                </p:cNvPr>
                <p:cNvSpPr/>
                <p:nvPr/>
              </p:nvSpPr>
              <p:spPr>
                <a:xfrm>
                  <a:off x="6675120" y="2011680"/>
                  <a:ext cx="883920" cy="883920"/>
                </a:xfrm>
                <a:prstGeom prst="ellipse">
                  <a:avLst/>
                </a:prstGeom>
                <a:noFill/>
                <a:ln w="571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5E9F2-527D-EA7B-B8BB-944D08998430}"/>
                  </a:ext>
                </a:extLst>
              </p:cNvPr>
              <p:cNvSpPr txBox="1"/>
              <p:nvPr/>
            </p:nvSpPr>
            <p:spPr>
              <a:xfrm>
                <a:off x="5706357" y="1861025"/>
                <a:ext cx="1060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X &amp; Y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CF294C-BCDE-E887-0639-E226AE867B82}"/>
                </a:ext>
              </a:extLst>
            </p:cNvPr>
            <p:cNvSpPr txBox="1"/>
            <p:nvPr/>
          </p:nvSpPr>
          <p:spPr>
            <a:xfrm>
              <a:off x="3189814" y="2061107"/>
              <a:ext cx="1758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X          Y</a:t>
              </a:r>
            </a:p>
          </p:txBody>
        </p:sp>
      </p:grpSp>
      <p:sp>
        <p:nvSpPr>
          <p:cNvPr id="24" name="Smiley Face 23">
            <a:extLst>
              <a:ext uri="{FF2B5EF4-FFF2-40B4-BE49-F238E27FC236}">
                <a16:creationId xmlns:a16="http://schemas.microsoft.com/office/drawing/2014/main" id="{83B86558-4ADA-1E9A-31BE-E4F384B56491}"/>
              </a:ext>
            </a:extLst>
          </p:cNvPr>
          <p:cNvSpPr/>
          <p:nvPr/>
        </p:nvSpPr>
        <p:spPr>
          <a:xfrm>
            <a:off x="390382" y="1767043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6006EF88-2D72-3FDA-AA3A-D4B23499DABD}"/>
              </a:ext>
            </a:extLst>
          </p:cNvPr>
          <p:cNvSpPr/>
          <p:nvPr/>
        </p:nvSpPr>
        <p:spPr>
          <a:xfrm>
            <a:off x="390382" y="222161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Jack-O-Lantern outline">
            <a:extLst>
              <a:ext uri="{FF2B5EF4-FFF2-40B4-BE49-F238E27FC236}">
                <a16:creationId xmlns:a16="http://schemas.microsoft.com/office/drawing/2014/main" id="{6D697CEE-7660-6F34-4CFF-BC57A3BB1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01" y="2654636"/>
            <a:ext cx="643732" cy="64373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7ABEA0-0039-F1A4-31A1-7BBB7267646A}"/>
              </a:ext>
            </a:extLst>
          </p:cNvPr>
          <p:cNvSpPr txBox="1">
            <a:spLocks/>
          </p:cNvSpPr>
          <p:nvPr/>
        </p:nvSpPr>
        <p:spPr>
          <a:xfrm>
            <a:off x="4269362" y="3297149"/>
            <a:ext cx="4144770" cy="516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What if more days are added?</a:t>
            </a:r>
          </a:p>
        </p:txBody>
      </p:sp>
    </p:spTree>
    <p:extLst>
      <p:ext uri="{BB962C8B-B14F-4D97-AF65-F5344CB8AC3E}">
        <p14:creationId xmlns:p14="http://schemas.microsoft.com/office/powerpoint/2010/main" val="2159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Aside: some (not recommended) things you may encounter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42451" y="1081338"/>
            <a:ext cx="11007603" cy="408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Alternatives to </a:t>
            </a:r>
            <a:r>
              <a:rPr lang="en-US" b="1" dirty="0"/>
              <a:t>x &lt;- 3</a:t>
            </a:r>
          </a:p>
          <a:p>
            <a:pPr marL="457200" lvl="1" indent="0">
              <a:buNone/>
            </a:pPr>
            <a:r>
              <a:rPr lang="en-US" b="1" dirty="0"/>
              <a:t>3 -&gt; x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difficult to find where x comes from when scanning a script</a:t>
            </a:r>
          </a:p>
          <a:p>
            <a:pPr marL="457200" lvl="1" indent="0">
              <a:buNone/>
            </a:pPr>
            <a:r>
              <a:rPr lang="en-US" b="1" dirty="0"/>
              <a:t>x = 3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direction is not explicit</a:t>
            </a:r>
          </a:p>
          <a:p>
            <a:pPr lvl="2"/>
            <a:r>
              <a:rPr lang="en-US" dirty="0"/>
              <a:t>What does </a:t>
            </a:r>
            <a:r>
              <a:rPr lang="en-US" b="1" dirty="0"/>
              <a:t>x = y </a:t>
            </a:r>
            <a:r>
              <a:rPr lang="en-US" dirty="0"/>
              <a:t>mean?</a:t>
            </a:r>
          </a:p>
          <a:p>
            <a:pPr lvl="1"/>
            <a:r>
              <a:rPr lang="en-US" dirty="0"/>
              <a:t>Insight: this is why we use </a:t>
            </a:r>
            <a:r>
              <a:rPr lang="en-US" b="1" dirty="0"/>
              <a:t>==</a:t>
            </a:r>
            <a:r>
              <a:rPr lang="en-US" dirty="0"/>
              <a:t> to test for equality, since </a:t>
            </a:r>
            <a:r>
              <a:rPr lang="en-US" b="1" dirty="0"/>
              <a:t>=</a:t>
            </a:r>
            <a:r>
              <a:rPr lang="en-US" dirty="0"/>
              <a:t> has another meaning</a:t>
            </a:r>
          </a:p>
          <a:p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 instead of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</a:p>
          <a:p>
            <a:pPr lvl="1"/>
            <a:r>
              <a:rPr lang="en-US" i="1" dirty="0"/>
              <a:t>Not recommended: </a:t>
            </a:r>
            <a:r>
              <a:rPr lang="en-US" dirty="0"/>
              <a:t>R will allow assignment to variables named </a:t>
            </a:r>
            <a:r>
              <a:rPr lang="en-US" b="1" dirty="0"/>
              <a:t>T</a:t>
            </a:r>
            <a:r>
              <a:rPr lang="en-US" dirty="0"/>
              <a:t> and </a:t>
            </a:r>
            <a:r>
              <a:rPr lang="en-US" b="1" dirty="0"/>
              <a:t>F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E.g. </a:t>
            </a:r>
            <a:r>
              <a:rPr lang="en-US" b="1" dirty="0"/>
              <a:t>T &lt;- 3</a:t>
            </a:r>
            <a:r>
              <a:rPr lang="en-US" dirty="0"/>
              <a:t>, or even </a:t>
            </a:r>
            <a:r>
              <a:rPr lang="en-US" b="1" dirty="0"/>
              <a:t>T &lt;- FALSE</a:t>
            </a:r>
          </a:p>
          <a:p>
            <a:pPr lvl="2"/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Picture 7" descr="A picture containing person, human face, outdoor, clothing&#10;&#10;Description automatically generated">
            <a:extLst>
              <a:ext uri="{FF2B5EF4-FFF2-40B4-BE49-F238E27FC236}">
                <a16:creationId xmlns:a16="http://schemas.microsoft.com/office/drawing/2014/main" id="{033A5B19-392F-4357-7CF2-6BEE2CE39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348" y="4853691"/>
            <a:ext cx="2786868" cy="1845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37D45-6AF9-DBA3-7840-53CE95E2A17C}"/>
              </a:ext>
            </a:extLst>
          </p:cNvPr>
          <p:cNvSpPr txBox="1"/>
          <p:nvPr/>
        </p:nvSpPr>
        <p:spPr>
          <a:xfrm>
            <a:off x="8835990" y="5334034"/>
            <a:ext cx="3089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 reading:</a:t>
            </a:r>
          </a:p>
          <a:p>
            <a:r>
              <a:rPr lang="en-US" dirty="0">
                <a:hlinkClick r:id="rId4"/>
              </a:rPr>
              <a:t>https://adfg-dsf.github.io/Best_practice_R/Best_practice_R.html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09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mechanics: Taking things apart, putting things together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few ways to take things apart</a:t>
            </a:r>
          </a:p>
          <a:p>
            <a:pPr lvl="1"/>
            <a:r>
              <a:rPr lang="en-US" dirty="0"/>
              <a:t>Using indices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$</a:t>
            </a:r>
            <a:r>
              <a:rPr lang="en-US" dirty="0"/>
              <a:t> with named elements</a:t>
            </a:r>
          </a:p>
          <a:p>
            <a:pPr lvl="1"/>
            <a:r>
              <a:rPr lang="en-US" dirty="0"/>
              <a:t>Using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3949726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F77-A383-5A55-3B59-D9774E4D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43" y="95618"/>
            <a:ext cx="10515600" cy="857283"/>
          </a:xfrm>
        </p:spPr>
        <p:txBody>
          <a:bodyPr/>
          <a:lstStyle/>
          <a:p>
            <a:r>
              <a:rPr lang="en-US" dirty="0"/>
              <a:t>Finally, packages!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F927-2918-66FF-A995-34A73EB8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43" y="968342"/>
            <a:ext cx="4888832" cy="4351338"/>
          </a:xfrm>
        </p:spPr>
        <p:txBody>
          <a:bodyPr/>
          <a:lstStyle/>
          <a:p>
            <a:r>
              <a:rPr lang="en-US" dirty="0"/>
              <a:t>Standardized bundles of 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(Data) – often just enough to make example scripts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Installing vs. loading a package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install.packages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")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library(</a:t>
            </a:r>
            <a:r>
              <a:rPr lang="en-US" dirty="0" err="1">
                <a:solidFill>
                  <a:schemeClr val="accent1"/>
                </a:solidFill>
              </a:rPr>
              <a:t>tidyverse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1657A-AA77-2427-E24D-2BE0720AEBC8}"/>
              </a:ext>
            </a:extLst>
          </p:cNvPr>
          <p:cNvSpPr txBox="1">
            <a:spLocks/>
          </p:cNvSpPr>
          <p:nvPr/>
        </p:nvSpPr>
        <p:spPr>
          <a:xfrm>
            <a:off x="5235127" y="3880742"/>
            <a:ext cx="1721746" cy="44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ONCE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B7746-796A-3CC8-3A97-56B538EE1D93}"/>
              </a:ext>
            </a:extLst>
          </p:cNvPr>
          <p:cNvSpPr txBox="1">
            <a:spLocks/>
          </p:cNvSpPr>
          <p:nvPr/>
        </p:nvSpPr>
        <p:spPr>
          <a:xfrm>
            <a:off x="4099967" y="4454867"/>
            <a:ext cx="2135216" cy="14347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 this at the beginning of each script that uses functions from the </a:t>
            </a:r>
            <a:r>
              <a:rPr lang="en-US" sz="2000" dirty="0" err="1"/>
              <a:t>tidyverse</a:t>
            </a:r>
            <a:r>
              <a:rPr lang="en-US" sz="2000" dirty="0"/>
              <a:t> package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A8115E-ECA9-68AC-C253-8E7BD5924342}"/>
              </a:ext>
            </a:extLst>
          </p:cNvPr>
          <p:cNvCxnSpPr>
            <a:cxnSpLocks/>
          </p:cNvCxnSpPr>
          <p:nvPr/>
        </p:nvCxnSpPr>
        <p:spPr>
          <a:xfrm rot="10800000">
            <a:off x="3333796" y="4454867"/>
            <a:ext cx="766171" cy="225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5B59F0-8E9F-2254-1338-D46908FBA6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60335" y="4044534"/>
            <a:ext cx="369931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B123C-DC59-4792-70E4-675C9C73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553" y="326390"/>
            <a:ext cx="5387039" cy="34302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2672901-5E0B-86B5-3F4B-B1226D969483}"/>
              </a:ext>
            </a:extLst>
          </p:cNvPr>
          <p:cNvSpPr/>
          <p:nvPr/>
        </p:nvSpPr>
        <p:spPr>
          <a:xfrm>
            <a:off x="6362299" y="721895"/>
            <a:ext cx="1203158" cy="303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6D867-0C79-DA99-51CF-A830A8BDC045}"/>
              </a:ext>
            </a:extLst>
          </p:cNvPr>
          <p:cNvSpPr/>
          <p:nvPr/>
        </p:nvSpPr>
        <p:spPr>
          <a:xfrm>
            <a:off x="7901454" y="1940116"/>
            <a:ext cx="3606140" cy="18164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6"/>
            <a:ext cx="11086260" cy="58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Besides vectors, R can also store data as </a:t>
            </a:r>
            <a:r>
              <a:rPr lang="en-US" b="1" dirty="0"/>
              <a:t>matrices</a:t>
            </a:r>
            <a:r>
              <a:rPr lang="en-US" dirty="0"/>
              <a:t>, </a:t>
            </a:r>
            <a:r>
              <a:rPr lang="en-US" b="1" dirty="0" err="1"/>
              <a:t>data.frames</a:t>
            </a:r>
            <a:r>
              <a:rPr lang="en-US" dirty="0"/>
              <a:t>, and </a:t>
            </a:r>
            <a:r>
              <a:rPr lang="en-US" b="1" dirty="0"/>
              <a:t>lists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Matrices</a:t>
            </a:r>
            <a:r>
              <a:rPr lang="en-US" dirty="0"/>
              <a:t> have two dimensions</a:t>
            </a:r>
          </a:p>
          <a:p>
            <a:pPr lvl="1"/>
            <a:r>
              <a:rPr lang="en-US" b="1" dirty="0" err="1"/>
              <a:t>Data.frames</a:t>
            </a:r>
            <a:r>
              <a:rPr lang="en-US" b="1" dirty="0"/>
              <a:t> </a:t>
            </a:r>
            <a:r>
              <a:rPr lang="en-US" dirty="0"/>
              <a:t>have two dimensions, and columns can be different classes</a:t>
            </a:r>
          </a:p>
          <a:p>
            <a:pPr lvl="2"/>
            <a:r>
              <a:rPr lang="en-US" dirty="0"/>
              <a:t>You’ll probably use </a:t>
            </a:r>
            <a:r>
              <a:rPr lang="en-US" dirty="0" err="1"/>
              <a:t>data.frames</a:t>
            </a:r>
            <a:r>
              <a:rPr lang="en-US" dirty="0"/>
              <a:t> more than anything else</a:t>
            </a:r>
          </a:p>
          <a:p>
            <a:pPr lvl="1"/>
            <a:r>
              <a:rPr lang="en-US" b="1" dirty="0"/>
              <a:t>Lists</a:t>
            </a:r>
            <a:r>
              <a:rPr lang="en-US" dirty="0"/>
              <a:t> have no defined structure</a:t>
            </a:r>
          </a:p>
          <a:p>
            <a:r>
              <a:rPr lang="en-US" dirty="0"/>
              <a:t>You can extract or assign elements of any of these using</a:t>
            </a:r>
          </a:p>
          <a:p>
            <a:pPr lvl="1"/>
            <a:r>
              <a:rPr lang="en-US" b="1" dirty="0"/>
              <a:t>Indices</a:t>
            </a:r>
            <a:r>
              <a:rPr lang="en-US" dirty="0"/>
              <a:t> (think: which mailbox slot)</a:t>
            </a:r>
          </a:p>
          <a:p>
            <a:pPr lvl="2"/>
            <a:r>
              <a:rPr lang="en-US" dirty="0"/>
              <a:t>x[element] for vectors</a:t>
            </a:r>
          </a:p>
          <a:p>
            <a:pPr lvl="2"/>
            <a:r>
              <a:rPr lang="en-US" dirty="0"/>
              <a:t>x[row, column] for matrices or </a:t>
            </a:r>
            <a:r>
              <a:rPr lang="en-US" dirty="0" err="1"/>
              <a:t>data.frames</a:t>
            </a:r>
            <a:endParaRPr lang="en-US" dirty="0"/>
          </a:p>
          <a:p>
            <a:pPr lvl="1"/>
            <a:r>
              <a:rPr lang="en-US" b="1" dirty="0"/>
              <a:t>The $ operator </a:t>
            </a:r>
            <a:r>
              <a:rPr lang="en-US" dirty="0"/>
              <a:t>with named elements of a list or </a:t>
            </a:r>
            <a:r>
              <a:rPr lang="en-US" dirty="0" err="1"/>
              <a:t>data.frame</a:t>
            </a:r>
            <a:endParaRPr lang="en-US" dirty="0"/>
          </a:p>
          <a:p>
            <a:pPr lvl="2"/>
            <a:r>
              <a:rPr lang="en-US" dirty="0" err="1"/>
              <a:t>df$NamedColumn</a:t>
            </a:r>
            <a:endParaRPr lang="en-US" dirty="0"/>
          </a:p>
          <a:p>
            <a:pPr lvl="1"/>
            <a:r>
              <a:rPr lang="en-US" b="1" dirty="0"/>
              <a:t>Logical expressions </a:t>
            </a:r>
            <a:r>
              <a:rPr lang="en-US" dirty="0"/>
              <a:t>(actually logical vectors)</a:t>
            </a:r>
          </a:p>
          <a:p>
            <a:r>
              <a:rPr lang="en-US" dirty="0"/>
              <a:t>You can stick stuff back together again, much like Excel.</a:t>
            </a:r>
          </a:p>
          <a:p>
            <a:r>
              <a:rPr lang="en-US" dirty="0"/>
              <a:t>You can install and load packages to get more functionality!</a:t>
            </a:r>
          </a:p>
        </p:txBody>
      </p:sp>
    </p:spTree>
    <p:extLst>
      <p:ext uri="{BB962C8B-B14F-4D97-AF65-F5344CB8AC3E}">
        <p14:creationId xmlns:p14="http://schemas.microsoft.com/office/powerpoint/2010/main" val="11359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1" y="914401"/>
            <a:ext cx="5025528" cy="52963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x[9]</a:t>
            </a:r>
          </a:p>
          <a:p>
            <a:pPr marL="0" indent="0">
              <a:buNone/>
            </a:pPr>
            <a:r>
              <a:rPr lang="en-US" dirty="0"/>
              <a:t>[1]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x[c(1, 4, 9)]</a:t>
            </a:r>
          </a:p>
          <a:p>
            <a:pPr marL="0" indent="0">
              <a:buNone/>
            </a:pPr>
            <a:r>
              <a:rPr lang="en-US" dirty="0"/>
              <a:t>[1] 10 40 90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x[-(1:5)]</a:t>
            </a:r>
          </a:p>
          <a:p>
            <a:pPr marL="0" indent="0">
              <a:buNone/>
            </a:pPr>
            <a:r>
              <a:rPr lang="en-US" dirty="0"/>
              <a:t>[1] 60 70 80 90 100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535146" y="1165256"/>
            <a:ext cx="4293060" cy="5045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Square brackets </a:t>
            </a:r>
            <a:r>
              <a:rPr lang="en-US" b="1" dirty="0"/>
              <a:t>[ ] </a:t>
            </a:r>
            <a:r>
              <a:rPr lang="en-US" dirty="0"/>
              <a:t>let you refer to a vector element by its </a:t>
            </a:r>
            <a:r>
              <a:rPr lang="en-US" b="1" dirty="0"/>
              <a:t>index</a:t>
            </a:r>
            <a:r>
              <a:rPr lang="en-US" dirty="0"/>
              <a:t> (think: which mailbox slot)</a:t>
            </a:r>
          </a:p>
          <a:p>
            <a:r>
              <a:rPr lang="en-US" dirty="0"/>
              <a:t>Passing a vector into [ ] gives a vector output</a:t>
            </a:r>
          </a:p>
          <a:p>
            <a:r>
              <a:rPr lang="en-US" dirty="0"/>
              <a:t>Negative indices </a:t>
            </a:r>
            <a:r>
              <a:rPr lang="en-US" i="1" dirty="0"/>
              <a:t>exclude</a:t>
            </a:r>
            <a:r>
              <a:rPr lang="en-US" dirty="0"/>
              <a:t> these elements</a:t>
            </a:r>
          </a:p>
          <a:p>
            <a:r>
              <a:rPr lang="en-US" i="1" dirty="0"/>
              <a:t>R gives you clues: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EA282B-CE3B-8DCB-8B70-12CC66A5B08B}"/>
              </a:ext>
            </a:extLst>
          </p:cNvPr>
          <p:cNvSpPr/>
          <p:nvPr/>
        </p:nvSpPr>
        <p:spPr>
          <a:xfrm>
            <a:off x="5577839" y="1737836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C12482-D64A-FCB3-2AAB-269399858B9C}"/>
              </a:ext>
            </a:extLst>
          </p:cNvPr>
          <p:cNvSpPr/>
          <p:nvPr/>
        </p:nvSpPr>
        <p:spPr>
          <a:xfrm>
            <a:off x="2320033" y="1738957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5A251C-6B55-C7FA-8957-9CC9A2195313}"/>
              </a:ext>
            </a:extLst>
          </p:cNvPr>
          <p:cNvSpPr/>
          <p:nvPr/>
        </p:nvSpPr>
        <p:spPr>
          <a:xfrm>
            <a:off x="3532030" y="1729891"/>
            <a:ext cx="529591" cy="51352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8EF06F0F-F139-3757-3D10-C15FDE99E772}"/>
              </a:ext>
            </a:extLst>
          </p:cNvPr>
          <p:cNvSpPr/>
          <p:nvPr/>
        </p:nvSpPr>
        <p:spPr>
          <a:xfrm>
            <a:off x="1899996" y="1537399"/>
            <a:ext cx="2483799" cy="914400"/>
          </a:xfrm>
          <a:prstGeom prst="noSmoking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8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4" grpId="1" animBg="1"/>
      <p:bldP spid="14" grpId="2" animBg="1"/>
      <p:bldP spid="14" grpId="3" animBg="1"/>
      <p:bldP spid="15" grpId="2" animBg="1"/>
      <p:bldP spid="15" grpId="3" animBg="1"/>
      <p:bldP spid="16" grpId="0" animBg="1"/>
      <p:bldP spid="16" grpId="1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030" y="914401"/>
            <a:ext cx="5664115" cy="52963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 &lt;- seq(from=10, to=100, by=10)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10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x[1]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60 70 80 90 100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x[6:10] &lt;- 999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pPr marL="0" indent="0">
              <a:buNone/>
            </a:pPr>
            <a:r>
              <a:rPr lang="en-US" dirty="0"/>
              <a:t>[1] 999 20 30 40 50 999 999 999 999 999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Vectors</a:t>
            </a:r>
            <a:r>
              <a:rPr lang="en-US" sz="3600" dirty="0"/>
              <a:t>: data in one dimension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667349" y="889836"/>
            <a:ext cx="4293060" cy="44430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You can also assign things using indices!</a:t>
            </a:r>
          </a:p>
          <a:p>
            <a:r>
              <a:rPr lang="en-US" dirty="0"/>
              <a:t>…and to multiple elements by putting a vector in [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54DA29-83FD-E1B2-7844-AC15B05C0051}"/>
              </a:ext>
            </a:extLst>
          </p:cNvPr>
          <p:cNvGrpSpPr/>
          <p:nvPr/>
        </p:nvGrpSpPr>
        <p:grpSpPr>
          <a:xfrm>
            <a:off x="664828" y="1121189"/>
            <a:ext cx="154236" cy="1526235"/>
            <a:chOff x="2181340" y="1906215"/>
            <a:chExt cx="154236" cy="1526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E640-55D6-DCC2-6F4C-E5A0075F3C58}"/>
                </a:ext>
              </a:extLst>
            </p:cNvPr>
            <p:cNvSpPr/>
            <p:nvPr/>
          </p:nvSpPr>
          <p:spPr>
            <a:xfrm>
              <a:off x="2181340" y="190621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B9801-56B1-FE76-93AB-EA71A2273A67}"/>
                </a:ext>
              </a:extLst>
            </p:cNvPr>
            <p:cNvSpPr/>
            <p:nvPr/>
          </p:nvSpPr>
          <p:spPr>
            <a:xfrm>
              <a:off x="2181340" y="213360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19E6AE-1649-8CCF-CF0B-4A9E1D802CDB}"/>
                </a:ext>
              </a:extLst>
            </p:cNvPr>
            <p:cNvSpPr/>
            <p:nvPr/>
          </p:nvSpPr>
          <p:spPr>
            <a:xfrm>
              <a:off x="2181340" y="235761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174DE-FC42-6370-3273-0F5847094648}"/>
                </a:ext>
              </a:extLst>
            </p:cNvPr>
            <p:cNvSpPr/>
            <p:nvPr/>
          </p:nvSpPr>
          <p:spPr>
            <a:xfrm>
              <a:off x="2181340" y="258162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8C5E5-9657-954A-ECFD-6A99BCDF2334}"/>
                </a:ext>
              </a:extLst>
            </p:cNvPr>
            <p:cNvSpPr/>
            <p:nvPr/>
          </p:nvSpPr>
          <p:spPr>
            <a:xfrm>
              <a:off x="2181340" y="2809005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B0D518-C94E-CE3A-5978-3570073885F4}"/>
                </a:ext>
              </a:extLst>
            </p:cNvPr>
            <p:cNvSpPr/>
            <p:nvPr/>
          </p:nvSpPr>
          <p:spPr>
            <a:xfrm>
              <a:off x="2181340" y="303639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208385-A445-D49A-A3E0-FC9DA1F58BA5}"/>
                </a:ext>
              </a:extLst>
            </p:cNvPr>
            <p:cNvSpPr/>
            <p:nvPr/>
          </p:nvSpPr>
          <p:spPr>
            <a:xfrm>
              <a:off x="2181340" y="3267197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5A35AEF-BF11-C794-101A-9E8A70BC22AF}"/>
              </a:ext>
            </a:extLst>
          </p:cNvPr>
          <p:cNvSpPr/>
          <p:nvPr/>
        </p:nvSpPr>
        <p:spPr>
          <a:xfrm>
            <a:off x="2291508" y="3734718"/>
            <a:ext cx="705080" cy="56186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378172-88E3-1CCB-C239-AA9456E1783F}"/>
              </a:ext>
            </a:extLst>
          </p:cNvPr>
          <p:cNvSpPr/>
          <p:nvPr/>
        </p:nvSpPr>
        <p:spPr>
          <a:xfrm>
            <a:off x="4526096" y="5626904"/>
            <a:ext cx="2975998" cy="652710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3]   # row 1, column 3</a:t>
            </a:r>
          </a:p>
          <a:p>
            <a:pPr marL="0" indent="0">
              <a:buNone/>
            </a:pPr>
            <a:r>
              <a:rPr lang="en-US" dirty="0"/>
              <a:t>[1] 5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1]      # all of column 1</a:t>
            </a:r>
          </a:p>
          <a:p>
            <a:pPr marL="0" indent="0">
              <a:buNone/>
            </a:pPr>
            <a:r>
              <a:rPr lang="en-US" dirty="0"/>
              <a:t>[1] 1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A[2, ]      # all of row 2</a:t>
            </a:r>
          </a:p>
          <a:p>
            <a:pPr marL="0" indent="0">
              <a:buNone/>
            </a:pPr>
            <a:r>
              <a:rPr lang="en-US" dirty="0"/>
              <a:t>[1] 2 4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2:3]   # columns 2 and 3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3    5</a:t>
            </a:r>
          </a:p>
          <a:p>
            <a:pPr marL="0" indent="0">
              <a:buNone/>
            </a:pPr>
            <a:r>
              <a:rPr lang="en-US" dirty="0"/>
              <a:t>[2,]    4   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5067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Similar rules apply, except with </a:t>
            </a:r>
            <a:r>
              <a:rPr lang="en-US" sz="2400" b="1" dirty="0"/>
              <a:t>row </a:t>
            </a:r>
            <a:r>
              <a:rPr lang="en-US" sz="2400" dirty="0"/>
              <a:t>and </a:t>
            </a:r>
            <a:r>
              <a:rPr lang="en-US" sz="2400" b="1" dirty="0"/>
              <a:t>column</a:t>
            </a:r>
            <a:r>
              <a:rPr lang="en-US" sz="2400" dirty="0"/>
              <a:t> indices</a:t>
            </a:r>
          </a:p>
          <a:p>
            <a:r>
              <a:rPr lang="en-US" sz="2400" dirty="0"/>
              <a:t>Use a comma between row and column</a:t>
            </a:r>
          </a:p>
          <a:p>
            <a:r>
              <a:rPr lang="en-US" sz="2400" dirty="0"/>
              <a:t>Leaving a row or column index empty will select everybody in the other dimension</a:t>
            </a:r>
          </a:p>
          <a:p>
            <a:pPr lvl="1"/>
            <a:r>
              <a:rPr lang="en-US" sz="2000" dirty="0"/>
              <a:t>Matt will often be heard at his desk muttering “Row 42, column ALL…”</a:t>
            </a:r>
          </a:p>
          <a:p>
            <a:r>
              <a:rPr lang="en-US" sz="2400" dirty="0"/>
              <a:t>Output will be vector OR matrix, depending on input</a:t>
            </a:r>
          </a:p>
          <a:p>
            <a:r>
              <a:rPr lang="en-US" sz="2400" i="1" dirty="0"/>
              <a:t>R gives you clues: [ , 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21DCBB8-AB14-9C41-EAC6-1C58D5C46832}"/>
              </a:ext>
            </a:extLst>
          </p:cNvPr>
          <p:cNvSpPr txBox="1">
            <a:spLocks/>
          </p:cNvSpPr>
          <p:nvPr/>
        </p:nvSpPr>
        <p:spPr>
          <a:xfrm>
            <a:off x="3555587" y="1465494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Column numbers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14D05E6-D0C8-D634-B0C4-C0D5282C88CF}"/>
              </a:ext>
            </a:extLst>
          </p:cNvPr>
          <p:cNvSpPr txBox="1">
            <a:spLocks/>
          </p:cNvSpPr>
          <p:nvPr/>
        </p:nvSpPr>
        <p:spPr>
          <a:xfrm>
            <a:off x="3484512" y="2302460"/>
            <a:ext cx="1752365" cy="2860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Row numbers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E03371-1649-706D-1BD0-176849BFFEB1}"/>
              </a:ext>
            </a:extLst>
          </p:cNvPr>
          <p:cNvCxnSpPr/>
          <p:nvPr/>
        </p:nvCxnSpPr>
        <p:spPr>
          <a:xfrm flipH="1">
            <a:off x="3264044" y="1635057"/>
            <a:ext cx="2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0DA6DD-DEE1-D38D-E68B-85C8B037A346}"/>
              </a:ext>
            </a:extLst>
          </p:cNvPr>
          <p:cNvGrpSpPr/>
          <p:nvPr/>
        </p:nvGrpSpPr>
        <p:grpSpPr>
          <a:xfrm>
            <a:off x="2214391" y="2330361"/>
            <a:ext cx="1195424" cy="159725"/>
            <a:chOff x="2126255" y="2286293"/>
            <a:chExt cx="1195424" cy="159725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965C1-71B7-0242-575B-C08AB21F4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5CC177-618A-1E40-1EF3-33232E1D46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E6C6C99-81C3-E38B-1D7A-CD3D136CF587}"/>
              </a:ext>
            </a:extLst>
          </p:cNvPr>
          <p:cNvSpPr/>
          <p:nvPr/>
        </p:nvSpPr>
        <p:spPr>
          <a:xfrm>
            <a:off x="2926368" y="1756935"/>
            <a:ext cx="352540" cy="300431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9E93A79-3BFF-C103-CFB3-A42808A3E775}"/>
              </a:ext>
            </a:extLst>
          </p:cNvPr>
          <p:cNvSpPr/>
          <p:nvPr/>
        </p:nvSpPr>
        <p:spPr>
          <a:xfrm>
            <a:off x="2400669" y="1758090"/>
            <a:ext cx="352540" cy="588407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E2CB20-588C-5765-2705-E5C9C88EB267}"/>
              </a:ext>
            </a:extLst>
          </p:cNvPr>
          <p:cNvSpPr/>
          <p:nvPr/>
        </p:nvSpPr>
        <p:spPr>
          <a:xfrm>
            <a:off x="2692721" y="1741953"/>
            <a:ext cx="573130" cy="614035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6ADC3A-9F76-6301-BF5E-5F7E697F05EE}"/>
              </a:ext>
            </a:extLst>
          </p:cNvPr>
          <p:cNvSpPr/>
          <p:nvPr/>
        </p:nvSpPr>
        <p:spPr>
          <a:xfrm>
            <a:off x="2415026" y="2027533"/>
            <a:ext cx="862125" cy="377902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  <p:bldP spid="37" grpId="0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/>
              <a:t>matrices</a:t>
            </a:r>
            <a:r>
              <a:rPr lang="en-US" sz="3600" dirty="0"/>
              <a:t>: Double the dimensions, double the fun!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25" y="945023"/>
            <a:ext cx="3712726" cy="58279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matrix(1:6, </a:t>
            </a:r>
            <a:r>
              <a:rPr lang="en-US" dirty="0" err="1">
                <a:solidFill>
                  <a:schemeClr val="accent1"/>
                </a:solidFill>
              </a:rPr>
              <a:t>nrow</a:t>
            </a:r>
            <a:r>
              <a:rPr lang="en-US" dirty="0">
                <a:solidFill>
                  <a:schemeClr val="accent1"/>
                </a:solidFill>
              </a:rPr>
              <a:t>=2, </a:t>
            </a:r>
            <a:r>
              <a:rPr lang="en-US" dirty="0" err="1">
                <a:solidFill>
                  <a:schemeClr val="accent1"/>
                </a:solidFill>
              </a:rPr>
              <a:t>ncol</a:t>
            </a:r>
            <a:r>
              <a:rPr lang="en-US" dirty="0">
                <a:solidFill>
                  <a:schemeClr val="accent1"/>
                </a:solidFill>
              </a:rPr>
              <a:t>=3)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[,1] [,2] [,3]</a:t>
            </a:r>
          </a:p>
          <a:p>
            <a:pPr marL="0" indent="0">
              <a:buNone/>
            </a:pPr>
            <a:r>
              <a:rPr lang="en-US" dirty="0"/>
              <a:t>[1,]    1    3    5</a:t>
            </a:r>
          </a:p>
          <a:p>
            <a:pPr marL="0" indent="0">
              <a:buNone/>
            </a:pPr>
            <a:r>
              <a:rPr lang="en-US" dirty="0"/>
              <a:t>[2,]    2    4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A[1, 1] &lt;- 999     # row 1, column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5</a:t>
            </a:r>
          </a:p>
          <a:p>
            <a:pPr marL="0" indent="0">
              <a:buNone/>
            </a:pPr>
            <a:r>
              <a:rPr lang="en-US" dirty="0"/>
              <a:t>[2,]        2     4      6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A[, 3] &lt;- 999     # all of column 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</a:p>
          <a:p>
            <a:pPr marL="0" indent="0">
              <a:buNone/>
            </a:pPr>
            <a:r>
              <a:rPr lang="en-US" dirty="0"/>
              <a:t>       [,1]     [,2]  [,3]</a:t>
            </a:r>
          </a:p>
          <a:p>
            <a:pPr marL="0" indent="0">
              <a:buNone/>
            </a:pPr>
            <a:r>
              <a:rPr lang="en-US" dirty="0"/>
              <a:t>[1,]    999    3      999</a:t>
            </a:r>
          </a:p>
          <a:p>
            <a:pPr marL="0" indent="0">
              <a:buNone/>
            </a:pPr>
            <a:r>
              <a:rPr lang="en-US" dirty="0"/>
              <a:t>[2,]        2     4      999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6095999" y="1036319"/>
            <a:ext cx="5579807" cy="452323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/>
              <a:t>You can assign things using indices in [ ], with the same rules we just saw!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0AD94C-9823-DFAB-2215-E83B78E19589}"/>
              </a:ext>
            </a:extLst>
          </p:cNvPr>
          <p:cNvGrpSpPr/>
          <p:nvPr/>
        </p:nvGrpSpPr>
        <p:grpSpPr>
          <a:xfrm>
            <a:off x="325058" y="1139594"/>
            <a:ext cx="854412" cy="1526271"/>
            <a:chOff x="7503060" y="1852065"/>
            <a:chExt cx="854412" cy="1526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7D29F9-2506-2380-3D76-B1D2BA16A4BA}"/>
                </a:ext>
              </a:extLst>
            </p:cNvPr>
            <p:cNvSpPr/>
            <p:nvPr/>
          </p:nvSpPr>
          <p:spPr>
            <a:xfrm>
              <a:off x="7503060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4DB23E-C0C9-4AF1-94C3-DFB196BF4499}"/>
                </a:ext>
              </a:extLst>
            </p:cNvPr>
            <p:cNvSpPr/>
            <p:nvPr/>
          </p:nvSpPr>
          <p:spPr>
            <a:xfrm>
              <a:off x="7503060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A7EE0-D4F4-2931-49FB-A080F09E177F}"/>
                </a:ext>
              </a:extLst>
            </p:cNvPr>
            <p:cNvSpPr/>
            <p:nvPr/>
          </p:nvSpPr>
          <p:spPr>
            <a:xfrm>
              <a:off x="7503060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7D69E8-B13D-57A4-62E8-A13D01BA8D79}"/>
                </a:ext>
              </a:extLst>
            </p:cNvPr>
            <p:cNvSpPr/>
            <p:nvPr/>
          </p:nvSpPr>
          <p:spPr>
            <a:xfrm>
              <a:off x="7503060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E376AD-FBF5-941A-95D8-B5C1F56AB524}"/>
                </a:ext>
              </a:extLst>
            </p:cNvPr>
            <p:cNvSpPr/>
            <p:nvPr/>
          </p:nvSpPr>
          <p:spPr>
            <a:xfrm>
              <a:off x="7503060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454CA-2942-DEC6-E592-E453F744EF66}"/>
                </a:ext>
              </a:extLst>
            </p:cNvPr>
            <p:cNvSpPr/>
            <p:nvPr/>
          </p:nvSpPr>
          <p:spPr>
            <a:xfrm>
              <a:off x="7503060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72BF85-E129-EC2A-91E9-1946A01259AC}"/>
                </a:ext>
              </a:extLst>
            </p:cNvPr>
            <p:cNvSpPr/>
            <p:nvPr/>
          </p:nvSpPr>
          <p:spPr>
            <a:xfrm>
              <a:off x="7503060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A5C44C-E2AE-52EB-F79E-DE1C7416BB73}"/>
                </a:ext>
              </a:extLst>
            </p:cNvPr>
            <p:cNvSpPr/>
            <p:nvPr/>
          </p:nvSpPr>
          <p:spPr>
            <a:xfrm>
              <a:off x="7736452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079294-8DA9-7AAE-57C0-B8A15C0E4532}"/>
                </a:ext>
              </a:extLst>
            </p:cNvPr>
            <p:cNvSpPr/>
            <p:nvPr/>
          </p:nvSpPr>
          <p:spPr>
            <a:xfrm>
              <a:off x="7736452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7BF19E-4102-16F7-8BB0-7D53A5B2DD8C}"/>
                </a:ext>
              </a:extLst>
            </p:cNvPr>
            <p:cNvSpPr/>
            <p:nvPr/>
          </p:nvSpPr>
          <p:spPr>
            <a:xfrm>
              <a:off x="7736452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24C9B0-EA82-0E5E-B23C-59FA5B38C72A}"/>
                </a:ext>
              </a:extLst>
            </p:cNvPr>
            <p:cNvSpPr/>
            <p:nvPr/>
          </p:nvSpPr>
          <p:spPr>
            <a:xfrm>
              <a:off x="7736452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882E6B-AEA4-35CC-CDEA-B814C45E6F86}"/>
                </a:ext>
              </a:extLst>
            </p:cNvPr>
            <p:cNvSpPr/>
            <p:nvPr/>
          </p:nvSpPr>
          <p:spPr>
            <a:xfrm>
              <a:off x="7736452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373F39-CAA6-F339-51A5-B79507F171AC}"/>
                </a:ext>
              </a:extLst>
            </p:cNvPr>
            <p:cNvSpPr/>
            <p:nvPr/>
          </p:nvSpPr>
          <p:spPr>
            <a:xfrm>
              <a:off x="7736452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365D80-6618-C571-0651-11375C76F2D6}"/>
                </a:ext>
              </a:extLst>
            </p:cNvPr>
            <p:cNvSpPr/>
            <p:nvPr/>
          </p:nvSpPr>
          <p:spPr>
            <a:xfrm>
              <a:off x="7736452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DB19F7-A373-0623-6A61-9698637DF667}"/>
                </a:ext>
              </a:extLst>
            </p:cNvPr>
            <p:cNvSpPr/>
            <p:nvPr/>
          </p:nvSpPr>
          <p:spPr>
            <a:xfrm>
              <a:off x="7969844" y="185206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418C8A-68A4-E3F7-565E-412A7AC55304}"/>
                </a:ext>
              </a:extLst>
            </p:cNvPr>
            <p:cNvSpPr/>
            <p:nvPr/>
          </p:nvSpPr>
          <p:spPr>
            <a:xfrm>
              <a:off x="7969844" y="207945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AE8EC-1995-4F3C-60F9-81AD31012A55}"/>
                </a:ext>
              </a:extLst>
            </p:cNvPr>
            <p:cNvSpPr/>
            <p:nvPr/>
          </p:nvSpPr>
          <p:spPr>
            <a:xfrm>
              <a:off x="7969844" y="230346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2C8B9-40EB-9572-4A31-BEEFFAD2776C}"/>
                </a:ext>
              </a:extLst>
            </p:cNvPr>
            <p:cNvSpPr/>
            <p:nvPr/>
          </p:nvSpPr>
          <p:spPr>
            <a:xfrm>
              <a:off x="7969844" y="252747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A512E4-13ED-D9D3-F369-DDEB0A7C6E47}"/>
                </a:ext>
              </a:extLst>
            </p:cNvPr>
            <p:cNvSpPr/>
            <p:nvPr/>
          </p:nvSpPr>
          <p:spPr>
            <a:xfrm>
              <a:off x="7969844" y="2754855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D0FD10-6EFC-EAFD-3A11-15FB99BB8283}"/>
                </a:ext>
              </a:extLst>
            </p:cNvPr>
            <p:cNvSpPr/>
            <p:nvPr/>
          </p:nvSpPr>
          <p:spPr>
            <a:xfrm>
              <a:off x="7969844" y="2982240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50C8DE-3ABD-60AE-F29A-B4BA37950595}"/>
                </a:ext>
              </a:extLst>
            </p:cNvPr>
            <p:cNvSpPr/>
            <p:nvPr/>
          </p:nvSpPr>
          <p:spPr>
            <a:xfrm>
              <a:off x="7969844" y="3213047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C6197C5-EC04-4F86-174F-8E9F12BDBC93}"/>
                </a:ext>
              </a:extLst>
            </p:cNvPr>
            <p:cNvSpPr/>
            <p:nvPr/>
          </p:nvSpPr>
          <p:spPr>
            <a:xfrm>
              <a:off x="8203236" y="185210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A855C1-4638-93A7-DC03-E4B475ABE75A}"/>
                </a:ext>
              </a:extLst>
            </p:cNvPr>
            <p:cNvSpPr/>
            <p:nvPr/>
          </p:nvSpPr>
          <p:spPr>
            <a:xfrm>
              <a:off x="8203236" y="207948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5C7A1E-C93A-C7AD-E230-AE377CD66A3A}"/>
                </a:ext>
              </a:extLst>
            </p:cNvPr>
            <p:cNvSpPr/>
            <p:nvPr/>
          </p:nvSpPr>
          <p:spPr>
            <a:xfrm>
              <a:off x="8203236" y="230349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AE7292B-41E4-2E3F-591C-70852E7FC3F8}"/>
                </a:ext>
              </a:extLst>
            </p:cNvPr>
            <p:cNvSpPr/>
            <p:nvPr/>
          </p:nvSpPr>
          <p:spPr>
            <a:xfrm>
              <a:off x="8203236" y="252750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E1F4C5-87DD-EE94-E0C1-B76ADEFC7E16}"/>
                </a:ext>
              </a:extLst>
            </p:cNvPr>
            <p:cNvSpPr/>
            <p:nvPr/>
          </p:nvSpPr>
          <p:spPr>
            <a:xfrm>
              <a:off x="8203236" y="275489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B415A2-C44E-1608-4280-AADD474D9CE8}"/>
                </a:ext>
              </a:extLst>
            </p:cNvPr>
            <p:cNvSpPr/>
            <p:nvPr/>
          </p:nvSpPr>
          <p:spPr>
            <a:xfrm>
              <a:off x="8203236" y="2982276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F33523-4C1F-D9FC-3988-B91B54BE933E}"/>
                </a:ext>
              </a:extLst>
            </p:cNvPr>
            <p:cNvSpPr/>
            <p:nvPr/>
          </p:nvSpPr>
          <p:spPr>
            <a:xfrm>
              <a:off x="8203236" y="3213083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2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6633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[, 1]    # selecting a column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]    # selecting a row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sex length weight age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1 Male    110      3  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[1, 1]   # selecting a single element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dirty="0" err="1"/>
              <a:t>data.frames</a:t>
            </a:r>
            <a:r>
              <a:rPr lang="en-US" sz="2400" dirty="0"/>
              <a:t> can have a different class (numeric, character, etc.) for each column!</a:t>
            </a:r>
          </a:p>
          <a:p>
            <a:r>
              <a:rPr lang="en-US" sz="2400" dirty="0"/>
              <a:t>You can extract rows or columns of a </a:t>
            </a:r>
            <a:r>
              <a:rPr lang="en-US" sz="2400" dirty="0" err="1"/>
              <a:t>data.frame</a:t>
            </a:r>
            <a:r>
              <a:rPr lang="en-US" sz="2400" dirty="0"/>
              <a:t> just like with a matrix</a:t>
            </a:r>
          </a:p>
          <a:p>
            <a:pPr lvl="1"/>
            <a:r>
              <a:rPr lang="en-US" sz="2000" dirty="0"/>
              <a:t>This will give you either a vector or a </a:t>
            </a:r>
            <a:r>
              <a:rPr lang="en-US" sz="2000" dirty="0" err="1"/>
              <a:t>data.frame</a:t>
            </a:r>
            <a:r>
              <a:rPr lang="en-US" sz="2000" dirty="0"/>
              <a:t> as output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625E8185-8D19-EB77-F494-BA01F99170D7}"/>
              </a:ext>
            </a:extLst>
          </p:cNvPr>
          <p:cNvSpPr/>
          <p:nvPr/>
        </p:nvSpPr>
        <p:spPr>
          <a:xfrm>
            <a:off x="2855405" y="2586985"/>
            <a:ext cx="1042225" cy="979174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55405" y="2529835"/>
            <a:ext cx="3533965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145750-7C0B-D191-55DF-C609CC7EAF64}"/>
              </a:ext>
            </a:extLst>
          </p:cNvPr>
          <p:cNvSpPr/>
          <p:nvPr/>
        </p:nvSpPr>
        <p:spPr>
          <a:xfrm>
            <a:off x="3014214" y="2529835"/>
            <a:ext cx="677676" cy="407676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1"/>
            <a:ext cx="11562735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</a:t>
            </a:r>
            <a:r>
              <a:rPr lang="en-US" sz="3600" b="1" dirty="0" err="1"/>
              <a:t>data.frames</a:t>
            </a:r>
            <a:r>
              <a:rPr lang="en-US" sz="3600" dirty="0"/>
              <a:t>: It’s beginning to look a lot like data!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67831A-FD85-0F00-CDD0-6D12ADFF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658" y="914401"/>
            <a:ext cx="4910487" cy="59435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&lt;- </a:t>
            </a:r>
            <a:r>
              <a:rPr lang="en-US" dirty="0" err="1">
                <a:solidFill>
                  <a:schemeClr val="accent1"/>
                </a:solidFill>
              </a:rPr>
              <a:t>data.frame</a:t>
            </a:r>
            <a:r>
              <a:rPr lang="en-US" dirty="0">
                <a:solidFill>
                  <a:schemeClr val="accent1"/>
                </a:solidFill>
              </a:rPr>
              <a:t>(sex = c("Male", "Male", "Female"),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length = c(110, 112, 90),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weight = c(3, 3.4, 2.4),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age = c(2, 2, 1))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myfirstdf     # looking at the whole thing</a:t>
            </a:r>
          </a:p>
          <a:p>
            <a:pPr marL="0" indent="0">
              <a:buNone/>
            </a:pPr>
            <a:r>
              <a:rPr lang="en-US" dirty="0"/>
              <a:t> 	sex 	length 	weight 	age</a:t>
            </a:r>
          </a:p>
          <a:p>
            <a:pPr marL="0" indent="0">
              <a:buNone/>
            </a:pPr>
            <a:r>
              <a:rPr lang="en-US" dirty="0"/>
              <a:t>1   	Male    	110    	3.0   	2</a:t>
            </a:r>
          </a:p>
          <a:p>
            <a:pPr marL="0" indent="0">
              <a:buNone/>
            </a:pPr>
            <a:r>
              <a:rPr lang="en-US" dirty="0"/>
              <a:t>2   	Male    	112    	3.4   	2</a:t>
            </a:r>
          </a:p>
          <a:p>
            <a:pPr marL="0" indent="0">
              <a:buNone/>
            </a:pPr>
            <a:r>
              <a:rPr lang="en-US" dirty="0"/>
              <a:t>3 	Female         90    	2.4   	1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myfirstdf$sex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      # selecting a column by name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[1] "Male"   "Male"   "Female“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  <a:cs typeface="Courier New" panose="02070309020205020404" pitchFamily="49" charset="0"/>
              </a:rPr>
              <a:t>myfirstdf$age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[3] &lt;- 999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myfirstdf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 	sex 	length 	weight 	 age</a:t>
            </a:r>
          </a:p>
          <a:p>
            <a:pPr marL="0" indent="0">
              <a:buNone/>
            </a:pPr>
            <a:r>
              <a:rPr lang="en-US" dirty="0"/>
              <a:t>1   	Male    	110    	3.0   	    2</a:t>
            </a:r>
          </a:p>
          <a:p>
            <a:pPr marL="0" indent="0">
              <a:buNone/>
            </a:pPr>
            <a:r>
              <a:rPr lang="en-US" dirty="0"/>
              <a:t>2   	Male    	112    	3.4   	    2</a:t>
            </a:r>
          </a:p>
          <a:p>
            <a:pPr marL="0" indent="0">
              <a:buNone/>
            </a:pPr>
            <a:r>
              <a:rPr lang="en-US" dirty="0"/>
              <a:t>3 	Female         90    	2.4   	999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2C383-91D1-16B0-F512-BFC9D5C28396}"/>
              </a:ext>
            </a:extLst>
          </p:cNvPr>
          <p:cNvSpPr txBox="1">
            <a:spLocks/>
          </p:cNvSpPr>
          <p:nvPr/>
        </p:nvSpPr>
        <p:spPr>
          <a:xfrm>
            <a:off x="7238082" y="1165257"/>
            <a:ext cx="4562890" cy="41216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Insights</a:t>
            </a:r>
          </a:p>
          <a:p>
            <a:r>
              <a:rPr lang="en-US" sz="2400" b="1" dirty="0"/>
              <a:t>New rule: the $ operator selects something by name!</a:t>
            </a:r>
          </a:p>
          <a:p>
            <a:r>
              <a:rPr lang="en-US" sz="2400" dirty="0"/>
              <a:t>You can combine $ with [ ] and use the same rules we’ve already seen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440DA-931B-1C33-BE34-F2457A62EEA2}"/>
              </a:ext>
            </a:extLst>
          </p:cNvPr>
          <p:cNvGrpSpPr/>
          <p:nvPr/>
        </p:nvGrpSpPr>
        <p:grpSpPr>
          <a:xfrm>
            <a:off x="391028" y="1060750"/>
            <a:ext cx="1288880" cy="1528488"/>
            <a:chOff x="4081804" y="4654478"/>
            <a:chExt cx="1288880" cy="1528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51260-1829-78D9-D1B1-7F6F0980E104}"/>
                </a:ext>
              </a:extLst>
            </p:cNvPr>
            <p:cNvSpPr/>
            <p:nvPr/>
          </p:nvSpPr>
          <p:spPr>
            <a:xfrm>
              <a:off x="4081804" y="465673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F3B13-7C53-D8D4-67B6-3A42C0381D54}"/>
                </a:ext>
              </a:extLst>
            </p:cNvPr>
            <p:cNvSpPr/>
            <p:nvPr/>
          </p:nvSpPr>
          <p:spPr>
            <a:xfrm>
              <a:off x="4081804" y="488411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325520-C272-0AF3-9022-8CF93D03DC45}"/>
                </a:ext>
              </a:extLst>
            </p:cNvPr>
            <p:cNvSpPr/>
            <p:nvPr/>
          </p:nvSpPr>
          <p:spPr>
            <a:xfrm>
              <a:off x="4081804" y="510812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4A43C-370D-E1BC-A9F7-B6F207F1C534}"/>
                </a:ext>
              </a:extLst>
            </p:cNvPr>
            <p:cNvSpPr/>
            <p:nvPr/>
          </p:nvSpPr>
          <p:spPr>
            <a:xfrm>
              <a:off x="4081804" y="533213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8A2502-63CF-E394-EE98-C444178F1484}"/>
                </a:ext>
              </a:extLst>
            </p:cNvPr>
            <p:cNvSpPr/>
            <p:nvPr/>
          </p:nvSpPr>
          <p:spPr>
            <a:xfrm>
              <a:off x="4081804" y="5559521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A2A0E7-74E3-4F6B-65A7-42354634F1E8}"/>
                </a:ext>
              </a:extLst>
            </p:cNvPr>
            <p:cNvSpPr/>
            <p:nvPr/>
          </p:nvSpPr>
          <p:spPr>
            <a:xfrm>
              <a:off x="4081804" y="5786906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93677E-5615-60B2-DA32-F485418E2681}"/>
                </a:ext>
              </a:extLst>
            </p:cNvPr>
            <p:cNvSpPr/>
            <p:nvPr/>
          </p:nvSpPr>
          <p:spPr>
            <a:xfrm>
              <a:off x="4081804" y="601771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935FED-15FA-F4A4-B756-702631CB576C}"/>
                </a:ext>
              </a:extLst>
            </p:cNvPr>
            <p:cNvSpPr/>
            <p:nvPr/>
          </p:nvSpPr>
          <p:spPr>
            <a:xfrm>
              <a:off x="4313158" y="465522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E487CB-D07E-2CE0-FCCE-4B83D4DDED46}"/>
                </a:ext>
              </a:extLst>
            </p:cNvPr>
            <p:cNvSpPr/>
            <p:nvPr/>
          </p:nvSpPr>
          <p:spPr>
            <a:xfrm>
              <a:off x="4313158" y="488261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B56515-5E5F-2C75-B4DC-6607E8C8522F}"/>
                </a:ext>
              </a:extLst>
            </p:cNvPr>
            <p:cNvSpPr/>
            <p:nvPr/>
          </p:nvSpPr>
          <p:spPr>
            <a:xfrm>
              <a:off x="4313158" y="510662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39ECBC-6680-5176-42ED-9C7190802B63}"/>
                </a:ext>
              </a:extLst>
            </p:cNvPr>
            <p:cNvSpPr/>
            <p:nvPr/>
          </p:nvSpPr>
          <p:spPr>
            <a:xfrm>
              <a:off x="4313158" y="533063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9A2B96-59F2-A396-7FBA-410FC2907D29}"/>
                </a:ext>
              </a:extLst>
            </p:cNvPr>
            <p:cNvSpPr/>
            <p:nvPr/>
          </p:nvSpPr>
          <p:spPr>
            <a:xfrm>
              <a:off x="4313158" y="5558019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F23B8-4ADD-BB2F-5221-BABBEFDBF3FE}"/>
                </a:ext>
              </a:extLst>
            </p:cNvPr>
            <p:cNvSpPr/>
            <p:nvPr/>
          </p:nvSpPr>
          <p:spPr>
            <a:xfrm>
              <a:off x="4313158" y="5785404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862B88-9FA1-4067-F166-2B27F927343A}"/>
                </a:ext>
              </a:extLst>
            </p:cNvPr>
            <p:cNvSpPr/>
            <p:nvPr/>
          </p:nvSpPr>
          <p:spPr>
            <a:xfrm>
              <a:off x="4313158" y="6016211"/>
              <a:ext cx="154236" cy="1652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B05A8F-7FED-7BAB-C263-FA41FFAD5166}"/>
                </a:ext>
              </a:extLst>
            </p:cNvPr>
            <p:cNvSpPr/>
            <p:nvPr/>
          </p:nvSpPr>
          <p:spPr>
            <a:xfrm>
              <a:off x="4538132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E230B-0A38-748F-EB7D-166DB3AB4D03}"/>
                </a:ext>
              </a:extLst>
            </p:cNvPr>
            <p:cNvSpPr/>
            <p:nvPr/>
          </p:nvSpPr>
          <p:spPr>
            <a:xfrm>
              <a:off x="4538132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0FB9F-1377-52B3-4F35-62B35CBD59A0}"/>
                </a:ext>
              </a:extLst>
            </p:cNvPr>
            <p:cNvSpPr/>
            <p:nvPr/>
          </p:nvSpPr>
          <p:spPr>
            <a:xfrm>
              <a:off x="4538132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6DEF1-400A-6329-36CE-367B04E5B92F}"/>
                </a:ext>
              </a:extLst>
            </p:cNvPr>
            <p:cNvSpPr/>
            <p:nvPr/>
          </p:nvSpPr>
          <p:spPr>
            <a:xfrm>
              <a:off x="4538132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6B2AF7-B2F3-9301-32CB-AA928192F26C}"/>
                </a:ext>
              </a:extLst>
            </p:cNvPr>
            <p:cNvSpPr/>
            <p:nvPr/>
          </p:nvSpPr>
          <p:spPr>
            <a:xfrm>
              <a:off x="4538132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A4B313-604A-B323-7AB6-6E3B8F6081BD}"/>
                </a:ext>
              </a:extLst>
            </p:cNvPr>
            <p:cNvSpPr/>
            <p:nvPr/>
          </p:nvSpPr>
          <p:spPr>
            <a:xfrm>
              <a:off x="4538132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4D0300-E4D3-9A38-D076-E33958086E20}"/>
                </a:ext>
              </a:extLst>
            </p:cNvPr>
            <p:cNvSpPr/>
            <p:nvPr/>
          </p:nvSpPr>
          <p:spPr>
            <a:xfrm>
              <a:off x="4538132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20DC98-F0F0-1BED-E58E-CA0AE9614F8A}"/>
                </a:ext>
              </a:extLst>
            </p:cNvPr>
            <p:cNvSpPr/>
            <p:nvPr/>
          </p:nvSpPr>
          <p:spPr>
            <a:xfrm>
              <a:off x="4766888" y="465522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2A8C2F-6CA7-D15E-4A96-9EF812721AE4}"/>
                </a:ext>
              </a:extLst>
            </p:cNvPr>
            <p:cNvSpPr/>
            <p:nvPr/>
          </p:nvSpPr>
          <p:spPr>
            <a:xfrm>
              <a:off x="4766888" y="488261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CA4181-B902-EF9F-E04D-AC695E6D7ADF}"/>
                </a:ext>
              </a:extLst>
            </p:cNvPr>
            <p:cNvSpPr/>
            <p:nvPr/>
          </p:nvSpPr>
          <p:spPr>
            <a:xfrm>
              <a:off x="4766888" y="510662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2B09B84-1980-FE93-F2F8-1B50B19CCA54}"/>
                </a:ext>
              </a:extLst>
            </p:cNvPr>
            <p:cNvSpPr/>
            <p:nvPr/>
          </p:nvSpPr>
          <p:spPr>
            <a:xfrm>
              <a:off x="4766888" y="533063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A6FCE9-48D4-3521-B6FB-C810112D85D7}"/>
                </a:ext>
              </a:extLst>
            </p:cNvPr>
            <p:cNvSpPr/>
            <p:nvPr/>
          </p:nvSpPr>
          <p:spPr>
            <a:xfrm>
              <a:off x="4766888" y="5558019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B69649-FB83-5545-D114-1DA22F362E0B}"/>
                </a:ext>
              </a:extLst>
            </p:cNvPr>
            <p:cNvSpPr/>
            <p:nvPr/>
          </p:nvSpPr>
          <p:spPr>
            <a:xfrm>
              <a:off x="4766888" y="5785404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BF5981-C991-0EFF-F263-0DBF93F1E398}"/>
                </a:ext>
              </a:extLst>
            </p:cNvPr>
            <p:cNvSpPr/>
            <p:nvPr/>
          </p:nvSpPr>
          <p:spPr>
            <a:xfrm>
              <a:off x="4766888" y="6016211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56CD2E-237D-69C9-323E-F5952BEE77C5}"/>
                </a:ext>
              </a:extLst>
            </p:cNvPr>
            <p:cNvSpPr/>
            <p:nvPr/>
          </p:nvSpPr>
          <p:spPr>
            <a:xfrm>
              <a:off x="4987692" y="465447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ABA30-24DC-01AC-439B-EE65EDBDDC3A}"/>
                </a:ext>
              </a:extLst>
            </p:cNvPr>
            <p:cNvSpPr/>
            <p:nvPr/>
          </p:nvSpPr>
          <p:spPr>
            <a:xfrm>
              <a:off x="4987692" y="488186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701E802-177E-BD19-62CC-79A3434A1CB7}"/>
                </a:ext>
              </a:extLst>
            </p:cNvPr>
            <p:cNvSpPr/>
            <p:nvPr/>
          </p:nvSpPr>
          <p:spPr>
            <a:xfrm>
              <a:off x="4987692" y="510587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4850A1-6488-B2BD-97A4-45DFEE9C3072}"/>
                </a:ext>
              </a:extLst>
            </p:cNvPr>
            <p:cNvSpPr/>
            <p:nvPr/>
          </p:nvSpPr>
          <p:spPr>
            <a:xfrm>
              <a:off x="4987692" y="532988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DE3B38-11DF-AD9B-543A-867A4C7F4C43}"/>
                </a:ext>
              </a:extLst>
            </p:cNvPr>
            <p:cNvSpPr/>
            <p:nvPr/>
          </p:nvSpPr>
          <p:spPr>
            <a:xfrm>
              <a:off x="4987692" y="5557268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161AA9D-85B7-811F-9D47-65B75A972806}"/>
                </a:ext>
              </a:extLst>
            </p:cNvPr>
            <p:cNvSpPr/>
            <p:nvPr/>
          </p:nvSpPr>
          <p:spPr>
            <a:xfrm>
              <a:off x="4987692" y="5784653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3E92BC-FE6E-E970-33F7-D19A72CC65BF}"/>
                </a:ext>
              </a:extLst>
            </p:cNvPr>
            <p:cNvSpPr/>
            <p:nvPr/>
          </p:nvSpPr>
          <p:spPr>
            <a:xfrm>
              <a:off x="4987692" y="6015460"/>
              <a:ext cx="154236" cy="16525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156979-1C8A-B300-6319-1E1F538D492C}"/>
                </a:ext>
              </a:extLst>
            </p:cNvPr>
            <p:cNvSpPr/>
            <p:nvPr/>
          </p:nvSpPr>
          <p:spPr>
            <a:xfrm>
              <a:off x="5216448" y="465447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D1CFD-B3AB-E63D-4943-14220FC345BD}"/>
                </a:ext>
              </a:extLst>
            </p:cNvPr>
            <p:cNvSpPr/>
            <p:nvPr/>
          </p:nvSpPr>
          <p:spPr>
            <a:xfrm>
              <a:off x="5216448" y="488186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280D0-0242-1AB4-2901-5F12EE36F985}"/>
                </a:ext>
              </a:extLst>
            </p:cNvPr>
            <p:cNvSpPr/>
            <p:nvPr/>
          </p:nvSpPr>
          <p:spPr>
            <a:xfrm>
              <a:off x="5216448" y="510587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857AA-2AC2-49F8-FB0D-919BE8DB4EAA}"/>
                </a:ext>
              </a:extLst>
            </p:cNvPr>
            <p:cNvSpPr/>
            <p:nvPr/>
          </p:nvSpPr>
          <p:spPr>
            <a:xfrm>
              <a:off x="5216448" y="532988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FD9D89-93EC-9FA3-0F30-C4C7F3408D66}"/>
                </a:ext>
              </a:extLst>
            </p:cNvPr>
            <p:cNvSpPr/>
            <p:nvPr/>
          </p:nvSpPr>
          <p:spPr>
            <a:xfrm>
              <a:off x="5216448" y="5557268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C94D5A-1796-939F-487C-119554F7DBF8}"/>
                </a:ext>
              </a:extLst>
            </p:cNvPr>
            <p:cNvSpPr/>
            <p:nvPr/>
          </p:nvSpPr>
          <p:spPr>
            <a:xfrm>
              <a:off x="5216448" y="5784653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2B2D69-9E6E-0C7A-2774-A1F6909B6444}"/>
                </a:ext>
              </a:extLst>
            </p:cNvPr>
            <p:cNvSpPr/>
            <p:nvPr/>
          </p:nvSpPr>
          <p:spPr>
            <a:xfrm>
              <a:off x="5216448" y="6015460"/>
              <a:ext cx="154236" cy="1652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7FB1B59-58CC-4902-AB0F-7B86FE783586}"/>
              </a:ext>
            </a:extLst>
          </p:cNvPr>
          <p:cNvSpPr/>
          <p:nvPr/>
        </p:nvSpPr>
        <p:spPr>
          <a:xfrm>
            <a:off x="2889695" y="2529834"/>
            <a:ext cx="981647" cy="985393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F93654-04C7-CA49-5C9D-822D99C779C4}"/>
              </a:ext>
            </a:extLst>
          </p:cNvPr>
          <p:cNvSpPr/>
          <p:nvPr/>
        </p:nvSpPr>
        <p:spPr>
          <a:xfrm>
            <a:off x="5737860" y="6297930"/>
            <a:ext cx="594360" cy="381498"/>
          </a:xfrm>
          <a:prstGeom prst="ellipse">
            <a:avLst/>
          </a:prstGeom>
          <a:solidFill>
            <a:srgbClr val="FF0000">
              <a:alpha val="25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9BE717-35CE-00F1-22AF-3C6CD4979A28}"/>
              </a:ext>
            </a:extLst>
          </p:cNvPr>
          <p:cNvSpPr txBox="1">
            <a:spLocks/>
          </p:cNvSpPr>
          <p:nvPr/>
        </p:nvSpPr>
        <p:spPr>
          <a:xfrm>
            <a:off x="740575" y="3382011"/>
            <a:ext cx="1324301" cy="51291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The $ selects by name!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974C7B-776A-2B1E-9EFD-B2BA1A61016D}"/>
              </a:ext>
            </a:extLst>
          </p:cNvPr>
          <p:cNvGrpSpPr/>
          <p:nvPr/>
        </p:nvGrpSpPr>
        <p:grpSpPr>
          <a:xfrm rot="10800000">
            <a:off x="2023110" y="3585209"/>
            <a:ext cx="923392" cy="159725"/>
            <a:chOff x="2126255" y="2286293"/>
            <a:chExt cx="1195424" cy="159725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10FD40B-AE9C-E2FB-3823-29DF935C9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7485637-1B12-B04E-4ADF-AA81F04C1D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708CF9C-60A9-B83C-7D88-BF5AA22016D1}"/>
              </a:ext>
            </a:extLst>
          </p:cNvPr>
          <p:cNvSpPr txBox="1">
            <a:spLocks/>
          </p:cNvSpPr>
          <p:nvPr/>
        </p:nvSpPr>
        <p:spPr>
          <a:xfrm>
            <a:off x="354331" y="4554054"/>
            <a:ext cx="1756266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Selection by name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CC7B992-F7B0-E20B-0E8A-26FABD66AFD2}"/>
              </a:ext>
            </a:extLst>
          </p:cNvPr>
          <p:cNvGrpSpPr/>
          <p:nvPr/>
        </p:nvGrpSpPr>
        <p:grpSpPr>
          <a:xfrm rot="10800000">
            <a:off x="2023110" y="4729303"/>
            <a:ext cx="923392" cy="159725"/>
            <a:chOff x="2126255" y="2286293"/>
            <a:chExt cx="1195424" cy="15972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CE0FE2-4934-9BF5-EA20-4FA776552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C7E6F7-EF2B-896E-F0CE-195BF1C86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D0841CC-B202-18A2-20D9-263F8FBE17C3}"/>
              </a:ext>
            </a:extLst>
          </p:cNvPr>
          <p:cNvSpPr txBox="1">
            <a:spLocks/>
          </p:cNvSpPr>
          <p:nvPr/>
        </p:nvSpPr>
        <p:spPr>
          <a:xfrm>
            <a:off x="4385234" y="4588344"/>
            <a:ext cx="2004135" cy="3135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Assignment by index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62E30B-3B5B-71A7-284A-E15AC1C52087}"/>
              </a:ext>
            </a:extLst>
          </p:cNvPr>
          <p:cNvGrpSpPr/>
          <p:nvPr/>
        </p:nvGrpSpPr>
        <p:grpSpPr>
          <a:xfrm rot="10800000" flipH="1">
            <a:off x="3386062" y="4735446"/>
            <a:ext cx="939391" cy="159727"/>
            <a:chOff x="2126255" y="2286293"/>
            <a:chExt cx="1195424" cy="15972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462DD9D-BFCF-2231-0825-A855CD29F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6255" y="2286293"/>
              <a:ext cx="1215" cy="159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C1314F-3A08-2ACE-009F-84378CDBC5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6255" y="2446018"/>
              <a:ext cx="1195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2" grpId="1" animBg="1"/>
      <p:bldP spid="53" grpId="0"/>
      <p:bldP spid="57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5535</Words>
  <Application>Microsoft Office PowerPoint</Application>
  <PresentationFormat>Widescreen</PresentationFormat>
  <Paragraphs>721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How data can be put together in R</vt:lpstr>
      <vt:lpstr>Data mechanics: Taking things apart, putting things together</vt:lpstr>
      <vt:lpstr>Vectors: data in one dimension</vt:lpstr>
      <vt:lpstr>Vectors: data in one dimension</vt:lpstr>
      <vt:lpstr>Introducing matrices: Double the dimensions, double the fun!</vt:lpstr>
      <vt:lpstr>Introducing matrices: Double the dimensions, double the fun!</vt:lpstr>
      <vt:lpstr>Introducing data.frames: It’s beginning to look a lot like data!</vt:lpstr>
      <vt:lpstr>Introducing data.frames: It’s beginning to look a lot like data!</vt:lpstr>
      <vt:lpstr>Introducing arrays: data in 3+ dimensions??!</vt:lpstr>
      <vt:lpstr>Introducing lists: Think folders &amp; sub-folders</vt:lpstr>
      <vt:lpstr>Introducing lists: Think folders &amp; sub-folders</vt:lpstr>
      <vt:lpstr>The str() function shows the structure of an object</vt:lpstr>
      <vt:lpstr>Take-aways so far!      Things can be put together in…</vt:lpstr>
      <vt:lpstr>Take-aways so far!</vt:lpstr>
      <vt:lpstr>Here’s a crazy example…</vt:lpstr>
      <vt:lpstr>Data mechanics: Taking things apart, putting things together</vt:lpstr>
      <vt:lpstr>But first, some logical operators…</vt:lpstr>
      <vt:lpstr>Actually using logical vectors!</vt:lpstr>
      <vt:lpstr>Actually using logical vectors!</vt:lpstr>
      <vt:lpstr>Dealing with NA: is.na() and !is.na()</vt:lpstr>
      <vt:lpstr>Vector-wise assignment with ifelse() …is basically like Excel’s =if()</vt:lpstr>
      <vt:lpstr>Vector-wise assignment with ifelse() …is basically like Excel’s =if()</vt:lpstr>
      <vt:lpstr>One more tool: %in%</vt:lpstr>
      <vt:lpstr>PowerPoint Presentation</vt:lpstr>
      <vt:lpstr>PowerPoint Presentation</vt:lpstr>
      <vt:lpstr>PowerPoint Presentation</vt:lpstr>
      <vt:lpstr>PowerPoint Presentation</vt:lpstr>
      <vt:lpstr>Aside: some (not recommended) things you may encounter</vt:lpstr>
      <vt:lpstr>Finally, packages!</vt:lpstr>
      <vt:lpstr>Concepts to take away from this session: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71</cp:revision>
  <cp:lastPrinted>2023-11-07T18:17:25Z</cp:lastPrinted>
  <dcterms:created xsi:type="dcterms:W3CDTF">2023-10-16T20:53:40Z</dcterms:created>
  <dcterms:modified xsi:type="dcterms:W3CDTF">2023-11-10T23:40:16Z</dcterms:modified>
</cp:coreProperties>
</file>