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418" r:id="rId38"/>
    <p:sldId id="393" r:id="rId39"/>
    <p:sldId id="358" r:id="rId40"/>
    <p:sldId id="415" r:id="rId41"/>
    <p:sldId id="416" r:id="rId42"/>
    <p:sldId id="405" r:id="rId43"/>
    <p:sldId id="359" r:id="rId44"/>
    <p:sldId id="356" r:id="rId45"/>
    <p:sldId id="3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082" autoAdjust="0"/>
  </p:normalViewPr>
  <p:slideViewPr>
    <p:cSldViewPr snapToGrid="0">
      <p:cViewPr varScale="1">
        <p:scale>
          <a:sx n="67" d="100"/>
          <a:sy n="67" d="100"/>
        </p:scale>
        <p:origin x="7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18707" y="1288691"/>
            <a:ext cx="7940484" cy="544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group_by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summarise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(n=n(),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=mean(catch),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(catch))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   n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   	      2		17.5     		7.78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2       	      2		54.5    		14.8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3       	      2		41.5    		10.6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group_by</a:t>
            </a:r>
            <a:r>
              <a:rPr lang="en-US" sz="3600" b="1" dirty="0"/>
              <a:t>() </a:t>
            </a:r>
            <a:r>
              <a:rPr lang="en-US" sz="3600" dirty="0"/>
              <a:t>and </a:t>
            </a:r>
            <a:r>
              <a:rPr lang="en-US" sz="3600" b="1" dirty="0" err="1"/>
              <a:t>summarise</a:t>
            </a:r>
            <a:r>
              <a:rPr lang="en-US" sz="3600" b="1" dirty="0"/>
              <a:t>(): </a:t>
            </a:r>
            <a:r>
              <a:rPr lang="en-US" sz="3600" dirty="0"/>
              <a:t>Create summaries!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334242" y="2534596"/>
            <a:ext cx="2728742" cy="14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Next, Rule: </a:t>
            </a:r>
          </a:p>
          <a:p>
            <a:pPr marL="0" indent="0">
              <a:buNone/>
            </a:pPr>
            <a:r>
              <a:rPr lang="en-US" sz="2000" b="1" dirty="0"/>
              <a:t>ColName1=Formula1, </a:t>
            </a:r>
          </a:p>
          <a:p>
            <a:pPr marL="0" indent="0">
              <a:buNone/>
            </a:pPr>
            <a:r>
              <a:rPr lang="en-US" sz="2000" b="1" dirty="0"/>
              <a:t>ColName2=Formula2, …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27659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3360" y="1376098"/>
            <a:ext cx="387674" cy="32560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9959558-91FC-7D6A-F7B7-FD96C8E3E929}"/>
              </a:ext>
            </a:extLst>
          </p:cNvPr>
          <p:cNvSpPr/>
          <p:nvPr/>
        </p:nvSpPr>
        <p:spPr>
          <a:xfrm rot="10800000">
            <a:off x="8882570" y="2315375"/>
            <a:ext cx="420047" cy="1324830"/>
          </a:xfrm>
          <a:prstGeom prst="leftBrace">
            <a:avLst>
              <a:gd name="adj1" fmla="val 8333"/>
              <a:gd name="adj2" fmla="val 56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1716C1-3B50-19CB-6937-A9D426EF909A}"/>
              </a:ext>
            </a:extLst>
          </p:cNvPr>
          <p:cNvSpPr txBox="1">
            <a:spLocks/>
          </p:cNvSpPr>
          <p:nvPr/>
        </p:nvSpPr>
        <p:spPr>
          <a:xfrm>
            <a:off x="6366548" y="894355"/>
            <a:ext cx="1646148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First, telling it how to group</a:t>
            </a:r>
            <a:endParaRPr lang="en-US" sz="2000" b="1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E553026-80EF-752E-2E19-6B71875095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6700" y="2005831"/>
            <a:ext cx="982714" cy="38382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2B1D73-039E-B40B-A487-EBF7813684B6}"/>
              </a:ext>
            </a:extLst>
          </p:cNvPr>
          <p:cNvSpPr txBox="1">
            <a:spLocks/>
          </p:cNvSpPr>
          <p:nvPr/>
        </p:nvSpPr>
        <p:spPr>
          <a:xfrm>
            <a:off x="7688949" y="1656601"/>
            <a:ext cx="4059777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n() returns sample size when used inside </a:t>
            </a:r>
            <a:r>
              <a:rPr lang="en-US" sz="2000" dirty="0" err="1"/>
              <a:t>summarise</a:t>
            </a:r>
            <a:r>
              <a:rPr lang="en-US" sz="2000" dirty="0"/>
              <a:t>()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9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dataframename1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dataframename2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(dataframename1,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dataframename3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(dataframename2,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2" y="1852921"/>
            <a:ext cx="1121277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group_by</a:t>
            </a:r>
            <a:r>
              <a:rPr lang="en-US" sz="2400" dirty="0"/>
              <a:t>() &amp; </a:t>
            </a:r>
            <a:r>
              <a:rPr lang="en-US" sz="2400" b="1" dirty="0" err="1"/>
              <a:t>summarise</a:t>
            </a:r>
            <a:r>
              <a:rPr lang="en-US" sz="2400" dirty="0"/>
              <a:t>():  Create a new summary </a:t>
            </a:r>
            <a:r>
              <a:rPr lang="en-US" sz="2400" dirty="0" err="1"/>
              <a:t>data.frame</a:t>
            </a:r>
            <a:r>
              <a:rPr lang="en-US" sz="2400" dirty="0"/>
              <a:t>, much like a pivot table 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886901"/>
            <a:ext cx="10929577" cy="385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Both are valuable!!</a:t>
            </a:r>
          </a:p>
          <a:p>
            <a:pPr algn="ctr"/>
            <a:r>
              <a:rPr lang="en-US" dirty="0" err="1"/>
              <a:t>Tidyverse</a:t>
            </a:r>
            <a:r>
              <a:rPr lang="en-US" dirty="0"/>
              <a:t> is VERY powerful for big data tasks</a:t>
            </a:r>
          </a:p>
          <a:p>
            <a:pPr algn="ctr"/>
            <a:r>
              <a:rPr lang="en-US" dirty="0"/>
              <a:t>But, base R can be good for very specific cases</a:t>
            </a:r>
          </a:p>
          <a:p>
            <a:pPr algn="ctr"/>
            <a:r>
              <a:rPr lang="en-US" dirty="0"/>
              <a:t>Lots of help is available in base R, so it’s good to be able to read it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 err="1"/>
              <a:t>Tidyverse</a:t>
            </a:r>
            <a:r>
              <a:rPr lang="en-US" dirty="0"/>
              <a:t> is more concise &amp; readable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443833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41743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391099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495681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9750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  <p:sp>
        <p:nvSpPr>
          <p:cNvPr id="8" name="Smiley Face 7">
            <a:extLst>
              <a:ext uri="{FF2B5EF4-FFF2-40B4-BE49-F238E27FC236}">
                <a16:creationId xmlns:a16="http://schemas.microsoft.com/office/drawing/2014/main" id="{A26EAAF3-A225-CA12-3645-25FB6E6B3B36}"/>
              </a:ext>
            </a:extLst>
          </p:cNvPr>
          <p:cNvSpPr/>
          <p:nvPr/>
        </p:nvSpPr>
        <p:spPr>
          <a:xfrm>
            <a:off x="431800" y="547930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tolower</a:t>
            </a:r>
            <a:r>
              <a:rPr lang="en-US" b="1" dirty="0"/>
              <a:t>()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 standardizes a vector or column of text to all lower or upper case</a:t>
            </a:r>
            <a:endParaRPr lang="en-US" b="1" dirty="0"/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267230" y="2462781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Loaded with </a:t>
            </a:r>
            <a:r>
              <a:rPr lang="en-US" sz="1600" dirty="0" err="1"/>
              <a:t>tidyverse</a:t>
            </a:r>
            <a:endParaRPr lang="en-US" sz="16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451115" y="2639895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B3BFC9-62F7-7980-4B55-A7FBEA28D188}"/>
              </a:ext>
            </a:extLst>
          </p:cNvPr>
          <p:cNvSpPr txBox="1">
            <a:spLocks/>
          </p:cNvSpPr>
          <p:nvPr/>
        </p:nvSpPr>
        <p:spPr>
          <a:xfrm>
            <a:off x="609947" y="1760874"/>
            <a:ext cx="738134" cy="6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Part of base R</a:t>
            </a:r>
            <a:endParaRPr lang="en-US" sz="1600" b="1" i="1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8987B1-9EF1-2A6D-0CDC-93E51AE1B88D}"/>
              </a:ext>
            </a:extLst>
          </p:cNvPr>
          <p:cNvCxnSpPr>
            <a:cxnSpLocks/>
          </p:cNvCxnSpPr>
          <p:nvPr/>
        </p:nvCxnSpPr>
        <p:spPr>
          <a:xfrm flipV="1">
            <a:off x="1451115" y="1875232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7186</Words>
  <Application>Microsoft Office PowerPoint</Application>
  <PresentationFormat>Widescreen</PresentationFormat>
  <Paragraphs>1048</Paragraphs>
  <Slides>45</Slides>
  <Notes>43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group_by() and summarise(): Create summaries!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62</cp:revision>
  <dcterms:created xsi:type="dcterms:W3CDTF">2023-10-16T23:28:59Z</dcterms:created>
  <dcterms:modified xsi:type="dcterms:W3CDTF">2023-12-08T18:10:13Z</dcterms:modified>
</cp:coreProperties>
</file>