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334" r:id="rId3"/>
    <p:sldId id="335" r:id="rId4"/>
    <p:sldId id="336" r:id="rId5"/>
    <p:sldId id="337" r:id="rId6"/>
    <p:sldId id="340" r:id="rId7"/>
    <p:sldId id="341" r:id="rId8"/>
    <p:sldId id="339" r:id="rId9"/>
    <p:sldId id="342" r:id="rId10"/>
    <p:sldId id="343" r:id="rId11"/>
    <p:sldId id="344" r:id="rId12"/>
    <p:sldId id="372" r:id="rId13"/>
    <p:sldId id="354" r:id="rId14"/>
    <p:sldId id="348" r:id="rId15"/>
    <p:sldId id="417" r:id="rId16"/>
    <p:sldId id="373" r:id="rId17"/>
    <p:sldId id="361" r:id="rId18"/>
    <p:sldId id="362" r:id="rId19"/>
    <p:sldId id="374" r:id="rId20"/>
    <p:sldId id="363" r:id="rId21"/>
    <p:sldId id="364" r:id="rId22"/>
    <p:sldId id="375" r:id="rId23"/>
    <p:sldId id="365" r:id="rId24"/>
    <p:sldId id="366" r:id="rId25"/>
    <p:sldId id="376" r:id="rId26"/>
    <p:sldId id="367" r:id="rId27"/>
    <p:sldId id="368" r:id="rId28"/>
    <p:sldId id="377" r:id="rId29"/>
    <p:sldId id="378" r:id="rId30"/>
    <p:sldId id="369" r:id="rId31"/>
    <p:sldId id="404" r:id="rId32"/>
    <p:sldId id="370" r:id="rId33"/>
    <p:sldId id="379" r:id="rId34"/>
    <p:sldId id="380" r:id="rId35"/>
    <p:sldId id="381" r:id="rId36"/>
    <p:sldId id="371" r:id="rId37"/>
    <p:sldId id="418" r:id="rId38"/>
    <p:sldId id="393" r:id="rId39"/>
    <p:sldId id="358" r:id="rId40"/>
    <p:sldId id="415" r:id="rId41"/>
    <p:sldId id="416" r:id="rId42"/>
    <p:sldId id="405" r:id="rId43"/>
    <p:sldId id="359" r:id="rId44"/>
    <p:sldId id="356" r:id="rId45"/>
    <p:sldId id="357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2" autoAdjust="0"/>
    <p:restoredTop sz="73082" autoAdjust="0"/>
  </p:normalViewPr>
  <p:slideViewPr>
    <p:cSldViewPr snapToGrid="0">
      <p:cViewPr varScale="1">
        <p:scale>
          <a:sx n="80" d="100"/>
          <a:sy n="80" d="100"/>
        </p:scale>
        <p:origin x="72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27DCD-98E8-45AD-855C-EF4D34C86DE5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90544-A233-4575-9A72-45E28C640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39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50" dirty="0"/>
              <a:t>So if you made the observation that data manipulation in what we call “Base R” is a bit clunky &amp; hard to read, you’d be right.</a:t>
            </a:r>
          </a:p>
          <a:p>
            <a:endParaRPr lang="en-US" sz="1050" dirty="0"/>
          </a:p>
          <a:p>
            <a:r>
              <a:rPr lang="en-US" sz="1050" dirty="0"/>
              <a:t>It turns out that there are some more modern tools that will probably streamline things a bit. </a:t>
            </a:r>
          </a:p>
          <a:p>
            <a:endParaRPr lang="en-US" sz="1050" dirty="0"/>
          </a:p>
          <a:p>
            <a:r>
              <a:rPr lang="en-US" sz="1050" dirty="0"/>
              <a:t>By the end of today you’ll know two different ways of manipulating a </a:t>
            </a:r>
            <a:r>
              <a:rPr lang="en-US" sz="1050" dirty="0" err="1"/>
              <a:t>data.frame</a:t>
            </a:r>
            <a:r>
              <a:rPr lang="en-US" sz="1050" dirty="0"/>
              <a:t> …. But that’s not necessarily a bad 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6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revisiting our “motivating example”…</a:t>
            </a:r>
          </a:p>
          <a:p>
            <a:endParaRPr lang="en-US" dirty="0"/>
          </a:p>
          <a:p>
            <a:r>
              <a:rPr lang="en-US" dirty="0"/>
              <a:t>We can replace all the complicated syntax with single functions…</a:t>
            </a:r>
          </a:p>
          <a:p>
            <a:endParaRPr lang="en-US" dirty="0"/>
          </a:p>
          <a:p>
            <a:r>
              <a:rPr lang="en-US" dirty="0"/>
              <a:t>And we can replace all the incomplete “things” with pipes to the next step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53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as a final result…</a:t>
            </a:r>
          </a:p>
          <a:p>
            <a:endParaRPr lang="en-US" dirty="0"/>
          </a:p>
          <a:p>
            <a:r>
              <a:rPr lang="en-US" dirty="0"/>
              <a:t>…and in practice, you will end up constructing the pipeline one piece at a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34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let’s explicitly talk about what I mean when I say “</a:t>
            </a:r>
            <a:r>
              <a:rPr lang="en-US" dirty="0" err="1"/>
              <a:t>tidyverse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Tidyverse</a:t>
            </a:r>
            <a:r>
              <a:rPr lang="en-US" dirty="0"/>
              <a:t> is a collection of packages that all work well together, and I usually just load them all at once because I can never remember which functions are where. </a:t>
            </a:r>
          </a:p>
          <a:p>
            <a:endParaRPr lang="en-US" dirty="0"/>
          </a:p>
          <a:p>
            <a:r>
              <a:rPr lang="en-US" dirty="0"/>
              <a:t>Notice that DPLYR is one of these, but there are others.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16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So!  There are a bajillion functions in the </a:t>
            </a:r>
            <a:r>
              <a:rPr lang="en-US" dirty="0" err="1"/>
              <a:t>tidyverse</a:t>
            </a:r>
            <a:r>
              <a:rPr lang="en-US" dirty="0"/>
              <a:t>, and we’ve only got time for the greatest hits.</a:t>
            </a:r>
          </a:p>
          <a:p>
            <a:endParaRPr lang="en-US" dirty="0"/>
          </a:p>
          <a:p>
            <a:r>
              <a:rPr lang="en-US" dirty="0"/>
              <a:t>And we’ll work through some examples to give you an idea.</a:t>
            </a:r>
          </a:p>
          <a:p>
            <a:endParaRPr lang="en-US" dirty="0"/>
          </a:p>
          <a:p>
            <a:r>
              <a:rPr lang="en-US" dirty="0"/>
              <a:t>But first, here’s some fake data.  A nice little toy </a:t>
            </a:r>
            <a:r>
              <a:rPr lang="en-US" dirty="0" err="1"/>
              <a:t>data.frame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45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Select() is the </a:t>
            </a:r>
            <a:r>
              <a:rPr lang="en-US" dirty="0" err="1"/>
              <a:t>tidyverse</a:t>
            </a:r>
            <a:r>
              <a:rPr lang="en-US" dirty="0"/>
              <a:t> way of selecting a subset of COLUMNS</a:t>
            </a:r>
          </a:p>
          <a:p>
            <a:endParaRPr lang="en-US" dirty="0"/>
          </a:p>
          <a:p>
            <a:r>
              <a:rPr lang="en-US" dirty="0"/>
              <a:t>You’re right, you already know how to do that, but this is the </a:t>
            </a:r>
            <a:r>
              <a:rPr lang="en-US" dirty="0" err="1"/>
              <a:t>tidyverse</a:t>
            </a:r>
            <a:r>
              <a:rPr lang="en-US" dirty="0"/>
              <a:t> way to do it.</a:t>
            </a:r>
          </a:p>
          <a:p>
            <a:endParaRPr lang="en-US" dirty="0"/>
          </a:p>
          <a:p>
            <a:r>
              <a:rPr lang="en-US" dirty="0"/>
              <a:t>And actually, I think the code is a LOT cleaner to read!</a:t>
            </a:r>
          </a:p>
          <a:p>
            <a:endParaRPr lang="en-US" dirty="0"/>
          </a:p>
          <a:p>
            <a:r>
              <a:rPr lang="en-US" dirty="0"/>
              <a:t>And it’s worth noting that we no longer need the dollar sign operator…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933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if it’s helpful, we can be really visually explicit about what it’s selecting.</a:t>
            </a:r>
          </a:p>
          <a:p>
            <a:endParaRPr lang="en-US" dirty="0"/>
          </a:p>
          <a:p>
            <a:r>
              <a:rPr lang="en-US" dirty="0"/>
              <a:t>And just like we could use negative indices in square brackets, we can also EXCLUDE things with negative signs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405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there a Base R equivalent?</a:t>
            </a:r>
          </a:p>
          <a:p>
            <a:endParaRPr lang="en-US" dirty="0"/>
          </a:p>
          <a:p>
            <a:r>
              <a:rPr lang="en-US" dirty="0"/>
              <a:t>Of course there is, and you already know of a couple of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91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Filter is select’s counterpart, and it gives a subset of ROWS instead of columns.</a:t>
            </a:r>
          </a:p>
          <a:p>
            <a:endParaRPr lang="en-US" dirty="0"/>
          </a:p>
          <a:p>
            <a:r>
              <a:rPr lang="en-US" dirty="0"/>
              <a:t>And this is what filter() looks like.</a:t>
            </a:r>
          </a:p>
          <a:p>
            <a:endParaRPr lang="en-US" dirty="0"/>
          </a:p>
          <a:p>
            <a:r>
              <a:rPr lang="en-US" dirty="0"/>
              <a:t>Any logical statement will work here, and we already know how to build those!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82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we can make it visual &amp; explicit if it’s helpful:</a:t>
            </a:r>
          </a:p>
          <a:p>
            <a:endParaRPr lang="en-US" dirty="0"/>
          </a:p>
          <a:p>
            <a:r>
              <a:rPr lang="en-US" dirty="0"/>
              <a:t>It looks at STATION, and returns ROWS where this condition is met.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18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there a base R equivalent?  Yeah, totally.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85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illustrate the problem that </a:t>
            </a:r>
            <a:r>
              <a:rPr lang="en-US" dirty="0" err="1"/>
              <a:t>dplyr</a:t>
            </a:r>
            <a:r>
              <a:rPr lang="en-US" dirty="0"/>
              <a:t> and </a:t>
            </a:r>
            <a:r>
              <a:rPr lang="en-US" dirty="0" err="1"/>
              <a:t>tidyverse</a:t>
            </a:r>
            <a:r>
              <a:rPr lang="en-US" dirty="0"/>
              <a:t> solve, here’s a bit of schematic of my typical data workflow using base R.</a:t>
            </a:r>
          </a:p>
          <a:p>
            <a:endParaRPr lang="en-US" dirty="0"/>
          </a:p>
          <a:p>
            <a:r>
              <a:rPr lang="en-US" dirty="0"/>
              <a:t>I would import my data, do some complicated stuff with it (using square brackets and dollar signs and for-loops and </a:t>
            </a:r>
            <a:r>
              <a:rPr lang="en-US" dirty="0" err="1"/>
              <a:t>tapply</a:t>
            </a:r>
            <a:r>
              <a:rPr lang="en-US" dirty="0"/>
              <a:t> and all sorts of stuff we haven’t talked about yet)</a:t>
            </a:r>
          </a:p>
          <a:p>
            <a:endParaRPr lang="en-US" dirty="0"/>
          </a:p>
          <a:p>
            <a:r>
              <a:rPr lang="en-US" dirty="0"/>
              <a:t>probably need to create a new </a:t>
            </a:r>
            <a:r>
              <a:rPr lang="en-US" dirty="0" err="1"/>
              <a:t>data.frame</a:t>
            </a:r>
            <a:r>
              <a:rPr lang="en-US" dirty="0"/>
              <a:t> called “dataframe1”, then do some more complicated stuff which would get called “dataframe2”…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370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Mutate() gives you a way of making new columns, or else transforming existing ones.  And we’ll look at a quick example of each.</a:t>
            </a:r>
          </a:p>
          <a:p>
            <a:endParaRPr lang="en-US" dirty="0"/>
          </a:p>
          <a:p>
            <a:r>
              <a:rPr lang="en-US" dirty="0"/>
              <a:t>Here we’re making a NEW column CATCH RATE, that’s calculated by CATCH DIVIDED BY HOURS</a:t>
            </a:r>
          </a:p>
          <a:p>
            <a:endParaRPr lang="en-US" dirty="0"/>
          </a:p>
          <a:p>
            <a:r>
              <a:rPr lang="en-US" dirty="0"/>
              <a:t>And here’s how the mutate() syntax works: The new column name, and the formula to calculate it.  And notice that this is a vector operation just like we learned yesterday!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063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dissecting where all the parts come from…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111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of course there’s a base R equivalent, and you probably already know it!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082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mutate() used to transform an existing column, let’s say I want to programmatically replace some values.</a:t>
            </a:r>
          </a:p>
          <a:p>
            <a:endParaRPr lang="en-US" dirty="0"/>
          </a:p>
          <a:p>
            <a:r>
              <a:rPr lang="en-US" dirty="0"/>
              <a:t>Here it is with an </a:t>
            </a:r>
            <a:r>
              <a:rPr lang="en-US" dirty="0" err="1"/>
              <a:t>ifelse</a:t>
            </a:r>
            <a:r>
              <a:rPr lang="en-US" dirty="0"/>
              <a:t>() statement …remember, that’s a SEPARATE function we saw yesterday!  We can totally use functions within functions!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ifelse</a:t>
            </a:r>
            <a:r>
              <a:rPr lang="en-US" dirty="0"/>
              <a:t>() checks if the weather is “sun” and if so, it makes it “SUN!”  And LEAVES IT ALONE otherwise – that’s the magic of the vector input.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575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this is overkill, but we’ll get fancy with the colors again.</a:t>
            </a:r>
          </a:p>
          <a:p>
            <a:endParaRPr lang="en-US" dirty="0"/>
          </a:p>
          <a:p>
            <a:r>
              <a:rPr lang="en-US" dirty="0"/>
              <a:t>Here are the cases where that test returns TRUE … here are the cases where it returns FALSE …</a:t>
            </a:r>
          </a:p>
          <a:p>
            <a:endParaRPr lang="en-US" dirty="0"/>
          </a:p>
          <a:p>
            <a:r>
              <a:rPr lang="en-US" dirty="0"/>
              <a:t>And here’s the TRANSFORMED weather column.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721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in base R, we could use THAT SAME LOGICAL STATEMENT within square brackets to accomplish the same thing, but maybe it’s </a:t>
            </a:r>
            <a:r>
              <a:rPr lang="en-US" dirty="0" err="1"/>
              <a:t>kinda</a:t>
            </a:r>
            <a:r>
              <a:rPr lang="en-US" dirty="0"/>
              <a:t> messy.</a:t>
            </a:r>
          </a:p>
          <a:p>
            <a:endParaRPr lang="en-US" dirty="0"/>
          </a:p>
          <a:p>
            <a:r>
              <a:rPr lang="en-US" dirty="0"/>
              <a:t>And of course the advantage of using a </a:t>
            </a:r>
            <a:r>
              <a:rPr lang="en-US" dirty="0" err="1"/>
              <a:t>tidyverse</a:t>
            </a:r>
            <a:r>
              <a:rPr lang="en-US" dirty="0"/>
              <a:t> function is that we can keep the pipeline intact if we’re using 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996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Ok, rename() is actually awesome.  Even if it doesn’t LOOK that awesome, it’s great.</a:t>
            </a:r>
          </a:p>
          <a:p>
            <a:endParaRPr lang="en-US" dirty="0"/>
          </a:p>
          <a:p>
            <a:r>
              <a:rPr lang="en-US" dirty="0"/>
              <a:t>And since it’s fairly obvious what rename() does (spoiler alert: it renames columns), I’ll risk doing two things at once and show you a PIPELINE.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756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first select() … selects station and catch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782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rename() … renames the columns, and this is the rule it uses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296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I get excited about rename() because the base R equivalent is just </a:t>
            </a:r>
            <a:r>
              <a:rPr lang="en-US" dirty="0" err="1"/>
              <a:t>kinda</a:t>
            </a:r>
            <a:r>
              <a:rPr lang="en-US" dirty="0"/>
              <a:t> gross!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0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you’ll notice that all these steps involve writing all the syntax from scratch</a:t>
            </a:r>
          </a:p>
          <a:p>
            <a:endParaRPr lang="en-US" dirty="0"/>
          </a:p>
          <a:p>
            <a:r>
              <a:rPr lang="en-US" dirty="0"/>
              <a:t>Which, let’s face it,  WILL be hard to read and understand</a:t>
            </a:r>
          </a:p>
          <a:p>
            <a:endParaRPr lang="en-US" dirty="0"/>
          </a:p>
          <a:p>
            <a:r>
              <a:rPr lang="en-US" dirty="0"/>
              <a:t>And lots of opportunities to introduce human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453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</a:t>
            </a:r>
            <a:r>
              <a:rPr lang="en-US" dirty="0" err="1"/>
              <a:t>left_join</a:t>
            </a:r>
            <a:r>
              <a:rPr lang="en-US" dirty="0"/>
              <a:t>() is one of the coolest things I’ve seen in a long time.</a:t>
            </a:r>
          </a:p>
          <a:p>
            <a:endParaRPr lang="en-US" dirty="0"/>
          </a:p>
          <a:p>
            <a:r>
              <a:rPr lang="en-US" dirty="0"/>
              <a:t>What it does is it joins two </a:t>
            </a:r>
            <a:r>
              <a:rPr lang="en-US" dirty="0" err="1"/>
              <a:t>data.frames</a:t>
            </a:r>
            <a:r>
              <a:rPr lang="en-US" dirty="0"/>
              <a:t> together, using a matched column.</a:t>
            </a:r>
          </a:p>
          <a:p>
            <a:endParaRPr lang="en-US" dirty="0"/>
          </a:p>
          <a:p>
            <a:r>
              <a:rPr lang="en-US" dirty="0"/>
              <a:t>So this is what it looks like, and here we’re explicitly saying which columns to treat as matching. </a:t>
            </a:r>
          </a:p>
          <a:p>
            <a:endParaRPr lang="en-US" dirty="0"/>
          </a:p>
          <a:p>
            <a:r>
              <a:rPr lang="en-US" dirty="0"/>
              <a:t>Check out what it does…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339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going back to our example, let’s say we have a lookup table of station NAMES by station number, and we want to add the NAMES in the appropriate places of our </a:t>
            </a:r>
            <a:r>
              <a:rPr lang="en-US" dirty="0" err="1"/>
              <a:t>data.frame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We’re adding one more piece to our pipeline, and here’s the final result.  BUT let’s step through the pipeline one more time to remind ourselves what it did.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403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first we SELECTED station and catch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643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we RENAMED station and catch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095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finally, here’s the result of </a:t>
            </a:r>
            <a:r>
              <a:rPr lang="en-US" dirty="0" err="1"/>
              <a:t>left_join</a:t>
            </a:r>
            <a:r>
              <a:rPr lang="en-US" dirty="0"/>
              <a:t>, and the column it added.</a:t>
            </a:r>
          </a:p>
          <a:p>
            <a:endParaRPr lang="en-US" dirty="0"/>
          </a:p>
          <a:p>
            <a:r>
              <a:rPr lang="en-US" dirty="0"/>
              <a:t>And check this out: we didn’t explicitly TELL </a:t>
            </a:r>
            <a:r>
              <a:rPr lang="en-US" dirty="0" err="1"/>
              <a:t>left_join</a:t>
            </a:r>
            <a:r>
              <a:rPr lang="en-US" dirty="0"/>
              <a:t>() which columns were matched.  That’s because we RENAMED station to have a MATCHING NAME to this second </a:t>
            </a:r>
            <a:r>
              <a:rPr lang="en-US" dirty="0" err="1"/>
              <a:t>data.frame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 TALKY:  Why do you think that is?  (what happened in the PREVIOUS step of the pipeline?)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716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there a base R equivalent?</a:t>
            </a:r>
          </a:p>
          <a:p>
            <a:endParaRPr lang="en-US" dirty="0"/>
          </a:p>
          <a:p>
            <a:r>
              <a:rPr lang="en-US" dirty="0"/>
              <a:t>I’m just going to say yes.  And then change the subject.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897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going back to our example, let’s say we have a lookup table of station NAMES by station number, and we want to add the NAMES in the appropriate places of our </a:t>
            </a:r>
            <a:r>
              <a:rPr lang="en-US" dirty="0" err="1"/>
              <a:t>data.frame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We’re adding one more piece to our pipeline, and here’s the final result.  BUT let’s step through the pipeline one more time to remind ourselves what it did.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051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couple more that I’ll let you explore for yourselves are </a:t>
            </a:r>
            <a:r>
              <a:rPr lang="en-US" dirty="0" err="1"/>
              <a:t>pivot_longer</a:t>
            </a:r>
            <a:r>
              <a:rPr lang="en-US" dirty="0"/>
              <a:t>() and </a:t>
            </a:r>
            <a:r>
              <a:rPr lang="en-US" dirty="0" err="1"/>
              <a:t>pivot_wider</a:t>
            </a:r>
            <a:r>
              <a:rPr lang="en-US" dirty="0"/>
              <a:t>().</a:t>
            </a:r>
          </a:p>
          <a:p>
            <a:endParaRPr lang="en-US" dirty="0"/>
          </a:p>
          <a:p>
            <a:r>
              <a:rPr lang="en-US" dirty="0"/>
              <a:t>What these do is go between WIDE format and LONG format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561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… many </a:t>
            </a:r>
            <a:r>
              <a:rPr lang="en-US" dirty="0" err="1"/>
              <a:t>many</a:t>
            </a:r>
            <a:r>
              <a:rPr lang="en-US" dirty="0"/>
              <a:t> more.</a:t>
            </a:r>
          </a:p>
          <a:p>
            <a:endParaRPr lang="en-US" dirty="0"/>
          </a:p>
          <a:p>
            <a:r>
              <a:rPr lang="en-US" dirty="0"/>
              <a:t>Generally, if you find yourself thinking “I bet someone has done this data operation before”, there’s probably a </a:t>
            </a:r>
            <a:r>
              <a:rPr lang="en-US" dirty="0" err="1"/>
              <a:t>tidyverse</a:t>
            </a:r>
            <a:r>
              <a:rPr lang="en-US" dirty="0"/>
              <a:t> function for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829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for the benefit of our PROJECT section later, here’s a bit of data review…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43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You’ll ALSO notice that I kept having to create these partially-finished THINGS.  Do you see how that could create problems?</a:t>
            </a:r>
          </a:p>
          <a:p>
            <a:r>
              <a:rPr lang="en-US" dirty="0"/>
              <a:t>- either I end up overwriting the original (out of order problems)</a:t>
            </a:r>
          </a:p>
          <a:p>
            <a:r>
              <a:rPr lang="en-US" dirty="0"/>
              <a:t>- or I end up creating things I could accidentally use instead</a:t>
            </a:r>
          </a:p>
          <a:p>
            <a:r>
              <a:rPr lang="en-US" dirty="0"/>
              <a:t>Because I’m not likely to remember that the final data set is myDataFrame4!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9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here’s a quick review of the pipe operator, and how it acts.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070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50" dirty="0"/>
              <a:t>So!  Circling back.</a:t>
            </a:r>
          </a:p>
          <a:p>
            <a:endParaRPr lang="en-US" sz="1050" dirty="0"/>
          </a:p>
          <a:p>
            <a:endParaRPr lang="en-US" sz="10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709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everyone who works with data has their own strategies, but here are a few of mine…</a:t>
            </a:r>
          </a:p>
          <a:p>
            <a:endParaRPr lang="en-US" dirty="0"/>
          </a:p>
          <a:p>
            <a:r>
              <a:rPr lang="en-US" dirty="0"/>
              <a:t>After importing…. The first step in FIXING the problems is FINDING the problems, and R has some quick summary tools that will tell you a 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0728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 can be a NIGHTMARE.  </a:t>
            </a:r>
          </a:p>
          <a:p>
            <a:endParaRPr lang="en-US" dirty="0"/>
          </a:p>
          <a:p>
            <a:r>
              <a:rPr lang="en-US" dirty="0"/>
              <a:t>Capitalization … trailing spaces … things with spaces but different numbers of spaces … trailing spaces after numbers so it makes the whole column CHARACTER … </a:t>
            </a:r>
          </a:p>
          <a:p>
            <a:endParaRPr lang="en-US" dirty="0"/>
          </a:p>
          <a:p>
            <a:r>
              <a:rPr lang="en-US" dirty="0"/>
              <a:t>Thankfully there are a few tools that can fix a LOT of these problems, and can be added to </a:t>
            </a:r>
            <a:r>
              <a:rPr lang="en-US"/>
              <a:t>a pipeline.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01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hold that mental picture in your mind, while we introduce a new, extremely powerful operator: the PIPE.</a:t>
            </a:r>
          </a:p>
          <a:p>
            <a:endParaRPr lang="en-US" dirty="0"/>
          </a:p>
          <a:p>
            <a:r>
              <a:rPr lang="en-US" dirty="0"/>
              <a:t>What the pipe does “officially” is to move the LHS OBJECT to the FIRST POSITION of the RHS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97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it’s a lot easier to think of this the other way around.</a:t>
            </a:r>
          </a:p>
          <a:p>
            <a:endParaRPr lang="en-US" dirty="0"/>
          </a:p>
          <a:p>
            <a:r>
              <a:rPr lang="en-US" dirty="0"/>
              <a:t>A piped statement starts with an object, and ends with a function.</a:t>
            </a:r>
          </a:p>
          <a:p>
            <a:endParaRPr lang="en-US" dirty="0"/>
          </a:p>
          <a:p>
            <a:r>
              <a:rPr lang="en-US" dirty="0"/>
              <a:t>So essentially, this becomes THE THING YOU START WITH, then THE THING THAT HAPPENS TO IT.</a:t>
            </a:r>
          </a:p>
          <a:p>
            <a:endParaRPr lang="en-US" dirty="0"/>
          </a:p>
          <a:p>
            <a:r>
              <a:rPr lang="en-US" dirty="0"/>
              <a:t>And maybe there are some additional arguments associated with the thing that happens.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71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this really matters is if you have a whole sequence of operations.</a:t>
            </a:r>
          </a:p>
          <a:p>
            <a:endParaRPr lang="en-US" dirty="0"/>
          </a:p>
          <a:p>
            <a:r>
              <a:rPr lang="en-US" dirty="0"/>
              <a:t>You COULD write it as a nested function call, and it would work… but it’s much more natural (and also readable) to write the steps in sequence.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96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remember, we have this mental model of the thing we started with, then what happens to it…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28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Ok, so next piece of the puzzle… and it’s about to start making sense.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dplyr</a:t>
            </a:r>
            <a:r>
              <a:rPr lang="en-US" dirty="0"/>
              <a:t> package (or </a:t>
            </a:r>
            <a:r>
              <a:rPr lang="en-US" dirty="0" err="1"/>
              <a:t>tidyverse</a:t>
            </a:r>
            <a:r>
              <a:rPr lang="en-US" dirty="0"/>
              <a:t>, for lazy people like me)…</a:t>
            </a:r>
          </a:p>
          <a:p>
            <a:endParaRPr lang="en-US" dirty="0"/>
          </a:p>
          <a:p>
            <a:r>
              <a:rPr lang="en-US" dirty="0"/>
              <a:t>…and what makes this possible is that all the </a:t>
            </a:r>
            <a:r>
              <a:rPr lang="en-US" dirty="0" err="1"/>
              <a:t>dplyr</a:t>
            </a:r>
            <a:r>
              <a:rPr lang="en-US" dirty="0"/>
              <a:t> functions (or data verbs) have a </a:t>
            </a:r>
            <a:r>
              <a:rPr lang="en-US" dirty="0" err="1"/>
              <a:t>data.frame</a:t>
            </a:r>
            <a:r>
              <a:rPr lang="en-US" dirty="0"/>
              <a:t> input AND </a:t>
            </a:r>
            <a:r>
              <a:rPr lang="en-US" dirty="0" err="1"/>
              <a:t>data.frame</a:t>
            </a:r>
            <a:r>
              <a:rPr lang="en-US" dirty="0"/>
              <a:t> output.  That means you can chain them all together!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17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86F79-6B37-8B2A-3097-CE305BCE0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20F6DC-87AC-CAE0-E5DF-466BC5999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168EA-FCD6-864B-15DD-A3303191D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61004-8743-7A32-9699-0D2D66F09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E0A23-8373-20AB-6782-03B25166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8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AAAA7-B4C4-FD0E-1605-2547AA368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D2697F-FB20-9226-6A39-36651179C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A8E00-A397-8FD9-5D30-2295287D1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B5EA0-221C-2D6E-0A5E-089876F0A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BC382-64A7-FC54-4281-BD8A66A6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73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29A01A-F273-AB44-C5AF-BABD8AD949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6DB03-C93C-4D95-FFA2-4050FC4DE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17C71-16B6-CD87-44EB-65B686EAE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DB45B-DC51-E81A-013A-FFABECD8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E0755-2E2A-A49C-D32B-81F81973F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61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F77A3-C5C2-85F6-6A82-9129EF1ED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2BE6D-1212-C907-483B-5A49691C9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F51BC-A530-EAEB-0A1F-D405EB2AF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7862E-B984-6CE4-AE8F-209A18E60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598EB-7BFB-A817-F13A-07F19AEA9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9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80C23-495E-9624-B058-9F56DD16F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2F813-97D3-B7E0-6708-FFE955A90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B9152-55AB-05B6-4796-CB3E3B614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419BD-3A0E-6C6A-D237-1E3853D77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8F713-5DD8-96F0-A32B-0A0146228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34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C87CF-4FF7-7258-7134-93FFB69C5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BF52F-BE8E-07A7-7C6C-CB3DB2D85A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BA704-B13A-BD5E-159F-69DCA3B29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9E2B6-E016-819C-A5AB-9B114FA26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F0B68-CBF9-10BD-F70A-FA76FE0EB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E05D0-2A06-00EB-48B1-CE97B8450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4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D6292-861D-F5E4-74A4-CB93C2267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1C480-B89B-30FD-8605-41F068408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466A1-E7AE-6447-9621-6B0DF03E1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420B3-6391-C15C-505C-A7EBB68D83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2BC2FF-86EC-E966-B9DB-5676005F2F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2986B-8170-D677-B570-A762E64FE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527604-2287-526F-E184-8196E6693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23F4FF-894E-A6D0-2A8B-774711D8E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0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C063B-3E8B-9E3A-3DA1-26735C180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8FED50-4B33-4411-283D-AEE8A8641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6C64B7-D8F6-B8DE-95A3-1136D1EE7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FC217-7FD7-A292-1348-1769A0B09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62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7B29E6-3648-583D-5DB7-1FD852A25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56377-977D-DAD3-E8C9-EF3A91176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9E91A-2312-7DFF-3304-CEEB0DDBB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01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BF5FD-AD79-373D-E2CD-AB576EB1C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573F4-33F0-F9E6-B6F6-15B863AA4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E4557-90FD-D278-F24E-7D54CFC18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9E40D-C9DE-C345-EE4A-9CAE77F72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27BB2-5B6B-F264-56F5-0A102DFAD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C873A-4B36-91C6-BCD0-D81B48A24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99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46F20-A605-F1B0-9021-2B6822899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A2B3E4-55C2-3409-18FD-8BB89F1305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8167A1-7F55-1A2A-5CF4-5F747EA37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550DF-3877-E4EB-F3B6-4C814A7EE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A6185-7245-ABE8-752B-9A0F7F775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7388C-E4C0-E2B8-D49F-301085815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73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AEBE85-B87C-0174-D18E-52F381DAF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FA400-53CB-1D73-5FD4-A7AC75A60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2CD0C-5708-760D-ED16-78F35AE0C0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602B9-93E3-411E-84F2-1DED38F1B047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6D7B0-C900-3D35-DCCD-32E053D190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1EE45-8906-C4AB-824C-416CEE082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5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dplyr/vignettes/dplyr.html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www.tidyverse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D4A87-2827-27D6-B3F0-5F5DDA59A6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1ED56-8CB9-7828-DA5F-CEA5B47CD7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737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The </a:t>
            </a:r>
            <a:r>
              <a:rPr lang="en-US" sz="3600" b="1" dirty="0" err="1"/>
              <a:t>dplyr</a:t>
            </a:r>
            <a:r>
              <a:rPr lang="en-US" sz="3600" b="1" dirty="0"/>
              <a:t> </a:t>
            </a:r>
            <a:r>
              <a:rPr lang="en-US" sz="3600" dirty="0"/>
              <a:t> package (part of </a:t>
            </a:r>
            <a:r>
              <a:rPr lang="en-US" sz="3600" dirty="0" err="1"/>
              <a:t>tidyverse</a:t>
            </a:r>
            <a:r>
              <a:rPr lang="en-US" sz="3600"/>
              <a:t>)</a:t>
            </a:r>
            <a:endParaRPr lang="en-US" sz="36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973394" y="914401"/>
            <a:ext cx="9672835" cy="3682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Provides a set of functions (“verbs”) for </a:t>
            </a:r>
            <a:r>
              <a:rPr lang="en-US" i="1" dirty="0"/>
              <a:t>typical</a:t>
            </a:r>
            <a:r>
              <a:rPr lang="en-US" dirty="0"/>
              <a:t> data operations</a:t>
            </a:r>
          </a:p>
          <a:p>
            <a:r>
              <a:rPr lang="en-US" dirty="0"/>
              <a:t>All of these take a </a:t>
            </a:r>
            <a:r>
              <a:rPr lang="en-US" dirty="0" err="1"/>
              <a:t>data.frame</a:t>
            </a:r>
            <a:r>
              <a:rPr lang="en-US" dirty="0"/>
              <a:t> as their first argument, and return a </a:t>
            </a:r>
            <a:r>
              <a:rPr lang="en-US" dirty="0" err="1"/>
              <a:t>data.frame</a:t>
            </a:r>
            <a:endParaRPr lang="en-US" dirty="0"/>
          </a:p>
          <a:p>
            <a:pPr lvl="1"/>
            <a:r>
              <a:rPr lang="en-US" dirty="0"/>
              <a:t>This means you can %&gt;% a whole sequence in one </a:t>
            </a:r>
            <a:r>
              <a:rPr lang="en-US" b="1" dirty="0"/>
              <a:t>pipeline</a:t>
            </a:r>
            <a:r>
              <a:rPr lang="en-US" dirty="0"/>
              <a:t>!!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5638427-F308-FB3A-F45D-62DD157C0868}"/>
              </a:ext>
            </a:extLst>
          </p:cNvPr>
          <p:cNvSpPr txBox="1">
            <a:spLocks/>
          </p:cNvSpPr>
          <p:nvPr/>
        </p:nvSpPr>
        <p:spPr>
          <a:xfrm>
            <a:off x="1821652" y="2923983"/>
            <a:ext cx="4274348" cy="1997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err="1"/>
              <a:t>myDataFrame</a:t>
            </a:r>
            <a:r>
              <a:rPr lang="en-US" sz="2400" b="1" dirty="0"/>
              <a:t> %&gt;%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  dataVerb1(someArgs1)</a:t>
            </a:r>
            <a:r>
              <a:rPr lang="en-US" sz="2400" b="1" dirty="0"/>
              <a:t> %&gt;%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  dataVerb2(someArgs2)</a:t>
            </a:r>
            <a:r>
              <a:rPr lang="en-US" sz="2400" b="1" dirty="0"/>
              <a:t> %&gt;%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dataVerb3(someArgs3)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9F2859-34D3-54C9-3937-E956DC306B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603"/>
          <a:stretch/>
        </p:blipFill>
        <p:spPr>
          <a:xfrm>
            <a:off x="7953875" y="4269810"/>
            <a:ext cx="3874331" cy="230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02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Motivation: Matt’s typical Base R data workflow…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04E75-4991-B38A-1547-41AF9BC7831E}"/>
              </a:ext>
            </a:extLst>
          </p:cNvPr>
          <p:cNvSpPr txBox="1"/>
          <p:nvPr/>
        </p:nvSpPr>
        <p:spPr>
          <a:xfrm>
            <a:off x="3258820" y="914401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Import </a:t>
            </a:r>
            <a:r>
              <a:rPr lang="en-US" sz="2000" dirty="0" err="1"/>
              <a:t>MyDataFrame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34B1E-3EB2-DC79-5D90-D06CA40A9414}"/>
              </a:ext>
            </a:extLst>
          </p:cNvPr>
          <p:cNvSpPr txBox="1"/>
          <p:nvPr/>
        </p:nvSpPr>
        <p:spPr>
          <a:xfrm>
            <a:off x="3258820" y="2242984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4A142C-CD6A-228E-D689-2F031E1FF0B6}"/>
              </a:ext>
            </a:extLst>
          </p:cNvPr>
          <p:cNvSpPr txBox="1"/>
          <p:nvPr/>
        </p:nvSpPr>
        <p:spPr>
          <a:xfrm>
            <a:off x="3258820" y="3566532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172052-BCFE-42FC-A7FF-619B043C9DAA}"/>
              </a:ext>
            </a:extLst>
          </p:cNvPr>
          <p:cNvSpPr txBox="1"/>
          <p:nvPr/>
        </p:nvSpPr>
        <p:spPr>
          <a:xfrm>
            <a:off x="3258820" y="4890080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63ED0-9E06-C372-7DF3-2445E9AE5CD9}"/>
              </a:ext>
            </a:extLst>
          </p:cNvPr>
          <p:cNvSpPr txBox="1"/>
          <p:nvPr/>
        </p:nvSpPr>
        <p:spPr>
          <a:xfrm>
            <a:off x="3258820" y="6213628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B40F2E-232D-6B43-6811-8294A47E0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9" y="1323549"/>
            <a:ext cx="1536389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898D0B-8649-D553-8C8D-7B1DCEC88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8" y="2604735"/>
            <a:ext cx="1536389" cy="91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530CFDE-4CAB-3C46-DB0B-3858F9689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8" y="3862914"/>
            <a:ext cx="1536389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971F2E-811E-A4BC-3249-059E81956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8" y="5251831"/>
            <a:ext cx="1536389" cy="914400"/>
          </a:xfrm>
          <a:prstGeom prst="rect">
            <a:avLst/>
          </a:prstGeom>
        </p:spPr>
      </p:pic>
      <p:pic>
        <p:nvPicPr>
          <p:cNvPr id="19" name="Picture 18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056332C0-47BD-09A2-2A4D-B7050B29FD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318675" y="1599225"/>
            <a:ext cx="916120" cy="391023"/>
          </a:xfrm>
          <a:prstGeom prst="rect">
            <a:avLst/>
          </a:prstGeom>
        </p:spPr>
      </p:pic>
      <p:pic>
        <p:nvPicPr>
          <p:cNvPr id="20" name="Picture 19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5E34D04A-8314-1919-E146-0238F4F712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318675" y="2938106"/>
            <a:ext cx="916120" cy="391023"/>
          </a:xfrm>
          <a:prstGeom prst="rect">
            <a:avLst/>
          </a:prstGeom>
        </p:spPr>
      </p:pic>
      <p:pic>
        <p:nvPicPr>
          <p:cNvPr id="21" name="Picture 20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C31FEC79-E62B-8B1C-078E-F1E5221302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390106" y="4247295"/>
            <a:ext cx="916120" cy="391023"/>
          </a:xfrm>
          <a:prstGeom prst="rect">
            <a:avLst/>
          </a:prstGeom>
        </p:spPr>
      </p:pic>
      <p:pic>
        <p:nvPicPr>
          <p:cNvPr id="22" name="Picture 21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9CEEC9E7-DC5B-9CEE-C602-4CF7E2AE36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415193" y="5548469"/>
            <a:ext cx="916120" cy="391023"/>
          </a:xfrm>
          <a:prstGeom prst="rect">
            <a:avLst/>
          </a:prstGeom>
        </p:spPr>
      </p:pic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F2BC145C-B1A2-5FC6-E33B-894DB9B36894}"/>
              </a:ext>
            </a:extLst>
          </p:cNvPr>
          <p:cNvSpPr/>
          <p:nvPr/>
        </p:nvSpPr>
        <p:spPr>
          <a:xfrm>
            <a:off x="3196120" y="1361207"/>
            <a:ext cx="2614600" cy="818198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D255C57E-F13D-8FEF-E4C2-9BABEF65E9C1}"/>
              </a:ext>
            </a:extLst>
          </p:cNvPr>
          <p:cNvSpPr/>
          <p:nvPr/>
        </p:nvSpPr>
        <p:spPr>
          <a:xfrm>
            <a:off x="3196120" y="2706731"/>
            <a:ext cx="2614600" cy="818198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81873AB2-E3E8-CBFB-5182-34684B9F1C6B}"/>
              </a:ext>
            </a:extLst>
          </p:cNvPr>
          <p:cNvSpPr/>
          <p:nvPr/>
        </p:nvSpPr>
        <p:spPr>
          <a:xfrm>
            <a:off x="3196120" y="4051948"/>
            <a:ext cx="2614600" cy="818198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0E982F31-40F0-FDB8-32F6-5F7226907597}"/>
              </a:ext>
            </a:extLst>
          </p:cNvPr>
          <p:cNvSpPr/>
          <p:nvPr/>
        </p:nvSpPr>
        <p:spPr>
          <a:xfrm>
            <a:off x="3133420" y="5331616"/>
            <a:ext cx="2614600" cy="818198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E85BBA6-6F99-D0F3-A192-944A963985A6}"/>
              </a:ext>
            </a:extLst>
          </p:cNvPr>
          <p:cNvSpPr txBox="1">
            <a:spLocks/>
          </p:cNvSpPr>
          <p:nvPr/>
        </p:nvSpPr>
        <p:spPr>
          <a:xfrm>
            <a:off x="6195823" y="1465834"/>
            <a:ext cx="3279738" cy="483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dataVerb1(someArgs1)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93B75D8-D5FE-2132-5B8D-817C6B5A495E}"/>
              </a:ext>
            </a:extLst>
          </p:cNvPr>
          <p:cNvSpPr txBox="1">
            <a:spLocks/>
          </p:cNvSpPr>
          <p:nvPr/>
        </p:nvSpPr>
        <p:spPr>
          <a:xfrm>
            <a:off x="6195823" y="2820294"/>
            <a:ext cx="3279738" cy="483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dataVerb2(someArgs2)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2E3C55C-B84A-96D8-9DCB-5DB6259E9CA0}"/>
              </a:ext>
            </a:extLst>
          </p:cNvPr>
          <p:cNvSpPr txBox="1">
            <a:spLocks/>
          </p:cNvSpPr>
          <p:nvPr/>
        </p:nvSpPr>
        <p:spPr>
          <a:xfrm>
            <a:off x="6195823" y="4201165"/>
            <a:ext cx="3279738" cy="483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dataVerb3(someArgs3)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BC418BB-B5A0-63FE-7DF0-543AA524379E}"/>
              </a:ext>
            </a:extLst>
          </p:cNvPr>
          <p:cNvSpPr txBox="1">
            <a:spLocks/>
          </p:cNvSpPr>
          <p:nvPr/>
        </p:nvSpPr>
        <p:spPr>
          <a:xfrm>
            <a:off x="6166941" y="5467390"/>
            <a:ext cx="3279738" cy="483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dataVerb4(someArgs4)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A5051024-EAF9-00AF-D346-04E53DBA9FF6}"/>
              </a:ext>
            </a:extLst>
          </p:cNvPr>
          <p:cNvSpPr/>
          <p:nvPr/>
        </p:nvSpPr>
        <p:spPr>
          <a:xfrm>
            <a:off x="2759282" y="2223805"/>
            <a:ext cx="2761832" cy="400110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37EBE80E-E4BA-DFBD-4262-98E8647765F6}"/>
              </a:ext>
            </a:extLst>
          </p:cNvPr>
          <p:cNvSpPr/>
          <p:nvPr/>
        </p:nvSpPr>
        <p:spPr>
          <a:xfrm>
            <a:off x="2759282" y="3568219"/>
            <a:ext cx="2761832" cy="400110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FDA1EA4D-334A-EDCF-7359-2A748B1F505E}"/>
              </a:ext>
            </a:extLst>
          </p:cNvPr>
          <p:cNvSpPr/>
          <p:nvPr/>
        </p:nvSpPr>
        <p:spPr>
          <a:xfrm>
            <a:off x="2759282" y="4915089"/>
            <a:ext cx="2761832" cy="400110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C8043721-D2E0-88FA-FA16-E393CAFC1C2B}"/>
              </a:ext>
            </a:extLst>
          </p:cNvPr>
          <p:cNvSpPr/>
          <p:nvPr/>
        </p:nvSpPr>
        <p:spPr>
          <a:xfrm>
            <a:off x="2759282" y="6213705"/>
            <a:ext cx="2761832" cy="400110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DC8144CA-2840-52A5-4E68-10EF37FB7F1B}"/>
              </a:ext>
            </a:extLst>
          </p:cNvPr>
          <p:cNvSpPr txBox="1">
            <a:spLocks/>
          </p:cNvSpPr>
          <p:nvPr/>
        </p:nvSpPr>
        <p:spPr>
          <a:xfrm>
            <a:off x="5844540" y="907328"/>
            <a:ext cx="871218" cy="483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%&gt;%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09193192-F6A2-5F3F-95D8-91069461666E}"/>
              </a:ext>
            </a:extLst>
          </p:cNvPr>
          <p:cNvSpPr txBox="1">
            <a:spLocks/>
          </p:cNvSpPr>
          <p:nvPr/>
        </p:nvSpPr>
        <p:spPr>
          <a:xfrm>
            <a:off x="9423335" y="1455703"/>
            <a:ext cx="871218" cy="483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%&gt;%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469EEAC8-520F-BFB9-AB9F-234B18DF1352}"/>
              </a:ext>
            </a:extLst>
          </p:cNvPr>
          <p:cNvSpPr txBox="1">
            <a:spLocks/>
          </p:cNvSpPr>
          <p:nvPr/>
        </p:nvSpPr>
        <p:spPr>
          <a:xfrm>
            <a:off x="9426596" y="2810163"/>
            <a:ext cx="871218" cy="483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%&gt;%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8C51F92E-E2B3-6BB9-81F3-A9D387AE252F}"/>
              </a:ext>
            </a:extLst>
          </p:cNvPr>
          <p:cNvSpPr txBox="1">
            <a:spLocks/>
          </p:cNvSpPr>
          <p:nvPr/>
        </p:nvSpPr>
        <p:spPr>
          <a:xfrm>
            <a:off x="9423335" y="4164623"/>
            <a:ext cx="871218" cy="483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%&gt;%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98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6" grpId="0"/>
      <p:bldP spid="17" grpId="0"/>
      <p:bldP spid="18" grpId="0"/>
      <p:bldP spid="23" grpId="0"/>
      <p:bldP spid="24" grpId="0" animBg="1"/>
      <p:bldP spid="26" grpId="0" animBg="1"/>
      <p:bldP spid="27" grpId="0" animBg="1"/>
      <p:bldP spid="28" grpId="0" animBg="1"/>
      <p:bldP spid="29" grpId="0"/>
      <p:bldP spid="30" grpId="0"/>
      <p:bldP spid="31" grpId="0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A04E75-4991-B38A-1547-41AF9BC7831E}"/>
              </a:ext>
            </a:extLst>
          </p:cNvPr>
          <p:cNvSpPr txBox="1"/>
          <p:nvPr/>
        </p:nvSpPr>
        <p:spPr>
          <a:xfrm>
            <a:off x="1054456" y="3429000"/>
            <a:ext cx="2877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Import </a:t>
            </a:r>
            <a:r>
              <a:rPr lang="en-US" sz="2400" dirty="0" err="1"/>
              <a:t>MyDataFrame</a:t>
            </a:r>
            <a:endParaRPr lang="en-US" sz="24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E85BBA6-6F99-D0F3-A192-944A963985A6}"/>
              </a:ext>
            </a:extLst>
          </p:cNvPr>
          <p:cNvSpPr txBox="1">
            <a:spLocks/>
          </p:cNvSpPr>
          <p:nvPr/>
        </p:nvSpPr>
        <p:spPr>
          <a:xfrm>
            <a:off x="1360088" y="3911203"/>
            <a:ext cx="3279738" cy="483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dataVerb1(someArgs1)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93B75D8-D5FE-2132-5B8D-817C6B5A495E}"/>
              </a:ext>
            </a:extLst>
          </p:cNvPr>
          <p:cNvSpPr txBox="1">
            <a:spLocks/>
          </p:cNvSpPr>
          <p:nvPr/>
        </p:nvSpPr>
        <p:spPr>
          <a:xfrm>
            <a:off x="1360088" y="4397544"/>
            <a:ext cx="3279738" cy="483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dataVerb2(someArgs2)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2E3C55C-B84A-96D8-9DCB-5DB6259E9CA0}"/>
              </a:ext>
            </a:extLst>
          </p:cNvPr>
          <p:cNvSpPr txBox="1">
            <a:spLocks/>
          </p:cNvSpPr>
          <p:nvPr/>
        </p:nvSpPr>
        <p:spPr>
          <a:xfrm>
            <a:off x="1366610" y="4892124"/>
            <a:ext cx="3279738" cy="483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dataVerb3(someArgs3)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BC418BB-B5A0-63FE-7DF0-543AA524379E}"/>
              </a:ext>
            </a:extLst>
          </p:cNvPr>
          <p:cNvSpPr txBox="1">
            <a:spLocks/>
          </p:cNvSpPr>
          <p:nvPr/>
        </p:nvSpPr>
        <p:spPr>
          <a:xfrm>
            <a:off x="1366610" y="5386704"/>
            <a:ext cx="3279738" cy="483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dataVerb4(someArgs4)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DC8144CA-2840-52A5-4E68-10EF37FB7F1B}"/>
              </a:ext>
            </a:extLst>
          </p:cNvPr>
          <p:cNvSpPr txBox="1">
            <a:spLocks/>
          </p:cNvSpPr>
          <p:nvPr/>
        </p:nvSpPr>
        <p:spPr>
          <a:xfrm>
            <a:off x="3931702" y="3439022"/>
            <a:ext cx="871218" cy="483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%&gt;%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09193192-F6A2-5F3F-95D8-91069461666E}"/>
              </a:ext>
            </a:extLst>
          </p:cNvPr>
          <p:cNvSpPr txBox="1">
            <a:spLocks/>
          </p:cNvSpPr>
          <p:nvPr/>
        </p:nvSpPr>
        <p:spPr>
          <a:xfrm>
            <a:off x="4429554" y="3901072"/>
            <a:ext cx="871218" cy="483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%&gt;%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469EEAC8-520F-BFB9-AB9F-234B18DF1352}"/>
              </a:ext>
            </a:extLst>
          </p:cNvPr>
          <p:cNvSpPr txBox="1">
            <a:spLocks/>
          </p:cNvSpPr>
          <p:nvPr/>
        </p:nvSpPr>
        <p:spPr>
          <a:xfrm>
            <a:off x="4432815" y="4387413"/>
            <a:ext cx="871218" cy="483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%&gt;%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8C51F92E-E2B3-6BB9-81F3-A9D387AE252F}"/>
              </a:ext>
            </a:extLst>
          </p:cNvPr>
          <p:cNvSpPr txBox="1">
            <a:spLocks/>
          </p:cNvSpPr>
          <p:nvPr/>
        </p:nvSpPr>
        <p:spPr>
          <a:xfrm>
            <a:off x="4436076" y="4855582"/>
            <a:ext cx="871218" cy="483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%&gt;%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A9E48F-0FCF-014D-C0C6-ED4A7689D459}"/>
              </a:ext>
            </a:extLst>
          </p:cNvPr>
          <p:cNvSpPr txBox="1"/>
          <p:nvPr/>
        </p:nvSpPr>
        <p:spPr>
          <a:xfrm>
            <a:off x="6291258" y="3561662"/>
            <a:ext cx="5268878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Result…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Code is more concise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Code is easier to 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No incomplete objects are created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Fewer opportunities for human error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pic>
        <p:nvPicPr>
          <p:cNvPr id="36" name="Picture 35" descr="A person waving his hand&#10;&#10;Description automatically generated">
            <a:extLst>
              <a:ext uri="{FF2B5EF4-FFF2-40B4-BE49-F238E27FC236}">
                <a16:creationId xmlns:a16="http://schemas.microsoft.com/office/drawing/2014/main" id="{6516F3FE-59B0-9391-4142-6C390A38A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519" y="200599"/>
            <a:ext cx="2183550" cy="230832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A2349CF-4A33-362F-177A-8AC9C6D77F8D}"/>
              </a:ext>
            </a:extLst>
          </p:cNvPr>
          <p:cNvSpPr txBox="1"/>
          <p:nvPr/>
        </p:nvSpPr>
        <p:spPr>
          <a:xfrm>
            <a:off x="5146519" y="2501278"/>
            <a:ext cx="2289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LET ME SUM UP</a:t>
            </a:r>
          </a:p>
        </p:txBody>
      </p:sp>
    </p:spTree>
    <p:extLst>
      <p:ext uri="{BB962C8B-B14F-4D97-AF65-F5344CB8AC3E}">
        <p14:creationId xmlns:p14="http://schemas.microsoft.com/office/powerpoint/2010/main" val="1450234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3C1DA-F513-BA41-1316-F3B15902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What is the </a:t>
            </a:r>
            <a:r>
              <a:rPr lang="en-US" dirty="0" err="1"/>
              <a:t>Tidyverse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CB4F7-8334-D12C-E782-35F860682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197"/>
            <a:ext cx="10515600" cy="124495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Tidyverse</a:t>
            </a:r>
            <a:r>
              <a:rPr lang="en-US" dirty="0"/>
              <a:t> is a collection of packages that extend the usefulness of R, use slightly different language syntax, and play well together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1A622F-C6AA-C1C0-6823-D0D1F8203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55" y="3739445"/>
            <a:ext cx="7164983" cy="265465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1DF832-CB4B-3CF3-BBFF-93A21BDCAA00}"/>
              </a:ext>
            </a:extLst>
          </p:cNvPr>
          <p:cNvSpPr txBox="1">
            <a:spLocks/>
          </p:cNvSpPr>
          <p:nvPr/>
        </p:nvSpPr>
        <p:spPr>
          <a:xfrm>
            <a:off x="1340971" y="3016106"/>
            <a:ext cx="5342052" cy="378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I usually just load the </a:t>
            </a:r>
            <a:r>
              <a:rPr lang="en-US" sz="2000" dirty="0" err="1"/>
              <a:t>tidyverse</a:t>
            </a:r>
            <a:r>
              <a:rPr lang="en-US" sz="2000" dirty="0"/>
              <a:t> package (I’m lazy)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270FF4A1-EF8C-AA82-5B88-BB184BCCD775}"/>
              </a:ext>
            </a:extLst>
          </p:cNvPr>
          <p:cNvSpPr/>
          <p:nvPr/>
        </p:nvSpPr>
        <p:spPr>
          <a:xfrm rot="5400000">
            <a:off x="1607477" y="2626302"/>
            <a:ext cx="343868" cy="18824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BCDF4B9-0537-5ABA-5E2C-2D61120B9892}"/>
              </a:ext>
            </a:extLst>
          </p:cNvPr>
          <p:cNvSpPr txBox="1">
            <a:spLocks/>
          </p:cNvSpPr>
          <p:nvPr/>
        </p:nvSpPr>
        <p:spPr>
          <a:xfrm>
            <a:off x="8308624" y="3733304"/>
            <a:ext cx="2122310" cy="1036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These are all the packages that get loaded at once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A6FAF909-614E-CBF6-A3CE-39276B23C35F}"/>
              </a:ext>
            </a:extLst>
          </p:cNvPr>
          <p:cNvSpPr/>
          <p:nvPr/>
        </p:nvSpPr>
        <p:spPr>
          <a:xfrm rot="10800000">
            <a:off x="7767392" y="3952971"/>
            <a:ext cx="343868" cy="1113800"/>
          </a:xfrm>
          <a:prstGeom prst="leftBrace">
            <a:avLst>
              <a:gd name="adj1" fmla="val 8333"/>
              <a:gd name="adj2" fmla="val 743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09DD2B5-2E54-5C92-DCEF-A041ABE489C3}"/>
              </a:ext>
            </a:extLst>
          </p:cNvPr>
          <p:cNvSpPr txBox="1">
            <a:spLocks/>
          </p:cNvSpPr>
          <p:nvPr/>
        </p:nvSpPr>
        <p:spPr>
          <a:xfrm>
            <a:off x="8461023" y="5322825"/>
            <a:ext cx="3550355" cy="1036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Letting you know that there are functions with these names in multiple packages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0EE2A3F0-456B-1ED4-8B8F-7E86C0798331}"/>
              </a:ext>
            </a:extLst>
          </p:cNvPr>
          <p:cNvSpPr/>
          <p:nvPr/>
        </p:nvSpPr>
        <p:spPr>
          <a:xfrm rot="10800000">
            <a:off x="7773866" y="5287340"/>
            <a:ext cx="343869" cy="763504"/>
          </a:xfrm>
          <a:prstGeom prst="leftBrace">
            <a:avLst>
              <a:gd name="adj1" fmla="val 8333"/>
              <a:gd name="adj2" fmla="val 595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6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 animBg="1"/>
      <p:bldP spid="10" grpId="0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First, some fake data…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232" y="971550"/>
            <a:ext cx="6430835" cy="56121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(station = c(1, 1, 2, 2, 3, 3),                           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	catch = c(12, 23, 44, 65, 34, 49),                       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	hours = c(1, 2, 2, 3, 1, 1.5),                       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	weather = c("sun", "sun", "rain", "rain", "rain", "flood"))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 	station 	catch 	hours 	weather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1       	1    	12  	 1.0     	sun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2       	1    	23   	2.0    	sun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3       	2    	44   	2.0    	rain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4       	2   	65   	3.0    	rain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5       	3    	34   	1.0    	rain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6       	3    	49   	1.5   	flood</a:t>
            </a:r>
            <a:endParaRPr lang="en-US" sz="1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277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446"/>
            <a:ext cx="3111477" cy="1968754"/>
          </a:xfrm>
        </p:spPr>
        <p:txBody>
          <a:bodyPr>
            <a:noAutofit/>
          </a:bodyPr>
          <a:lstStyle/>
          <a:p>
            <a:r>
              <a:rPr lang="en-US" sz="3600" b="1" dirty="0"/>
              <a:t>select(): </a:t>
            </a:r>
            <a:r>
              <a:rPr lang="en-US" sz="3600" dirty="0"/>
              <a:t>only keep certain </a:t>
            </a:r>
            <a:r>
              <a:rPr lang="en-US" sz="3600" b="1" dirty="0"/>
              <a:t>columns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3988025" y="455694"/>
            <a:ext cx="7009908" cy="683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Note: in </a:t>
            </a:r>
            <a:r>
              <a:rPr lang="en-US" sz="2000" dirty="0" err="1"/>
              <a:t>dplyr</a:t>
            </a:r>
            <a:r>
              <a:rPr lang="en-US" sz="2000" dirty="0"/>
              <a:t> syntax, you no longer need the $, since the function already knows to look inside the </a:t>
            </a:r>
            <a:r>
              <a:rPr lang="en-US" sz="2000" dirty="0" err="1"/>
              <a:t>data.frame</a:t>
            </a:r>
            <a:r>
              <a:rPr lang="en-US" sz="2000" dirty="0"/>
              <a:t> you use with it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17" y="1981200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548703" y="1508401"/>
            <a:ext cx="4494938" cy="35239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select(station, catch)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	station 	catch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	1    	12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	1    	23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	2    	44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	2   	65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	3    	34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	3    	49   	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7824207" y="620440"/>
            <a:ext cx="343867" cy="14320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CF8B023-FF39-0E56-D031-7355B988E9EC}"/>
              </a:ext>
            </a:extLst>
          </p:cNvPr>
          <p:cNvSpPr/>
          <p:nvPr/>
        </p:nvSpPr>
        <p:spPr>
          <a:xfrm>
            <a:off x="3503930" y="2419506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F5EF7F-A529-28C4-D6EE-726B19031BC0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select -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filter - mutate - rename -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</a:rPr>
              <a:t>etc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!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0F2AA9F-8C00-57A1-AE4F-491E47B30678}"/>
              </a:ext>
            </a:extLst>
          </p:cNvPr>
          <p:cNvSpPr txBox="1">
            <a:spLocks/>
          </p:cNvSpPr>
          <p:nvPr/>
        </p:nvSpPr>
        <p:spPr>
          <a:xfrm>
            <a:off x="8196043" y="2382864"/>
            <a:ext cx="3768021" cy="95764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This is the same as</a:t>
            </a:r>
          </a:p>
          <a:p>
            <a:pPr marL="0" indent="0">
              <a:buNone/>
            </a:pPr>
            <a:r>
              <a:rPr lang="en-US" sz="2000" b="1" dirty="0"/>
              <a:t>select</a:t>
            </a:r>
            <a:r>
              <a:rPr lang="en-US" sz="2000" dirty="0"/>
              <a:t>(</a:t>
            </a:r>
            <a:r>
              <a:rPr lang="en-US" sz="2000" dirty="0" err="1"/>
              <a:t>catchdata</a:t>
            </a:r>
            <a:r>
              <a:rPr lang="en-US" sz="2000" dirty="0"/>
              <a:t>, station, catch)</a:t>
            </a:r>
          </a:p>
        </p:txBody>
      </p:sp>
    </p:spTree>
    <p:extLst>
      <p:ext uri="{BB962C8B-B14F-4D97-AF65-F5344CB8AC3E}">
        <p14:creationId xmlns:p14="http://schemas.microsoft.com/office/powerpoint/2010/main" val="44615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7" grpId="0" animBg="1"/>
      <p:bldP spid="6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446"/>
            <a:ext cx="3111477" cy="1968754"/>
          </a:xfrm>
        </p:spPr>
        <p:txBody>
          <a:bodyPr>
            <a:noAutofit/>
          </a:bodyPr>
          <a:lstStyle/>
          <a:p>
            <a:r>
              <a:rPr lang="en-US" sz="3600" b="1" dirty="0"/>
              <a:t>select(): </a:t>
            </a:r>
            <a:r>
              <a:rPr lang="en-US" sz="3600" dirty="0"/>
              <a:t>only keep certain </a:t>
            </a:r>
            <a:r>
              <a:rPr lang="en-US" sz="3600" b="1" dirty="0"/>
              <a:t>columns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3988025" y="455694"/>
            <a:ext cx="7009908" cy="683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Note: in </a:t>
            </a:r>
            <a:r>
              <a:rPr lang="en-US" sz="2000" dirty="0" err="1"/>
              <a:t>dplyr</a:t>
            </a:r>
            <a:r>
              <a:rPr lang="en-US" sz="2000" dirty="0"/>
              <a:t> syntax, you no longer need the $, since the function already knows to look inside the </a:t>
            </a:r>
            <a:r>
              <a:rPr lang="en-US" sz="2000" dirty="0" err="1"/>
              <a:t>data.frame</a:t>
            </a:r>
            <a:r>
              <a:rPr lang="en-US" sz="2000" dirty="0"/>
              <a:t> you use with it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17" y="1981200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548703" y="1508401"/>
            <a:ext cx="4494938" cy="35239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select(station, catch)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	station 	catch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	1    	12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	1    	23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	2    	44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	2   	65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	3    	34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	3    	49   	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7824207" y="620440"/>
            <a:ext cx="343867" cy="14320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AB0B216-8FC0-0E62-FE4F-935F6023FA1A}"/>
              </a:ext>
            </a:extLst>
          </p:cNvPr>
          <p:cNvSpPr txBox="1">
            <a:spLocks/>
          </p:cNvSpPr>
          <p:nvPr/>
        </p:nvSpPr>
        <p:spPr>
          <a:xfrm>
            <a:off x="4191844" y="5585762"/>
            <a:ext cx="4769258" cy="90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select(-hours, -weather)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accent1"/>
                </a:solidFill>
                <a:cs typeface="Courier New" panose="02070309020205020404" pitchFamily="49" charset="0"/>
              </a:rPr>
              <a:t>	</a:t>
            </a:r>
            <a:endParaRPr lang="en-US" sz="2200" dirty="0">
              <a:cs typeface="Courier New" panose="02070309020205020404" pitchFamily="49" charset="0"/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C579477C-2E43-1FD6-064F-0FAB66B0155B}"/>
              </a:ext>
            </a:extLst>
          </p:cNvPr>
          <p:cNvSpPr/>
          <p:nvPr/>
        </p:nvSpPr>
        <p:spPr>
          <a:xfrm rot="16200000">
            <a:off x="7658933" y="5125919"/>
            <a:ext cx="266247" cy="18402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7CA7169-1BCE-D352-04A5-7346CFE27D7A}"/>
              </a:ext>
            </a:extLst>
          </p:cNvPr>
          <p:cNvSpPr txBox="1">
            <a:spLocks/>
          </p:cNvSpPr>
          <p:nvPr/>
        </p:nvSpPr>
        <p:spPr>
          <a:xfrm>
            <a:off x="4088327" y="6221037"/>
            <a:ext cx="6086884" cy="478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Same result with negative column names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CF8B023-FF39-0E56-D031-7355B988E9EC}"/>
              </a:ext>
            </a:extLst>
          </p:cNvPr>
          <p:cNvSpPr/>
          <p:nvPr/>
        </p:nvSpPr>
        <p:spPr>
          <a:xfrm>
            <a:off x="3503930" y="2419506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3D1CCE3-5005-8FE4-1AD4-AA94B1504A9D}"/>
              </a:ext>
            </a:extLst>
          </p:cNvPr>
          <p:cNvSpPr/>
          <p:nvPr/>
        </p:nvSpPr>
        <p:spPr>
          <a:xfrm>
            <a:off x="466049" y="2253482"/>
            <a:ext cx="1283923" cy="2288037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45C8EA5-85E4-D6F5-56B9-99F557143E67}"/>
              </a:ext>
            </a:extLst>
          </p:cNvPr>
          <p:cNvSpPr/>
          <p:nvPr/>
        </p:nvSpPr>
        <p:spPr>
          <a:xfrm>
            <a:off x="5137184" y="1900826"/>
            <a:ext cx="2169561" cy="3173372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83B9F8-F722-DE7A-2B21-16F1C7C75CA4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select -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filter - mutate - rename -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</a:rPr>
              <a:t>etc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9190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/>
      <p:bldP spid="5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446"/>
            <a:ext cx="3111477" cy="1968754"/>
          </a:xfrm>
        </p:spPr>
        <p:txBody>
          <a:bodyPr>
            <a:noAutofit/>
          </a:bodyPr>
          <a:lstStyle/>
          <a:p>
            <a:r>
              <a:rPr lang="en-US" sz="3600" b="1" dirty="0"/>
              <a:t>select(): </a:t>
            </a:r>
            <a:r>
              <a:rPr lang="en-US" sz="3600" dirty="0"/>
              <a:t>only keep certain </a:t>
            </a:r>
            <a:r>
              <a:rPr lang="en-US" sz="3600" b="1" dirty="0"/>
              <a:t>columns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3988025" y="455694"/>
            <a:ext cx="7009908" cy="683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Note: in </a:t>
            </a:r>
            <a:r>
              <a:rPr lang="en-US" sz="2000" dirty="0" err="1"/>
              <a:t>dplyr</a:t>
            </a:r>
            <a:r>
              <a:rPr lang="en-US" sz="2000" dirty="0"/>
              <a:t> syntax, you no longer need the $, since the function already knows to look inside the </a:t>
            </a:r>
            <a:r>
              <a:rPr lang="en-US" sz="2000" dirty="0" err="1"/>
              <a:t>data.frame</a:t>
            </a:r>
            <a:r>
              <a:rPr lang="en-US" sz="2000" dirty="0"/>
              <a:t> you use with it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17" y="1981200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548703" y="1508401"/>
            <a:ext cx="4494938" cy="35239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select(station, catch)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	station 	catch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	1    	12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	1    	23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	2    	44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	2   	65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	3    	34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	3    	49   	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7824207" y="620440"/>
            <a:ext cx="343867" cy="14320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AB0B216-8FC0-0E62-FE4F-935F6023FA1A}"/>
              </a:ext>
            </a:extLst>
          </p:cNvPr>
          <p:cNvSpPr txBox="1">
            <a:spLocks/>
          </p:cNvSpPr>
          <p:nvPr/>
        </p:nvSpPr>
        <p:spPr>
          <a:xfrm>
            <a:off x="4191844" y="5585762"/>
            <a:ext cx="4769258" cy="90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select(-hours, -weather)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accent1"/>
                </a:solidFill>
                <a:cs typeface="Courier New" panose="02070309020205020404" pitchFamily="49" charset="0"/>
              </a:rPr>
              <a:t>	</a:t>
            </a:r>
            <a:endParaRPr lang="en-US" sz="2200" dirty="0">
              <a:cs typeface="Courier New" panose="02070309020205020404" pitchFamily="49" charset="0"/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C579477C-2E43-1FD6-064F-0FAB66B0155B}"/>
              </a:ext>
            </a:extLst>
          </p:cNvPr>
          <p:cNvSpPr/>
          <p:nvPr/>
        </p:nvSpPr>
        <p:spPr>
          <a:xfrm rot="16200000">
            <a:off x="7658933" y="5125919"/>
            <a:ext cx="266247" cy="18402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7CA7169-1BCE-D352-04A5-7346CFE27D7A}"/>
              </a:ext>
            </a:extLst>
          </p:cNvPr>
          <p:cNvSpPr txBox="1">
            <a:spLocks/>
          </p:cNvSpPr>
          <p:nvPr/>
        </p:nvSpPr>
        <p:spPr>
          <a:xfrm>
            <a:off x="4088327" y="6221037"/>
            <a:ext cx="6086884" cy="478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Same result with negative column names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CF8B023-FF39-0E56-D031-7355B988E9EC}"/>
              </a:ext>
            </a:extLst>
          </p:cNvPr>
          <p:cNvSpPr/>
          <p:nvPr/>
        </p:nvSpPr>
        <p:spPr>
          <a:xfrm>
            <a:off x="3503930" y="2419506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2964FA-3D08-2BEA-7E06-FE589E77CC53}"/>
              </a:ext>
            </a:extLst>
          </p:cNvPr>
          <p:cNvSpPr/>
          <p:nvPr/>
        </p:nvSpPr>
        <p:spPr>
          <a:xfrm>
            <a:off x="0" y="158754"/>
            <a:ext cx="12026383" cy="654049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CFD8D8-8C5C-7FD7-67FC-A4832E843F97}"/>
              </a:ext>
            </a:extLst>
          </p:cNvPr>
          <p:cNvSpPr txBox="1">
            <a:spLocks/>
          </p:cNvSpPr>
          <p:nvPr/>
        </p:nvSpPr>
        <p:spPr>
          <a:xfrm>
            <a:off x="7652190" y="2225164"/>
            <a:ext cx="4254263" cy="282809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Is there a Base R equivalent?</a:t>
            </a:r>
          </a:p>
          <a:p>
            <a:pPr marL="0" indent="0">
              <a:buNone/>
            </a:pPr>
            <a:r>
              <a:rPr lang="en-US" sz="2000" dirty="0"/>
              <a:t>catchdata[ , 1:2]</a:t>
            </a:r>
          </a:p>
          <a:p>
            <a:pPr lvl="1"/>
            <a:r>
              <a:rPr lang="en-US" sz="1800" dirty="0"/>
              <a:t>Not obvious to a reader</a:t>
            </a:r>
          </a:p>
          <a:p>
            <a:pPr lvl="1"/>
            <a:r>
              <a:rPr lang="en-US" sz="1800" dirty="0"/>
              <a:t>Not as robust to changes to the data!</a:t>
            </a:r>
          </a:p>
          <a:p>
            <a:pPr marL="0" indent="0">
              <a:buNone/>
            </a:pPr>
            <a:r>
              <a:rPr lang="en-US" sz="2000" dirty="0" err="1"/>
              <a:t>data.frame</a:t>
            </a:r>
            <a:r>
              <a:rPr lang="en-US" sz="2000" dirty="0"/>
              <a:t>(station=</a:t>
            </a:r>
            <a:r>
              <a:rPr lang="en-US" sz="2000" dirty="0" err="1"/>
              <a:t>catchdata$station</a:t>
            </a:r>
            <a:r>
              <a:rPr lang="en-US" sz="2000" dirty="0"/>
              <a:t>,                              	    catch=</a:t>
            </a:r>
            <a:r>
              <a:rPr lang="en-US" sz="2000" dirty="0" err="1"/>
              <a:t>catchdata$catch</a:t>
            </a:r>
            <a:r>
              <a:rPr lang="en-US" sz="2000" dirty="0"/>
              <a:t>)</a:t>
            </a:r>
          </a:p>
          <a:p>
            <a:pPr lvl="1"/>
            <a:r>
              <a:rPr lang="en-US" sz="1800" dirty="0"/>
              <a:t>Lots of extra typing</a:t>
            </a:r>
          </a:p>
          <a:p>
            <a:pPr marL="0" indent="0">
              <a:buNone/>
            </a:pPr>
            <a:r>
              <a:rPr lang="en-US" sz="2000" dirty="0"/>
              <a:t>catchdata[ , c("station", "catch")]</a:t>
            </a:r>
          </a:p>
          <a:p>
            <a:pPr lvl="1"/>
            <a:r>
              <a:rPr lang="en-US" sz="1800" dirty="0"/>
              <a:t>Kinda messy!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9BC981-2217-28AD-A9B1-03B0A17FD177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select -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filter - mutate - rename -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</a:rPr>
              <a:t>etc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60495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592"/>
            <a:ext cx="2989007" cy="1879492"/>
          </a:xfrm>
        </p:spPr>
        <p:txBody>
          <a:bodyPr>
            <a:noAutofit/>
          </a:bodyPr>
          <a:lstStyle/>
          <a:p>
            <a:r>
              <a:rPr lang="en-US" sz="3600" b="1" dirty="0"/>
              <a:t>filter(): </a:t>
            </a:r>
            <a:r>
              <a:rPr lang="en-US" sz="3600" dirty="0"/>
              <a:t>only keep certain </a:t>
            </a:r>
            <a:r>
              <a:rPr lang="en-US" sz="3600" b="1" dirty="0"/>
              <a:t>rows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696429" y="961935"/>
            <a:ext cx="3932709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Any logical vector will be fine here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321" y="1871938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825221" y="1748848"/>
            <a:ext cx="5249319" cy="3523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filter(station %in% 1:2)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 station 	catch 	hours 	weather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12     	1     	sun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23     	2     	sun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44     	2    	rain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 	65     	3    	rain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8500155" y="456293"/>
            <a:ext cx="269145" cy="19888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420859F-0079-853C-6100-C4B5B38CD7E3}"/>
              </a:ext>
            </a:extLst>
          </p:cNvPr>
          <p:cNvSpPr/>
          <p:nvPr/>
        </p:nvSpPr>
        <p:spPr>
          <a:xfrm>
            <a:off x="3689240" y="2292506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11DAD9-0FDE-C234-B883-C24A83F186E9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- filter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 - mutate - rename -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</a:rPr>
              <a:t>etc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4901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7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592"/>
            <a:ext cx="2989007" cy="1879492"/>
          </a:xfrm>
        </p:spPr>
        <p:txBody>
          <a:bodyPr>
            <a:noAutofit/>
          </a:bodyPr>
          <a:lstStyle/>
          <a:p>
            <a:r>
              <a:rPr lang="en-US" sz="3600" b="1" dirty="0"/>
              <a:t>filter(): </a:t>
            </a:r>
            <a:r>
              <a:rPr lang="en-US" sz="3600" dirty="0"/>
              <a:t>only keep certain </a:t>
            </a:r>
            <a:r>
              <a:rPr lang="en-US" sz="3600" b="1" dirty="0"/>
              <a:t>rows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696429" y="961935"/>
            <a:ext cx="3932709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Any logical vector will be fine here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321" y="1871938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825221" y="1748848"/>
            <a:ext cx="5249319" cy="3523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filter(station %in% 1:2)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 station 	catch 	hours 	weather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12     	1     	sun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23     	2     	sun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44     	2    	rain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 	65     	3    	rain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8500155" y="456293"/>
            <a:ext cx="269145" cy="19888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420859F-0079-853C-6100-C4B5B38CD7E3}"/>
              </a:ext>
            </a:extLst>
          </p:cNvPr>
          <p:cNvSpPr/>
          <p:nvPr/>
        </p:nvSpPr>
        <p:spPr>
          <a:xfrm>
            <a:off x="3689240" y="2292506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15A73BA-659D-233A-9B0C-984E644F248F}"/>
              </a:ext>
            </a:extLst>
          </p:cNvPr>
          <p:cNvSpPr/>
          <p:nvPr/>
        </p:nvSpPr>
        <p:spPr>
          <a:xfrm>
            <a:off x="427136" y="2144221"/>
            <a:ext cx="2738095" cy="1618887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ACC3E38-1832-CAA8-30CC-2993247EE563}"/>
              </a:ext>
            </a:extLst>
          </p:cNvPr>
          <p:cNvSpPr/>
          <p:nvPr/>
        </p:nvSpPr>
        <p:spPr>
          <a:xfrm>
            <a:off x="5292213" y="2144221"/>
            <a:ext cx="4572756" cy="2383817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A72D01B-2D77-9A16-4008-5059958FD9CC}"/>
              </a:ext>
            </a:extLst>
          </p:cNvPr>
          <p:cNvSpPr/>
          <p:nvPr/>
        </p:nvSpPr>
        <p:spPr>
          <a:xfrm>
            <a:off x="427136" y="2144221"/>
            <a:ext cx="742241" cy="2288037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4AC7AA3-BEE2-C80B-AFBE-B2B5779998DA}"/>
              </a:ext>
            </a:extLst>
          </p:cNvPr>
          <p:cNvSpPr/>
          <p:nvPr/>
        </p:nvSpPr>
        <p:spPr>
          <a:xfrm>
            <a:off x="7578591" y="1784018"/>
            <a:ext cx="888401" cy="360204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01878A-7301-C286-07C3-A8B6FD7211CD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- filter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 - mutate - rename -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</a:rPr>
              <a:t>etc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2066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Data manipulation with </a:t>
            </a:r>
            <a:r>
              <a:rPr lang="en-US" sz="3600" b="1" dirty="0" err="1"/>
              <a:t>dplyr</a:t>
            </a:r>
            <a:r>
              <a:rPr lang="en-US" sz="3600" dirty="0"/>
              <a:t> (aka </a:t>
            </a:r>
            <a:r>
              <a:rPr lang="en-US" sz="3600" b="1" dirty="0" err="1"/>
              <a:t>tidyverse</a:t>
            </a:r>
            <a:r>
              <a:rPr lang="en-US" sz="3600" dirty="0"/>
              <a:t>)</a:t>
            </a:r>
          </a:p>
        </p:txBody>
      </p:sp>
      <p:pic>
        <p:nvPicPr>
          <p:cNvPr id="6" name="Picture 5" descr="A picture containing text, person, human face, person&#10;&#10;Description automatically generated">
            <a:extLst>
              <a:ext uri="{FF2B5EF4-FFF2-40B4-BE49-F238E27FC236}">
                <a16:creationId xmlns:a16="http://schemas.microsoft.com/office/drawing/2014/main" id="{1BE062A5-1BB4-259F-AE5C-84D43780BD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925" y="2590800"/>
            <a:ext cx="27241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402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592"/>
            <a:ext cx="2989007" cy="1879492"/>
          </a:xfrm>
        </p:spPr>
        <p:txBody>
          <a:bodyPr>
            <a:noAutofit/>
          </a:bodyPr>
          <a:lstStyle/>
          <a:p>
            <a:r>
              <a:rPr lang="en-US" sz="3600" b="1" dirty="0"/>
              <a:t>filter(): </a:t>
            </a:r>
            <a:r>
              <a:rPr lang="en-US" sz="3600" dirty="0"/>
              <a:t>only keep certain </a:t>
            </a:r>
            <a:r>
              <a:rPr lang="en-US" sz="3600" b="1" dirty="0"/>
              <a:t>rows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696429" y="961935"/>
            <a:ext cx="3932709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Any logical vector will be fine here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321" y="1871938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825221" y="1748848"/>
            <a:ext cx="5249319" cy="3523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filter(station %in% 1:2)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 station 	catch 	hours 	weather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12     	1     	sun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23     	2     	sun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44     	2    	rain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 	65     	3    	rain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8500155" y="456293"/>
            <a:ext cx="269145" cy="19888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420859F-0079-853C-6100-C4B5B38CD7E3}"/>
              </a:ext>
            </a:extLst>
          </p:cNvPr>
          <p:cNvSpPr/>
          <p:nvPr/>
        </p:nvSpPr>
        <p:spPr>
          <a:xfrm>
            <a:off x="3689240" y="2292506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82B153-384A-0D23-BAC0-221969C509A9}"/>
              </a:ext>
            </a:extLst>
          </p:cNvPr>
          <p:cNvSpPr/>
          <p:nvPr/>
        </p:nvSpPr>
        <p:spPr>
          <a:xfrm>
            <a:off x="0" y="218414"/>
            <a:ext cx="12192000" cy="613158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CFD8D8-8C5C-7FD7-67FC-A4832E843F97}"/>
              </a:ext>
            </a:extLst>
          </p:cNvPr>
          <p:cNvSpPr txBox="1">
            <a:spLocks/>
          </p:cNvSpPr>
          <p:nvPr/>
        </p:nvSpPr>
        <p:spPr>
          <a:xfrm>
            <a:off x="5220969" y="5152543"/>
            <a:ext cx="6234431" cy="14870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Is there a Base R equivalent?</a:t>
            </a:r>
          </a:p>
          <a:p>
            <a:pPr marL="0" indent="0">
              <a:buNone/>
            </a:pPr>
            <a:r>
              <a:rPr lang="en-US" sz="2000" dirty="0"/>
              <a:t>catchdata[ </a:t>
            </a:r>
            <a:r>
              <a:rPr lang="en-US" sz="2000" dirty="0" err="1"/>
              <a:t>catchdata$station</a:t>
            </a:r>
            <a:r>
              <a:rPr lang="en-US" sz="2000" dirty="0"/>
              <a:t> %in% 1:2, ]</a:t>
            </a:r>
          </a:p>
          <a:p>
            <a:pPr lvl="1"/>
            <a:r>
              <a:rPr lang="en-US" sz="1800" dirty="0"/>
              <a:t>A little extra typing</a:t>
            </a:r>
          </a:p>
          <a:p>
            <a:pPr lvl="1"/>
            <a:r>
              <a:rPr lang="en-US" sz="1800" dirty="0"/>
              <a:t>A reader might not know what the square brackets mean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12D256-D9AB-FC0B-C071-CA8051D6A053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- filter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 - mutate - rename -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</a:rPr>
              <a:t>etc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30350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521482" cy="1943100"/>
          </a:xfrm>
        </p:spPr>
        <p:txBody>
          <a:bodyPr>
            <a:noAutofit/>
          </a:bodyPr>
          <a:lstStyle/>
          <a:p>
            <a:r>
              <a:rPr lang="en-US" sz="3600" b="1" dirty="0"/>
              <a:t>mutate(): </a:t>
            </a:r>
            <a:r>
              <a:rPr lang="en-US" sz="3600" b="1" u="sng" dirty="0"/>
              <a:t>make</a:t>
            </a:r>
            <a:r>
              <a:rPr lang="en-US" sz="3600" dirty="0"/>
              <a:t> (or transform) columns </a:t>
            </a:r>
            <a:endParaRPr lang="en-US" sz="3600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8093758" y="682414"/>
            <a:ext cx="3932709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 err="1"/>
              <a:t>ColName</a:t>
            </a:r>
            <a:r>
              <a:rPr lang="en-US" sz="2000" b="1" dirty="0"/>
              <a:t> = Formula…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002" y="1943100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798552" y="1361803"/>
            <a:ext cx="7227916" cy="4419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mutate(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catch_rate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= catch/hours)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	station    catch     hours     weather 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catch_rate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	1    	   12   	    1.0          sun   	12.00000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	1    	   23          2.0          sun   	11.50000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	2    	   44          2.0          rain   	22.00000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	2     	   65          3.0          rain   	21.66667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	3    	   34          1.0          rain   	34.00000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	3   	   49          1.5          flood   	32.66667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9307311" y="-338421"/>
            <a:ext cx="278140" cy="3102302"/>
          </a:xfrm>
          <a:prstGeom prst="leftBrace">
            <a:avLst>
              <a:gd name="adj1" fmla="val 8333"/>
              <a:gd name="adj2" fmla="val 271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0B22948-4444-AB5F-859A-1659CFB5DFF3}"/>
              </a:ext>
            </a:extLst>
          </p:cNvPr>
          <p:cNvSpPr/>
          <p:nvPr/>
        </p:nvSpPr>
        <p:spPr>
          <a:xfrm>
            <a:off x="3689240" y="2292506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7A5963-FF40-84FA-0F90-C39C084334B1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- filter - </a:t>
            </a:r>
            <a:r>
              <a:rPr lang="en-US" sz="1600" dirty="0"/>
              <a:t>mutate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 - rename -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</a:rPr>
              <a:t>etc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0108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7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521482" cy="1943100"/>
          </a:xfrm>
        </p:spPr>
        <p:txBody>
          <a:bodyPr>
            <a:noAutofit/>
          </a:bodyPr>
          <a:lstStyle/>
          <a:p>
            <a:r>
              <a:rPr lang="en-US" sz="3600" b="1" dirty="0"/>
              <a:t>mutate(): </a:t>
            </a:r>
            <a:r>
              <a:rPr lang="en-US" sz="3600" b="1" u="sng" dirty="0"/>
              <a:t>make</a:t>
            </a:r>
            <a:r>
              <a:rPr lang="en-US" sz="3600" dirty="0"/>
              <a:t> (or transform) columns </a:t>
            </a:r>
            <a:endParaRPr lang="en-US" sz="3600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8093758" y="682414"/>
            <a:ext cx="3932709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 err="1"/>
              <a:t>ColName</a:t>
            </a:r>
            <a:r>
              <a:rPr lang="en-US" sz="2000" b="1" dirty="0"/>
              <a:t> = Formula…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002" y="1943100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798552" y="1361803"/>
            <a:ext cx="7227916" cy="4419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mutate(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catch_rate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= catch/hours)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	station    catch     hours     weather 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catch_rate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	1    	   12   	    1.0          sun   	12.00000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	1    	   23          2.0          sun   	11.50000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	2    	   44          2.0          rain   	22.00000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	2     	   65          3.0          rain   	21.66667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	3    	   34          1.0          rain   	34.00000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	3   	   49          1.5          flood   	32.66667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9307311" y="-338421"/>
            <a:ext cx="278140" cy="3102302"/>
          </a:xfrm>
          <a:prstGeom prst="leftBrace">
            <a:avLst>
              <a:gd name="adj1" fmla="val 8333"/>
              <a:gd name="adj2" fmla="val 271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0B22948-4444-AB5F-859A-1659CFB5DFF3}"/>
              </a:ext>
            </a:extLst>
          </p:cNvPr>
          <p:cNvSpPr/>
          <p:nvPr/>
        </p:nvSpPr>
        <p:spPr>
          <a:xfrm>
            <a:off x="3689240" y="2292506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E67DE4E-0839-739E-411A-39C37CCAA552}"/>
              </a:ext>
            </a:extLst>
          </p:cNvPr>
          <p:cNvSpPr/>
          <p:nvPr/>
        </p:nvSpPr>
        <p:spPr>
          <a:xfrm>
            <a:off x="1222799" y="2215383"/>
            <a:ext cx="544456" cy="2288037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714568E-47A8-08C3-5D7D-E33818B05D77}"/>
              </a:ext>
            </a:extLst>
          </p:cNvPr>
          <p:cNvSpPr/>
          <p:nvPr/>
        </p:nvSpPr>
        <p:spPr>
          <a:xfrm>
            <a:off x="1767255" y="2215382"/>
            <a:ext cx="544456" cy="2288037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D11732D-7ECC-85E8-8D8B-197C3D7A9FEA}"/>
              </a:ext>
            </a:extLst>
          </p:cNvPr>
          <p:cNvSpPr/>
          <p:nvPr/>
        </p:nvSpPr>
        <p:spPr>
          <a:xfrm>
            <a:off x="10236762" y="1778698"/>
            <a:ext cx="1606476" cy="3285671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A4AD75A-8314-6F55-0A24-10AA4C780EF2}"/>
              </a:ext>
            </a:extLst>
          </p:cNvPr>
          <p:cNvSpPr/>
          <p:nvPr/>
        </p:nvSpPr>
        <p:spPr>
          <a:xfrm>
            <a:off x="7868053" y="1366285"/>
            <a:ext cx="1334939" cy="412413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CB8281B-05DD-A692-6C32-BE9D9A152A9E}"/>
              </a:ext>
            </a:extLst>
          </p:cNvPr>
          <p:cNvSpPr/>
          <p:nvPr/>
        </p:nvSpPr>
        <p:spPr>
          <a:xfrm>
            <a:off x="9446382" y="1367387"/>
            <a:ext cx="699942" cy="411312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431E2B7-7769-A37F-C3A2-292706635FBA}"/>
              </a:ext>
            </a:extLst>
          </p:cNvPr>
          <p:cNvSpPr/>
          <p:nvPr/>
        </p:nvSpPr>
        <p:spPr>
          <a:xfrm>
            <a:off x="10287576" y="1372970"/>
            <a:ext cx="699942" cy="411312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720909-6311-7A5F-1738-B525CCB8D20A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- filter - </a:t>
            </a:r>
            <a:r>
              <a:rPr lang="en-US" sz="1600" dirty="0"/>
              <a:t>mutate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 - rename -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</a:rPr>
              <a:t>etc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0674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521482" cy="1943100"/>
          </a:xfrm>
        </p:spPr>
        <p:txBody>
          <a:bodyPr>
            <a:noAutofit/>
          </a:bodyPr>
          <a:lstStyle/>
          <a:p>
            <a:r>
              <a:rPr lang="en-US" sz="3600" b="1" dirty="0"/>
              <a:t>mutate(): </a:t>
            </a:r>
            <a:r>
              <a:rPr lang="en-US" sz="3600" b="1" u="sng" dirty="0"/>
              <a:t>make</a:t>
            </a:r>
            <a:r>
              <a:rPr lang="en-US" sz="3600" b="1" dirty="0"/>
              <a:t> </a:t>
            </a:r>
            <a:r>
              <a:rPr lang="en-US" sz="3600" dirty="0"/>
              <a:t>(or transform) columns </a:t>
            </a:r>
            <a:endParaRPr lang="en-US" sz="3600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8093758" y="682414"/>
            <a:ext cx="3932709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 err="1"/>
              <a:t>ColName</a:t>
            </a:r>
            <a:r>
              <a:rPr lang="en-US" sz="2000" b="1" dirty="0"/>
              <a:t> = Formula…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002" y="1943100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CFD8D8-8C5C-7FD7-67FC-A4832E843F97}"/>
              </a:ext>
            </a:extLst>
          </p:cNvPr>
          <p:cNvSpPr txBox="1">
            <a:spLocks/>
          </p:cNvSpPr>
          <p:nvPr/>
        </p:nvSpPr>
        <p:spPr>
          <a:xfrm>
            <a:off x="4627306" y="5394597"/>
            <a:ext cx="6828094" cy="12410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Is there a Base R equivalent?</a:t>
            </a:r>
          </a:p>
          <a:p>
            <a:pPr marL="0" indent="0">
              <a:buNone/>
            </a:pPr>
            <a:r>
              <a:rPr lang="en-US" sz="2000" dirty="0" err="1"/>
              <a:t>catchdata$catch_rate</a:t>
            </a:r>
            <a:r>
              <a:rPr lang="en-US" sz="2000" dirty="0"/>
              <a:t> &lt;- </a:t>
            </a:r>
            <a:r>
              <a:rPr lang="en-US" sz="2000" dirty="0" err="1"/>
              <a:t>catchdata$catch</a:t>
            </a:r>
            <a:r>
              <a:rPr lang="en-US" sz="2000" dirty="0"/>
              <a:t> / </a:t>
            </a:r>
            <a:r>
              <a:rPr lang="en-US" sz="2000" dirty="0" err="1"/>
              <a:t>catchdata$hours</a:t>
            </a:r>
            <a:r>
              <a:rPr lang="en-US" sz="2000" dirty="0"/>
              <a:t> </a:t>
            </a:r>
          </a:p>
          <a:p>
            <a:pPr lvl="1"/>
            <a:r>
              <a:rPr lang="en-US" sz="1800" dirty="0"/>
              <a:t>This one’s actually not so bad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798552" y="1361803"/>
            <a:ext cx="7227916" cy="4419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mutate(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catch_rate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= catch/hours)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	station    catch     hours     weather 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catch_rate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	1    	   12   	    1.0          sun   	12.00000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	1    	   23          2.0          sun   	11.50000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	2    	   44          2.0          rain   	22.00000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	2     	   65          3.0          rain   	21.66667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	3    	   34          1.0          rain   	34.00000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	3   	   49          1.5          flood   	32.66667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9307311" y="-338421"/>
            <a:ext cx="278140" cy="3102302"/>
          </a:xfrm>
          <a:prstGeom prst="leftBrace">
            <a:avLst>
              <a:gd name="adj1" fmla="val 8333"/>
              <a:gd name="adj2" fmla="val 271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0B22948-4444-AB5F-859A-1659CFB5DFF3}"/>
              </a:ext>
            </a:extLst>
          </p:cNvPr>
          <p:cNvSpPr/>
          <p:nvPr/>
        </p:nvSpPr>
        <p:spPr>
          <a:xfrm>
            <a:off x="3689240" y="2292506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9B4927-F7AC-8A92-049C-BF42910C03A3}"/>
              </a:ext>
            </a:extLst>
          </p:cNvPr>
          <p:cNvSpPr/>
          <p:nvPr/>
        </p:nvSpPr>
        <p:spPr>
          <a:xfrm>
            <a:off x="0" y="101600"/>
            <a:ext cx="12192000" cy="504190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1656BC-A92A-C412-1757-D05A40B94E2D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- filter - </a:t>
            </a:r>
            <a:r>
              <a:rPr lang="en-US" sz="1600" dirty="0"/>
              <a:t>mutate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 - rename -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</a:rPr>
              <a:t>etc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79952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3785901" y="758512"/>
            <a:ext cx="8239535" cy="5061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%&gt;%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mutate(weather =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ifelse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(weather=="sun", "SUN!", weather))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	station    catch     hours     weather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1       	1    	   12   	    1.0          SUN!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2       	1    	   23          2.0          SUN!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3       	2    	   44          2.0          rain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4       	2     	   65          3.0          rain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5       	3    	   34          1.0          rain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6       	3   	   49          1.5          flood   	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90741" cy="1993900"/>
          </a:xfrm>
        </p:spPr>
        <p:txBody>
          <a:bodyPr>
            <a:noAutofit/>
          </a:bodyPr>
          <a:lstStyle/>
          <a:p>
            <a:r>
              <a:rPr lang="en-US" sz="3600" b="1" dirty="0"/>
              <a:t>mutate(): </a:t>
            </a:r>
            <a:r>
              <a:rPr lang="en-US" sz="3600" dirty="0"/>
              <a:t>make (or </a:t>
            </a:r>
            <a:r>
              <a:rPr lang="en-US" sz="3600" b="1" u="sng" dirty="0"/>
              <a:t>transform</a:t>
            </a:r>
            <a:r>
              <a:rPr lang="en-US" sz="3600" dirty="0"/>
              <a:t>) columns </a:t>
            </a:r>
            <a:endParaRPr lang="en-US" sz="3600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4072696" y="60006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4216330" y="244029"/>
            <a:ext cx="3099807" cy="3812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 err="1"/>
              <a:t>ColName</a:t>
            </a:r>
            <a:r>
              <a:rPr lang="en-US" sz="2000" b="1" dirty="0"/>
              <a:t> = Formula…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264" y="2123440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16200000" flipH="1">
            <a:off x="8154018" y="-34111"/>
            <a:ext cx="459318" cy="2060753"/>
          </a:xfrm>
          <a:prstGeom prst="leftBrace">
            <a:avLst>
              <a:gd name="adj1" fmla="val 8333"/>
              <a:gd name="adj2" fmla="val 448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0EE6CF-85F9-C256-C9E1-63167E1825C5}"/>
              </a:ext>
            </a:extLst>
          </p:cNvPr>
          <p:cNvSpPr txBox="1">
            <a:spLocks/>
          </p:cNvSpPr>
          <p:nvPr/>
        </p:nvSpPr>
        <p:spPr>
          <a:xfrm>
            <a:off x="7889410" y="414377"/>
            <a:ext cx="1014493" cy="37137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Logical</a:t>
            </a:r>
            <a:endParaRPr lang="en-US" sz="1800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70A9E01E-DF92-B4D7-296D-66001669226B}"/>
              </a:ext>
            </a:extLst>
          </p:cNvPr>
          <p:cNvSpPr/>
          <p:nvPr/>
        </p:nvSpPr>
        <p:spPr>
          <a:xfrm rot="16200000" flipH="1">
            <a:off x="9741977" y="671553"/>
            <a:ext cx="460689" cy="650796"/>
          </a:xfrm>
          <a:prstGeom prst="leftBrace">
            <a:avLst>
              <a:gd name="adj1" fmla="val 8333"/>
              <a:gd name="adj2" fmla="val 448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749AD8-EE18-5951-5AD1-21B890EA81D7}"/>
              </a:ext>
            </a:extLst>
          </p:cNvPr>
          <p:cNvSpPr txBox="1">
            <a:spLocks/>
          </p:cNvSpPr>
          <p:nvPr/>
        </p:nvSpPr>
        <p:spPr>
          <a:xfrm>
            <a:off x="9465074" y="159900"/>
            <a:ext cx="1014493" cy="67250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Value if TRUE </a:t>
            </a:r>
            <a:endParaRPr lang="en-US" sz="18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6F6570F-5CB8-A472-D7CC-C4E2248A90DD}"/>
              </a:ext>
            </a:extLst>
          </p:cNvPr>
          <p:cNvSpPr txBox="1">
            <a:spLocks/>
          </p:cNvSpPr>
          <p:nvPr/>
        </p:nvSpPr>
        <p:spPr>
          <a:xfrm>
            <a:off x="10688423" y="159899"/>
            <a:ext cx="1014493" cy="67250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Value if FALSE</a:t>
            </a:r>
            <a:endParaRPr lang="en-US" sz="1800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2EAE1439-9D8F-9D9D-D76D-0F3C3DF82DB2}"/>
              </a:ext>
            </a:extLst>
          </p:cNvPr>
          <p:cNvSpPr/>
          <p:nvPr/>
        </p:nvSpPr>
        <p:spPr>
          <a:xfrm rot="16200000" flipH="1">
            <a:off x="10947852" y="496485"/>
            <a:ext cx="414752" cy="1014493"/>
          </a:xfrm>
          <a:prstGeom prst="leftBrace">
            <a:avLst>
              <a:gd name="adj1" fmla="val 8333"/>
              <a:gd name="adj2" fmla="val 448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669E9CB-510E-021C-F1DD-D2A2B75596AD}"/>
              </a:ext>
            </a:extLst>
          </p:cNvPr>
          <p:cNvSpPr txBox="1">
            <a:spLocks/>
          </p:cNvSpPr>
          <p:nvPr/>
        </p:nvSpPr>
        <p:spPr>
          <a:xfrm>
            <a:off x="10614470" y="2112068"/>
            <a:ext cx="1351046" cy="82423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Note that vectors can be used!</a:t>
            </a:r>
            <a:endParaRPr lang="en-US" sz="18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ADCAB62-18BD-9673-7CC2-04D0D0AF8066}"/>
              </a:ext>
            </a:extLst>
          </p:cNvPr>
          <p:cNvCxnSpPr>
            <a:cxnSpLocks/>
          </p:cNvCxnSpPr>
          <p:nvPr/>
        </p:nvCxnSpPr>
        <p:spPr>
          <a:xfrm flipV="1">
            <a:off x="11155228" y="1801610"/>
            <a:ext cx="0" cy="261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955B600-BED5-B57C-2FDA-CD74607E3716}"/>
              </a:ext>
            </a:extLst>
          </p:cNvPr>
          <p:cNvSpPr/>
          <p:nvPr/>
        </p:nvSpPr>
        <p:spPr>
          <a:xfrm>
            <a:off x="3572529" y="2465289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6B4E8C-B9D4-EF0C-8D39-11A0DD9A9BAF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- filter - </a:t>
            </a:r>
            <a:r>
              <a:rPr lang="en-US" sz="1600" dirty="0"/>
              <a:t>mutate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 - rename -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</a:rPr>
              <a:t>etc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5582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animBg="1"/>
      <p:bldP spid="7" grpId="0" animBg="1"/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3785901" y="758512"/>
            <a:ext cx="8239535" cy="5061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%&gt;%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mutate(weather =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ifelse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(weather=="sun", "SUN!", weather))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	station    catch     hours     weather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1       	1    	   12   	    1.0          SUN!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2       	1    	   23          2.0          SUN!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3       	2    	   44          2.0          rain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4       	2     	   65          3.0          rain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5       	3    	   34          1.0          rain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6       	3   	   49          1.5          flood   	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90741" cy="1993900"/>
          </a:xfrm>
        </p:spPr>
        <p:txBody>
          <a:bodyPr>
            <a:noAutofit/>
          </a:bodyPr>
          <a:lstStyle/>
          <a:p>
            <a:r>
              <a:rPr lang="en-US" sz="3600" b="1" dirty="0"/>
              <a:t>mutate(): </a:t>
            </a:r>
            <a:r>
              <a:rPr lang="en-US" sz="3600" dirty="0"/>
              <a:t>make (or </a:t>
            </a:r>
            <a:r>
              <a:rPr lang="en-US" sz="3600" b="1" u="sng" dirty="0"/>
              <a:t>transform</a:t>
            </a:r>
            <a:r>
              <a:rPr lang="en-US" sz="3600" dirty="0"/>
              <a:t>) columns </a:t>
            </a:r>
            <a:endParaRPr lang="en-US" sz="3600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4072696" y="60006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4216330" y="244029"/>
            <a:ext cx="3099807" cy="3812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 err="1"/>
              <a:t>ColName</a:t>
            </a:r>
            <a:r>
              <a:rPr lang="en-US" sz="2000" b="1" dirty="0"/>
              <a:t> = Formula…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264" y="2123440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16200000" flipH="1">
            <a:off x="8154018" y="-34111"/>
            <a:ext cx="459318" cy="2060753"/>
          </a:xfrm>
          <a:prstGeom prst="leftBrace">
            <a:avLst>
              <a:gd name="adj1" fmla="val 8333"/>
              <a:gd name="adj2" fmla="val 448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0EE6CF-85F9-C256-C9E1-63167E1825C5}"/>
              </a:ext>
            </a:extLst>
          </p:cNvPr>
          <p:cNvSpPr txBox="1">
            <a:spLocks/>
          </p:cNvSpPr>
          <p:nvPr/>
        </p:nvSpPr>
        <p:spPr>
          <a:xfrm>
            <a:off x="7889410" y="414377"/>
            <a:ext cx="1014493" cy="37137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Logical</a:t>
            </a:r>
            <a:endParaRPr lang="en-US" sz="1800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70A9E01E-DF92-B4D7-296D-66001669226B}"/>
              </a:ext>
            </a:extLst>
          </p:cNvPr>
          <p:cNvSpPr/>
          <p:nvPr/>
        </p:nvSpPr>
        <p:spPr>
          <a:xfrm rot="16200000" flipH="1">
            <a:off x="9741977" y="671553"/>
            <a:ext cx="460689" cy="650796"/>
          </a:xfrm>
          <a:prstGeom prst="leftBrace">
            <a:avLst>
              <a:gd name="adj1" fmla="val 8333"/>
              <a:gd name="adj2" fmla="val 448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749AD8-EE18-5951-5AD1-21B890EA81D7}"/>
              </a:ext>
            </a:extLst>
          </p:cNvPr>
          <p:cNvSpPr txBox="1">
            <a:spLocks/>
          </p:cNvSpPr>
          <p:nvPr/>
        </p:nvSpPr>
        <p:spPr>
          <a:xfrm>
            <a:off x="9465074" y="159900"/>
            <a:ext cx="1014493" cy="67250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Value if TRUE </a:t>
            </a:r>
            <a:endParaRPr lang="en-US" sz="18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6F6570F-5CB8-A472-D7CC-C4E2248A90DD}"/>
              </a:ext>
            </a:extLst>
          </p:cNvPr>
          <p:cNvSpPr txBox="1">
            <a:spLocks/>
          </p:cNvSpPr>
          <p:nvPr/>
        </p:nvSpPr>
        <p:spPr>
          <a:xfrm>
            <a:off x="10688423" y="159899"/>
            <a:ext cx="1014493" cy="67250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Value if FALSE</a:t>
            </a:r>
            <a:endParaRPr lang="en-US" sz="1800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2EAE1439-9D8F-9D9D-D76D-0F3C3DF82DB2}"/>
              </a:ext>
            </a:extLst>
          </p:cNvPr>
          <p:cNvSpPr/>
          <p:nvPr/>
        </p:nvSpPr>
        <p:spPr>
          <a:xfrm rot="16200000" flipH="1">
            <a:off x="10947852" y="496485"/>
            <a:ext cx="414752" cy="1014493"/>
          </a:xfrm>
          <a:prstGeom prst="leftBrace">
            <a:avLst>
              <a:gd name="adj1" fmla="val 8333"/>
              <a:gd name="adj2" fmla="val 448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669E9CB-510E-021C-F1DD-D2A2B75596AD}"/>
              </a:ext>
            </a:extLst>
          </p:cNvPr>
          <p:cNvSpPr txBox="1">
            <a:spLocks/>
          </p:cNvSpPr>
          <p:nvPr/>
        </p:nvSpPr>
        <p:spPr>
          <a:xfrm>
            <a:off x="10614470" y="2112068"/>
            <a:ext cx="1351046" cy="82423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Note that vectors can be used!</a:t>
            </a:r>
            <a:endParaRPr lang="en-US" sz="18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ADCAB62-18BD-9673-7CC2-04D0D0AF8066}"/>
              </a:ext>
            </a:extLst>
          </p:cNvPr>
          <p:cNvCxnSpPr>
            <a:cxnSpLocks/>
          </p:cNvCxnSpPr>
          <p:nvPr/>
        </p:nvCxnSpPr>
        <p:spPr>
          <a:xfrm flipV="1">
            <a:off x="11155228" y="1801610"/>
            <a:ext cx="0" cy="261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955B600-BED5-B57C-2FDA-CD74607E3716}"/>
              </a:ext>
            </a:extLst>
          </p:cNvPr>
          <p:cNvSpPr/>
          <p:nvPr/>
        </p:nvSpPr>
        <p:spPr>
          <a:xfrm>
            <a:off x="3572529" y="2465289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92398C-35B3-20D1-A121-E79EE0DA3D97}"/>
              </a:ext>
            </a:extLst>
          </p:cNvPr>
          <p:cNvSpPr/>
          <p:nvPr/>
        </p:nvSpPr>
        <p:spPr>
          <a:xfrm>
            <a:off x="2364868" y="2284981"/>
            <a:ext cx="814168" cy="2528319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D05F73A-064B-3B5A-815B-9465C0B15E84}"/>
              </a:ext>
            </a:extLst>
          </p:cNvPr>
          <p:cNvSpPr/>
          <p:nvPr/>
        </p:nvSpPr>
        <p:spPr>
          <a:xfrm>
            <a:off x="7316136" y="1225923"/>
            <a:ext cx="2097917" cy="371379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E27D7B9-2543-7B08-CE5F-C584E5550300}"/>
              </a:ext>
            </a:extLst>
          </p:cNvPr>
          <p:cNvSpPr/>
          <p:nvPr/>
        </p:nvSpPr>
        <p:spPr>
          <a:xfrm>
            <a:off x="2480407" y="3429001"/>
            <a:ext cx="583815" cy="1180322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5470209-317B-7061-C044-66AC871AB378}"/>
              </a:ext>
            </a:extLst>
          </p:cNvPr>
          <p:cNvSpPr/>
          <p:nvPr/>
        </p:nvSpPr>
        <p:spPr>
          <a:xfrm>
            <a:off x="10623589" y="1252213"/>
            <a:ext cx="1079319" cy="34509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D154B04-628A-94BA-E8EB-358D148A47C6}"/>
              </a:ext>
            </a:extLst>
          </p:cNvPr>
          <p:cNvSpPr/>
          <p:nvPr/>
        </p:nvSpPr>
        <p:spPr>
          <a:xfrm>
            <a:off x="2480407" y="2726108"/>
            <a:ext cx="608307" cy="703552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10014D0-4200-656D-93C0-B2A0810321A2}"/>
              </a:ext>
            </a:extLst>
          </p:cNvPr>
          <p:cNvSpPr/>
          <p:nvPr/>
        </p:nvSpPr>
        <p:spPr>
          <a:xfrm>
            <a:off x="9579449" y="1252212"/>
            <a:ext cx="870207" cy="331122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D7EEAD3-BB5A-CB23-375A-F2778265E841}"/>
              </a:ext>
            </a:extLst>
          </p:cNvPr>
          <p:cNvSpPr/>
          <p:nvPr/>
        </p:nvSpPr>
        <p:spPr>
          <a:xfrm>
            <a:off x="8678545" y="1962928"/>
            <a:ext cx="1606476" cy="3285671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0E259DC-16A2-B22E-1A1B-F3C5E7E637D9}"/>
              </a:ext>
            </a:extLst>
          </p:cNvPr>
          <p:cNvSpPr/>
          <p:nvPr/>
        </p:nvSpPr>
        <p:spPr>
          <a:xfrm>
            <a:off x="8804396" y="2430340"/>
            <a:ext cx="907197" cy="952625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997BB5A-E0EE-3000-1E44-6C9931FF7494}"/>
              </a:ext>
            </a:extLst>
          </p:cNvPr>
          <p:cNvSpPr/>
          <p:nvPr/>
        </p:nvSpPr>
        <p:spPr>
          <a:xfrm>
            <a:off x="8804396" y="3393734"/>
            <a:ext cx="907197" cy="1776471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74518ED-22F3-B316-14D0-A306C12A7DD7}"/>
              </a:ext>
            </a:extLst>
          </p:cNvPr>
          <p:cNvSpPr/>
          <p:nvPr/>
        </p:nvSpPr>
        <p:spPr>
          <a:xfrm>
            <a:off x="5214150" y="1231191"/>
            <a:ext cx="1079319" cy="371379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0BDAA1-B5E3-1A79-65B5-5171F3950CD9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- filter - </a:t>
            </a:r>
            <a:r>
              <a:rPr lang="en-US" sz="1600" dirty="0"/>
              <a:t>mutate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 - rename -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</a:rPr>
              <a:t>etc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4492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6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71D6D30-90C7-A831-DE50-AEC678A1C0FB}"/>
              </a:ext>
            </a:extLst>
          </p:cNvPr>
          <p:cNvSpPr txBox="1">
            <a:spLocks/>
          </p:cNvSpPr>
          <p:nvPr/>
        </p:nvSpPr>
        <p:spPr>
          <a:xfrm>
            <a:off x="10614470" y="2112068"/>
            <a:ext cx="1351046" cy="82423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Note that vectors can be used!</a:t>
            </a:r>
            <a:endParaRPr lang="en-US" sz="18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3785901" y="758512"/>
            <a:ext cx="8239535" cy="5061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%&gt;%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mutate(weather =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ifelse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(weather=="sun", "SUN!", weather))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	station    catch     hours     weather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1       	1    	   12   	    1.0          SUN!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2       	1    	   23          2.0          SUN!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3       	2    	   44          2.0          rain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4       	2     	   65          3.0          rain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5       	3    	   34          1.0          rain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6       	3   	   49          1.5          flood   	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90741" cy="1993900"/>
          </a:xfrm>
        </p:spPr>
        <p:txBody>
          <a:bodyPr>
            <a:noAutofit/>
          </a:bodyPr>
          <a:lstStyle/>
          <a:p>
            <a:r>
              <a:rPr lang="en-US" sz="3600" b="1" dirty="0"/>
              <a:t>mutate(): </a:t>
            </a:r>
            <a:r>
              <a:rPr lang="en-US" sz="3600" dirty="0"/>
              <a:t>make (or </a:t>
            </a:r>
            <a:r>
              <a:rPr lang="en-US" sz="3600" b="1" u="sng" dirty="0"/>
              <a:t>transform</a:t>
            </a:r>
            <a:r>
              <a:rPr lang="en-US" sz="3600" dirty="0"/>
              <a:t>) columns </a:t>
            </a:r>
            <a:endParaRPr lang="en-US" sz="3600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4072696" y="60006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4216330" y="244029"/>
            <a:ext cx="3099807" cy="3812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 err="1"/>
              <a:t>ColName</a:t>
            </a:r>
            <a:r>
              <a:rPr lang="en-US" sz="2000" b="1" dirty="0"/>
              <a:t> = Formula…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264" y="2123440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CFD8D8-8C5C-7FD7-67FC-A4832E843F97}"/>
              </a:ext>
            </a:extLst>
          </p:cNvPr>
          <p:cNvSpPr txBox="1">
            <a:spLocks/>
          </p:cNvSpPr>
          <p:nvPr/>
        </p:nvSpPr>
        <p:spPr>
          <a:xfrm>
            <a:off x="5425156" y="5441126"/>
            <a:ext cx="6277760" cy="12410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Is there a Base R equivalent?</a:t>
            </a:r>
          </a:p>
          <a:p>
            <a:pPr marL="0" indent="0">
              <a:buNone/>
            </a:pPr>
            <a:r>
              <a:rPr lang="en-US" sz="2000" dirty="0" err="1"/>
              <a:t>catchdata$weather</a:t>
            </a:r>
            <a:r>
              <a:rPr lang="en-US" sz="2000" dirty="0"/>
              <a:t>[</a:t>
            </a:r>
            <a:r>
              <a:rPr lang="en-US" sz="2000" dirty="0" err="1"/>
              <a:t>catchdata$weather</a:t>
            </a:r>
            <a:r>
              <a:rPr lang="en-US" sz="2000" dirty="0"/>
              <a:t>=="sun"] &lt;- "SUN!"</a:t>
            </a:r>
          </a:p>
          <a:p>
            <a:pPr lvl="1"/>
            <a:r>
              <a:rPr lang="en-US" sz="1800" dirty="0"/>
              <a:t>This one’s actually not so bad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16200000" flipH="1">
            <a:off x="8154018" y="-34111"/>
            <a:ext cx="459318" cy="2060753"/>
          </a:xfrm>
          <a:prstGeom prst="leftBrace">
            <a:avLst>
              <a:gd name="adj1" fmla="val 8333"/>
              <a:gd name="adj2" fmla="val 448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0EE6CF-85F9-C256-C9E1-63167E1825C5}"/>
              </a:ext>
            </a:extLst>
          </p:cNvPr>
          <p:cNvSpPr txBox="1">
            <a:spLocks/>
          </p:cNvSpPr>
          <p:nvPr/>
        </p:nvSpPr>
        <p:spPr>
          <a:xfrm>
            <a:off x="7889410" y="414377"/>
            <a:ext cx="1014493" cy="37137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Logical</a:t>
            </a:r>
            <a:endParaRPr lang="en-US" sz="1800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70A9E01E-DF92-B4D7-296D-66001669226B}"/>
              </a:ext>
            </a:extLst>
          </p:cNvPr>
          <p:cNvSpPr/>
          <p:nvPr/>
        </p:nvSpPr>
        <p:spPr>
          <a:xfrm rot="16200000" flipH="1">
            <a:off x="9741977" y="671553"/>
            <a:ext cx="460689" cy="650796"/>
          </a:xfrm>
          <a:prstGeom prst="leftBrace">
            <a:avLst>
              <a:gd name="adj1" fmla="val 8333"/>
              <a:gd name="adj2" fmla="val 448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749AD8-EE18-5951-5AD1-21B890EA81D7}"/>
              </a:ext>
            </a:extLst>
          </p:cNvPr>
          <p:cNvSpPr txBox="1">
            <a:spLocks/>
          </p:cNvSpPr>
          <p:nvPr/>
        </p:nvSpPr>
        <p:spPr>
          <a:xfrm>
            <a:off x="9465074" y="159900"/>
            <a:ext cx="1014493" cy="67250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Value if TRUE </a:t>
            </a:r>
            <a:endParaRPr lang="en-US" sz="18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6F6570F-5CB8-A472-D7CC-C4E2248A90DD}"/>
              </a:ext>
            </a:extLst>
          </p:cNvPr>
          <p:cNvSpPr txBox="1">
            <a:spLocks/>
          </p:cNvSpPr>
          <p:nvPr/>
        </p:nvSpPr>
        <p:spPr>
          <a:xfrm>
            <a:off x="10688423" y="159899"/>
            <a:ext cx="1014493" cy="67250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Value if FALSE</a:t>
            </a:r>
            <a:endParaRPr lang="en-US" sz="1800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2EAE1439-9D8F-9D9D-D76D-0F3C3DF82DB2}"/>
              </a:ext>
            </a:extLst>
          </p:cNvPr>
          <p:cNvSpPr/>
          <p:nvPr/>
        </p:nvSpPr>
        <p:spPr>
          <a:xfrm rot="16200000" flipH="1">
            <a:off x="10947852" y="496485"/>
            <a:ext cx="414752" cy="1014493"/>
          </a:xfrm>
          <a:prstGeom prst="leftBrace">
            <a:avLst>
              <a:gd name="adj1" fmla="val 8333"/>
              <a:gd name="adj2" fmla="val 448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ADCAB62-18BD-9673-7CC2-04D0D0AF8066}"/>
              </a:ext>
            </a:extLst>
          </p:cNvPr>
          <p:cNvCxnSpPr>
            <a:cxnSpLocks/>
          </p:cNvCxnSpPr>
          <p:nvPr/>
        </p:nvCxnSpPr>
        <p:spPr>
          <a:xfrm flipV="1">
            <a:off x="11155228" y="1801610"/>
            <a:ext cx="0" cy="261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955B600-BED5-B57C-2FDA-CD74607E3716}"/>
              </a:ext>
            </a:extLst>
          </p:cNvPr>
          <p:cNvSpPr/>
          <p:nvPr/>
        </p:nvSpPr>
        <p:spPr>
          <a:xfrm>
            <a:off x="3572529" y="2465289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45BBD6-0FFA-39C1-0C4F-0ADF9BB93B09}"/>
              </a:ext>
            </a:extLst>
          </p:cNvPr>
          <p:cNvSpPr/>
          <p:nvPr/>
        </p:nvSpPr>
        <p:spPr>
          <a:xfrm>
            <a:off x="0" y="159900"/>
            <a:ext cx="12012736" cy="498360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D2A272-1A76-1AED-F2A1-CE0CE024D1AE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- filter - </a:t>
            </a:r>
            <a:r>
              <a:rPr lang="en-US" sz="1600" dirty="0"/>
              <a:t>mutate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 - rename -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</a:rPr>
              <a:t>etc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72191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393390" cy="1663700"/>
          </a:xfrm>
        </p:spPr>
        <p:txBody>
          <a:bodyPr>
            <a:noAutofit/>
          </a:bodyPr>
          <a:lstStyle/>
          <a:p>
            <a:r>
              <a:rPr lang="en-US" sz="3600" b="1" dirty="0"/>
              <a:t>rename(): </a:t>
            </a:r>
            <a:r>
              <a:rPr lang="en-US" sz="3600" dirty="0"/>
              <a:t>rename columns</a:t>
            </a:r>
            <a:endParaRPr lang="en-US" sz="3600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8063520" y="641228"/>
            <a:ext cx="3932709" cy="3812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 err="1"/>
              <a:t>NewColName</a:t>
            </a:r>
            <a:r>
              <a:rPr lang="en-US" sz="2000" b="1" dirty="0"/>
              <a:t> = </a:t>
            </a:r>
            <a:r>
              <a:rPr lang="en-US" sz="2000" b="1" dirty="0" err="1"/>
              <a:t>OldColName</a:t>
            </a:r>
            <a:endParaRPr lang="en-US" sz="20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56" y="2060221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390162" y="701403"/>
            <a:ext cx="6468338" cy="4419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select(station, catch) %&gt;%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rename(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=station,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=catch)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1           	1        		12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2           	1        		23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3           	2        		44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4           	2        		65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5           	3         		34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6           	3         		49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7958566" y="-1008214"/>
            <a:ext cx="340227" cy="4805425"/>
          </a:xfrm>
          <a:prstGeom prst="leftBrace">
            <a:avLst>
              <a:gd name="adj1" fmla="val 8333"/>
              <a:gd name="adj2" fmla="val 271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E2B464-2A14-087A-8753-C7E505290DAC}"/>
              </a:ext>
            </a:extLst>
          </p:cNvPr>
          <p:cNvSpPr txBox="1">
            <a:spLocks/>
          </p:cNvSpPr>
          <p:nvPr/>
        </p:nvSpPr>
        <p:spPr>
          <a:xfrm>
            <a:off x="3470823" y="171129"/>
            <a:ext cx="3932709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Check it out!  It’s a pipeline!!!</a:t>
            </a:r>
            <a:endParaRPr lang="en-US" sz="2000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7E8380A-0658-2B7D-F194-7BF214FB17A0}"/>
              </a:ext>
            </a:extLst>
          </p:cNvPr>
          <p:cNvSpPr/>
          <p:nvPr/>
        </p:nvSpPr>
        <p:spPr>
          <a:xfrm>
            <a:off x="4033392" y="2479460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48DB63-A470-FC94-ABAB-B61B62E389CC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- filter - mutate - </a:t>
            </a:r>
            <a:r>
              <a:rPr lang="en-US" sz="1600" dirty="0"/>
              <a:t>rename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 -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</a:rPr>
              <a:t>etc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7132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7" grpId="0" animBg="1"/>
      <p:bldP spid="9" grpId="0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393390" cy="1663700"/>
          </a:xfrm>
        </p:spPr>
        <p:txBody>
          <a:bodyPr>
            <a:noAutofit/>
          </a:bodyPr>
          <a:lstStyle/>
          <a:p>
            <a:r>
              <a:rPr lang="en-US" sz="3600" b="1" dirty="0"/>
              <a:t>rename(): </a:t>
            </a:r>
            <a:r>
              <a:rPr lang="en-US" sz="3600" dirty="0"/>
              <a:t>rename columns</a:t>
            </a:r>
            <a:endParaRPr lang="en-US" sz="3600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8063520" y="641228"/>
            <a:ext cx="3932709" cy="3812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 err="1"/>
              <a:t>NewColName</a:t>
            </a:r>
            <a:r>
              <a:rPr lang="en-US" sz="2000" b="1" dirty="0"/>
              <a:t> = </a:t>
            </a:r>
            <a:r>
              <a:rPr lang="en-US" sz="2000" b="1" dirty="0" err="1"/>
              <a:t>OldColName</a:t>
            </a:r>
            <a:endParaRPr lang="en-US" sz="20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56" y="2060221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390162" y="701403"/>
            <a:ext cx="6468338" cy="4419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select(station, catch) %&gt;%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rename(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=station,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=catch)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1           	1        		12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2           	1        		23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3           	2        		44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4           	2        		65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5           	3         		34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6           	3         		49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7958566" y="-1008214"/>
            <a:ext cx="340227" cy="4805425"/>
          </a:xfrm>
          <a:prstGeom prst="leftBrace">
            <a:avLst>
              <a:gd name="adj1" fmla="val 8333"/>
              <a:gd name="adj2" fmla="val 271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E2B464-2A14-087A-8753-C7E505290DAC}"/>
              </a:ext>
            </a:extLst>
          </p:cNvPr>
          <p:cNvSpPr txBox="1">
            <a:spLocks/>
          </p:cNvSpPr>
          <p:nvPr/>
        </p:nvSpPr>
        <p:spPr>
          <a:xfrm>
            <a:off x="3470823" y="171129"/>
            <a:ext cx="3932709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Check it out!  It’s a pipeline!!!</a:t>
            </a:r>
            <a:endParaRPr lang="en-US" sz="2000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7E8380A-0658-2B7D-F194-7BF214FB17A0}"/>
              </a:ext>
            </a:extLst>
          </p:cNvPr>
          <p:cNvSpPr/>
          <p:nvPr/>
        </p:nvSpPr>
        <p:spPr>
          <a:xfrm>
            <a:off x="4033392" y="2479460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8FAB7DB-DCA9-68E7-333B-4684A058DE90}"/>
              </a:ext>
            </a:extLst>
          </p:cNvPr>
          <p:cNvSpPr/>
          <p:nvPr/>
        </p:nvSpPr>
        <p:spPr>
          <a:xfrm>
            <a:off x="397670" y="2314866"/>
            <a:ext cx="1345672" cy="230567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8C176-9E40-ED3D-49F9-F8BFC5D3150F}"/>
              </a:ext>
            </a:extLst>
          </p:cNvPr>
          <p:cNvSpPr/>
          <p:nvPr/>
        </p:nvSpPr>
        <p:spPr>
          <a:xfrm>
            <a:off x="4694538" y="1016226"/>
            <a:ext cx="2518112" cy="44510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43769DA-44F5-B4E7-310C-CB0D362DE855}"/>
              </a:ext>
            </a:extLst>
          </p:cNvPr>
          <p:cNvSpPr/>
          <p:nvPr/>
        </p:nvSpPr>
        <p:spPr>
          <a:xfrm>
            <a:off x="6048079" y="2666288"/>
            <a:ext cx="3715276" cy="234529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49D288-A661-56DD-BEA0-52E3ECE889C0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- filter - mutate - </a:t>
            </a:r>
            <a:r>
              <a:rPr lang="en-US" sz="1600" dirty="0"/>
              <a:t>rename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 -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</a:rPr>
              <a:t>etc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2634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393390" cy="1663700"/>
          </a:xfrm>
        </p:spPr>
        <p:txBody>
          <a:bodyPr>
            <a:noAutofit/>
          </a:bodyPr>
          <a:lstStyle/>
          <a:p>
            <a:r>
              <a:rPr lang="en-US" sz="3600" b="1" dirty="0"/>
              <a:t>rename(): </a:t>
            </a:r>
            <a:r>
              <a:rPr lang="en-US" sz="3600" dirty="0"/>
              <a:t>rename columns</a:t>
            </a:r>
            <a:endParaRPr lang="en-US" sz="3600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8063520" y="641228"/>
            <a:ext cx="3932709" cy="3812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 err="1"/>
              <a:t>NewColName</a:t>
            </a:r>
            <a:r>
              <a:rPr lang="en-US" sz="2000" b="1" dirty="0"/>
              <a:t> = </a:t>
            </a:r>
            <a:r>
              <a:rPr lang="en-US" sz="2000" b="1" dirty="0" err="1"/>
              <a:t>OldColName</a:t>
            </a:r>
            <a:endParaRPr lang="en-US" sz="20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56" y="2060221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390162" y="701403"/>
            <a:ext cx="6468338" cy="4419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select(station, catch) %&gt;%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rename(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=station,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=catch)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1           	1        		12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2           	1        		23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3           	2        		44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4           	2        		65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5           	3         		34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6           	3         		49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7958566" y="-1008214"/>
            <a:ext cx="340227" cy="4805425"/>
          </a:xfrm>
          <a:prstGeom prst="leftBrace">
            <a:avLst>
              <a:gd name="adj1" fmla="val 8333"/>
              <a:gd name="adj2" fmla="val 271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E2B464-2A14-087A-8753-C7E505290DAC}"/>
              </a:ext>
            </a:extLst>
          </p:cNvPr>
          <p:cNvSpPr txBox="1">
            <a:spLocks/>
          </p:cNvSpPr>
          <p:nvPr/>
        </p:nvSpPr>
        <p:spPr>
          <a:xfrm>
            <a:off x="3470823" y="171129"/>
            <a:ext cx="3932709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Check it out!  It’s a pipeline!!!</a:t>
            </a:r>
            <a:endParaRPr lang="en-US" sz="2000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7E8380A-0658-2B7D-F194-7BF214FB17A0}"/>
              </a:ext>
            </a:extLst>
          </p:cNvPr>
          <p:cNvSpPr/>
          <p:nvPr/>
        </p:nvSpPr>
        <p:spPr>
          <a:xfrm>
            <a:off x="4033392" y="2479460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8FAB7DB-DCA9-68E7-333B-4684A058DE90}"/>
              </a:ext>
            </a:extLst>
          </p:cNvPr>
          <p:cNvSpPr/>
          <p:nvPr/>
        </p:nvSpPr>
        <p:spPr>
          <a:xfrm>
            <a:off x="397670" y="2314866"/>
            <a:ext cx="1345672" cy="230567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8C176-9E40-ED3D-49F9-F8BFC5D3150F}"/>
              </a:ext>
            </a:extLst>
          </p:cNvPr>
          <p:cNvSpPr/>
          <p:nvPr/>
        </p:nvSpPr>
        <p:spPr>
          <a:xfrm>
            <a:off x="4694538" y="1016226"/>
            <a:ext cx="2518112" cy="44510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BC71CB-48D5-9C9A-AAB8-5AF15DE3095E}"/>
              </a:ext>
            </a:extLst>
          </p:cNvPr>
          <p:cNvSpPr/>
          <p:nvPr/>
        </p:nvSpPr>
        <p:spPr>
          <a:xfrm>
            <a:off x="468138" y="2349049"/>
            <a:ext cx="1215384" cy="317239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FD7B5F1-2889-4846-D790-7FA50428FEFE}"/>
              </a:ext>
            </a:extLst>
          </p:cNvPr>
          <p:cNvSpPr/>
          <p:nvPr/>
        </p:nvSpPr>
        <p:spPr>
          <a:xfrm>
            <a:off x="7403532" y="1484901"/>
            <a:ext cx="860251" cy="340227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27ABE23-1610-1A6A-2ACE-6089E8570CDA}"/>
              </a:ext>
            </a:extLst>
          </p:cNvPr>
          <p:cNvSpPr/>
          <p:nvPr/>
        </p:nvSpPr>
        <p:spPr>
          <a:xfrm>
            <a:off x="9834695" y="1484900"/>
            <a:ext cx="625357" cy="340227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460EBF5-AEC1-6F01-174B-4FB88CC362B7}"/>
              </a:ext>
            </a:extLst>
          </p:cNvPr>
          <p:cNvSpPr/>
          <p:nvPr/>
        </p:nvSpPr>
        <p:spPr>
          <a:xfrm>
            <a:off x="5725967" y="1501333"/>
            <a:ext cx="1606225" cy="34509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5026FE4-0852-93B0-5F2A-BCA173775069}"/>
              </a:ext>
            </a:extLst>
          </p:cNvPr>
          <p:cNvSpPr/>
          <p:nvPr/>
        </p:nvSpPr>
        <p:spPr>
          <a:xfrm>
            <a:off x="8328964" y="1482959"/>
            <a:ext cx="1434391" cy="34509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43769DA-44F5-B4E7-310C-CB0D362DE855}"/>
              </a:ext>
            </a:extLst>
          </p:cNvPr>
          <p:cNvSpPr/>
          <p:nvPr/>
        </p:nvSpPr>
        <p:spPr>
          <a:xfrm>
            <a:off x="6048079" y="2666288"/>
            <a:ext cx="3715276" cy="234529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E965B38-F165-7015-618A-621D823AE3B3}"/>
              </a:ext>
            </a:extLst>
          </p:cNvPr>
          <p:cNvSpPr/>
          <p:nvPr/>
        </p:nvSpPr>
        <p:spPr>
          <a:xfrm>
            <a:off x="6166645" y="2221912"/>
            <a:ext cx="3579618" cy="430394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8172EB-616E-234A-9668-6A402533F905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- filter - mutate - </a:t>
            </a:r>
            <a:r>
              <a:rPr lang="en-US" sz="1600" dirty="0"/>
              <a:t>rename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 -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</a:rPr>
              <a:t>etc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2952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Motivation: Matt’s typical Base R data workflow…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04E75-4991-B38A-1547-41AF9BC7831E}"/>
              </a:ext>
            </a:extLst>
          </p:cNvPr>
          <p:cNvSpPr txBox="1"/>
          <p:nvPr/>
        </p:nvSpPr>
        <p:spPr>
          <a:xfrm>
            <a:off x="3258820" y="914401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Import </a:t>
            </a:r>
            <a:r>
              <a:rPr lang="en-US" sz="2000" dirty="0" err="1"/>
              <a:t>MyDataFrame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34B1E-3EB2-DC79-5D90-D06CA40A9414}"/>
              </a:ext>
            </a:extLst>
          </p:cNvPr>
          <p:cNvSpPr txBox="1"/>
          <p:nvPr/>
        </p:nvSpPr>
        <p:spPr>
          <a:xfrm>
            <a:off x="3258820" y="2242984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4A142C-CD6A-228E-D689-2F031E1FF0B6}"/>
              </a:ext>
            </a:extLst>
          </p:cNvPr>
          <p:cNvSpPr txBox="1"/>
          <p:nvPr/>
        </p:nvSpPr>
        <p:spPr>
          <a:xfrm>
            <a:off x="3258820" y="3566532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172052-BCFE-42FC-A7FF-619B043C9DAA}"/>
              </a:ext>
            </a:extLst>
          </p:cNvPr>
          <p:cNvSpPr txBox="1"/>
          <p:nvPr/>
        </p:nvSpPr>
        <p:spPr>
          <a:xfrm>
            <a:off x="3258820" y="4890080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63ED0-9E06-C372-7DF3-2445E9AE5CD9}"/>
              </a:ext>
            </a:extLst>
          </p:cNvPr>
          <p:cNvSpPr txBox="1"/>
          <p:nvPr/>
        </p:nvSpPr>
        <p:spPr>
          <a:xfrm>
            <a:off x="3258820" y="6213628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B40F2E-232D-6B43-6811-8294A47E0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9" y="1323549"/>
            <a:ext cx="1536389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898D0B-8649-D553-8C8D-7B1DCEC88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8" y="2604735"/>
            <a:ext cx="1536389" cy="91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530CFDE-4CAB-3C46-DB0B-3858F9689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8" y="3862914"/>
            <a:ext cx="1536389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971F2E-811E-A4BC-3249-059E81956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8" y="5251831"/>
            <a:ext cx="1536389" cy="914400"/>
          </a:xfrm>
          <a:prstGeom prst="rect">
            <a:avLst/>
          </a:prstGeom>
        </p:spPr>
      </p:pic>
      <p:pic>
        <p:nvPicPr>
          <p:cNvPr id="19" name="Picture 18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056332C0-47BD-09A2-2A4D-B7050B29FD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318675" y="1599225"/>
            <a:ext cx="916120" cy="391023"/>
          </a:xfrm>
          <a:prstGeom prst="rect">
            <a:avLst/>
          </a:prstGeom>
        </p:spPr>
      </p:pic>
      <p:pic>
        <p:nvPicPr>
          <p:cNvPr id="20" name="Picture 19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5E34D04A-8314-1919-E146-0238F4F712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318675" y="2938106"/>
            <a:ext cx="916120" cy="391023"/>
          </a:xfrm>
          <a:prstGeom prst="rect">
            <a:avLst/>
          </a:prstGeom>
        </p:spPr>
      </p:pic>
      <p:pic>
        <p:nvPicPr>
          <p:cNvPr id="21" name="Picture 20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C31FEC79-E62B-8B1C-078E-F1E5221302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390106" y="4247295"/>
            <a:ext cx="916120" cy="391023"/>
          </a:xfrm>
          <a:prstGeom prst="rect">
            <a:avLst/>
          </a:prstGeom>
        </p:spPr>
      </p:pic>
      <p:pic>
        <p:nvPicPr>
          <p:cNvPr id="22" name="Picture 21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9CEEC9E7-DC5B-9CEE-C602-4CF7E2AE36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415193" y="5548469"/>
            <a:ext cx="916120" cy="39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83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393390" cy="1663700"/>
          </a:xfrm>
        </p:spPr>
        <p:txBody>
          <a:bodyPr>
            <a:noAutofit/>
          </a:bodyPr>
          <a:lstStyle/>
          <a:p>
            <a:r>
              <a:rPr lang="en-US" sz="3600" b="1" dirty="0"/>
              <a:t>rename(): </a:t>
            </a:r>
            <a:r>
              <a:rPr lang="en-US" sz="3600" dirty="0"/>
              <a:t>rename columns</a:t>
            </a:r>
            <a:endParaRPr lang="en-US" sz="3600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8063520" y="641228"/>
            <a:ext cx="3932709" cy="3812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 err="1"/>
              <a:t>NewColName</a:t>
            </a:r>
            <a:r>
              <a:rPr lang="en-US" sz="2000" b="1" dirty="0"/>
              <a:t> = </a:t>
            </a:r>
            <a:r>
              <a:rPr lang="en-US" sz="2000" b="1" dirty="0" err="1"/>
              <a:t>OldColName</a:t>
            </a:r>
            <a:endParaRPr lang="en-US" sz="20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56" y="2060221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CFD8D8-8C5C-7FD7-67FC-A4832E843F97}"/>
              </a:ext>
            </a:extLst>
          </p:cNvPr>
          <p:cNvSpPr txBox="1">
            <a:spLocks/>
          </p:cNvSpPr>
          <p:nvPr/>
        </p:nvSpPr>
        <p:spPr>
          <a:xfrm>
            <a:off x="4341381" y="5180493"/>
            <a:ext cx="7200900" cy="15063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Is there a Base R equivalent?</a:t>
            </a:r>
          </a:p>
          <a:p>
            <a:pPr marL="0" indent="0">
              <a:buNone/>
            </a:pPr>
            <a:r>
              <a:rPr lang="en-US" sz="2000" dirty="0"/>
              <a:t>names(catchdata)[names(catchdata)=="station"] &lt;- "</a:t>
            </a:r>
            <a:r>
              <a:rPr lang="en-US" sz="2000" dirty="0" err="1"/>
              <a:t>Station_Num</a:t>
            </a:r>
            <a:r>
              <a:rPr lang="en-US" sz="2000" dirty="0"/>
              <a:t>"</a:t>
            </a:r>
            <a:endParaRPr lang="en-US" sz="2000" i="1" dirty="0"/>
          </a:p>
          <a:p>
            <a:pPr marL="0" indent="0">
              <a:buNone/>
            </a:pPr>
            <a:r>
              <a:rPr lang="en-US" sz="2000" dirty="0"/>
              <a:t>names(catchdata)[names(catchdata)=="catch"] &lt;- "</a:t>
            </a:r>
            <a:r>
              <a:rPr lang="en-US" sz="2000" dirty="0" err="1"/>
              <a:t>Coho_catch</a:t>
            </a:r>
            <a:r>
              <a:rPr lang="en-US" sz="2000" dirty="0"/>
              <a:t>"</a:t>
            </a:r>
          </a:p>
          <a:p>
            <a:pPr lvl="1"/>
            <a:r>
              <a:rPr lang="en-US" sz="1800" dirty="0"/>
              <a:t>Yikes, that’s awkward!!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390162" y="701403"/>
            <a:ext cx="6468338" cy="4419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select(station, catch) %&gt;%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rename(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=station,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=catch)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1           	1        		12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2           	1        		23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3           	2        		44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4           	2        		65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5           	3         		34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6           	3         		49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7958566" y="-1008214"/>
            <a:ext cx="340227" cy="4805425"/>
          </a:xfrm>
          <a:prstGeom prst="leftBrace">
            <a:avLst>
              <a:gd name="adj1" fmla="val 8333"/>
              <a:gd name="adj2" fmla="val 271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E2B464-2A14-087A-8753-C7E505290DAC}"/>
              </a:ext>
            </a:extLst>
          </p:cNvPr>
          <p:cNvSpPr txBox="1">
            <a:spLocks/>
          </p:cNvSpPr>
          <p:nvPr/>
        </p:nvSpPr>
        <p:spPr>
          <a:xfrm>
            <a:off x="3470823" y="171129"/>
            <a:ext cx="3932709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Check it out!  It’s a pipeline!!!</a:t>
            </a:r>
            <a:endParaRPr lang="en-US" sz="2000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7E8380A-0658-2B7D-F194-7BF214FB17A0}"/>
              </a:ext>
            </a:extLst>
          </p:cNvPr>
          <p:cNvSpPr/>
          <p:nvPr/>
        </p:nvSpPr>
        <p:spPr>
          <a:xfrm>
            <a:off x="4033392" y="2479460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97732B-AA51-6FB5-5537-45AC958B2B02}"/>
              </a:ext>
            </a:extLst>
          </p:cNvPr>
          <p:cNvSpPr/>
          <p:nvPr/>
        </p:nvSpPr>
        <p:spPr>
          <a:xfrm>
            <a:off x="0" y="88900"/>
            <a:ext cx="12192000" cy="505460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4AD56-7F49-8537-66B2-BA62B73E112F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- filter - mutate - </a:t>
            </a:r>
            <a:r>
              <a:rPr lang="en-US" sz="1600" dirty="0"/>
              <a:t>rename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 -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</a:rPr>
              <a:t>etc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2737710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94DC8-D612-4B2D-AE3D-1B9AD69EE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966" y="2540000"/>
            <a:ext cx="10752880" cy="7543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dfname1 %&gt;% </a:t>
            </a:r>
            <a:r>
              <a:rPr lang="en-US" sz="2400" dirty="0" err="1">
                <a:latin typeface="Consolas" panose="020B0609020204030204" pitchFamily="49" charset="0"/>
              </a:rPr>
              <a:t>left_join</a:t>
            </a:r>
            <a:r>
              <a:rPr lang="en-US" sz="2400" dirty="0">
                <a:latin typeface="Consolas" panose="020B0609020204030204" pitchFamily="49" charset="0"/>
              </a:rPr>
              <a:t>(dfname2, by = c(“Year” = “</a:t>
            </a:r>
            <a:r>
              <a:rPr lang="en-US" sz="2400" dirty="0" err="1">
                <a:latin typeface="Consolas" panose="020B0609020204030204" pitchFamily="49" charset="0"/>
              </a:rPr>
              <a:t>Yr</a:t>
            </a:r>
            <a:r>
              <a:rPr lang="en-US" sz="2400" dirty="0">
                <a:latin typeface="Consolas" panose="020B0609020204030204" pitchFamily="49" charset="0"/>
              </a:rPr>
              <a:t>”))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9" name="Picture 8" descr="A picture containing computer&#10;&#10;Description automatically generated">
            <a:extLst>
              <a:ext uri="{FF2B5EF4-FFF2-40B4-BE49-F238E27FC236}">
                <a16:creationId xmlns:a16="http://schemas.microsoft.com/office/drawing/2014/main" id="{C61C46BA-EBE6-4399-BB94-0D6934924B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672" y="0"/>
            <a:ext cx="2092629" cy="241588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34545A-E6EF-417D-B7F3-75A88B6DF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31</a:t>
            </a:fld>
            <a:endParaRPr lang="en-US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D775BD0-936A-46D2-B1C4-AD4632DDD556}"/>
              </a:ext>
            </a:extLst>
          </p:cNvPr>
          <p:cNvGraphicFramePr>
            <a:graphicFrameLocks noGrp="1"/>
          </p:cNvGraphicFramePr>
          <p:nvPr/>
        </p:nvGraphicFramePr>
        <p:xfrm>
          <a:off x="203984" y="3563652"/>
          <a:ext cx="312928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1653767005"/>
                    </a:ext>
                  </a:extLst>
                </a:gridCol>
                <a:gridCol w="955040">
                  <a:extLst>
                    <a:ext uri="{9D8B030D-6E8A-4147-A177-3AD203B41FA5}">
                      <a16:colId xmlns:a16="http://schemas.microsoft.com/office/drawing/2014/main" val="337319634"/>
                    </a:ext>
                  </a:extLst>
                </a:gridCol>
                <a:gridCol w="1209040">
                  <a:extLst>
                    <a:ext uri="{9D8B030D-6E8A-4147-A177-3AD203B41FA5}">
                      <a16:colId xmlns:a16="http://schemas.microsoft.com/office/drawing/2014/main" val="173727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Var1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2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88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082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5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10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56420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A141D259-8941-4FEB-8D4D-3A178CB2F12C}"/>
              </a:ext>
            </a:extLst>
          </p:cNvPr>
          <p:cNvGraphicFramePr>
            <a:graphicFrameLocks noGrp="1"/>
          </p:cNvGraphicFramePr>
          <p:nvPr/>
        </p:nvGraphicFramePr>
        <p:xfrm>
          <a:off x="3659020" y="3563652"/>
          <a:ext cx="1926346" cy="1767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20506">
                  <a:extLst>
                    <a:ext uri="{9D8B030D-6E8A-4147-A177-3AD203B41FA5}">
                      <a16:colId xmlns:a16="http://schemas.microsoft.com/office/drawing/2014/main" val="165376700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73727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Yr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2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88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082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53216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CEC19F89-0E2E-4449-8391-4807FD5DF6EB}"/>
              </a:ext>
            </a:extLst>
          </p:cNvPr>
          <p:cNvSpPr/>
          <p:nvPr/>
        </p:nvSpPr>
        <p:spPr>
          <a:xfrm>
            <a:off x="5758406" y="4101917"/>
            <a:ext cx="1759353" cy="1157468"/>
          </a:xfrm>
          <a:prstGeom prst="rightArrow">
            <a:avLst/>
          </a:prstGeom>
          <a:solidFill>
            <a:srgbClr val="6D24A4"/>
          </a:solidFill>
          <a:ln>
            <a:solidFill>
              <a:srgbClr val="F277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left_join</a:t>
            </a:r>
            <a:r>
              <a:rPr lang="en-US" sz="2400" b="1" dirty="0"/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F10D4A-9562-455B-B5B5-3021A270AD00}"/>
              </a:ext>
            </a:extLst>
          </p:cNvPr>
          <p:cNvSpPr txBox="1"/>
          <p:nvPr/>
        </p:nvSpPr>
        <p:spPr>
          <a:xfrm>
            <a:off x="822391" y="6123972"/>
            <a:ext cx="1782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dfname1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D70419-51E6-46EE-9173-511B970E5FCC}"/>
              </a:ext>
            </a:extLst>
          </p:cNvPr>
          <p:cNvSpPr txBox="1"/>
          <p:nvPr/>
        </p:nvSpPr>
        <p:spPr>
          <a:xfrm>
            <a:off x="3730942" y="6125517"/>
            <a:ext cx="1782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dfname2</a:t>
            </a:r>
            <a:endParaRPr lang="en-US" b="1" dirty="0"/>
          </a:p>
        </p:txBody>
      </p: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A609603F-7E95-4147-ABFE-4BCB2DC32AC0}"/>
              </a:ext>
            </a:extLst>
          </p:cNvPr>
          <p:cNvGraphicFramePr>
            <a:graphicFrameLocks noGrp="1"/>
          </p:cNvGraphicFramePr>
          <p:nvPr/>
        </p:nvGraphicFramePr>
        <p:xfrm>
          <a:off x="7721599" y="3479818"/>
          <a:ext cx="312928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1653767005"/>
                    </a:ext>
                  </a:extLst>
                </a:gridCol>
                <a:gridCol w="955040">
                  <a:extLst>
                    <a:ext uri="{9D8B030D-6E8A-4147-A177-3AD203B41FA5}">
                      <a16:colId xmlns:a16="http://schemas.microsoft.com/office/drawing/2014/main" val="337319634"/>
                    </a:ext>
                  </a:extLst>
                </a:gridCol>
                <a:gridCol w="1209040">
                  <a:extLst>
                    <a:ext uri="{9D8B030D-6E8A-4147-A177-3AD203B41FA5}">
                      <a16:colId xmlns:a16="http://schemas.microsoft.com/office/drawing/2014/main" val="173727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Var1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2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88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082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5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10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564209"/>
                  </a:ext>
                </a:extLst>
              </a:tr>
            </a:tbl>
          </a:graphicData>
        </a:graphic>
      </p:graphicFrame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FF6BFD77-A17F-4ED6-B798-B0D99DA0E531}"/>
              </a:ext>
            </a:extLst>
          </p:cNvPr>
          <p:cNvGraphicFramePr>
            <a:graphicFrameLocks noGrp="1"/>
          </p:cNvGraphicFramePr>
          <p:nvPr/>
        </p:nvGraphicFramePr>
        <p:xfrm>
          <a:off x="10850879" y="3479818"/>
          <a:ext cx="1005840" cy="2560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173727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Rain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2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88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082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5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810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113978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89BDE5E9-A5C0-4612-7A7F-19324526F9D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616700" cy="1231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/>
              <a:t>left_join</a:t>
            </a:r>
            <a:r>
              <a:rPr lang="en-US" sz="3600" b="1" dirty="0"/>
              <a:t>(): </a:t>
            </a:r>
            <a:r>
              <a:rPr lang="en-US" sz="3600" dirty="0"/>
              <a:t>Join two </a:t>
            </a:r>
            <a:r>
              <a:rPr lang="en-US" sz="3600" dirty="0" err="1"/>
              <a:t>data.frames</a:t>
            </a:r>
            <a:r>
              <a:rPr lang="en-US" sz="3600" dirty="0"/>
              <a:t> with a matched column name!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49059222-079D-FB37-46E4-253041F3930F}"/>
              </a:ext>
            </a:extLst>
          </p:cNvPr>
          <p:cNvSpPr/>
          <p:nvPr/>
        </p:nvSpPr>
        <p:spPr>
          <a:xfrm rot="5400000">
            <a:off x="7242789" y="480289"/>
            <a:ext cx="340227" cy="3655076"/>
          </a:xfrm>
          <a:prstGeom prst="leftBrace">
            <a:avLst>
              <a:gd name="adj1" fmla="val 8333"/>
              <a:gd name="adj2" fmla="val 271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082852A-4638-FAE9-8C53-C743554699B7}"/>
              </a:ext>
            </a:extLst>
          </p:cNvPr>
          <p:cNvSpPr txBox="1">
            <a:spLocks/>
          </p:cNvSpPr>
          <p:nvPr/>
        </p:nvSpPr>
        <p:spPr>
          <a:xfrm>
            <a:off x="6502400" y="1715528"/>
            <a:ext cx="3174156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Stating the rule for matching</a:t>
            </a:r>
            <a:endParaRPr lang="en-US" sz="2000" b="1" dirty="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69CF68D0-6DA1-39DE-94A7-BBC86DA2124C}"/>
              </a:ext>
            </a:extLst>
          </p:cNvPr>
          <p:cNvSpPr/>
          <p:nvPr/>
        </p:nvSpPr>
        <p:spPr>
          <a:xfrm>
            <a:off x="564445" y="3112141"/>
            <a:ext cx="203200" cy="2858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98E39741-FEFF-24A8-EF31-9A59503D53AE}"/>
              </a:ext>
            </a:extLst>
          </p:cNvPr>
          <p:cNvSpPr/>
          <p:nvPr/>
        </p:nvSpPr>
        <p:spPr>
          <a:xfrm>
            <a:off x="4013201" y="3101254"/>
            <a:ext cx="203200" cy="2858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2" grpId="0"/>
      <p:bldP spid="16" grpId="0" animBg="1"/>
      <p:bldP spid="17" grpId="0"/>
      <p:bldP spid="18" grpId="0" animBg="1"/>
      <p:bldP spid="1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404852" y="1288691"/>
            <a:ext cx="7055628" cy="49118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select(station, catch) %&gt;%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rename(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=station,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=catch) %&gt;%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left_join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(stations)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Joining with `by =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join_by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)`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Station_name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1         	      12                     Skeeter Slough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1                        23                     Skeeter Slough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2                        44                     Itchy Island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2                        65                     Itchy Island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5      3                        34             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6      3                        49             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616700" cy="1231900"/>
          </a:xfrm>
        </p:spPr>
        <p:txBody>
          <a:bodyPr>
            <a:noAutofit/>
          </a:bodyPr>
          <a:lstStyle/>
          <a:p>
            <a:r>
              <a:rPr lang="en-US" sz="3600" b="1" dirty="0" err="1"/>
              <a:t>left_join</a:t>
            </a:r>
            <a:r>
              <a:rPr lang="en-US" sz="3600" b="1" dirty="0"/>
              <a:t>(): </a:t>
            </a:r>
            <a:r>
              <a:rPr lang="en-US" sz="3600" dirty="0"/>
              <a:t>Join two </a:t>
            </a:r>
            <a:r>
              <a:rPr lang="en-US" sz="3600" dirty="0" err="1"/>
              <a:t>data.frames</a:t>
            </a:r>
            <a:r>
              <a:rPr lang="en-US" sz="3600" dirty="0"/>
              <a:t> with a matched column name!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4704346" y="990546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513123" y="2512999"/>
            <a:ext cx="4678877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/>
              <a:t>must have a matched column name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873" y="1288691"/>
            <a:ext cx="3111477" cy="460087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342900" indent="-342900">
              <a:buAutoNum type="arabicPlain" startAt="6"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	   49         1.5            flood</a:t>
            </a:r>
          </a:p>
          <a:p>
            <a:pPr marL="342900" indent="-342900">
              <a:buAutoNum type="arabicPlain" startAt="6"/>
            </a:pPr>
            <a:endParaRPr lang="en-US" sz="1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stations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Station_name</a:t>
            </a:r>
            <a:endParaRPr lang="en-US" sz="1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1 	            Skeeter Slough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2                         Itchy Island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3      3                      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2673C9A6-C278-98EE-F38F-339DA1F937AE}"/>
              </a:ext>
            </a:extLst>
          </p:cNvPr>
          <p:cNvCxnSpPr>
            <a:cxnSpLocks/>
          </p:cNvCxnSpPr>
          <p:nvPr/>
        </p:nvCxnSpPr>
        <p:spPr>
          <a:xfrm rot="10800000">
            <a:off x="6951410" y="2512999"/>
            <a:ext cx="561713" cy="157818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8B39AC05-0992-29F1-0C8D-B597DDBC4E39}"/>
              </a:ext>
            </a:extLst>
          </p:cNvPr>
          <p:cNvSpPr/>
          <p:nvPr/>
        </p:nvSpPr>
        <p:spPr>
          <a:xfrm>
            <a:off x="3499831" y="3429000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E49462-DCAD-D98D-011E-3672981FC9FE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- filter - mutate - rename - </a:t>
            </a:r>
            <a:r>
              <a:rPr lang="en-US" sz="1600" dirty="0" err="1"/>
              <a:t>etc</a:t>
            </a:r>
            <a:r>
              <a:rPr lang="en-US" sz="1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2652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404852" y="1288691"/>
            <a:ext cx="7055628" cy="49118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select(station, catch) %&gt;%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rename(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=station,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=catch) %&gt;%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left_join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(stations)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Joining with `by =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join_by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)`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Station_name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1         	      12                     Skeeter Slough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1                        23                     Skeeter Slough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2                        44                     Itchy Island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2                        65                     Itchy Island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5      3                        34             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6      3                        49             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616700" cy="1231900"/>
          </a:xfrm>
        </p:spPr>
        <p:txBody>
          <a:bodyPr>
            <a:noAutofit/>
          </a:bodyPr>
          <a:lstStyle/>
          <a:p>
            <a:r>
              <a:rPr lang="en-US" sz="3600" b="1" dirty="0" err="1"/>
              <a:t>left_join</a:t>
            </a:r>
            <a:r>
              <a:rPr lang="en-US" sz="3600" b="1" dirty="0"/>
              <a:t>(): </a:t>
            </a:r>
            <a:r>
              <a:rPr lang="en-US" sz="3600" dirty="0"/>
              <a:t>Join two </a:t>
            </a:r>
            <a:r>
              <a:rPr lang="en-US" sz="3600" dirty="0" err="1"/>
              <a:t>data.frames</a:t>
            </a:r>
            <a:r>
              <a:rPr lang="en-US" sz="3600" dirty="0"/>
              <a:t> with a matched column name!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4704346" y="990546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513123" y="2512999"/>
            <a:ext cx="4678877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/>
              <a:t>must have a matched column name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873" y="1288691"/>
            <a:ext cx="3111477" cy="460087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342900" indent="-342900">
              <a:buAutoNum type="arabicPlain" startAt="6"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	   49         1.5            flood</a:t>
            </a:r>
          </a:p>
          <a:p>
            <a:pPr marL="342900" indent="-342900">
              <a:buAutoNum type="arabicPlain" startAt="6"/>
            </a:pPr>
            <a:endParaRPr lang="en-US" sz="1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stations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Station_name</a:t>
            </a:r>
            <a:endParaRPr lang="en-US" sz="1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1 	            Skeeter Slough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2                         Itchy Island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3      3                      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2673C9A6-C278-98EE-F38F-339DA1F937AE}"/>
              </a:ext>
            </a:extLst>
          </p:cNvPr>
          <p:cNvCxnSpPr>
            <a:cxnSpLocks/>
          </p:cNvCxnSpPr>
          <p:nvPr/>
        </p:nvCxnSpPr>
        <p:spPr>
          <a:xfrm rot="10800000">
            <a:off x="6951410" y="2512999"/>
            <a:ext cx="561713" cy="157818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8B39AC05-0992-29F1-0C8D-B597DDBC4E39}"/>
              </a:ext>
            </a:extLst>
          </p:cNvPr>
          <p:cNvSpPr/>
          <p:nvPr/>
        </p:nvSpPr>
        <p:spPr>
          <a:xfrm>
            <a:off x="3499831" y="3429000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6A0F54D-D52A-AB77-13D2-1C6F36F60A30}"/>
              </a:ext>
            </a:extLst>
          </p:cNvPr>
          <p:cNvSpPr/>
          <p:nvPr/>
        </p:nvSpPr>
        <p:spPr>
          <a:xfrm>
            <a:off x="457495" y="1531581"/>
            <a:ext cx="1345672" cy="230567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31237AA-27C8-260B-AE15-F8727B919EE4}"/>
              </a:ext>
            </a:extLst>
          </p:cNvPr>
          <p:cNvSpPr/>
          <p:nvPr/>
        </p:nvSpPr>
        <p:spPr>
          <a:xfrm>
            <a:off x="4609191" y="1560873"/>
            <a:ext cx="2654733" cy="436824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8B2BD3C-FD72-59C4-3A88-26281602B216}"/>
              </a:ext>
            </a:extLst>
          </p:cNvPr>
          <p:cNvSpPr/>
          <p:nvPr/>
        </p:nvSpPr>
        <p:spPr>
          <a:xfrm>
            <a:off x="4815846" y="3744607"/>
            <a:ext cx="3319750" cy="230567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56E3FF-E1AD-8317-1608-CA4601947B81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- filter - mutate - rename - </a:t>
            </a:r>
            <a:r>
              <a:rPr lang="en-US" sz="1600" dirty="0" err="1"/>
              <a:t>etc</a:t>
            </a:r>
            <a:r>
              <a:rPr lang="en-US" sz="1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509221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404852" y="1288691"/>
            <a:ext cx="7055628" cy="49118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select(station, catch) %&gt;%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rename(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=station,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=catch) %&gt;%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left_join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(stations)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Joining with `by =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join_by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)`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Station_name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1         	      12                     Skeeter Slough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1                        23                     Skeeter Slough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2                        44                     Itchy Island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2                        65                     Itchy Island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5      3                        34             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6      3                        49             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616700" cy="1231900"/>
          </a:xfrm>
        </p:spPr>
        <p:txBody>
          <a:bodyPr>
            <a:noAutofit/>
          </a:bodyPr>
          <a:lstStyle/>
          <a:p>
            <a:r>
              <a:rPr lang="en-US" sz="3600" b="1" dirty="0" err="1"/>
              <a:t>left_join</a:t>
            </a:r>
            <a:r>
              <a:rPr lang="en-US" sz="3600" b="1" dirty="0"/>
              <a:t>(): </a:t>
            </a:r>
            <a:r>
              <a:rPr lang="en-US" sz="3600" dirty="0"/>
              <a:t>Join two </a:t>
            </a:r>
            <a:r>
              <a:rPr lang="en-US" sz="3600" dirty="0" err="1"/>
              <a:t>data.frames</a:t>
            </a:r>
            <a:r>
              <a:rPr lang="en-US" sz="3600" dirty="0"/>
              <a:t> with a matched column name!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4704346" y="990546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513123" y="2512999"/>
            <a:ext cx="4678877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/>
              <a:t>must have a matched column name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873" y="1288691"/>
            <a:ext cx="3111477" cy="460087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342900" indent="-342900">
              <a:buAutoNum type="arabicPlain" startAt="6"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	   49         1.5            flood</a:t>
            </a:r>
          </a:p>
          <a:p>
            <a:pPr marL="342900" indent="-342900">
              <a:buAutoNum type="arabicPlain" startAt="6"/>
            </a:pPr>
            <a:endParaRPr lang="en-US" sz="1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stations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Station_name</a:t>
            </a:r>
            <a:endParaRPr lang="en-US" sz="1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1 	            Skeeter Slough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2                         Itchy Island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3      3                      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2673C9A6-C278-98EE-F38F-339DA1F937AE}"/>
              </a:ext>
            </a:extLst>
          </p:cNvPr>
          <p:cNvCxnSpPr>
            <a:cxnSpLocks/>
          </p:cNvCxnSpPr>
          <p:nvPr/>
        </p:nvCxnSpPr>
        <p:spPr>
          <a:xfrm rot="10800000">
            <a:off x="6951410" y="2512999"/>
            <a:ext cx="561713" cy="157818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8B39AC05-0992-29F1-0C8D-B597DDBC4E39}"/>
              </a:ext>
            </a:extLst>
          </p:cNvPr>
          <p:cNvSpPr/>
          <p:nvPr/>
        </p:nvSpPr>
        <p:spPr>
          <a:xfrm>
            <a:off x="3499831" y="3429000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6A0F54D-D52A-AB77-13D2-1C6F36F60A30}"/>
              </a:ext>
            </a:extLst>
          </p:cNvPr>
          <p:cNvSpPr/>
          <p:nvPr/>
        </p:nvSpPr>
        <p:spPr>
          <a:xfrm>
            <a:off x="457495" y="1531581"/>
            <a:ext cx="1345672" cy="230567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31237AA-27C8-260B-AE15-F8727B919EE4}"/>
              </a:ext>
            </a:extLst>
          </p:cNvPr>
          <p:cNvSpPr/>
          <p:nvPr/>
        </p:nvSpPr>
        <p:spPr>
          <a:xfrm>
            <a:off x="4609191" y="1560873"/>
            <a:ext cx="2654733" cy="436824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8B2BD3C-FD72-59C4-3A88-26281602B216}"/>
              </a:ext>
            </a:extLst>
          </p:cNvPr>
          <p:cNvSpPr/>
          <p:nvPr/>
        </p:nvSpPr>
        <p:spPr>
          <a:xfrm>
            <a:off x="4815846" y="3744607"/>
            <a:ext cx="3319750" cy="230567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D801620-D738-9211-63A1-5B42C330ABA1}"/>
              </a:ext>
            </a:extLst>
          </p:cNvPr>
          <p:cNvSpPr/>
          <p:nvPr/>
        </p:nvSpPr>
        <p:spPr>
          <a:xfrm>
            <a:off x="528342" y="1560873"/>
            <a:ext cx="1215384" cy="317239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7704851-0CD1-7D8E-5218-6CF92CF2AC1C}"/>
              </a:ext>
            </a:extLst>
          </p:cNvPr>
          <p:cNvSpPr/>
          <p:nvPr/>
        </p:nvSpPr>
        <p:spPr>
          <a:xfrm>
            <a:off x="7392889" y="1980284"/>
            <a:ext cx="860251" cy="340227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62CC8F4-EBDE-3380-8249-FFF4CB66C9BA}"/>
              </a:ext>
            </a:extLst>
          </p:cNvPr>
          <p:cNvSpPr/>
          <p:nvPr/>
        </p:nvSpPr>
        <p:spPr>
          <a:xfrm>
            <a:off x="9824052" y="1980283"/>
            <a:ext cx="625357" cy="340227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43595BC-42D1-F0FC-96BE-9E83BF52FC6E}"/>
              </a:ext>
            </a:extLst>
          </p:cNvPr>
          <p:cNvSpPr/>
          <p:nvPr/>
        </p:nvSpPr>
        <p:spPr>
          <a:xfrm>
            <a:off x="5730524" y="1970885"/>
            <a:ext cx="1579352" cy="35388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B6E883D-59D1-04D3-ABB8-F0B8E44B492A}"/>
              </a:ext>
            </a:extLst>
          </p:cNvPr>
          <p:cNvSpPr/>
          <p:nvPr/>
        </p:nvSpPr>
        <p:spPr>
          <a:xfrm>
            <a:off x="8333520" y="1952511"/>
            <a:ext cx="1410393" cy="35388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660ABC1-B13D-8AC1-3DA4-D5D5437D1642}"/>
              </a:ext>
            </a:extLst>
          </p:cNvPr>
          <p:cNvSpPr/>
          <p:nvPr/>
        </p:nvSpPr>
        <p:spPr>
          <a:xfrm>
            <a:off x="4815846" y="3420052"/>
            <a:ext cx="3408230" cy="35388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E6ECA3-AC40-DC5D-119C-2B159BDD103B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- filter - mutate - rename - </a:t>
            </a:r>
            <a:r>
              <a:rPr lang="en-US" sz="1600" dirty="0" err="1"/>
              <a:t>etc</a:t>
            </a:r>
            <a:r>
              <a:rPr lang="en-US" sz="1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5216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404852" y="1288691"/>
            <a:ext cx="7055628" cy="49118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select(station, catch) %&gt;%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rename(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=station,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=catch) %&gt;%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left_join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(stations)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Joining with `by =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join_by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)`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Station_name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1         	      12                     Skeeter Slough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1                        23                     Skeeter Slough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2                        44                     Itchy Island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2                        65                     Itchy Island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5      3                        34             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6      3                        49             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616700" cy="1231900"/>
          </a:xfrm>
        </p:spPr>
        <p:txBody>
          <a:bodyPr>
            <a:noAutofit/>
          </a:bodyPr>
          <a:lstStyle/>
          <a:p>
            <a:r>
              <a:rPr lang="en-US" sz="3600" b="1" dirty="0" err="1"/>
              <a:t>left_join</a:t>
            </a:r>
            <a:r>
              <a:rPr lang="en-US" sz="3600" b="1" dirty="0"/>
              <a:t>(): </a:t>
            </a:r>
            <a:r>
              <a:rPr lang="en-US" sz="3600" dirty="0"/>
              <a:t>Join two </a:t>
            </a:r>
            <a:r>
              <a:rPr lang="en-US" sz="3600" dirty="0" err="1"/>
              <a:t>data.frames</a:t>
            </a:r>
            <a:r>
              <a:rPr lang="en-US" sz="3600" dirty="0"/>
              <a:t> with a matched column name!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4704346" y="990546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513123" y="2512999"/>
            <a:ext cx="4678877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/>
              <a:t>must have a matched column name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873" y="1288691"/>
            <a:ext cx="3111477" cy="460087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342900" indent="-342900">
              <a:buAutoNum type="arabicPlain" startAt="6"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	   49         1.5            flood</a:t>
            </a:r>
          </a:p>
          <a:p>
            <a:pPr marL="342900" indent="-342900">
              <a:buAutoNum type="arabicPlain" startAt="6"/>
            </a:pPr>
            <a:endParaRPr lang="en-US" sz="1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stations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Station_name</a:t>
            </a:r>
            <a:endParaRPr lang="en-US" sz="1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1 	            Skeeter Slough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2                         Itchy Island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3      3                      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2673C9A6-C278-98EE-F38F-339DA1F937AE}"/>
              </a:ext>
            </a:extLst>
          </p:cNvPr>
          <p:cNvCxnSpPr>
            <a:cxnSpLocks/>
          </p:cNvCxnSpPr>
          <p:nvPr/>
        </p:nvCxnSpPr>
        <p:spPr>
          <a:xfrm rot="10800000">
            <a:off x="6951410" y="2512999"/>
            <a:ext cx="561713" cy="157818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862AFA2D-9295-A997-0127-1F5C3D9D8D63}"/>
              </a:ext>
            </a:extLst>
          </p:cNvPr>
          <p:cNvSpPr/>
          <p:nvPr/>
        </p:nvSpPr>
        <p:spPr>
          <a:xfrm>
            <a:off x="467018" y="4395635"/>
            <a:ext cx="1118556" cy="436824"/>
          </a:xfrm>
          <a:prstGeom prst="ellipse">
            <a:avLst/>
          </a:prstGeom>
          <a:solidFill>
            <a:schemeClr val="tx1">
              <a:alpha val="1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B39AC05-0992-29F1-0C8D-B597DDBC4E39}"/>
              </a:ext>
            </a:extLst>
          </p:cNvPr>
          <p:cNvSpPr/>
          <p:nvPr/>
        </p:nvSpPr>
        <p:spPr>
          <a:xfrm>
            <a:off x="3499831" y="3429000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8BFBAB6-CB75-66FA-75C0-3CDB5EE584EB}"/>
              </a:ext>
            </a:extLst>
          </p:cNvPr>
          <p:cNvSpPr/>
          <p:nvPr/>
        </p:nvSpPr>
        <p:spPr>
          <a:xfrm>
            <a:off x="522639" y="4772666"/>
            <a:ext cx="2348748" cy="317239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5804121-64CF-776C-D88C-3E8AE15E959B}"/>
              </a:ext>
            </a:extLst>
          </p:cNvPr>
          <p:cNvSpPr/>
          <p:nvPr/>
        </p:nvSpPr>
        <p:spPr>
          <a:xfrm>
            <a:off x="4883518" y="3799452"/>
            <a:ext cx="1337820" cy="656679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032CABD-3356-19FF-515E-BECD0D97C217}"/>
              </a:ext>
            </a:extLst>
          </p:cNvPr>
          <p:cNvSpPr/>
          <p:nvPr/>
        </p:nvSpPr>
        <p:spPr>
          <a:xfrm>
            <a:off x="8224075" y="3773937"/>
            <a:ext cx="1945419" cy="677934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A86DD5F-5B74-4764-0B10-448C82019C45}"/>
              </a:ext>
            </a:extLst>
          </p:cNvPr>
          <p:cNvSpPr/>
          <p:nvPr/>
        </p:nvSpPr>
        <p:spPr>
          <a:xfrm>
            <a:off x="522638" y="5089905"/>
            <a:ext cx="2348747" cy="35388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078306D-B011-60B8-E3CA-6F38AECBE0D0}"/>
              </a:ext>
            </a:extLst>
          </p:cNvPr>
          <p:cNvSpPr/>
          <p:nvPr/>
        </p:nvSpPr>
        <p:spPr>
          <a:xfrm>
            <a:off x="4883519" y="4520607"/>
            <a:ext cx="1337819" cy="67568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A83F545-2748-8D25-D4F3-716103FB6F3A}"/>
              </a:ext>
            </a:extLst>
          </p:cNvPr>
          <p:cNvSpPr/>
          <p:nvPr/>
        </p:nvSpPr>
        <p:spPr>
          <a:xfrm>
            <a:off x="8224075" y="4508662"/>
            <a:ext cx="1945419" cy="67568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736EE68-2708-6E63-088C-B2FD84223B68}"/>
              </a:ext>
            </a:extLst>
          </p:cNvPr>
          <p:cNvSpPr/>
          <p:nvPr/>
        </p:nvSpPr>
        <p:spPr>
          <a:xfrm>
            <a:off x="522638" y="5446299"/>
            <a:ext cx="2348747" cy="35388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AB2F40D-2521-CBC8-2586-F3161676E772}"/>
              </a:ext>
            </a:extLst>
          </p:cNvPr>
          <p:cNvSpPr/>
          <p:nvPr/>
        </p:nvSpPr>
        <p:spPr>
          <a:xfrm>
            <a:off x="4883519" y="5253083"/>
            <a:ext cx="1337819" cy="67568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1637130-E94E-FDB7-CE3D-5B4A04D4388D}"/>
              </a:ext>
            </a:extLst>
          </p:cNvPr>
          <p:cNvSpPr/>
          <p:nvPr/>
        </p:nvSpPr>
        <p:spPr>
          <a:xfrm>
            <a:off x="8224075" y="5241138"/>
            <a:ext cx="1945419" cy="67568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4416A21-97AA-70FC-A19D-DF7AFD2DEA14}"/>
              </a:ext>
            </a:extLst>
          </p:cNvPr>
          <p:cNvSpPr/>
          <p:nvPr/>
        </p:nvSpPr>
        <p:spPr>
          <a:xfrm>
            <a:off x="4815092" y="3361764"/>
            <a:ext cx="1801607" cy="475492"/>
          </a:xfrm>
          <a:prstGeom prst="ellipse">
            <a:avLst/>
          </a:prstGeom>
          <a:solidFill>
            <a:schemeClr val="tx1">
              <a:alpha val="1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15E4C40-3088-E734-07C3-7AF5851B5713}"/>
              </a:ext>
            </a:extLst>
          </p:cNvPr>
          <p:cNvSpPr/>
          <p:nvPr/>
        </p:nvSpPr>
        <p:spPr>
          <a:xfrm>
            <a:off x="5715895" y="1903775"/>
            <a:ext cx="1700905" cy="475492"/>
          </a:xfrm>
          <a:prstGeom prst="ellipse">
            <a:avLst/>
          </a:prstGeom>
          <a:solidFill>
            <a:schemeClr val="tx1">
              <a:alpha val="1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B0EC17-DF65-A742-DF11-3FD56AA62235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- filter - mutate - rename - </a:t>
            </a:r>
            <a:r>
              <a:rPr lang="en-US" sz="1600" dirty="0" err="1"/>
              <a:t>etc</a:t>
            </a:r>
            <a:r>
              <a:rPr lang="en-US" sz="1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2970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404852" y="1288691"/>
            <a:ext cx="7055628" cy="49118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select(station, catch) %&gt;%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rename(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=station,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=catch) %&gt;%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left_join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(stations)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Joining with `by =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join_by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)`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Station_name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1         	      12                     Skeeter Slough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1                        23                     Skeeter Slough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2                        44                     Itchy Island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2                        65                     Itchy Island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5      3                        34             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6      3                        49             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616700" cy="1231900"/>
          </a:xfrm>
        </p:spPr>
        <p:txBody>
          <a:bodyPr>
            <a:noAutofit/>
          </a:bodyPr>
          <a:lstStyle/>
          <a:p>
            <a:r>
              <a:rPr lang="en-US" sz="3600" b="1" dirty="0" err="1"/>
              <a:t>left_join</a:t>
            </a:r>
            <a:r>
              <a:rPr lang="en-US" sz="3600" b="1" dirty="0"/>
              <a:t>(): </a:t>
            </a:r>
            <a:r>
              <a:rPr lang="en-US" sz="3600" dirty="0"/>
              <a:t>Join two </a:t>
            </a:r>
            <a:r>
              <a:rPr lang="en-US" sz="3600" dirty="0" err="1"/>
              <a:t>data.frames</a:t>
            </a:r>
            <a:r>
              <a:rPr lang="en-US" sz="3600" dirty="0"/>
              <a:t> with a matching column name!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4704346" y="990546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513123" y="2493798"/>
            <a:ext cx="4678877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/>
              <a:t>must have a matching column name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873" y="1288691"/>
            <a:ext cx="3111477" cy="460087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342900" indent="-342900">
              <a:buAutoNum type="arabicPlain" startAt="6"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	   49         1.5            flood</a:t>
            </a:r>
          </a:p>
          <a:p>
            <a:pPr marL="342900" indent="-342900">
              <a:buAutoNum type="arabicPlain" startAt="6"/>
            </a:pPr>
            <a:endParaRPr lang="en-US" sz="1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stations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Station_name</a:t>
            </a:r>
            <a:endParaRPr lang="en-US" sz="1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1 	            Skeeter Slough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2                         Itchy Island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3      3                      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2673C9A6-C278-98EE-F38F-339DA1F937AE}"/>
              </a:ext>
            </a:extLst>
          </p:cNvPr>
          <p:cNvCxnSpPr>
            <a:cxnSpLocks/>
          </p:cNvCxnSpPr>
          <p:nvPr/>
        </p:nvCxnSpPr>
        <p:spPr>
          <a:xfrm rot="10800000">
            <a:off x="6951410" y="2493798"/>
            <a:ext cx="561713" cy="157818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8B39AC05-0992-29F1-0C8D-B597DDBC4E39}"/>
              </a:ext>
            </a:extLst>
          </p:cNvPr>
          <p:cNvSpPr/>
          <p:nvPr/>
        </p:nvSpPr>
        <p:spPr>
          <a:xfrm>
            <a:off x="3499831" y="3429000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FC89C2-4EA8-467F-8A71-54789A30CA60}"/>
              </a:ext>
            </a:extLst>
          </p:cNvPr>
          <p:cNvSpPr/>
          <p:nvPr/>
        </p:nvSpPr>
        <p:spPr>
          <a:xfrm>
            <a:off x="0" y="1"/>
            <a:ext cx="12192000" cy="634329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CFD8D8-8C5C-7FD7-67FC-A4832E843F97}"/>
              </a:ext>
            </a:extLst>
          </p:cNvPr>
          <p:cNvSpPr txBox="1">
            <a:spLocks/>
          </p:cNvSpPr>
          <p:nvPr/>
        </p:nvSpPr>
        <p:spPr>
          <a:xfrm>
            <a:off x="8219052" y="373612"/>
            <a:ext cx="3474720" cy="8396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Is there a Base R equivalent?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Yes.  But … it’s painful.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CB0035-07C9-4588-FAF3-13845E6D3A52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- filter - mutate - rename - </a:t>
            </a:r>
            <a:r>
              <a:rPr lang="en-US" sz="1600" dirty="0" err="1"/>
              <a:t>etc</a:t>
            </a:r>
            <a:r>
              <a:rPr lang="en-US" sz="1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745521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054643" y="1288691"/>
            <a:ext cx="7940484" cy="4911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group_by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(station) %&gt;%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summarise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mean_catch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=mean(catch),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sd_catch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sd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(catch))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station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mean_catch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sd_catch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	1       	      17.5     		7.78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	2       	      54.5    		14.8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	3       	      41.5    		10.6 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616700" cy="1231900"/>
          </a:xfrm>
        </p:spPr>
        <p:txBody>
          <a:bodyPr>
            <a:noAutofit/>
          </a:bodyPr>
          <a:lstStyle/>
          <a:p>
            <a:r>
              <a:rPr lang="en-US" sz="3600" b="1" dirty="0" err="1"/>
              <a:t>group_by</a:t>
            </a:r>
            <a:r>
              <a:rPr lang="en-US" sz="3600" b="1" dirty="0"/>
              <a:t>() </a:t>
            </a:r>
            <a:r>
              <a:rPr lang="en-US" sz="3600" dirty="0"/>
              <a:t>and </a:t>
            </a:r>
            <a:r>
              <a:rPr lang="en-US" sz="3600" b="1" dirty="0" err="1"/>
              <a:t>summarise</a:t>
            </a:r>
            <a:r>
              <a:rPr lang="en-US" sz="3600" b="1" dirty="0"/>
              <a:t>(): </a:t>
            </a:r>
            <a:r>
              <a:rPr lang="en-US" sz="3600" dirty="0"/>
              <a:t>Create summaries!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4704346" y="990546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6210961" y="2870727"/>
            <a:ext cx="5864061" cy="935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Next, </a:t>
            </a:r>
          </a:p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/>
              <a:t>ColName1=Formula1, ColName2=Formula2, 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873" y="1288691"/>
            <a:ext cx="3111477" cy="2765951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342900" indent="-342900">
              <a:buAutoNum type="arabicPlain" startAt="6"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	   49         1.5            flood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2673C9A6-C278-98EE-F38F-339DA1F937AE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15799" y="1364411"/>
            <a:ext cx="387674" cy="325605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AE49462-DCAD-D98D-011E-3672981FC9FE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- filter - mutate - rename - </a:t>
            </a:r>
            <a:r>
              <a:rPr lang="en-US" sz="1600" dirty="0" err="1"/>
              <a:t>etc</a:t>
            </a:r>
            <a:r>
              <a:rPr lang="en-US" sz="1600" dirty="0"/>
              <a:t>!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39959558-91FC-7D6A-F7B7-FD96C8E3E929}"/>
              </a:ext>
            </a:extLst>
          </p:cNvPr>
          <p:cNvSpPr/>
          <p:nvPr/>
        </p:nvSpPr>
        <p:spPr>
          <a:xfrm rot="16200000">
            <a:off x="8668751" y="-137256"/>
            <a:ext cx="340227" cy="5864061"/>
          </a:xfrm>
          <a:prstGeom prst="leftBrace">
            <a:avLst>
              <a:gd name="adj1" fmla="val 8333"/>
              <a:gd name="adj2" fmla="val 2716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C1716C1-3B50-19CB-6937-A9D426EF909A}"/>
              </a:ext>
            </a:extLst>
          </p:cNvPr>
          <p:cNvSpPr txBox="1">
            <a:spLocks/>
          </p:cNvSpPr>
          <p:nvPr/>
        </p:nvSpPr>
        <p:spPr>
          <a:xfrm>
            <a:off x="7168987" y="882668"/>
            <a:ext cx="1646148" cy="698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First, telling it how to group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6997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animBg="1"/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6F67AF35-2B7A-4C55-96B1-13783FD83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934" y="0"/>
            <a:ext cx="2018066" cy="2339163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8BBF7F-3148-4076-B0EC-61F0E3D8B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38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344952-B3FE-4B10-8855-A1EEA3C51529}"/>
              </a:ext>
            </a:extLst>
          </p:cNvPr>
          <p:cNvSpPr txBox="1">
            <a:spLocks/>
          </p:cNvSpPr>
          <p:nvPr/>
        </p:nvSpPr>
        <p:spPr>
          <a:xfrm>
            <a:off x="2221591" y="1465721"/>
            <a:ext cx="6728549" cy="1417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89125" indent="-1889125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dataframename</a:t>
            </a:r>
            <a:r>
              <a:rPr lang="en-US" sz="2000" dirty="0">
                <a:latin typeface="Consolas" panose="020B0609020204030204" pitchFamily="49" charset="0"/>
              </a:rPr>
              <a:t> %&gt;%</a:t>
            </a:r>
          </a:p>
          <a:p>
            <a:pPr marL="2001838" indent="-2001838">
              <a:buNone/>
            </a:pPr>
            <a:r>
              <a:rPr lang="en-US" sz="2000" dirty="0" err="1">
                <a:latin typeface="Consolas" panose="020B0609020204030204" pitchFamily="49" charset="0"/>
              </a:rPr>
              <a:t>pivot_longer</a:t>
            </a:r>
            <a:r>
              <a:rPr lang="en-US" sz="2000" dirty="0">
                <a:latin typeface="Consolas" panose="020B0609020204030204" pitchFamily="49" charset="0"/>
              </a:rPr>
              <a:t>(-</a:t>
            </a:r>
            <a:r>
              <a:rPr lang="en-US" sz="2000" dirty="0" err="1">
                <a:latin typeface="Consolas" panose="020B0609020204030204" pitchFamily="49" charset="0"/>
              </a:rPr>
              <a:t>leavethiscolumn</a:t>
            </a:r>
            <a:r>
              <a:rPr lang="en-US" sz="2000" dirty="0">
                <a:latin typeface="Consolas" panose="020B0609020204030204" pitchFamily="49" charset="0"/>
              </a:rPr>
              <a:t>,         </a:t>
            </a:r>
            <a:r>
              <a:rPr lang="en-US" sz="2000" dirty="0" err="1">
                <a:latin typeface="Consolas" panose="020B0609020204030204" pitchFamily="49" charset="0"/>
              </a:rPr>
              <a:t>names_to</a:t>
            </a:r>
            <a:r>
              <a:rPr lang="en-US" sz="2000" dirty="0">
                <a:latin typeface="Consolas" panose="020B0609020204030204" pitchFamily="49" charset="0"/>
              </a:rPr>
              <a:t> = “</a:t>
            </a:r>
            <a:r>
              <a:rPr lang="en-US" sz="2000" dirty="0" err="1">
                <a:latin typeface="Consolas" panose="020B0609020204030204" pitchFamily="49" charset="0"/>
              </a:rPr>
              <a:t>newcolname</a:t>
            </a:r>
            <a:r>
              <a:rPr lang="en-US" sz="2000" dirty="0">
                <a:latin typeface="Consolas" panose="020B0609020204030204" pitchFamily="49" charset="0"/>
              </a:rPr>
              <a:t>”, </a:t>
            </a:r>
            <a:r>
              <a:rPr lang="en-US" sz="2000" dirty="0" err="1">
                <a:latin typeface="Consolas" panose="020B0609020204030204" pitchFamily="49" charset="0"/>
              </a:rPr>
              <a:t>values_to</a:t>
            </a:r>
            <a:r>
              <a:rPr lang="en-US" sz="2000" dirty="0">
                <a:latin typeface="Consolas" panose="020B0609020204030204" pitchFamily="49" charset="0"/>
              </a:rPr>
              <a:t> = “</a:t>
            </a:r>
            <a:r>
              <a:rPr lang="en-US" sz="2000" dirty="0" err="1">
                <a:latin typeface="Consolas" panose="020B0609020204030204" pitchFamily="49" charset="0"/>
              </a:rPr>
              <a:t>whatcellvaluesare</a:t>
            </a:r>
            <a:r>
              <a:rPr lang="en-US" sz="2000" dirty="0">
                <a:latin typeface="Consolas" panose="020B0609020204030204" pitchFamily="49" charset="0"/>
              </a:rPr>
              <a:t>”)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160B76C-1330-4DB0-8A7D-0920266B07E6}"/>
              </a:ext>
            </a:extLst>
          </p:cNvPr>
          <p:cNvGraphicFramePr>
            <a:graphicFrameLocks noGrp="1"/>
          </p:cNvGraphicFramePr>
          <p:nvPr/>
        </p:nvGraphicFramePr>
        <p:xfrm>
          <a:off x="1009033" y="2972435"/>
          <a:ext cx="4286736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936">
                  <a:extLst>
                    <a:ext uri="{9D8B030D-6E8A-4147-A177-3AD203B41FA5}">
                      <a16:colId xmlns:a16="http://schemas.microsoft.com/office/drawing/2014/main" val="165376700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3731963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73727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err="1"/>
                        <a:t>StreamA</a:t>
                      </a:r>
                      <a:endParaRPr 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err="1"/>
                        <a:t>StreamB</a:t>
                      </a:r>
                      <a:endParaRPr lang="en-US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2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082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5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10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56420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DB96E67-53A9-465B-AC8C-831C8E30282D}"/>
              </a:ext>
            </a:extLst>
          </p:cNvPr>
          <p:cNvGraphicFramePr>
            <a:graphicFrameLocks noGrp="1"/>
          </p:cNvGraphicFramePr>
          <p:nvPr/>
        </p:nvGraphicFramePr>
        <p:xfrm>
          <a:off x="7735400" y="2972435"/>
          <a:ext cx="3820158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936">
                  <a:extLst>
                    <a:ext uri="{9D8B030D-6E8A-4147-A177-3AD203B41FA5}">
                      <a16:colId xmlns:a16="http://schemas.microsoft.com/office/drawing/2014/main" val="1653767005"/>
                    </a:ext>
                  </a:extLst>
                </a:gridCol>
                <a:gridCol w="1413022">
                  <a:extLst>
                    <a:ext uri="{9D8B030D-6E8A-4147-A177-3AD203B41FA5}">
                      <a16:colId xmlns:a16="http://schemas.microsoft.com/office/drawing/2014/main" val="337319634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173727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2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StreamA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082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StreamB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5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StreamA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10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StreamB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564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StreamA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404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StreamB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821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StreamA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48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StreamB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868387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16B12BB8-F790-4975-AEF6-FA4C8176E01C}"/>
              </a:ext>
            </a:extLst>
          </p:cNvPr>
          <p:cNvSpPr/>
          <p:nvPr/>
        </p:nvSpPr>
        <p:spPr>
          <a:xfrm>
            <a:off x="5585866" y="3770490"/>
            <a:ext cx="1879757" cy="1157468"/>
          </a:xfrm>
          <a:prstGeom prst="rightArrow">
            <a:avLst/>
          </a:prstGeom>
          <a:solidFill>
            <a:srgbClr val="6D24A4"/>
          </a:solidFill>
          <a:ln>
            <a:solidFill>
              <a:srgbClr val="F277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pivot_longer</a:t>
            </a:r>
            <a:r>
              <a:rPr lang="en-US" b="1" dirty="0"/>
              <a:t>()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844AA1-58DD-4B13-A726-D720699692BF}"/>
              </a:ext>
            </a:extLst>
          </p:cNvPr>
          <p:cNvSpPr txBox="1">
            <a:spLocks/>
          </p:cNvSpPr>
          <p:nvPr/>
        </p:nvSpPr>
        <p:spPr>
          <a:xfrm>
            <a:off x="636442" y="5370336"/>
            <a:ext cx="6535526" cy="1318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indent="-233363">
              <a:buNone/>
            </a:pPr>
            <a:r>
              <a:rPr lang="en-US" sz="2200" dirty="0" err="1">
                <a:latin typeface="Consolas" panose="020B0609020204030204" pitchFamily="49" charset="0"/>
              </a:rPr>
              <a:t>dataframename</a:t>
            </a:r>
            <a:r>
              <a:rPr lang="en-US" sz="2200" dirty="0">
                <a:latin typeface="Consolas" panose="020B0609020204030204" pitchFamily="49" charset="0"/>
              </a:rPr>
              <a:t> %&gt;%</a:t>
            </a:r>
          </a:p>
          <a:p>
            <a:pPr marL="233363" indent="-233363">
              <a:buNone/>
            </a:pPr>
            <a:r>
              <a:rPr lang="en-US" sz="2200" dirty="0" err="1">
                <a:latin typeface="Consolas" panose="020B0609020204030204" pitchFamily="49" charset="0"/>
              </a:rPr>
              <a:t>pivot_longer</a:t>
            </a:r>
            <a:r>
              <a:rPr lang="en-US" sz="2200" dirty="0">
                <a:latin typeface="Consolas" panose="020B0609020204030204" pitchFamily="49" charset="0"/>
              </a:rPr>
              <a:t>(-Year, </a:t>
            </a:r>
            <a:r>
              <a:rPr lang="en-US" sz="2200" dirty="0" err="1">
                <a:latin typeface="Consolas" panose="020B0609020204030204" pitchFamily="49" charset="0"/>
              </a:rPr>
              <a:t>names_to</a:t>
            </a:r>
            <a:r>
              <a:rPr lang="en-US" sz="2200" dirty="0">
                <a:latin typeface="Consolas" panose="020B0609020204030204" pitchFamily="49" charset="0"/>
              </a:rPr>
              <a:t> = “River", </a:t>
            </a:r>
            <a:r>
              <a:rPr lang="en-US" sz="2200" dirty="0" err="1">
                <a:latin typeface="Consolas" panose="020B0609020204030204" pitchFamily="49" charset="0"/>
              </a:rPr>
              <a:t>values_to</a:t>
            </a:r>
            <a:r>
              <a:rPr lang="en-US" sz="2200" dirty="0">
                <a:latin typeface="Consolas" panose="020B0609020204030204" pitchFamily="49" charset="0"/>
              </a:rPr>
              <a:t> = "Count")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853F6AB-C164-B954-D8A1-DFDFC19ACD0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623733" cy="1231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/>
              <a:t>pivot_longer</a:t>
            </a:r>
            <a:r>
              <a:rPr lang="en-US" sz="3600" b="1" dirty="0"/>
              <a:t>() </a:t>
            </a:r>
            <a:r>
              <a:rPr lang="en-US" sz="3600" dirty="0"/>
              <a:t>and</a:t>
            </a:r>
            <a:r>
              <a:rPr lang="en-US" sz="3600" b="1" dirty="0"/>
              <a:t> </a:t>
            </a:r>
            <a:r>
              <a:rPr lang="en-US" sz="3600" b="1" dirty="0" err="1"/>
              <a:t>pivot_wider</a:t>
            </a:r>
            <a:r>
              <a:rPr lang="en-US" sz="3600" b="1" dirty="0"/>
              <a:t>()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7861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4D783-CF8F-0A80-5CB5-28D1E6B10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929" y="192131"/>
            <a:ext cx="4796482" cy="1117685"/>
          </a:xfrm>
        </p:spPr>
        <p:txBody>
          <a:bodyPr/>
          <a:lstStyle/>
          <a:p>
            <a:r>
              <a:rPr lang="en-US" dirty="0"/>
              <a:t>…and many more…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9B497-E789-EBC7-1E6B-5D5D7EF64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929" y="1712736"/>
            <a:ext cx="4566738" cy="4351338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https://cran.r-project.org/web/packages/dplyr/vignettes/dplyr.html</a:t>
            </a:r>
            <a:endParaRPr lang="en-US" dirty="0"/>
          </a:p>
          <a:p>
            <a:r>
              <a:rPr lang="en-US" dirty="0">
                <a:hlinkClick r:id="rId4"/>
              </a:rPr>
              <a:t>https://www.tidyverse.org/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7B9E0F-CF40-0FDD-5423-3009EC9128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0"/>
            <a:ext cx="4438835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CB4930-5011-5E4E-840C-FBD436ED52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1331" y="3429000"/>
            <a:ext cx="4438835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895088-3142-EB86-ABA9-7C06E5B855D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9344"/>
          <a:stretch/>
        </p:blipFill>
        <p:spPr>
          <a:xfrm>
            <a:off x="343929" y="4030133"/>
            <a:ext cx="6192598" cy="248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4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Motivation: Matt’s typical Base R data workflow…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04E75-4991-B38A-1547-41AF9BC7831E}"/>
              </a:ext>
            </a:extLst>
          </p:cNvPr>
          <p:cNvSpPr txBox="1"/>
          <p:nvPr/>
        </p:nvSpPr>
        <p:spPr>
          <a:xfrm>
            <a:off x="3258820" y="914401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Import </a:t>
            </a:r>
            <a:r>
              <a:rPr lang="en-US" sz="2000" dirty="0" err="1"/>
              <a:t>MyDataFrame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34B1E-3EB2-DC79-5D90-D06CA40A9414}"/>
              </a:ext>
            </a:extLst>
          </p:cNvPr>
          <p:cNvSpPr txBox="1"/>
          <p:nvPr/>
        </p:nvSpPr>
        <p:spPr>
          <a:xfrm>
            <a:off x="3258820" y="2242984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4A142C-CD6A-228E-D689-2F031E1FF0B6}"/>
              </a:ext>
            </a:extLst>
          </p:cNvPr>
          <p:cNvSpPr txBox="1"/>
          <p:nvPr/>
        </p:nvSpPr>
        <p:spPr>
          <a:xfrm>
            <a:off x="3258820" y="3566532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172052-BCFE-42FC-A7FF-619B043C9DAA}"/>
              </a:ext>
            </a:extLst>
          </p:cNvPr>
          <p:cNvSpPr txBox="1"/>
          <p:nvPr/>
        </p:nvSpPr>
        <p:spPr>
          <a:xfrm>
            <a:off x="3258820" y="4890080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63ED0-9E06-C372-7DF3-2445E9AE5CD9}"/>
              </a:ext>
            </a:extLst>
          </p:cNvPr>
          <p:cNvSpPr txBox="1"/>
          <p:nvPr/>
        </p:nvSpPr>
        <p:spPr>
          <a:xfrm>
            <a:off x="3258820" y="6213628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B40F2E-232D-6B43-6811-8294A47E0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9" y="1323549"/>
            <a:ext cx="1536389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898D0B-8649-D553-8C8D-7B1DCEC88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8" y="2604735"/>
            <a:ext cx="1536389" cy="91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530CFDE-4CAB-3C46-DB0B-3858F9689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8" y="3862914"/>
            <a:ext cx="1536389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971F2E-811E-A4BC-3249-059E81956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8" y="5251831"/>
            <a:ext cx="1536389" cy="914400"/>
          </a:xfrm>
          <a:prstGeom prst="rect">
            <a:avLst/>
          </a:prstGeom>
        </p:spPr>
      </p:pic>
      <p:pic>
        <p:nvPicPr>
          <p:cNvPr id="19" name="Picture 18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056332C0-47BD-09A2-2A4D-B7050B29FD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318675" y="1599225"/>
            <a:ext cx="916120" cy="391023"/>
          </a:xfrm>
          <a:prstGeom prst="rect">
            <a:avLst/>
          </a:prstGeom>
        </p:spPr>
      </p:pic>
      <p:pic>
        <p:nvPicPr>
          <p:cNvPr id="20" name="Picture 19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5E34D04A-8314-1919-E146-0238F4F712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318675" y="2938106"/>
            <a:ext cx="916120" cy="391023"/>
          </a:xfrm>
          <a:prstGeom prst="rect">
            <a:avLst/>
          </a:prstGeom>
        </p:spPr>
      </p:pic>
      <p:pic>
        <p:nvPicPr>
          <p:cNvPr id="21" name="Picture 20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C31FEC79-E62B-8B1C-078E-F1E5221302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390106" y="4247295"/>
            <a:ext cx="916120" cy="391023"/>
          </a:xfrm>
          <a:prstGeom prst="rect">
            <a:avLst/>
          </a:prstGeom>
        </p:spPr>
      </p:pic>
      <p:pic>
        <p:nvPicPr>
          <p:cNvPr id="22" name="Picture 21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9CEEC9E7-DC5B-9CEE-C602-4CF7E2AE36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415193" y="5548469"/>
            <a:ext cx="916120" cy="391023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7179007-72E3-791E-17F4-BAAFD0E87D0B}"/>
              </a:ext>
            </a:extLst>
          </p:cNvPr>
          <p:cNvSpPr txBox="1">
            <a:spLocks/>
          </p:cNvSpPr>
          <p:nvPr/>
        </p:nvSpPr>
        <p:spPr>
          <a:xfrm>
            <a:off x="7173226" y="2058619"/>
            <a:ext cx="4586973" cy="3066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Baked-from-scratch syntax</a:t>
            </a:r>
          </a:p>
          <a:p>
            <a:pPr lvl="1"/>
            <a:r>
              <a:rPr lang="en-US" sz="2000" dirty="0"/>
              <a:t>Probably difficult to read for anybody other than Matt (who wrote it)</a:t>
            </a:r>
          </a:p>
          <a:p>
            <a:pPr lvl="2"/>
            <a:r>
              <a:rPr lang="en-US" sz="1800" dirty="0"/>
              <a:t>Which probably includes next-year Matt!</a:t>
            </a:r>
          </a:p>
          <a:p>
            <a:pPr lvl="1"/>
            <a:r>
              <a:rPr lang="en-US" sz="2000" dirty="0"/>
              <a:t>Requires Matt to re-create the syntax correctly every time</a:t>
            </a:r>
          </a:p>
          <a:p>
            <a:pPr lvl="2"/>
            <a:r>
              <a:rPr lang="en-US" sz="1800" dirty="0"/>
              <a:t>Has he had coffee yet?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0E36FD2-C94A-D7C8-54AB-89BBB3CBF5F2}"/>
              </a:ext>
            </a:extLst>
          </p:cNvPr>
          <p:cNvSpPr/>
          <p:nvPr/>
        </p:nvSpPr>
        <p:spPr>
          <a:xfrm>
            <a:off x="5816512" y="1336676"/>
            <a:ext cx="253911" cy="95324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3F0EB662-5E2B-4024-2C0F-3A12103D9235}"/>
              </a:ext>
            </a:extLst>
          </p:cNvPr>
          <p:cNvSpPr/>
          <p:nvPr/>
        </p:nvSpPr>
        <p:spPr>
          <a:xfrm>
            <a:off x="5816512" y="2638434"/>
            <a:ext cx="253911" cy="95324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0890B4F3-CE4B-6590-698A-4FE13B431722}"/>
              </a:ext>
            </a:extLst>
          </p:cNvPr>
          <p:cNvSpPr/>
          <p:nvPr/>
        </p:nvSpPr>
        <p:spPr>
          <a:xfrm>
            <a:off x="5816512" y="3862914"/>
            <a:ext cx="253911" cy="95324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A5570A9A-0EC9-5C56-CC1C-B2B00B42152B}"/>
              </a:ext>
            </a:extLst>
          </p:cNvPr>
          <p:cNvSpPr/>
          <p:nvPr/>
        </p:nvSpPr>
        <p:spPr>
          <a:xfrm>
            <a:off x="5816511" y="5179924"/>
            <a:ext cx="253911" cy="95324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537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83D19-4392-405D-9201-FAAF7BC00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329" y="1825625"/>
            <a:ext cx="5921271" cy="48469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/>
              <a:t>Reading in Data</a:t>
            </a:r>
          </a:p>
          <a:p>
            <a:r>
              <a:rPr lang="en-US" dirty="0"/>
              <a:t>Use </a:t>
            </a:r>
            <a:r>
              <a:rPr lang="en-US" sz="2200" b="1" dirty="0" err="1">
                <a:latin typeface="Consolas" panose="020B0609020204030204" pitchFamily="49" charset="0"/>
              </a:rPr>
              <a:t>read_csv</a:t>
            </a:r>
            <a:r>
              <a:rPr lang="en-US" sz="2200" b="1" dirty="0">
                <a:latin typeface="Consolas" panose="020B0609020204030204" pitchFamily="49" charset="0"/>
              </a:rPr>
              <a:t>(“subfolder/filename.csv”)</a:t>
            </a:r>
          </a:p>
          <a:p>
            <a:pPr>
              <a:spcBef>
                <a:spcPts val="2400"/>
              </a:spcBef>
            </a:pPr>
            <a:r>
              <a:rPr lang="en-US" dirty="0"/>
              <a:t>Problems? Did you use correct:</a:t>
            </a:r>
          </a:p>
          <a:p>
            <a:pPr lvl="1"/>
            <a:r>
              <a:rPr lang="en-US" dirty="0"/>
              <a:t>Filename </a:t>
            </a:r>
          </a:p>
          <a:p>
            <a:pPr lvl="1"/>
            <a:r>
              <a:rPr lang="en-US" dirty="0"/>
              <a:t>Subfolder name</a:t>
            </a:r>
          </a:p>
          <a:p>
            <a:pPr lvl="1"/>
            <a:r>
              <a:rPr lang="en-US" dirty="0"/>
              <a:t>Are you in the correct directory?</a:t>
            </a:r>
          </a:p>
          <a:p>
            <a:pPr>
              <a:spcBef>
                <a:spcPts val="2400"/>
              </a:spcBef>
            </a:pPr>
            <a:r>
              <a:rPr lang="en-US" dirty="0"/>
              <a:t>Use str() to check the types</a:t>
            </a:r>
          </a:p>
          <a:p>
            <a:pPr>
              <a:spcBef>
                <a:spcPts val="2400"/>
              </a:spcBef>
            </a:pPr>
            <a:r>
              <a:rPr lang="en-US" dirty="0"/>
              <a:t>Use View() to inspect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44572-6718-4CE5-876C-8537C60EE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95AE55-B5F4-483D-AEFF-E8059F5502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3BAC65-CC84-47F2-8FD7-5B494E472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Data</a:t>
            </a:r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113A39FA-ADAA-4DDB-BD91-F6766277C945}"/>
              </a:ext>
            </a:extLst>
          </p:cNvPr>
          <p:cNvSpPr/>
          <p:nvPr/>
        </p:nvSpPr>
        <p:spPr>
          <a:xfrm>
            <a:off x="4463318" y="3930036"/>
            <a:ext cx="638083" cy="638083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5F8D07-D964-4E5B-A2B8-2646651CA9E4}"/>
              </a:ext>
            </a:extLst>
          </p:cNvPr>
          <p:cNvSpPr txBox="1"/>
          <p:nvPr/>
        </p:nvSpPr>
        <p:spPr>
          <a:xfrm>
            <a:off x="6583679" y="5515276"/>
            <a:ext cx="3876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Refer back to this when doing own project later today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8737EE1-2130-443D-85B5-C9C89CC5E061}"/>
              </a:ext>
            </a:extLst>
          </p:cNvPr>
          <p:cNvGrpSpPr/>
          <p:nvPr/>
        </p:nvGrpSpPr>
        <p:grpSpPr>
          <a:xfrm rot="14919400" flipH="1">
            <a:off x="4919392" y="4457335"/>
            <a:ext cx="1952795" cy="1090378"/>
            <a:chOff x="2586801" y="2335771"/>
            <a:chExt cx="1952795" cy="109037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EC2342B-3C31-4EF0-B900-5680BC414C20}"/>
                </a:ext>
              </a:extLst>
            </p:cNvPr>
            <p:cNvSpPr/>
            <p:nvPr/>
          </p:nvSpPr>
          <p:spPr>
            <a:xfrm rot="21013971">
              <a:off x="2717546" y="2335771"/>
              <a:ext cx="1822050" cy="1090378"/>
            </a:xfrm>
            <a:custGeom>
              <a:avLst/>
              <a:gdLst>
                <a:gd name="connsiteX0" fmla="*/ 0 w 3225521"/>
                <a:gd name="connsiteY0" fmla="*/ 0 h 1128876"/>
                <a:gd name="connsiteX1" fmla="*/ 1597688 w 3225521"/>
                <a:gd name="connsiteY1" fmla="*/ 954593 h 1128876"/>
                <a:gd name="connsiteX2" fmla="*/ 3225521 w 3225521"/>
                <a:gd name="connsiteY2" fmla="*/ 1125415 h 1128876"/>
                <a:gd name="connsiteX0" fmla="*/ 0 w 2995680"/>
                <a:gd name="connsiteY0" fmla="*/ 0 h 1261377"/>
                <a:gd name="connsiteX1" fmla="*/ 1367847 w 2995680"/>
                <a:gd name="connsiteY1" fmla="*/ 1087094 h 1261377"/>
                <a:gd name="connsiteX2" fmla="*/ 2995680 w 2995680"/>
                <a:gd name="connsiteY2" fmla="*/ 1257916 h 1261377"/>
                <a:gd name="connsiteX0" fmla="*/ 0 w 2995680"/>
                <a:gd name="connsiteY0" fmla="*/ 0 h 1261377"/>
                <a:gd name="connsiteX1" fmla="*/ 1367847 w 2995680"/>
                <a:gd name="connsiteY1" fmla="*/ 1087094 h 1261377"/>
                <a:gd name="connsiteX2" fmla="*/ 2995680 w 2995680"/>
                <a:gd name="connsiteY2" fmla="*/ 1257916 h 1261377"/>
                <a:gd name="connsiteX0" fmla="*/ 0 w 2995680"/>
                <a:gd name="connsiteY0" fmla="*/ 0 h 1261377"/>
                <a:gd name="connsiteX1" fmla="*/ 1367847 w 2995680"/>
                <a:gd name="connsiteY1" fmla="*/ 1087094 h 1261377"/>
                <a:gd name="connsiteX2" fmla="*/ 2995680 w 2995680"/>
                <a:gd name="connsiteY2" fmla="*/ 1257916 h 1261377"/>
                <a:gd name="connsiteX0" fmla="*/ 0 w 2995680"/>
                <a:gd name="connsiteY0" fmla="*/ 0 h 1257916"/>
                <a:gd name="connsiteX1" fmla="*/ 2995680 w 2995680"/>
                <a:gd name="connsiteY1" fmla="*/ 1257916 h 1257916"/>
                <a:gd name="connsiteX0" fmla="*/ 0 w 2995680"/>
                <a:gd name="connsiteY0" fmla="*/ 0 h 1257916"/>
                <a:gd name="connsiteX1" fmla="*/ 2995680 w 2995680"/>
                <a:gd name="connsiteY1" fmla="*/ 1257916 h 1257916"/>
                <a:gd name="connsiteX0" fmla="*/ 0 w 2586084"/>
                <a:gd name="connsiteY0" fmla="*/ 0 h 1263322"/>
                <a:gd name="connsiteX1" fmla="*/ 2586084 w 2586084"/>
                <a:gd name="connsiteY1" fmla="*/ 1263322 h 1263322"/>
                <a:gd name="connsiteX0" fmla="*/ 0 w 2671604"/>
                <a:gd name="connsiteY0" fmla="*/ 0 h 1187640"/>
                <a:gd name="connsiteX1" fmla="*/ 2671604 w 2671604"/>
                <a:gd name="connsiteY1" fmla="*/ 1187640 h 1187640"/>
                <a:gd name="connsiteX0" fmla="*/ 0 w 2671604"/>
                <a:gd name="connsiteY0" fmla="*/ 0 h 1187640"/>
                <a:gd name="connsiteX1" fmla="*/ 830777 w 2671604"/>
                <a:gd name="connsiteY1" fmla="*/ 566271 h 1187640"/>
                <a:gd name="connsiteX2" fmla="*/ 2671604 w 2671604"/>
                <a:gd name="connsiteY2" fmla="*/ 1187640 h 1187640"/>
                <a:gd name="connsiteX0" fmla="*/ 0 w 2671604"/>
                <a:gd name="connsiteY0" fmla="*/ 0 h 1187640"/>
                <a:gd name="connsiteX1" fmla="*/ 830777 w 2671604"/>
                <a:gd name="connsiteY1" fmla="*/ 566271 h 1187640"/>
                <a:gd name="connsiteX2" fmla="*/ 2671604 w 2671604"/>
                <a:gd name="connsiteY2" fmla="*/ 1187640 h 1187640"/>
                <a:gd name="connsiteX0" fmla="*/ 0 w 2671604"/>
                <a:gd name="connsiteY0" fmla="*/ 0 h 1187640"/>
                <a:gd name="connsiteX1" fmla="*/ 830777 w 2671604"/>
                <a:gd name="connsiteY1" fmla="*/ 566271 h 1187640"/>
                <a:gd name="connsiteX2" fmla="*/ 2671604 w 2671604"/>
                <a:gd name="connsiteY2" fmla="*/ 1187640 h 1187640"/>
                <a:gd name="connsiteX0" fmla="*/ 0 w 2671604"/>
                <a:gd name="connsiteY0" fmla="*/ 0 h 1187640"/>
                <a:gd name="connsiteX1" fmla="*/ 830777 w 2671604"/>
                <a:gd name="connsiteY1" fmla="*/ 566271 h 1187640"/>
                <a:gd name="connsiteX2" fmla="*/ 2671604 w 2671604"/>
                <a:gd name="connsiteY2" fmla="*/ 1187640 h 1187640"/>
                <a:gd name="connsiteX0" fmla="*/ 0 w 2025698"/>
                <a:gd name="connsiteY0" fmla="*/ 0 h 1104275"/>
                <a:gd name="connsiteX1" fmla="*/ 830777 w 2025698"/>
                <a:gd name="connsiteY1" fmla="*/ 566271 h 1104275"/>
                <a:gd name="connsiteX2" fmla="*/ 2025698 w 2025698"/>
                <a:gd name="connsiteY2" fmla="*/ 1104275 h 1104275"/>
                <a:gd name="connsiteX0" fmla="*/ 0 w 2044779"/>
                <a:gd name="connsiteY0" fmla="*/ 0 h 1104275"/>
                <a:gd name="connsiteX1" fmla="*/ 830777 w 2044779"/>
                <a:gd name="connsiteY1" fmla="*/ 566271 h 1104275"/>
                <a:gd name="connsiteX2" fmla="*/ 2025698 w 2044779"/>
                <a:gd name="connsiteY2" fmla="*/ 1104275 h 1104275"/>
                <a:gd name="connsiteX0" fmla="*/ 0 w 2441428"/>
                <a:gd name="connsiteY0" fmla="*/ 0 h 891624"/>
                <a:gd name="connsiteX1" fmla="*/ 830777 w 2441428"/>
                <a:gd name="connsiteY1" fmla="*/ 566271 h 891624"/>
                <a:gd name="connsiteX2" fmla="*/ 2441428 w 2441428"/>
                <a:gd name="connsiteY2" fmla="*/ 891624 h 891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1428" h="891624">
                  <a:moveTo>
                    <a:pt x="0" y="0"/>
                  </a:moveTo>
                  <a:cubicBezTo>
                    <a:pt x="244137" y="158630"/>
                    <a:pt x="-87714" y="488110"/>
                    <a:pt x="830777" y="566271"/>
                  </a:cubicBezTo>
                  <a:cubicBezTo>
                    <a:pt x="2403595" y="580817"/>
                    <a:pt x="2394762" y="780063"/>
                    <a:pt x="2441428" y="891624"/>
                  </a:cubicBezTo>
                </a:path>
              </a:pathLst>
            </a:cu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687991A1-001B-4ECE-8176-881887DA5C58}"/>
                </a:ext>
              </a:extLst>
            </p:cNvPr>
            <p:cNvSpPr/>
            <p:nvPr/>
          </p:nvSpPr>
          <p:spPr>
            <a:xfrm rot="16665225" flipV="1">
              <a:off x="2561774" y="2403484"/>
              <a:ext cx="362881" cy="31282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927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42A53-489D-4CAE-B1C3-E46F9B795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95AE55-B5F4-483D-AEFF-E8059F5502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F7279-283E-4048-9769-D8E7568BE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%&gt;%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782FB8-8449-4249-B0D2-9D5B76338F4A}"/>
              </a:ext>
            </a:extLst>
          </p:cNvPr>
          <p:cNvSpPr txBox="1">
            <a:spLocks/>
          </p:cNvSpPr>
          <p:nvPr/>
        </p:nvSpPr>
        <p:spPr>
          <a:xfrm>
            <a:off x="301451" y="2480966"/>
            <a:ext cx="12192000" cy="1343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dataframename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&lt;- 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filter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dataframename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Year == 2018)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dataframename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&lt;- 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mutate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dataframename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surveymonth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month(</a:t>
            </a:r>
            <a:r>
              <a:rPr kumimoji="0" 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surveydate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dataframename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&lt;- 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dataframename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Year, </a:t>
            </a:r>
            <a:r>
              <a:rPr kumimoji="0" 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surveymonth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totalcount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C4EF9D4-30EC-465E-A8FD-C1F37C888215}"/>
              </a:ext>
            </a:extLst>
          </p:cNvPr>
          <p:cNvSpPr txBox="1">
            <a:spLocks/>
          </p:cNvSpPr>
          <p:nvPr/>
        </p:nvSpPr>
        <p:spPr>
          <a:xfrm>
            <a:off x="301451" y="4418658"/>
            <a:ext cx="11497128" cy="1343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dataframename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&lt;-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dataframename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%&gt;%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			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filter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(Year == 2018) %&gt;%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	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mutate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surveymonth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month(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surveydate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 %&gt;%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	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(Year,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surveymonth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totalcount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641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6C07E-E8F9-8294-02FA-2768AC646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we’ve seen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DFD63-F72E-9A7D-873B-02C938346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91839" cy="4351338"/>
          </a:xfrm>
        </p:spPr>
        <p:txBody>
          <a:bodyPr>
            <a:normAutofit/>
          </a:bodyPr>
          <a:lstStyle/>
          <a:p>
            <a:r>
              <a:rPr lang="en-US" sz="2400" b="1" dirty="0"/>
              <a:t>select</a:t>
            </a:r>
            <a:r>
              <a:rPr lang="en-US" sz="2400" dirty="0"/>
              <a:t>():  Select a subset of </a:t>
            </a:r>
            <a:r>
              <a:rPr lang="en-US" sz="2400" b="1" dirty="0"/>
              <a:t>columns</a:t>
            </a:r>
          </a:p>
          <a:p>
            <a:pPr lvl="1"/>
            <a:r>
              <a:rPr lang="en-US" sz="2000" dirty="0"/>
              <a:t>Note: it can be preferable to call </a:t>
            </a:r>
            <a:r>
              <a:rPr lang="en-US" sz="2000" b="1" dirty="0" err="1"/>
              <a:t>dplyr</a:t>
            </a:r>
            <a:r>
              <a:rPr lang="en-US" sz="2000" b="1" dirty="0"/>
              <a:t>::select</a:t>
            </a:r>
            <a:r>
              <a:rPr lang="en-US" sz="2000" dirty="0"/>
              <a:t>(), to avoid conflict with MASS::select().  The MASS package also has a function named select()!</a:t>
            </a:r>
          </a:p>
          <a:p>
            <a:r>
              <a:rPr lang="en-US" sz="2400" b="1" dirty="0"/>
              <a:t>filter</a:t>
            </a:r>
            <a:r>
              <a:rPr lang="en-US" sz="2400" dirty="0"/>
              <a:t>():  Filter to a subset of </a:t>
            </a:r>
            <a:r>
              <a:rPr lang="en-US" sz="2400" b="1" dirty="0"/>
              <a:t>rows</a:t>
            </a:r>
          </a:p>
          <a:p>
            <a:r>
              <a:rPr lang="en-US" sz="2400" b="1" dirty="0"/>
              <a:t>mutate</a:t>
            </a:r>
            <a:r>
              <a:rPr lang="en-US" sz="2400" dirty="0"/>
              <a:t>():  Add a column or transform an existing one</a:t>
            </a:r>
          </a:p>
          <a:p>
            <a:r>
              <a:rPr lang="en-US" sz="2400" b="1" dirty="0"/>
              <a:t>rename</a:t>
            </a:r>
            <a:r>
              <a:rPr lang="en-US" sz="2400" dirty="0"/>
              <a:t>():  Rename columns</a:t>
            </a:r>
          </a:p>
          <a:p>
            <a:r>
              <a:rPr lang="en-US" sz="2400" b="1" dirty="0" err="1"/>
              <a:t>left</a:t>
            </a:r>
            <a:r>
              <a:rPr lang="en-US" sz="2400" dirty="0" err="1"/>
              <a:t>_</a:t>
            </a:r>
            <a:r>
              <a:rPr lang="en-US" sz="2400" b="1" dirty="0" err="1"/>
              <a:t>join</a:t>
            </a:r>
            <a:r>
              <a:rPr lang="en-US" sz="2400" dirty="0"/>
              <a:t>():  Join two </a:t>
            </a:r>
            <a:r>
              <a:rPr lang="en-US" sz="2400" dirty="0" err="1"/>
              <a:t>data.frames</a:t>
            </a:r>
            <a:r>
              <a:rPr lang="en-US" sz="2400" dirty="0"/>
              <a:t> based on a matched column</a:t>
            </a:r>
          </a:p>
          <a:p>
            <a:r>
              <a:rPr lang="en-US" sz="2400" b="1" dirty="0" err="1"/>
              <a:t>pivot_longer</a:t>
            </a:r>
            <a:r>
              <a:rPr lang="en-US" sz="2400" dirty="0"/>
              <a:t>() / </a:t>
            </a:r>
            <a:r>
              <a:rPr lang="en-US" sz="2400" b="1" dirty="0" err="1"/>
              <a:t>pivot_wider</a:t>
            </a:r>
            <a:r>
              <a:rPr lang="en-US" sz="2400" dirty="0"/>
              <a:t>():  Transform between long &amp; wide format</a:t>
            </a:r>
          </a:p>
        </p:txBody>
      </p:sp>
    </p:spTree>
    <p:extLst>
      <p:ext uri="{BB962C8B-B14F-4D97-AF65-F5344CB8AC3E}">
        <p14:creationId xmlns:p14="http://schemas.microsoft.com/office/powerpoint/2010/main" val="32810406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0040" y="0"/>
            <a:ext cx="4371920" cy="914400"/>
          </a:xfrm>
        </p:spPr>
        <p:txBody>
          <a:bodyPr>
            <a:noAutofit/>
          </a:bodyPr>
          <a:lstStyle/>
          <a:p>
            <a:r>
              <a:rPr lang="en-US" sz="3600" dirty="0"/>
              <a:t>Which to use?  Why??</a:t>
            </a:r>
          </a:p>
        </p:txBody>
      </p:sp>
      <p:pic>
        <p:nvPicPr>
          <p:cNvPr id="6" name="Picture 5" descr="A picture containing text, person, human face, person&#10;&#10;Description automatically generated">
            <a:extLst>
              <a:ext uri="{FF2B5EF4-FFF2-40B4-BE49-F238E27FC236}">
                <a16:creationId xmlns:a16="http://schemas.microsoft.com/office/drawing/2014/main" id="{1BE062A5-1BB4-259F-AE5C-84D43780BD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961" y="914400"/>
            <a:ext cx="2724150" cy="1676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8224E-423F-E8A2-8DBE-6D230C57D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3183466"/>
            <a:ext cx="10929577" cy="3318934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Tidyverse</a:t>
            </a:r>
            <a:r>
              <a:rPr lang="en-US" dirty="0"/>
              <a:t> requires learning a new syntax</a:t>
            </a:r>
          </a:p>
          <a:p>
            <a:pPr algn="ctr"/>
            <a:r>
              <a:rPr lang="en-US" dirty="0"/>
              <a:t>But </a:t>
            </a:r>
            <a:r>
              <a:rPr lang="en-US" dirty="0" err="1"/>
              <a:t>Tidyverse’s</a:t>
            </a:r>
            <a:r>
              <a:rPr lang="en-US" dirty="0"/>
              <a:t> syntax is much more concise and readable</a:t>
            </a:r>
          </a:p>
          <a:p>
            <a:pPr algn="ctr"/>
            <a:r>
              <a:rPr lang="en-US" dirty="0"/>
              <a:t>More documentation is available for Base R</a:t>
            </a:r>
          </a:p>
          <a:p>
            <a:pPr algn="ctr"/>
            <a:r>
              <a:rPr lang="en-US" dirty="0"/>
              <a:t>But </a:t>
            </a:r>
            <a:r>
              <a:rPr lang="en-US" dirty="0" err="1"/>
              <a:t>Tidyverse</a:t>
            </a:r>
            <a:r>
              <a:rPr lang="en-US" dirty="0"/>
              <a:t> is quickly gaining popularity and becoming standard</a:t>
            </a:r>
          </a:p>
          <a:p>
            <a:pPr algn="ctr"/>
            <a:r>
              <a:rPr lang="en-US" dirty="0"/>
              <a:t>Base R is more static &amp; stable</a:t>
            </a:r>
          </a:p>
          <a:p>
            <a:pPr algn="ctr"/>
            <a:r>
              <a:rPr lang="en-US" dirty="0"/>
              <a:t>The power of the pipe!!!</a:t>
            </a:r>
          </a:p>
          <a:p>
            <a:pPr algn="ctr"/>
            <a:endParaRPr lang="en-US" dirty="0"/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76942E0C-F894-1BB8-66EB-061E9D60C8E8}"/>
              </a:ext>
            </a:extLst>
          </p:cNvPr>
          <p:cNvSpPr/>
          <p:nvPr/>
        </p:nvSpPr>
        <p:spPr>
          <a:xfrm>
            <a:off x="11164618" y="3243105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6F0CDD49-CC1F-E7C0-D43F-1FE8B9F4F873}"/>
              </a:ext>
            </a:extLst>
          </p:cNvPr>
          <p:cNvSpPr/>
          <p:nvPr/>
        </p:nvSpPr>
        <p:spPr>
          <a:xfrm>
            <a:off x="431800" y="3714001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7DD10463-6831-4D23-ADD5-81D7BDFD7A3C}"/>
              </a:ext>
            </a:extLst>
          </p:cNvPr>
          <p:cNvSpPr/>
          <p:nvPr/>
        </p:nvSpPr>
        <p:spPr>
          <a:xfrm>
            <a:off x="11164618" y="4207560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F4E4312C-71B8-3C7F-BED0-7E720DB645E8}"/>
              </a:ext>
            </a:extLst>
          </p:cNvPr>
          <p:cNvSpPr/>
          <p:nvPr/>
        </p:nvSpPr>
        <p:spPr>
          <a:xfrm>
            <a:off x="431800" y="4734900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A2334969-4290-B6E3-7317-B667F4A70D18}"/>
              </a:ext>
            </a:extLst>
          </p:cNvPr>
          <p:cNvSpPr/>
          <p:nvPr/>
        </p:nvSpPr>
        <p:spPr>
          <a:xfrm>
            <a:off x="11164618" y="5253380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miley Face 9">
            <a:extLst>
              <a:ext uri="{FF2B5EF4-FFF2-40B4-BE49-F238E27FC236}">
                <a16:creationId xmlns:a16="http://schemas.microsoft.com/office/drawing/2014/main" id="{AD51D5DB-4480-7E9C-95B0-E12F70F01B25}"/>
              </a:ext>
            </a:extLst>
          </p:cNvPr>
          <p:cNvSpPr/>
          <p:nvPr/>
        </p:nvSpPr>
        <p:spPr>
          <a:xfrm>
            <a:off x="431800" y="5789665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miley Face 10">
            <a:extLst>
              <a:ext uri="{FF2B5EF4-FFF2-40B4-BE49-F238E27FC236}">
                <a16:creationId xmlns:a16="http://schemas.microsoft.com/office/drawing/2014/main" id="{09E265EB-900D-F8AF-C9C9-F5B6DDB7FBD2}"/>
              </a:ext>
            </a:extLst>
          </p:cNvPr>
          <p:cNvSpPr/>
          <p:nvPr/>
        </p:nvSpPr>
        <p:spPr>
          <a:xfrm>
            <a:off x="825318" y="5789665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miley Face 11">
            <a:extLst>
              <a:ext uri="{FF2B5EF4-FFF2-40B4-BE49-F238E27FC236}">
                <a16:creationId xmlns:a16="http://schemas.microsoft.com/office/drawing/2014/main" id="{4AED2484-D3C0-258D-215A-ECACB6644050}"/>
              </a:ext>
            </a:extLst>
          </p:cNvPr>
          <p:cNvSpPr/>
          <p:nvPr/>
        </p:nvSpPr>
        <p:spPr>
          <a:xfrm>
            <a:off x="1218836" y="5789665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blue and grey logo&#10;&#10;Description automatically generated">
            <a:extLst>
              <a:ext uri="{FF2B5EF4-FFF2-40B4-BE49-F238E27FC236}">
                <a16:creationId xmlns:a16="http://schemas.microsoft.com/office/drawing/2014/main" id="{F388C338-1E62-6766-27B3-157D1613CA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741" y="1790700"/>
            <a:ext cx="1362501" cy="1055750"/>
          </a:xfrm>
          <a:prstGeom prst="rect">
            <a:avLst/>
          </a:prstGeom>
        </p:spPr>
      </p:pic>
      <p:pic>
        <p:nvPicPr>
          <p:cNvPr id="16" name="Picture 15" descr="A hexagon with white text and colorful dots&#10;&#10;Description automatically generated">
            <a:extLst>
              <a:ext uri="{FF2B5EF4-FFF2-40B4-BE49-F238E27FC236}">
                <a16:creationId xmlns:a16="http://schemas.microsoft.com/office/drawing/2014/main" id="{75CEB4BD-6117-EF2D-DB3D-940EFB1957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47" y="1620056"/>
            <a:ext cx="1208260" cy="139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5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E70B-380C-5417-23B0-3EF74C469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8255"/>
            <a:ext cx="10515600" cy="1598789"/>
          </a:xfrm>
        </p:spPr>
        <p:txBody>
          <a:bodyPr/>
          <a:lstStyle/>
          <a:p>
            <a:r>
              <a:rPr lang="en-US" dirty="0"/>
              <a:t>Some data cleanup strategies…</a:t>
            </a:r>
            <a:br>
              <a:rPr lang="en-US" dirty="0"/>
            </a:br>
            <a:r>
              <a:rPr lang="en-US" sz="2400" i="1" dirty="0"/>
              <a:t>        </a:t>
            </a:r>
            <a:r>
              <a:rPr lang="en-US" sz="3200" i="1" dirty="0"/>
              <a:t>It all starts with finding the problems!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7A46D-60FC-7929-A156-4197F5109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867" y="1733771"/>
            <a:ext cx="10929577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Some helpful summary functions: </a:t>
            </a:r>
          </a:p>
          <a:p>
            <a:pPr lvl="1"/>
            <a:r>
              <a:rPr lang="en-US" b="1" dirty="0"/>
              <a:t>names()</a:t>
            </a:r>
            <a:r>
              <a:rPr lang="en-US" dirty="0"/>
              <a:t>			- prints column names of a </a:t>
            </a:r>
            <a:r>
              <a:rPr lang="en-US" dirty="0" err="1"/>
              <a:t>data.frame</a:t>
            </a:r>
            <a:r>
              <a:rPr lang="en-US" dirty="0"/>
              <a:t>, or names of a list </a:t>
            </a:r>
          </a:p>
          <a:p>
            <a:pPr lvl="1"/>
            <a:r>
              <a:rPr lang="en-US" b="1" dirty="0"/>
              <a:t>str()</a:t>
            </a:r>
            <a:r>
              <a:rPr lang="en-US" dirty="0"/>
              <a:t>			- prints the structure of an object</a:t>
            </a:r>
          </a:p>
          <a:p>
            <a:pPr lvl="1"/>
            <a:r>
              <a:rPr lang="en-US" b="1" dirty="0"/>
              <a:t>summary()</a:t>
            </a:r>
            <a:r>
              <a:rPr lang="en-US" dirty="0"/>
              <a:t>		- prints a summary specific to an object type</a:t>
            </a:r>
          </a:p>
          <a:p>
            <a:pPr lvl="1"/>
            <a:r>
              <a:rPr lang="en-US" b="1" dirty="0"/>
              <a:t>head() </a:t>
            </a:r>
            <a:r>
              <a:rPr lang="en-US" dirty="0"/>
              <a:t>and </a:t>
            </a:r>
            <a:r>
              <a:rPr lang="en-US" b="1" dirty="0"/>
              <a:t>tail()</a:t>
            </a:r>
            <a:r>
              <a:rPr lang="en-US" dirty="0"/>
              <a:t>		- prints the first (or last) few rows or elements</a:t>
            </a:r>
          </a:p>
          <a:p>
            <a:pPr lvl="1"/>
            <a:r>
              <a:rPr lang="en-US" b="1" dirty="0"/>
              <a:t>table()	</a:t>
            </a:r>
            <a:r>
              <a:rPr lang="en-US" dirty="0"/>
              <a:t>		- creates a table of unique values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table() </a:t>
            </a:r>
            <a:r>
              <a:rPr lang="en-US" dirty="0"/>
              <a:t>everything that can be tabled</a:t>
            </a:r>
          </a:p>
          <a:p>
            <a:pPr marL="457200" lvl="1" indent="0">
              <a:buNone/>
            </a:pPr>
            <a:r>
              <a:rPr lang="en-US" i="1" dirty="0"/>
              <a:t>Suggestion</a:t>
            </a:r>
            <a:r>
              <a:rPr lang="en-US" dirty="0"/>
              <a:t>: table(xxx, </a:t>
            </a:r>
            <a:r>
              <a:rPr lang="en-US" dirty="0" err="1"/>
              <a:t>useNA</a:t>
            </a:r>
            <a:r>
              <a:rPr lang="en-US" dirty="0"/>
              <a:t>="</a:t>
            </a:r>
            <a:r>
              <a:rPr lang="en-US" dirty="0" err="1"/>
              <a:t>ifany</a:t>
            </a:r>
            <a:r>
              <a:rPr lang="en-US" dirty="0"/>
              <a:t>")</a:t>
            </a:r>
          </a:p>
          <a:p>
            <a:pPr marL="457200" lvl="1" indent="0">
              <a:buNone/>
            </a:pPr>
            <a:r>
              <a:rPr lang="en-US" dirty="0"/>
              <a:t>		  table(xxx, </a:t>
            </a:r>
            <a:r>
              <a:rPr lang="en-US" dirty="0" err="1"/>
              <a:t>yyy</a:t>
            </a:r>
            <a:r>
              <a:rPr lang="en-US" dirty="0"/>
              <a:t>, </a:t>
            </a:r>
            <a:r>
              <a:rPr lang="en-US" dirty="0" err="1"/>
              <a:t>useNA</a:t>
            </a:r>
            <a:r>
              <a:rPr lang="en-US" dirty="0"/>
              <a:t>="</a:t>
            </a:r>
            <a:r>
              <a:rPr lang="en-US" dirty="0" err="1"/>
              <a:t>ifany</a:t>
            </a:r>
            <a:r>
              <a:rPr lang="en-US" dirty="0"/>
              <a:t>")</a:t>
            </a:r>
          </a:p>
          <a:p>
            <a:r>
              <a:rPr lang="en-US" b="1" dirty="0"/>
              <a:t>plot() </a:t>
            </a:r>
            <a:r>
              <a:rPr lang="en-US" dirty="0"/>
              <a:t>everything that can be plotted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FEC371-5315-25F9-65A2-CD7B5A2CFF48}"/>
              </a:ext>
            </a:extLst>
          </p:cNvPr>
          <p:cNvSpPr txBox="1">
            <a:spLocks/>
          </p:cNvSpPr>
          <p:nvPr/>
        </p:nvSpPr>
        <p:spPr>
          <a:xfrm>
            <a:off x="7248075" y="5300425"/>
            <a:ext cx="3772762" cy="3812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This will print unique </a:t>
            </a:r>
            <a:r>
              <a:rPr lang="en-US" sz="2000" i="1" dirty="0"/>
              <a:t>combinations</a:t>
            </a:r>
            <a:endParaRPr lang="en-US" sz="2000" b="1" i="1" dirty="0"/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1E5F2D8F-D210-DFA5-24E6-CF7815D3478B}"/>
              </a:ext>
            </a:extLst>
          </p:cNvPr>
          <p:cNvCxnSpPr>
            <a:cxnSpLocks/>
          </p:cNvCxnSpPr>
          <p:nvPr/>
        </p:nvCxnSpPr>
        <p:spPr>
          <a:xfrm rot="10800000">
            <a:off x="6588858" y="5296207"/>
            <a:ext cx="561713" cy="157818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94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E70B-380C-5417-23B0-3EF74C469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8255"/>
            <a:ext cx="10515600" cy="975167"/>
          </a:xfrm>
        </p:spPr>
        <p:txBody>
          <a:bodyPr/>
          <a:lstStyle/>
          <a:p>
            <a:r>
              <a:rPr lang="en-US" dirty="0"/>
              <a:t>A few magical tricks from external packages…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7A46D-60FC-7929-A156-4197F5109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261" y="1253331"/>
            <a:ext cx="10515600" cy="4351338"/>
          </a:xfrm>
        </p:spPr>
        <p:txBody>
          <a:bodyPr/>
          <a:lstStyle/>
          <a:p>
            <a:r>
              <a:rPr lang="en-US" dirty="0"/>
              <a:t>For fixing text:</a:t>
            </a:r>
          </a:p>
          <a:p>
            <a:pPr lvl="1"/>
            <a:r>
              <a:rPr lang="en-US" b="1" dirty="0" err="1"/>
              <a:t>str_trim</a:t>
            </a:r>
            <a:r>
              <a:rPr lang="en-US" b="1" dirty="0"/>
              <a:t>() </a:t>
            </a:r>
            <a:r>
              <a:rPr lang="en-US" dirty="0"/>
              <a:t>removes beginning &amp; ending spaces of a vector or column of text</a:t>
            </a:r>
          </a:p>
          <a:p>
            <a:pPr lvl="2"/>
            <a:r>
              <a:rPr lang="en-US" b="1" dirty="0" err="1"/>
              <a:t>str_squish</a:t>
            </a:r>
            <a:r>
              <a:rPr lang="en-US" b="1" dirty="0"/>
              <a:t>() </a:t>
            </a:r>
            <a:r>
              <a:rPr lang="en-US" dirty="0"/>
              <a:t>removes beginning &amp; ending spaces, and also collapses inner whitespace</a:t>
            </a:r>
          </a:p>
          <a:p>
            <a:pPr lvl="1"/>
            <a:r>
              <a:rPr lang="en-US" b="1" dirty="0"/>
              <a:t>janitor::</a:t>
            </a:r>
            <a:r>
              <a:rPr lang="en-US" b="1" dirty="0" err="1"/>
              <a:t>clean_names</a:t>
            </a:r>
            <a:r>
              <a:rPr lang="en-US" b="1" dirty="0"/>
              <a:t>() </a:t>
            </a:r>
            <a:r>
              <a:rPr lang="en-US" dirty="0"/>
              <a:t>cleans the names of a </a:t>
            </a:r>
            <a:r>
              <a:rPr lang="en-US" dirty="0" err="1"/>
              <a:t>data.frame</a:t>
            </a:r>
            <a:endParaRPr lang="en-US" dirty="0"/>
          </a:p>
          <a:p>
            <a:pPr lvl="1"/>
            <a:r>
              <a:rPr lang="en-US" b="1" dirty="0" err="1"/>
              <a:t>snakecase</a:t>
            </a:r>
            <a:r>
              <a:rPr lang="en-US" b="1" dirty="0"/>
              <a:t>::</a:t>
            </a:r>
            <a:r>
              <a:rPr lang="en-US" b="1" dirty="0" err="1"/>
              <a:t>to_snake_case</a:t>
            </a:r>
            <a:r>
              <a:rPr lang="en-US" b="1" dirty="0"/>
              <a:t>() </a:t>
            </a:r>
            <a:r>
              <a:rPr lang="en-US" dirty="0"/>
              <a:t>standardizes all text to </a:t>
            </a:r>
            <a:r>
              <a:rPr lang="en-US" dirty="0" err="1"/>
              <a:t>snake_case</a:t>
            </a:r>
            <a:endParaRPr lang="en-US" dirty="0"/>
          </a:p>
          <a:p>
            <a:pPr lvl="2"/>
            <a:r>
              <a:rPr lang="en-US" b="1" dirty="0" err="1"/>
              <a:t>snakecase</a:t>
            </a:r>
            <a:r>
              <a:rPr lang="en-US" b="1" dirty="0"/>
              <a:t>::</a:t>
            </a:r>
            <a:r>
              <a:rPr lang="en-US" b="1" dirty="0" err="1"/>
              <a:t>to_any_case</a:t>
            </a:r>
            <a:r>
              <a:rPr lang="en-US" b="1" dirty="0"/>
              <a:t>() </a:t>
            </a:r>
            <a:r>
              <a:rPr lang="en-US" dirty="0"/>
              <a:t>standardizes text to any case specified</a:t>
            </a:r>
          </a:p>
          <a:p>
            <a:pPr lvl="2"/>
            <a:endParaRPr lang="en-US" b="1" dirty="0"/>
          </a:p>
          <a:p>
            <a:pPr lvl="2"/>
            <a:endParaRPr lang="en-US" b="1" dirty="0"/>
          </a:p>
          <a:p>
            <a:pPr marL="914400" lvl="2" indent="0">
              <a:buNone/>
            </a:pPr>
            <a:r>
              <a:rPr lang="en-US" i="1" dirty="0"/>
              <a:t>R shorthand:   </a:t>
            </a:r>
            <a:r>
              <a:rPr lang="en-US" b="1" dirty="0"/>
              <a:t>package::function()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4CE625-F7B3-4D67-A380-0DB6D93E2178}"/>
              </a:ext>
            </a:extLst>
          </p:cNvPr>
          <p:cNvSpPr txBox="1">
            <a:spLocks/>
          </p:cNvSpPr>
          <p:nvPr/>
        </p:nvSpPr>
        <p:spPr>
          <a:xfrm>
            <a:off x="102126" y="1898489"/>
            <a:ext cx="1250135" cy="619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Loaded with </a:t>
            </a:r>
            <a:r>
              <a:rPr lang="en-US" sz="2000" dirty="0" err="1"/>
              <a:t>tidyverse</a:t>
            </a:r>
            <a:endParaRPr lang="en-US" sz="2000" b="1" i="1" dirty="0"/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9F1DEA26-4085-B720-1034-64C4D90B9CE4}"/>
              </a:ext>
            </a:extLst>
          </p:cNvPr>
          <p:cNvCxnSpPr>
            <a:cxnSpLocks/>
          </p:cNvCxnSpPr>
          <p:nvPr/>
        </p:nvCxnSpPr>
        <p:spPr>
          <a:xfrm flipV="1">
            <a:off x="1352261" y="1898489"/>
            <a:ext cx="311761" cy="132442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13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Motivation: Matt’s typical Base R data workflow…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04E75-4991-B38A-1547-41AF9BC7831E}"/>
              </a:ext>
            </a:extLst>
          </p:cNvPr>
          <p:cNvSpPr txBox="1"/>
          <p:nvPr/>
        </p:nvSpPr>
        <p:spPr>
          <a:xfrm>
            <a:off x="4224020" y="914401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Import </a:t>
            </a:r>
            <a:r>
              <a:rPr lang="en-US" sz="2000" dirty="0" err="1"/>
              <a:t>MyDataFrame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34B1E-3EB2-DC79-5D90-D06CA40A9414}"/>
              </a:ext>
            </a:extLst>
          </p:cNvPr>
          <p:cNvSpPr txBox="1"/>
          <p:nvPr/>
        </p:nvSpPr>
        <p:spPr>
          <a:xfrm>
            <a:off x="4224020" y="2242984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4A142C-CD6A-228E-D689-2F031E1FF0B6}"/>
              </a:ext>
            </a:extLst>
          </p:cNvPr>
          <p:cNvSpPr txBox="1"/>
          <p:nvPr/>
        </p:nvSpPr>
        <p:spPr>
          <a:xfrm>
            <a:off x="4224020" y="3566532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172052-BCFE-42FC-A7FF-619B043C9DAA}"/>
              </a:ext>
            </a:extLst>
          </p:cNvPr>
          <p:cNvSpPr txBox="1"/>
          <p:nvPr/>
        </p:nvSpPr>
        <p:spPr>
          <a:xfrm>
            <a:off x="4224020" y="4890080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63ED0-9E06-C372-7DF3-2445E9AE5CD9}"/>
              </a:ext>
            </a:extLst>
          </p:cNvPr>
          <p:cNvSpPr txBox="1"/>
          <p:nvPr/>
        </p:nvSpPr>
        <p:spPr>
          <a:xfrm>
            <a:off x="4224020" y="6213628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B40F2E-232D-6B43-6811-8294A47E0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399" y="1323549"/>
            <a:ext cx="1536389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898D0B-8649-D553-8C8D-7B1DCEC88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398" y="2604735"/>
            <a:ext cx="1536389" cy="91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530CFDE-4CAB-3C46-DB0B-3858F9689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398" y="3862914"/>
            <a:ext cx="1536389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971F2E-811E-A4BC-3249-059E81956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398" y="5251831"/>
            <a:ext cx="1536389" cy="914400"/>
          </a:xfrm>
          <a:prstGeom prst="rect">
            <a:avLst/>
          </a:prstGeom>
        </p:spPr>
      </p:pic>
      <p:pic>
        <p:nvPicPr>
          <p:cNvPr id="19" name="Picture 18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056332C0-47BD-09A2-2A4D-B7050B29FD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4283875" y="1599225"/>
            <a:ext cx="916120" cy="391023"/>
          </a:xfrm>
          <a:prstGeom prst="rect">
            <a:avLst/>
          </a:prstGeom>
        </p:spPr>
      </p:pic>
      <p:pic>
        <p:nvPicPr>
          <p:cNvPr id="20" name="Picture 19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5E34D04A-8314-1919-E146-0238F4F712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4283875" y="2938106"/>
            <a:ext cx="916120" cy="391023"/>
          </a:xfrm>
          <a:prstGeom prst="rect">
            <a:avLst/>
          </a:prstGeom>
        </p:spPr>
      </p:pic>
      <p:pic>
        <p:nvPicPr>
          <p:cNvPr id="21" name="Picture 20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C31FEC79-E62B-8B1C-078E-F1E5221302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4355306" y="4247295"/>
            <a:ext cx="916120" cy="391023"/>
          </a:xfrm>
          <a:prstGeom prst="rect">
            <a:avLst/>
          </a:prstGeom>
        </p:spPr>
      </p:pic>
      <p:pic>
        <p:nvPicPr>
          <p:cNvPr id="22" name="Picture 21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9CEEC9E7-DC5B-9CEE-C602-4CF7E2AE36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4380393" y="5548469"/>
            <a:ext cx="916120" cy="391023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7179007-72E3-791E-17F4-BAAFD0E87D0B}"/>
              </a:ext>
            </a:extLst>
          </p:cNvPr>
          <p:cNvSpPr txBox="1">
            <a:spLocks/>
          </p:cNvSpPr>
          <p:nvPr/>
        </p:nvSpPr>
        <p:spPr>
          <a:xfrm>
            <a:off x="145181" y="1907742"/>
            <a:ext cx="3702919" cy="26961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Create incremental </a:t>
            </a:r>
            <a:r>
              <a:rPr lang="en-US" sz="2400" dirty="0" err="1"/>
              <a:t>data.frames</a:t>
            </a:r>
            <a:r>
              <a:rPr lang="en-US" sz="2400" dirty="0"/>
              <a:t>?</a:t>
            </a:r>
          </a:p>
          <a:p>
            <a:pPr lvl="1"/>
            <a:r>
              <a:rPr lang="en-US" sz="1800" dirty="0"/>
              <a:t>This creates workspace clutter</a:t>
            </a:r>
          </a:p>
          <a:p>
            <a:pPr lvl="1"/>
            <a:r>
              <a:rPr lang="en-US" sz="1800" dirty="0"/>
              <a:t>Is Matt using the right one?</a:t>
            </a:r>
          </a:p>
          <a:p>
            <a:r>
              <a:rPr lang="en-US" sz="2400" dirty="0"/>
              <a:t>Or overwrite the original </a:t>
            </a:r>
            <a:r>
              <a:rPr lang="en-US" sz="2400" dirty="0" err="1"/>
              <a:t>data.frame</a:t>
            </a:r>
            <a:r>
              <a:rPr lang="en-US" sz="2400" dirty="0"/>
              <a:t> with every step?</a:t>
            </a:r>
          </a:p>
          <a:p>
            <a:pPr lvl="1"/>
            <a:r>
              <a:rPr lang="en-US" sz="1800" dirty="0"/>
              <a:t>SCARY!!!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15C65D5-8EC5-D103-36D3-ED95FED73FF3}"/>
              </a:ext>
            </a:extLst>
          </p:cNvPr>
          <p:cNvCxnSpPr>
            <a:cxnSpLocks/>
          </p:cNvCxnSpPr>
          <p:nvPr/>
        </p:nvCxnSpPr>
        <p:spPr>
          <a:xfrm>
            <a:off x="3848100" y="2447678"/>
            <a:ext cx="3759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4FEE32-1089-E60E-7512-F4ABA4981CF2}"/>
              </a:ext>
            </a:extLst>
          </p:cNvPr>
          <p:cNvCxnSpPr>
            <a:cxnSpLocks/>
          </p:cNvCxnSpPr>
          <p:nvPr/>
        </p:nvCxnSpPr>
        <p:spPr>
          <a:xfrm>
            <a:off x="3848100" y="3766587"/>
            <a:ext cx="3759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231866E-1121-0194-5640-1212B0B3E102}"/>
              </a:ext>
            </a:extLst>
          </p:cNvPr>
          <p:cNvCxnSpPr>
            <a:cxnSpLocks/>
          </p:cNvCxnSpPr>
          <p:nvPr/>
        </p:nvCxnSpPr>
        <p:spPr>
          <a:xfrm>
            <a:off x="3848100" y="5090135"/>
            <a:ext cx="3759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83E4CD7-D0B4-E9DC-1BE2-2A74A2258D18}"/>
              </a:ext>
            </a:extLst>
          </p:cNvPr>
          <p:cNvCxnSpPr>
            <a:cxnSpLocks/>
          </p:cNvCxnSpPr>
          <p:nvPr/>
        </p:nvCxnSpPr>
        <p:spPr>
          <a:xfrm>
            <a:off x="3848100" y="6413683"/>
            <a:ext cx="3759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287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But first, introducing the pipe operator </a:t>
            </a:r>
            <a:r>
              <a:rPr lang="en-US" sz="3600" b="1" dirty="0"/>
              <a:t>%&gt;%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7179007-72E3-791E-17F4-BAAFD0E87D0B}"/>
              </a:ext>
            </a:extLst>
          </p:cNvPr>
          <p:cNvSpPr txBox="1">
            <a:spLocks/>
          </p:cNvSpPr>
          <p:nvPr/>
        </p:nvSpPr>
        <p:spPr>
          <a:xfrm>
            <a:off x="990602" y="3461184"/>
            <a:ext cx="23821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x %&gt;% </a:t>
            </a:r>
            <a:r>
              <a:rPr lang="en-US" sz="2400" b="1" dirty="0">
                <a:solidFill>
                  <a:schemeClr val="accent1"/>
                </a:solidFill>
              </a:rPr>
              <a:t>function1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527D9D5-C610-99A2-6968-788049257F58}"/>
              </a:ext>
            </a:extLst>
          </p:cNvPr>
          <p:cNvSpPr txBox="1">
            <a:spLocks/>
          </p:cNvSpPr>
          <p:nvPr/>
        </p:nvSpPr>
        <p:spPr>
          <a:xfrm>
            <a:off x="1885081" y="4115739"/>
            <a:ext cx="23821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</a:t>
            </a:r>
            <a:r>
              <a:rPr lang="en-US" sz="2400" b="1" dirty="0">
                <a:solidFill>
                  <a:schemeClr val="accent1"/>
                </a:solidFill>
              </a:rPr>
              <a:t>)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1E2A00F-D53D-7038-7ACE-2B1C37263F46}"/>
              </a:ext>
            </a:extLst>
          </p:cNvPr>
          <p:cNvSpPr txBox="1">
            <a:spLocks/>
          </p:cNvSpPr>
          <p:nvPr/>
        </p:nvSpPr>
        <p:spPr>
          <a:xfrm>
            <a:off x="1306361" y="3829987"/>
            <a:ext cx="2382119" cy="378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- Is evaluated as - </a:t>
            </a:r>
            <a:endParaRPr lang="en-US" sz="1600" i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93CFC4B-F102-5727-3BAA-E19848E4AF3A}"/>
              </a:ext>
            </a:extLst>
          </p:cNvPr>
          <p:cNvSpPr txBox="1">
            <a:spLocks/>
          </p:cNvSpPr>
          <p:nvPr/>
        </p:nvSpPr>
        <p:spPr>
          <a:xfrm>
            <a:off x="1014262" y="5304558"/>
            <a:ext cx="46808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x %&gt;%</a:t>
            </a:r>
            <a:r>
              <a:rPr lang="en-US" sz="2400" b="1" dirty="0">
                <a:solidFill>
                  <a:schemeClr val="accent1"/>
                </a:solidFill>
              </a:rPr>
              <a:t> function1(someArgs1)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E4AB9FF-709B-1551-6200-75094F37FD6A}"/>
              </a:ext>
            </a:extLst>
          </p:cNvPr>
          <p:cNvSpPr txBox="1">
            <a:spLocks/>
          </p:cNvSpPr>
          <p:nvPr/>
        </p:nvSpPr>
        <p:spPr>
          <a:xfrm>
            <a:off x="1934144" y="6003059"/>
            <a:ext cx="3330141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x, </a:t>
            </a:r>
            <a:r>
              <a:rPr lang="en-US" sz="2400" b="1" dirty="0">
                <a:solidFill>
                  <a:schemeClr val="accent1"/>
                </a:solidFill>
              </a:rPr>
              <a:t>someArgs1)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D1371BF-153B-43C2-BCD7-AAC7E9305BC5}"/>
              </a:ext>
            </a:extLst>
          </p:cNvPr>
          <p:cNvSpPr txBox="1">
            <a:spLocks/>
          </p:cNvSpPr>
          <p:nvPr/>
        </p:nvSpPr>
        <p:spPr>
          <a:xfrm>
            <a:off x="1414313" y="5690971"/>
            <a:ext cx="2382119" cy="378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- Is evaluated as - </a:t>
            </a:r>
            <a:endParaRPr lang="en-US" sz="16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A7652-E5A1-A6D9-456A-9D0F50F20AE1}"/>
              </a:ext>
            </a:extLst>
          </p:cNvPr>
          <p:cNvSpPr txBox="1">
            <a:spLocks/>
          </p:cNvSpPr>
          <p:nvPr/>
        </p:nvSpPr>
        <p:spPr>
          <a:xfrm>
            <a:off x="526182" y="1199213"/>
            <a:ext cx="3606798" cy="19449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Rule: the </a:t>
            </a:r>
            <a:r>
              <a:rPr lang="en-US" sz="2400" b="1" dirty="0"/>
              <a:t>%&gt;%</a:t>
            </a:r>
            <a:r>
              <a:rPr lang="en-US" sz="2400" dirty="0"/>
              <a:t> moves the</a:t>
            </a:r>
          </a:p>
          <a:p>
            <a:pPr marL="0" indent="0">
              <a:buNone/>
            </a:pPr>
            <a:r>
              <a:rPr lang="en-US" sz="2400" b="1" dirty="0"/>
              <a:t>LHS object </a:t>
            </a:r>
          </a:p>
          <a:p>
            <a:pPr marL="0" indent="0">
              <a:buNone/>
            </a:pPr>
            <a:r>
              <a:rPr lang="en-US" sz="2400" dirty="0"/>
              <a:t>to the </a:t>
            </a:r>
            <a:r>
              <a:rPr lang="en-US" sz="2400" b="1" dirty="0"/>
              <a:t>first position </a:t>
            </a:r>
            <a:r>
              <a:rPr lang="en-US" sz="2400" dirty="0"/>
              <a:t>of the</a:t>
            </a:r>
          </a:p>
          <a:p>
            <a:pPr marL="0" indent="0">
              <a:buNone/>
            </a:pPr>
            <a:r>
              <a:rPr lang="en-US" sz="2400" b="1" dirty="0"/>
              <a:t>RHS function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83148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6" grpId="0"/>
      <p:bldP spid="9" grpId="0"/>
      <p:bldP spid="10" grpId="0"/>
      <p:bldP spid="11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But first, introducing the pipe operator </a:t>
            </a:r>
            <a:r>
              <a:rPr lang="en-US" sz="3600" b="1" dirty="0"/>
              <a:t>%&gt;%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7179007-72E3-791E-17F4-BAAFD0E87D0B}"/>
              </a:ext>
            </a:extLst>
          </p:cNvPr>
          <p:cNvSpPr txBox="1">
            <a:spLocks/>
          </p:cNvSpPr>
          <p:nvPr/>
        </p:nvSpPr>
        <p:spPr>
          <a:xfrm>
            <a:off x="990602" y="3461184"/>
            <a:ext cx="23821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x %&gt;% </a:t>
            </a:r>
            <a:r>
              <a:rPr lang="en-US" sz="2400" b="1" dirty="0">
                <a:solidFill>
                  <a:schemeClr val="accent1"/>
                </a:solidFill>
              </a:rPr>
              <a:t>function1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527D9D5-C610-99A2-6968-788049257F58}"/>
              </a:ext>
            </a:extLst>
          </p:cNvPr>
          <p:cNvSpPr txBox="1">
            <a:spLocks/>
          </p:cNvSpPr>
          <p:nvPr/>
        </p:nvSpPr>
        <p:spPr>
          <a:xfrm>
            <a:off x="1885081" y="4115739"/>
            <a:ext cx="23821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</a:t>
            </a:r>
            <a:r>
              <a:rPr lang="en-US" sz="2400" b="1" dirty="0">
                <a:solidFill>
                  <a:schemeClr val="accent1"/>
                </a:solidFill>
              </a:rPr>
              <a:t>)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1E2A00F-D53D-7038-7ACE-2B1C37263F46}"/>
              </a:ext>
            </a:extLst>
          </p:cNvPr>
          <p:cNvSpPr txBox="1">
            <a:spLocks/>
          </p:cNvSpPr>
          <p:nvPr/>
        </p:nvSpPr>
        <p:spPr>
          <a:xfrm>
            <a:off x="1306361" y="3829987"/>
            <a:ext cx="2382119" cy="378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- is evaluated as - </a:t>
            </a:r>
            <a:endParaRPr lang="en-US" sz="1600" i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93CFC4B-F102-5727-3BAA-E19848E4AF3A}"/>
              </a:ext>
            </a:extLst>
          </p:cNvPr>
          <p:cNvSpPr txBox="1">
            <a:spLocks/>
          </p:cNvSpPr>
          <p:nvPr/>
        </p:nvSpPr>
        <p:spPr>
          <a:xfrm>
            <a:off x="1014262" y="5304558"/>
            <a:ext cx="46808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x %&gt;%</a:t>
            </a:r>
            <a:r>
              <a:rPr lang="en-US" sz="2400" b="1" dirty="0">
                <a:solidFill>
                  <a:schemeClr val="accent1"/>
                </a:solidFill>
              </a:rPr>
              <a:t> function1(someArgs1)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E4AB9FF-709B-1551-6200-75094F37FD6A}"/>
              </a:ext>
            </a:extLst>
          </p:cNvPr>
          <p:cNvSpPr txBox="1">
            <a:spLocks/>
          </p:cNvSpPr>
          <p:nvPr/>
        </p:nvSpPr>
        <p:spPr>
          <a:xfrm>
            <a:off x="1934144" y="6003059"/>
            <a:ext cx="3330141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x, </a:t>
            </a:r>
            <a:r>
              <a:rPr lang="en-US" sz="2400" b="1" dirty="0">
                <a:solidFill>
                  <a:schemeClr val="accent1"/>
                </a:solidFill>
              </a:rPr>
              <a:t>someArgs1)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D1371BF-153B-43C2-BCD7-AAC7E9305BC5}"/>
              </a:ext>
            </a:extLst>
          </p:cNvPr>
          <p:cNvSpPr txBox="1">
            <a:spLocks/>
          </p:cNvSpPr>
          <p:nvPr/>
        </p:nvSpPr>
        <p:spPr>
          <a:xfrm>
            <a:off x="1414313" y="5690971"/>
            <a:ext cx="2382119" cy="378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- is evaluated as - </a:t>
            </a:r>
            <a:endParaRPr lang="en-US" sz="16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A7652-E5A1-A6D9-456A-9D0F50F20AE1}"/>
              </a:ext>
            </a:extLst>
          </p:cNvPr>
          <p:cNvSpPr txBox="1">
            <a:spLocks/>
          </p:cNvSpPr>
          <p:nvPr/>
        </p:nvSpPr>
        <p:spPr>
          <a:xfrm>
            <a:off x="526182" y="1199213"/>
            <a:ext cx="3606798" cy="19449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Rule: the </a:t>
            </a:r>
            <a:r>
              <a:rPr lang="en-US" sz="2400" b="1" dirty="0"/>
              <a:t>%&gt;%</a:t>
            </a:r>
            <a:r>
              <a:rPr lang="en-US" sz="2400" dirty="0"/>
              <a:t> moves the</a:t>
            </a:r>
          </a:p>
          <a:p>
            <a:pPr marL="0" indent="0">
              <a:buNone/>
            </a:pPr>
            <a:r>
              <a:rPr lang="en-US" sz="2400" b="1" dirty="0"/>
              <a:t>LHS object </a:t>
            </a:r>
          </a:p>
          <a:p>
            <a:pPr marL="0" indent="0">
              <a:buNone/>
            </a:pPr>
            <a:r>
              <a:rPr lang="en-US" sz="2400" dirty="0"/>
              <a:t>to the </a:t>
            </a:r>
            <a:r>
              <a:rPr lang="en-US" sz="2400" b="1" dirty="0"/>
              <a:t>first position </a:t>
            </a:r>
            <a:r>
              <a:rPr lang="en-US" sz="2400" dirty="0"/>
              <a:t>of the</a:t>
            </a:r>
          </a:p>
          <a:p>
            <a:pPr marL="0" indent="0">
              <a:buNone/>
            </a:pPr>
            <a:r>
              <a:rPr lang="en-US" sz="2400" b="1" dirty="0"/>
              <a:t>RHS function</a:t>
            </a:r>
            <a:endParaRPr lang="en-US" sz="18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C59B645-9BF9-05B9-DEA4-E2020CA98D9F}"/>
              </a:ext>
            </a:extLst>
          </p:cNvPr>
          <p:cNvSpPr txBox="1">
            <a:spLocks/>
          </p:cNvSpPr>
          <p:nvPr/>
        </p:nvSpPr>
        <p:spPr>
          <a:xfrm>
            <a:off x="8319508" y="3230032"/>
            <a:ext cx="23821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x %&gt;% </a:t>
            </a:r>
            <a:r>
              <a:rPr lang="en-US" sz="2400" b="1" dirty="0">
                <a:solidFill>
                  <a:schemeClr val="accent1"/>
                </a:solidFill>
              </a:rPr>
              <a:t>function1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2DF9969-B125-DF57-1B40-151F6DD4CABC}"/>
              </a:ext>
            </a:extLst>
          </p:cNvPr>
          <p:cNvSpPr txBox="1">
            <a:spLocks/>
          </p:cNvSpPr>
          <p:nvPr/>
        </p:nvSpPr>
        <p:spPr>
          <a:xfrm>
            <a:off x="6972302" y="2522977"/>
            <a:ext cx="23821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</a:t>
            </a:r>
            <a:r>
              <a:rPr lang="en-US" sz="2400" b="1" dirty="0">
                <a:solidFill>
                  <a:schemeClr val="accent1"/>
                </a:solidFill>
              </a:rPr>
              <a:t>)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DE95A0F-3FB8-2991-5377-498E561808B5}"/>
              </a:ext>
            </a:extLst>
          </p:cNvPr>
          <p:cNvSpPr txBox="1">
            <a:spLocks/>
          </p:cNvSpPr>
          <p:nvPr/>
        </p:nvSpPr>
        <p:spPr>
          <a:xfrm>
            <a:off x="7585649" y="2935662"/>
            <a:ext cx="1412440" cy="378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- becomes - </a:t>
            </a:r>
            <a:endParaRPr lang="en-US" sz="1600" i="1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4B01B29-EF31-A019-329A-34AA5805D7F8}"/>
              </a:ext>
            </a:extLst>
          </p:cNvPr>
          <p:cNvSpPr txBox="1">
            <a:spLocks/>
          </p:cNvSpPr>
          <p:nvPr/>
        </p:nvSpPr>
        <p:spPr>
          <a:xfrm>
            <a:off x="6773445" y="1185585"/>
            <a:ext cx="4629286" cy="109725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Conversely, a piped statement begins with an object, and takes a function as its second operand</a:t>
            </a:r>
            <a:endParaRPr lang="en-US" sz="1800" b="1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45DA744-4EBD-E74D-CE6D-6083FC000B20}"/>
              </a:ext>
            </a:extLst>
          </p:cNvPr>
          <p:cNvSpPr txBox="1">
            <a:spLocks/>
          </p:cNvSpPr>
          <p:nvPr/>
        </p:nvSpPr>
        <p:spPr>
          <a:xfrm>
            <a:off x="8053175" y="6001565"/>
            <a:ext cx="3929778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x %&gt;%</a:t>
            </a:r>
            <a:r>
              <a:rPr lang="en-US" sz="2400" b="1" dirty="0">
                <a:solidFill>
                  <a:schemeClr val="accent1"/>
                </a:solidFill>
              </a:rPr>
              <a:t> function1(someArgs1)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BA6CA13-FB3E-2B21-25B5-6415C0A0E834}"/>
              </a:ext>
            </a:extLst>
          </p:cNvPr>
          <p:cNvSpPr txBox="1">
            <a:spLocks/>
          </p:cNvSpPr>
          <p:nvPr/>
        </p:nvSpPr>
        <p:spPr>
          <a:xfrm>
            <a:off x="6700121" y="5304558"/>
            <a:ext cx="3330141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x, </a:t>
            </a:r>
            <a:r>
              <a:rPr lang="en-US" sz="2400" b="1" dirty="0">
                <a:solidFill>
                  <a:schemeClr val="accent1"/>
                </a:solidFill>
              </a:rPr>
              <a:t>someArgs1)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3C08E5E-76F1-2B8F-656C-A7083A7FBC40}"/>
              </a:ext>
            </a:extLst>
          </p:cNvPr>
          <p:cNvSpPr txBox="1">
            <a:spLocks/>
          </p:cNvSpPr>
          <p:nvPr/>
        </p:nvSpPr>
        <p:spPr>
          <a:xfrm>
            <a:off x="7419544" y="5725929"/>
            <a:ext cx="2382119" cy="378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- becomes - </a:t>
            </a:r>
            <a:endParaRPr lang="en-US" sz="1600" i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E2EDF3-EA68-6771-BCF2-D3053047056D}"/>
              </a:ext>
            </a:extLst>
          </p:cNvPr>
          <p:cNvSpPr/>
          <p:nvPr/>
        </p:nvSpPr>
        <p:spPr>
          <a:xfrm>
            <a:off x="0" y="788772"/>
            <a:ext cx="5981700" cy="6069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4ED7E61-8A27-893F-06D1-A2E00265F902}"/>
              </a:ext>
            </a:extLst>
          </p:cNvPr>
          <p:cNvSpPr txBox="1">
            <a:spLocks/>
          </p:cNvSpPr>
          <p:nvPr/>
        </p:nvSpPr>
        <p:spPr>
          <a:xfrm>
            <a:off x="7426893" y="4002716"/>
            <a:ext cx="1571196" cy="652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What you started with</a:t>
            </a:r>
            <a:endParaRPr lang="en-US" sz="1600" b="1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30F0A94-D95F-53AF-8370-D91C2EABC053}"/>
              </a:ext>
            </a:extLst>
          </p:cNvPr>
          <p:cNvSpPr txBox="1">
            <a:spLocks/>
          </p:cNvSpPr>
          <p:nvPr/>
        </p:nvSpPr>
        <p:spPr>
          <a:xfrm>
            <a:off x="9582154" y="4008546"/>
            <a:ext cx="1687328" cy="652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What happens to it</a:t>
            </a:r>
            <a:endParaRPr lang="en-US" sz="16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085036B-5923-2FF8-3F21-73CCD1D779C3}"/>
              </a:ext>
            </a:extLst>
          </p:cNvPr>
          <p:cNvCxnSpPr>
            <a:cxnSpLocks/>
          </p:cNvCxnSpPr>
          <p:nvPr/>
        </p:nvCxnSpPr>
        <p:spPr>
          <a:xfrm flipV="1">
            <a:off x="8339491" y="3666927"/>
            <a:ext cx="79377" cy="25958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7665804-DF14-6E29-58A3-C24BF0AC19D1}"/>
              </a:ext>
            </a:extLst>
          </p:cNvPr>
          <p:cNvCxnSpPr>
            <a:cxnSpLocks/>
          </p:cNvCxnSpPr>
          <p:nvPr/>
        </p:nvCxnSpPr>
        <p:spPr>
          <a:xfrm flipH="1" flipV="1">
            <a:off x="9803168" y="3666927"/>
            <a:ext cx="102465" cy="29421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95AC9D-E7DA-8CC6-7EC6-79C4BA70259F}"/>
              </a:ext>
            </a:extLst>
          </p:cNvPr>
          <p:cNvSpPr txBox="1">
            <a:spLocks/>
          </p:cNvSpPr>
          <p:nvPr/>
        </p:nvSpPr>
        <p:spPr>
          <a:xfrm>
            <a:off x="5330065" y="4135210"/>
            <a:ext cx="1830530" cy="3578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i="1" dirty="0"/>
              <a:t>Mental model:</a:t>
            </a: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186350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14" grpId="0"/>
      <p:bldP spid="15" grpId="0"/>
      <p:bldP spid="16" grpId="0"/>
      <p:bldP spid="19" grpId="0"/>
      <p:bldP spid="20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Right 6">
            <a:extLst>
              <a:ext uri="{FF2B5EF4-FFF2-40B4-BE49-F238E27FC236}">
                <a16:creationId xmlns:a16="http://schemas.microsoft.com/office/drawing/2014/main" id="{1F8F5F2E-F266-DDE4-13E3-5CE1409DC983}"/>
              </a:ext>
            </a:extLst>
          </p:cNvPr>
          <p:cNvSpPr/>
          <p:nvPr/>
        </p:nvSpPr>
        <p:spPr>
          <a:xfrm>
            <a:off x="4546397" y="2957741"/>
            <a:ext cx="1384300" cy="2199520"/>
          </a:xfrm>
          <a:prstGeom prst="rightArrow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6" y="1"/>
            <a:ext cx="11323053" cy="914400"/>
          </a:xfrm>
        </p:spPr>
        <p:txBody>
          <a:bodyPr>
            <a:noAutofit/>
          </a:bodyPr>
          <a:lstStyle/>
          <a:p>
            <a:r>
              <a:rPr lang="en-US" sz="3600" dirty="0"/>
              <a:t>Where this matters: if you have a sequence of operations</a:t>
            </a:r>
            <a:endParaRPr lang="en-US" sz="3600" b="1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065E0186-27C9-7E1B-D9CC-C0DC939ABE5E}"/>
              </a:ext>
            </a:extLst>
          </p:cNvPr>
          <p:cNvSpPr txBox="1">
            <a:spLocks/>
          </p:cNvSpPr>
          <p:nvPr/>
        </p:nvSpPr>
        <p:spPr>
          <a:xfrm>
            <a:off x="505991" y="1197390"/>
            <a:ext cx="111451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function3(</a:t>
            </a:r>
            <a:r>
              <a:rPr lang="en-US" sz="2400" b="1" dirty="0">
                <a:solidFill>
                  <a:srgbClr val="00B050"/>
                </a:solidFill>
              </a:rPr>
              <a:t>function2(</a:t>
            </a: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</a:t>
            </a:r>
            <a:r>
              <a:rPr lang="en-US" sz="2400" b="1" dirty="0">
                <a:solidFill>
                  <a:schemeClr val="accent1"/>
                </a:solidFill>
              </a:rPr>
              <a:t>,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accent1"/>
                </a:solidFill>
              </a:rPr>
              <a:t>someArgs1)</a:t>
            </a:r>
            <a:r>
              <a:rPr lang="en-US" sz="2400" b="1" dirty="0">
                <a:solidFill>
                  <a:schemeClr val="accent6"/>
                </a:solidFill>
              </a:rPr>
              <a:t>, </a:t>
            </a:r>
            <a:r>
              <a:rPr lang="en-US" sz="2400" b="1" dirty="0">
                <a:solidFill>
                  <a:srgbClr val="00B050"/>
                </a:solidFill>
              </a:rPr>
              <a:t>someArgs2)</a:t>
            </a:r>
            <a:r>
              <a:rPr lang="en-US" sz="2400" b="1" dirty="0">
                <a:solidFill>
                  <a:srgbClr val="FF0000"/>
                </a:solidFill>
              </a:rPr>
              <a:t>,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someArgs3)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E0967-334C-6C3B-72A8-CE895CD89D0A}"/>
              </a:ext>
            </a:extLst>
          </p:cNvPr>
          <p:cNvSpPr txBox="1">
            <a:spLocks/>
          </p:cNvSpPr>
          <p:nvPr/>
        </p:nvSpPr>
        <p:spPr>
          <a:xfrm>
            <a:off x="6261304" y="3160188"/>
            <a:ext cx="3868153" cy="1997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x %&gt;%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  function1(someArgs1)</a:t>
            </a:r>
            <a:r>
              <a:rPr lang="en-US" sz="2400" b="1" dirty="0"/>
              <a:t> %&gt;%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  function2(someArgs2)</a:t>
            </a:r>
            <a:r>
              <a:rPr lang="en-US" sz="2400" b="1" dirty="0"/>
              <a:t> %&gt;%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function3(someArgs3)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4B59AF7-E3CF-FBC0-D1F0-6DD76B98A5D8}"/>
              </a:ext>
            </a:extLst>
          </p:cNvPr>
          <p:cNvSpPr txBox="1">
            <a:spLocks/>
          </p:cNvSpPr>
          <p:nvPr/>
        </p:nvSpPr>
        <p:spPr>
          <a:xfrm>
            <a:off x="600372" y="3047041"/>
            <a:ext cx="4122154" cy="22233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function3(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 </a:t>
            </a:r>
            <a:r>
              <a:rPr lang="en-US" sz="2400" b="1" dirty="0">
                <a:solidFill>
                  <a:srgbClr val="00B050"/>
                </a:solidFill>
              </a:rPr>
              <a:t>function2(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      </a:t>
            </a: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</a:t>
            </a:r>
            <a:r>
              <a:rPr lang="en-US" sz="2400" b="1" dirty="0">
                <a:solidFill>
                  <a:schemeClr val="accent1"/>
                </a:solidFill>
              </a:rPr>
              <a:t>, someArgs1)</a:t>
            </a:r>
            <a:r>
              <a:rPr lang="en-US" sz="2400" b="1" dirty="0">
                <a:solidFill>
                  <a:srgbClr val="00B050"/>
                </a:solidFill>
              </a:rPr>
              <a:t>,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   someArgs2)</a:t>
            </a:r>
            <a:r>
              <a:rPr lang="en-US" sz="2400" b="1" dirty="0">
                <a:solidFill>
                  <a:srgbClr val="FF0000"/>
                </a:solidFill>
              </a:rPr>
              <a:t>,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someArgs3)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A15970-7453-BFDD-D0FA-32B8ED303103}"/>
              </a:ext>
            </a:extLst>
          </p:cNvPr>
          <p:cNvSpPr txBox="1">
            <a:spLocks/>
          </p:cNvSpPr>
          <p:nvPr/>
        </p:nvSpPr>
        <p:spPr>
          <a:xfrm>
            <a:off x="4623534" y="3700052"/>
            <a:ext cx="1132174" cy="714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i="1" dirty="0"/>
              <a:t>Can be rewritten as</a:t>
            </a:r>
            <a:endParaRPr lang="en-US" sz="1600" b="1" i="1" dirty="0"/>
          </a:p>
        </p:txBody>
      </p: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18F8354A-D99F-DC72-751B-420868AF79DB}"/>
              </a:ext>
            </a:extLst>
          </p:cNvPr>
          <p:cNvSpPr/>
          <p:nvPr/>
        </p:nvSpPr>
        <p:spPr>
          <a:xfrm>
            <a:off x="927100" y="1700739"/>
            <a:ext cx="368300" cy="1233157"/>
          </a:xfrm>
          <a:prstGeom prst="up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BAF19E-761A-0597-4599-EFE8F470193E}"/>
              </a:ext>
            </a:extLst>
          </p:cNvPr>
          <p:cNvSpPr txBox="1">
            <a:spLocks/>
          </p:cNvSpPr>
          <p:nvPr/>
        </p:nvSpPr>
        <p:spPr>
          <a:xfrm>
            <a:off x="452586" y="2145649"/>
            <a:ext cx="1685627" cy="39074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Or equivalently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54753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  <p:bldP spid="4" grpId="0"/>
      <p:bldP spid="5" grpId="0"/>
      <p:bldP spid="12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Right 6">
            <a:extLst>
              <a:ext uri="{FF2B5EF4-FFF2-40B4-BE49-F238E27FC236}">
                <a16:creationId xmlns:a16="http://schemas.microsoft.com/office/drawing/2014/main" id="{1F8F5F2E-F266-DDE4-13E3-5CE1409DC983}"/>
              </a:ext>
            </a:extLst>
          </p:cNvPr>
          <p:cNvSpPr/>
          <p:nvPr/>
        </p:nvSpPr>
        <p:spPr>
          <a:xfrm>
            <a:off x="4546397" y="2957741"/>
            <a:ext cx="1384300" cy="2199520"/>
          </a:xfrm>
          <a:prstGeom prst="rightArrow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6" y="1"/>
            <a:ext cx="11323053" cy="914400"/>
          </a:xfrm>
        </p:spPr>
        <p:txBody>
          <a:bodyPr>
            <a:noAutofit/>
          </a:bodyPr>
          <a:lstStyle/>
          <a:p>
            <a:r>
              <a:rPr lang="en-US" sz="3600" dirty="0"/>
              <a:t>Where this matters: if you have a sequence of operations</a:t>
            </a:r>
            <a:endParaRPr lang="en-US" sz="3600" b="1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065E0186-27C9-7E1B-D9CC-C0DC939ABE5E}"/>
              </a:ext>
            </a:extLst>
          </p:cNvPr>
          <p:cNvSpPr txBox="1">
            <a:spLocks/>
          </p:cNvSpPr>
          <p:nvPr/>
        </p:nvSpPr>
        <p:spPr>
          <a:xfrm>
            <a:off x="505991" y="1197390"/>
            <a:ext cx="111451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function3(</a:t>
            </a:r>
            <a:r>
              <a:rPr lang="en-US" sz="2400" b="1" dirty="0">
                <a:solidFill>
                  <a:srgbClr val="00B050"/>
                </a:solidFill>
              </a:rPr>
              <a:t>function2(</a:t>
            </a: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</a:t>
            </a:r>
            <a:r>
              <a:rPr lang="en-US" sz="2400" b="1" dirty="0">
                <a:solidFill>
                  <a:schemeClr val="accent1"/>
                </a:solidFill>
              </a:rPr>
              <a:t>,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accent1"/>
                </a:solidFill>
              </a:rPr>
              <a:t>someArgs1)</a:t>
            </a:r>
            <a:r>
              <a:rPr lang="en-US" sz="2400" b="1" dirty="0">
                <a:solidFill>
                  <a:schemeClr val="accent6"/>
                </a:solidFill>
              </a:rPr>
              <a:t>, </a:t>
            </a:r>
            <a:r>
              <a:rPr lang="en-US" sz="2400" b="1" dirty="0">
                <a:solidFill>
                  <a:srgbClr val="00B050"/>
                </a:solidFill>
              </a:rPr>
              <a:t>someArgs2)</a:t>
            </a:r>
            <a:r>
              <a:rPr lang="en-US" sz="2400" b="1" dirty="0">
                <a:solidFill>
                  <a:srgbClr val="FF0000"/>
                </a:solidFill>
              </a:rPr>
              <a:t>,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someArgs3)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4B59AF7-E3CF-FBC0-D1F0-6DD76B98A5D8}"/>
              </a:ext>
            </a:extLst>
          </p:cNvPr>
          <p:cNvSpPr txBox="1">
            <a:spLocks/>
          </p:cNvSpPr>
          <p:nvPr/>
        </p:nvSpPr>
        <p:spPr>
          <a:xfrm>
            <a:off x="600372" y="3047041"/>
            <a:ext cx="4122154" cy="22233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function3(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 </a:t>
            </a:r>
            <a:r>
              <a:rPr lang="en-US" sz="2400" b="1" dirty="0">
                <a:solidFill>
                  <a:srgbClr val="00B050"/>
                </a:solidFill>
              </a:rPr>
              <a:t>function2(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      </a:t>
            </a: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</a:t>
            </a:r>
            <a:r>
              <a:rPr lang="en-US" sz="2400" b="1" dirty="0">
                <a:solidFill>
                  <a:schemeClr val="accent1"/>
                </a:solidFill>
              </a:rPr>
              <a:t>, someArgs1)</a:t>
            </a:r>
            <a:r>
              <a:rPr lang="en-US" sz="2400" b="1" dirty="0">
                <a:solidFill>
                  <a:srgbClr val="00B050"/>
                </a:solidFill>
              </a:rPr>
              <a:t>,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   someArgs2)</a:t>
            </a:r>
            <a:r>
              <a:rPr lang="en-US" sz="2400" b="1" dirty="0">
                <a:solidFill>
                  <a:srgbClr val="FF0000"/>
                </a:solidFill>
              </a:rPr>
              <a:t>,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someArgs3)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A15970-7453-BFDD-D0FA-32B8ED303103}"/>
              </a:ext>
            </a:extLst>
          </p:cNvPr>
          <p:cNvSpPr txBox="1">
            <a:spLocks/>
          </p:cNvSpPr>
          <p:nvPr/>
        </p:nvSpPr>
        <p:spPr>
          <a:xfrm>
            <a:off x="4623534" y="3700052"/>
            <a:ext cx="1132174" cy="714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i="1" dirty="0"/>
              <a:t>Can be rewritten as</a:t>
            </a:r>
            <a:endParaRPr lang="en-US" sz="1600" b="1" i="1" dirty="0"/>
          </a:p>
        </p:txBody>
      </p: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18F8354A-D99F-DC72-751B-420868AF79DB}"/>
              </a:ext>
            </a:extLst>
          </p:cNvPr>
          <p:cNvSpPr/>
          <p:nvPr/>
        </p:nvSpPr>
        <p:spPr>
          <a:xfrm>
            <a:off x="927100" y="1700739"/>
            <a:ext cx="368300" cy="1233157"/>
          </a:xfrm>
          <a:prstGeom prst="up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BAF19E-761A-0597-4599-EFE8F470193E}"/>
              </a:ext>
            </a:extLst>
          </p:cNvPr>
          <p:cNvSpPr txBox="1">
            <a:spLocks/>
          </p:cNvSpPr>
          <p:nvPr/>
        </p:nvSpPr>
        <p:spPr>
          <a:xfrm>
            <a:off x="452586" y="2145649"/>
            <a:ext cx="1685627" cy="39074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Or equivalently</a:t>
            </a:r>
            <a:endParaRPr lang="en-US" sz="16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D661BC-57FB-5619-4C63-A55413B4C0FB}"/>
              </a:ext>
            </a:extLst>
          </p:cNvPr>
          <p:cNvSpPr/>
          <p:nvPr/>
        </p:nvSpPr>
        <p:spPr>
          <a:xfrm>
            <a:off x="187889" y="0"/>
            <a:ext cx="11498119" cy="685799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E0967-334C-6C3B-72A8-CE895CD89D0A}"/>
              </a:ext>
            </a:extLst>
          </p:cNvPr>
          <p:cNvSpPr txBox="1">
            <a:spLocks/>
          </p:cNvSpPr>
          <p:nvPr/>
        </p:nvSpPr>
        <p:spPr>
          <a:xfrm>
            <a:off x="6261304" y="3160188"/>
            <a:ext cx="3868153" cy="1997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x %&gt;%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  function1(someArgs1)</a:t>
            </a:r>
            <a:r>
              <a:rPr lang="en-US" sz="2400" b="1" dirty="0"/>
              <a:t> %&gt;%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  function2(someArgs2)</a:t>
            </a:r>
            <a:r>
              <a:rPr lang="en-US" sz="2400" b="1" dirty="0"/>
              <a:t> %&gt;%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function3(someArgs3)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24E6BA6-2714-FE12-DFA7-6BEAED525F56}"/>
              </a:ext>
            </a:extLst>
          </p:cNvPr>
          <p:cNvSpPr txBox="1">
            <a:spLocks/>
          </p:cNvSpPr>
          <p:nvPr/>
        </p:nvSpPr>
        <p:spPr>
          <a:xfrm>
            <a:off x="6261304" y="1819595"/>
            <a:ext cx="1571196" cy="652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What you started with</a:t>
            </a:r>
            <a:endParaRPr lang="en-US" sz="1600" b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46137D-4E37-E37C-608A-7B5CCB2EC554}"/>
              </a:ext>
            </a:extLst>
          </p:cNvPr>
          <p:cNvSpPr txBox="1">
            <a:spLocks/>
          </p:cNvSpPr>
          <p:nvPr/>
        </p:nvSpPr>
        <p:spPr>
          <a:xfrm>
            <a:off x="9569796" y="2214174"/>
            <a:ext cx="1119321" cy="8226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What happens to it</a:t>
            </a:r>
            <a:endParaRPr lang="en-US" sz="1600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D26C71-3B39-B306-E3AA-8FCC87E31180}"/>
              </a:ext>
            </a:extLst>
          </p:cNvPr>
          <p:cNvCxnSpPr>
            <a:cxnSpLocks/>
          </p:cNvCxnSpPr>
          <p:nvPr/>
        </p:nvCxnSpPr>
        <p:spPr>
          <a:xfrm flipH="1">
            <a:off x="6496721" y="2510891"/>
            <a:ext cx="86959" cy="57533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0EE972-FD42-66EB-85A4-63E73313EC4A}"/>
              </a:ext>
            </a:extLst>
          </p:cNvPr>
          <p:cNvCxnSpPr>
            <a:cxnSpLocks/>
          </p:cNvCxnSpPr>
          <p:nvPr/>
        </p:nvCxnSpPr>
        <p:spPr>
          <a:xfrm flipH="1">
            <a:off x="9353006" y="3036800"/>
            <a:ext cx="284069" cy="39219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FACBE43-C59B-8401-811D-A8F8F481CD59}"/>
              </a:ext>
            </a:extLst>
          </p:cNvPr>
          <p:cNvSpPr txBox="1">
            <a:spLocks/>
          </p:cNvSpPr>
          <p:nvPr/>
        </p:nvSpPr>
        <p:spPr>
          <a:xfrm>
            <a:off x="10596820" y="3140895"/>
            <a:ext cx="1278683" cy="8187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Then what happens to that</a:t>
            </a:r>
            <a:endParaRPr lang="en-US" sz="1600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403529-05CF-8D56-2E9A-2AAA93285B7B}"/>
              </a:ext>
            </a:extLst>
          </p:cNvPr>
          <p:cNvCxnSpPr>
            <a:cxnSpLocks/>
          </p:cNvCxnSpPr>
          <p:nvPr/>
        </p:nvCxnSpPr>
        <p:spPr>
          <a:xfrm flipH="1">
            <a:off x="10155637" y="3821201"/>
            <a:ext cx="304427" cy="22552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6D319FA-C65D-719E-68DE-A7D0C0A35C0D}"/>
              </a:ext>
            </a:extLst>
          </p:cNvPr>
          <p:cNvSpPr txBox="1">
            <a:spLocks/>
          </p:cNvSpPr>
          <p:nvPr/>
        </p:nvSpPr>
        <p:spPr>
          <a:xfrm>
            <a:off x="10704176" y="4180668"/>
            <a:ext cx="1278683" cy="8187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Then what happens to that…</a:t>
            </a:r>
            <a:endParaRPr lang="en-US" sz="16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3B5C60-9016-7074-8B70-D506A05FB3CE}"/>
              </a:ext>
            </a:extLst>
          </p:cNvPr>
          <p:cNvCxnSpPr>
            <a:cxnSpLocks/>
          </p:cNvCxnSpPr>
          <p:nvPr/>
        </p:nvCxnSpPr>
        <p:spPr>
          <a:xfrm flipH="1">
            <a:off x="10155637" y="4590057"/>
            <a:ext cx="441183" cy="11257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95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0" grpId="0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1516</TotalTime>
  <Words>7092</Words>
  <Application>Microsoft Office PowerPoint</Application>
  <PresentationFormat>Widescreen</PresentationFormat>
  <Paragraphs>1042</Paragraphs>
  <Slides>45</Slides>
  <Notes>43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Consolas</vt:lpstr>
      <vt:lpstr>Office Theme</vt:lpstr>
      <vt:lpstr>PowerPoint Presentation</vt:lpstr>
      <vt:lpstr>Data manipulation with dplyr (aka tidyverse)</vt:lpstr>
      <vt:lpstr>Motivation: Matt’s typical Base R data workflow…</vt:lpstr>
      <vt:lpstr>Motivation: Matt’s typical Base R data workflow…</vt:lpstr>
      <vt:lpstr>Motivation: Matt’s typical Base R data workflow…</vt:lpstr>
      <vt:lpstr>But first, introducing the pipe operator %&gt;%</vt:lpstr>
      <vt:lpstr>But first, introducing the pipe operator %&gt;%</vt:lpstr>
      <vt:lpstr>Where this matters: if you have a sequence of operations</vt:lpstr>
      <vt:lpstr>Where this matters: if you have a sequence of operations</vt:lpstr>
      <vt:lpstr>The dplyr  package (part of tidyverse)</vt:lpstr>
      <vt:lpstr>Motivation: Matt’s typical Base R data workflow…</vt:lpstr>
      <vt:lpstr>PowerPoint Presentation</vt:lpstr>
      <vt:lpstr>What is the Tidyverse?</vt:lpstr>
      <vt:lpstr>First, some fake data…</vt:lpstr>
      <vt:lpstr>select(): only keep certain columns </vt:lpstr>
      <vt:lpstr>select(): only keep certain columns </vt:lpstr>
      <vt:lpstr>select(): only keep certain columns </vt:lpstr>
      <vt:lpstr>filter(): only keep certain rows </vt:lpstr>
      <vt:lpstr>filter(): only keep certain rows </vt:lpstr>
      <vt:lpstr>filter(): only keep certain rows </vt:lpstr>
      <vt:lpstr>mutate(): make (or transform) columns </vt:lpstr>
      <vt:lpstr>mutate(): make (or transform) columns </vt:lpstr>
      <vt:lpstr>mutate(): make (or transform) columns </vt:lpstr>
      <vt:lpstr>mutate(): make (or transform) columns </vt:lpstr>
      <vt:lpstr>mutate(): make (or transform) columns </vt:lpstr>
      <vt:lpstr>mutate(): make (or transform) columns </vt:lpstr>
      <vt:lpstr>rename(): rename columns</vt:lpstr>
      <vt:lpstr>rename(): rename columns</vt:lpstr>
      <vt:lpstr>rename(): rename columns</vt:lpstr>
      <vt:lpstr>rename(): rename columns</vt:lpstr>
      <vt:lpstr>PowerPoint Presentation</vt:lpstr>
      <vt:lpstr>left_join(): Join two data.frames with a matched column name!</vt:lpstr>
      <vt:lpstr>left_join(): Join two data.frames with a matched column name!</vt:lpstr>
      <vt:lpstr>left_join(): Join two data.frames with a matched column name!</vt:lpstr>
      <vt:lpstr>left_join(): Join two data.frames with a matched column name!</vt:lpstr>
      <vt:lpstr>left_join(): Join two data.frames with a matching column name!</vt:lpstr>
      <vt:lpstr>group_by() and summarise(): Create summaries!</vt:lpstr>
      <vt:lpstr>PowerPoint Presentation</vt:lpstr>
      <vt:lpstr>…and many more…</vt:lpstr>
      <vt:lpstr>Review: Data</vt:lpstr>
      <vt:lpstr>Pipe %&gt;%</vt:lpstr>
      <vt:lpstr>Functions we’ve seen</vt:lpstr>
      <vt:lpstr>Which to use?  Why??</vt:lpstr>
      <vt:lpstr>Some data cleanup strategies…         It all starts with finding the problems!</vt:lpstr>
      <vt:lpstr>A few magical tricks from external packages…</vt:lpstr>
    </vt:vector>
  </TitlesOfParts>
  <Company>State of Alaska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Tyers, Matt B (DFG)</dc:creator>
  <cp:lastModifiedBy>Tyers, Matt B (DFG)</cp:lastModifiedBy>
  <cp:revision>56</cp:revision>
  <dcterms:created xsi:type="dcterms:W3CDTF">2023-10-16T23:28:59Z</dcterms:created>
  <dcterms:modified xsi:type="dcterms:W3CDTF">2023-11-30T23:23:35Z</dcterms:modified>
</cp:coreProperties>
</file>