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17" r:id="rId3"/>
    <p:sldId id="418" r:id="rId4"/>
    <p:sldId id="416" r:id="rId5"/>
    <p:sldId id="277" r:id="rId6"/>
    <p:sldId id="333" r:id="rId7"/>
    <p:sldId id="270" r:id="rId8"/>
    <p:sldId id="281" r:id="rId9"/>
    <p:sldId id="314" r:id="rId10"/>
    <p:sldId id="29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4" autoAdjust="0"/>
  </p:normalViewPr>
  <p:slideViewPr>
    <p:cSldViewPr snapToGrid="0">
      <p:cViewPr varScale="1">
        <p:scale>
          <a:sx n="154" d="100"/>
          <a:sy n="154" d="100"/>
        </p:scale>
        <p:origin x="5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F8F8-93F0-4725-B8AC-62F8A64AB46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0D3E-72DD-489D-B8AB-9DD6E1FB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yourself grace</a:t>
            </a:r>
          </a:p>
          <a:p>
            <a:r>
              <a:rPr lang="en-US" dirty="0"/>
              <a:t>Build something fun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00D3E-72DD-489D-B8AB-9DD6E1FB4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unlike spoken languages, you can take your time! It took me 10 minutes to write a line of code before. It’s OK to go slow.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me, the best way to motivate myself to learn was having my own dataset to work through; for others, online tutorials were best.</a:t>
            </a:r>
          </a:p>
          <a:p>
            <a:endParaRPr lang="en-US" dirty="0"/>
          </a:p>
          <a:p>
            <a:r>
              <a:rPr lang="en-US" dirty="0"/>
              <a:t>Even the best programmers still google and read Stack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really enjoy helping people with their R questions. Please message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A-3D3C-A0C9-A05E-0FD01B45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53BED-D268-2F05-43BC-EFEBD2CE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8C23-2BD7-3706-A5FE-3F05CE3B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0820-057C-830B-9C12-EA64364C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E451-5C2E-7DB2-75A3-6BE4E155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6562ED9-E32C-4702-B84D-F98F1AE88F05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2DECA7-E7B6-3034-C7D7-2DC305D4309E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36568D-741B-F789-D986-70AC79E105D5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DCA40B3-F20C-E04D-A7D6-3757242B9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FF6F-F3C8-55E3-9146-21D70C1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8C336-0E6A-538D-8CD0-532EC935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A2C8-96F1-4F62-BC79-45FEFC0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4EB9-1621-D8B6-050B-2E1EDA4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0B9B-B9EC-6B4F-88F5-E4C49931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CD53-F2E1-160F-01DC-62634555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F2FCD-2727-B04D-F5A5-9EB7CEE3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7463-EB35-E3C3-E0DB-83B5FCE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F70F-D7FA-FB42-2FC0-C429AEC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0D8A-65B5-AD48-5DAF-52D1726D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22A9A9-4980-1E16-3DAC-E69BC28379A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5C3857-07D7-DD83-B720-15BB3011ACEC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ECCE-5621-3549-433E-13B64D95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2199-0335-B667-D63E-436A634F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2311-ED61-BB35-F350-15410941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F9E6-D290-C80B-3BF7-DE45F588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2618C-2165-8022-0698-5030266ECFDB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FB7E2B-C364-47C0-7F8B-60700587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69783E-8F51-2FCF-E5CF-9A3F33EA7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8F83-65A1-A2B7-C65D-06D11B99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C67E-4EE6-A56A-6609-6836D984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EF94-25D3-A04F-B71D-881524A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4554-7858-2ED4-DB36-B1CACF95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D4A4-BB1F-BD44-1D58-CB99FBF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53B-784F-F84B-7ABD-E23F29F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0E3E-FAE4-B44A-4B5B-B45CCE7D8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BF334-093B-0E33-3A18-098F0AB2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BF42-DF7C-909D-6C93-8C17693A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9654F-7253-AEEE-2D5C-EE1E4B0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C3F-BC37-9725-33BC-1F29C55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4DA2-B4A4-AD3B-FDD5-4EEBB319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B33D-152E-6FDA-BB98-E122F49F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AFF71-1DC3-64EC-362E-0BFB4829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921AB-1F5F-EC62-8974-7938E512D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6C135-1B9A-A167-1400-805467C6D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975C2-2244-5314-56D2-FADDB031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4EC3A-2C75-2AB7-0CB8-E940E32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0B386-C162-D283-9291-D5BEFFDF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CFC-6E9C-BAE4-8C4D-04ABF1BF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103B-CB41-BD52-06AA-780B6319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A433-25B0-A1C8-A5C9-3C5F1B5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4E39-CCC0-6DCF-4253-30471420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E7DB6-1A39-DC6C-FBF4-9815FF4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9F3E6-B865-88C3-EBCA-60ED8DEB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13D7-4E47-CB95-89DD-03621E9A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A24-AB04-8443-7894-863FA7D0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A535-0335-4EAE-2A0E-4A1E47ED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C02B2-E3EE-C471-D7A1-D1E8BCC6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AE5A-A187-1903-0688-9E521403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3F78-BD4D-0E9B-3E6E-D3492FB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D11E-A7D2-67D7-3B46-3D816434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BE52-1AC5-37A4-22CC-C67D64FF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A2AD-E078-04EA-9B4B-A809915C4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E074-958D-BB7A-497E-BBB28878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A055-CCC8-E46A-9457-8848F170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7B86-4F7B-D4AB-C1A8-3A8D9C5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9F4B-3757-A42E-FF94-5F56C5EA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7B239-6E31-2106-389A-7C348A74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A98F-6B3D-3A94-68F8-3CE42EE2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3D57-D698-8028-C330-C12BB4B8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D92D-7924-41BC-B683-3648DB58E65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F93E-9A0A-A6CC-B181-C643901CD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8320-F30B-16BB-F57B-8E9B058E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data-visualization-2.1.pdf" TargetMode="External"/><Relationship Id="rId3" Type="http://schemas.openxmlformats.org/officeDocument/2006/relationships/hyperlink" Target="https://cran.r-project.org/doc/contrib/Short-refcard.pdf" TargetMode="External"/><Relationship Id="rId7" Type="http://schemas.openxmlformats.org/officeDocument/2006/relationships/hyperlink" Target="https://github.com/rstudio/cheatsheets/raw/master/lubridate.pdf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tudio/cheatsheets/raw/master/data-import.pdf" TargetMode="External"/><Relationship Id="rId5" Type="http://schemas.openxmlformats.org/officeDocument/2006/relationships/hyperlink" Target="https://www.rstudio.com/wp-content/uploads/2015/02/data-wrangling-cheatsheet.pdf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github.com/rstudio/cheatsheets/raw/master/base-r.pdf" TargetMode="External"/><Relationship Id="rId9" Type="http://schemas.openxmlformats.org/officeDocument/2006/relationships/hyperlink" Target="https://github.com/rstudio/cheatsheets/raw/master/rstudio-ide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fg-dsf.github.io/Best_practice_R/Best_practice_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gplot-dplyr-intro.netlify.app/" TargetMode="External"/><Relationship Id="rId3" Type="http://schemas.openxmlformats.org/officeDocument/2006/relationships/hyperlink" Target="https://allisonhorst.shinyapps.io/missingexplorer/" TargetMode="External"/><Relationship Id="rId7" Type="http://schemas.openxmlformats.org/officeDocument/2006/relationships/hyperlink" Target="https://rstudio.cloud/learn/primers" TargetMode="External"/><Relationship Id="rId2" Type="http://schemas.openxmlformats.org/officeDocument/2006/relationships/hyperlink" Target="https://datacarpentry.org/R-ecology-lesson/00-before-we-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bootcamp.netlify.app/" TargetMode="External"/><Relationship Id="rId5" Type="http://schemas.openxmlformats.org/officeDocument/2006/relationships/hyperlink" Target="https://learnr-examples.shinyapps.io/ex-data-summarise/" TargetMode="External"/><Relationship Id="rId10" Type="http://schemas.openxmlformats.org/officeDocument/2006/relationships/hyperlink" Target="https://cran.r-project.org/doc/contrib/Paradis-rdebuts_en.pdf" TargetMode="External"/><Relationship Id="rId4" Type="http://schemas.openxmlformats.org/officeDocument/2006/relationships/hyperlink" Target="https://learnr-examples.shinyapps.io/ex-data-filter/" TargetMode="External"/><Relationship Id="rId9" Type="http://schemas.openxmlformats.org/officeDocument/2006/relationships/hyperlink" Target="https://cran.r-project.org/doc/manuals/R-intro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theyforgot.org/project-oriented-workflow.html" TargetMode="External"/><Relationship Id="rId2" Type="http://schemas.openxmlformats.org/officeDocument/2006/relationships/hyperlink" Target="https://www.tandfonline.com/doi/full/10.1080/00031305.2017.13759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verse.org/articles/2017/12/workflow-vs-scrip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Rguide.xml" TargetMode="External"/><Relationship Id="rId2" Type="http://schemas.openxmlformats.org/officeDocument/2006/relationships/hyperlink" Target="http://r-pkgs.had.co.nz/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eing-theory.brown.edu/regression-analysis/index.html" TargetMode="External"/><Relationship Id="rId4" Type="http://schemas.openxmlformats.org/officeDocument/2006/relationships/hyperlink" Target="http://www.shinystat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078-5B5C-084A-328C-CBC39A2D1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9215D-AA33-B0FE-8903-9A751DF4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MADE IT</a:t>
            </a:r>
          </a:p>
        </p:txBody>
      </p:sp>
    </p:spTree>
    <p:extLst>
      <p:ext uri="{BB962C8B-B14F-4D97-AF65-F5344CB8AC3E}">
        <p14:creationId xmlns:p14="http://schemas.microsoft.com/office/powerpoint/2010/main" val="40900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748-3785-4962-8366-A377126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9E8-E82A-4759-B59D-5E75C4BD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39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hlinkClick r:id="rId2"/>
              </a:rPr>
              <a:t>All </a:t>
            </a:r>
            <a:r>
              <a:rPr lang="en-US" sz="3200" b="1" dirty="0" err="1">
                <a:hlinkClick r:id="rId2"/>
              </a:rPr>
              <a:t>cheatsheets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>
              <a:hlinkClick r:id="rId3"/>
            </a:endParaRPr>
          </a:p>
          <a:p>
            <a:pPr marL="0" indent="0" algn="ctr">
              <a:buNone/>
            </a:pPr>
            <a:r>
              <a:rPr lang="en-US" sz="3200" dirty="0">
                <a:hlinkClick r:id="rId4"/>
              </a:rPr>
              <a:t>Getting started 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5"/>
              </a:rPr>
              <a:t>dplyr</a:t>
            </a:r>
            <a:r>
              <a:rPr lang="en-US" sz="3200" dirty="0">
                <a:hlinkClick r:id="rId5"/>
              </a:rPr>
              <a:t> and </a:t>
            </a:r>
            <a:r>
              <a:rPr lang="en-US" sz="3200" dirty="0" err="1">
                <a:hlinkClick r:id="rId5"/>
              </a:rPr>
              <a:t>tidyr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6"/>
              </a:rPr>
              <a:t>Data import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7"/>
              </a:rPr>
              <a:t>lubridate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8"/>
              </a:rPr>
              <a:t>ggplot2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>
                <a:hlinkClick r:id="rId9"/>
              </a:rPr>
              <a:t>RStudio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5800-8698-43BD-A4C9-EB4870C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CC359ED-F056-47EF-B183-3478CEAC671E}"/>
              </a:ext>
            </a:extLst>
          </p:cNvPr>
          <p:cNvSpPr/>
          <p:nvPr/>
        </p:nvSpPr>
        <p:spPr>
          <a:xfrm>
            <a:off x="1079361" y="342900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A977B-7C0A-48DA-AB2C-2A0290C3462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3232"/>
          <a:stretch/>
        </p:blipFill>
        <p:spPr>
          <a:xfrm>
            <a:off x="6250328" y="1910"/>
            <a:ext cx="5941671" cy="6856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ED28A1-6174-4FEA-BB6A-63759A8F26F1}"/>
              </a:ext>
            </a:extLst>
          </p:cNvPr>
          <p:cNvSpPr/>
          <p:nvPr/>
        </p:nvSpPr>
        <p:spPr>
          <a:xfrm>
            <a:off x="9732380" y="0"/>
            <a:ext cx="2459620" cy="6858000"/>
          </a:xfrm>
          <a:prstGeom prst="rect">
            <a:avLst/>
          </a:prstGeom>
          <a:gradFill>
            <a:gsLst>
              <a:gs pos="100000">
                <a:schemeClr val="bg1">
                  <a:alpha val="25000"/>
                </a:schemeClr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9B12273-ADE2-47E8-81DA-8C77BD3FADF8}"/>
              </a:ext>
            </a:extLst>
          </p:cNvPr>
          <p:cNvSpPr/>
          <p:nvPr/>
        </p:nvSpPr>
        <p:spPr>
          <a:xfrm>
            <a:off x="1719441" y="493268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632D-85F8-42B0-A253-0058D2F1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E4B2-7133-4FC6-A327-1909DE41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79216"/>
            <a:ext cx="5939159" cy="4478784"/>
          </a:xfrm>
        </p:spPr>
        <p:txBody>
          <a:bodyPr>
            <a:normAutofit fontScale="92500" lnSpcReduction="10000"/>
          </a:bodyPr>
          <a:lstStyle/>
          <a:p>
            <a:pPr marL="514350" indent="0">
              <a:buNone/>
            </a:pPr>
            <a:r>
              <a:rPr lang="en-US" b="1" dirty="0"/>
              <a:t>Justin:</a:t>
            </a:r>
          </a:p>
          <a:p>
            <a:pPr marL="514350" indent="0">
              <a:buNone/>
            </a:pPr>
            <a:r>
              <a:rPr lang="en-US" i="1" dirty="0"/>
              <a:t>Franz Mueter </a:t>
            </a:r>
            <a:r>
              <a:rPr lang="en-US" dirty="0"/>
              <a:t>(UAF)</a:t>
            </a:r>
          </a:p>
          <a:p>
            <a:pPr marL="514350" indent="0">
              <a:buNone/>
            </a:pPr>
            <a:r>
              <a:rPr lang="en-US" i="1" dirty="0"/>
              <a:t>Ben Williams </a:t>
            </a:r>
            <a:r>
              <a:rPr lang="en-US" dirty="0"/>
              <a:t>(NOAA/ADF&amp;G)</a:t>
            </a:r>
          </a:p>
          <a:p>
            <a:pPr marL="514350" indent="0">
              <a:buNone/>
            </a:pPr>
            <a:r>
              <a:rPr lang="en-US" i="1" dirty="0"/>
              <a:t>Jordan Watson </a:t>
            </a:r>
            <a:r>
              <a:rPr lang="en-US" dirty="0"/>
              <a:t>(NOAA)</a:t>
            </a:r>
          </a:p>
          <a:p>
            <a:pPr marL="514350" indent="0">
              <a:buNone/>
            </a:pPr>
            <a:r>
              <a:rPr lang="en-US" i="1" dirty="0"/>
              <a:t>Curry Cunningham </a:t>
            </a:r>
            <a:r>
              <a:rPr lang="en-US" dirty="0"/>
              <a:t>(UAF)</a:t>
            </a:r>
          </a:p>
          <a:p>
            <a:pPr marL="514350" indent="0">
              <a:buNone/>
            </a:pPr>
            <a:r>
              <a:rPr lang="en-US" i="1" dirty="0"/>
              <a:t>Jenny Bryan </a:t>
            </a:r>
            <a:r>
              <a:rPr lang="en-US" dirty="0"/>
              <a:t>(UBC)</a:t>
            </a:r>
          </a:p>
          <a:p>
            <a:pPr marL="514350" indent="0">
              <a:buNone/>
            </a:pPr>
            <a:r>
              <a:rPr lang="en-US" i="1" dirty="0"/>
              <a:t>Hadley Wickham </a:t>
            </a:r>
            <a:r>
              <a:rPr lang="en-US" dirty="0"/>
              <a:t>(RStudio)</a:t>
            </a:r>
          </a:p>
          <a:p>
            <a:pPr marL="514350" indent="0">
              <a:buNone/>
            </a:pPr>
            <a:r>
              <a:rPr lang="en-US" i="1" dirty="0"/>
              <a:t>Allison Horst </a:t>
            </a:r>
            <a:r>
              <a:rPr lang="en-US" dirty="0"/>
              <a:t>(RStudio)</a:t>
            </a:r>
          </a:p>
          <a:p>
            <a:pPr marL="514350" indent="0">
              <a:buNone/>
            </a:pPr>
            <a:r>
              <a:rPr lang="en-US" i="1" dirty="0"/>
              <a:t>Rhea Ehresmann</a:t>
            </a:r>
            <a:r>
              <a:rPr lang="en-US" dirty="0"/>
              <a:t> (ADF&amp;G)</a:t>
            </a:r>
          </a:p>
          <a:p>
            <a:pPr marL="514350" indent="0">
              <a:buNone/>
            </a:pPr>
            <a:r>
              <a:rPr lang="en-US" i="1" dirty="0"/>
              <a:t>Adam Reimer </a:t>
            </a:r>
            <a:r>
              <a:rPr lang="en-US" dirty="0"/>
              <a:t>(ADF&amp;G)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703E-3B49-4893-9772-A8F66608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692689-ACDC-085B-EB29-1F202833FE78}"/>
              </a:ext>
            </a:extLst>
          </p:cNvPr>
          <p:cNvSpPr txBox="1">
            <a:spLocks/>
          </p:cNvSpPr>
          <p:nvPr/>
        </p:nvSpPr>
        <p:spPr>
          <a:xfrm>
            <a:off x="5319205" y="2379213"/>
            <a:ext cx="6872796" cy="447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4175">
              <a:buFont typeface="Arial" panose="020B0604020202020204" pitchFamily="34" charset="0"/>
              <a:buNone/>
            </a:pPr>
            <a:r>
              <a:rPr lang="en-US" b="1" i="1" dirty="0"/>
              <a:t>Matt: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Megan Higgs </a:t>
            </a:r>
            <a:r>
              <a:rPr lang="en-US" dirty="0"/>
              <a:t>(MSU)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Jim Robison-Cox </a:t>
            </a:r>
            <a:r>
              <a:rPr lang="en-US" dirty="0"/>
              <a:t>(MSU)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Hadley Wickham </a:t>
            </a:r>
            <a:r>
              <a:rPr lang="en-US" dirty="0"/>
              <a:t>(RStudio)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 err="1"/>
              <a:t>Yihui</a:t>
            </a:r>
            <a:r>
              <a:rPr lang="en-US" i="1" dirty="0"/>
              <a:t> Xie </a:t>
            </a:r>
            <a:r>
              <a:rPr lang="en-US" dirty="0"/>
              <a:t>(RStudio)</a:t>
            </a:r>
          </a:p>
          <a:p>
            <a:pPr marL="1654175">
              <a:buNone/>
            </a:pPr>
            <a:r>
              <a:rPr lang="en-US" i="1" dirty="0"/>
              <a:t>Mike Boyd </a:t>
            </a:r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marL="1654175">
              <a:buNone/>
            </a:pPr>
            <a:r>
              <a:rPr lang="en-US" i="1" dirty="0"/>
              <a:t>Grant Sanderson </a:t>
            </a:r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marL="1654175">
              <a:buNone/>
            </a:pPr>
            <a:r>
              <a:rPr lang="en-US" i="1" dirty="0"/>
              <a:t>Adam Reimer </a:t>
            </a:r>
            <a:r>
              <a:rPr lang="en-US" dirty="0"/>
              <a:t>(ADF&amp;G)</a:t>
            </a:r>
          </a:p>
          <a:p>
            <a:pPr marL="1654175">
              <a:buFont typeface="Arial" panose="020B0604020202020204" pitchFamily="34" charset="0"/>
              <a:buNone/>
            </a:pPr>
            <a:endParaRPr lang="en-US" dirty="0"/>
          </a:p>
          <a:p>
            <a:pPr marL="1654175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E27B7A-5EC5-7E99-736F-5B6D061493DF}"/>
              </a:ext>
            </a:extLst>
          </p:cNvPr>
          <p:cNvSpPr txBox="1">
            <a:spLocks/>
          </p:cNvSpPr>
          <p:nvPr/>
        </p:nvSpPr>
        <p:spPr>
          <a:xfrm>
            <a:off x="312198" y="1325563"/>
            <a:ext cx="11512858" cy="390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People who have taught, helped, or inspired us, or whose code we’ve have shamelessly copied and learned from:</a:t>
            </a:r>
          </a:p>
        </p:txBody>
      </p:sp>
    </p:spTree>
    <p:extLst>
      <p:ext uri="{BB962C8B-B14F-4D97-AF65-F5344CB8AC3E}">
        <p14:creationId xmlns:p14="http://schemas.microsoft.com/office/powerpoint/2010/main" val="306684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015231"/>
            <a:ext cx="10714608" cy="466077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200" dirty="0"/>
              <a:t>Now that you’re an official coder, you should be aware of Best Practices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ADF&amp;G Best Practice Guide </a:t>
            </a:r>
            <a:r>
              <a:rPr lang="en-US" sz="3200" dirty="0"/>
              <a:t>– Contains practical tips! 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79206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168165"/>
            <a:ext cx="10714608" cy="450784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200" dirty="0"/>
              <a:t>1) Practice, practice, practice</a:t>
            </a:r>
          </a:p>
          <a:p>
            <a:pPr marL="0" indent="0">
              <a:buNone/>
            </a:pPr>
            <a:r>
              <a:rPr lang="en-US" sz="3200" dirty="0"/>
              <a:t>2) Ask for help! </a:t>
            </a:r>
          </a:p>
          <a:p>
            <a:pPr marL="0" indent="0">
              <a:buNone/>
            </a:pPr>
            <a:r>
              <a:rPr lang="en-US" sz="3200" dirty="0"/>
              <a:t>3) Go slow, be thorough</a:t>
            </a:r>
          </a:p>
          <a:p>
            <a:pPr marL="0" indent="0">
              <a:buNone/>
            </a:pPr>
            <a:r>
              <a:rPr lang="en-US" sz="3200" dirty="0"/>
              <a:t>4) Build for the future</a:t>
            </a:r>
          </a:p>
          <a:p>
            <a:pPr marL="0" indent="0">
              <a:buNone/>
            </a:pPr>
            <a:r>
              <a:rPr lang="en-US" sz="3200" dirty="0"/>
              <a:t>5) Comment HEAVILY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6) Pseudocode is the best code</a:t>
            </a:r>
          </a:p>
          <a:p>
            <a:pPr marL="0" indent="0">
              <a:buNone/>
            </a:pPr>
            <a:r>
              <a:rPr lang="en-US" sz="3200" dirty="0"/>
              <a:t>7) Generalize &amp; modularize</a:t>
            </a:r>
          </a:p>
          <a:p>
            <a:pPr marL="0" indent="0">
              <a:buNone/>
            </a:pPr>
            <a:r>
              <a:rPr lang="en-US" sz="3200" dirty="0"/>
              <a:t>8) Be patient (with yourself)</a:t>
            </a:r>
          </a:p>
          <a:p>
            <a:pPr marL="0" indent="0">
              <a:buNone/>
            </a:pPr>
            <a:r>
              <a:rPr lang="en-US" sz="3200" dirty="0"/>
              <a:t>9) Celebrate the wins!</a:t>
            </a:r>
          </a:p>
          <a:p>
            <a:pPr marL="0" indent="0">
              <a:buNone/>
            </a:pPr>
            <a:r>
              <a:rPr lang="en-US" sz="3200" dirty="0"/>
              <a:t>10) Build something fun for you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Matt &amp; Justin’s Top 10 Tips</a:t>
            </a:r>
          </a:p>
        </p:txBody>
      </p:sp>
    </p:spTree>
    <p:extLst>
      <p:ext uri="{BB962C8B-B14F-4D97-AF65-F5344CB8AC3E}">
        <p14:creationId xmlns:p14="http://schemas.microsoft.com/office/powerpoint/2010/main" val="20682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C959-D78E-4B08-9A02-9DA32B4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F231-073C-4F29-A677-FF85542B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now know the basics of R! If you want to be successful, you will need to keep practicing.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174D-070D-40F2-9FE9-296D65F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958B7-0038-4522-A0CF-25166EC15525}"/>
              </a:ext>
            </a:extLst>
          </p:cNvPr>
          <p:cNvSpPr txBox="1"/>
          <p:nvPr/>
        </p:nvSpPr>
        <p:spPr>
          <a:xfrm>
            <a:off x="1956669" y="3500035"/>
            <a:ext cx="200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Review / complete assignments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8B2BA-94A6-4062-A540-2779A3F83784}"/>
              </a:ext>
            </a:extLst>
          </p:cNvPr>
          <p:cNvSpPr txBox="1"/>
          <p:nvPr/>
        </p:nvSpPr>
        <p:spPr>
          <a:xfrm>
            <a:off x="7718479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Re-visit presentations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4ADBB-BAE9-4C0A-90EE-6F1321B38053}"/>
              </a:ext>
            </a:extLst>
          </p:cNvPr>
          <p:cNvSpPr txBox="1"/>
          <p:nvPr/>
        </p:nvSpPr>
        <p:spPr>
          <a:xfrm>
            <a:off x="3508224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Review presentation</a:t>
            </a:r>
            <a:br>
              <a:rPr lang="en-US" i="1" dirty="0"/>
            </a:br>
            <a:r>
              <a:rPr lang="en-US" i="1" dirty="0"/>
              <a:t>Practice 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8A702-FD1C-4177-AA04-B88BA75537DD}"/>
              </a:ext>
            </a:extLst>
          </p:cNvPr>
          <p:cNvSpPr txBox="1"/>
          <p:nvPr/>
        </p:nvSpPr>
        <p:spPr>
          <a:xfrm>
            <a:off x="5852737" y="3433206"/>
            <a:ext cx="299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 on your OWN R project!</a:t>
            </a:r>
          </a:p>
          <a:p>
            <a:r>
              <a:rPr lang="en-US" i="1" dirty="0"/>
              <a:t>Email Matt and/or Justin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36C610-30D7-4DF1-AB85-94EEE127BC0F}"/>
              </a:ext>
            </a:extLst>
          </p:cNvPr>
          <p:cNvGrpSpPr/>
          <p:nvPr/>
        </p:nvGrpSpPr>
        <p:grpSpPr>
          <a:xfrm>
            <a:off x="1704513" y="4116696"/>
            <a:ext cx="8122694" cy="701895"/>
            <a:chOff x="3148264" y="3923940"/>
            <a:chExt cx="3465095" cy="4586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0234C9-39F9-48EB-BAF7-AD73D0D74EF5}"/>
                </a:ext>
              </a:extLst>
            </p:cNvPr>
            <p:cNvSpPr/>
            <p:nvPr/>
          </p:nvSpPr>
          <p:spPr>
            <a:xfrm>
              <a:off x="3148264" y="3923940"/>
              <a:ext cx="3465095" cy="458647"/>
            </a:xfrm>
            <a:prstGeom prst="rect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00E848-DACD-49DF-B027-C0E1E06D4CE5}"/>
                </a:ext>
              </a:extLst>
            </p:cNvPr>
            <p:cNvSpPr/>
            <p:nvPr/>
          </p:nvSpPr>
          <p:spPr>
            <a:xfrm>
              <a:off x="4303296" y="3926640"/>
              <a:ext cx="1155032" cy="45594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BA042E-A656-469E-A145-00B48899127F}"/>
              </a:ext>
            </a:extLst>
          </p:cNvPr>
          <p:cNvSpPr txBox="1"/>
          <p:nvPr/>
        </p:nvSpPr>
        <p:spPr>
          <a:xfrm>
            <a:off x="1704509" y="4246703"/>
            <a:ext cx="812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Next week 	      Next Month	           6 Months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EB2AA5-2465-4D84-83C0-90AD2D2A1693}"/>
              </a:ext>
            </a:extLst>
          </p:cNvPr>
          <p:cNvGrpSpPr/>
          <p:nvPr/>
        </p:nvGrpSpPr>
        <p:grpSpPr>
          <a:xfrm>
            <a:off x="3880636" y="5464252"/>
            <a:ext cx="4696044" cy="1299734"/>
            <a:chOff x="5478617" y="5104260"/>
            <a:chExt cx="4696044" cy="129973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68166E-3CFC-489C-AB18-071641C10034}"/>
                </a:ext>
              </a:extLst>
            </p:cNvPr>
            <p:cNvSpPr/>
            <p:nvPr/>
          </p:nvSpPr>
          <p:spPr>
            <a:xfrm>
              <a:off x="5478617" y="5120793"/>
              <a:ext cx="4696044" cy="1283201"/>
            </a:xfrm>
            <a:custGeom>
              <a:avLst/>
              <a:gdLst>
                <a:gd name="connsiteX0" fmla="*/ 4904362 w 4904362"/>
                <a:gd name="connsiteY0" fmla="*/ 144855 h 1045063"/>
                <a:gd name="connsiteX1" fmla="*/ 2287911 w 4904362"/>
                <a:gd name="connsiteY1" fmla="*/ 1013988 h 1045063"/>
                <a:gd name="connsiteX2" fmla="*/ 178453 w 4904362"/>
                <a:gd name="connsiteY2" fmla="*/ 787651 h 1045063"/>
                <a:gd name="connsiteX3" fmla="*/ 124132 w 4904362"/>
                <a:gd name="connsiteY3" fmla="*/ 172016 h 1045063"/>
                <a:gd name="connsiteX4" fmla="*/ 241828 w 4904362"/>
                <a:gd name="connsiteY4" fmla="*/ 0 h 1045063"/>
                <a:gd name="connsiteX0" fmla="*/ 4904362 w 4904362"/>
                <a:gd name="connsiteY0" fmla="*/ 0 h 900208"/>
                <a:gd name="connsiteX1" fmla="*/ 2287911 w 4904362"/>
                <a:gd name="connsiteY1" fmla="*/ 869133 h 900208"/>
                <a:gd name="connsiteX2" fmla="*/ 178453 w 4904362"/>
                <a:gd name="connsiteY2" fmla="*/ 642796 h 900208"/>
                <a:gd name="connsiteX3" fmla="*/ 124132 w 4904362"/>
                <a:gd name="connsiteY3" fmla="*/ 27161 h 900208"/>
                <a:gd name="connsiteX0" fmla="*/ 4814924 w 4814924"/>
                <a:gd name="connsiteY0" fmla="*/ 108641 h 1011210"/>
                <a:gd name="connsiteX1" fmla="*/ 2198473 w 4814924"/>
                <a:gd name="connsiteY1" fmla="*/ 977774 h 1011210"/>
                <a:gd name="connsiteX2" fmla="*/ 89015 w 4814924"/>
                <a:gd name="connsiteY2" fmla="*/ 751437 h 1011210"/>
                <a:gd name="connsiteX3" fmla="*/ 369673 w 4814924"/>
                <a:gd name="connsiteY3" fmla="*/ 0 h 1011210"/>
                <a:gd name="connsiteX0" fmla="*/ 4833789 w 4833789"/>
                <a:gd name="connsiteY0" fmla="*/ 108641 h 1011210"/>
                <a:gd name="connsiteX1" fmla="*/ 2217338 w 4833789"/>
                <a:gd name="connsiteY1" fmla="*/ 977774 h 1011210"/>
                <a:gd name="connsiteX2" fmla="*/ 107880 w 4833789"/>
                <a:gd name="connsiteY2" fmla="*/ 751437 h 1011210"/>
                <a:gd name="connsiteX3" fmla="*/ 388538 w 4833789"/>
                <a:gd name="connsiteY3" fmla="*/ 0 h 1011210"/>
                <a:gd name="connsiteX0" fmla="*/ 4869895 w 4869895"/>
                <a:gd name="connsiteY0" fmla="*/ 108641 h 918505"/>
                <a:gd name="connsiteX1" fmla="*/ 2760438 w 4869895"/>
                <a:gd name="connsiteY1" fmla="*/ 869132 h 918505"/>
                <a:gd name="connsiteX2" fmla="*/ 143986 w 4869895"/>
                <a:gd name="connsiteY2" fmla="*/ 751437 h 918505"/>
                <a:gd name="connsiteX3" fmla="*/ 424644 w 4869895"/>
                <a:gd name="connsiteY3" fmla="*/ 0 h 918505"/>
                <a:gd name="connsiteX0" fmla="*/ 4755470 w 4755470"/>
                <a:gd name="connsiteY0" fmla="*/ 108641 h 971096"/>
                <a:gd name="connsiteX1" fmla="*/ 2646013 w 4755470"/>
                <a:gd name="connsiteY1" fmla="*/ 869132 h 971096"/>
                <a:gd name="connsiteX2" fmla="*/ 174416 w 4755470"/>
                <a:gd name="connsiteY2" fmla="*/ 869132 h 971096"/>
                <a:gd name="connsiteX3" fmla="*/ 310219 w 4755470"/>
                <a:gd name="connsiteY3" fmla="*/ 0 h 971096"/>
                <a:gd name="connsiteX0" fmla="*/ 4690652 w 4690652"/>
                <a:gd name="connsiteY0" fmla="*/ 108641 h 987804"/>
                <a:gd name="connsiteX1" fmla="*/ 2581195 w 4690652"/>
                <a:gd name="connsiteY1" fmla="*/ 869132 h 987804"/>
                <a:gd name="connsiteX2" fmla="*/ 200133 w 4690652"/>
                <a:gd name="connsiteY2" fmla="*/ 896292 h 987804"/>
                <a:gd name="connsiteX3" fmla="*/ 245401 w 4690652"/>
                <a:gd name="connsiteY3" fmla="*/ 0 h 987804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83201"/>
                <a:gd name="connsiteX1" fmla="*/ 2548487 w 4696044"/>
                <a:gd name="connsiteY1" fmla="*/ 1217691 h 1283201"/>
                <a:gd name="connsiteX2" fmla="*/ 197905 w 4696044"/>
                <a:gd name="connsiteY2" fmla="*/ 1054351 h 1283201"/>
                <a:gd name="connsiteX3" fmla="*/ 243173 w 4696044"/>
                <a:gd name="connsiteY3" fmla="*/ 158059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6044" h="1283201">
                  <a:moveTo>
                    <a:pt x="4696044" y="0"/>
                  </a:moveTo>
                  <a:cubicBezTo>
                    <a:pt x="4345524" y="739140"/>
                    <a:pt x="3450577" y="1064826"/>
                    <a:pt x="2548487" y="1217691"/>
                  </a:cubicBezTo>
                  <a:cubicBezTo>
                    <a:pt x="1646397" y="1370556"/>
                    <a:pt x="582124" y="1230956"/>
                    <a:pt x="197905" y="1054351"/>
                  </a:cubicBezTo>
                  <a:cubicBezTo>
                    <a:pt x="-186314" y="877746"/>
                    <a:pt x="78702" y="361761"/>
                    <a:pt x="243173" y="158059"/>
                  </a:cubicBezTo>
                </a:path>
              </a:pathLst>
            </a:custGeom>
            <a:noFill/>
            <a:ln w="7620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A56DC5-039D-41C0-83D4-8F316AD231A7}"/>
                </a:ext>
              </a:extLst>
            </p:cNvPr>
            <p:cNvSpPr/>
            <p:nvPr/>
          </p:nvSpPr>
          <p:spPr>
            <a:xfrm rot="2174465">
              <a:off x="5614367" y="5104260"/>
              <a:ext cx="284045" cy="265050"/>
            </a:xfrm>
            <a:prstGeom prst="triangle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2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D873-9229-4D12-A564-14D8326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BEA5-5D16-420A-97F9-2A7CE9B1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72" y="1825625"/>
            <a:ext cx="106119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Like any language, becoming familiar with R requires a little practice over a long period of time. It’s easy to get discouraged initially. </a:t>
            </a:r>
          </a:p>
          <a:p>
            <a:endParaRPr lang="en-US" dirty="0"/>
          </a:p>
          <a:p>
            <a:r>
              <a:rPr lang="en-US" dirty="0"/>
              <a:t>Keep googling your problems: it’s very unlikely that you’re the first with this issue. I still google how to do something almost every other line of code. </a:t>
            </a:r>
          </a:p>
          <a:p>
            <a:endParaRPr lang="en-US" dirty="0"/>
          </a:p>
          <a:p>
            <a:r>
              <a:rPr lang="en-US" dirty="0"/>
              <a:t>Programming is not the same as asking the right questions: </a:t>
            </a:r>
            <a:r>
              <a:rPr lang="en-US" b="1" dirty="0"/>
              <a:t>learn more statistics</a:t>
            </a:r>
            <a:r>
              <a:rPr lang="en-US" dirty="0"/>
              <a:t>! It is possible that you are attempting analysis that is best accomplished differently. Or worse, doing something you shouldn’t.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7A6C-5F75-40F2-88D8-602B38F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6E7-5385-4D4A-9614-EB98E01A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DC81-45AA-44D4-944C-1E4B8B02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59" y="3659336"/>
            <a:ext cx="9897140" cy="196647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This certificate is good for a free R help session, one-on-one!</a:t>
            </a:r>
          </a:p>
        </p:txBody>
      </p:sp>
      <p:pic>
        <p:nvPicPr>
          <p:cNvPr id="6" name="Content Placeholder 4" descr="Diploma roll">
            <a:extLst>
              <a:ext uri="{FF2B5EF4-FFF2-40B4-BE49-F238E27FC236}">
                <a16:creationId xmlns:a16="http://schemas.microsoft.com/office/drawing/2014/main" id="{B6FF11E2-60A1-467F-A8D0-25AE534BD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80" t="22224" r="5728" b="21997"/>
          <a:stretch/>
        </p:blipFill>
        <p:spPr>
          <a:xfrm>
            <a:off x="4233293" y="1392754"/>
            <a:ext cx="3952240" cy="2519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45F961-3A05-488D-9276-EE10C42CC681}"/>
              </a:ext>
            </a:extLst>
          </p:cNvPr>
          <p:cNvSpPr txBox="1">
            <a:spLocks/>
          </p:cNvSpPr>
          <p:nvPr/>
        </p:nvSpPr>
        <p:spPr>
          <a:xfrm>
            <a:off x="2153092" y="5625806"/>
            <a:ext cx="8112642" cy="122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Plus, you’re </a:t>
            </a:r>
            <a:r>
              <a:rPr lang="en-US" sz="4000" i="1" dirty="0"/>
              <a:t>always</a:t>
            </a:r>
            <a:r>
              <a:rPr lang="en-US" sz="4000" dirty="0"/>
              <a:t> welcome to ask one of us for help; the worst we can say is “I’m busy”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C0DC-A350-4EB7-B374-FF35A2DA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6C35-0703-463E-88B1-3A5A8B0E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3285-4F28-4707-A94D-B83B1747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000"/>
            <a:ext cx="5734050" cy="519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Just Starting Out – Teach yourself!</a:t>
            </a:r>
          </a:p>
          <a:p>
            <a:r>
              <a:rPr lang="en-US" dirty="0">
                <a:hlinkClick r:id="rId2"/>
              </a:rPr>
              <a:t>https://datacarpentry.org/R-ecology-lesson/00-before-we-start.html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Learnr</a:t>
            </a:r>
            <a:r>
              <a:rPr lang="en-US" dirty="0">
                <a:hlinkClick r:id="rId3"/>
              </a:rPr>
              <a:t> tutorial about NAs</a:t>
            </a:r>
            <a:endParaRPr lang="en-US" dirty="0"/>
          </a:p>
          <a:p>
            <a:r>
              <a:rPr lang="en-US" dirty="0" err="1">
                <a:hlinkClick r:id="rId4"/>
              </a:rPr>
              <a:t>Learnr</a:t>
            </a:r>
            <a:r>
              <a:rPr lang="en-US" dirty="0">
                <a:hlinkClick r:id="rId4"/>
              </a:rPr>
              <a:t> tutorial about filtering</a:t>
            </a:r>
            <a:endParaRPr lang="en-US" dirty="0"/>
          </a:p>
          <a:p>
            <a:r>
              <a:rPr lang="en-US" dirty="0" err="1">
                <a:hlinkClick r:id="rId5"/>
              </a:rPr>
              <a:t>Learnr</a:t>
            </a:r>
            <a:r>
              <a:rPr lang="en-US" dirty="0">
                <a:hlinkClick r:id="rId5"/>
              </a:rPr>
              <a:t> tutorial about summarizing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https://r-bootcamp.netlify.app/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https://rstudio.cloud/learn/primers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https://ggplot-dplyr-intro.netlify.app/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38E7-CA8C-4B66-A349-81DA52A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32C82C5-5CDD-4635-BD0C-64F5E6F48F2B}"/>
              </a:ext>
            </a:extLst>
          </p:cNvPr>
          <p:cNvSpPr/>
          <p:nvPr/>
        </p:nvSpPr>
        <p:spPr>
          <a:xfrm>
            <a:off x="452304" y="5245917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FA4E552-5205-4996-A446-5AA2A70211A3}"/>
              </a:ext>
            </a:extLst>
          </p:cNvPr>
          <p:cNvSpPr/>
          <p:nvPr/>
        </p:nvSpPr>
        <p:spPr>
          <a:xfrm>
            <a:off x="456491" y="571901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A18B29E-C662-42E7-897E-D71D1EA45A66}"/>
              </a:ext>
            </a:extLst>
          </p:cNvPr>
          <p:cNvSpPr/>
          <p:nvPr/>
        </p:nvSpPr>
        <p:spPr>
          <a:xfrm>
            <a:off x="456491" y="209508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57B60-162A-4F60-9DF4-CE3DE7E43500}"/>
              </a:ext>
            </a:extLst>
          </p:cNvPr>
          <p:cNvSpPr txBox="1"/>
          <p:nvPr/>
        </p:nvSpPr>
        <p:spPr>
          <a:xfrm>
            <a:off x="6953961" y="4410185"/>
            <a:ext cx="346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 layout to class!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EABEDF-9747-4246-8644-219344314F20}"/>
              </a:ext>
            </a:extLst>
          </p:cNvPr>
          <p:cNvSpPr/>
          <p:nvPr/>
        </p:nvSpPr>
        <p:spPr>
          <a:xfrm rot="8054633">
            <a:off x="6033324" y="2505155"/>
            <a:ext cx="504497" cy="217564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E7D2DB-C1BB-4E1E-A2B0-EB5E5CCE1D01}"/>
              </a:ext>
            </a:extLst>
          </p:cNvPr>
          <p:cNvSpPr txBox="1">
            <a:spLocks/>
          </p:cNvSpPr>
          <p:nvPr/>
        </p:nvSpPr>
        <p:spPr>
          <a:xfrm>
            <a:off x="6953961" y="1524000"/>
            <a:ext cx="5238039" cy="24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Just Starting Out - Comprehensive</a:t>
            </a:r>
          </a:p>
          <a:p>
            <a:r>
              <a:rPr lang="en-US" dirty="0">
                <a:hlinkClick r:id="rId9"/>
              </a:rPr>
              <a:t>In-depth Resource 1</a:t>
            </a:r>
          </a:p>
          <a:p>
            <a:r>
              <a:rPr lang="en-US" dirty="0">
                <a:hlinkClick r:id="rId10"/>
              </a:rPr>
              <a:t>In-depth Resource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Management</a:t>
            </a:r>
          </a:p>
          <a:p>
            <a:r>
              <a:rPr lang="en-US" dirty="0">
                <a:hlinkClick r:id="rId2"/>
              </a:rPr>
              <a:t>Data Organization in Spreadsheets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https://annebeaudreau.com/2018/02/04/data-management-tips/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r>
              <a:rPr lang="en-US" dirty="0">
                <a:hlinkClick r:id="rId3"/>
              </a:rPr>
              <a:t>https://whattheyforgot.org/project-oriented-workflow.html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https://www.tidyverse.org/articles/2017/12/workflow-vs-script/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C25A-1B25-438F-AAB5-2290309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9BC03AA-F343-4F02-9448-B90794E2430A}"/>
              </a:ext>
            </a:extLst>
          </p:cNvPr>
          <p:cNvSpPr/>
          <p:nvPr/>
        </p:nvSpPr>
        <p:spPr>
          <a:xfrm>
            <a:off x="526702" y="2351314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 Guides</a:t>
            </a:r>
          </a:p>
          <a:p>
            <a:r>
              <a:rPr lang="en-US" dirty="0">
                <a:hlinkClick r:id="rId2"/>
              </a:rPr>
              <a:t>http://r-pkgs.had.co.nz/style.html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https://google.github.io/styleguide/Rguide.xml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</a:t>
            </a:r>
          </a:p>
          <a:p>
            <a:r>
              <a:rPr lang="en-US" dirty="0">
                <a:hlinkClick r:id="rId4"/>
              </a:rPr>
              <a:t>http://www.shinystats.org/</a:t>
            </a:r>
            <a:endParaRPr lang="en-US" dirty="0"/>
          </a:p>
          <a:p>
            <a:r>
              <a:rPr lang="en-US" dirty="0">
                <a:hlinkClick r:id="rId5"/>
              </a:rPr>
              <a:t>https://seeing-theory.brown.edu/regression-analysis/index.html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2B11-8FB6-4AEA-9444-F2A0B44E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B5B63B7-06EA-4ADE-8530-A0B7078E9145}"/>
              </a:ext>
            </a:extLst>
          </p:cNvPr>
          <p:cNvSpPr/>
          <p:nvPr/>
        </p:nvSpPr>
        <p:spPr>
          <a:xfrm>
            <a:off x="446314" y="490409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FF97BDD-32F6-41C1-AF99-2F37A1020420}"/>
              </a:ext>
            </a:extLst>
          </p:cNvPr>
          <p:cNvSpPr/>
          <p:nvPr/>
        </p:nvSpPr>
        <p:spPr>
          <a:xfrm>
            <a:off x="446314" y="537134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691</Words>
  <Application>Microsoft Office PowerPoint</Application>
  <PresentationFormat>Widescreen</PresentationFormat>
  <Paragraphs>116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Wrapup</vt:lpstr>
      <vt:lpstr>Best Practices</vt:lpstr>
      <vt:lpstr>Matt &amp; Justin’s Top 10 Tips</vt:lpstr>
      <vt:lpstr>What’s next?!</vt:lpstr>
      <vt:lpstr>Parting Thoughts</vt:lpstr>
      <vt:lpstr>Congrats!</vt:lpstr>
      <vt:lpstr>Resources</vt:lpstr>
      <vt:lpstr>Resources</vt:lpstr>
      <vt:lpstr>Resources</vt:lpstr>
      <vt:lpstr>Cheatsheets</vt:lpstr>
      <vt:lpstr>Special Thanks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Tyers, Matt B (DFG)</cp:lastModifiedBy>
  <cp:revision>5</cp:revision>
  <dcterms:created xsi:type="dcterms:W3CDTF">2023-11-11T23:36:18Z</dcterms:created>
  <dcterms:modified xsi:type="dcterms:W3CDTF">2023-11-12T22:42:31Z</dcterms:modified>
</cp:coreProperties>
</file>