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97" r:id="rId3"/>
    <p:sldId id="311" r:id="rId4"/>
    <p:sldId id="313" r:id="rId5"/>
    <p:sldId id="315" r:id="rId6"/>
    <p:sldId id="298" r:id="rId7"/>
    <p:sldId id="266" r:id="rId8"/>
    <p:sldId id="318" r:id="rId9"/>
    <p:sldId id="341" r:id="rId10"/>
    <p:sldId id="257" r:id="rId11"/>
    <p:sldId id="259" r:id="rId12"/>
    <p:sldId id="261" r:id="rId13"/>
    <p:sldId id="262" r:id="rId14"/>
    <p:sldId id="300" r:id="rId15"/>
    <p:sldId id="301" r:id="rId16"/>
    <p:sldId id="302" r:id="rId17"/>
    <p:sldId id="321" r:id="rId18"/>
    <p:sldId id="260" r:id="rId19"/>
    <p:sldId id="299" r:id="rId20"/>
    <p:sldId id="286" r:id="rId21"/>
    <p:sldId id="330" r:id="rId22"/>
    <p:sldId id="332" r:id="rId23"/>
    <p:sldId id="336" r:id="rId24"/>
    <p:sldId id="334" r:id="rId25"/>
    <p:sldId id="263" r:id="rId26"/>
    <p:sldId id="264" r:id="rId27"/>
    <p:sldId id="303" r:id="rId28"/>
    <p:sldId id="325" r:id="rId29"/>
    <p:sldId id="328" r:id="rId30"/>
    <p:sldId id="346" r:id="rId31"/>
    <p:sldId id="265" r:id="rId32"/>
    <p:sldId id="280" r:id="rId33"/>
    <p:sldId id="344" r:id="rId34"/>
    <p:sldId id="342" r:id="rId35"/>
    <p:sldId id="343" r:id="rId36"/>
    <p:sldId id="323" r:id="rId37"/>
    <p:sldId id="322" r:id="rId38"/>
    <p:sldId id="326" r:id="rId39"/>
    <p:sldId id="337" r:id="rId40"/>
    <p:sldId id="304" r:id="rId41"/>
    <p:sldId id="305" r:id="rId42"/>
    <p:sldId id="306" r:id="rId43"/>
    <p:sldId id="329" r:id="rId44"/>
    <p:sldId id="309" r:id="rId45"/>
    <p:sldId id="310" r:id="rId46"/>
    <p:sldId id="312" r:id="rId47"/>
    <p:sldId id="364" r:id="rId48"/>
    <p:sldId id="308" r:id="rId49"/>
    <p:sldId id="273" r:id="rId50"/>
    <p:sldId id="307" r:id="rId51"/>
    <p:sldId id="349" r:id="rId52"/>
    <p:sldId id="316" r:id="rId53"/>
    <p:sldId id="338" r:id="rId54"/>
    <p:sldId id="350" r:id="rId55"/>
    <p:sldId id="351" r:id="rId56"/>
    <p:sldId id="352" r:id="rId57"/>
    <p:sldId id="360" r:id="rId58"/>
    <p:sldId id="361" r:id="rId59"/>
    <p:sldId id="274" r:id="rId60"/>
    <p:sldId id="362" r:id="rId61"/>
    <p:sldId id="348" r:id="rId62"/>
    <p:sldId id="347" r:id="rId63"/>
    <p:sldId id="365" r:id="rId64"/>
    <p:sldId id="366" r:id="rId65"/>
    <p:sldId id="359" r:id="rId66"/>
    <p:sldId id="339" r:id="rId67"/>
    <p:sldId id="287" r:id="rId68"/>
    <p:sldId id="288" r:id="rId69"/>
    <p:sldId id="320" r:id="rId70"/>
    <p:sldId id="340" r:id="rId71"/>
    <p:sldId id="296" r:id="rId72"/>
    <p:sldId id="358" r:id="rId73"/>
    <p:sldId id="278" r:id="rId74"/>
    <p:sldId id="289" r:id="rId75"/>
    <p:sldId id="290" r:id="rId76"/>
    <p:sldId id="291" r:id="rId77"/>
    <p:sldId id="292" r:id="rId78"/>
    <p:sldId id="293" r:id="rId79"/>
    <p:sldId id="353" r:id="rId80"/>
    <p:sldId id="354" r:id="rId81"/>
    <p:sldId id="356" r:id="rId82"/>
    <p:sldId id="355" r:id="rId83"/>
    <p:sldId id="345" r:id="rId84"/>
    <p:sldId id="357" r:id="rId85"/>
    <p:sldId id="258" r:id="rId86"/>
    <p:sldId id="279" r:id="rId87"/>
    <p:sldId id="284" r:id="rId88"/>
    <p:sldId id="285" r:id="rId89"/>
    <p:sldId id="271" r:id="rId90"/>
    <p:sldId id="277" r:id="rId91"/>
    <p:sldId id="333" r:id="rId92"/>
    <p:sldId id="270" r:id="rId93"/>
    <p:sldId id="281" r:id="rId94"/>
    <p:sldId id="314" r:id="rId95"/>
    <p:sldId id="294" r:id="rId96"/>
    <p:sldId id="282"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D9E5F7"/>
    <a:srgbClr val="6D9CE1"/>
    <a:srgbClr val="0068A5"/>
    <a:srgbClr val="0081D0"/>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9" autoAdjust="0"/>
    <p:restoredTop sz="92832" autoAdjust="0"/>
  </p:normalViewPr>
  <p:slideViewPr>
    <p:cSldViewPr snapToGrid="0">
      <p:cViewPr varScale="1">
        <p:scale>
          <a:sx n="76" d="100"/>
          <a:sy n="76"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xor</a:t>
            </a:r>
            <a:r>
              <a:rPr lang="en-US" dirty="0"/>
              <a:t>() is covered here for completeness but to be honest I’ve never used it</a:t>
            </a:r>
          </a:p>
        </p:txBody>
      </p:sp>
      <p:sp>
        <p:nvSpPr>
          <p:cNvPr id="4" name="Slide Number Placeholder 3"/>
          <p:cNvSpPr>
            <a:spLocks noGrp="1"/>
          </p:cNvSpPr>
          <p:nvPr>
            <p:ph type="sldNum" sz="quarter" idx="5"/>
          </p:nvPr>
        </p:nvSpPr>
        <p:spPr/>
        <p:txBody>
          <a:bodyPr/>
          <a:lstStyle/>
          <a:p>
            <a:fld id="{AD86E2D3-8F12-4CB7-B6F3-018CFC08298B}" type="slidenum">
              <a:rPr lang="en-US" smtClean="0"/>
              <a:t>30</a:t>
            </a:fld>
            <a:endParaRPr lang="en-US"/>
          </a:p>
        </p:txBody>
      </p:sp>
    </p:spTree>
    <p:extLst>
      <p:ext uri="{BB962C8B-B14F-4D97-AF65-F5344CB8AC3E}">
        <p14:creationId xmlns:p14="http://schemas.microsoft.com/office/powerpoint/2010/main" val="337248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would we want to set something as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33</a:t>
            </a:fld>
            <a:endParaRPr lang="en-US"/>
          </a:p>
        </p:txBody>
      </p:sp>
    </p:spTree>
    <p:extLst>
      <p:ext uri="{BB962C8B-B14F-4D97-AF65-F5344CB8AC3E}">
        <p14:creationId xmlns:p14="http://schemas.microsoft.com/office/powerpoint/2010/main" val="140851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35</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46</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isn’t this tidy? If the last column were for “comments”, which observation would the comment refer to? </a:t>
            </a:r>
          </a:p>
        </p:txBody>
      </p:sp>
      <p:sp>
        <p:nvSpPr>
          <p:cNvPr id="4" name="Slide Number Placeholder 3"/>
          <p:cNvSpPr>
            <a:spLocks noGrp="1"/>
          </p:cNvSpPr>
          <p:nvPr>
            <p:ph type="sldNum" sz="quarter" idx="5"/>
          </p:nvPr>
        </p:nvSpPr>
        <p:spPr/>
        <p:txBody>
          <a:bodyPr/>
          <a:lstStyle/>
          <a:p>
            <a:fld id="{AD86E2D3-8F12-4CB7-B6F3-018CFC08298B}" type="slidenum">
              <a:rPr lang="en-US" smtClean="0"/>
              <a:t>47</a:t>
            </a:fld>
            <a:endParaRPr lang="en-US"/>
          </a:p>
        </p:txBody>
      </p:sp>
    </p:spTree>
    <p:extLst>
      <p:ext uri="{BB962C8B-B14F-4D97-AF65-F5344CB8AC3E}">
        <p14:creationId xmlns:p14="http://schemas.microsoft.com/office/powerpoint/2010/main" val="2657259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48</a:t>
            </a:fld>
            <a:endParaRPr lang="en-US"/>
          </a:p>
        </p:txBody>
      </p:sp>
    </p:spTree>
    <p:extLst>
      <p:ext uri="{BB962C8B-B14F-4D97-AF65-F5344CB8AC3E}">
        <p14:creationId xmlns:p14="http://schemas.microsoft.com/office/powerpoint/2010/main" val="3727082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filter() is from the </a:t>
            </a:r>
            <a:r>
              <a:rPr lang="en-US" dirty="0" err="1"/>
              <a:t>dplyr</a:t>
            </a:r>
            <a:r>
              <a:rPr lang="en-US" dirty="0"/>
              <a:t> library so you’ll need to load that first</a:t>
            </a:r>
          </a:p>
        </p:txBody>
      </p:sp>
      <p:sp>
        <p:nvSpPr>
          <p:cNvPr id="4" name="Slide Number Placeholder 3"/>
          <p:cNvSpPr>
            <a:spLocks noGrp="1"/>
          </p:cNvSpPr>
          <p:nvPr>
            <p:ph type="sldNum" sz="quarter" idx="5"/>
          </p:nvPr>
        </p:nvSpPr>
        <p:spPr/>
        <p:txBody>
          <a:bodyPr/>
          <a:lstStyle/>
          <a:p>
            <a:fld id="{AD86E2D3-8F12-4CB7-B6F3-018CFC08298B}" type="slidenum">
              <a:rPr lang="en-US" smtClean="0"/>
              <a:t>55</a:t>
            </a:fld>
            <a:endParaRPr lang="en-US"/>
          </a:p>
        </p:txBody>
      </p:sp>
    </p:spTree>
    <p:extLst>
      <p:ext uri="{BB962C8B-B14F-4D97-AF65-F5344CB8AC3E}">
        <p14:creationId xmlns:p14="http://schemas.microsoft.com/office/powerpoint/2010/main" val="402479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Command rename() is from the </a:t>
            </a:r>
            <a:r>
              <a:rPr lang="en-US" dirty="0" err="1"/>
              <a:t>dplyr</a:t>
            </a:r>
            <a:r>
              <a:rPr lang="en-US" dirty="0"/>
              <a:t> library so you’ll need to load that first</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56</a:t>
            </a:fld>
            <a:endParaRPr lang="en-US"/>
          </a:p>
        </p:txBody>
      </p:sp>
    </p:spTree>
    <p:extLst>
      <p:ext uri="{BB962C8B-B14F-4D97-AF65-F5344CB8AC3E}">
        <p14:creationId xmlns:p14="http://schemas.microsoft.com/office/powerpoint/2010/main" val="156542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 thousands of lines of code I’ve written, I only had the select conflict once. </a:t>
            </a:r>
          </a:p>
        </p:txBody>
      </p:sp>
      <p:sp>
        <p:nvSpPr>
          <p:cNvPr id="4" name="Slide Number Placeholder 3"/>
          <p:cNvSpPr>
            <a:spLocks noGrp="1"/>
          </p:cNvSpPr>
          <p:nvPr>
            <p:ph type="sldNum" sz="quarter" idx="5"/>
          </p:nvPr>
        </p:nvSpPr>
        <p:spPr/>
        <p:txBody>
          <a:bodyPr/>
          <a:lstStyle/>
          <a:p>
            <a:fld id="{AD86E2D3-8F12-4CB7-B6F3-018CFC08298B}" type="slidenum">
              <a:rPr lang="en-US" smtClean="0"/>
              <a:t>58</a:t>
            </a:fld>
            <a:endParaRPr lang="en-US"/>
          </a:p>
        </p:txBody>
      </p:sp>
    </p:spTree>
    <p:extLst>
      <p:ext uri="{BB962C8B-B14F-4D97-AF65-F5344CB8AC3E}">
        <p14:creationId xmlns:p14="http://schemas.microsoft.com/office/powerpoint/2010/main" val="2606187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73</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most of these previously because they’re so useful!</a:t>
            </a:r>
          </a:p>
        </p:txBody>
      </p:sp>
      <p:sp>
        <p:nvSpPr>
          <p:cNvPr id="4" name="Slide Number Placeholder 3"/>
          <p:cNvSpPr>
            <a:spLocks noGrp="1"/>
          </p:cNvSpPr>
          <p:nvPr>
            <p:ph type="sldNum" sz="quarter" idx="5"/>
          </p:nvPr>
        </p:nvSpPr>
        <p:spPr/>
        <p:txBody>
          <a:bodyPr/>
          <a:lstStyle/>
          <a:p>
            <a:fld id="{AD86E2D3-8F12-4CB7-B6F3-018CFC08298B}" type="slidenum">
              <a:rPr lang="en-US" smtClean="0"/>
              <a:t>75</a:t>
            </a:fld>
            <a:endParaRPr lang="en-US"/>
          </a:p>
        </p:txBody>
      </p:sp>
    </p:spTree>
    <p:extLst>
      <p:ext uri="{BB962C8B-B14F-4D97-AF65-F5344CB8AC3E}">
        <p14:creationId xmlns:p14="http://schemas.microsoft.com/office/powerpoint/2010/main" val="3008618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covered previously</a:t>
            </a:r>
          </a:p>
        </p:txBody>
      </p:sp>
      <p:sp>
        <p:nvSpPr>
          <p:cNvPr id="4" name="Slide Number Placeholder 3"/>
          <p:cNvSpPr>
            <a:spLocks noGrp="1"/>
          </p:cNvSpPr>
          <p:nvPr>
            <p:ph type="sldNum" sz="quarter" idx="5"/>
          </p:nvPr>
        </p:nvSpPr>
        <p:spPr/>
        <p:txBody>
          <a:bodyPr/>
          <a:lstStyle/>
          <a:p>
            <a:fld id="{AD86E2D3-8F12-4CB7-B6F3-018CFC08298B}" type="slidenum">
              <a:rPr lang="en-US" smtClean="0"/>
              <a:t>76</a:t>
            </a:fld>
            <a:endParaRPr lang="en-US"/>
          </a:p>
        </p:txBody>
      </p:sp>
    </p:spTree>
    <p:extLst>
      <p:ext uri="{BB962C8B-B14F-4D97-AF65-F5344CB8AC3E}">
        <p14:creationId xmlns:p14="http://schemas.microsoft.com/office/powerpoint/2010/main" val="4190201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 helping people with their R questions. Please message me</a:t>
            </a:r>
          </a:p>
        </p:txBody>
      </p:sp>
      <p:sp>
        <p:nvSpPr>
          <p:cNvPr id="4" name="Slide Number Placeholder 3"/>
          <p:cNvSpPr>
            <a:spLocks noGrp="1"/>
          </p:cNvSpPr>
          <p:nvPr>
            <p:ph type="sldNum" sz="quarter" idx="5"/>
          </p:nvPr>
        </p:nvSpPr>
        <p:spPr/>
        <p:txBody>
          <a:bodyPr/>
          <a:lstStyle/>
          <a:p>
            <a:fld id="{AD86E2D3-8F12-4CB7-B6F3-018CFC08298B}" type="slidenum">
              <a:rPr lang="en-US" smtClean="0"/>
              <a:t>91</a:t>
            </a:fld>
            <a:endParaRPr lang="en-US"/>
          </a:p>
        </p:txBody>
      </p:sp>
    </p:spTree>
    <p:extLst>
      <p:ext uri="{BB962C8B-B14F-4D97-AF65-F5344CB8AC3E}">
        <p14:creationId xmlns:p14="http://schemas.microsoft.com/office/powerpoint/2010/main" val="246096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16</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22</a:t>
            </a:fld>
            <a:endParaRPr lang="en-US"/>
          </a:p>
        </p:txBody>
      </p:sp>
    </p:spTree>
    <p:extLst>
      <p:ext uri="{BB962C8B-B14F-4D97-AF65-F5344CB8AC3E}">
        <p14:creationId xmlns:p14="http://schemas.microsoft.com/office/powerpoint/2010/main" val="108587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425C1FC9-CEFE-4DA0-997C-D01837396D71}" type="datetime1">
              <a:rPr lang="en-US" smtClean="0"/>
              <a:t>9/28/2020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AA69B9D0-5C5B-4392-B215-97E05BBBB85D}" type="datetime1">
              <a:rPr lang="en-US" smtClean="0"/>
              <a:t>9/28/2020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0BEF35C2-0BC0-423C-AD0C-B0FB8B05D81C}" type="datetime1">
              <a:rPr lang="en-US" smtClean="0"/>
              <a:t>9/28/2020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4AC42C6-468A-48CE-9201-E6C788867EFA}"/>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14EC8E9-9851-433F-900F-BC4945019F12}"/>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a:xfrm>
            <a:off x="2192594" y="185469"/>
            <a:ext cx="9161205" cy="1227676"/>
          </a:xfrm>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3708F307-CBB1-40A3-A4F3-E055A6AAB753}" type="datetime1">
              <a:rPr lang="en-US" smtClean="0"/>
              <a:t>9/28/2020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grpSp>
        <p:nvGrpSpPr>
          <p:cNvPr id="17" name="Group 16">
            <a:extLst>
              <a:ext uri="{FF2B5EF4-FFF2-40B4-BE49-F238E27FC236}">
                <a16:creationId xmlns:a16="http://schemas.microsoft.com/office/drawing/2014/main" id="{98FD284B-EA02-485A-AD24-67AA29D6AD73}"/>
              </a:ext>
            </a:extLst>
          </p:cNvPr>
          <p:cNvGrpSpPr/>
          <p:nvPr userDrawn="1"/>
        </p:nvGrpSpPr>
        <p:grpSpPr>
          <a:xfrm>
            <a:off x="185194" y="87580"/>
            <a:ext cx="2297645" cy="1325565"/>
            <a:chOff x="206318" y="21969"/>
            <a:chExt cx="2297645" cy="1325565"/>
          </a:xfrm>
        </p:grpSpPr>
        <p:sp>
          <p:nvSpPr>
            <p:cNvPr id="16" name="Oval 15">
              <a:extLst>
                <a:ext uri="{FF2B5EF4-FFF2-40B4-BE49-F238E27FC236}">
                  <a16:creationId xmlns:a16="http://schemas.microsoft.com/office/drawing/2014/main" id="{E8A5025E-754C-4F0E-9063-70779F2494F9}"/>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descr="A close up of a sign&#10;&#10;Description automatically generated">
              <a:extLst>
                <a:ext uri="{FF2B5EF4-FFF2-40B4-BE49-F238E27FC236}">
                  <a16:creationId xmlns:a16="http://schemas.microsoft.com/office/drawing/2014/main" id="{E8F87050-BA28-4E2B-8328-20DC8756D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F36C557B-7130-4018-B1D3-68D1D254D821}" type="datetime1">
              <a:rPr lang="en-US" smtClean="0"/>
              <a:t>9/28/2020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
        <p:nvSpPr>
          <p:cNvPr id="7" name="Freeform: Shape 6">
            <a:extLst>
              <a:ext uri="{FF2B5EF4-FFF2-40B4-BE49-F238E27FC236}">
                <a16:creationId xmlns:a16="http://schemas.microsoft.com/office/drawing/2014/main" id="{A6FDEAF8-9373-4A0E-89D2-60AAA131E7F7}"/>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10DA3C7-A639-417D-9FFA-527F5B9C7F2A}"/>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3A454D6-A602-4656-B39D-5991D450F610}"/>
              </a:ext>
            </a:extLst>
          </p:cNvPr>
          <p:cNvGrpSpPr/>
          <p:nvPr userDrawn="1"/>
        </p:nvGrpSpPr>
        <p:grpSpPr>
          <a:xfrm>
            <a:off x="0" y="314171"/>
            <a:ext cx="3718212" cy="2145123"/>
            <a:chOff x="206318" y="21969"/>
            <a:chExt cx="2297645" cy="1325565"/>
          </a:xfrm>
        </p:grpSpPr>
        <p:sp>
          <p:nvSpPr>
            <p:cNvPr id="10" name="Oval 9">
              <a:extLst>
                <a:ext uri="{FF2B5EF4-FFF2-40B4-BE49-F238E27FC236}">
                  <a16:creationId xmlns:a16="http://schemas.microsoft.com/office/drawing/2014/main" id="{05EAB2FD-F971-4F11-9C2E-6AF0B720EAA1}"/>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close up of a sign&#10;&#10;Description automatically generated">
              <a:extLst>
                <a:ext uri="{FF2B5EF4-FFF2-40B4-BE49-F238E27FC236}">
                  <a16:creationId xmlns:a16="http://schemas.microsoft.com/office/drawing/2014/main" id="{92076D25-1E1C-45C2-84A5-0D0DDE031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DC3E9E80-1393-4721-9265-63222BA50530}" type="datetime1">
              <a:rPr lang="en-US" smtClean="0"/>
              <a:t>9/28/2020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C5049FD8-D8E3-498E-B8F1-2DC0B53E9A03}" type="datetime1">
              <a:rPr lang="en-US" smtClean="0"/>
              <a:t>9/28/2020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A6A3F936-3671-4B08-95D1-9DD21281B622}" type="datetime1">
              <a:rPr lang="en-US" smtClean="0"/>
              <a:t>9/28/2020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D1509383-719A-450D-BDBE-BC303DBAE820}" type="datetime1">
              <a:rPr lang="en-US" smtClean="0"/>
              <a:t>9/28/2020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252BCE7C-2A79-48C0-A396-F1BC9CE3B8D7}" type="datetime1">
              <a:rPr lang="en-US" smtClean="0"/>
              <a:t>9/28/2020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DBCCB7F5-F5FA-4699-AE2B-2ED92AE6DF0B}" type="datetime1">
              <a:rPr lang="en-US" smtClean="0"/>
              <a:t>9/28/2020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9A4F-84AB-42EF-87AE-CC9BC29CDA30}" type="datetime1">
              <a:rPr lang="en-US" smtClean="0"/>
              <a:t>9/28/2020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92.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s://annebeaudreau.com/2018/02/04/data-management-tips/" TargetMode="External"/><Relationship Id="rId2" Type="http://schemas.openxmlformats.org/officeDocument/2006/relationships/hyperlink" Target="https://www.tandfonline.com/doi/full/10.1080/00031305.2017.1375989" TargetMode="External"/><Relationship Id="rId1" Type="http://schemas.openxmlformats.org/officeDocument/2006/relationships/slideLayout" Target="../slideLayouts/slideLayout2.xml"/><Relationship Id="rId5" Type="http://schemas.openxmlformats.org/officeDocument/2006/relationships/hyperlink" Target="https://www.tidyverse.org/articles/2017/12/workflow-vs-script/" TargetMode="External"/><Relationship Id="rId4" Type="http://schemas.openxmlformats.org/officeDocument/2006/relationships/hyperlink" Target="https://whattheyforgot.org/project-oriented-workflow.html"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95.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a:xfrm>
            <a:off x="4053840" y="838058"/>
            <a:ext cx="7284720" cy="1539453"/>
          </a:xfrm>
        </p:spPr>
        <p:txBody>
          <a:bodyPr>
            <a:normAutofit/>
          </a:bodyPr>
          <a:lstStyle/>
          <a:p>
            <a:pPr algn="r"/>
            <a:r>
              <a:rPr lang="en-US" sz="8800" b="1"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a:xfrm>
            <a:off x="4165600" y="2931565"/>
            <a:ext cx="7172960" cy="1030288"/>
          </a:xfrm>
        </p:spPr>
        <p:txBody>
          <a:bodyPr>
            <a:normAutofit/>
          </a:bodyPr>
          <a:lstStyle/>
          <a:p>
            <a:pPr algn="r"/>
            <a:r>
              <a:rPr lang="en-US" sz="2800" dirty="0"/>
              <a:t>An Introduction to the R Programming Language for ADF&amp;G Fishery Biologists</a:t>
            </a:r>
          </a:p>
        </p:txBody>
      </p:sp>
      <p:pic>
        <p:nvPicPr>
          <p:cNvPr id="6" name="Picture 5" descr="A close up of a sign&#10;&#10;Description automatically generated">
            <a:extLst>
              <a:ext uri="{FF2B5EF4-FFF2-40B4-BE49-F238E27FC236}">
                <a16:creationId xmlns:a16="http://schemas.microsoft.com/office/drawing/2014/main" id="{86B3A62E-9E01-4C06-9958-864CB3F6ED81}"/>
              </a:ext>
            </a:extLst>
          </p:cNvPr>
          <p:cNvPicPr>
            <a:picLocks noChangeAspect="1"/>
          </p:cNvPicPr>
          <p:nvPr/>
        </p:nvPicPr>
        <p:blipFill rotWithShape="1">
          <a:blip r:embed="rId2">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54E85C43-0878-4A90-9B97-8C7854699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960" y="4277217"/>
            <a:ext cx="4612292" cy="2660936"/>
          </a:xfrm>
          <a:prstGeom prst="rect">
            <a:avLst/>
          </a:prstGeom>
        </p:spPr>
      </p:pic>
      <p:sp>
        <p:nvSpPr>
          <p:cNvPr id="9" name="TextBox 8">
            <a:extLst>
              <a:ext uri="{FF2B5EF4-FFF2-40B4-BE49-F238E27FC236}">
                <a16:creationId xmlns:a16="http://schemas.microsoft.com/office/drawing/2014/main" id="{C9A221B6-A8E0-47A3-A952-EB32777556C2}"/>
              </a:ext>
            </a:extLst>
          </p:cNvPr>
          <p:cNvSpPr txBox="1"/>
          <p:nvPr/>
        </p:nvSpPr>
        <p:spPr>
          <a:xfrm>
            <a:off x="2738120" y="5261394"/>
            <a:ext cx="6715760" cy="1200329"/>
          </a:xfrm>
          <a:prstGeom prst="rect">
            <a:avLst/>
          </a:prstGeom>
          <a:noFill/>
        </p:spPr>
        <p:txBody>
          <a:bodyPr wrap="square" rtlCol="0">
            <a:spAutoFit/>
          </a:bodyPr>
          <a:lstStyle/>
          <a:p>
            <a:pPr algn="ctr"/>
            <a:r>
              <a:rPr lang="en-US" sz="2400" dirty="0"/>
              <a:t>November 2020</a:t>
            </a:r>
          </a:p>
          <a:p>
            <a:pPr algn="ctr"/>
            <a:r>
              <a:rPr lang="en-US" sz="2400" dirty="0"/>
              <a:t>Instructor: Justin Priest</a:t>
            </a:r>
          </a:p>
          <a:p>
            <a:pPr algn="ctr"/>
            <a:r>
              <a:rPr lang="en-US" sz="2400" dirty="0"/>
              <a:t>https://github.com/justinpriest/R_Intro_ADFG/</a:t>
            </a:r>
          </a:p>
        </p:txBody>
      </p:sp>
      <p:cxnSp>
        <p:nvCxnSpPr>
          <p:cNvPr id="11" name="Straight Connector 10">
            <a:extLst>
              <a:ext uri="{FF2B5EF4-FFF2-40B4-BE49-F238E27FC236}">
                <a16:creationId xmlns:a16="http://schemas.microsoft.com/office/drawing/2014/main" id="{A39C5655-1916-425D-ADCA-B9FDA91B9C31}"/>
              </a:ext>
            </a:extLst>
          </p:cNvPr>
          <p:cNvCxnSpPr/>
          <p:nvPr/>
        </p:nvCxnSpPr>
        <p:spPr>
          <a:xfrm>
            <a:off x="6085840" y="2494280"/>
            <a:ext cx="525272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4" name="Rectangle 3">
            <a:extLst>
              <a:ext uri="{FF2B5EF4-FFF2-40B4-BE49-F238E27FC236}">
                <a16:creationId xmlns:a16="http://schemas.microsoft.com/office/drawing/2014/main" id="{F46AF21E-64CB-4DBB-AAEA-0253A7E62A66}"/>
              </a:ext>
            </a:extLst>
          </p:cNvPr>
          <p:cNvSpPr/>
          <p:nvPr/>
        </p:nvSpPr>
        <p:spPr>
          <a:xfrm rot="16200000">
            <a:off x="-3099619"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5" name="Slide Number Placeholder 4">
            <a:extLst>
              <a:ext uri="{FF2B5EF4-FFF2-40B4-BE49-F238E27FC236}">
                <a16:creationId xmlns:a16="http://schemas.microsoft.com/office/drawing/2014/main" id="{5C31F9DD-4DF5-419F-B6DF-D2F0BC416DDD}"/>
              </a:ext>
            </a:extLst>
          </p:cNvPr>
          <p:cNvSpPr>
            <a:spLocks noGrp="1"/>
          </p:cNvSpPr>
          <p:nvPr>
            <p:ph type="sldNum" sz="quarter" idx="12"/>
          </p:nvPr>
        </p:nvSpPr>
        <p:spPr/>
        <p:txBody>
          <a:bodyPr/>
          <a:lstStyle/>
          <a:p>
            <a:fld id="{6D95AE55-B5F4-483D-AEFF-E8059F5502F5}" type="slidenum">
              <a:rPr lang="en-US" smtClean="0"/>
              <a:t>10</a:t>
            </a:fld>
            <a:endParaRPr lang="en-US"/>
          </a:p>
        </p:txBody>
      </p:sp>
    </p:spTree>
    <p:extLst>
      <p:ext uri="{BB962C8B-B14F-4D97-AF65-F5344CB8AC3E}">
        <p14:creationId xmlns:p14="http://schemas.microsoft.com/office/powerpoint/2010/main" val="73976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7" name="Rectangle 6">
            <a:extLst>
              <a:ext uri="{FF2B5EF4-FFF2-40B4-BE49-F238E27FC236}">
                <a16:creationId xmlns:a16="http://schemas.microsoft.com/office/drawing/2014/main" id="{B429CACF-2501-4770-B4CD-C4DAD3CCFD2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3EF205E1-59FC-43D8-BE11-2C2777D8944A}"/>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327062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dirty="0"/>
              <a:t>Console – The bottom part of the program where you can enter code to be run and where executed code is shown</a:t>
            </a:r>
          </a:p>
          <a:p>
            <a:r>
              <a:rPr lang="en-US" dirty="0"/>
              <a:t>Line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dirty="0"/>
              <a:t>Script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9" name="Rectangle 8">
            <a:extLst>
              <a:ext uri="{FF2B5EF4-FFF2-40B4-BE49-F238E27FC236}">
                <a16:creationId xmlns:a16="http://schemas.microsoft.com/office/drawing/2014/main" id="{9187B605-3196-4724-A2A7-7E99DBFDC9D6}"/>
              </a:ext>
            </a:extLst>
          </p:cNvPr>
          <p:cNvSpPr/>
          <p:nvPr/>
        </p:nvSpPr>
        <p:spPr>
          <a:xfrm rot="16200000">
            <a:off x="-2250535" y="3948705"/>
            <a:ext cx="5159829"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4BCBCE40-787F-4E2A-BD47-19711A9B0EC9}"/>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321882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lstStyle/>
          <a:p>
            <a:r>
              <a:rPr lang="en-US" dirty="0"/>
              <a:t>Function – A set of commands that evaluates your data in a specific way. You can write your own function, or they can be provided via other packages</a:t>
            </a:r>
          </a:p>
          <a:p>
            <a:r>
              <a:rPr lang="en-US" dirty="0"/>
              <a:t>Package – A group of new commands / functions  to extend the usability of your analysis. </a:t>
            </a:r>
          </a:p>
          <a:p>
            <a:r>
              <a:rPr lang="en-US" dirty="0"/>
              <a:t>Object – When something is saved in R’s memory it is saved as a specific type of item, with certain properties </a:t>
            </a:r>
          </a:p>
          <a:p>
            <a:pPr lvl="1"/>
            <a:r>
              <a:rPr lang="en-US" dirty="0"/>
              <a:t>A subset of these are “variables”</a:t>
            </a:r>
          </a:p>
          <a:p>
            <a:endParaRPr lang="en-US" dirty="0"/>
          </a:p>
        </p:txBody>
      </p:sp>
      <p:sp>
        <p:nvSpPr>
          <p:cNvPr id="9" name="Rectangle 8">
            <a:extLst>
              <a:ext uri="{FF2B5EF4-FFF2-40B4-BE49-F238E27FC236}">
                <a16:creationId xmlns:a16="http://schemas.microsoft.com/office/drawing/2014/main" id="{2CCA5214-0ED2-4E65-9758-52470FF0B374}"/>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20711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p:txBody>
          <a:bodyPr>
            <a:normAutofit fontScale="92500" lnSpcReduction="20000"/>
          </a:bodyPr>
          <a:lstStyle/>
          <a:p>
            <a:r>
              <a:rPr lang="en-US"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dirty="0"/>
              <a:t>Factor: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9" name="Rectangle 8">
            <a:extLst>
              <a:ext uri="{FF2B5EF4-FFF2-40B4-BE49-F238E27FC236}">
                <a16:creationId xmlns:a16="http://schemas.microsoft.com/office/drawing/2014/main" id="{DDBCE4A8-E599-4B97-9273-B2A096A64CD3}"/>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10848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5" name="Rectangle 4">
            <a:extLst>
              <a:ext uri="{FF2B5EF4-FFF2-40B4-BE49-F238E27FC236}">
                <a16:creationId xmlns:a16="http://schemas.microsoft.com/office/drawing/2014/main" id="{0F192D4B-F195-4A72-95E4-0EFC052C13D4}"/>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247451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5" name="Rectangle 4">
            <a:extLst>
              <a:ext uri="{FF2B5EF4-FFF2-40B4-BE49-F238E27FC236}">
                <a16:creationId xmlns:a16="http://schemas.microsoft.com/office/drawing/2014/main" id="{81B0588F-7905-4BE6-8CDA-7C1D4DE1598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316148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p:txBody>
          <a:bodyPr/>
          <a:lstStyle/>
          <a:p>
            <a:r>
              <a:rPr lang="en-US" dirty="0"/>
              <a:t>Let’s review some of the concepts we just learned!</a:t>
            </a:r>
          </a:p>
          <a:p>
            <a:r>
              <a:rPr lang="en-US" dirty="0"/>
              <a:t>Don’t worry about making mistakes</a:t>
            </a:r>
          </a:p>
          <a:p>
            <a:r>
              <a:rPr lang="en-US" dirty="0"/>
              <a:t>Read the comments THEN run the line (“Run” or </a:t>
            </a:r>
            <a:r>
              <a:rPr lang="en-US" dirty="0" err="1"/>
              <a:t>ctrl+Enter</a:t>
            </a:r>
            <a:r>
              <a:rPr lang="en-US" dirty="0"/>
              <a:t>)</a:t>
            </a:r>
          </a:p>
          <a:p>
            <a:r>
              <a:rPr lang="en-US" dirty="0"/>
              <a:t>Go slow, this isn’t a race</a:t>
            </a:r>
          </a:p>
          <a:p>
            <a:r>
              <a:rPr lang="en-US" dirty="0"/>
              <a:t>Ask yourself </a:t>
            </a:r>
            <a:r>
              <a:rPr lang="en-US" i="1" dirty="0"/>
              <a:t>why </a:t>
            </a:r>
            <a:r>
              <a:rPr lang="en-US" dirty="0"/>
              <a:t>something works or fails</a:t>
            </a:r>
          </a:p>
        </p:txBody>
      </p:sp>
      <p:sp>
        <p:nvSpPr>
          <p:cNvPr id="5" name="Rectangle 4">
            <a:extLst>
              <a:ext uri="{FF2B5EF4-FFF2-40B4-BE49-F238E27FC236}">
                <a16:creationId xmlns:a16="http://schemas.microsoft.com/office/drawing/2014/main" id="{22B5E6FB-CEEF-4A60-9E63-53C131121623}"/>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FB64509F-521E-47DB-8F08-2C7C6BFA594E}"/>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044662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a:xfrm>
            <a:off x="838200" y="1825625"/>
            <a:ext cx="10515600" cy="3134368"/>
          </a:xfrm>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r>
              <a:rPr lang="en-US" dirty="0"/>
              <a:t>Allows for more powerful features and is much more user friendly</a:t>
            </a:r>
          </a:p>
          <a:p>
            <a:r>
              <a:rPr lang="en-US" dirty="0"/>
              <a:t>Downsides: None until you’re a world-class expert </a:t>
            </a:r>
          </a:p>
        </p:txBody>
      </p:sp>
      <p:sp>
        <p:nvSpPr>
          <p:cNvPr id="5" name="Rectangle 4">
            <a:extLst>
              <a:ext uri="{FF2B5EF4-FFF2-40B4-BE49-F238E27FC236}">
                <a16:creationId xmlns:a16="http://schemas.microsoft.com/office/drawing/2014/main" id="{E76311F2-908E-40A0-934D-F79AD96DDB43}"/>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E15CDFB3-1348-4483-B383-C8955C4D7E57}"/>
              </a:ext>
            </a:extLst>
          </p:cNvPr>
          <p:cNvSpPr>
            <a:spLocks noGrp="1"/>
          </p:cNvSpPr>
          <p:nvPr>
            <p:ph type="sldNum" sz="quarter" idx="12"/>
          </p:nvPr>
        </p:nvSpPr>
        <p:spPr/>
        <p:txBody>
          <a:bodyPr/>
          <a:lstStyle/>
          <a:p>
            <a:fld id="{6D95AE55-B5F4-483D-AEFF-E8059F5502F5}" type="slidenum">
              <a:rPr lang="en-US" smtClean="0"/>
              <a:t>18</a:t>
            </a:fld>
            <a:endParaRPr lang="en-US"/>
          </a:p>
        </p:txBody>
      </p:sp>
      <p:pic>
        <p:nvPicPr>
          <p:cNvPr id="7" name="Picture 6" descr="A close up of a sign&#10;&#10;Description automatically generated">
            <a:extLst>
              <a:ext uri="{FF2B5EF4-FFF2-40B4-BE49-F238E27FC236}">
                <a16:creationId xmlns:a16="http://schemas.microsoft.com/office/drawing/2014/main" id="{E3BEE39B-0186-41CA-AA88-36C45C907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07" y="4639348"/>
            <a:ext cx="5409393" cy="1899564"/>
          </a:xfrm>
          <a:prstGeom prst="rect">
            <a:avLst/>
          </a:prstGeom>
        </p:spPr>
      </p:pic>
    </p:spTree>
    <p:extLst>
      <p:ext uri="{BB962C8B-B14F-4D97-AF65-F5344CB8AC3E}">
        <p14:creationId xmlns:p14="http://schemas.microsoft.com/office/powerpoint/2010/main" val="189708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503606" cy="4351338"/>
          </a:xfrm>
        </p:spPr>
        <p:txBody>
          <a:bodyPr>
            <a:normAutofit fontScale="92500"/>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where you can see variables/</a:t>
            </a:r>
            <a:r>
              <a:rPr lang="en-US" dirty="0" err="1"/>
              <a:t>dataframes</a:t>
            </a:r>
            <a:r>
              <a:rPr lang="en-US" dirty="0"/>
              <a:t> (click on them to open up and view them!),</a:t>
            </a:r>
          </a:p>
          <a:p>
            <a:pPr>
              <a:buFontTx/>
              <a:buChar char="-"/>
            </a:pPr>
            <a:r>
              <a:rPr lang="en-US" b="1" i="1" dirty="0"/>
              <a:t>Plot/Help </a:t>
            </a:r>
            <a:r>
              <a:rPr lang="en-US" dirty="0"/>
              <a:t>area in bottom right. </a:t>
            </a:r>
          </a:p>
          <a:p>
            <a:endParaRPr lang="en-US" dirty="0"/>
          </a:p>
        </p:txBody>
      </p:sp>
      <p:sp>
        <p:nvSpPr>
          <p:cNvPr id="5" name="Rectangle 4">
            <a:extLst>
              <a:ext uri="{FF2B5EF4-FFF2-40B4-BE49-F238E27FC236}">
                <a16:creationId xmlns:a16="http://schemas.microsoft.com/office/drawing/2014/main" id="{71F2C7AF-D9FF-4A1E-96F8-23D2592A71B2}"/>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19</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60288" y="1690688"/>
            <a:ext cx="5620351" cy="36535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84775"/>
          </a:xfrm>
          <a:prstGeom prst="rect">
            <a:avLst/>
          </a:prstGeom>
          <a:noFill/>
        </p:spPr>
        <p:txBody>
          <a:bodyPr wrap="square" rtlCol="0">
            <a:spAutoFit/>
          </a:bodyPr>
          <a:lstStyle/>
          <a:p>
            <a:r>
              <a:rPr lang="en-US" sz="16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will be familiar with the basics of R</a:t>
            </a:r>
          </a:p>
          <a:p>
            <a:pPr lvl="1"/>
            <a:r>
              <a:rPr lang="en-US" dirty="0"/>
              <a:t>Hopefully, you’ll be familiar enough to read it, and can use these slides as a reference when you write</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
        <p:nvSpPr>
          <p:cNvPr id="4" name="Slide Number Placeholder 3">
            <a:extLst>
              <a:ext uri="{FF2B5EF4-FFF2-40B4-BE49-F238E27FC236}">
                <a16:creationId xmlns:a16="http://schemas.microsoft.com/office/drawing/2014/main" id="{AEB161AA-7EF3-4528-8894-D1DFBA8FC2F3}"/>
              </a:ext>
            </a:extLst>
          </p:cNvPr>
          <p:cNvSpPr>
            <a:spLocks noGrp="1"/>
          </p:cNvSpPr>
          <p:nvPr>
            <p:ph type="sldNum" sz="quarter" idx="12"/>
          </p:nvPr>
        </p:nvSpPr>
        <p:spPr/>
        <p:txBody>
          <a:bodyPr/>
          <a:lstStyle/>
          <a:p>
            <a:fld id="{6D95AE55-B5F4-483D-AEFF-E8059F5502F5}" type="slidenum">
              <a:rPr lang="en-US" smtClean="0"/>
              <a:t>2</a:t>
            </a:fld>
            <a:endParaRPr lang="en-US"/>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endParaRPr lang="en-US" dirty="0"/>
          </a:p>
        </p:txBody>
      </p:sp>
      <p:sp>
        <p:nvSpPr>
          <p:cNvPr id="5" name="Rectangle 4">
            <a:extLst>
              <a:ext uri="{FF2B5EF4-FFF2-40B4-BE49-F238E27FC236}">
                <a16:creationId xmlns:a16="http://schemas.microsoft.com/office/drawing/2014/main" id="{02CAA30A-72A5-4F9B-92D4-7C4851C8D79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9EDF9600-D4C9-416A-AEDA-EEEF7A3343DD}"/>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280901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RStudio &amp; Motivating Examples!</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p:txBody>
          <a:bodyPr/>
          <a:lstStyle/>
          <a:p>
            <a:r>
              <a:rPr lang="en-US" dirty="0"/>
              <a:t>Let’s familiarize ourselves with RStudio</a:t>
            </a:r>
          </a:p>
          <a:p>
            <a:pPr lvl="1"/>
            <a:r>
              <a:rPr lang="en-US" dirty="0"/>
              <a:t>You are unfortunately learning two things at once: the new-to-you program RStudio and the R language</a:t>
            </a:r>
          </a:p>
          <a:p>
            <a:r>
              <a:rPr lang="en-US" dirty="0"/>
              <a:t>I’ll show you how to use RStudio and we’ll review the basics of the program</a:t>
            </a:r>
          </a:p>
          <a:p>
            <a:r>
              <a:rPr lang="en-US" dirty="0"/>
              <a:t>You can watch my screen or you can run the lines yourselves</a:t>
            </a:r>
          </a:p>
          <a:p>
            <a:r>
              <a:rPr lang="en-US" dirty="0"/>
              <a:t>Then I’ll show you several scripts I wrote based on ADF&amp;G data that YOU use</a:t>
            </a:r>
          </a:p>
        </p:txBody>
      </p:sp>
      <p:sp>
        <p:nvSpPr>
          <p:cNvPr id="5" name="Rectangle 4">
            <a:extLst>
              <a:ext uri="{FF2B5EF4-FFF2-40B4-BE49-F238E27FC236}">
                <a16:creationId xmlns:a16="http://schemas.microsoft.com/office/drawing/2014/main" id="{22B5E6FB-CEEF-4A60-9E63-53C131121623}"/>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85293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normAutofit lnSpcReduction="10000"/>
          </a:bodyPr>
          <a:lstStyle/>
          <a:p>
            <a:r>
              <a:rPr lang="en-US" dirty="0"/>
              <a:t>What we just learned</a:t>
            </a:r>
          </a:p>
          <a:p>
            <a:r>
              <a:rPr lang="en-US" dirty="0"/>
              <a:t>How to open a R project</a:t>
            </a:r>
          </a:p>
          <a:p>
            <a:r>
              <a:rPr lang="en-US" dirty="0"/>
              <a:t>4 panes in RStudio</a:t>
            </a:r>
          </a:p>
          <a:p>
            <a:r>
              <a:rPr lang="en-US" dirty="0"/>
              <a:t>How to run a line</a:t>
            </a:r>
          </a:p>
          <a:p>
            <a:r>
              <a:rPr lang="en-US" dirty="0"/>
              <a:t>Difference between script &amp; console</a:t>
            </a:r>
          </a:p>
          <a:p>
            <a:r>
              <a:rPr lang="en-US" dirty="0"/>
              <a:t>Autocomplete for functions</a:t>
            </a:r>
          </a:p>
          <a:p>
            <a:r>
              <a:rPr lang="en-US" dirty="0"/>
              <a:t>Highlighting a word</a:t>
            </a:r>
          </a:p>
          <a:p>
            <a:r>
              <a:rPr lang="en-US" dirty="0"/>
              <a:t>Help</a:t>
            </a:r>
          </a:p>
          <a:p>
            <a:r>
              <a:rPr lang="en-US" dirty="0"/>
              <a:t>Viewing a </a:t>
            </a:r>
            <a:r>
              <a:rPr lang="en-US" dirty="0" err="1"/>
              <a:t>dataframe</a:t>
            </a:r>
            <a:endParaRPr lang="en-US" dirty="0"/>
          </a:p>
          <a:p>
            <a:endParaRPr lang="en-US" dirty="0"/>
          </a:p>
          <a:p>
            <a:endParaRPr lang="en-US" dirty="0"/>
          </a:p>
        </p:txBody>
      </p:sp>
      <p:sp>
        <p:nvSpPr>
          <p:cNvPr id="5" name="Rectangle 4">
            <a:extLst>
              <a:ext uri="{FF2B5EF4-FFF2-40B4-BE49-F238E27FC236}">
                <a16:creationId xmlns:a16="http://schemas.microsoft.com/office/drawing/2014/main" id="{02CAA30A-72A5-4F9B-92D4-7C4851C8D79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2223636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B94-06F8-4CB7-8986-9F3DED090D53}"/>
              </a:ext>
            </a:extLst>
          </p:cNvPr>
          <p:cNvSpPr>
            <a:spLocks noGrp="1"/>
          </p:cNvSpPr>
          <p:nvPr>
            <p:ph type="title"/>
          </p:nvPr>
        </p:nvSpPr>
        <p:spPr/>
        <p:txBody>
          <a:bodyPr/>
          <a:lstStyle/>
          <a:p>
            <a:r>
              <a:rPr lang="en-US" sz="6000" b="1" dirty="0"/>
              <a:t>2 – The Basics of Programming</a:t>
            </a:r>
            <a:endParaRPr lang="en-US" dirty="0"/>
          </a:p>
        </p:txBody>
      </p:sp>
      <p:sp>
        <p:nvSpPr>
          <p:cNvPr id="3" name="Text Placeholder 2">
            <a:extLst>
              <a:ext uri="{FF2B5EF4-FFF2-40B4-BE49-F238E27FC236}">
                <a16:creationId xmlns:a16="http://schemas.microsoft.com/office/drawing/2014/main" id="{ED5DFB14-4E9B-40AD-AC23-D947BD06E4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678454-C2C7-43A2-BF1B-A5C080773478}"/>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352571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10676860" cy="4667251"/>
          </a:xfrm>
        </p:spPr>
        <p:txBody>
          <a:bodyPr>
            <a:noAutofit/>
          </a:bodyPr>
          <a:lstStyle/>
          <a:p>
            <a:pPr marL="0" indent="0">
              <a:buNone/>
            </a:pPr>
            <a:r>
              <a:rPr lang="en-US" sz="3600" dirty="0"/>
              <a:t>If you use R, you WILL get errors</a:t>
            </a:r>
          </a:p>
          <a:p>
            <a:pPr marL="0" indent="0">
              <a:buNone/>
            </a:pPr>
            <a:r>
              <a:rPr lang="en-US" sz="3600" dirty="0"/>
              <a:t>You’ll get errors every other line (I do!) and that is OK!</a:t>
            </a:r>
          </a:p>
          <a:p>
            <a:pPr marL="0" indent="0">
              <a:buNone/>
            </a:pPr>
            <a:endParaRPr lang="en-US" sz="3600" dirty="0"/>
          </a:p>
          <a:p>
            <a:pPr marL="0" indent="0">
              <a:buNone/>
            </a:pPr>
            <a:r>
              <a:rPr lang="en-US" sz="3600" dirty="0"/>
              <a:t>Don’t stress about an error, just find what the issue is</a:t>
            </a:r>
          </a:p>
          <a:p>
            <a:pPr marL="0" indent="0">
              <a:buNone/>
            </a:pPr>
            <a:endParaRPr lang="en-US" sz="3600" dirty="0"/>
          </a:p>
          <a:p>
            <a:pPr marL="0" indent="0">
              <a:buNone/>
            </a:pPr>
            <a:r>
              <a:rPr lang="en-US" sz="3600" dirty="0"/>
              <a:t>Errors don’t go away, you just get faster at solving them </a:t>
            </a:r>
            <a:r>
              <a:rPr lang="en-US" sz="3600" dirty="0">
                <a:sym typeface="Wingdings" panose="05000000000000000000" pitchFamily="2" charset="2"/>
              </a:rPr>
              <a:t></a:t>
            </a:r>
            <a:endParaRPr lang="en-US" sz="3600" dirty="0"/>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24</a:t>
            </a:fld>
            <a:endParaRPr lang="en-US"/>
          </a:p>
        </p:txBody>
      </p:sp>
    </p:spTree>
    <p:extLst>
      <p:ext uri="{BB962C8B-B14F-4D97-AF65-F5344CB8AC3E}">
        <p14:creationId xmlns:p14="http://schemas.microsoft.com/office/powerpoint/2010/main" val="182244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8" name="Rectangle 7">
            <a:extLst>
              <a:ext uri="{FF2B5EF4-FFF2-40B4-BE49-F238E27FC236}">
                <a16:creationId xmlns:a16="http://schemas.microsoft.com/office/drawing/2014/main" id="{D75DE3BF-8FF5-4884-90B3-BC0DB9982038}"/>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5" name="Slide Number Placeholder 4">
            <a:extLst>
              <a:ext uri="{FF2B5EF4-FFF2-40B4-BE49-F238E27FC236}">
                <a16:creationId xmlns:a16="http://schemas.microsoft.com/office/drawing/2014/main" id="{ADF5FA28-E335-4149-BC34-18A08F368EF9}"/>
              </a:ext>
            </a:extLst>
          </p:cNvPr>
          <p:cNvSpPr>
            <a:spLocks noGrp="1"/>
          </p:cNvSpPr>
          <p:nvPr>
            <p:ph type="sldNum" sz="quarter" idx="12"/>
          </p:nvPr>
        </p:nvSpPr>
        <p:spPr/>
        <p:txBody>
          <a:bodyPr/>
          <a:lstStyle/>
          <a:p>
            <a:fld id="{6D95AE55-B5F4-483D-AEFF-E8059F5502F5}" type="slidenum">
              <a:rPr lang="en-US" smtClean="0"/>
              <a:t>25</a:t>
            </a:fld>
            <a:endParaRPr lang="en-US"/>
          </a:p>
        </p:txBody>
      </p:sp>
    </p:spTree>
    <p:extLst>
      <p:ext uri="{BB962C8B-B14F-4D97-AF65-F5344CB8AC3E}">
        <p14:creationId xmlns:p14="http://schemas.microsoft.com/office/powerpoint/2010/main" val="204779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8" name="Rectangle 7">
            <a:extLst>
              <a:ext uri="{FF2B5EF4-FFF2-40B4-BE49-F238E27FC236}">
                <a16:creationId xmlns:a16="http://schemas.microsoft.com/office/drawing/2014/main" id="{413C9F58-FFC0-47A8-922D-5C5B84E4B54A}"/>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5" name="Slide Number Placeholder 4">
            <a:extLst>
              <a:ext uri="{FF2B5EF4-FFF2-40B4-BE49-F238E27FC236}">
                <a16:creationId xmlns:a16="http://schemas.microsoft.com/office/drawing/2014/main" id="{6261BDF1-FDF0-4BED-B1BF-E6B6DA44EF13}"/>
              </a:ext>
            </a:extLst>
          </p:cNvPr>
          <p:cNvSpPr>
            <a:spLocks noGrp="1"/>
          </p:cNvSpPr>
          <p:nvPr>
            <p:ph type="sldNum" sz="quarter" idx="12"/>
          </p:nvPr>
        </p:nvSpPr>
        <p:spPr/>
        <p:txBody>
          <a:bodyPr/>
          <a:lstStyle/>
          <a:p>
            <a:fld id="{6D95AE55-B5F4-483D-AEFF-E8059F5502F5}" type="slidenum">
              <a:rPr lang="en-US" smtClean="0"/>
              <a:t>26</a:t>
            </a:fld>
            <a:endParaRPr lang="en-US"/>
          </a:p>
        </p:txBody>
      </p:sp>
    </p:spTree>
    <p:extLst>
      <p:ext uri="{BB962C8B-B14F-4D97-AF65-F5344CB8AC3E}">
        <p14:creationId xmlns:p14="http://schemas.microsoft.com/office/powerpoint/2010/main" val="15125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x3 &lt;- c(2,4,6,8,10)</a:t>
            </a:r>
          </a:p>
          <a:p>
            <a:pPr marL="0" indent="0">
              <a:buNone/>
            </a:pPr>
            <a:r>
              <a:rPr lang="en-US" sz="2400" dirty="0">
                <a:latin typeface="Consolas" panose="020B0609020204030204" pitchFamily="49" charset="0"/>
              </a:rPr>
              <a:t>x3[5]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7" name="Rectangle 6">
            <a:extLst>
              <a:ext uri="{FF2B5EF4-FFF2-40B4-BE49-F238E27FC236}">
                <a16:creationId xmlns:a16="http://schemas.microsoft.com/office/drawing/2014/main" id="{EC734F58-D18D-4E58-AA72-91CCE5A2FBEC}"/>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7B6C8817-FDE5-4BFC-A51B-67BD0A415BBE}"/>
              </a:ext>
            </a:extLst>
          </p:cNvPr>
          <p:cNvSpPr>
            <a:spLocks noGrp="1"/>
          </p:cNvSpPr>
          <p:nvPr>
            <p:ph type="sldNum" sz="quarter" idx="12"/>
          </p:nvPr>
        </p:nvSpPr>
        <p:spPr/>
        <p:txBody>
          <a:bodyPr/>
          <a:lstStyle/>
          <a:p>
            <a:fld id="{6D95AE55-B5F4-483D-AEFF-E8059F5502F5}" type="slidenum">
              <a:rPr lang="en-US" smtClean="0"/>
              <a:t>27</a:t>
            </a:fld>
            <a:endParaRPr lang="en-US"/>
          </a:p>
        </p:txBody>
      </p:sp>
    </p:spTree>
    <p:extLst>
      <p:ext uri="{BB962C8B-B14F-4D97-AF65-F5344CB8AC3E}">
        <p14:creationId xmlns:p14="http://schemas.microsoft.com/office/powerpoint/2010/main" val="17304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6235840" cy="5209954"/>
          </a:xfrm>
        </p:spPr>
        <p:txBody>
          <a:bodyPr>
            <a:normAutofit/>
          </a:bodyPr>
          <a:lstStyle/>
          <a:p>
            <a:r>
              <a:rPr lang="en-US" dirty="0"/>
              <a:t>Single quotes ‘x’ are usually interchangeable with double quotes “x”</a:t>
            </a:r>
          </a:p>
          <a:p>
            <a:r>
              <a:rPr lang="en-US" dirty="0"/>
              <a:t>Often you put things in quotes when they’re a variable inside a function or conversely when you’re telling R about a character string</a:t>
            </a:r>
          </a:p>
          <a:p>
            <a:endParaRPr lang="en-US" dirty="0"/>
          </a:p>
        </p:txBody>
      </p:sp>
      <p:sp>
        <p:nvSpPr>
          <p:cNvPr id="7" name="Rectangle 6">
            <a:extLst>
              <a:ext uri="{FF2B5EF4-FFF2-40B4-BE49-F238E27FC236}">
                <a16:creationId xmlns:a16="http://schemas.microsoft.com/office/drawing/2014/main" id="{EC734F58-D18D-4E58-AA72-91CCE5A2FBEC}"/>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9EECAB6B-26E9-4D8C-B313-0A7516909DC6}"/>
              </a:ext>
            </a:extLst>
          </p:cNvPr>
          <p:cNvSpPr>
            <a:spLocks noGrp="1"/>
          </p:cNvSpPr>
          <p:nvPr>
            <p:ph type="sldNum" sz="quarter" idx="12"/>
          </p:nvPr>
        </p:nvSpPr>
        <p:spPr/>
        <p:txBody>
          <a:bodyPr/>
          <a:lstStyle/>
          <a:p>
            <a:fld id="{6D95AE55-B5F4-483D-AEFF-E8059F5502F5}" type="slidenum">
              <a:rPr lang="en-US" smtClean="0"/>
              <a:t>28</a:t>
            </a:fld>
            <a:endParaRPr lang="en-US"/>
          </a:p>
        </p:txBody>
      </p:sp>
    </p:spTree>
    <p:extLst>
      <p:ext uri="{BB962C8B-B14F-4D97-AF65-F5344CB8AC3E}">
        <p14:creationId xmlns:p14="http://schemas.microsoft.com/office/powerpoint/2010/main" val="348574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NAs</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a:xfrm>
            <a:off x="838200" y="1825625"/>
            <a:ext cx="5509437" cy="4351338"/>
          </a:xfrm>
        </p:spPr>
        <p:txBody>
          <a:bodyPr/>
          <a:lstStyle/>
          <a:p>
            <a:r>
              <a:rPr lang="en-US" dirty="0"/>
              <a:t>If you import your own data, you’ll inevitably run into NA issues. </a:t>
            </a:r>
          </a:p>
          <a:p>
            <a:r>
              <a:rPr lang="en-US" dirty="0"/>
              <a:t>An NA is just a known “blank”</a:t>
            </a:r>
          </a:p>
          <a:p>
            <a:r>
              <a:rPr lang="en-US" dirty="0"/>
              <a:t>R will often throw errors for NAs</a:t>
            </a:r>
          </a:p>
          <a:p>
            <a:endParaRPr lang="en-US" dirty="0"/>
          </a:p>
          <a:p>
            <a:r>
              <a:rPr lang="en-US" dirty="0"/>
              <a:t>You can usually remove NAs in a function (usually good idea) or filter them out ahead of time</a:t>
            </a:r>
          </a:p>
          <a:p>
            <a:endParaRPr lang="en-US" dirty="0"/>
          </a:p>
        </p:txBody>
      </p:sp>
      <p:sp>
        <p:nvSpPr>
          <p:cNvPr id="7" name="Rectangle 6">
            <a:extLst>
              <a:ext uri="{FF2B5EF4-FFF2-40B4-BE49-F238E27FC236}">
                <a16:creationId xmlns:a16="http://schemas.microsoft.com/office/drawing/2014/main" id="{A39DF508-E7BD-43E7-888C-02B98607FF3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Content Placeholder 2">
            <a:extLst>
              <a:ext uri="{FF2B5EF4-FFF2-40B4-BE49-F238E27FC236}">
                <a16:creationId xmlns:a16="http://schemas.microsoft.com/office/drawing/2014/main" id="{95D43AFE-ED3F-476D-AAAD-54CCF52FF24E}"/>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mean(c(3,4,5,6,NA))</a:t>
            </a:r>
          </a:p>
          <a:p>
            <a:pPr marL="0" indent="0">
              <a:buNone/>
            </a:pPr>
            <a:r>
              <a:rPr lang="en-US" sz="2000" dirty="0">
                <a:latin typeface="Consolas" panose="020B0609020204030204" pitchFamily="49" charset="0"/>
              </a:rPr>
              <a:t>[1] NA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mean(c(3,4,5,6,NA), na.rm = TRUE)</a:t>
            </a:r>
          </a:p>
          <a:p>
            <a:pPr marL="0" indent="0">
              <a:buNone/>
            </a:pPr>
            <a:r>
              <a:rPr lang="en-US" sz="2000" dirty="0">
                <a:latin typeface="Consolas" panose="020B0609020204030204" pitchFamily="49" charset="0"/>
              </a:rPr>
              <a:t>[1] 4.5</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6C8F6450-4806-49BA-B5FF-62DB7ABADC47}"/>
              </a:ext>
            </a:extLst>
          </p:cNvPr>
          <p:cNvSpPr txBox="1">
            <a:spLocks/>
          </p:cNvSpPr>
          <p:nvPr/>
        </p:nvSpPr>
        <p:spPr>
          <a:xfrm>
            <a:off x="6783572" y="4635795"/>
            <a:ext cx="4570228" cy="214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Remember: </a:t>
            </a:r>
          </a:p>
          <a:p>
            <a:pPr marL="0" indent="0">
              <a:buNone/>
            </a:pPr>
            <a:r>
              <a:rPr lang="en-US" sz="3200" dirty="0"/>
              <a:t>“A blank is not a zero!”</a:t>
            </a:r>
          </a:p>
          <a:p>
            <a:endParaRPr lang="en-US" sz="3200" dirty="0"/>
          </a:p>
        </p:txBody>
      </p:sp>
      <p:sp>
        <p:nvSpPr>
          <p:cNvPr id="5" name="Slide Number Placeholder 4">
            <a:extLst>
              <a:ext uri="{FF2B5EF4-FFF2-40B4-BE49-F238E27FC236}">
                <a16:creationId xmlns:a16="http://schemas.microsoft.com/office/drawing/2014/main" id="{C4EDD6AF-3D11-4A9B-9127-3B58329D3F34}"/>
              </a:ext>
            </a:extLst>
          </p:cNvPr>
          <p:cNvSpPr>
            <a:spLocks noGrp="1"/>
          </p:cNvSpPr>
          <p:nvPr>
            <p:ph type="sldNum" sz="quarter" idx="12"/>
          </p:nvPr>
        </p:nvSpPr>
        <p:spPr/>
        <p:txBody>
          <a:bodyPr/>
          <a:lstStyle/>
          <a:p>
            <a:fld id="{6D95AE55-B5F4-483D-AEFF-E8059F5502F5}" type="slidenum">
              <a:rPr lang="en-US" smtClean="0"/>
              <a:t>29</a:t>
            </a:fld>
            <a:endParaRPr lang="en-US"/>
          </a:p>
        </p:txBody>
      </p:sp>
    </p:spTree>
    <p:extLst>
      <p:ext uri="{BB962C8B-B14F-4D97-AF65-F5344CB8AC3E}">
        <p14:creationId xmlns:p14="http://schemas.microsoft.com/office/powerpoint/2010/main" val="213803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
        <p:nvSpPr>
          <p:cNvPr id="4" name="Slide Number Placeholder 3">
            <a:extLst>
              <a:ext uri="{FF2B5EF4-FFF2-40B4-BE49-F238E27FC236}">
                <a16:creationId xmlns:a16="http://schemas.microsoft.com/office/drawing/2014/main" id="{34C11371-6E01-4A74-9752-C7B62A330115}"/>
              </a:ext>
            </a:extLst>
          </p:cNvPr>
          <p:cNvSpPr>
            <a:spLocks noGrp="1"/>
          </p:cNvSpPr>
          <p:nvPr>
            <p:ph type="sldNum" sz="quarter" idx="12"/>
          </p:nvPr>
        </p:nvSpPr>
        <p:spPr/>
        <p:txBody>
          <a:bodyPr/>
          <a:lstStyle/>
          <a:p>
            <a:fld id="{6D95AE55-B5F4-483D-AEFF-E8059F5502F5}" type="slidenum">
              <a:rPr lang="en-US" smtClean="0"/>
              <a:t>3</a:t>
            </a:fld>
            <a:endParaRPr lang="en-US"/>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44EA-AA07-4F13-B003-0FC259939092}"/>
              </a:ext>
            </a:extLst>
          </p:cNvPr>
          <p:cNvSpPr>
            <a:spLocks noGrp="1"/>
          </p:cNvSpPr>
          <p:nvPr>
            <p:ph type="title"/>
          </p:nvPr>
        </p:nvSpPr>
        <p:spPr/>
        <p:txBody>
          <a:bodyPr>
            <a:normAutofit/>
          </a:bodyPr>
          <a:lstStyle/>
          <a:p>
            <a:r>
              <a:rPr lang="en-US" dirty="0"/>
              <a:t>Operators</a:t>
            </a:r>
          </a:p>
        </p:txBody>
      </p:sp>
      <p:sp>
        <p:nvSpPr>
          <p:cNvPr id="4" name="Slide Number Placeholder 3">
            <a:extLst>
              <a:ext uri="{FF2B5EF4-FFF2-40B4-BE49-F238E27FC236}">
                <a16:creationId xmlns:a16="http://schemas.microsoft.com/office/drawing/2014/main" id="{8CDE58F4-2A5A-4926-A536-B5C969F01743}"/>
              </a:ext>
            </a:extLst>
          </p:cNvPr>
          <p:cNvSpPr>
            <a:spLocks noGrp="1"/>
          </p:cNvSpPr>
          <p:nvPr>
            <p:ph type="sldNum" sz="quarter" idx="12"/>
          </p:nvPr>
        </p:nvSpPr>
        <p:spPr/>
        <p:txBody>
          <a:bodyPr/>
          <a:lstStyle/>
          <a:p>
            <a:fld id="{6D95AE55-B5F4-483D-AEFF-E8059F5502F5}" type="slidenum">
              <a:rPr lang="en-US" smtClean="0"/>
              <a:t>30</a:t>
            </a:fld>
            <a:endParaRPr lang="en-US"/>
          </a:p>
        </p:txBody>
      </p:sp>
      <p:grpSp>
        <p:nvGrpSpPr>
          <p:cNvPr id="72" name="Group 71">
            <a:extLst>
              <a:ext uri="{FF2B5EF4-FFF2-40B4-BE49-F238E27FC236}">
                <a16:creationId xmlns:a16="http://schemas.microsoft.com/office/drawing/2014/main" id="{3D51DDBD-DFBD-416F-A872-0BC943BF84AB}"/>
              </a:ext>
            </a:extLst>
          </p:cNvPr>
          <p:cNvGrpSpPr/>
          <p:nvPr/>
        </p:nvGrpSpPr>
        <p:grpSpPr>
          <a:xfrm>
            <a:off x="9609825" y="1416683"/>
            <a:ext cx="1758048" cy="1487151"/>
            <a:chOff x="3189814" y="1335253"/>
            <a:chExt cx="1758048" cy="1487151"/>
          </a:xfrm>
        </p:grpSpPr>
        <p:grpSp>
          <p:nvGrpSpPr>
            <p:cNvPr id="53" name="Group 52">
              <a:extLst>
                <a:ext uri="{FF2B5EF4-FFF2-40B4-BE49-F238E27FC236}">
                  <a16:creationId xmlns:a16="http://schemas.microsoft.com/office/drawing/2014/main" id="{99BC257E-FD2E-4B98-85EF-01195D51D1B6}"/>
                </a:ext>
              </a:extLst>
            </p:cNvPr>
            <p:cNvGrpSpPr/>
            <p:nvPr/>
          </p:nvGrpSpPr>
          <p:grpSpPr>
            <a:xfrm>
              <a:off x="3260695" y="1335253"/>
              <a:ext cx="1620285" cy="1487151"/>
              <a:chOff x="5428218" y="1861025"/>
              <a:chExt cx="1620285" cy="1487151"/>
            </a:xfrm>
          </p:grpSpPr>
          <p:grpSp>
            <p:nvGrpSpPr>
              <p:cNvPr id="34" name="Group 33">
                <a:extLst>
                  <a:ext uri="{FF2B5EF4-FFF2-40B4-BE49-F238E27FC236}">
                    <a16:creationId xmlns:a16="http://schemas.microsoft.com/office/drawing/2014/main" id="{705AE446-32A5-4519-881A-3970098C7EF3}"/>
                  </a:ext>
                </a:extLst>
              </p:cNvPr>
              <p:cNvGrpSpPr/>
              <p:nvPr/>
            </p:nvGrpSpPr>
            <p:grpSpPr>
              <a:xfrm>
                <a:off x="5428218" y="2275033"/>
                <a:ext cx="1620285" cy="1073143"/>
                <a:chOff x="6667736" y="2005965"/>
                <a:chExt cx="1351124" cy="894873"/>
              </a:xfrm>
            </p:grpSpPr>
            <p:sp>
              <p:nvSpPr>
                <p:cNvPr id="35" name="Freeform: Shape 34">
                  <a:extLst>
                    <a:ext uri="{FF2B5EF4-FFF2-40B4-BE49-F238E27FC236}">
                      <a16:creationId xmlns:a16="http://schemas.microsoft.com/office/drawing/2014/main" id="{5A8BA082-75B2-434A-8463-CB1E1A7CF210}"/>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CDCBF0-D472-41C3-B77D-537386C0238D}"/>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Freeform: Shape 36">
                  <a:extLst>
                    <a:ext uri="{FF2B5EF4-FFF2-40B4-BE49-F238E27FC236}">
                      <a16:creationId xmlns:a16="http://schemas.microsoft.com/office/drawing/2014/main" id="{DA91A760-EE6F-4957-BA31-2A6129F9A0F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Oval 37">
                  <a:extLst>
                    <a:ext uri="{FF2B5EF4-FFF2-40B4-BE49-F238E27FC236}">
                      <a16:creationId xmlns:a16="http://schemas.microsoft.com/office/drawing/2014/main" id="{E87DB7A2-BDB3-47D1-B940-E415565E4AE2}"/>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67CD9D9-E23D-4508-8DED-E8B8451B6B1E}"/>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B6E1CC75-4D16-4EFD-8720-C9773224AF24}"/>
                  </a:ext>
                </a:extLst>
              </p:cNvPr>
              <p:cNvSpPr txBox="1"/>
              <p:nvPr/>
            </p:nvSpPr>
            <p:spPr>
              <a:xfrm>
                <a:off x="5706357" y="1861025"/>
                <a:ext cx="1060008" cy="369332"/>
              </a:xfrm>
              <a:prstGeom prst="rect">
                <a:avLst/>
              </a:prstGeom>
              <a:noFill/>
            </p:spPr>
            <p:txBody>
              <a:bodyPr wrap="square" rtlCol="0">
                <a:spAutoFit/>
              </a:bodyPr>
              <a:lstStyle/>
              <a:p>
                <a:pPr algn="ctr"/>
                <a:r>
                  <a:rPr lang="en-US" dirty="0"/>
                  <a:t>X | Y</a:t>
                </a:r>
              </a:p>
            </p:txBody>
          </p:sp>
        </p:grpSp>
        <p:sp>
          <p:nvSpPr>
            <p:cNvPr id="63" name="TextBox 62">
              <a:extLst>
                <a:ext uri="{FF2B5EF4-FFF2-40B4-BE49-F238E27FC236}">
                  <a16:creationId xmlns:a16="http://schemas.microsoft.com/office/drawing/2014/main" id="{DED48D10-3A03-4D70-AAFF-14B944C73513}"/>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73" name="Group 72">
            <a:extLst>
              <a:ext uri="{FF2B5EF4-FFF2-40B4-BE49-F238E27FC236}">
                <a16:creationId xmlns:a16="http://schemas.microsoft.com/office/drawing/2014/main" id="{A2D15AD1-40DA-41E2-A511-057F4AFCFBEC}"/>
              </a:ext>
            </a:extLst>
          </p:cNvPr>
          <p:cNvGrpSpPr/>
          <p:nvPr/>
        </p:nvGrpSpPr>
        <p:grpSpPr>
          <a:xfrm>
            <a:off x="5239089" y="1447013"/>
            <a:ext cx="1758048" cy="1487153"/>
            <a:chOff x="3189814" y="1335253"/>
            <a:chExt cx="1758048" cy="1487153"/>
          </a:xfrm>
        </p:grpSpPr>
        <p:grpSp>
          <p:nvGrpSpPr>
            <p:cNvPr id="74" name="Group 73">
              <a:extLst>
                <a:ext uri="{FF2B5EF4-FFF2-40B4-BE49-F238E27FC236}">
                  <a16:creationId xmlns:a16="http://schemas.microsoft.com/office/drawing/2014/main" id="{024BF153-EB22-43C5-BACE-4DD39C93B299}"/>
                </a:ext>
              </a:extLst>
            </p:cNvPr>
            <p:cNvGrpSpPr/>
            <p:nvPr/>
          </p:nvGrpSpPr>
          <p:grpSpPr>
            <a:xfrm>
              <a:off x="3260695" y="1335253"/>
              <a:ext cx="1617143" cy="1487153"/>
              <a:chOff x="5428218" y="1861025"/>
              <a:chExt cx="1617143" cy="1487153"/>
            </a:xfrm>
          </p:grpSpPr>
          <p:grpSp>
            <p:nvGrpSpPr>
              <p:cNvPr id="76" name="Group 75">
                <a:extLst>
                  <a:ext uri="{FF2B5EF4-FFF2-40B4-BE49-F238E27FC236}">
                    <a16:creationId xmlns:a16="http://schemas.microsoft.com/office/drawing/2014/main" id="{BFF56ECA-4BBC-48C3-A555-80362FBE209A}"/>
                  </a:ext>
                </a:extLst>
              </p:cNvPr>
              <p:cNvGrpSpPr/>
              <p:nvPr/>
            </p:nvGrpSpPr>
            <p:grpSpPr>
              <a:xfrm>
                <a:off x="5428218" y="2281316"/>
                <a:ext cx="1617143" cy="1066862"/>
                <a:chOff x="6667736" y="2011203"/>
                <a:chExt cx="1348504" cy="889635"/>
              </a:xfrm>
            </p:grpSpPr>
            <p:sp>
              <p:nvSpPr>
                <p:cNvPr id="78" name="Freeform: Shape 77">
                  <a:extLst>
                    <a:ext uri="{FF2B5EF4-FFF2-40B4-BE49-F238E27FC236}">
                      <a16:creationId xmlns:a16="http://schemas.microsoft.com/office/drawing/2014/main" id="{6CA03B8F-8A5D-4076-A06D-671E22C8A43A}"/>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459C6754-DD3F-4BB3-BD69-D68123EFB142}"/>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1" name="Oval 80">
                  <a:extLst>
                    <a:ext uri="{FF2B5EF4-FFF2-40B4-BE49-F238E27FC236}">
                      <a16:creationId xmlns:a16="http://schemas.microsoft.com/office/drawing/2014/main" id="{2ED42E8A-B456-47DE-9C0D-9F21613DFFD3}"/>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5EE882E-006F-4B80-A20E-14222F732F43}"/>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A367B6FE-A0F6-419F-ABC2-527FABD1536F}"/>
                  </a:ext>
                </a:extLst>
              </p:cNvPr>
              <p:cNvSpPr txBox="1"/>
              <p:nvPr/>
            </p:nvSpPr>
            <p:spPr>
              <a:xfrm>
                <a:off x="5706357" y="1861025"/>
                <a:ext cx="1060008" cy="369332"/>
              </a:xfrm>
              <a:prstGeom prst="rect">
                <a:avLst/>
              </a:prstGeom>
              <a:noFill/>
            </p:spPr>
            <p:txBody>
              <a:bodyPr wrap="square" rtlCol="0">
                <a:spAutoFit/>
              </a:bodyPr>
              <a:lstStyle/>
              <a:p>
                <a:pPr algn="ctr"/>
                <a:r>
                  <a:rPr lang="en-US" dirty="0"/>
                  <a:t>X</a:t>
                </a:r>
              </a:p>
            </p:txBody>
          </p:sp>
        </p:grpSp>
        <p:sp>
          <p:nvSpPr>
            <p:cNvPr id="75" name="TextBox 74">
              <a:extLst>
                <a:ext uri="{FF2B5EF4-FFF2-40B4-BE49-F238E27FC236}">
                  <a16:creationId xmlns:a16="http://schemas.microsoft.com/office/drawing/2014/main" id="{02572DF3-7C5F-4828-8082-44736F6C48BF}"/>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83" name="Group 82">
            <a:extLst>
              <a:ext uri="{FF2B5EF4-FFF2-40B4-BE49-F238E27FC236}">
                <a16:creationId xmlns:a16="http://schemas.microsoft.com/office/drawing/2014/main" id="{E6E35FDE-A4D8-4214-8052-520588CCE0C8}"/>
              </a:ext>
            </a:extLst>
          </p:cNvPr>
          <p:cNvGrpSpPr/>
          <p:nvPr/>
        </p:nvGrpSpPr>
        <p:grpSpPr>
          <a:xfrm>
            <a:off x="7389445" y="1443862"/>
            <a:ext cx="1758048" cy="1480871"/>
            <a:chOff x="3189814" y="1335253"/>
            <a:chExt cx="1758048" cy="1480871"/>
          </a:xfrm>
        </p:grpSpPr>
        <p:grpSp>
          <p:nvGrpSpPr>
            <p:cNvPr id="84" name="Group 83">
              <a:extLst>
                <a:ext uri="{FF2B5EF4-FFF2-40B4-BE49-F238E27FC236}">
                  <a16:creationId xmlns:a16="http://schemas.microsoft.com/office/drawing/2014/main" id="{1CEB256E-25AB-475A-BDCE-E74E3DD72BFE}"/>
                </a:ext>
              </a:extLst>
            </p:cNvPr>
            <p:cNvGrpSpPr/>
            <p:nvPr/>
          </p:nvGrpSpPr>
          <p:grpSpPr>
            <a:xfrm>
              <a:off x="3269550" y="1335253"/>
              <a:ext cx="1611430" cy="1480871"/>
              <a:chOff x="5437073" y="1861025"/>
              <a:chExt cx="1611430" cy="1480871"/>
            </a:xfrm>
          </p:grpSpPr>
          <p:grpSp>
            <p:nvGrpSpPr>
              <p:cNvPr id="86" name="Group 85">
                <a:extLst>
                  <a:ext uri="{FF2B5EF4-FFF2-40B4-BE49-F238E27FC236}">
                    <a16:creationId xmlns:a16="http://schemas.microsoft.com/office/drawing/2014/main" id="{E63BFE51-6E1C-4337-98B8-4349F5636851}"/>
                  </a:ext>
                </a:extLst>
              </p:cNvPr>
              <p:cNvGrpSpPr/>
              <p:nvPr/>
            </p:nvGrpSpPr>
            <p:grpSpPr>
              <a:xfrm>
                <a:off x="5437073" y="2275034"/>
                <a:ext cx="1611430" cy="1066862"/>
                <a:chOff x="6675120" y="2005965"/>
                <a:chExt cx="1343740" cy="889635"/>
              </a:xfrm>
            </p:grpSpPr>
            <p:sp>
              <p:nvSpPr>
                <p:cNvPr id="88" name="Freeform: Shape 87">
                  <a:extLst>
                    <a:ext uri="{FF2B5EF4-FFF2-40B4-BE49-F238E27FC236}">
                      <a16:creationId xmlns:a16="http://schemas.microsoft.com/office/drawing/2014/main" id="{F08B29BC-90C8-4B7F-9DF9-6B3C8196ABA7}"/>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F72CE6AB-CA3B-4DEC-8A4E-4D7B604604B0}"/>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Oval 90">
                  <a:extLst>
                    <a:ext uri="{FF2B5EF4-FFF2-40B4-BE49-F238E27FC236}">
                      <a16:creationId xmlns:a16="http://schemas.microsoft.com/office/drawing/2014/main" id="{2B8C9964-B8C9-429E-8C9F-E0DAD3E50D0C}"/>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6B8772B-35A1-4114-9627-C1C41B1EEE2A}"/>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2C4E7B6A-D015-483C-AA17-9B1ABFAB44C4}"/>
                  </a:ext>
                </a:extLst>
              </p:cNvPr>
              <p:cNvSpPr txBox="1"/>
              <p:nvPr/>
            </p:nvSpPr>
            <p:spPr>
              <a:xfrm>
                <a:off x="5706357" y="1861025"/>
                <a:ext cx="1060008" cy="369332"/>
              </a:xfrm>
              <a:prstGeom prst="rect">
                <a:avLst/>
              </a:prstGeom>
              <a:noFill/>
            </p:spPr>
            <p:txBody>
              <a:bodyPr wrap="square" rtlCol="0">
                <a:spAutoFit/>
              </a:bodyPr>
              <a:lstStyle/>
              <a:p>
                <a:pPr algn="ctr"/>
                <a:r>
                  <a:rPr lang="en-US" dirty="0"/>
                  <a:t>Y</a:t>
                </a:r>
              </a:p>
            </p:txBody>
          </p:sp>
        </p:grpSp>
        <p:sp>
          <p:nvSpPr>
            <p:cNvPr id="85" name="TextBox 84">
              <a:extLst>
                <a:ext uri="{FF2B5EF4-FFF2-40B4-BE49-F238E27FC236}">
                  <a16:creationId xmlns:a16="http://schemas.microsoft.com/office/drawing/2014/main" id="{486D363F-8E42-4B61-B1EA-42E93A2D0B26}"/>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93" name="Group 92">
            <a:extLst>
              <a:ext uri="{FF2B5EF4-FFF2-40B4-BE49-F238E27FC236}">
                <a16:creationId xmlns:a16="http://schemas.microsoft.com/office/drawing/2014/main" id="{C49AAE65-9DF3-4C58-84D7-09562582F955}"/>
              </a:ext>
            </a:extLst>
          </p:cNvPr>
          <p:cNvGrpSpPr/>
          <p:nvPr/>
        </p:nvGrpSpPr>
        <p:grpSpPr>
          <a:xfrm>
            <a:off x="9596660" y="3588596"/>
            <a:ext cx="1758048" cy="1480869"/>
            <a:chOff x="3189814" y="1335253"/>
            <a:chExt cx="1758048" cy="1480869"/>
          </a:xfrm>
        </p:grpSpPr>
        <p:grpSp>
          <p:nvGrpSpPr>
            <p:cNvPr id="94" name="Group 93">
              <a:extLst>
                <a:ext uri="{FF2B5EF4-FFF2-40B4-BE49-F238E27FC236}">
                  <a16:creationId xmlns:a16="http://schemas.microsoft.com/office/drawing/2014/main" id="{4AD12157-EBE7-470F-8742-CB94FE9E18A0}"/>
                </a:ext>
              </a:extLst>
            </p:cNvPr>
            <p:cNvGrpSpPr/>
            <p:nvPr/>
          </p:nvGrpSpPr>
          <p:grpSpPr>
            <a:xfrm>
              <a:off x="3269550" y="1335253"/>
              <a:ext cx="1608288" cy="1480869"/>
              <a:chOff x="5437073" y="1861025"/>
              <a:chExt cx="1608288" cy="1480869"/>
            </a:xfrm>
          </p:grpSpPr>
          <p:grpSp>
            <p:nvGrpSpPr>
              <p:cNvPr id="96" name="Group 95">
                <a:extLst>
                  <a:ext uri="{FF2B5EF4-FFF2-40B4-BE49-F238E27FC236}">
                    <a16:creationId xmlns:a16="http://schemas.microsoft.com/office/drawing/2014/main" id="{BD507AFC-F343-44C9-9581-6A5E37DF82D6}"/>
                  </a:ext>
                </a:extLst>
              </p:cNvPr>
              <p:cNvGrpSpPr/>
              <p:nvPr/>
            </p:nvGrpSpPr>
            <p:grpSpPr>
              <a:xfrm>
                <a:off x="5437073" y="2281886"/>
                <a:ext cx="1608288" cy="1060008"/>
                <a:chOff x="6675120" y="2011680"/>
                <a:chExt cx="1341120" cy="883920"/>
              </a:xfrm>
            </p:grpSpPr>
            <p:sp>
              <p:nvSpPr>
                <p:cNvPr id="98" name="Freeform: Shape 97">
                  <a:extLst>
                    <a:ext uri="{FF2B5EF4-FFF2-40B4-BE49-F238E27FC236}">
                      <a16:creationId xmlns:a16="http://schemas.microsoft.com/office/drawing/2014/main" id="{61733DEC-1FD0-4A04-83D8-D9FC4F2A6804}"/>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AA20B63D-F3D2-4FAA-88B4-2A47309401F9}"/>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7944403D-846A-452C-B367-DADDF1A91B95}"/>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B80BE7A6-7F00-46D6-B3D4-7124232DCCC6}"/>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95" name="TextBox 94">
              <a:extLst>
                <a:ext uri="{FF2B5EF4-FFF2-40B4-BE49-F238E27FC236}">
                  <a16:creationId xmlns:a16="http://schemas.microsoft.com/office/drawing/2014/main" id="{60240169-334C-4550-B971-E6D0BEA97620}"/>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03" name="Group 102">
            <a:extLst>
              <a:ext uri="{FF2B5EF4-FFF2-40B4-BE49-F238E27FC236}">
                <a16:creationId xmlns:a16="http://schemas.microsoft.com/office/drawing/2014/main" id="{2FBA0DF8-0A23-4516-AFB6-FE4E3A364A46}"/>
              </a:ext>
            </a:extLst>
          </p:cNvPr>
          <p:cNvGrpSpPr/>
          <p:nvPr/>
        </p:nvGrpSpPr>
        <p:grpSpPr>
          <a:xfrm>
            <a:off x="5230885" y="3527455"/>
            <a:ext cx="1758048" cy="1487153"/>
            <a:chOff x="3189814" y="1335253"/>
            <a:chExt cx="1758048" cy="1487153"/>
          </a:xfrm>
        </p:grpSpPr>
        <p:grpSp>
          <p:nvGrpSpPr>
            <p:cNvPr id="104" name="Group 103">
              <a:extLst>
                <a:ext uri="{FF2B5EF4-FFF2-40B4-BE49-F238E27FC236}">
                  <a16:creationId xmlns:a16="http://schemas.microsoft.com/office/drawing/2014/main" id="{7B92E0AA-9376-443F-A764-0BC05A732388}"/>
                </a:ext>
              </a:extLst>
            </p:cNvPr>
            <p:cNvGrpSpPr/>
            <p:nvPr/>
          </p:nvGrpSpPr>
          <p:grpSpPr>
            <a:xfrm>
              <a:off x="3260695" y="1335253"/>
              <a:ext cx="1617143" cy="1487153"/>
              <a:chOff x="5428218" y="1861025"/>
              <a:chExt cx="1617143" cy="1487153"/>
            </a:xfrm>
          </p:grpSpPr>
          <p:grpSp>
            <p:nvGrpSpPr>
              <p:cNvPr id="106" name="Group 105">
                <a:extLst>
                  <a:ext uri="{FF2B5EF4-FFF2-40B4-BE49-F238E27FC236}">
                    <a16:creationId xmlns:a16="http://schemas.microsoft.com/office/drawing/2014/main" id="{DC579D23-AF08-4FD7-93F8-871AD6CF12A1}"/>
                  </a:ext>
                </a:extLst>
              </p:cNvPr>
              <p:cNvGrpSpPr/>
              <p:nvPr/>
            </p:nvGrpSpPr>
            <p:grpSpPr>
              <a:xfrm>
                <a:off x="5428218" y="2281316"/>
                <a:ext cx="1617143" cy="1066862"/>
                <a:chOff x="6667736" y="2011203"/>
                <a:chExt cx="1348504" cy="889635"/>
              </a:xfrm>
            </p:grpSpPr>
            <p:sp>
              <p:nvSpPr>
                <p:cNvPr id="110" name="Freeform: Shape 109">
                  <a:extLst>
                    <a:ext uri="{FF2B5EF4-FFF2-40B4-BE49-F238E27FC236}">
                      <a16:creationId xmlns:a16="http://schemas.microsoft.com/office/drawing/2014/main" id="{D1D1BCAC-D9EA-44A0-B655-F7AB821DD87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1" name="Oval 110">
                  <a:extLst>
                    <a:ext uri="{FF2B5EF4-FFF2-40B4-BE49-F238E27FC236}">
                      <a16:creationId xmlns:a16="http://schemas.microsoft.com/office/drawing/2014/main" id="{0913E402-0F57-40BB-A248-D3ADB3F2ACD5}"/>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444EB6E-5A72-4E7E-A9A2-3E916183AD22}"/>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C90650BF-9E2F-4B1E-BF5A-DA56399C82C9}"/>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05" name="TextBox 104">
              <a:extLst>
                <a:ext uri="{FF2B5EF4-FFF2-40B4-BE49-F238E27FC236}">
                  <a16:creationId xmlns:a16="http://schemas.microsoft.com/office/drawing/2014/main" id="{DE7B8758-F405-4ADE-B0D0-06C86974B6A5}"/>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13" name="Group 112">
            <a:extLst>
              <a:ext uri="{FF2B5EF4-FFF2-40B4-BE49-F238E27FC236}">
                <a16:creationId xmlns:a16="http://schemas.microsoft.com/office/drawing/2014/main" id="{B228AA4C-4045-461B-8255-BB71F9498B96}"/>
              </a:ext>
            </a:extLst>
          </p:cNvPr>
          <p:cNvGrpSpPr/>
          <p:nvPr/>
        </p:nvGrpSpPr>
        <p:grpSpPr>
          <a:xfrm>
            <a:off x="7389445" y="3603177"/>
            <a:ext cx="1758048" cy="1480871"/>
            <a:chOff x="3189814" y="1335253"/>
            <a:chExt cx="1758048" cy="1480871"/>
          </a:xfrm>
        </p:grpSpPr>
        <p:grpSp>
          <p:nvGrpSpPr>
            <p:cNvPr id="114" name="Group 113">
              <a:extLst>
                <a:ext uri="{FF2B5EF4-FFF2-40B4-BE49-F238E27FC236}">
                  <a16:creationId xmlns:a16="http://schemas.microsoft.com/office/drawing/2014/main" id="{C3001B2B-A670-47FF-8ABF-60BCF4312D25}"/>
                </a:ext>
              </a:extLst>
            </p:cNvPr>
            <p:cNvGrpSpPr/>
            <p:nvPr/>
          </p:nvGrpSpPr>
          <p:grpSpPr>
            <a:xfrm>
              <a:off x="3269550" y="1335253"/>
              <a:ext cx="1611430" cy="1480871"/>
              <a:chOff x="5437073" y="1861025"/>
              <a:chExt cx="1611430" cy="1480871"/>
            </a:xfrm>
          </p:grpSpPr>
          <p:grpSp>
            <p:nvGrpSpPr>
              <p:cNvPr id="116" name="Group 115">
                <a:extLst>
                  <a:ext uri="{FF2B5EF4-FFF2-40B4-BE49-F238E27FC236}">
                    <a16:creationId xmlns:a16="http://schemas.microsoft.com/office/drawing/2014/main" id="{F572CCD1-74F5-4475-A6C5-AF3712B4F139}"/>
                  </a:ext>
                </a:extLst>
              </p:cNvPr>
              <p:cNvGrpSpPr/>
              <p:nvPr/>
            </p:nvGrpSpPr>
            <p:grpSpPr>
              <a:xfrm>
                <a:off x="5437073" y="2275034"/>
                <a:ext cx="1611430" cy="1066862"/>
                <a:chOff x="6675120" y="2005965"/>
                <a:chExt cx="1343740" cy="889635"/>
              </a:xfrm>
            </p:grpSpPr>
            <p:sp>
              <p:nvSpPr>
                <p:cNvPr id="119" name="Freeform: Shape 118">
                  <a:extLst>
                    <a:ext uri="{FF2B5EF4-FFF2-40B4-BE49-F238E27FC236}">
                      <a16:creationId xmlns:a16="http://schemas.microsoft.com/office/drawing/2014/main" id="{6C4CDBDA-8FAF-4BC3-9472-106C10F951D8}"/>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1" name="Oval 120">
                  <a:extLst>
                    <a:ext uri="{FF2B5EF4-FFF2-40B4-BE49-F238E27FC236}">
                      <a16:creationId xmlns:a16="http://schemas.microsoft.com/office/drawing/2014/main" id="{F0F74E04-06C6-4FF8-82EC-03119FE9E55A}"/>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A7AB1FA-C149-46F7-8DF8-638770FC23A4}"/>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8C4BFE2F-2D07-49DA-A2E3-BDEA11E99792}"/>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15" name="TextBox 114">
              <a:extLst>
                <a:ext uri="{FF2B5EF4-FFF2-40B4-BE49-F238E27FC236}">
                  <a16:creationId xmlns:a16="http://schemas.microsoft.com/office/drawing/2014/main" id="{E3CA1AD3-148B-45D9-A24F-D8881CC609EE}"/>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23" name="Group 122">
            <a:extLst>
              <a:ext uri="{FF2B5EF4-FFF2-40B4-BE49-F238E27FC236}">
                <a16:creationId xmlns:a16="http://schemas.microsoft.com/office/drawing/2014/main" id="{EC11ADDF-05C3-44C3-85EB-E2988288D199}"/>
              </a:ext>
            </a:extLst>
          </p:cNvPr>
          <p:cNvGrpSpPr/>
          <p:nvPr/>
        </p:nvGrpSpPr>
        <p:grpSpPr>
          <a:xfrm>
            <a:off x="7389445" y="5294547"/>
            <a:ext cx="1758048" cy="1487151"/>
            <a:chOff x="3189814" y="1335253"/>
            <a:chExt cx="1758048" cy="1487151"/>
          </a:xfrm>
        </p:grpSpPr>
        <p:grpSp>
          <p:nvGrpSpPr>
            <p:cNvPr id="124" name="Group 123">
              <a:extLst>
                <a:ext uri="{FF2B5EF4-FFF2-40B4-BE49-F238E27FC236}">
                  <a16:creationId xmlns:a16="http://schemas.microsoft.com/office/drawing/2014/main" id="{2AF11F8A-73FA-45CE-8977-8FFED4F81172}"/>
                </a:ext>
              </a:extLst>
            </p:cNvPr>
            <p:cNvGrpSpPr/>
            <p:nvPr/>
          </p:nvGrpSpPr>
          <p:grpSpPr>
            <a:xfrm>
              <a:off x="3260695" y="1335253"/>
              <a:ext cx="1620285" cy="1487151"/>
              <a:chOff x="5428218" y="1861025"/>
              <a:chExt cx="1620285" cy="1487151"/>
            </a:xfrm>
          </p:grpSpPr>
          <p:grpSp>
            <p:nvGrpSpPr>
              <p:cNvPr id="126" name="Group 125">
                <a:extLst>
                  <a:ext uri="{FF2B5EF4-FFF2-40B4-BE49-F238E27FC236}">
                    <a16:creationId xmlns:a16="http://schemas.microsoft.com/office/drawing/2014/main" id="{4FD02200-2212-4B65-A6EE-AA69290383FE}"/>
                  </a:ext>
                </a:extLst>
              </p:cNvPr>
              <p:cNvGrpSpPr/>
              <p:nvPr/>
            </p:nvGrpSpPr>
            <p:grpSpPr>
              <a:xfrm>
                <a:off x="5428218" y="2275033"/>
                <a:ext cx="1620285" cy="1073143"/>
                <a:chOff x="6667736" y="2005965"/>
                <a:chExt cx="1351124" cy="894873"/>
              </a:xfrm>
            </p:grpSpPr>
            <p:sp>
              <p:nvSpPr>
                <p:cNvPr id="129" name="Freeform: Shape 128">
                  <a:extLst>
                    <a:ext uri="{FF2B5EF4-FFF2-40B4-BE49-F238E27FC236}">
                      <a16:creationId xmlns:a16="http://schemas.microsoft.com/office/drawing/2014/main" id="{79656ED0-F620-4E10-B853-3BA88C8E12E4}"/>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0" name="Freeform: Shape 129">
                  <a:extLst>
                    <a:ext uri="{FF2B5EF4-FFF2-40B4-BE49-F238E27FC236}">
                      <a16:creationId xmlns:a16="http://schemas.microsoft.com/office/drawing/2014/main" id="{AD335B42-C131-46C5-B90E-6D71D008C6CE}"/>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31" name="Oval 130">
                  <a:extLst>
                    <a:ext uri="{FF2B5EF4-FFF2-40B4-BE49-F238E27FC236}">
                      <a16:creationId xmlns:a16="http://schemas.microsoft.com/office/drawing/2014/main" id="{7CDC58F9-3129-4694-97B5-B974650BC097}"/>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80EE2E-AD01-41C4-9CC6-C9AACFAF8AA1}"/>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2DF32136-24AC-4046-8053-4E108715C23A}"/>
                  </a:ext>
                </a:extLst>
              </p:cNvPr>
              <p:cNvSpPr txBox="1"/>
              <p:nvPr/>
            </p:nvSpPr>
            <p:spPr>
              <a:xfrm>
                <a:off x="5706357" y="1861025"/>
                <a:ext cx="1060008" cy="369332"/>
              </a:xfrm>
              <a:prstGeom prst="rect">
                <a:avLst/>
              </a:prstGeom>
              <a:noFill/>
            </p:spPr>
            <p:txBody>
              <a:bodyPr wrap="square" rtlCol="0">
                <a:spAutoFit/>
              </a:bodyPr>
              <a:lstStyle/>
              <a:p>
                <a:pPr algn="ctr"/>
                <a:r>
                  <a:rPr lang="en-US" dirty="0" err="1"/>
                  <a:t>xor</a:t>
                </a:r>
                <a:r>
                  <a:rPr lang="en-US" dirty="0"/>
                  <a:t>(x, y)</a:t>
                </a:r>
              </a:p>
            </p:txBody>
          </p:sp>
        </p:grpSp>
        <p:sp>
          <p:nvSpPr>
            <p:cNvPr id="125" name="TextBox 124">
              <a:extLst>
                <a:ext uri="{FF2B5EF4-FFF2-40B4-BE49-F238E27FC236}">
                  <a16:creationId xmlns:a16="http://schemas.microsoft.com/office/drawing/2014/main" id="{090CCB26-315D-4BAA-A5B3-9EFAB06EC71A}"/>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sp>
        <p:nvSpPr>
          <p:cNvPr id="134" name="Content Placeholder 133">
            <a:extLst>
              <a:ext uri="{FF2B5EF4-FFF2-40B4-BE49-F238E27FC236}">
                <a16:creationId xmlns:a16="http://schemas.microsoft.com/office/drawing/2014/main" id="{0FD79038-D280-455A-A422-060F23E3CC11}"/>
              </a:ext>
            </a:extLst>
          </p:cNvPr>
          <p:cNvSpPr>
            <a:spLocks noGrp="1"/>
          </p:cNvSpPr>
          <p:nvPr>
            <p:ph idx="1"/>
          </p:nvPr>
        </p:nvSpPr>
        <p:spPr>
          <a:xfrm>
            <a:off x="838200" y="1825625"/>
            <a:ext cx="3881079" cy="3258423"/>
          </a:xfrm>
        </p:spPr>
        <p:txBody>
          <a:bodyPr/>
          <a:lstStyle/>
          <a:p>
            <a:r>
              <a:rPr lang="en-US" dirty="0"/>
              <a:t>&amp; means “and”</a:t>
            </a:r>
          </a:p>
          <a:p>
            <a:r>
              <a:rPr lang="en-US" dirty="0"/>
              <a:t>| means “or”</a:t>
            </a:r>
          </a:p>
          <a:p>
            <a:r>
              <a:rPr lang="en-US" dirty="0"/>
              <a:t>! means “not”</a:t>
            </a:r>
          </a:p>
          <a:p>
            <a:endParaRPr lang="en-US" dirty="0"/>
          </a:p>
          <a:p>
            <a:r>
              <a:rPr lang="en-US" dirty="0" err="1"/>
              <a:t>xor</a:t>
            </a:r>
            <a:r>
              <a:rPr lang="en-US" dirty="0"/>
              <a:t>() is a rare command</a:t>
            </a:r>
          </a:p>
        </p:txBody>
      </p:sp>
    </p:spTree>
    <p:extLst>
      <p:ext uri="{BB962C8B-B14F-4D97-AF65-F5344CB8AC3E}">
        <p14:creationId xmlns:p14="http://schemas.microsoft.com/office/powerpoint/2010/main" val="2353840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9" name="Rectangle 8">
            <a:extLst>
              <a:ext uri="{FF2B5EF4-FFF2-40B4-BE49-F238E27FC236}">
                <a16:creationId xmlns:a16="http://schemas.microsoft.com/office/drawing/2014/main" id="{87E225D4-6C88-4F95-9F23-EF80B5F21DD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3EAD32F6-B5F8-40D9-821A-D7B8FF7B4909}"/>
              </a:ext>
            </a:extLst>
          </p:cNvPr>
          <p:cNvSpPr>
            <a:spLocks noGrp="1"/>
          </p:cNvSpPr>
          <p:nvPr>
            <p:ph type="sldNum" sz="quarter" idx="12"/>
          </p:nvPr>
        </p:nvSpPr>
        <p:spPr/>
        <p:txBody>
          <a:bodyPr/>
          <a:lstStyle/>
          <a:p>
            <a:fld id="{6D95AE55-B5F4-483D-AEFF-E8059F5502F5}" type="slidenum">
              <a:rPr lang="en-US" smtClean="0"/>
              <a:t>31</a:t>
            </a:fld>
            <a:endParaRPr lang="en-US"/>
          </a:p>
        </p:txBody>
      </p:sp>
    </p:spTree>
    <p:extLst>
      <p:ext uri="{BB962C8B-B14F-4D97-AF65-F5344CB8AC3E}">
        <p14:creationId xmlns:p14="http://schemas.microsoft.com/office/powerpoint/2010/main" val="164087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5" name="Slide Number Placeholder 4">
            <a:extLst>
              <a:ext uri="{FF2B5EF4-FFF2-40B4-BE49-F238E27FC236}">
                <a16:creationId xmlns:a16="http://schemas.microsoft.com/office/drawing/2014/main" id="{20A45654-F597-43B6-87C4-622C87198FD2}"/>
              </a:ext>
            </a:extLst>
          </p:cNvPr>
          <p:cNvSpPr>
            <a:spLocks noGrp="1"/>
          </p:cNvSpPr>
          <p:nvPr>
            <p:ph type="sldNum" sz="quarter" idx="12"/>
          </p:nvPr>
        </p:nvSpPr>
        <p:spPr/>
        <p:txBody>
          <a:bodyPr/>
          <a:lstStyle/>
          <a:p>
            <a:fld id="{6D95AE55-B5F4-483D-AEFF-E8059F5502F5}" type="slidenum">
              <a:rPr lang="en-US" smtClean="0"/>
              <a:t>32</a:t>
            </a:fld>
            <a:endParaRPr lang="en-US"/>
          </a:p>
        </p:txBody>
      </p:sp>
    </p:spTree>
    <p:extLst>
      <p:ext uri="{BB962C8B-B14F-4D97-AF65-F5344CB8AC3E}">
        <p14:creationId xmlns:p14="http://schemas.microsoft.com/office/powerpoint/2010/main" val="2618777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70BC-DAF3-4E1F-8373-220FF58C39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8AF674B-2C5B-4D49-8D7B-10A2BD43CFB6}"/>
              </a:ext>
            </a:extLst>
          </p:cNvPr>
          <p:cNvSpPr>
            <a:spLocks noGrp="1"/>
          </p:cNvSpPr>
          <p:nvPr>
            <p:ph idx="1"/>
          </p:nvPr>
        </p:nvSpPr>
        <p:spPr>
          <a:xfrm>
            <a:off x="838201" y="1825625"/>
            <a:ext cx="6185598" cy="4605320"/>
          </a:xfrm>
        </p:spPr>
        <p:txBody>
          <a:bodyPr>
            <a:normAutofit/>
          </a:bodyPr>
          <a:lstStyle/>
          <a:p>
            <a:r>
              <a:rPr lang="en-US" dirty="0"/>
              <a:t>What is a variable?</a:t>
            </a:r>
          </a:p>
          <a:p>
            <a:endParaRPr lang="en-US" dirty="0"/>
          </a:p>
          <a:p>
            <a:r>
              <a:rPr lang="en-US" dirty="0"/>
              <a:t>Variable Naming:</a:t>
            </a:r>
          </a:p>
          <a:p>
            <a:r>
              <a:rPr lang="en-US" dirty="0"/>
              <a:t>NEVER name something the same as a function (e.g., “mean”)</a:t>
            </a:r>
          </a:p>
          <a:p>
            <a:r>
              <a:rPr lang="en-US" dirty="0"/>
              <a:t>Can’t start with a number</a:t>
            </a:r>
          </a:p>
          <a:p>
            <a:r>
              <a:rPr lang="en-US" dirty="0"/>
              <a:t>Can’t contain a space</a:t>
            </a:r>
          </a:p>
          <a:p>
            <a:r>
              <a:rPr lang="en-US" dirty="0"/>
              <a:t>Make it unique and memorable</a:t>
            </a:r>
          </a:p>
          <a:p>
            <a:r>
              <a:rPr lang="en-US" dirty="0"/>
              <a:t>Upper vs lowercase </a:t>
            </a:r>
          </a:p>
          <a:p>
            <a:endParaRPr lang="en-US" dirty="0"/>
          </a:p>
        </p:txBody>
      </p:sp>
      <p:sp>
        <p:nvSpPr>
          <p:cNvPr id="4" name="Slide Number Placeholder 3">
            <a:extLst>
              <a:ext uri="{FF2B5EF4-FFF2-40B4-BE49-F238E27FC236}">
                <a16:creationId xmlns:a16="http://schemas.microsoft.com/office/drawing/2014/main" id="{AFBDA466-2DAD-4427-9ECE-858DDA860018}"/>
              </a:ext>
            </a:extLst>
          </p:cNvPr>
          <p:cNvSpPr>
            <a:spLocks noGrp="1"/>
          </p:cNvSpPr>
          <p:nvPr>
            <p:ph type="sldNum" sz="quarter" idx="12"/>
          </p:nvPr>
        </p:nvSpPr>
        <p:spPr/>
        <p:txBody>
          <a:bodyPr/>
          <a:lstStyle/>
          <a:p>
            <a:fld id="{6D95AE55-B5F4-483D-AEFF-E8059F5502F5}" type="slidenum">
              <a:rPr lang="en-US" smtClean="0"/>
              <a:t>33</a:t>
            </a:fld>
            <a:endParaRPr lang="en-US"/>
          </a:p>
        </p:txBody>
      </p:sp>
      <p:sp>
        <p:nvSpPr>
          <p:cNvPr id="5" name="TextBox 4">
            <a:extLst>
              <a:ext uri="{FF2B5EF4-FFF2-40B4-BE49-F238E27FC236}">
                <a16:creationId xmlns:a16="http://schemas.microsoft.com/office/drawing/2014/main" id="{05CBBF39-D719-45DD-A504-F6FBDDCA0B94}"/>
              </a:ext>
            </a:extLst>
          </p:cNvPr>
          <p:cNvSpPr txBox="1"/>
          <p:nvPr/>
        </p:nvSpPr>
        <p:spPr>
          <a:xfrm>
            <a:off x="7849437" y="1985885"/>
            <a:ext cx="3073122" cy="1569660"/>
          </a:xfrm>
          <a:prstGeom prst="rect">
            <a:avLst/>
          </a:prstGeom>
          <a:noFill/>
          <a:ln w="57150">
            <a:solidFill>
              <a:schemeClr val="accent6"/>
            </a:solidFill>
          </a:ln>
        </p:spPr>
        <p:txBody>
          <a:bodyPr wrap="square" rtlCol="0">
            <a:spAutoFit/>
          </a:bodyPr>
          <a:lstStyle/>
          <a:p>
            <a:pPr algn="ctr"/>
            <a:r>
              <a:rPr lang="en-US" sz="2400" b="1" dirty="0"/>
              <a:t>Good</a:t>
            </a:r>
          </a:p>
          <a:p>
            <a:r>
              <a:rPr lang="en-US" sz="2400" dirty="0"/>
              <a:t>juneaurain_2005-2019</a:t>
            </a:r>
          </a:p>
          <a:p>
            <a:r>
              <a:rPr lang="en-US" sz="2400" dirty="0" err="1"/>
              <a:t>blackcod_surveycount</a:t>
            </a:r>
            <a:endParaRPr lang="en-US" sz="2400" dirty="0"/>
          </a:p>
          <a:p>
            <a:r>
              <a:rPr lang="en-US" sz="2400" dirty="0" err="1"/>
              <a:t>tanner_chela</a:t>
            </a:r>
            <a:endParaRPr lang="en-US" sz="2400" dirty="0"/>
          </a:p>
        </p:txBody>
      </p:sp>
      <p:sp>
        <p:nvSpPr>
          <p:cNvPr id="7" name="TextBox 6">
            <a:extLst>
              <a:ext uri="{FF2B5EF4-FFF2-40B4-BE49-F238E27FC236}">
                <a16:creationId xmlns:a16="http://schemas.microsoft.com/office/drawing/2014/main" id="{A8C407C3-D7A7-4C2D-B8C1-A25CBA6FEB14}"/>
              </a:ext>
            </a:extLst>
          </p:cNvPr>
          <p:cNvSpPr txBox="1"/>
          <p:nvPr/>
        </p:nvSpPr>
        <p:spPr>
          <a:xfrm>
            <a:off x="7849438" y="4128285"/>
            <a:ext cx="3073122" cy="1938992"/>
          </a:xfrm>
          <a:prstGeom prst="rect">
            <a:avLst/>
          </a:prstGeom>
          <a:noFill/>
          <a:ln w="57150">
            <a:solidFill>
              <a:srgbClr val="C00000"/>
            </a:solidFill>
          </a:ln>
        </p:spPr>
        <p:txBody>
          <a:bodyPr wrap="square" rtlCol="0">
            <a:spAutoFit/>
          </a:bodyPr>
          <a:lstStyle/>
          <a:p>
            <a:pPr algn="ctr"/>
            <a:r>
              <a:rPr lang="en-US" sz="2400" b="1" dirty="0"/>
              <a:t>Bad</a:t>
            </a:r>
          </a:p>
          <a:p>
            <a:r>
              <a:rPr lang="en-US" sz="2400" dirty="0"/>
              <a:t>x</a:t>
            </a:r>
          </a:p>
          <a:p>
            <a:r>
              <a:rPr lang="en-US" sz="2400" dirty="0"/>
              <a:t>dataframe1</a:t>
            </a:r>
          </a:p>
          <a:p>
            <a:r>
              <a:rPr lang="en-US" sz="2400" dirty="0"/>
              <a:t>mean</a:t>
            </a:r>
          </a:p>
          <a:p>
            <a:r>
              <a:rPr lang="en-US" sz="2400" dirty="0"/>
              <a:t>weight</a:t>
            </a:r>
          </a:p>
        </p:txBody>
      </p:sp>
    </p:spTree>
    <p:extLst>
      <p:ext uri="{BB962C8B-B14F-4D97-AF65-F5344CB8AC3E}">
        <p14:creationId xmlns:p14="http://schemas.microsoft.com/office/powerpoint/2010/main" val="85335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 Revisited</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825624"/>
            <a:ext cx="6537290" cy="4667251"/>
          </a:xfrm>
        </p:spPr>
        <p:txBody>
          <a:bodyPr>
            <a:noAutofit/>
          </a:bodyPr>
          <a:lstStyle/>
          <a:p>
            <a:pPr marL="0" indent="0">
              <a:buNone/>
            </a:pPr>
            <a:r>
              <a:rPr lang="en-US" sz="3600" dirty="0"/>
              <a:t>Some common errors:</a:t>
            </a:r>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37544"/>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Errors </a:t>
            </a:r>
            <a:r>
              <a:rPr lang="en-US" dirty="0" err="1"/>
              <a:t>Revisted</a:t>
            </a:r>
            <a:r>
              <a:rPr lang="en-US" dirty="0"/>
              <a:t> cont.</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extLst>
              <p:ext uri="{D42A27DB-BD31-4B8C-83A1-F6EECF244321}">
                <p14:modId xmlns:p14="http://schemas.microsoft.com/office/powerpoint/2010/main" val="3550625978"/>
              </p:ext>
            </p:extLst>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7F8-B0B7-49B8-9131-D0D0143D5E07}"/>
              </a:ext>
            </a:extLst>
          </p:cNvPr>
          <p:cNvSpPr>
            <a:spLocks noGrp="1"/>
          </p:cNvSpPr>
          <p:nvPr>
            <p:ph type="title"/>
          </p:nvPr>
        </p:nvSpPr>
        <p:spPr/>
        <p:txBody>
          <a:bodyPr/>
          <a:lstStyle/>
          <a:p>
            <a:r>
              <a:rPr lang="en-US" dirty="0"/>
              <a:t>Stop! And Restarting</a:t>
            </a:r>
          </a:p>
        </p:txBody>
      </p:sp>
      <p:sp>
        <p:nvSpPr>
          <p:cNvPr id="3" name="Content Placeholder 2">
            <a:extLst>
              <a:ext uri="{FF2B5EF4-FFF2-40B4-BE49-F238E27FC236}">
                <a16:creationId xmlns:a16="http://schemas.microsoft.com/office/drawing/2014/main" id="{7EFCDCE9-A13B-4518-BF6C-69EF9291F3D7}"/>
              </a:ext>
            </a:extLst>
          </p:cNvPr>
          <p:cNvSpPr>
            <a:spLocks noGrp="1"/>
          </p:cNvSpPr>
          <p:nvPr>
            <p:ph idx="1"/>
          </p:nvPr>
        </p:nvSpPr>
        <p:spPr/>
        <p:txBody>
          <a:bodyPr/>
          <a:lstStyle/>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4" name="Slide Number Placeholder 3">
            <a:extLst>
              <a:ext uri="{FF2B5EF4-FFF2-40B4-BE49-F238E27FC236}">
                <a16:creationId xmlns:a16="http://schemas.microsoft.com/office/drawing/2014/main" id="{9B189068-6A85-4CE4-B975-0551D0606AFF}"/>
              </a:ext>
            </a:extLst>
          </p:cNvPr>
          <p:cNvSpPr>
            <a:spLocks noGrp="1"/>
          </p:cNvSpPr>
          <p:nvPr>
            <p:ph type="sldNum" sz="quarter" idx="12"/>
          </p:nvPr>
        </p:nvSpPr>
        <p:spPr/>
        <p:txBody>
          <a:bodyPr/>
          <a:lstStyle/>
          <a:p>
            <a:fld id="{6D95AE55-B5F4-483D-AEFF-E8059F5502F5}" type="slidenum">
              <a:rPr lang="en-US" smtClean="0"/>
              <a:t>36</a:t>
            </a:fld>
            <a:endParaRPr lang="en-US"/>
          </a:p>
        </p:txBody>
      </p:sp>
    </p:spTree>
    <p:extLst>
      <p:ext uri="{BB962C8B-B14F-4D97-AF65-F5344CB8AC3E}">
        <p14:creationId xmlns:p14="http://schemas.microsoft.com/office/powerpoint/2010/main" val="1477459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Tree>
    <p:extLst>
      <p:ext uri="{BB962C8B-B14F-4D97-AF65-F5344CB8AC3E}">
        <p14:creationId xmlns:p14="http://schemas.microsoft.com/office/powerpoint/2010/main" val="2155162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6"/>
            <a:ext cx="4884174" cy="321420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3416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pPr marL="0" indent="0">
              <a:buNone/>
            </a:pPr>
            <a:endParaRPr lang="en-US" dirty="0">
              <a:latin typeface="Consolas" panose="020B0609020204030204" pitchFamily="49" charset="0"/>
            </a:endParaRPr>
          </a:p>
        </p:txBody>
      </p:sp>
      <p:pic>
        <p:nvPicPr>
          <p:cNvPr id="9" name="Graphic 8" descr="Checkmark">
            <a:extLst>
              <a:ext uri="{FF2B5EF4-FFF2-40B4-BE49-F238E27FC236}">
                <a16:creationId xmlns:a16="http://schemas.microsoft.com/office/drawing/2014/main" id="{DB1B3E28-9775-44C2-827F-F73D5A165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4920" y="3312042"/>
            <a:ext cx="914400" cy="914400"/>
          </a:xfrm>
          <a:prstGeom prst="rect">
            <a:avLst/>
          </a:prstGeom>
        </p:spPr>
      </p:pic>
      <p:pic>
        <p:nvPicPr>
          <p:cNvPr id="11" name="Graphic 10" descr="Checkmark">
            <a:extLst>
              <a:ext uri="{FF2B5EF4-FFF2-40B4-BE49-F238E27FC236}">
                <a16:creationId xmlns:a16="http://schemas.microsoft.com/office/drawing/2014/main" id="{C4F17122-93F6-4CD8-AEB7-CD480AAA8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517" y="2397642"/>
            <a:ext cx="914400" cy="914400"/>
          </a:xfrm>
          <a:prstGeom prst="rect">
            <a:avLst/>
          </a:prstGeom>
        </p:spPr>
      </p:pic>
      <p:pic>
        <p:nvPicPr>
          <p:cNvPr id="13" name="Graphic 12" descr="Checkmark">
            <a:extLst>
              <a:ext uri="{FF2B5EF4-FFF2-40B4-BE49-F238E27FC236}">
                <a16:creationId xmlns:a16="http://schemas.microsoft.com/office/drawing/2014/main" id="{D15B4166-17B4-46FB-A837-60237F180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647" y="2971800"/>
            <a:ext cx="914400" cy="914400"/>
          </a:xfrm>
          <a:prstGeom prst="rect">
            <a:avLst/>
          </a:prstGeom>
        </p:spPr>
      </p:pic>
      <p:sp>
        <p:nvSpPr>
          <p:cNvPr id="14" name="Content Placeholder 2">
            <a:extLst>
              <a:ext uri="{FF2B5EF4-FFF2-40B4-BE49-F238E27FC236}">
                <a16:creationId xmlns:a16="http://schemas.microsoft.com/office/drawing/2014/main" id="{0DAAB178-C51A-4F15-BCC3-5083AF7871CA}"/>
              </a:ext>
            </a:extLst>
          </p:cNvPr>
          <p:cNvSpPr txBox="1">
            <a:spLocks/>
          </p:cNvSpPr>
          <p:nvPr/>
        </p:nvSpPr>
        <p:spPr>
          <a:xfrm>
            <a:off x="658762" y="5434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didn’t these run? </a:t>
            </a:r>
          </a:p>
          <a:p>
            <a:pPr marL="0" indent="0">
              <a:buFont typeface="Arial" panose="020B0604020202020204" pitchFamily="34" charset="0"/>
              <a:buNone/>
            </a:pPr>
            <a:r>
              <a:rPr lang="en-US" dirty="0"/>
              <a:t>Case sensitivity, combining types, and calling an object that doesn’t exist</a:t>
            </a:r>
          </a:p>
          <a:p>
            <a:pPr marL="0" indent="0">
              <a:buFont typeface="Arial" panose="020B0604020202020204" pitchFamily="34" charset="0"/>
              <a:buNone/>
            </a:pPr>
            <a:endParaRPr lang="en-US" dirty="0">
              <a:latin typeface="Consolas" panose="020B0609020204030204" pitchFamily="49" charset="0"/>
            </a:endParaRPr>
          </a:p>
          <a:p>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1E13AA94-92F4-4841-85A4-62F5837CB986}"/>
              </a:ext>
            </a:extLst>
          </p:cNvPr>
          <p:cNvSpPr txBox="1">
            <a:spLocks/>
          </p:cNvSpPr>
          <p:nvPr/>
        </p:nvSpPr>
        <p:spPr>
          <a:xfrm>
            <a:off x="6290188" y="5434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didn’t these run? </a:t>
            </a:r>
          </a:p>
          <a:p>
            <a:pPr marL="0" indent="0">
              <a:buFont typeface="Arial" panose="020B0604020202020204" pitchFamily="34" charset="0"/>
              <a:buNone/>
            </a:pPr>
            <a:r>
              <a:rPr lang="en-US" sz="2400" dirty="0"/>
              <a:t>Case sensitivity, used wrong code inputs</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
        <p:nvSpPr>
          <p:cNvPr id="4" name="Slide Number Placeholder 3">
            <a:extLst>
              <a:ext uri="{FF2B5EF4-FFF2-40B4-BE49-F238E27FC236}">
                <a16:creationId xmlns:a16="http://schemas.microsoft.com/office/drawing/2014/main" id="{A3DF053F-1EA2-4813-819C-FEB0B755A00F}"/>
              </a:ext>
            </a:extLst>
          </p:cNvPr>
          <p:cNvSpPr>
            <a:spLocks noGrp="1"/>
          </p:cNvSpPr>
          <p:nvPr>
            <p:ph type="sldNum" sz="quarter" idx="12"/>
          </p:nvPr>
        </p:nvSpPr>
        <p:spPr/>
        <p:txBody>
          <a:bodyPr/>
          <a:lstStyle/>
          <a:p>
            <a:fld id="{6D95AE55-B5F4-483D-AEFF-E8059F5502F5}" type="slidenum">
              <a:rPr lang="en-US" smtClean="0"/>
              <a:t>38</a:t>
            </a:fld>
            <a:endParaRPr lang="en-US"/>
          </a:p>
        </p:txBody>
      </p:sp>
    </p:spTree>
    <p:extLst>
      <p:ext uri="{BB962C8B-B14F-4D97-AF65-F5344CB8AC3E}">
        <p14:creationId xmlns:p14="http://schemas.microsoft.com/office/powerpoint/2010/main" val="367372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4214-BE5A-4A4E-84D4-E2140628103F}"/>
              </a:ext>
            </a:extLst>
          </p:cNvPr>
          <p:cNvSpPr>
            <a:spLocks noGrp="1"/>
          </p:cNvSpPr>
          <p:nvPr>
            <p:ph type="title"/>
          </p:nvPr>
        </p:nvSpPr>
        <p:spPr/>
        <p:txBody>
          <a:bodyPr/>
          <a:lstStyle/>
          <a:p>
            <a:r>
              <a:rPr lang="en-US" sz="6000" b="1" dirty="0"/>
              <a:t>3 – Working With </a:t>
            </a:r>
            <a:r>
              <a:rPr lang="en-US" sz="6000" b="1" i="1" dirty="0"/>
              <a:t>Your</a:t>
            </a:r>
            <a:r>
              <a:rPr lang="en-US" sz="6000" b="1" dirty="0"/>
              <a:t> Data</a:t>
            </a:r>
            <a:endParaRPr lang="en-US" dirty="0"/>
          </a:p>
        </p:txBody>
      </p:sp>
      <p:sp>
        <p:nvSpPr>
          <p:cNvPr id="3" name="Text Placeholder 2">
            <a:extLst>
              <a:ext uri="{FF2B5EF4-FFF2-40B4-BE49-F238E27FC236}">
                <a16:creationId xmlns:a16="http://schemas.microsoft.com/office/drawing/2014/main" id="{822C827F-694E-41F8-8209-DFE86AD1BE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3CD59-2C96-4253-86C0-99BCB81C6E32}"/>
              </a:ext>
            </a:extLst>
          </p:cNvPr>
          <p:cNvSpPr>
            <a:spLocks noGrp="1"/>
          </p:cNvSpPr>
          <p:nvPr>
            <p:ph type="sldNum" sz="quarter" idx="12"/>
          </p:nvPr>
        </p:nvSpPr>
        <p:spPr/>
        <p:txBody>
          <a:bodyPr/>
          <a:lstStyle/>
          <a:p>
            <a:fld id="{6D95AE55-B5F4-483D-AEFF-E8059F5502F5}" type="slidenum">
              <a:rPr lang="en-US" smtClean="0"/>
              <a:t>39</a:t>
            </a:fld>
            <a:endParaRPr lang="en-US"/>
          </a:p>
        </p:txBody>
      </p:sp>
    </p:spTree>
    <p:extLst>
      <p:ext uri="{BB962C8B-B14F-4D97-AF65-F5344CB8AC3E}">
        <p14:creationId xmlns:p14="http://schemas.microsoft.com/office/powerpoint/2010/main" val="90992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lnSpcReduction="10000"/>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a:p>
            <a:endParaRPr lang="en-US" dirty="0"/>
          </a:p>
          <a:p>
            <a:r>
              <a:rPr lang="en-US" dirty="0"/>
              <a:t>One remote teaching request: if possible, keep video on that way I can see your faces</a:t>
            </a:r>
          </a:p>
        </p:txBody>
      </p:sp>
      <p:sp>
        <p:nvSpPr>
          <p:cNvPr id="4" name="Slide Number Placeholder 3">
            <a:extLst>
              <a:ext uri="{FF2B5EF4-FFF2-40B4-BE49-F238E27FC236}">
                <a16:creationId xmlns:a16="http://schemas.microsoft.com/office/drawing/2014/main" id="{9A1141B8-1F0E-4345-83AE-70BD3C99C4EA}"/>
              </a:ext>
            </a:extLst>
          </p:cNvPr>
          <p:cNvSpPr>
            <a:spLocks noGrp="1"/>
          </p:cNvSpPr>
          <p:nvPr>
            <p:ph type="sldNum" sz="quarter" idx="12"/>
          </p:nvPr>
        </p:nvSpPr>
        <p:spPr/>
        <p:txBody>
          <a:bodyPr/>
          <a:lstStyle/>
          <a:p>
            <a:fld id="{6D95AE55-B5F4-483D-AEFF-E8059F5502F5}" type="slidenum">
              <a:rPr lang="en-US" smtClean="0"/>
              <a:t>4</a:t>
            </a:fld>
            <a:endParaRPr lang="en-US"/>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5" name="Rectangle 4">
            <a:extLst>
              <a:ext uri="{FF2B5EF4-FFF2-40B4-BE49-F238E27FC236}">
                <a16:creationId xmlns:a16="http://schemas.microsoft.com/office/drawing/2014/main" id="{C698E5BD-77E8-4F51-ABC0-C54540E4A8D5}"/>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27861926-771C-4845-867D-37F507B597D2}"/>
              </a:ext>
            </a:extLst>
          </p:cNvPr>
          <p:cNvSpPr>
            <a:spLocks noGrp="1"/>
          </p:cNvSpPr>
          <p:nvPr>
            <p:ph type="sldNum" sz="quarter" idx="12"/>
          </p:nvPr>
        </p:nvSpPr>
        <p:spPr/>
        <p:txBody>
          <a:bodyPr/>
          <a:lstStyle/>
          <a:p>
            <a:fld id="{6D95AE55-B5F4-483D-AEFF-E8059F5502F5}" type="slidenum">
              <a:rPr lang="en-US" smtClean="0"/>
              <a:t>40</a:t>
            </a:fld>
            <a:endParaRPr lang="en-US"/>
          </a:p>
        </p:txBody>
      </p:sp>
    </p:spTree>
    <p:extLst>
      <p:ext uri="{BB962C8B-B14F-4D97-AF65-F5344CB8AC3E}">
        <p14:creationId xmlns:p14="http://schemas.microsoft.com/office/powerpoint/2010/main" val="3077266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“output”, etc. </a:t>
            </a:r>
          </a:p>
        </p:txBody>
      </p:sp>
      <p:sp>
        <p:nvSpPr>
          <p:cNvPr id="5" name="Rectangle 4">
            <a:extLst>
              <a:ext uri="{FF2B5EF4-FFF2-40B4-BE49-F238E27FC236}">
                <a16:creationId xmlns:a16="http://schemas.microsoft.com/office/drawing/2014/main" id="{9816F40C-48CB-41F7-988F-E608BFE7404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B69BCCE6-6E45-4090-B8BA-986D360FB80E}"/>
              </a:ext>
            </a:extLst>
          </p:cNvPr>
          <p:cNvSpPr>
            <a:spLocks noGrp="1"/>
          </p:cNvSpPr>
          <p:nvPr>
            <p:ph type="sldNum" sz="quarter" idx="12"/>
          </p:nvPr>
        </p:nvSpPr>
        <p:spPr/>
        <p:txBody>
          <a:bodyPr/>
          <a:lstStyle/>
          <a:p>
            <a:fld id="{6D95AE55-B5F4-483D-AEFF-E8059F5502F5}" type="slidenum">
              <a:rPr lang="en-US" smtClean="0"/>
              <a:t>41</a:t>
            </a:fld>
            <a:endParaRPr lang="en-US"/>
          </a:p>
        </p:txBody>
      </p:sp>
    </p:spTree>
    <p:extLst>
      <p:ext uri="{BB962C8B-B14F-4D97-AF65-F5344CB8AC3E}">
        <p14:creationId xmlns:p14="http://schemas.microsoft.com/office/powerpoint/2010/main" val="176933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5892209" cy="4947315"/>
          </a:xfrm>
        </p:spPr>
        <p:txBody>
          <a:bodyPr>
            <a:normAutofit/>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a:t>
            </a:r>
          </a:p>
          <a:p>
            <a:r>
              <a:rPr lang="en-US" dirty="0"/>
              <a:t> After this, you load it into R by running library(“</a:t>
            </a:r>
            <a:r>
              <a:rPr lang="en-US" dirty="0" err="1"/>
              <a:t>packagename</a:t>
            </a:r>
            <a:r>
              <a:rPr lang="en-US" dirty="0"/>
              <a:t>”). </a:t>
            </a:r>
          </a:p>
          <a:p>
            <a:r>
              <a:rPr lang="en-US" dirty="0"/>
              <a:t>You’ll need to load your libraries every time you restart R, so add the libraries you’ll need for that specific script at the top. </a:t>
            </a:r>
          </a:p>
          <a:p>
            <a:pPr marL="0" indent="0">
              <a:buNone/>
            </a:pPr>
            <a:endParaRPr lang="en-US" dirty="0"/>
          </a:p>
        </p:txBody>
      </p:sp>
      <p:sp>
        <p:nvSpPr>
          <p:cNvPr id="5" name="Rectangle 4">
            <a:extLst>
              <a:ext uri="{FF2B5EF4-FFF2-40B4-BE49-F238E27FC236}">
                <a16:creationId xmlns:a16="http://schemas.microsoft.com/office/drawing/2014/main" id="{B8B178A6-70B5-4BFA-B77A-3631200F981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Content Placeholder 2">
            <a:extLst>
              <a:ext uri="{FF2B5EF4-FFF2-40B4-BE49-F238E27FC236}">
                <a16:creationId xmlns:a16="http://schemas.microsoft.com/office/drawing/2014/main" id="{BBA5E44D-C839-4BBB-A5A2-E9D576DC7648}"/>
              </a:ext>
            </a:extLst>
          </p:cNvPr>
          <p:cNvSpPr txBox="1">
            <a:spLocks/>
          </p:cNvSpPr>
          <p:nvPr/>
        </p:nvSpPr>
        <p:spPr>
          <a:xfrm>
            <a:off x="7762422" y="3071620"/>
            <a:ext cx="4265455" cy="286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library(</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dirty="0">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07B4F63B-A2A1-4175-B8EB-917884A0DFD8}"/>
              </a:ext>
            </a:extLst>
          </p:cNvPr>
          <p:cNvCxnSpPr/>
          <p:nvPr/>
        </p:nvCxnSpPr>
        <p:spPr>
          <a:xfrm>
            <a:off x="9792054" y="2507598"/>
            <a:ext cx="350874" cy="49655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932827-00BF-4F65-A7D1-3BF337D7D765}"/>
              </a:ext>
            </a:extLst>
          </p:cNvPr>
          <p:cNvCxnSpPr>
            <a:cxnSpLocks/>
          </p:cNvCxnSpPr>
          <p:nvPr/>
        </p:nvCxnSpPr>
        <p:spPr>
          <a:xfrm flipH="1" flipV="1">
            <a:off x="8743351" y="4348153"/>
            <a:ext cx="241004" cy="47632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4742DD-5DD3-4D25-87B7-EAC7AEFC8152}"/>
              </a:ext>
            </a:extLst>
          </p:cNvPr>
          <p:cNvSpPr txBox="1"/>
          <p:nvPr/>
        </p:nvSpPr>
        <p:spPr>
          <a:xfrm>
            <a:off x="7178592" y="2168495"/>
            <a:ext cx="3370521" cy="369332"/>
          </a:xfrm>
          <a:prstGeom prst="rect">
            <a:avLst/>
          </a:prstGeom>
          <a:noFill/>
        </p:spPr>
        <p:txBody>
          <a:bodyPr wrap="square" rtlCol="0">
            <a:spAutoFit/>
          </a:bodyPr>
          <a:lstStyle/>
          <a:p>
            <a:r>
              <a:rPr lang="en-US" dirty="0"/>
              <a:t>Run Once! (until you update R)</a:t>
            </a:r>
          </a:p>
        </p:txBody>
      </p:sp>
      <p:sp>
        <p:nvSpPr>
          <p:cNvPr id="13" name="TextBox 12">
            <a:extLst>
              <a:ext uri="{FF2B5EF4-FFF2-40B4-BE49-F238E27FC236}">
                <a16:creationId xmlns:a16="http://schemas.microsoft.com/office/drawing/2014/main" id="{37F65949-DF72-47CE-8582-B858A6805EAC}"/>
              </a:ext>
            </a:extLst>
          </p:cNvPr>
          <p:cNvSpPr txBox="1"/>
          <p:nvPr/>
        </p:nvSpPr>
        <p:spPr>
          <a:xfrm>
            <a:off x="8457667" y="4824478"/>
            <a:ext cx="3370521" cy="369332"/>
          </a:xfrm>
          <a:prstGeom prst="rect">
            <a:avLst/>
          </a:prstGeom>
          <a:noFill/>
        </p:spPr>
        <p:txBody>
          <a:bodyPr wrap="square" rtlCol="0">
            <a:spAutoFit/>
          </a:bodyPr>
          <a:lstStyle/>
          <a:p>
            <a:r>
              <a:rPr lang="en-US" dirty="0"/>
              <a:t>Run every time you open R</a:t>
            </a:r>
          </a:p>
        </p:txBody>
      </p:sp>
      <p:sp>
        <p:nvSpPr>
          <p:cNvPr id="6" name="Slide Number Placeholder 5">
            <a:extLst>
              <a:ext uri="{FF2B5EF4-FFF2-40B4-BE49-F238E27FC236}">
                <a16:creationId xmlns:a16="http://schemas.microsoft.com/office/drawing/2014/main" id="{E8C0AF79-7827-4191-9596-3644F3635EE6}"/>
              </a:ext>
            </a:extLst>
          </p:cNvPr>
          <p:cNvSpPr>
            <a:spLocks noGrp="1"/>
          </p:cNvSpPr>
          <p:nvPr>
            <p:ph type="sldNum" sz="quarter" idx="12"/>
          </p:nvPr>
        </p:nvSpPr>
        <p:spPr/>
        <p:txBody>
          <a:bodyPr/>
          <a:lstStyle/>
          <a:p>
            <a:fld id="{6D95AE55-B5F4-483D-AEFF-E8059F5502F5}" type="slidenum">
              <a:rPr lang="en-US" smtClean="0"/>
              <a:t>42</a:t>
            </a:fld>
            <a:endParaRPr lang="en-US"/>
          </a:p>
        </p:txBody>
      </p:sp>
    </p:spTree>
    <p:extLst>
      <p:ext uri="{BB962C8B-B14F-4D97-AF65-F5344CB8AC3E}">
        <p14:creationId xmlns:p14="http://schemas.microsoft.com/office/powerpoint/2010/main" val="3933032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 cont.</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a:bodyPr>
          <a:lstStyle/>
          <a:p>
            <a:r>
              <a:rPr lang="en-US" dirty="0"/>
              <a:t>Common packages are the </a:t>
            </a:r>
            <a:r>
              <a:rPr lang="en-US" dirty="0" err="1"/>
              <a:t>tidyverse</a:t>
            </a:r>
            <a:r>
              <a:rPr lang="en-US" dirty="0"/>
              <a:t> collection (more on this later!),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 rename file directories), </a:t>
            </a:r>
          </a:p>
          <a:p>
            <a:pPr lvl="1"/>
            <a:r>
              <a:rPr lang="en-US" dirty="0" err="1"/>
              <a:t>cowplot</a:t>
            </a:r>
            <a:r>
              <a:rPr lang="en-US" dirty="0"/>
              <a:t> or patchwork for putting multiple plots together, </a:t>
            </a:r>
          </a:p>
          <a:p>
            <a:pPr lvl="1"/>
            <a:r>
              <a:rPr lang="en-US" dirty="0" err="1"/>
              <a:t>mgcv</a:t>
            </a:r>
            <a:r>
              <a:rPr lang="en-US" dirty="0"/>
              <a:t> or </a:t>
            </a:r>
            <a:r>
              <a:rPr lang="en-US" dirty="0" err="1"/>
              <a:t>nlme</a:t>
            </a:r>
            <a:r>
              <a:rPr lang="en-US" dirty="0"/>
              <a:t> for more advanced modeling, </a:t>
            </a:r>
          </a:p>
          <a:p>
            <a:pPr lvl="1"/>
            <a:r>
              <a:rPr lang="en-US" dirty="0"/>
              <a:t>vegan for multivariate statistics, </a:t>
            </a:r>
          </a:p>
          <a:p>
            <a:pPr lvl="1"/>
            <a:r>
              <a:rPr lang="en-US" dirty="0"/>
              <a:t>1000s of others. </a:t>
            </a:r>
          </a:p>
          <a:p>
            <a:endParaRPr lang="en-US" dirty="0"/>
          </a:p>
        </p:txBody>
      </p:sp>
      <p:sp>
        <p:nvSpPr>
          <p:cNvPr id="5" name="Rectangle 4">
            <a:extLst>
              <a:ext uri="{FF2B5EF4-FFF2-40B4-BE49-F238E27FC236}">
                <a16:creationId xmlns:a16="http://schemas.microsoft.com/office/drawing/2014/main" id="{B8B178A6-70B5-4BFA-B77A-3631200F981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22964C12-17BC-4985-9798-7CBCB8B4A27B}"/>
              </a:ext>
            </a:extLst>
          </p:cNvPr>
          <p:cNvSpPr>
            <a:spLocks noGrp="1"/>
          </p:cNvSpPr>
          <p:nvPr>
            <p:ph type="sldNum" sz="quarter" idx="12"/>
          </p:nvPr>
        </p:nvSpPr>
        <p:spPr/>
        <p:txBody>
          <a:bodyPr/>
          <a:lstStyle/>
          <a:p>
            <a:fld id="{6D95AE55-B5F4-483D-AEFF-E8059F5502F5}" type="slidenum">
              <a:rPr lang="en-US" smtClean="0"/>
              <a:t>43</a:t>
            </a:fld>
            <a:endParaRPr lang="en-US"/>
          </a:p>
        </p:txBody>
      </p:sp>
    </p:spTree>
    <p:extLst>
      <p:ext uri="{BB962C8B-B14F-4D97-AF65-F5344CB8AC3E}">
        <p14:creationId xmlns:p14="http://schemas.microsoft.com/office/powerpoint/2010/main" val="2950130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
        <p:nvSpPr>
          <p:cNvPr id="2" name="Slide Number Placeholder 1">
            <a:extLst>
              <a:ext uri="{FF2B5EF4-FFF2-40B4-BE49-F238E27FC236}">
                <a16:creationId xmlns:a16="http://schemas.microsoft.com/office/drawing/2014/main" id="{F955946B-48F8-4F92-9450-1605033249B4}"/>
              </a:ext>
            </a:extLst>
          </p:cNvPr>
          <p:cNvSpPr>
            <a:spLocks noGrp="1"/>
          </p:cNvSpPr>
          <p:nvPr>
            <p:ph type="sldNum" sz="quarter" idx="12"/>
          </p:nvPr>
        </p:nvSpPr>
        <p:spPr/>
        <p:txBody>
          <a:bodyPr/>
          <a:lstStyle/>
          <a:p>
            <a:fld id="{6D95AE55-B5F4-483D-AEFF-E8059F5502F5}" type="slidenum">
              <a:rPr lang="en-US" smtClean="0"/>
              <a:t>44</a:t>
            </a:fld>
            <a:endParaRPr lang="en-US"/>
          </a:p>
        </p:txBody>
      </p:sp>
    </p:spTree>
    <p:extLst>
      <p:ext uri="{BB962C8B-B14F-4D97-AF65-F5344CB8AC3E}">
        <p14:creationId xmlns:p14="http://schemas.microsoft.com/office/powerpoint/2010/main" val="351222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Don’t use summarized data (if possible)</a:t>
            </a:r>
          </a:p>
          <a:p>
            <a:r>
              <a:rPr lang="en-US" dirty="0"/>
              <a:t>To the extent possible, do cleanup in R so that if you re-download from </a:t>
            </a:r>
            <a:r>
              <a:rPr lang="en-US" dirty="0" err="1"/>
              <a:t>OceanAK</a:t>
            </a:r>
            <a:r>
              <a:rPr lang="en-US" dirty="0"/>
              <a:t> you don’t have to spend time changing things</a:t>
            </a:r>
          </a:p>
          <a:p>
            <a:pPr lvl="1"/>
            <a:r>
              <a:rPr lang="en-US" dirty="0"/>
              <a:t>Starting out, it’s completely fine to clean things up in Excel first</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45</a:t>
            </a:fld>
            <a:endParaRPr lang="en-US"/>
          </a:p>
        </p:txBody>
      </p:sp>
    </p:spTree>
    <p:extLst>
      <p:ext uri="{BB962C8B-B14F-4D97-AF65-F5344CB8AC3E}">
        <p14:creationId xmlns:p14="http://schemas.microsoft.com/office/powerpoint/2010/main" val="3581434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838200" y="2317750"/>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46</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530832" y="232136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2733774" y="1614572"/>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5291580" y="5277759"/>
            <a:ext cx="6900420" cy="584775"/>
          </a:xfrm>
          <a:prstGeom prst="rect">
            <a:avLst/>
          </a:prstGeom>
          <a:noFill/>
        </p:spPr>
        <p:txBody>
          <a:bodyPr wrap="square" rtlCol="0">
            <a:spAutoFit/>
          </a:bodyPr>
          <a:lstStyle/>
          <a:p>
            <a:pPr algn="ctr"/>
            <a:r>
              <a:rPr lang="en-US" sz="3200" dirty="0"/>
              <a:t>Trick question! Neither are</a:t>
            </a:r>
          </a:p>
        </p:txBody>
      </p: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401346" y="2199347"/>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47</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242132" y="219607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779267" y="1623627"/>
            <a:ext cx="10341204" cy="584775"/>
          </a:xfrm>
          <a:prstGeom prst="rect">
            <a:avLst/>
          </a:prstGeom>
          <a:noFill/>
        </p:spPr>
        <p:txBody>
          <a:bodyPr wrap="square" rtlCol="0">
            <a:spAutoFit/>
          </a:bodyPr>
          <a:lstStyle/>
          <a:p>
            <a:pPr algn="ctr"/>
            <a:r>
              <a:rPr lang="en-US" sz="3200" dirty="0"/>
              <a:t>To see why, if there were a comment, which does it refer to? </a:t>
            </a:r>
          </a:p>
        </p:txBody>
      </p:sp>
      <p:sp>
        <p:nvSpPr>
          <p:cNvPr id="3" name="TextBox 2">
            <a:extLst>
              <a:ext uri="{FF2B5EF4-FFF2-40B4-BE49-F238E27FC236}">
                <a16:creationId xmlns:a16="http://schemas.microsoft.com/office/drawing/2014/main" id="{7B7D49D3-7B03-4675-B4CA-ED01FA9EB0D8}"/>
              </a:ext>
            </a:extLst>
          </p:cNvPr>
          <p:cNvSpPr txBox="1"/>
          <p:nvPr/>
        </p:nvSpPr>
        <p:spPr>
          <a:xfrm>
            <a:off x="4678848" y="2199347"/>
            <a:ext cx="1417152" cy="938719"/>
          </a:xfrm>
          <a:prstGeom prst="rect">
            <a:avLst/>
          </a:prstGeom>
          <a:noFill/>
        </p:spPr>
        <p:txBody>
          <a:bodyPr wrap="square" rtlCol="0">
            <a:spAutoFit/>
          </a:bodyPr>
          <a:lstStyle/>
          <a:p>
            <a:pPr algn="ctr"/>
            <a:r>
              <a:rPr lang="en-US" sz="1100" u="sng" dirty="0">
                <a:latin typeface="Times New Roman" panose="02020603050405020304" pitchFamily="18" charset="0"/>
                <a:cs typeface="Times New Roman" panose="02020603050405020304" pitchFamily="18" charset="0"/>
              </a:rPr>
              <a:t>Comments</a:t>
            </a:r>
          </a:p>
          <a:p>
            <a:pPr algn="ctr"/>
            <a:r>
              <a:rPr lang="en-US" sz="1100" dirty="0">
                <a:latin typeface="Times New Roman" panose="02020603050405020304" pitchFamily="18" charset="0"/>
                <a:cs typeface="Times New Roman" panose="02020603050405020304" pitchFamily="18" charset="0"/>
              </a:rPr>
              <a:t>No fish 7/24-8/25</a:t>
            </a:r>
          </a:p>
          <a:p>
            <a:pPr algn="ctr"/>
            <a:r>
              <a:rPr lang="en-US" sz="1100" dirty="0">
                <a:latin typeface="Times New Roman" panose="02020603050405020304" pitchFamily="18" charset="0"/>
                <a:cs typeface="Times New Roman" panose="02020603050405020304" pitchFamily="18" charset="0"/>
              </a:rPr>
              <a:t>Stopped early</a:t>
            </a:r>
          </a:p>
          <a:p>
            <a:pPr algn="ctr"/>
            <a:r>
              <a:rPr lang="en-US" sz="1100" dirty="0">
                <a:latin typeface="Times New Roman" panose="02020603050405020304" pitchFamily="18" charset="0"/>
                <a:cs typeface="Times New Roman" panose="02020603050405020304" pitchFamily="18" charset="0"/>
              </a:rPr>
              <a:t>Not sampling</a:t>
            </a:r>
          </a:p>
          <a:p>
            <a:pPr algn="ctr"/>
            <a:r>
              <a:rPr lang="en-US" sz="1100" dirty="0">
                <a:latin typeface="Times New Roman" panose="02020603050405020304" pitchFamily="18" charset="0"/>
                <a:cs typeface="Times New Roman" panose="02020603050405020304" pitchFamily="18" charset="0"/>
              </a:rPr>
              <a:t>Crew quit</a:t>
            </a:r>
          </a:p>
        </p:txBody>
      </p:sp>
      <p:sp>
        <p:nvSpPr>
          <p:cNvPr id="5" name="TextBox 4">
            <a:extLst>
              <a:ext uri="{FF2B5EF4-FFF2-40B4-BE49-F238E27FC236}">
                <a16:creationId xmlns:a16="http://schemas.microsoft.com/office/drawing/2014/main" id="{2D65B8F7-D383-44CC-9A96-E8B09FBC9C87}"/>
              </a:ext>
            </a:extLst>
          </p:cNvPr>
          <p:cNvSpPr txBox="1"/>
          <p:nvPr/>
        </p:nvSpPr>
        <p:spPr>
          <a:xfrm>
            <a:off x="10979068" y="2208402"/>
            <a:ext cx="1417152" cy="938719"/>
          </a:xfrm>
          <a:prstGeom prst="rect">
            <a:avLst/>
          </a:prstGeom>
          <a:noFill/>
        </p:spPr>
        <p:txBody>
          <a:bodyPr wrap="square" rtlCol="0">
            <a:spAutoFit/>
          </a:bodyPr>
          <a:lstStyle/>
          <a:p>
            <a:r>
              <a:rPr lang="en-US" sz="1100" dirty="0">
                <a:cs typeface="Times New Roman" panose="02020603050405020304" pitchFamily="18" charset="0"/>
              </a:rPr>
              <a:t>Comments</a:t>
            </a:r>
          </a:p>
          <a:p>
            <a:r>
              <a:rPr lang="en-US" sz="1100" dirty="0">
                <a:cs typeface="Times New Roman" panose="02020603050405020304" pitchFamily="18" charset="0"/>
              </a:rPr>
              <a:t>Skipped 2</a:t>
            </a:r>
          </a:p>
          <a:p>
            <a:r>
              <a:rPr lang="en-US" sz="1100" dirty="0">
                <a:cs typeface="Times New Roman" panose="02020603050405020304" pitchFamily="18" charset="0"/>
              </a:rPr>
              <a:t>Not sampling </a:t>
            </a:r>
          </a:p>
          <a:p>
            <a:r>
              <a:rPr lang="en-US" sz="1100" dirty="0">
                <a:cs typeface="Times New Roman" panose="02020603050405020304" pitchFamily="18" charset="0"/>
              </a:rPr>
              <a:t>Used pink mesh</a:t>
            </a:r>
          </a:p>
          <a:p>
            <a:r>
              <a:rPr lang="en-US" sz="1100" dirty="0">
                <a:cs typeface="Times New Roman" panose="02020603050405020304" pitchFamily="18" charset="0"/>
              </a:rPr>
              <a:t>We quit</a:t>
            </a:r>
          </a:p>
        </p:txBody>
      </p:sp>
      <p:sp>
        <p:nvSpPr>
          <p:cNvPr id="7" name="TextBox 6">
            <a:extLst>
              <a:ext uri="{FF2B5EF4-FFF2-40B4-BE49-F238E27FC236}">
                <a16:creationId xmlns:a16="http://schemas.microsoft.com/office/drawing/2014/main" id="{2ABF1737-2BF8-44BC-BDDB-39F28E09FF06}"/>
              </a:ext>
            </a:extLst>
          </p:cNvPr>
          <p:cNvSpPr txBox="1"/>
          <p:nvPr/>
        </p:nvSpPr>
        <p:spPr>
          <a:xfrm>
            <a:off x="5835214" y="4922726"/>
            <a:ext cx="6154088" cy="584775"/>
          </a:xfrm>
          <a:prstGeom prst="rect">
            <a:avLst/>
          </a:prstGeom>
          <a:noFill/>
        </p:spPr>
        <p:txBody>
          <a:bodyPr wrap="square" rtlCol="0">
            <a:spAutoFit/>
          </a:bodyPr>
          <a:lstStyle/>
          <a:p>
            <a:pPr algn="ctr"/>
            <a:r>
              <a:rPr lang="en-US" sz="3200" dirty="0"/>
              <a:t>This is pretty close to tidy though!</a:t>
            </a:r>
          </a:p>
        </p:txBody>
      </p:sp>
    </p:spTree>
    <p:extLst>
      <p:ext uri="{BB962C8B-B14F-4D97-AF65-F5344CB8AC3E}">
        <p14:creationId xmlns:p14="http://schemas.microsoft.com/office/powerpoint/2010/main" val="15667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199" y="1552353"/>
            <a:ext cx="10709635" cy="4940522"/>
          </a:xfrm>
        </p:spPr>
        <p:txBody>
          <a:bodyPr>
            <a:normAutofit fontScale="85000" lnSpcReduction="10000"/>
          </a:bodyPr>
          <a:lstStyle/>
          <a:p>
            <a:r>
              <a:rPr lang="en-US" dirty="0"/>
              <a:t>What is tidy data? From the </a:t>
            </a:r>
            <a:r>
              <a:rPr lang="en-US" dirty="0" err="1"/>
              <a:t>tidyr</a:t>
            </a:r>
            <a:r>
              <a:rPr lang="en-US" dirty="0"/>
              <a:t> overview:</a:t>
            </a:r>
          </a:p>
          <a:p>
            <a:pPr marL="0" indent="0" defTabSz="519113">
              <a:buNone/>
            </a:pPr>
            <a:r>
              <a:rPr lang="en-US" dirty="0"/>
              <a:t>	“Tidy data is data where: </a:t>
            </a:r>
          </a:p>
          <a:p>
            <a:pPr marL="1776413" indent="0" defTabSz="519113">
              <a:buNone/>
            </a:pPr>
            <a:r>
              <a:rPr lang="en-US" dirty="0"/>
              <a:t>Every column is variable.   </a:t>
            </a:r>
          </a:p>
          <a:p>
            <a:pPr marL="1776413" indent="0" defTabSz="519113">
              <a:buNone/>
            </a:pPr>
            <a:r>
              <a:rPr lang="en-US" dirty="0"/>
              <a:t>Every row is an observation. </a:t>
            </a:r>
          </a:p>
          <a:p>
            <a:pPr marL="1776413" indent="0" defTabSz="519113">
              <a:buNone/>
            </a:pPr>
            <a:r>
              <a:rPr lang="en-US" dirty="0"/>
              <a:t>Every cell is a single value.</a:t>
            </a:r>
          </a:p>
          <a:p>
            <a:pPr marL="519113" indent="0" defTabSz="519113">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a:t>
            </a:r>
          </a:p>
          <a:p>
            <a:pPr marL="914400" indent="0">
              <a:buNone/>
            </a:pPr>
            <a:endParaRPr lang="en-US" dirty="0"/>
          </a:p>
          <a:p>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4" name="Slide Number Placeholder 3">
            <a:extLst>
              <a:ext uri="{FF2B5EF4-FFF2-40B4-BE49-F238E27FC236}">
                <a16:creationId xmlns:a16="http://schemas.microsoft.com/office/drawing/2014/main" id="{511DDEB0-42E6-4B54-884E-C999C152A19C}"/>
              </a:ext>
            </a:extLst>
          </p:cNvPr>
          <p:cNvSpPr>
            <a:spLocks noGrp="1"/>
          </p:cNvSpPr>
          <p:nvPr>
            <p:ph type="sldNum" sz="quarter" idx="12"/>
          </p:nvPr>
        </p:nvSpPr>
        <p:spPr/>
        <p:txBody>
          <a:bodyPr/>
          <a:lstStyle/>
          <a:p>
            <a:fld id="{6D95AE55-B5F4-483D-AEFF-E8059F5502F5}" type="slidenum">
              <a:rPr lang="en-US" smtClean="0"/>
              <a:t>48</a:t>
            </a:fld>
            <a:endParaRPr lang="en-US"/>
          </a:p>
        </p:txBody>
      </p:sp>
    </p:spTree>
    <p:extLst>
      <p:ext uri="{BB962C8B-B14F-4D97-AF65-F5344CB8AC3E}">
        <p14:creationId xmlns:p14="http://schemas.microsoft.com/office/powerpoint/2010/main" val="2106175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5" name="Rectangle 4">
            <a:extLst>
              <a:ext uri="{FF2B5EF4-FFF2-40B4-BE49-F238E27FC236}">
                <a16:creationId xmlns:a16="http://schemas.microsoft.com/office/drawing/2014/main" id="{DD56E311-3BB2-4449-93B7-7A8B3B274B00}"/>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49</a:t>
            </a:fld>
            <a:endParaRPr lang="en-US"/>
          </a:p>
        </p:txBody>
      </p:sp>
    </p:spTree>
    <p:extLst>
      <p:ext uri="{BB962C8B-B14F-4D97-AF65-F5344CB8AC3E}">
        <p14:creationId xmlns:p14="http://schemas.microsoft.com/office/powerpoint/2010/main" val="17094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
        <p:nvSpPr>
          <p:cNvPr id="4" name="Slide Number Placeholder 3">
            <a:extLst>
              <a:ext uri="{FF2B5EF4-FFF2-40B4-BE49-F238E27FC236}">
                <a16:creationId xmlns:a16="http://schemas.microsoft.com/office/drawing/2014/main" id="{33A2C190-AEB6-41E2-A335-3CB90DE58427}"/>
              </a:ext>
            </a:extLst>
          </p:cNvPr>
          <p:cNvSpPr>
            <a:spLocks noGrp="1"/>
          </p:cNvSpPr>
          <p:nvPr>
            <p:ph type="sldNum" sz="quarter" idx="12"/>
          </p:nvPr>
        </p:nvSpPr>
        <p:spPr/>
        <p:txBody>
          <a:bodyPr/>
          <a:lstStyle/>
          <a:p>
            <a:fld id="{6D95AE55-B5F4-483D-AEFF-E8059F5502F5}" type="slidenum">
              <a:rPr lang="en-US" smtClean="0"/>
              <a:t>5</a:t>
            </a:fld>
            <a:endParaRPr lang="en-US"/>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5" name="Rectangle 4">
            <a:extLst>
              <a:ext uri="{FF2B5EF4-FFF2-40B4-BE49-F238E27FC236}">
                <a16:creationId xmlns:a16="http://schemas.microsoft.com/office/drawing/2014/main" id="{0489A12A-610B-4900-9BF1-623974D2803A}"/>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50</a:t>
            </a:fld>
            <a:endParaRPr lang="en-US"/>
          </a:p>
        </p:txBody>
      </p:sp>
    </p:spTree>
    <p:extLst>
      <p:ext uri="{BB962C8B-B14F-4D97-AF65-F5344CB8AC3E}">
        <p14:creationId xmlns:p14="http://schemas.microsoft.com/office/powerpoint/2010/main" val="591044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lstStyle/>
          <a:p>
            <a:pPr marL="0" indent="0">
              <a:buNone/>
            </a:pPr>
            <a:r>
              <a:rPr lang="en-US" b="1" u="sng" dirty="0"/>
              <a:t>Analysis Checklist</a:t>
            </a:r>
          </a:p>
          <a:p>
            <a:r>
              <a:rPr lang="en-US" dirty="0"/>
              <a:t>Data is:</a:t>
            </a:r>
          </a:p>
          <a:p>
            <a:pPr lvl="1"/>
            <a:r>
              <a:rPr lang="en-US" dirty="0"/>
              <a:t>QA/</a:t>
            </a:r>
            <a:r>
              <a:rPr lang="en-US" dirty="0" err="1"/>
              <a:t>QC’d</a:t>
            </a:r>
            <a:endParaRPr lang="en-US" dirty="0"/>
          </a:p>
          <a:p>
            <a:pPr lvl="1"/>
            <a:r>
              <a:rPr lang="en-US" dirty="0"/>
              <a:t>Flat file (.csv, etc.)</a:t>
            </a:r>
          </a:p>
          <a:p>
            <a:pPr lvl="1"/>
            <a:r>
              <a:rPr lang="en-US" dirty="0"/>
              <a:t>Not summarized</a:t>
            </a:r>
          </a:p>
          <a:p>
            <a:pPr lvl="1"/>
            <a:r>
              <a:rPr lang="en-US" dirty="0"/>
              <a:t>One row/observation</a:t>
            </a:r>
          </a:p>
          <a:p>
            <a:r>
              <a:rPr lang="en-US" dirty="0"/>
              <a:t>Make a new directory &amp; </a:t>
            </a:r>
            <a:r>
              <a:rPr lang="en-US" dirty="0" err="1"/>
              <a:t>RProject</a:t>
            </a:r>
            <a:endParaRPr lang="en-US" dirty="0"/>
          </a:p>
          <a:p>
            <a:endParaRPr lang="en-US"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51</a:t>
            </a:fld>
            <a:endParaRPr lang="en-US"/>
          </a:p>
        </p:txBody>
      </p:sp>
    </p:spTree>
    <p:extLst>
      <p:ext uri="{BB962C8B-B14F-4D97-AF65-F5344CB8AC3E}">
        <p14:creationId xmlns:p14="http://schemas.microsoft.com/office/powerpoint/2010/main" val="150995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r>
              <a:rPr lang="en-US" sz="2400" dirty="0"/>
              <a:t>Motivating example 1</a:t>
            </a:r>
          </a:p>
        </p:txBody>
      </p:sp>
      <p:sp>
        <p:nvSpPr>
          <p:cNvPr id="4" name="Slide Number Placeholder 3">
            <a:extLst>
              <a:ext uri="{FF2B5EF4-FFF2-40B4-BE49-F238E27FC236}">
                <a16:creationId xmlns:a16="http://schemas.microsoft.com/office/drawing/2014/main" id="{06F4C1FB-31D0-474C-AA27-B5600A6E1BA0}"/>
              </a:ext>
            </a:extLst>
          </p:cNvPr>
          <p:cNvSpPr>
            <a:spLocks noGrp="1"/>
          </p:cNvSpPr>
          <p:nvPr>
            <p:ph type="sldNum" sz="quarter" idx="12"/>
          </p:nvPr>
        </p:nvSpPr>
        <p:spPr/>
        <p:txBody>
          <a:bodyPr/>
          <a:lstStyle/>
          <a:p>
            <a:fld id="{6D95AE55-B5F4-483D-AEFF-E8059F5502F5}" type="slidenum">
              <a:rPr lang="en-US" smtClean="0"/>
              <a:t>52</a:t>
            </a:fld>
            <a:endParaRPr lang="en-US"/>
          </a:p>
        </p:txBody>
      </p:sp>
    </p:spTree>
    <p:extLst>
      <p:ext uri="{BB962C8B-B14F-4D97-AF65-F5344CB8AC3E}">
        <p14:creationId xmlns:p14="http://schemas.microsoft.com/office/powerpoint/2010/main" val="1998349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FE9A-C73A-4104-9D3E-95E042AD8A29}"/>
              </a:ext>
            </a:extLst>
          </p:cNvPr>
          <p:cNvSpPr>
            <a:spLocks noGrp="1"/>
          </p:cNvSpPr>
          <p:nvPr>
            <p:ph type="title"/>
          </p:nvPr>
        </p:nvSpPr>
        <p:spPr/>
        <p:txBody>
          <a:bodyPr/>
          <a:lstStyle/>
          <a:p>
            <a:r>
              <a:rPr lang="en-US" sz="6000" b="1" dirty="0"/>
              <a:t>4 – Basic Data Manipulation</a:t>
            </a:r>
            <a:endParaRPr lang="en-US" dirty="0"/>
          </a:p>
        </p:txBody>
      </p:sp>
      <p:sp>
        <p:nvSpPr>
          <p:cNvPr id="3" name="Text Placeholder 2">
            <a:extLst>
              <a:ext uri="{FF2B5EF4-FFF2-40B4-BE49-F238E27FC236}">
                <a16:creationId xmlns:a16="http://schemas.microsoft.com/office/drawing/2014/main" id="{7FDAC8F2-CD06-41C9-80AD-DB0CB327AE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689FBC-AF44-45C1-9E0F-B615053E6EA3}"/>
              </a:ext>
            </a:extLst>
          </p:cNvPr>
          <p:cNvSpPr>
            <a:spLocks noGrp="1"/>
          </p:cNvSpPr>
          <p:nvPr>
            <p:ph type="sldNum" sz="quarter" idx="12"/>
          </p:nvPr>
        </p:nvSpPr>
        <p:spPr/>
        <p:txBody>
          <a:bodyPr/>
          <a:lstStyle/>
          <a:p>
            <a:fld id="{6D95AE55-B5F4-483D-AEFF-E8059F5502F5}" type="slidenum">
              <a:rPr lang="en-US" smtClean="0"/>
              <a:t>53</a:t>
            </a:fld>
            <a:endParaRPr lang="en-US"/>
          </a:p>
        </p:txBody>
      </p:sp>
    </p:spTree>
    <p:extLst>
      <p:ext uri="{BB962C8B-B14F-4D97-AF65-F5344CB8AC3E}">
        <p14:creationId xmlns:p14="http://schemas.microsoft.com/office/powerpoint/2010/main" val="1953689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372-B00A-4C46-947D-7A8817FA153D}"/>
              </a:ext>
            </a:extLst>
          </p:cNvPr>
          <p:cNvSpPr>
            <a:spLocks noGrp="1"/>
          </p:cNvSpPr>
          <p:nvPr>
            <p:ph type="title"/>
          </p:nvPr>
        </p:nvSpPr>
        <p:spPr/>
        <p:txBody>
          <a:bodyPr/>
          <a:lstStyle/>
          <a:p>
            <a:r>
              <a:rPr lang="en-US" dirty="0"/>
              <a:t>What is data manipulation</a:t>
            </a:r>
          </a:p>
        </p:txBody>
      </p:sp>
      <p:sp>
        <p:nvSpPr>
          <p:cNvPr id="3" name="Content Placeholder 2">
            <a:extLst>
              <a:ext uri="{FF2B5EF4-FFF2-40B4-BE49-F238E27FC236}">
                <a16:creationId xmlns:a16="http://schemas.microsoft.com/office/drawing/2014/main" id="{F899C3D4-39EE-438C-A885-F1DFFAEB1309}"/>
              </a:ext>
            </a:extLst>
          </p:cNvPr>
          <p:cNvSpPr>
            <a:spLocks noGrp="1"/>
          </p:cNvSpPr>
          <p:nvPr>
            <p:ph idx="1"/>
          </p:nvPr>
        </p:nvSpPr>
        <p:spPr/>
        <p:txBody>
          <a:bodyPr>
            <a:normAutofit/>
          </a:bodyPr>
          <a:lstStyle/>
          <a:p>
            <a:r>
              <a:rPr lang="en-US" dirty="0"/>
              <a:t>Now that you’ve got your data into R, you’ll usually have to modify it in some way. This includes:</a:t>
            </a:r>
          </a:p>
          <a:p>
            <a:pPr lvl="1"/>
            <a:r>
              <a:rPr lang="en-US" dirty="0"/>
              <a:t>Excluding certain years or species</a:t>
            </a:r>
          </a:p>
          <a:p>
            <a:pPr lvl="1"/>
            <a:r>
              <a:rPr lang="en-US" dirty="0"/>
              <a:t>Adding a new calculated column (CPUE)</a:t>
            </a:r>
          </a:p>
          <a:p>
            <a:pPr lvl="1"/>
            <a:r>
              <a:rPr lang="en-US" dirty="0"/>
              <a:t>Pooling groups together</a:t>
            </a:r>
          </a:p>
          <a:p>
            <a:r>
              <a:rPr lang="en-US" dirty="0"/>
              <a:t>Why do this in R? </a:t>
            </a:r>
          </a:p>
          <a:p>
            <a:pPr lvl="1"/>
            <a:r>
              <a:rPr lang="en-US" dirty="0"/>
              <a:t>You’ll always have a record of what you did to your data</a:t>
            </a:r>
          </a:p>
          <a:p>
            <a:pPr lvl="1"/>
            <a:r>
              <a:rPr lang="en-US" dirty="0"/>
              <a:t>Your script can repeat process (e.g., if you re-download data out of </a:t>
            </a:r>
            <a:r>
              <a:rPr lang="en-US" dirty="0" err="1"/>
              <a:t>OceanAK</a:t>
            </a:r>
            <a:r>
              <a:rPr lang="en-US" dirty="0"/>
              <a:t> and need to rename data, add a calculated column, etc.)</a:t>
            </a:r>
          </a:p>
          <a:p>
            <a:r>
              <a:rPr lang="en-US" dirty="0"/>
              <a:t>The best package for this is “</a:t>
            </a:r>
            <a:r>
              <a:rPr lang="en-US" dirty="0" err="1"/>
              <a:t>dplyr</a:t>
            </a:r>
            <a:r>
              <a:rPr lang="en-US" dirty="0"/>
              <a:t>” (&amp; other </a:t>
            </a:r>
            <a:r>
              <a:rPr lang="en-US" dirty="0" err="1"/>
              <a:t>tidyverse</a:t>
            </a:r>
            <a:r>
              <a:rPr lang="en-US" dirty="0"/>
              <a:t> packages)</a:t>
            </a:r>
          </a:p>
        </p:txBody>
      </p:sp>
      <p:sp>
        <p:nvSpPr>
          <p:cNvPr id="4" name="Slide Number Placeholder 3">
            <a:extLst>
              <a:ext uri="{FF2B5EF4-FFF2-40B4-BE49-F238E27FC236}">
                <a16:creationId xmlns:a16="http://schemas.microsoft.com/office/drawing/2014/main" id="{028F16A9-E445-458C-AA51-BBF0E98342CB}"/>
              </a:ext>
            </a:extLst>
          </p:cNvPr>
          <p:cNvSpPr>
            <a:spLocks noGrp="1"/>
          </p:cNvSpPr>
          <p:nvPr>
            <p:ph type="sldNum" sz="quarter" idx="12"/>
          </p:nvPr>
        </p:nvSpPr>
        <p:spPr/>
        <p:txBody>
          <a:bodyPr/>
          <a:lstStyle/>
          <a:p>
            <a:fld id="{6D95AE55-B5F4-483D-AEFF-E8059F5502F5}" type="slidenum">
              <a:rPr lang="en-US" smtClean="0"/>
              <a:t>54</a:t>
            </a:fld>
            <a:endParaRPr lang="en-US"/>
          </a:p>
        </p:txBody>
      </p:sp>
    </p:spTree>
    <p:extLst>
      <p:ext uri="{BB962C8B-B14F-4D97-AF65-F5344CB8AC3E}">
        <p14:creationId xmlns:p14="http://schemas.microsoft.com/office/powerpoint/2010/main" val="588591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E60F-814F-41D3-9FFD-5BEEBBCB062D}"/>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578C06B3-CF1F-4CF3-B18F-47EE8B6236FD}"/>
              </a:ext>
            </a:extLst>
          </p:cNvPr>
          <p:cNvSpPr>
            <a:spLocks noGrp="1"/>
          </p:cNvSpPr>
          <p:nvPr>
            <p:ph idx="1"/>
          </p:nvPr>
        </p:nvSpPr>
        <p:spPr>
          <a:xfrm>
            <a:off x="838200" y="1825625"/>
            <a:ext cx="5703277" cy="4351338"/>
          </a:xfrm>
        </p:spPr>
        <p:txBody>
          <a:bodyPr/>
          <a:lstStyle/>
          <a:p>
            <a:r>
              <a:rPr lang="en-US" dirty="0"/>
              <a:t>You’ll often need to exclude or subset a group of data</a:t>
            </a:r>
          </a:p>
          <a:p>
            <a:r>
              <a:rPr lang="en-US" dirty="0"/>
              <a:t>Use filter() to keep certain rows</a:t>
            </a:r>
          </a:p>
          <a:p>
            <a:r>
              <a:rPr lang="en-US" dirty="0"/>
              <a:t>You might want to exclude NAs</a:t>
            </a:r>
          </a:p>
          <a:p>
            <a:pPr lvl="1"/>
            <a:r>
              <a:rPr lang="en-US" dirty="0"/>
              <a:t>This is a little trickier because something can’t be equal to an unknown. Use is.na()</a:t>
            </a:r>
          </a:p>
          <a:p>
            <a:endParaRPr lang="en-US" dirty="0"/>
          </a:p>
        </p:txBody>
      </p:sp>
      <p:sp>
        <p:nvSpPr>
          <p:cNvPr id="4" name="Slide Number Placeholder 3">
            <a:extLst>
              <a:ext uri="{FF2B5EF4-FFF2-40B4-BE49-F238E27FC236}">
                <a16:creationId xmlns:a16="http://schemas.microsoft.com/office/drawing/2014/main" id="{C9901F58-56F1-4CDA-A0BB-047F14899052}"/>
              </a:ext>
            </a:extLst>
          </p:cNvPr>
          <p:cNvSpPr>
            <a:spLocks noGrp="1"/>
          </p:cNvSpPr>
          <p:nvPr>
            <p:ph type="sldNum" sz="quarter" idx="12"/>
          </p:nvPr>
        </p:nvSpPr>
        <p:spPr/>
        <p:txBody>
          <a:bodyPr/>
          <a:lstStyle/>
          <a:p>
            <a:fld id="{6D95AE55-B5F4-483D-AEFF-E8059F5502F5}" type="slidenum">
              <a:rPr lang="en-US" smtClean="0"/>
              <a:t>55</a:t>
            </a:fld>
            <a:endParaRPr lang="en-US"/>
          </a:p>
        </p:txBody>
      </p:sp>
      <p:sp>
        <p:nvSpPr>
          <p:cNvPr id="6" name="Content Placeholder 2">
            <a:extLst>
              <a:ext uri="{FF2B5EF4-FFF2-40B4-BE49-F238E27FC236}">
                <a16:creationId xmlns:a16="http://schemas.microsoft.com/office/drawing/2014/main" id="{50318540-DBD4-4148-8CA4-EACB379B7866}"/>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Species != “Pink salmon”)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!is.na(Length))</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320939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9144-F5D6-4025-8D1C-275D551FCAE9}"/>
              </a:ext>
            </a:extLst>
          </p:cNvPr>
          <p:cNvSpPr>
            <a:spLocks noGrp="1"/>
          </p:cNvSpPr>
          <p:nvPr>
            <p:ph type="title"/>
          </p:nvPr>
        </p:nvSpPr>
        <p:spPr/>
        <p:txBody>
          <a:bodyPr/>
          <a:lstStyle/>
          <a:p>
            <a:r>
              <a:rPr lang="en-US" dirty="0"/>
              <a:t>Rename Columns</a:t>
            </a:r>
          </a:p>
        </p:txBody>
      </p:sp>
      <p:sp>
        <p:nvSpPr>
          <p:cNvPr id="3" name="Content Placeholder 2">
            <a:extLst>
              <a:ext uri="{FF2B5EF4-FFF2-40B4-BE49-F238E27FC236}">
                <a16:creationId xmlns:a16="http://schemas.microsoft.com/office/drawing/2014/main" id="{723A2DA7-4AB5-4847-9926-4F14F8FB50D6}"/>
              </a:ext>
            </a:extLst>
          </p:cNvPr>
          <p:cNvSpPr>
            <a:spLocks noGrp="1"/>
          </p:cNvSpPr>
          <p:nvPr>
            <p:ph idx="1"/>
          </p:nvPr>
        </p:nvSpPr>
        <p:spPr>
          <a:xfrm>
            <a:off x="838200" y="1825625"/>
            <a:ext cx="4987565" cy="4351338"/>
          </a:xfrm>
        </p:spPr>
        <p:txBody>
          <a:bodyPr/>
          <a:lstStyle/>
          <a:p>
            <a:r>
              <a:rPr lang="en-US" dirty="0"/>
              <a:t>Columns often need to be renamed to something more manageable or descriptive</a:t>
            </a:r>
          </a:p>
          <a:p>
            <a:r>
              <a:rPr lang="en-US" dirty="0"/>
              <a:t>Use rename()</a:t>
            </a:r>
          </a:p>
          <a:p>
            <a:r>
              <a:rPr lang="en-US" dirty="0"/>
              <a:t>If columns come from </a:t>
            </a:r>
            <a:r>
              <a:rPr lang="en-US" dirty="0" err="1"/>
              <a:t>OceanAK</a:t>
            </a:r>
            <a:r>
              <a:rPr lang="en-US" dirty="0"/>
              <a:t> with spaces in them, R imports them to have backticks, e.g., `Column 1 Name`. Rename these to remove spaces</a:t>
            </a:r>
          </a:p>
        </p:txBody>
      </p:sp>
      <p:sp>
        <p:nvSpPr>
          <p:cNvPr id="4" name="Slide Number Placeholder 3">
            <a:extLst>
              <a:ext uri="{FF2B5EF4-FFF2-40B4-BE49-F238E27FC236}">
                <a16:creationId xmlns:a16="http://schemas.microsoft.com/office/drawing/2014/main" id="{AFB1C597-C856-4549-8200-DD4C93D47F7B}"/>
              </a:ext>
            </a:extLst>
          </p:cNvPr>
          <p:cNvSpPr>
            <a:spLocks noGrp="1"/>
          </p:cNvSpPr>
          <p:nvPr>
            <p:ph type="sldNum" sz="quarter" idx="12"/>
          </p:nvPr>
        </p:nvSpPr>
        <p:spPr/>
        <p:txBody>
          <a:bodyPr/>
          <a:lstStyle/>
          <a:p>
            <a:fld id="{6D95AE55-B5F4-483D-AEFF-E8059F5502F5}" type="slidenum">
              <a:rPr lang="en-US" smtClean="0"/>
              <a:t>56</a:t>
            </a:fld>
            <a:endParaRPr lang="en-US"/>
          </a:p>
        </p:txBody>
      </p:sp>
      <p:sp>
        <p:nvSpPr>
          <p:cNvPr id="6" name="Content Placeholder 2">
            <a:extLst>
              <a:ext uri="{FF2B5EF4-FFF2-40B4-BE49-F238E27FC236}">
                <a16:creationId xmlns:a16="http://schemas.microsoft.com/office/drawing/2014/main" id="{42491765-681E-4613-BF8F-E0286F2FA5F5}"/>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“oldcolumnname1”, “newcolumnname2” = “oldcolumnname2”)</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195227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8AE-D6C5-4D87-9592-59761133E743}"/>
              </a:ext>
            </a:extLst>
          </p:cNvPr>
          <p:cNvSpPr>
            <a:spLocks noGrp="1"/>
          </p:cNvSpPr>
          <p:nvPr>
            <p:ph type="title"/>
          </p:nvPr>
        </p:nvSpPr>
        <p:spPr/>
        <p:txBody>
          <a:bodyPr/>
          <a:lstStyle/>
          <a:p>
            <a:r>
              <a:rPr lang="en-US" dirty="0"/>
              <a:t>Add New Column</a:t>
            </a:r>
          </a:p>
        </p:txBody>
      </p:sp>
      <p:sp>
        <p:nvSpPr>
          <p:cNvPr id="3" name="Content Placeholder 2">
            <a:extLst>
              <a:ext uri="{FF2B5EF4-FFF2-40B4-BE49-F238E27FC236}">
                <a16:creationId xmlns:a16="http://schemas.microsoft.com/office/drawing/2014/main" id="{75B95B52-AC81-4ED6-82D9-207FD25058AA}"/>
              </a:ext>
            </a:extLst>
          </p:cNvPr>
          <p:cNvSpPr>
            <a:spLocks noGrp="1"/>
          </p:cNvSpPr>
          <p:nvPr>
            <p:ph idx="1"/>
          </p:nvPr>
        </p:nvSpPr>
        <p:spPr>
          <a:xfrm>
            <a:off x="838200" y="1825625"/>
            <a:ext cx="5773615" cy="4351338"/>
          </a:xfrm>
        </p:spPr>
        <p:txBody>
          <a:bodyPr/>
          <a:lstStyle/>
          <a:p>
            <a:r>
              <a:rPr lang="en-US" dirty="0"/>
              <a:t>mutate()</a:t>
            </a:r>
          </a:p>
        </p:txBody>
      </p:sp>
      <p:sp>
        <p:nvSpPr>
          <p:cNvPr id="4" name="Slide Number Placeholder 3">
            <a:extLst>
              <a:ext uri="{FF2B5EF4-FFF2-40B4-BE49-F238E27FC236}">
                <a16:creationId xmlns:a16="http://schemas.microsoft.com/office/drawing/2014/main" id="{C8E872AC-0736-4B2D-AEF7-35F7D5217975}"/>
              </a:ext>
            </a:extLst>
          </p:cNvPr>
          <p:cNvSpPr>
            <a:spLocks noGrp="1"/>
          </p:cNvSpPr>
          <p:nvPr>
            <p:ph type="sldNum" sz="quarter" idx="12"/>
          </p:nvPr>
        </p:nvSpPr>
        <p:spPr/>
        <p:txBody>
          <a:bodyPr/>
          <a:lstStyle/>
          <a:p>
            <a:fld id="{6D95AE55-B5F4-483D-AEFF-E8059F5502F5}" type="slidenum">
              <a:rPr lang="en-US" smtClean="0"/>
              <a:t>57</a:t>
            </a:fld>
            <a:endParaRPr lang="en-US"/>
          </a:p>
        </p:txBody>
      </p:sp>
      <p:sp>
        <p:nvSpPr>
          <p:cNvPr id="6" name="Content Placeholder 2">
            <a:extLst>
              <a:ext uri="{FF2B5EF4-FFF2-40B4-BE49-F238E27FC236}">
                <a16:creationId xmlns:a16="http://schemas.microsoft.com/office/drawing/2014/main" id="{D639DD9F-7BE4-4471-81C2-1F7DE38E9B2F}"/>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“oldcolumnname1”, “newcolumnname2” = “oldcolumnname2”)</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049878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D075-D7CE-4CA1-A8C2-1CDFCCD5301F}"/>
              </a:ext>
            </a:extLst>
          </p:cNvPr>
          <p:cNvSpPr>
            <a:spLocks noGrp="1"/>
          </p:cNvSpPr>
          <p:nvPr>
            <p:ph type="title"/>
          </p:nvPr>
        </p:nvSpPr>
        <p:spPr/>
        <p:txBody>
          <a:bodyPr/>
          <a:lstStyle/>
          <a:p>
            <a:r>
              <a:rPr lang="en-US" dirty="0"/>
              <a:t>Keep Only Certain Columns</a:t>
            </a:r>
          </a:p>
        </p:txBody>
      </p:sp>
      <p:sp>
        <p:nvSpPr>
          <p:cNvPr id="3" name="Content Placeholder 2">
            <a:extLst>
              <a:ext uri="{FF2B5EF4-FFF2-40B4-BE49-F238E27FC236}">
                <a16:creationId xmlns:a16="http://schemas.microsoft.com/office/drawing/2014/main" id="{BF0FB999-6A70-432C-A55B-88884BBD47A0}"/>
              </a:ext>
            </a:extLst>
          </p:cNvPr>
          <p:cNvSpPr>
            <a:spLocks noGrp="1"/>
          </p:cNvSpPr>
          <p:nvPr>
            <p:ph idx="1"/>
          </p:nvPr>
        </p:nvSpPr>
        <p:spPr>
          <a:xfrm>
            <a:off x="838200" y="1825625"/>
            <a:ext cx="4497475" cy="4351338"/>
          </a:xfrm>
        </p:spPr>
        <p:txBody>
          <a:bodyPr/>
          <a:lstStyle/>
          <a:p>
            <a:r>
              <a:rPr lang="en-US" dirty="0"/>
              <a:t>Use select()</a:t>
            </a:r>
          </a:p>
        </p:txBody>
      </p:sp>
      <p:sp>
        <p:nvSpPr>
          <p:cNvPr id="4" name="Slide Number Placeholder 3">
            <a:extLst>
              <a:ext uri="{FF2B5EF4-FFF2-40B4-BE49-F238E27FC236}">
                <a16:creationId xmlns:a16="http://schemas.microsoft.com/office/drawing/2014/main" id="{7F410B45-121D-4A5C-8FC4-30C17330B356}"/>
              </a:ext>
            </a:extLst>
          </p:cNvPr>
          <p:cNvSpPr>
            <a:spLocks noGrp="1"/>
          </p:cNvSpPr>
          <p:nvPr>
            <p:ph type="sldNum" sz="quarter" idx="12"/>
          </p:nvPr>
        </p:nvSpPr>
        <p:spPr/>
        <p:txBody>
          <a:bodyPr/>
          <a:lstStyle/>
          <a:p>
            <a:fld id="{6D95AE55-B5F4-483D-AEFF-E8059F5502F5}" type="slidenum">
              <a:rPr lang="en-US" smtClean="0"/>
              <a:t>58</a:t>
            </a:fld>
            <a:endParaRPr lang="en-US"/>
          </a:p>
        </p:txBody>
      </p:sp>
      <p:sp>
        <p:nvSpPr>
          <p:cNvPr id="5" name="TextBox 4">
            <a:extLst>
              <a:ext uri="{FF2B5EF4-FFF2-40B4-BE49-F238E27FC236}">
                <a16:creationId xmlns:a16="http://schemas.microsoft.com/office/drawing/2014/main" id="{C5BD56A2-1ACC-46F3-8C22-FB151E7864FE}"/>
              </a:ext>
            </a:extLst>
          </p:cNvPr>
          <p:cNvSpPr txBox="1"/>
          <p:nvPr/>
        </p:nvSpPr>
        <p:spPr>
          <a:xfrm>
            <a:off x="432078" y="6075144"/>
            <a:ext cx="9154049" cy="646331"/>
          </a:xfrm>
          <a:prstGeom prst="rect">
            <a:avLst/>
          </a:prstGeom>
          <a:noFill/>
        </p:spPr>
        <p:txBody>
          <a:bodyPr wrap="square" rtlCol="0">
            <a:spAutoFit/>
          </a:bodyPr>
          <a:lstStyle/>
          <a:p>
            <a:r>
              <a:rPr lang="en-US" dirty="0"/>
              <a:t>Note: There can occasionally be a conflict between </a:t>
            </a:r>
            <a:r>
              <a:rPr lang="en-US" dirty="0" err="1"/>
              <a:t>dplyr’s</a:t>
            </a:r>
            <a:r>
              <a:rPr lang="en-US" dirty="0"/>
              <a:t> select and another package. To ensure that you are using the right select, use </a:t>
            </a:r>
            <a:r>
              <a:rPr lang="en-US" dirty="0" err="1"/>
              <a:t>dplyr</a:t>
            </a:r>
            <a:r>
              <a:rPr lang="en-US" dirty="0"/>
              <a:t>::select(). This is a very rare issue however.</a:t>
            </a:r>
          </a:p>
        </p:txBody>
      </p:sp>
      <p:sp>
        <p:nvSpPr>
          <p:cNvPr id="7" name="Content Placeholder 2">
            <a:extLst>
              <a:ext uri="{FF2B5EF4-FFF2-40B4-BE49-F238E27FC236}">
                <a16:creationId xmlns:a16="http://schemas.microsoft.com/office/drawing/2014/main" id="{0C117F08-2E88-4E5D-967A-BCE294113B1D}"/>
              </a:ext>
            </a:extLst>
          </p:cNvPr>
          <p:cNvSpPr txBox="1">
            <a:spLocks/>
          </p:cNvSpPr>
          <p:nvPr/>
        </p:nvSpPr>
        <p:spPr>
          <a:xfrm>
            <a:off x="6773196" y="1659695"/>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a:t>
            </a:r>
          </a:p>
          <a:p>
            <a:pPr marL="0" indent="0">
              <a:buNone/>
            </a:pPr>
            <a:r>
              <a:rPr lang="en-US" sz="2000" dirty="0">
                <a:latin typeface="Consolas" panose="020B0609020204030204" pitchFamily="49" charset="0"/>
              </a:rPr>
              <a:t>-columnname1)</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columnname1:columnname4)</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182247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r>
              <a:rPr lang="en-US" dirty="0"/>
              <a:t>The “pipe”</a:t>
            </a:r>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err="1"/>
              <a:t>dplyr</a:t>
            </a:r>
            <a:r>
              <a:rPr lang="en-US" dirty="0"/>
              <a:t> also brings use the functionality of a “pipe”, written as %&gt;%</a:t>
            </a:r>
          </a:p>
          <a:p>
            <a:r>
              <a:rPr lang="en-US" dirty="0"/>
              <a:t>The pipe operator allows us to string together several functions and pass each of them to the next one</a:t>
            </a:r>
          </a:p>
          <a:p>
            <a:endParaRPr lang="en-US" dirty="0"/>
          </a:p>
        </p:txBody>
      </p:sp>
      <p:sp>
        <p:nvSpPr>
          <p:cNvPr id="4" name="Slide Number Placeholder 3">
            <a:extLst>
              <a:ext uri="{FF2B5EF4-FFF2-40B4-BE49-F238E27FC236}">
                <a16:creationId xmlns:a16="http://schemas.microsoft.com/office/drawing/2014/main" id="{C399A20E-0706-4BD6-BE7F-F0EA92D26EA8}"/>
              </a:ext>
            </a:extLst>
          </p:cNvPr>
          <p:cNvSpPr>
            <a:spLocks noGrp="1"/>
          </p:cNvSpPr>
          <p:nvPr>
            <p:ph type="sldNum" sz="quarter" idx="12"/>
          </p:nvPr>
        </p:nvSpPr>
        <p:spPr/>
        <p:txBody>
          <a:bodyPr/>
          <a:lstStyle/>
          <a:p>
            <a:fld id="{6D95AE55-B5F4-483D-AEFF-E8059F5502F5}" type="slidenum">
              <a:rPr lang="en-US" smtClean="0"/>
              <a:t>59</a:t>
            </a:fld>
            <a:endParaRPr lang="en-US"/>
          </a:p>
        </p:txBody>
      </p:sp>
      <p:sp>
        <p:nvSpPr>
          <p:cNvPr id="7" name="Content Placeholder 2">
            <a:extLst>
              <a:ext uri="{FF2B5EF4-FFF2-40B4-BE49-F238E27FC236}">
                <a16:creationId xmlns:a16="http://schemas.microsoft.com/office/drawing/2014/main" id="{1127E714-95AB-436E-BE41-87CD2ECE920D}"/>
              </a:ext>
            </a:extLst>
          </p:cNvPr>
          <p:cNvSpPr txBox="1">
            <a:spLocks/>
          </p:cNvSpPr>
          <p:nvPr/>
        </p:nvSpPr>
        <p:spPr>
          <a:xfrm>
            <a:off x="838200" y="3429000"/>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filter(</a:t>
            </a:r>
            <a:r>
              <a:rPr lang="en-US" sz="2000" dirty="0" err="1">
                <a:latin typeface="Consolas" panose="020B0609020204030204" pitchFamily="49" charset="0"/>
              </a:rPr>
              <a:t>dataframename</a:t>
            </a:r>
            <a:r>
              <a:rPr lang="en-US" sz="2000" dirty="0">
                <a:latin typeface="Consolas" panose="020B0609020204030204" pitchFamily="49" charset="0"/>
              </a:rPr>
              <a:t>, Year == 2018)</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select(</a:t>
            </a:r>
            <a:r>
              <a:rPr lang="en-US" sz="2000" dirty="0" err="1">
                <a:latin typeface="Consolas" panose="020B0609020204030204" pitchFamily="49" charset="0"/>
              </a:rPr>
              <a:t>dataframename</a:t>
            </a:r>
            <a:r>
              <a:rPr lang="en-US" sz="2000" dirty="0">
                <a:latin typeface="Consolas" panose="020B0609020204030204" pitchFamily="49" charset="0"/>
              </a:rPr>
              <a:t>, 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8230E1AD-DBA0-4D38-8203-37B1350A89D7}"/>
              </a:ext>
            </a:extLst>
          </p:cNvPr>
          <p:cNvSpPr txBox="1">
            <a:spLocks/>
          </p:cNvSpPr>
          <p:nvPr/>
        </p:nvSpPr>
        <p:spPr>
          <a:xfrm>
            <a:off x="838200" y="4961269"/>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a:t>
            </a:r>
            <a:r>
              <a:rPr lang="en-US" sz="2000" dirty="0" err="1">
                <a:latin typeface="Consolas" panose="020B0609020204030204" pitchFamily="49" charset="0"/>
              </a:rPr>
              <a:t>dataframename</a:t>
            </a:r>
            <a:r>
              <a:rPr lang="en-US" sz="2000" dirty="0">
                <a:latin typeface="Consolas" panose="020B0609020204030204" pitchFamily="49" charset="0"/>
              </a:rPr>
              <a:t> %&gt;% filter(Year == 2018) %&gt;% </a:t>
            </a:r>
          </a:p>
          <a:p>
            <a:pPr marL="0" indent="0">
              <a:buNone/>
            </a:pPr>
            <a:r>
              <a:rPr lang="en-US" sz="2000" dirty="0">
                <a:latin typeface="Consolas" panose="020B0609020204030204" pitchFamily="49" charset="0"/>
              </a:rPr>
              <a:t>				mutate(</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 %&gt;% </a:t>
            </a:r>
          </a:p>
          <a:p>
            <a:pPr marL="0" indent="0">
              <a:buNone/>
            </a:pPr>
            <a:r>
              <a:rPr lang="en-US" sz="2000" dirty="0">
                <a:latin typeface="Consolas" panose="020B0609020204030204" pitchFamily="49" charset="0"/>
              </a:rPr>
              <a:t>				select(Year,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2054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
        <p:nvSpPr>
          <p:cNvPr id="6" name="Slide Number Placeholder 5">
            <a:extLst>
              <a:ext uri="{FF2B5EF4-FFF2-40B4-BE49-F238E27FC236}">
                <a16:creationId xmlns:a16="http://schemas.microsoft.com/office/drawing/2014/main" id="{99C927B5-95ED-4452-8066-0694FE00BC41}"/>
              </a:ext>
            </a:extLst>
          </p:cNvPr>
          <p:cNvSpPr>
            <a:spLocks noGrp="1"/>
          </p:cNvSpPr>
          <p:nvPr>
            <p:ph type="sldNum" sz="quarter" idx="12"/>
          </p:nvPr>
        </p:nvSpPr>
        <p:spPr/>
        <p:txBody>
          <a:bodyPr/>
          <a:lstStyle/>
          <a:p>
            <a:fld id="{6D95AE55-B5F4-483D-AEFF-E8059F5502F5}" type="slidenum">
              <a:rPr lang="en-US" smtClean="0"/>
              <a:t>6</a:t>
            </a:fld>
            <a:endParaRPr lang="en-US"/>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54C9-AD97-48EA-AF14-12B07FAC814B}"/>
              </a:ext>
            </a:extLst>
          </p:cNvPr>
          <p:cNvSpPr>
            <a:spLocks noGrp="1"/>
          </p:cNvSpPr>
          <p:nvPr>
            <p:ph type="title"/>
          </p:nvPr>
        </p:nvSpPr>
        <p:spPr/>
        <p:txBody>
          <a:bodyPr/>
          <a:lstStyle/>
          <a:p>
            <a:r>
              <a:rPr lang="en-US" dirty="0"/>
              <a:t>%&gt;% advantages</a:t>
            </a:r>
          </a:p>
        </p:txBody>
      </p:sp>
      <p:sp>
        <p:nvSpPr>
          <p:cNvPr id="3" name="Content Placeholder 2">
            <a:extLst>
              <a:ext uri="{FF2B5EF4-FFF2-40B4-BE49-F238E27FC236}">
                <a16:creationId xmlns:a16="http://schemas.microsoft.com/office/drawing/2014/main" id="{4E4C28F4-A493-4943-8B41-D326FB9D1D4D}"/>
              </a:ext>
            </a:extLst>
          </p:cNvPr>
          <p:cNvSpPr>
            <a:spLocks noGrp="1"/>
          </p:cNvSpPr>
          <p:nvPr>
            <p:ph idx="1"/>
          </p:nvPr>
        </p:nvSpPr>
        <p:spPr/>
        <p:txBody>
          <a:bodyPr/>
          <a:lstStyle/>
          <a:p>
            <a:pPr marL="0" indent="0">
              <a:buNone/>
            </a:pPr>
            <a:r>
              <a:rPr lang="en-US" dirty="0"/>
              <a:t>Stringing together many lines of code at once is </a:t>
            </a:r>
          </a:p>
          <a:p>
            <a:r>
              <a:rPr lang="en-US" dirty="0"/>
              <a:t>more readable, </a:t>
            </a:r>
          </a:p>
          <a:p>
            <a:r>
              <a:rPr lang="en-US" dirty="0"/>
              <a:t>doesn’t repeat the same variables over and over, </a:t>
            </a:r>
          </a:p>
          <a:p>
            <a:r>
              <a:rPr lang="en-US" dirty="0"/>
              <a:t>helps prevent “out of order” code problems, </a:t>
            </a:r>
          </a:p>
          <a:p>
            <a:r>
              <a:rPr lang="en-US" dirty="0"/>
              <a:t>reduces excessive nesting of functions within functions</a:t>
            </a:r>
          </a:p>
        </p:txBody>
      </p:sp>
      <p:sp>
        <p:nvSpPr>
          <p:cNvPr id="4" name="Slide Number Placeholder 3">
            <a:extLst>
              <a:ext uri="{FF2B5EF4-FFF2-40B4-BE49-F238E27FC236}">
                <a16:creationId xmlns:a16="http://schemas.microsoft.com/office/drawing/2014/main" id="{50F24D77-9B66-48B9-93A9-C6EE7964EA22}"/>
              </a:ext>
            </a:extLst>
          </p:cNvPr>
          <p:cNvSpPr>
            <a:spLocks noGrp="1"/>
          </p:cNvSpPr>
          <p:nvPr>
            <p:ph type="sldNum" sz="quarter" idx="12"/>
          </p:nvPr>
        </p:nvSpPr>
        <p:spPr/>
        <p:txBody>
          <a:bodyPr/>
          <a:lstStyle/>
          <a:p>
            <a:fld id="{6D95AE55-B5F4-483D-AEFF-E8059F5502F5}" type="slidenum">
              <a:rPr lang="en-US" smtClean="0"/>
              <a:t>60</a:t>
            </a:fld>
            <a:endParaRPr lang="en-US"/>
          </a:p>
        </p:txBody>
      </p:sp>
    </p:spTree>
    <p:extLst>
      <p:ext uri="{BB962C8B-B14F-4D97-AF65-F5344CB8AC3E}">
        <p14:creationId xmlns:p14="http://schemas.microsoft.com/office/powerpoint/2010/main" val="2807404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D1F-C843-410E-8DAB-048C877AA3A3}"/>
              </a:ext>
            </a:extLst>
          </p:cNvPr>
          <p:cNvSpPr>
            <a:spLocks noGrp="1"/>
          </p:cNvSpPr>
          <p:nvPr>
            <p:ph type="title"/>
          </p:nvPr>
        </p:nvSpPr>
        <p:spPr/>
        <p:txBody>
          <a:bodyPr/>
          <a:lstStyle/>
          <a:p>
            <a:r>
              <a:rPr lang="en-US" b="1" dirty="0"/>
              <a:t>Review &amp; Day 1 Break</a:t>
            </a:r>
          </a:p>
        </p:txBody>
      </p:sp>
      <p:sp>
        <p:nvSpPr>
          <p:cNvPr id="3" name="Text Placeholder 2">
            <a:extLst>
              <a:ext uri="{FF2B5EF4-FFF2-40B4-BE49-F238E27FC236}">
                <a16:creationId xmlns:a16="http://schemas.microsoft.com/office/drawing/2014/main" id="{7A5FAC0F-862D-4FC1-8670-759077928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8B0FBF-5E01-41C0-8B0A-CBB1F92AABFC}"/>
              </a:ext>
            </a:extLst>
          </p:cNvPr>
          <p:cNvSpPr>
            <a:spLocks noGrp="1"/>
          </p:cNvSpPr>
          <p:nvPr>
            <p:ph type="sldNum" sz="quarter" idx="12"/>
          </p:nvPr>
        </p:nvSpPr>
        <p:spPr/>
        <p:txBody>
          <a:bodyPr/>
          <a:lstStyle/>
          <a:p>
            <a:fld id="{6D95AE55-B5F4-483D-AEFF-E8059F5502F5}" type="slidenum">
              <a:rPr lang="en-US" smtClean="0"/>
              <a:t>61</a:t>
            </a:fld>
            <a:endParaRPr lang="en-US"/>
          </a:p>
        </p:txBody>
      </p:sp>
    </p:spTree>
    <p:extLst>
      <p:ext uri="{BB962C8B-B14F-4D97-AF65-F5344CB8AC3E}">
        <p14:creationId xmlns:p14="http://schemas.microsoft.com/office/powerpoint/2010/main" val="3276401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Basics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62</a:t>
            </a:fld>
            <a:endParaRPr lang="en-US"/>
          </a:p>
        </p:txBody>
      </p:sp>
    </p:spTree>
    <p:extLst>
      <p:ext uri="{BB962C8B-B14F-4D97-AF65-F5344CB8AC3E}">
        <p14:creationId xmlns:p14="http://schemas.microsoft.com/office/powerpoint/2010/main" val="69934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Working with your data</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63</a:t>
            </a:fld>
            <a:endParaRPr lang="en-US"/>
          </a:p>
        </p:txBody>
      </p:sp>
    </p:spTree>
    <p:extLst>
      <p:ext uri="{BB962C8B-B14F-4D97-AF65-F5344CB8AC3E}">
        <p14:creationId xmlns:p14="http://schemas.microsoft.com/office/powerpoint/2010/main" val="3272802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Data manipulation</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64</a:t>
            </a:fld>
            <a:endParaRPr lang="en-US"/>
          </a:p>
        </p:txBody>
      </p:sp>
    </p:spTree>
    <p:extLst>
      <p:ext uri="{BB962C8B-B14F-4D97-AF65-F5344CB8AC3E}">
        <p14:creationId xmlns:p14="http://schemas.microsoft.com/office/powerpoint/2010/main" val="1021519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B85F-DB90-4EBC-A965-841B6665BBC7}"/>
              </a:ext>
            </a:extLst>
          </p:cNvPr>
          <p:cNvSpPr>
            <a:spLocks noGrp="1"/>
          </p:cNvSpPr>
          <p:nvPr>
            <p:ph type="title"/>
          </p:nvPr>
        </p:nvSpPr>
        <p:spPr/>
        <p:txBody>
          <a:bodyPr/>
          <a:lstStyle/>
          <a:p>
            <a:r>
              <a:rPr lang="en-US" dirty="0"/>
              <a:t>Review – Tomorrow</a:t>
            </a:r>
          </a:p>
        </p:txBody>
      </p:sp>
      <p:sp>
        <p:nvSpPr>
          <p:cNvPr id="3" name="Content Placeholder 2">
            <a:extLst>
              <a:ext uri="{FF2B5EF4-FFF2-40B4-BE49-F238E27FC236}">
                <a16:creationId xmlns:a16="http://schemas.microsoft.com/office/drawing/2014/main" id="{8D461E64-E24C-48B4-962F-AA6A9225E010}"/>
              </a:ext>
            </a:extLst>
          </p:cNvPr>
          <p:cNvSpPr>
            <a:spLocks noGrp="1"/>
          </p:cNvSpPr>
          <p:nvPr>
            <p:ph idx="1"/>
          </p:nvPr>
        </p:nvSpPr>
        <p:spPr/>
        <p:txBody>
          <a:bodyPr/>
          <a:lstStyle/>
          <a:p>
            <a:r>
              <a:rPr lang="en-US" dirty="0"/>
              <a:t>If today was difficult, that’s expected! Pat yourself on the back, we’ve covered a LOT of material.</a:t>
            </a:r>
          </a:p>
          <a:p>
            <a:r>
              <a:rPr lang="en-US" dirty="0"/>
              <a:t>Remember our goals. By the end of tomorrow you will be able to:</a:t>
            </a:r>
          </a:p>
          <a:p>
            <a:pPr lvl="1"/>
            <a:r>
              <a:rPr lang="en-US" dirty="0"/>
              <a:t>Import your OWN data into R</a:t>
            </a:r>
          </a:p>
          <a:p>
            <a:pPr lvl="1"/>
            <a:r>
              <a:rPr lang="en-US" dirty="0"/>
              <a:t>Perform basic analyses</a:t>
            </a:r>
          </a:p>
          <a:p>
            <a:pPr lvl="1"/>
            <a:r>
              <a:rPr lang="en-US" dirty="0"/>
              <a:t>Make publication worthy figures</a:t>
            </a:r>
          </a:p>
          <a:p>
            <a:endParaRPr lang="en-US" dirty="0"/>
          </a:p>
          <a:p>
            <a:r>
              <a:rPr lang="en-US" dirty="0"/>
              <a:t>If you have questions or are confused about anything, PLEASE email me this afternoon</a:t>
            </a:r>
          </a:p>
        </p:txBody>
      </p:sp>
      <p:sp>
        <p:nvSpPr>
          <p:cNvPr id="4" name="Slide Number Placeholder 3">
            <a:extLst>
              <a:ext uri="{FF2B5EF4-FFF2-40B4-BE49-F238E27FC236}">
                <a16:creationId xmlns:a16="http://schemas.microsoft.com/office/drawing/2014/main" id="{507147F9-57CE-4766-B387-9CACDC77FD3A}"/>
              </a:ext>
            </a:extLst>
          </p:cNvPr>
          <p:cNvSpPr>
            <a:spLocks noGrp="1"/>
          </p:cNvSpPr>
          <p:nvPr>
            <p:ph type="sldNum" sz="quarter" idx="12"/>
          </p:nvPr>
        </p:nvSpPr>
        <p:spPr/>
        <p:txBody>
          <a:bodyPr/>
          <a:lstStyle/>
          <a:p>
            <a:fld id="{6D95AE55-B5F4-483D-AEFF-E8059F5502F5}" type="slidenum">
              <a:rPr lang="en-US" smtClean="0"/>
              <a:t>65</a:t>
            </a:fld>
            <a:endParaRPr lang="en-US"/>
          </a:p>
        </p:txBody>
      </p:sp>
    </p:spTree>
    <p:extLst>
      <p:ext uri="{BB962C8B-B14F-4D97-AF65-F5344CB8AC3E}">
        <p14:creationId xmlns:p14="http://schemas.microsoft.com/office/powerpoint/2010/main" val="20037651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271F-B47F-4614-A072-B8ACF3826F99}"/>
              </a:ext>
            </a:extLst>
          </p:cNvPr>
          <p:cNvSpPr>
            <a:spLocks noGrp="1"/>
          </p:cNvSpPr>
          <p:nvPr>
            <p:ph type="title"/>
          </p:nvPr>
        </p:nvSpPr>
        <p:spPr/>
        <p:txBody>
          <a:bodyPr/>
          <a:lstStyle/>
          <a:p>
            <a:r>
              <a:rPr lang="en-US" sz="6000" b="1" dirty="0"/>
              <a:t>5 – Let’s Make Charts!</a:t>
            </a:r>
            <a:endParaRPr lang="en-US" dirty="0"/>
          </a:p>
        </p:txBody>
      </p:sp>
      <p:sp>
        <p:nvSpPr>
          <p:cNvPr id="3" name="Text Placeholder 2">
            <a:extLst>
              <a:ext uri="{FF2B5EF4-FFF2-40B4-BE49-F238E27FC236}">
                <a16:creationId xmlns:a16="http://schemas.microsoft.com/office/drawing/2014/main" id="{1E5828A6-BFEC-4AD1-B031-2760C60426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7A22D3-D51C-4D87-82A4-7FE7771FBB90}"/>
              </a:ext>
            </a:extLst>
          </p:cNvPr>
          <p:cNvSpPr>
            <a:spLocks noGrp="1"/>
          </p:cNvSpPr>
          <p:nvPr>
            <p:ph type="sldNum" sz="quarter" idx="12"/>
          </p:nvPr>
        </p:nvSpPr>
        <p:spPr/>
        <p:txBody>
          <a:bodyPr/>
          <a:lstStyle/>
          <a:p>
            <a:fld id="{6D95AE55-B5F4-483D-AEFF-E8059F5502F5}" type="slidenum">
              <a:rPr lang="en-US" smtClean="0"/>
              <a:t>66</a:t>
            </a:fld>
            <a:endParaRPr lang="en-US"/>
          </a:p>
        </p:txBody>
      </p:sp>
    </p:spTree>
    <p:extLst>
      <p:ext uri="{BB962C8B-B14F-4D97-AF65-F5344CB8AC3E}">
        <p14:creationId xmlns:p14="http://schemas.microsoft.com/office/powerpoint/2010/main" val="3640180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endParaRPr lang="en-US" dirty="0"/>
          </a:p>
        </p:txBody>
      </p:sp>
      <p:sp>
        <p:nvSpPr>
          <p:cNvPr id="4" name="Slide Number Placeholder 3">
            <a:extLst>
              <a:ext uri="{FF2B5EF4-FFF2-40B4-BE49-F238E27FC236}">
                <a16:creationId xmlns:a16="http://schemas.microsoft.com/office/drawing/2014/main" id="{6C71F8D6-4315-4CFB-BCD9-9ADF549C5991}"/>
              </a:ext>
            </a:extLst>
          </p:cNvPr>
          <p:cNvSpPr>
            <a:spLocks noGrp="1"/>
          </p:cNvSpPr>
          <p:nvPr>
            <p:ph type="sldNum" sz="quarter" idx="12"/>
          </p:nvPr>
        </p:nvSpPr>
        <p:spPr/>
        <p:txBody>
          <a:bodyPr/>
          <a:lstStyle/>
          <a:p>
            <a:fld id="{6D95AE55-B5F4-483D-AEFF-E8059F5502F5}" type="slidenum">
              <a:rPr lang="en-US" smtClean="0"/>
              <a:t>67</a:t>
            </a:fld>
            <a:endParaRPr lang="en-US"/>
          </a:p>
        </p:txBody>
      </p:sp>
    </p:spTree>
    <p:extLst>
      <p:ext uri="{BB962C8B-B14F-4D97-AF65-F5344CB8AC3E}">
        <p14:creationId xmlns:p14="http://schemas.microsoft.com/office/powerpoint/2010/main" val="17382764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
        <p:nvSpPr>
          <p:cNvPr id="4" name="Slide Number Placeholder 3">
            <a:extLst>
              <a:ext uri="{FF2B5EF4-FFF2-40B4-BE49-F238E27FC236}">
                <a16:creationId xmlns:a16="http://schemas.microsoft.com/office/drawing/2014/main" id="{8CB28D5C-E81F-4CC9-A0B6-8FF18C4DF7A2}"/>
              </a:ext>
            </a:extLst>
          </p:cNvPr>
          <p:cNvSpPr>
            <a:spLocks noGrp="1"/>
          </p:cNvSpPr>
          <p:nvPr>
            <p:ph type="sldNum" sz="quarter" idx="12"/>
          </p:nvPr>
        </p:nvSpPr>
        <p:spPr/>
        <p:txBody>
          <a:bodyPr/>
          <a:lstStyle/>
          <a:p>
            <a:fld id="{6D95AE55-B5F4-483D-AEFF-E8059F5502F5}" type="slidenum">
              <a:rPr lang="en-US" smtClean="0"/>
              <a:t>68</a:t>
            </a:fld>
            <a:endParaRPr lang="en-US"/>
          </a:p>
        </p:txBody>
      </p:sp>
    </p:spTree>
    <p:extLst>
      <p:ext uri="{BB962C8B-B14F-4D97-AF65-F5344CB8AC3E}">
        <p14:creationId xmlns:p14="http://schemas.microsoft.com/office/powerpoint/2010/main" val="10810565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p:txBody>
          <a:bodyPr/>
          <a:lstStyle/>
          <a:p>
            <a:r>
              <a:rPr lang="en-US" dirty="0"/>
              <a:t>Basics of </a:t>
            </a:r>
            <a:r>
              <a:rPr lang="en-US" dirty="0" err="1"/>
              <a:t>geoms</a:t>
            </a:r>
            <a:endParaRPr lang="en-US" dirty="0"/>
          </a:p>
          <a:p>
            <a:r>
              <a:rPr lang="en-US" dirty="0"/>
              <a:t>Use of + </a:t>
            </a:r>
          </a:p>
        </p:txBody>
      </p:sp>
      <p:sp>
        <p:nvSpPr>
          <p:cNvPr id="4" name="Slide Number Placeholder 3">
            <a:extLst>
              <a:ext uri="{FF2B5EF4-FFF2-40B4-BE49-F238E27FC236}">
                <a16:creationId xmlns:a16="http://schemas.microsoft.com/office/drawing/2014/main" id="{67889695-1029-45D7-8CA0-E5AA27A170C7}"/>
              </a:ext>
            </a:extLst>
          </p:cNvPr>
          <p:cNvSpPr>
            <a:spLocks noGrp="1"/>
          </p:cNvSpPr>
          <p:nvPr>
            <p:ph type="sldNum" sz="quarter" idx="12"/>
          </p:nvPr>
        </p:nvSpPr>
        <p:spPr/>
        <p:txBody>
          <a:bodyPr/>
          <a:lstStyle/>
          <a:p>
            <a:fld id="{6D95AE55-B5F4-483D-AEFF-E8059F5502F5}" type="slidenum">
              <a:rPr lang="en-US" smtClean="0"/>
              <a:t>69</a:t>
            </a:fld>
            <a:endParaRPr lang="en-US"/>
          </a:p>
        </p:txBody>
      </p:sp>
    </p:spTree>
    <p:extLst>
      <p:ext uri="{BB962C8B-B14F-4D97-AF65-F5344CB8AC3E}">
        <p14:creationId xmlns:p14="http://schemas.microsoft.com/office/powerpoint/2010/main" val="99150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838201" y="365125"/>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
        <p:nvSpPr>
          <p:cNvPr id="5" name="Slide Number Placeholder 4">
            <a:extLst>
              <a:ext uri="{FF2B5EF4-FFF2-40B4-BE49-F238E27FC236}">
                <a16:creationId xmlns:a16="http://schemas.microsoft.com/office/drawing/2014/main" id="{12D89051-758B-4614-8046-7D50EAD22235}"/>
              </a:ext>
            </a:extLst>
          </p:cNvPr>
          <p:cNvSpPr>
            <a:spLocks noGrp="1"/>
          </p:cNvSpPr>
          <p:nvPr>
            <p:ph type="sldNum" sz="quarter" idx="12"/>
          </p:nvPr>
        </p:nvSpPr>
        <p:spPr/>
        <p:txBody>
          <a:bodyPr/>
          <a:lstStyle/>
          <a:p>
            <a:fld id="{6D95AE55-B5F4-483D-AEFF-E8059F5502F5}" type="slidenum">
              <a:rPr lang="en-US" smtClean="0"/>
              <a:t>7</a:t>
            </a:fld>
            <a:endParaRPr lang="en-US"/>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2ED5-DAB2-435B-A465-CFA0CC1B170F}"/>
              </a:ext>
            </a:extLst>
          </p:cNvPr>
          <p:cNvSpPr>
            <a:spLocks noGrp="1"/>
          </p:cNvSpPr>
          <p:nvPr>
            <p:ph type="title"/>
          </p:nvPr>
        </p:nvSpPr>
        <p:spPr/>
        <p:txBody>
          <a:bodyPr/>
          <a:lstStyle/>
          <a:p>
            <a:r>
              <a:rPr lang="en-US" sz="6000" b="1" dirty="0"/>
              <a:t>6 – Basic Analysis</a:t>
            </a:r>
            <a:endParaRPr lang="en-US" dirty="0"/>
          </a:p>
        </p:txBody>
      </p:sp>
      <p:sp>
        <p:nvSpPr>
          <p:cNvPr id="3" name="Text Placeholder 2">
            <a:extLst>
              <a:ext uri="{FF2B5EF4-FFF2-40B4-BE49-F238E27FC236}">
                <a16:creationId xmlns:a16="http://schemas.microsoft.com/office/drawing/2014/main" id="{F5EDF0B5-5782-46D6-9BA6-78CBC472DF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770E4-372F-4D34-9F58-192BB8FC1A78}"/>
              </a:ext>
            </a:extLst>
          </p:cNvPr>
          <p:cNvSpPr>
            <a:spLocks noGrp="1"/>
          </p:cNvSpPr>
          <p:nvPr>
            <p:ph type="sldNum" sz="quarter" idx="12"/>
          </p:nvPr>
        </p:nvSpPr>
        <p:spPr/>
        <p:txBody>
          <a:bodyPr/>
          <a:lstStyle/>
          <a:p>
            <a:fld id="{6D95AE55-B5F4-483D-AEFF-E8059F5502F5}" type="slidenum">
              <a:rPr lang="en-US" smtClean="0"/>
              <a:t>70</a:t>
            </a:fld>
            <a:endParaRPr lang="en-US"/>
          </a:p>
        </p:txBody>
      </p:sp>
    </p:spTree>
    <p:extLst>
      <p:ext uri="{BB962C8B-B14F-4D97-AF65-F5344CB8AC3E}">
        <p14:creationId xmlns:p14="http://schemas.microsoft.com/office/powerpoint/2010/main" val="36609818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table()</a:t>
            </a:r>
          </a:p>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71</a:t>
            </a:fld>
            <a:endParaRPr lang="en-US"/>
          </a:p>
        </p:txBody>
      </p:sp>
    </p:spTree>
    <p:extLst>
      <p:ext uri="{BB962C8B-B14F-4D97-AF65-F5344CB8AC3E}">
        <p14:creationId xmlns:p14="http://schemas.microsoft.com/office/powerpoint/2010/main" val="1153129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B059-BF28-4170-A9CA-216CCEE54062}"/>
              </a:ext>
            </a:extLst>
          </p:cNvPr>
          <p:cNvSpPr>
            <a:spLocks noGrp="1"/>
          </p:cNvSpPr>
          <p:nvPr>
            <p:ph type="title"/>
          </p:nvPr>
        </p:nvSpPr>
        <p:spPr/>
        <p:txBody>
          <a:bodyPr/>
          <a:lstStyle/>
          <a:p>
            <a:r>
              <a:rPr lang="en-US" dirty="0"/>
              <a:t>7 - </a:t>
            </a:r>
            <a:r>
              <a:rPr lang="en-US" dirty="0" err="1"/>
              <a:t>Tidyverse</a:t>
            </a:r>
            <a:endParaRPr lang="en-US" dirty="0"/>
          </a:p>
        </p:txBody>
      </p:sp>
      <p:sp>
        <p:nvSpPr>
          <p:cNvPr id="3" name="Text Placeholder 2">
            <a:extLst>
              <a:ext uri="{FF2B5EF4-FFF2-40B4-BE49-F238E27FC236}">
                <a16:creationId xmlns:a16="http://schemas.microsoft.com/office/drawing/2014/main" id="{58915320-41B1-4960-A044-12A75C9D4E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0BB3C5-9F05-4ED9-8CB6-9FFC0DCEBA73}"/>
              </a:ext>
            </a:extLst>
          </p:cNvPr>
          <p:cNvSpPr>
            <a:spLocks noGrp="1"/>
          </p:cNvSpPr>
          <p:nvPr>
            <p:ph type="sldNum" sz="quarter" idx="12"/>
          </p:nvPr>
        </p:nvSpPr>
        <p:spPr/>
        <p:txBody>
          <a:bodyPr/>
          <a:lstStyle/>
          <a:p>
            <a:fld id="{6D95AE55-B5F4-483D-AEFF-E8059F5502F5}" type="slidenum">
              <a:rPr lang="en-US" smtClean="0"/>
              <a:t>72</a:t>
            </a:fld>
            <a:endParaRPr lang="en-US"/>
          </a:p>
        </p:txBody>
      </p:sp>
    </p:spTree>
    <p:extLst>
      <p:ext uri="{BB962C8B-B14F-4D97-AF65-F5344CB8AC3E}">
        <p14:creationId xmlns:p14="http://schemas.microsoft.com/office/powerpoint/2010/main" val="3533773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97CB39-1923-400C-AEBB-EDF728171E1A}"/>
              </a:ext>
            </a:extLst>
          </p:cNvPr>
          <p:cNvSpPr>
            <a:spLocks noGrp="1"/>
          </p:cNvSpPr>
          <p:nvPr>
            <p:ph type="sldNum" sz="quarter" idx="12"/>
          </p:nvPr>
        </p:nvSpPr>
        <p:spPr/>
        <p:txBody>
          <a:bodyPr/>
          <a:lstStyle/>
          <a:p>
            <a:fld id="{6D95AE55-B5F4-483D-AEFF-E8059F5502F5}" type="slidenum">
              <a:rPr lang="en-US" smtClean="0"/>
              <a:t>73</a:t>
            </a:fld>
            <a:endParaRPr lang="en-US"/>
          </a:p>
        </p:txBody>
      </p:sp>
    </p:spTree>
    <p:extLst>
      <p:ext uri="{BB962C8B-B14F-4D97-AF65-F5344CB8AC3E}">
        <p14:creationId xmlns:p14="http://schemas.microsoft.com/office/powerpoint/2010/main" val="1116799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
        <p:nvSpPr>
          <p:cNvPr id="4" name="Slide Number Placeholder 3">
            <a:extLst>
              <a:ext uri="{FF2B5EF4-FFF2-40B4-BE49-F238E27FC236}">
                <a16:creationId xmlns:a16="http://schemas.microsoft.com/office/drawing/2014/main" id="{B9E0D9EB-6984-4B89-8137-4E08D56EEED9}"/>
              </a:ext>
            </a:extLst>
          </p:cNvPr>
          <p:cNvSpPr>
            <a:spLocks noGrp="1"/>
          </p:cNvSpPr>
          <p:nvPr>
            <p:ph type="sldNum" sz="quarter" idx="12"/>
          </p:nvPr>
        </p:nvSpPr>
        <p:spPr/>
        <p:txBody>
          <a:bodyPr/>
          <a:lstStyle/>
          <a:p>
            <a:fld id="{6D95AE55-B5F4-483D-AEFF-E8059F5502F5}" type="slidenum">
              <a:rPr lang="en-US" smtClean="0"/>
              <a:t>74</a:t>
            </a:fld>
            <a:endParaRPr lang="en-US"/>
          </a:p>
        </p:txBody>
      </p:sp>
    </p:spTree>
    <p:extLst>
      <p:ext uri="{BB962C8B-B14F-4D97-AF65-F5344CB8AC3E}">
        <p14:creationId xmlns:p14="http://schemas.microsoft.com/office/powerpoint/2010/main" val="41643082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err="1"/>
              <a:t>dplyr</a:t>
            </a:r>
            <a:r>
              <a:rPr lang="en-US" dirty="0"/>
              <a:t> introduces the “pipe” operator %&gt;% which just means pass the object from the left to the right. Most often this passes a </a:t>
            </a:r>
            <a:r>
              <a:rPr lang="en-US" dirty="0" err="1"/>
              <a:t>dataframe</a:t>
            </a:r>
            <a:r>
              <a:rPr lang="en-US" dirty="0"/>
              <a:t> as an argument from the left to the right side. </a:t>
            </a:r>
          </a:p>
          <a:p>
            <a:pPr lvl="1"/>
            <a:r>
              <a:rPr lang="en-US" dirty="0"/>
              <a:t>This seems a little confusing at first but is VERY convenient</a:t>
            </a:r>
          </a:p>
          <a:p>
            <a:r>
              <a:rPr lang="en-US" dirty="0"/>
              <a:t>Add a new column using mutate(), choose specific rows based on column values using filter(), change whether a column is included using select(), change column names using rename(). </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75</a:t>
            </a:fld>
            <a:endParaRPr lang="en-US"/>
          </a:p>
        </p:txBody>
      </p:sp>
    </p:spTree>
    <p:extLst>
      <p:ext uri="{BB962C8B-B14F-4D97-AF65-F5344CB8AC3E}">
        <p14:creationId xmlns:p14="http://schemas.microsoft.com/office/powerpoint/2010/main" val="9069940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
        <p:nvSpPr>
          <p:cNvPr id="4" name="Slide Number Placeholder 3">
            <a:extLst>
              <a:ext uri="{FF2B5EF4-FFF2-40B4-BE49-F238E27FC236}">
                <a16:creationId xmlns:a16="http://schemas.microsoft.com/office/drawing/2014/main" id="{898F6A5A-4F49-4E08-A2CA-6BB6B9E1B56D}"/>
              </a:ext>
            </a:extLst>
          </p:cNvPr>
          <p:cNvSpPr>
            <a:spLocks noGrp="1"/>
          </p:cNvSpPr>
          <p:nvPr>
            <p:ph type="sldNum" sz="quarter" idx="12"/>
          </p:nvPr>
        </p:nvSpPr>
        <p:spPr/>
        <p:txBody>
          <a:bodyPr/>
          <a:lstStyle/>
          <a:p>
            <a:fld id="{6D95AE55-B5F4-483D-AEFF-E8059F5502F5}" type="slidenum">
              <a:rPr lang="en-US" smtClean="0"/>
              <a:t>76</a:t>
            </a:fld>
            <a:endParaRPr lang="en-US"/>
          </a:p>
        </p:txBody>
      </p:sp>
    </p:spTree>
    <p:extLst>
      <p:ext uri="{BB962C8B-B14F-4D97-AF65-F5344CB8AC3E}">
        <p14:creationId xmlns:p14="http://schemas.microsoft.com/office/powerpoint/2010/main" val="6125550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77</a:t>
            </a:fld>
            <a:endParaRPr lang="en-US"/>
          </a:p>
        </p:txBody>
      </p:sp>
    </p:spTree>
    <p:extLst>
      <p:ext uri="{BB962C8B-B14F-4D97-AF65-F5344CB8AC3E}">
        <p14:creationId xmlns:p14="http://schemas.microsoft.com/office/powerpoint/2010/main" val="17045508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78</a:t>
            </a:fld>
            <a:endParaRPr lang="en-US"/>
          </a:p>
        </p:txBody>
      </p:sp>
    </p:spTree>
    <p:extLst>
      <p:ext uri="{BB962C8B-B14F-4D97-AF65-F5344CB8AC3E}">
        <p14:creationId xmlns:p14="http://schemas.microsoft.com/office/powerpoint/2010/main" val="8677970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Project</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Use any dataset provided to create a visualization</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79</a:t>
            </a:fld>
            <a:endParaRPr lang="en-US"/>
          </a:p>
        </p:txBody>
      </p:sp>
    </p:spTree>
    <p:extLst>
      <p:ext uri="{BB962C8B-B14F-4D97-AF65-F5344CB8AC3E}">
        <p14:creationId xmlns:p14="http://schemas.microsoft.com/office/powerpoint/2010/main" val="2593377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I’ll be using three colors to guide you today</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2"/>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pic>
        <p:nvPicPr>
          <p:cNvPr id="6" name="Picture 5">
            <a:extLst>
              <a:ext uri="{FF2B5EF4-FFF2-40B4-BE49-F238E27FC236}">
                <a16:creationId xmlns:a16="http://schemas.microsoft.com/office/drawing/2014/main" id="{A5713D1E-9DAC-41B2-84BE-455F3CA91645}"/>
              </a:ext>
            </a:extLst>
          </p:cNvPr>
          <p:cNvPicPr>
            <a:picLocks noChangeAspect="1"/>
          </p:cNvPicPr>
          <p:nvPr/>
        </p:nvPicPr>
        <p:blipFill>
          <a:blip r:embed="rId3"/>
          <a:stretch>
            <a:fillRect/>
          </a:stretch>
        </p:blipFill>
        <p:spPr>
          <a:xfrm>
            <a:off x="4584701" y="3500758"/>
            <a:ext cx="3382560" cy="1902690"/>
          </a:xfrm>
          <a:prstGeom prst="rect">
            <a:avLst/>
          </a:prstGeom>
          <a:ln>
            <a:solidFill>
              <a:schemeClr val="tx1"/>
            </a:solidFill>
          </a:ln>
        </p:spPr>
      </p:pic>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AB8DF7"/>
          </a:solidFill>
        </p:spPr>
        <p:txBody>
          <a:bodyPr wrap="square" rtlCol="0">
            <a:spAutoFit/>
          </a:bodyPr>
          <a:lstStyle/>
          <a:p>
            <a:pPr algn="ctr"/>
            <a:r>
              <a:rPr lang="en-US" dirty="0"/>
              <a:t>Follow along in RStudio &amp; .ppt</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Use two screens if possible (RStudio &amp; Powerpoint)</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why you were correct.</a:t>
            </a:r>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8</a:t>
            </a:fld>
            <a:endParaRPr lang="en-US"/>
          </a:p>
        </p:txBody>
      </p:sp>
    </p:spTree>
    <p:extLst>
      <p:ext uri="{BB962C8B-B14F-4D97-AF65-F5344CB8AC3E}">
        <p14:creationId xmlns:p14="http://schemas.microsoft.com/office/powerpoint/2010/main" val="4119037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207B-C7C2-42A3-BD27-4F9935843905}"/>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154BA05-0339-44D4-821A-C40D000B5A16}"/>
              </a:ext>
            </a:extLst>
          </p:cNvPr>
          <p:cNvSpPr>
            <a:spLocks noGrp="1"/>
          </p:cNvSpPr>
          <p:nvPr>
            <p:ph idx="1"/>
          </p:nvPr>
        </p:nvSpPr>
        <p:spPr>
          <a:xfrm>
            <a:off x="838200" y="1825625"/>
            <a:ext cx="10515600" cy="3871790"/>
          </a:xfrm>
        </p:spPr>
        <p:txBody>
          <a:bodyPr/>
          <a:lstStyle/>
          <a:p>
            <a:pPr marL="0" indent="0">
              <a:buNone/>
            </a:pPr>
            <a:r>
              <a:rPr lang="en-US" dirty="0"/>
              <a:t>Over the next hour, create a script that does the following:</a:t>
            </a:r>
          </a:p>
          <a:p>
            <a:r>
              <a:rPr lang="en-US" dirty="0"/>
              <a:t>Imports one of the provided datasets (your choice)</a:t>
            </a:r>
          </a:p>
          <a:p>
            <a:r>
              <a:rPr lang="en-US" dirty="0"/>
              <a:t>Loads needed libraries</a:t>
            </a:r>
          </a:p>
          <a:p>
            <a:r>
              <a:rPr lang="en-US" dirty="0"/>
              <a:t>Filters to a specific subset of data</a:t>
            </a:r>
          </a:p>
          <a:p>
            <a:r>
              <a:rPr lang="en-US" dirty="0"/>
              <a:t>Using </a:t>
            </a:r>
            <a:r>
              <a:rPr lang="en-US" dirty="0" err="1"/>
              <a:t>ggplot</a:t>
            </a:r>
            <a:r>
              <a:rPr lang="en-US" dirty="0"/>
              <a:t>, visualize some aspect of the data</a:t>
            </a:r>
          </a:p>
          <a:p>
            <a:pPr marL="0" indent="0">
              <a:buNone/>
            </a:pPr>
            <a:endParaRPr lang="en-US" dirty="0"/>
          </a:p>
          <a:p>
            <a:pPr marL="0" indent="0">
              <a:buNone/>
            </a:pPr>
            <a:r>
              <a:rPr lang="en-US" dirty="0"/>
              <a:t>Email me your plot!</a:t>
            </a:r>
          </a:p>
          <a:p>
            <a:endParaRPr lang="en-US" dirty="0"/>
          </a:p>
        </p:txBody>
      </p:sp>
      <p:sp>
        <p:nvSpPr>
          <p:cNvPr id="4" name="Slide Number Placeholder 3">
            <a:extLst>
              <a:ext uri="{FF2B5EF4-FFF2-40B4-BE49-F238E27FC236}">
                <a16:creationId xmlns:a16="http://schemas.microsoft.com/office/drawing/2014/main" id="{4319EED3-6FE2-48D2-9B59-F33517B852AA}"/>
              </a:ext>
            </a:extLst>
          </p:cNvPr>
          <p:cNvSpPr>
            <a:spLocks noGrp="1"/>
          </p:cNvSpPr>
          <p:nvPr>
            <p:ph type="sldNum" sz="quarter" idx="12"/>
          </p:nvPr>
        </p:nvSpPr>
        <p:spPr/>
        <p:txBody>
          <a:bodyPr/>
          <a:lstStyle/>
          <a:p>
            <a:fld id="{6D95AE55-B5F4-483D-AEFF-E8059F5502F5}" type="slidenum">
              <a:rPr lang="en-US" smtClean="0"/>
              <a:t>80</a:t>
            </a:fld>
            <a:endParaRPr lang="en-US"/>
          </a:p>
        </p:txBody>
      </p:sp>
      <p:sp>
        <p:nvSpPr>
          <p:cNvPr id="5" name="TextBox 4">
            <a:extLst>
              <a:ext uri="{FF2B5EF4-FFF2-40B4-BE49-F238E27FC236}">
                <a16:creationId xmlns:a16="http://schemas.microsoft.com/office/drawing/2014/main" id="{D9096A12-551B-4C40-9350-E731815EE30A}"/>
              </a:ext>
            </a:extLst>
          </p:cNvPr>
          <p:cNvSpPr txBox="1"/>
          <p:nvPr/>
        </p:nvSpPr>
        <p:spPr>
          <a:xfrm>
            <a:off x="838200" y="5473005"/>
            <a:ext cx="5904244" cy="954107"/>
          </a:xfrm>
          <a:prstGeom prst="rect">
            <a:avLst/>
          </a:prstGeom>
          <a:noFill/>
        </p:spPr>
        <p:txBody>
          <a:bodyPr wrap="square" rtlCol="0">
            <a:spAutoFit/>
          </a:bodyPr>
          <a:lstStyle/>
          <a:p>
            <a:r>
              <a:rPr lang="en-US" sz="2800" b="1" dirty="0"/>
              <a:t>Remember! It’s OK to Google how to do something. I do it for EVERY script </a:t>
            </a:r>
          </a:p>
        </p:txBody>
      </p:sp>
    </p:spTree>
    <p:extLst>
      <p:ext uri="{BB962C8B-B14F-4D97-AF65-F5344CB8AC3E}">
        <p14:creationId xmlns:p14="http://schemas.microsoft.com/office/powerpoint/2010/main" val="3363005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2A94-63C6-4C13-A440-F792CAD2DF4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21DB6B3-A990-42DF-8919-4E8A2B72DE47}"/>
              </a:ext>
            </a:extLst>
          </p:cNvPr>
          <p:cNvSpPr>
            <a:spLocks noGrp="1"/>
          </p:cNvSpPr>
          <p:nvPr>
            <p:ph idx="1"/>
          </p:nvPr>
        </p:nvSpPr>
        <p:spPr/>
        <p:txBody>
          <a:bodyPr/>
          <a:lstStyle/>
          <a:p>
            <a:r>
              <a:rPr lang="en-US" dirty="0"/>
              <a:t>Some example projects that you could do are:</a:t>
            </a:r>
          </a:p>
          <a:p>
            <a:r>
              <a:rPr lang="en-US" dirty="0"/>
              <a:t>Tanner crab chela width vs crab width</a:t>
            </a:r>
          </a:p>
          <a:p>
            <a:r>
              <a:rPr lang="en-US" dirty="0"/>
              <a:t>Pink salmon</a:t>
            </a:r>
          </a:p>
          <a:p>
            <a:endParaRPr lang="en-US" dirty="0"/>
          </a:p>
          <a:p>
            <a:endParaRPr lang="en-US" dirty="0"/>
          </a:p>
          <a:p>
            <a:r>
              <a:rPr lang="en-US" dirty="0"/>
              <a:t>You are welcome (and expected) to copy code over that we’ve done together.</a:t>
            </a:r>
          </a:p>
          <a:p>
            <a:r>
              <a:rPr lang="en-US" dirty="0"/>
              <a:t>If you want to pair up and work on same dataset, it’s fine to share code but the more you write, the more the ideas are cemented</a:t>
            </a:r>
          </a:p>
        </p:txBody>
      </p:sp>
      <p:sp>
        <p:nvSpPr>
          <p:cNvPr id="4" name="Slide Number Placeholder 3">
            <a:extLst>
              <a:ext uri="{FF2B5EF4-FFF2-40B4-BE49-F238E27FC236}">
                <a16:creationId xmlns:a16="http://schemas.microsoft.com/office/drawing/2014/main" id="{E787F169-7D96-4195-9844-051009111E66}"/>
              </a:ext>
            </a:extLst>
          </p:cNvPr>
          <p:cNvSpPr>
            <a:spLocks noGrp="1"/>
          </p:cNvSpPr>
          <p:nvPr>
            <p:ph type="sldNum" sz="quarter" idx="12"/>
          </p:nvPr>
        </p:nvSpPr>
        <p:spPr/>
        <p:txBody>
          <a:bodyPr/>
          <a:lstStyle/>
          <a:p>
            <a:fld id="{6D95AE55-B5F4-483D-AEFF-E8059F5502F5}" type="slidenum">
              <a:rPr lang="en-US" smtClean="0"/>
              <a:t>81</a:t>
            </a:fld>
            <a:endParaRPr lang="en-US"/>
          </a:p>
        </p:txBody>
      </p:sp>
    </p:spTree>
    <p:extLst>
      <p:ext uri="{BB962C8B-B14F-4D97-AF65-F5344CB8AC3E}">
        <p14:creationId xmlns:p14="http://schemas.microsoft.com/office/powerpoint/2010/main" val="16857756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209-B70D-4C5D-9FCA-35F8EF5C288C}"/>
              </a:ext>
            </a:extLst>
          </p:cNvPr>
          <p:cNvSpPr>
            <a:spLocks noGrp="1"/>
          </p:cNvSpPr>
          <p:nvPr>
            <p:ph type="title"/>
          </p:nvPr>
        </p:nvSpPr>
        <p:spPr/>
        <p:txBody>
          <a:bodyPr/>
          <a:lstStyle/>
          <a:p>
            <a:r>
              <a:rPr lang="en-US" dirty="0"/>
              <a:t>Project Steps</a:t>
            </a:r>
          </a:p>
        </p:txBody>
      </p:sp>
      <p:sp>
        <p:nvSpPr>
          <p:cNvPr id="3" name="Content Placeholder 2">
            <a:extLst>
              <a:ext uri="{FF2B5EF4-FFF2-40B4-BE49-F238E27FC236}">
                <a16:creationId xmlns:a16="http://schemas.microsoft.com/office/drawing/2014/main" id="{85A2EB23-5B98-42F7-BB42-3066FE93CC5E}"/>
              </a:ext>
            </a:extLst>
          </p:cNvPr>
          <p:cNvSpPr>
            <a:spLocks noGrp="1"/>
          </p:cNvSpPr>
          <p:nvPr>
            <p:ph idx="1"/>
          </p:nvPr>
        </p:nvSpPr>
        <p:spPr>
          <a:xfrm>
            <a:off x="838200" y="1825625"/>
            <a:ext cx="6155453" cy="4725900"/>
          </a:xfrm>
        </p:spPr>
        <p:txBody>
          <a:bodyPr>
            <a:normAutofit lnSpcReduction="10000"/>
          </a:bodyPr>
          <a:lstStyle/>
          <a:p>
            <a:pPr marL="514350" indent="-514350">
              <a:buFont typeface="+mj-lt"/>
              <a:buAutoNum type="arabicPeriod"/>
            </a:pPr>
            <a:r>
              <a:rPr lang="en-US" dirty="0"/>
              <a:t>Choose a dataset</a:t>
            </a:r>
          </a:p>
          <a:p>
            <a:pPr marL="514350" indent="-514350">
              <a:buFont typeface="+mj-lt"/>
              <a:buAutoNum type="arabicPeriod"/>
            </a:pPr>
            <a:r>
              <a:rPr lang="en-US" dirty="0"/>
              <a:t>Open in Excel to look at data</a:t>
            </a:r>
          </a:p>
          <a:p>
            <a:pPr marL="514350" indent="-514350">
              <a:buFont typeface="+mj-lt"/>
              <a:buAutoNum type="arabicPeriod"/>
            </a:pPr>
            <a:r>
              <a:rPr lang="en-US" dirty="0"/>
              <a:t>Create a new directory/project &amp; copy over all needed files (not required but helpful if you want to use this later)</a:t>
            </a:r>
          </a:p>
          <a:p>
            <a:pPr marL="514350" indent="-514350">
              <a:buFont typeface="+mj-lt"/>
              <a:buAutoNum type="arabicPeriod"/>
            </a:pPr>
            <a:r>
              <a:rPr lang="en-US" dirty="0"/>
              <a:t>Import data into R</a:t>
            </a:r>
          </a:p>
          <a:p>
            <a:pPr marL="514350" indent="-514350">
              <a:buFont typeface="+mj-lt"/>
              <a:buAutoNum type="arabicPeriod"/>
            </a:pPr>
            <a:r>
              <a:rPr lang="en-US" dirty="0"/>
              <a:t>Perform needed data manipulation</a:t>
            </a:r>
          </a:p>
          <a:p>
            <a:pPr marL="514350" indent="-514350">
              <a:buFont typeface="+mj-lt"/>
              <a:buAutoNum type="arabicPeriod"/>
            </a:pPr>
            <a:r>
              <a:rPr lang="en-US" dirty="0"/>
              <a:t>View data, decide what to visualize</a:t>
            </a:r>
          </a:p>
          <a:p>
            <a:pPr marL="514350" indent="-514350">
              <a:buFont typeface="+mj-lt"/>
              <a:buAutoNum type="arabicPeriod"/>
            </a:pPr>
            <a:r>
              <a:rPr lang="en-US" dirty="0"/>
              <a:t>Plot in </a:t>
            </a:r>
            <a:r>
              <a:rPr lang="en-US" dirty="0" err="1"/>
              <a:t>ggplot</a:t>
            </a:r>
            <a:r>
              <a:rPr lang="en-US" dirty="0"/>
              <a:t> (and troubleshoot along way)</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5DCAAD1-F56C-470E-A8AC-C815743DC212}"/>
              </a:ext>
            </a:extLst>
          </p:cNvPr>
          <p:cNvSpPr>
            <a:spLocks noGrp="1"/>
          </p:cNvSpPr>
          <p:nvPr>
            <p:ph type="sldNum" sz="quarter" idx="12"/>
          </p:nvPr>
        </p:nvSpPr>
        <p:spPr/>
        <p:txBody>
          <a:bodyPr/>
          <a:lstStyle/>
          <a:p>
            <a:fld id="{6D95AE55-B5F4-483D-AEFF-E8059F5502F5}" type="slidenum">
              <a:rPr lang="en-US" smtClean="0"/>
              <a:t>82</a:t>
            </a:fld>
            <a:endParaRPr lang="en-US"/>
          </a:p>
        </p:txBody>
      </p:sp>
      <p:sp>
        <p:nvSpPr>
          <p:cNvPr id="5" name="Content Placeholder 2">
            <a:extLst>
              <a:ext uri="{FF2B5EF4-FFF2-40B4-BE49-F238E27FC236}">
                <a16:creationId xmlns:a16="http://schemas.microsoft.com/office/drawing/2014/main" id="{E16B1C8D-AA4C-41BF-8A5E-1CB5FFEA2CC1}"/>
              </a:ext>
            </a:extLst>
          </p:cNvPr>
          <p:cNvSpPr txBox="1">
            <a:spLocks/>
          </p:cNvSpPr>
          <p:nvPr/>
        </p:nvSpPr>
        <p:spPr>
          <a:xfrm>
            <a:off x="7195227" y="1704420"/>
            <a:ext cx="4742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you finish early, you can:</a:t>
            </a:r>
          </a:p>
          <a:p>
            <a:r>
              <a:rPr lang="en-US" dirty="0"/>
              <a:t>Message &amp; help others</a:t>
            </a:r>
          </a:p>
          <a:p>
            <a:r>
              <a:rPr lang="en-US" dirty="0"/>
              <a:t>Make more plots</a:t>
            </a:r>
          </a:p>
          <a:p>
            <a:r>
              <a:rPr lang="en-US" dirty="0"/>
              <a:t>Do some simple analysis / summaries</a:t>
            </a:r>
          </a:p>
          <a:p>
            <a:endParaRPr lang="en-US" dirty="0"/>
          </a:p>
          <a:p>
            <a:pPr marL="0" indent="0">
              <a:buNone/>
            </a:pPr>
            <a:r>
              <a:rPr lang="en-US" dirty="0"/>
              <a:t>If you feel like you’re not making progress that’s fine! Message me or a peer </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16343163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2C6-0276-4BAC-86F2-2C99AED97735}"/>
              </a:ext>
            </a:extLst>
          </p:cNvPr>
          <p:cNvSpPr>
            <a:spLocks noGrp="1"/>
          </p:cNvSpPr>
          <p:nvPr>
            <p:ph type="title"/>
          </p:nvPr>
        </p:nvSpPr>
        <p:spPr/>
        <p:txBody>
          <a:bodyPr/>
          <a:lstStyle/>
          <a:p>
            <a:r>
              <a:rPr lang="en-US" dirty="0"/>
              <a:t>Chart Presentation &amp; </a:t>
            </a:r>
            <a:br>
              <a:rPr lang="en-US" dirty="0"/>
            </a:br>
            <a:r>
              <a:rPr lang="en-US" dirty="0"/>
              <a:t>Concluding Thoughts</a:t>
            </a:r>
          </a:p>
        </p:txBody>
      </p:sp>
      <p:sp>
        <p:nvSpPr>
          <p:cNvPr id="3" name="Text Placeholder 2">
            <a:extLst>
              <a:ext uri="{FF2B5EF4-FFF2-40B4-BE49-F238E27FC236}">
                <a16:creationId xmlns:a16="http://schemas.microsoft.com/office/drawing/2014/main" id="{F65B6C42-43E3-4FFC-909C-5F8299C69966}"/>
              </a:ext>
            </a:extLst>
          </p:cNvPr>
          <p:cNvSpPr>
            <a:spLocks noGrp="1"/>
          </p:cNvSpPr>
          <p:nvPr>
            <p:ph type="body" idx="1"/>
          </p:nvPr>
        </p:nvSpPr>
        <p:spPr/>
        <p:txBody>
          <a:bodyPr/>
          <a:lstStyle/>
          <a:p>
            <a:r>
              <a:rPr lang="en-US" dirty="0"/>
              <a:t>Present your </a:t>
            </a:r>
          </a:p>
          <a:p>
            <a:r>
              <a:rPr lang="en-US" dirty="0"/>
              <a:t>Some miscellaneous best practices and ways to have a smoother R experience</a:t>
            </a:r>
          </a:p>
        </p:txBody>
      </p:sp>
      <p:sp>
        <p:nvSpPr>
          <p:cNvPr id="4" name="Slide Number Placeholder 3">
            <a:extLst>
              <a:ext uri="{FF2B5EF4-FFF2-40B4-BE49-F238E27FC236}">
                <a16:creationId xmlns:a16="http://schemas.microsoft.com/office/drawing/2014/main" id="{90BE86B4-56E5-4703-B6BC-7114E0FB5A77}"/>
              </a:ext>
            </a:extLst>
          </p:cNvPr>
          <p:cNvSpPr>
            <a:spLocks noGrp="1"/>
          </p:cNvSpPr>
          <p:nvPr>
            <p:ph type="sldNum" sz="quarter" idx="12"/>
          </p:nvPr>
        </p:nvSpPr>
        <p:spPr/>
        <p:txBody>
          <a:bodyPr/>
          <a:lstStyle/>
          <a:p>
            <a:fld id="{6D95AE55-B5F4-483D-AEFF-E8059F5502F5}" type="slidenum">
              <a:rPr lang="en-US" smtClean="0"/>
              <a:t>83</a:t>
            </a:fld>
            <a:endParaRPr lang="en-US"/>
          </a:p>
        </p:txBody>
      </p:sp>
    </p:spTree>
    <p:extLst>
      <p:ext uri="{BB962C8B-B14F-4D97-AF65-F5344CB8AC3E}">
        <p14:creationId xmlns:p14="http://schemas.microsoft.com/office/powerpoint/2010/main" val="14418676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7CEB-20B7-461C-A648-7CE8F70B897B}"/>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2230F8A9-9EC1-4C87-B173-DE76F31E45D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7881594-A2CC-4EBF-968D-51F71ED52948}"/>
              </a:ext>
            </a:extLst>
          </p:cNvPr>
          <p:cNvSpPr>
            <a:spLocks noGrp="1"/>
          </p:cNvSpPr>
          <p:nvPr>
            <p:ph type="sldNum" sz="quarter" idx="12"/>
          </p:nvPr>
        </p:nvSpPr>
        <p:spPr/>
        <p:txBody>
          <a:bodyPr/>
          <a:lstStyle/>
          <a:p>
            <a:fld id="{6D95AE55-B5F4-483D-AEFF-E8059F5502F5}" type="slidenum">
              <a:rPr lang="en-US" smtClean="0"/>
              <a:t>84</a:t>
            </a:fld>
            <a:endParaRPr lang="en-US"/>
          </a:p>
        </p:txBody>
      </p:sp>
    </p:spTree>
    <p:extLst>
      <p:ext uri="{BB962C8B-B14F-4D97-AF65-F5344CB8AC3E}">
        <p14:creationId xmlns:p14="http://schemas.microsoft.com/office/powerpoint/2010/main" val="34690576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
        <p:nvSpPr>
          <p:cNvPr id="4" name="Slide Number Placeholder 3">
            <a:extLst>
              <a:ext uri="{FF2B5EF4-FFF2-40B4-BE49-F238E27FC236}">
                <a16:creationId xmlns:a16="http://schemas.microsoft.com/office/drawing/2014/main" id="{A7BD81D2-F048-42DC-8A38-5B89D2C8B164}"/>
              </a:ext>
            </a:extLst>
          </p:cNvPr>
          <p:cNvSpPr>
            <a:spLocks noGrp="1"/>
          </p:cNvSpPr>
          <p:nvPr>
            <p:ph type="sldNum" sz="quarter" idx="12"/>
          </p:nvPr>
        </p:nvSpPr>
        <p:spPr/>
        <p:txBody>
          <a:bodyPr/>
          <a:lstStyle/>
          <a:p>
            <a:fld id="{6D95AE55-B5F4-483D-AEFF-E8059F5502F5}" type="slidenum">
              <a:rPr lang="en-US" smtClean="0"/>
              <a:t>85</a:t>
            </a:fld>
            <a:endParaRPr lang="en-US"/>
          </a:p>
        </p:txBody>
      </p:sp>
    </p:spTree>
    <p:extLst>
      <p:ext uri="{BB962C8B-B14F-4D97-AF65-F5344CB8AC3E}">
        <p14:creationId xmlns:p14="http://schemas.microsoft.com/office/powerpoint/2010/main" val="1321510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
        <p:nvSpPr>
          <p:cNvPr id="4" name="Slide Number Placeholder 3">
            <a:extLst>
              <a:ext uri="{FF2B5EF4-FFF2-40B4-BE49-F238E27FC236}">
                <a16:creationId xmlns:a16="http://schemas.microsoft.com/office/drawing/2014/main" id="{CE6C6964-C203-4F36-9E96-CE3CEF992205}"/>
              </a:ext>
            </a:extLst>
          </p:cNvPr>
          <p:cNvSpPr>
            <a:spLocks noGrp="1"/>
          </p:cNvSpPr>
          <p:nvPr>
            <p:ph type="sldNum" sz="quarter" idx="12"/>
          </p:nvPr>
        </p:nvSpPr>
        <p:spPr/>
        <p:txBody>
          <a:bodyPr/>
          <a:lstStyle/>
          <a:p>
            <a:fld id="{6D95AE55-B5F4-483D-AEFF-E8059F5502F5}" type="slidenum">
              <a:rPr lang="en-US" smtClean="0"/>
              <a:t>86</a:t>
            </a:fld>
            <a:endParaRPr lang="en-US"/>
          </a:p>
        </p:txBody>
      </p:sp>
    </p:spTree>
    <p:extLst>
      <p:ext uri="{BB962C8B-B14F-4D97-AF65-F5344CB8AC3E}">
        <p14:creationId xmlns:p14="http://schemas.microsoft.com/office/powerpoint/2010/main" val="9587193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
        <p:nvSpPr>
          <p:cNvPr id="4" name="Slide Number Placeholder 3">
            <a:extLst>
              <a:ext uri="{FF2B5EF4-FFF2-40B4-BE49-F238E27FC236}">
                <a16:creationId xmlns:a16="http://schemas.microsoft.com/office/drawing/2014/main" id="{98A95F6C-40E7-46EC-BE6D-5D33F9E7FD90}"/>
              </a:ext>
            </a:extLst>
          </p:cNvPr>
          <p:cNvSpPr>
            <a:spLocks noGrp="1"/>
          </p:cNvSpPr>
          <p:nvPr>
            <p:ph type="sldNum" sz="quarter" idx="12"/>
          </p:nvPr>
        </p:nvSpPr>
        <p:spPr/>
        <p:txBody>
          <a:bodyPr/>
          <a:lstStyle/>
          <a:p>
            <a:fld id="{6D95AE55-B5F4-483D-AEFF-E8059F5502F5}" type="slidenum">
              <a:rPr lang="en-US" smtClean="0"/>
              <a:t>87</a:t>
            </a:fld>
            <a:endParaRPr lang="en-US"/>
          </a:p>
        </p:txBody>
      </p:sp>
    </p:spTree>
    <p:extLst>
      <p:ext uri="{BB962C8B-B14F-4D97-AF65-F5344CB8AC3E}">
        <p14:creationId xmlns:p14="http://schemas.microsoft.com/office/powerpoint/2010/main" val="1729445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 cont.</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
        <p:nvSpPr>
          <p:cNvPr id="4" name="Slide Number Placeholder 3">
            <a:extLst>
              <a:ext uri="{FF2B5EF4-FFF2-40B4-BE49-F238E27FC236}">
                <a16:creationId xmlns:a16="http://schemas.microsoft.com/office/drawing/2014/main" id="{45C1F298-9EF3-44F1-B235-24A4441690C5}"/>
              </a:ext>
            </a:extLst>
          </p:cNvPr>
          <p:cNvSpPr>
            <a:spLocks noGrp="1"/>
          </p:cNvSpPr>
          <p:nvPr>
            <p:ph type="sldNum" sz="quarter" idx="12"/>
          </p:nvPr>
        </p:nvSpPr>
        <p:spPr/>
        <p:txBody>
          <a:bodyPr/>
          <a:lstStyle/>
          <a:p>
            <a:fld id="{6D95AE55-B5F4-483D-AEFF-E8059F5502F5}" type="slidenum">
              <a:rPr lang="en-US" smtClean="0"/>
              <a:t>88</a:t>
            </a:fld>
            <a:endParaRPr lang="en-US"/>
          </a:p>
        </p:txBody>
      </p:sp>
    </p:spTree>
    <p:extLst>
      <p:ext uri="{BB962C8B-B14F-4D97-AF65-F5344CB8AC3E}">
        <p14:creationId xmlns:p14="http://schemas.microsoft.com/office/powerpoint/2010/main" val="28783681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a:xfrm>
            <a:off x="838200" y="1531143"/>
            <a:ext cx="10230293" cy="5082308"/>
          </a:xfrm>
        </p:spPr>
        <p:txBody>
          <a:bodyPr>
            <a:normAutofit fontScale="92500" lnSpcReduction="10000"/>
          </a:bodyPr>
          <a:lstStyle/>
          <a:p>
            <a:pPr marL="0" indent="0">
              <a:buNone/>
            </a:pPr>
            <a:r>
              <a:rPr lang="en-US" dirty="0"/>
              <a:t>So many things weren’t covered but some of the more interesting that you can look into are:</a:t>
            </a:r>
          </a:p>
          <a:p>
            <a:pPr marL="0" indent="0">
              <a:buNone/>
            </a:pPr>
            <a:endParaRPr lang="en-US" sz="1500" dirty="0"/>
          </a:p>
          <a:p>
            <a:pPr marL="1031875" indent="0">
              <a:buNone/>
            </a:pPr>
            <a:r>
              <a:rPr lang="en-US" dirty="0"/>
              <a:t>GitHub – Can sync your files to the internet which makes life MUCH simpler, especially if you are collaborating. Highly recommended</a:t>
            </a:r>
          </a:p>
          <a:p>
            <a:pPr marL="0" indent="0">
              <a:buNone/>
            </a:pPr>
            <a:r>
              <a:rPr lang="en-US" dirty="0" err="1"/>
              <a:t>Rmarkdown</a:t>
            </a:r>
            <a:r>
              <a:rPr lang="en-US" dirty="0"/>
              <a:t> – Create PDF, HTML, Word etc. files embedded with your R script outputs. Allows automatic report creations</a:t>
            </a:r>
          </a:p>
          <a:p>
            <a:endParaRPr lang="en-US" dirty="0"/>
          </a:p>
          <a:p>
            <a:pPr marL="1084263" indent="0">
              <a:buNone/>
            </a:pPr>
            <a:r>
              <a:rPr lang="en-US" dirty="0"/>
              <a:t>Shiny – This package allows for the creation of interactive apps</a:t>
            </a:r>
          </a:p>
          <a:p>
            <a:endParaRPr lang="en-US" dirty="0"/>
          </a:p>
          <a:p>
            <a:pPr marL="0" indent="0">
              <a:buNone/>
            </a:pPr>
            <a:r>
              <a:rPr lang="en-US" dirty="0"/>
              <a:t>Spatial Analysis – Unique enough analyses to warrant its own discipline.    If you can do it with ArcGIS, you can probably do it with R </a:t>
            </a:r>
          </a:p>
        </p:txBody>
      </p:sp>
      <p:pic>
        <p:nvPicPr>
          <p:cNvPr id="5" name="Picture 4" descr="A close up of a sign&#10;&#10;Description automatically generated">
            <a:extLst>
              <a:ext uri="{FF2B5EF4-FFF2-40B4-BE49-F238E27FC236}">
                <a16:creationId xmlns:a16="http://schemas.microsoft.com/office/drawing/2014/main" id="{3DBB21E6-D43C-43BA-A0BF-F5FBB1E8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359" y="3154318"/>
            <a:ext cx="1284422" cy="1488603"/>
          </a:xfrm>
          <a:prstGeom prst="rect">
            <a:avLst/>
          </a:prstGeom>
        </p:spPr>
      </p:pic>
      <p:pic>
        <p:nvPicPr>
          <p:cNvPr id="7" name="Picture 6" descr="A close up of a sign&#10;&#10;Description automatically generated">
            <a:extLst>
              <a:ext uri="{FF2B5EF4-FFF2-40B4-BE49-F238E27FC236}">
                <a16:creationId xmlns:a16="http://schemas.microsoft.com/office/drawing/2014/main" id="{2714C9E3-3082-44EF-986A-C815660B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1294"/>
            <a:ext cx="1143745" cy="1325563"/>
          </a:xfrm>
          <a:prstGeom prst="rect">
            <a:avLst/>
          </a:prstGeom>
        </p:spPr>
      </p:pic>
      <p:pic>
        <p:nvPicPr>
          <p:cNvPr id="9" name="Picture 8" descr="A close up of a logo&#10;&#10;Description automatically generated">
            <a:extLst>
              <a:ext uri="{FF2B5EF4-FFF2-40B4-BE49-F238E27FC236}">
                <a16:creationId xmlns:a16="http://schemas.microsoft.com/office/drawing/2014/main" id="{C7F36DBA-349C-4984-8BAC-D3C977A38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73697"/>
            <a:ext cx="1144588" cy="1144588"/>
          </a:xfrm>
          <a:prstGeom prst="rect">
            <a:avLst/>
          </a:prstGeom>
        </p:spPr>
      </p:pic>
      <p:pic>
        <p:nvPicPr>
          <p:cNvPr id="11" name="Picture 10" descr="A picture containing cage, drawing, game&#10;&#10;Description automatically generated">
            <a:extLst>
              <a:ext uri="{FF2B5EF4-FFF2-40B4-BE49-F238E27FC236}">
                <a16:creationId xmlns:a16="http://schemas.microsoft.com/office/drawing/2014/main" id="{A4E31CBD-08B3-4ED5-BBC2-6786C4BD9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7314" y="4893930"/>
            <a:ext cx="1468512" cy="1468512"/>
          </a:xfrm>
          <a:prstGeom prst="rect">
            <a:avLst/>
          </a:prstGeom>
        </p:spPr>
      </p:pic>
      <p:sp>
        <p:nvSpPr>
          <p:cNvPr id="4" name="Slide Number Placeholder 3">
            <a:extLst>
              <a:ext uri="{FF2B5EF4-FFF2-40B4-BE49-F238E27FC236}">
                <a16:creationId xmlns:a16="http://schemas.microsoft.com/office/drawing/2014/main" id="{2F068632-2375-4A27-A964-FBBB924D5FDC}"/>
              </a:ext>
            </a:extLst>
          </p:cNvPr>
          <p:cNvSpPr>
            <a:spLocks noGrp="1"/>
          </p:cNvSpPr>
          <p:nvPr>
            <p:ph type="sldNum" sz="quarter" idx="12"/>
          </p:nvPr>
        </p:nvSpPr>
        <p:spPr/>
        <p:txBody>
          <a:bodyPr/>
          <a:lstStyle/>
          <a:p>
            <a:fld id="{6D95AE55-B5F4-483D-AEFF-E8059F5502F5}" type="slidenum">
              <a:rPr lang="en-US" smtClean="0"/>
              <a:t>89</a:t>
            </a:fld>
            <a:endParaRPr lang="en-US"/>
          </a:p>
        </p:txBody>
      </p:sp>
    </p:spTree>
    <p:extLst>
      <p:ext uri="{BB962C8B-B14F-4D97-AF65-F5344CB8AC3E}">
        <p14:creationId xmlns:p14="http://schemas.microsoft.com/office/powerpoint/2010/main" val="56370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19E-AE80-42E6-A9F1-E3709F48A00C}"/>
              </a:ext>
            </a:extLst>
          </p:cNvPr>
          <p:cNvSpPr>
            <a:spLocks noGrp="1"/>
          </p:cNvSpPr>
          <p:nvPr>
            <p:ph type="title"/>
          </p:nvPr>
        </p:nvSpPr>
        <p:spPr/>
        <p:txBody>
          <a:bodyPr/>
          <a:lstStyle/>
          <a:p>
            <a:r>
              <a:rPr lang="en-US" dirty="0"/>
              <a:t>1 – About R</a:t>
            </a:r>
          </a:p>
        </p:txBody>
      </p:sp>
      <p:sp>
        <p:nvSpPr>
          <p:cNvPr id="3" name="Text Placeholder 2">
            <a:extLst>
              <a:ext uri="{FF2B5EF4-FFF2-40B4-BE49-F238E27FC236}">
                <a16:creationId xmlns:a16="http://schemas.microsoft.com/office/drawing/2014/main" id="{D3409B9B-307F-460E-B1B0-86B7853B01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017D02-A3A0-4912-9E4D-5D8AE5174F2C}"/>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20246358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
        <p:nvSpPr>
          <p:cNvPr id="4" name="Slide Number Placeholder 3">
            <a:extLst>
              <a:ext uri="{FF2B5EF4-FFF2-40B4-BE49-F238E27FC236}">
                <a16:creationId xmlns:a16="http://schemas.microsoft.com/office/drawing/2014/main" id="{07AC7A6C-5F75-40F2-88D8-602B38F9C7CD}"/>
              </a:ext>
            </a:extLst>
          </p:cNvPr>
          <p:cNvSpPr>
            <a:spLocks noGrp="1"/>
          </p:cNvSpPr>
          <p:nvPr>
            <p:ph type="sldNum" sz="quarter" idx="12"/>
          </p:nvPr>
        </p:nvSpPr>
        <p:spPr/>
        <p:txBody>
          <a:bodyPr/>
          <a:lstStyle/>
          <a:p>
            <a:fld id="{6D95AE55-B5F4-483D-AEFF-E8059F5502F5}" type="slidenum">
              <a:rPr lang="en-US" smtClean="0"/>
              <a:t>90</a:t>
            </a:fld>
            <a:endParaRPr lang="en-US"/>
          </a:p>
        </p:txBody>
      </p:sp>
    </p:spTree>
    <p:extLst>
      <p:ext uri="{BB962C8B-B14F-4D97-AF65-F5344CB8AC3E}">
        <p14:creationId xmlns:p14="http://schemas.microsoft.com/office/powerpoint/2010/main" val="26249442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6E7-5385-4D4A-9614-EB98E01A935A}"/>
              </a:ext>
            </a:extLst>
          </p:cNvPr>
          <p:cNvSpPr>
            <a:spLocks noGrp="1"/>
          </p:cNvSpPr>
          <p:nvPr>
            <p:ph type="title"/>
          </p:nvPr>
        </p:nvSpPr>
        <p:spPr/>
        <p:txBody>
          <a:bodyPr/>
          <a:lstStyle/>
          <a:p>
            <a:r>
              <a:rPr lang="en-US" dirty="0"/>
              <a:t>Congrats!</a:t>
            </a:r>
          </a:p>
        </p:txBody>
      </p:sp>
      <p:sp>
        <p:nvSpPr>
          <p:cNvPr id="3" name="Content Placeholder 2">
            <a:extLst>
              <a:ext uri="{FF2B5EF4-FFF2-40B4-BE49-F238E27FC236}">
                <a16:creationId xmlns:a16="http://schemas.microsoft.com/office/drawing/2014/main" id="{D8CFDC81-45AA-44D4-944C-1E4B8B022B65}"/>
              </a:ext>
            </a:extLst>
          </p:cNvPr>
          <p:cNvSpPr>
            <a:spLocks noGrp="1"/>
          </p:cNvSpPr>
          <p:nvPr>
            <p:ph idx="1"/>
          </p:nvPr>
        </p:nvSpPr>
        <p:spPr>
          <a:xfrm>
            <a:off x="1147430" y="3201029"/>
            <a:ext cx="9897140" cy="1966470"/>
          </a:xfrm>
        </p:spPr>
        <p:txBody>
          <a:bodyPr>
            <a:normAutofit fontScale="92500"/>
          </a:bodyPr>
          <a:lstStyle/>
          <a:p>
            <a:pPr marL="0" indent="0" algn="ctr">
              <a:buNone/>
            </a:pPr>
            <a:r>
              <a:rPr lang="en-US" sz="6000" dirty="0"/>
              <a:t>This certificate is good for a free R help session, one-on-one!</a:t>
            </a:r>
          </a:p>
        </p:txBody>
      </p:sp>
      <p:pic>
        <p:nvPicPr>
          <p:cNvPr id="6" name="Content Placeholder 4" descr="Diploma roll">
            <a:extLst>
              <a:ext uri="{FF2B5EF4-FFF2-40B4-BE49-F238E27FC236}">
                <a16:creationId xmlns:a16="http://schemas.microsoft.com/office/drawing/2014/main" id="{B6FF11E2-60A1-467F-A8D0-25AE534BD6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24130" y="-618110"/>
            <a:ext cx="4802374" cy="4802374"/>
          </a:xfrm>
          <a:prstGeom prst="rect">
            <a:avLst/>
          </a:prstGeom>
        </p:spPr>
      </p:pic>
      <p:sp>
        <p:nvSpPr>
          <p:cNvPr id="7" name="Content Placeholder 2">
            <a:extLst>
              <a:ext uri="{FF2B5EF4-FFF2-40B4-BE49-F238E27FC236}">
                <a16:creationId xmlns:a16="http://schemas.microsoft.com/office/drawing/2014/main" id="{7545F961-3A05-488D-9276-EE10C42CC681}"/>
              </a:ext>
            </a:extLst>
          </p:cNvPr>
          <p:cNvSpPr txBox="1">
            <a:spLocks/>
          </p:cNvSpPr>
          <p:nvPr/>
        </p:nvSpPr>
        <p:spPr>
          <a:xfrm>
            <a:off x="2039679" y="5448081"/>
            <a:ext cx="8112642" cy="12297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Plus, you’re </a:t>
            </a:r>
            <a:r>
              <a:rPr lang="en-US" sz="4000" i="1" dirty="0"/>
              <a:t>always</a:t>
            </a:r>
            <a:r>
              <a:rPr lang="en-US" sz="4000" dirty="0"/>
              <a:t> welcome to ask me for help; the worst I can say is I’m busy</a:t>
            </a:r>
          </a:p>
        </p:txBody>
      </p:sp>
      <p:sp>
        <p:nvSpPr>
          <p:cNvPr id="4" name="Slide Number Placeholder 3">
            <a:extLst>
              <a:ext uri="{FF2B5EF4-FFF2-40B4-BE49-F238E27FC236}">
                <a16:creationId xmlns:a16="http://schemas.microsoft.com/office/drawing/2014/main" id="{6188C0DC-A350-4EB7-B374-FF35A2DAE2F7}"/>
              </a:ext>
            </a:extLst>
          </p:cNvPr>
          <p:cNvSpPr>
            <a:spLocks noGrp="1"/>
          </p:cNvSpPr>
          <p:nvPr>
            <p:ph type="sldNum" sz="quarter" idx="12"/>
          </p:nvPr>
        </p:nvSpPr>
        <p:spPr/>
        <p:txBody>
          <a:bodyPr/>
          <a:lstStyle/>
          <a:p>
            <a:fld id="{6D95AE55-B5F4-483D-AEFF-E8059F5502F5}" type="slidenum">
              <a:rPr lang="en-US" smtClean="0"/>
              <a:t>91</a:t>
            </a:fld>
            <a:endParaRPr lang="en-US"/>
          </a:p>
        </p:txBody>
      </p:sp>
    </p:spTree>
    <p:extLst>
      <p:ext uri="{BB962C8B-B14F-4D97-AF65-F5344CB8AC3E}">
        <p14:creationId xmlns:p14="http://schemas.microsoft.com/office/powerpoint/2010/main" val="25130241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
        <p:nvSpPr>
          <p:cNvPr id="6" name="Slide Number Placeholder 5">
            <a:extLst>
              <a:ext uri="{FF2B5EF4-FFF2-40B4-BE49-F238E27FC236}">
                <a16:creationId xmlns:a16="http://schemas.microsoft.com/office/drawing/2014/main" id="{AD2E38E7-CA8C-4B66-A349-81DA52A799B3}"/>
              </a:ext>
            </a:extLst>
          </p:cNvPr>
          <p:cNvSpPr>
            <a:spLocks noGrp="1"/>
          </p:cNvSpPr>
          <p:nvPr>
            <p:ph type="sldNum" sz="quarter" idx="12"/>
          </p:nvPr>
        </p:nvSpPr>
        <p:spPr/>
        <p:txBody>
          <a:bodyPr/>
          <a:lstStyle/>
          <a:p>
            <a:fld id="{6D95AE55-B5F4-483D-AEFF-E8059F5502F5}" type="slidenum">
              <a:rPr lang="en-US" smtClean="0"/>
              <a:t>92</a:t>
            </a:fld>
            <a:endParaRPr lang="en-US"/>
          </a:p>
        </p:txBody>
      </p:sp>
      <p:sp>
        <p:nvSpPr>
          <p:cNvPr id="7" name="Star: 5 Points 6">
            <a:extLst>
              <a:ext uri="{FF2B5EF4-FFF2-40B4-BE49-F238E27FC236}">
                <a16:creationId xmlns:a16="http://schemas.microsoft.com/office/drawing/2014/main" id="{832C82C5-5CDD-4635-BD0C-64F5E6F48F2B}"/>
              </a:ext>
            </a:extLst>
          </p:cNvPr>
          <p:cNvSpPr/>
          <p:nvPr/>
        </p:nvSpPr>
        <p:spPr>
          <a:xfrm>
            <a:off x="446315" y="4762918"/>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8678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Data Organization in Spreadsheets</a:t>
            </a:r>
            <a:endParaRPr lang="en-US" dirty="0">
              <a:hlinkClick r:id="rId3"/>
            </a:endParaRPr>
          </a:p>
          <a:p>
            <a:r>
              <a:rPr lang="en-US" dirty="0">
                <a:hlinkClick r:id="rId3"/>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4"/>
              </a:rPr>
              <a:t>https://whattheyforgot.org/project-oriented-workflow.html</a:t>
            </a:r>
            <a:endParaRPr lang="en-US" dirty="0"/>
          </a:p>
          <a:p>
            <a:r>
              <a:rPr lang="en-US" dirty="0">
                <a:hlinkClick r:id="rId5"/>
              </a:rPr>
              <a:t>https://www.tidyverse.org/articles/2017/12/workflow-vs-script/</a:t>
            </a:r>
            <a:endParaRPr lang="en-US" dirty="0"/>
          </a:p>
          <a:p>
            <a:endParaRPr lang="en-US" dirty="0"/>
          </a:p>
        </p:txBody>
      </p:sp>
      <p:sp>
        <p:nvSpPr>
          <p:cNvPr id="4" name="Slide Number Placeholder 3">
            <a:extLst>
              <a:ext uri="{FF2B5EF4-FFF2-40B4-BE49-F238E27FC236}">
                <a16:creationId xmlns:a16="http://schemas.microsoft.com/office/drawing/2014/main" id="{60F3C25A-1B25-438F-AAB5-2290309999A6}"/>
              </a:ext>
            </a:extLst>
          </p:cNvPr>
          <p:cNvSpPr>
            <a:spLocks noGrp="1"/>
          </p:cNvSpPr>
          <p:nvPr>
            <p:ph type="sldNum" sz="quarter" idx="12"/>
          </p:nvPr>
        </p:nvSpPr>
        <p:spPr/>
        <p:txBody>
          <a:bodyPr/>
          <a:lstStyle/>
          <a:p>
            <a:fld id="{6D95AE55-B5F4-483D-AEFF-E8059F5502F5}" type="slidenum">
              <a:rPr lang="en-US" smtClean="0"/>
              <a:t>93</a:t>
            </a:fld>
            <a:endParaRPr lang="en-US"/>
          </a:p>
        </p:txBody>
      </p:sp>
      <p:sp>
        <p:nvSpPr>
          <p:cNvPr id="6" name="Star: 5 Points 5">
            <a:extLst>
              <a:ext uri="{FF2B5EF4-FFF2-40B4-BE49-F238E27FC236}">
                <a16:creationId xmlns:a16="http://schemas.microsoft.com/office/drawing/2014/main" id="{B9BC03AA-F343-4F02-9448-B90794E2430A}"/>
              </a:ext>
            </a:extLst>
          </p:cNvPr>
          <p:cNvSpPr/>
          <p:nvPr/>
        </p:nvSpPr>
        <p:spPr>
          <a:xfrm>
            <a:off x="526702" y="2351314"/>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6446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802B11-8FB6-4AEA-9444-F2A0B44EF268}"/>
              </a:ext>
            </a:extLst>
          </p:cNvPr>
          <p:cNvSpPr>
            <a:spLocks noGrp="1"/>
          </p:cNvSpPr>
          <p:nvPr>
            <p:ph type="sldNum" sz="quarter" idx="12"/>
          </p:nvPr>
        </p:nvSpPr>
        <p:spPr/>
        <p:txBody>
          <a:bodyPr/>
          <a:lstStyle/>
          <a:p>
            <a:fld id="{6D95AE55-B5F4-483D-AEFF-E8059F5502F5}" type="slidenum">
              <a:rPr lang="en-US" smtClean="0"/>
              <a:t>94</a:t>
            </a:fld>
            <a:endParaRPr lang="en-US"/>
          </a:p>
        </p:txBody>
      </p:sp>
      <p:sp>
        <p:nvSpPr>
          <p:cNvPr id="6" name="Star: 5 Points 5">
            <a:extLst>
              <a:ext uri="{FF2B5EF4-FFF2-40B4-BE49-F238E27FC236}">
                <a16:creationId xmlns:a16="http://schemas.microsoft.com/office/drawing/2014/main" id="{BB5B63B7-06EA-4ADE-8530-A0B7078E9145}"/>
              </a:ext>
            </a:extLst>
          </p:cNvPr>
          <p:cNvSpPr/>
          <p:nvPr/>
        </p:nvSpPr>
        <p:spPr>
          <a:xfrm>
            <a:off x="446314" y="4904092"/>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FF97BDD-32F6-41C1-AF99-2F37A1020420}"/>
              </a:ext>
            </a:extLst>
          </p:cNvPr>
          <p:cNvSpPr/>
          <p:nvPr/>
        </p:nvSpPr>
        <p:spPr>
          <a:xfrm>
            <a:off x="446314" y="537134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687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a:xfrm>
            <a:off x="838200" y="1825625"/>
            <a:ext cx="4065396" cy="4351338"/>
          </a:xfrm>
        </p:spPr>
        <p:txBody>
          <a:bodyPr>
            <a:normAutofit lnSpcReduction="10000"/>
          </a:bodyPr>
          <a:lstStyle/>
          <a:p>
            <a:pPr marL="0" indent="0" algn="ctr">
              <a:buNone/>
            </a:pPr>
            <a:r>
              <a:rPr lang="en-US" sz="3200" b="1" dirty="0">
                <a:hlinkClick r:id="rId2"/>
              </a:rPr>
              <a:t>All </a:t>
            </a:r>
            <a:r>
              <a:rPr lang="en-US" sz="3200" b="1" dirty="0" err="1">
                <a:hlinkClick r:id="rId2"/>
              </a:rPr>
              <a:t>cheatsheets</a:t>
            </a:r>
            <a:endParaRPr lang="en-US" sz="3200" b="1" dirty="0"/>
          </a:p>
          <a:p>
            <a:pPr marL="0" indent="0" algn="ctr">
              <a:buNone/>
            </a:pPr>
            <a:endParaRPr lang="en-US" sz="3200" b="1" dirty="0">
              <a:hlinkClick r:id="rId3"/>
            </a:endParaRPr>
          </a:p>
          <a:p>
            <a:pPr marL="0" indent="0" algn="ctr">
              <a:buNone/>
            </a:pPr>
            <a:r>
              <a:rPr lang="en-US" sz="3200" dirty="0">
                <a:hlinkClick r:id="rId4"/>
              </a:rPr>
              <a:t>Getting started  </a:t>
            </a:r>
            <a:endParaRPr lang="en-US" sz="3200" dirty="0"/>
          </a:p>
          <a:p>
            <a:pPr marL="0" indent="0" algn="ctr">
              <a:buNone/>
            </a:pPr>
            <a:r>
              <a:rPr lang="en-US" sz="3200" dirty="0" err="1">
                <a:hlinkClick r:id="rId5"/>
              </a:rPr>
              <a:t>dplyr</a:t>
            </a:r>
            <a:r>
              <a:rPr lang="en-US" sz="3200" dirty="0">
                <a:hlinkClick r:id="rId5"/>
              </a:rPr>
              <a:t> and </a:t>
            </a:r>
            <a:r>
              <a:rPr lang="en-US" sz="3200" dirty="0" err="1">
                <a:hlinkClick r:id="rId5"/>
              </a:rPr>
              <a:t>tidyr</a:t>
            </a:r>
            <a:endParaRPr lang="en-US" sz="3200" dirty="0"/>
          </a:p>
          <a:p>
            <a:pPr marL="0" indent="0" algn="ctr">
              <a:buNone/>
            </a:pPr>
            <a:r>
              <a:rPr lang="en-US" sz="3200" dirty="0">
                <a:hlinkClick r:id="rId6"/>
              </a:rPr>
              <a:t>Data import</a:t>
            </a:r>
            <a:endParaRPr lang="en-US" sz="3200" dirty="0"/>
          </a:p>
          <a:p>
            <a:pPr marL="0" indent="0" algn="ctr">
              <a:buNone/>
            </a:pPr>
            <a:r>
              <a:rPr lang="en-US" sz="3200" dirty="0" err="1">
                <a:hlinkClick r:id="rId7"/>
              </a:rPr>
              <a:t>lubridate</a:t>
            </a:r>
            <a:endParaRPr lang="en-US" sz="3200" dirty="0"/>
          </a:p>
          <a:p>
            <a:pPr marL="0" indent="0" algn="ctr">
              <a:buNone/>
            </a:pPr>
            <a:r>
              <a:rPr lang="en-US" sz="3200" dirty="0">
                <a:hlinkClick r:id="rId8"/>
              </a:rPr>
              <a:t>ggplot2</a:t>
            </a:r>
            <a:r>
              <a:rPr lang="en-US" sz="3200" dirty="0"/>
              <a:t> </a:t>
            </a:r>
          </a:p>
          <a:p>
            <a:pPr marL="0" indent="0" algn="ctr">
              <a:buNone/>
            </a:pPr>
            <a:r>
              <a:rPr lang="en-US" sz="3200" dirty="0">
                <a:hlinkClick r:id="rId9"/>
              </a:rPr>
              <a:t>RStudio</a:t>
            </a:r>
            <a:endParaRPr lang="en-US" sz="3200" dirty="0"/>
          </a:p>
          <a:p>
            <a:pPr algn="ctr"/>
            <a:endParaRPr lang="en-US" sz="3200" dirty="0"/>
          </a:p>
          <a:p>
            <a:pPr algn="ctr"/>
            <a:endParaRPr lang="en-US" sz="3200" dirty="0"/>
          </a:p>
          <a:p>
            <a:pPr algn="ctr"/>
            <a:endParaRPr lang="en-US" sz="3200" dirty="0"/>
          </a:p>
        </p:txBody>
      </p:sp>
      <p:sp>
        <p:nvSpPr>
          <p:cNvPr id="4" name="Slide Number Placeholder 3">
            <a:extLst>
              <a:ext uri="{FF2B5EF4-FFF2-40B4-BE49-F238E27FC236}">
                <a16:creationId xmlns:a16="http://schemas.microsoft.com/office/drawing/2014/main" id="{56F05800-8698-43BD-A4C9-EB4870C71911}"/>
              </a:ext>
            </a:extLst>
          </p:cNvPr>
          <p:cNvSpPr>
            <a:spLocks noGrp="1"/>
          </p:cNvSpPr>
          <p:nvPr>
            <p:ph type="sldNum" sz="quarter" idx="12"/>
          </p:nvPr>
        </p:nvSpPr>
        <p:spPr/>
        <p:txBody>
          <a:bodyPr/>
          <a:lstStyle/>
          <a:p>
            <a:fld id="{6D95AE55-B5F4-483D-AEFF-E8059F5502F5}" type="slidenum">
              <a:rPr lang="en-US" smtClean="0"/>
              <a:t>95</a:t>
            </a:fld>
            <a:endParaRPr lang="en-US"/>
          </a:p>
        </p:txBody>
      </p:sp>
      <p:sp>
        <p:nvSpPr>
          <p:cNvPr id="6" name="Star: 5 Points 5">
            <a:extLst>
              <a:ext uri="{FF2B5EF4-FFF2-40B4-BE49-F238E27FC236}">
                <a16:creationId xmlns:a16="http://schemas.microsoft.com/office/drawing/2014/main" id="{BCC359ED-F056-47EF-B183-3478CEAC671E}"/>
              </a:ext>
            </a:extLst>
          </p:cNvPr>
          <p:cNvSpPr/>
          <p:nvPr/>
        </p:nvSpPr>
        <p:spPr>
          <a:xfrm>
            <a:off x="1079361" y="342900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206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825625"/>
            <a:ext cx="10515600" cy="4840646"/>
          </a:xfrm>
        </p:spPr>
        <p:txBody>
          <a:bodyPr>
            <a:normAutofit/>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p:txBody>
      </p:sp>
      <p:sp>
        <p:nvSpPr>
          <p:cNvPr id="4" name="Slide Number Placeholder 3">
            <a:extLst>
              <a:ext uri="{FF2B5EF4-FFF2-40B4-BE49-F238E27FC236}">
                <a16:creationId xmlns:a16="http://schemas.microsoft.com/office/drawing/2014/main" id="{E06F703E-3B49-4893-9772-A8F666081C12}"/>
              </a:ext>
            </a:extLst>
          </p:cNvPr>
          <p:cNvSpPr>
            <a:spLocks noGrp="1"/>
          </p:cNvSpPr>
          <p:nvPr>
            <p:ph type="sldNum" sz="quarter" idx="12"/>
          </p:nvPr>
        </p:nvSpPr>
        <p:spPr/>
        <p:txBody>
          <a:bodyPr/>
          <a:lstStyle/>
          <a:p>
            <a:fld id="{6D95AE55-B5F4-483D-AEFF-E8059F5502F5}" type="slidenum">
              <a:rPr lang="en-US" smtClean="0"/>
              <a:t>96</a:t>
            </a:fld>
            <a:endParaRPr lang="en-US"/>
          </a:p>
        </p:txBody>
      </p:sp>
    </p:spTree>
    <p:extLst>
      <p:ext uri="{BB962C8B-B14F-4D97-AF65-F5344CB8AC3E}">
        <p14:creationId xmlns:p14="http://schemas.microsoft.com/office/powerpoint/2010/main" val="3066844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9776</TotalTime>
  <Words>6512</Words>
  <Application>Microsoft Office PowerPoint</Application>
  <PresentationFormat>Widescreen</PresentationFormat>
  <Paragraphs>850</Paragraphs>
  <Slides>96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Arial</vt:lpstr>
      <vt:lpstr>Calibri</vt:lpstr>
      <vt:lpstr>Calibri Light</vt:lpstr>
      <vt:lpstr>Consolas</vt:lpstr>
      <vt:lpstr>Courier New</vt:lpstr>
      <vt:lpstr>Times New Roman</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1 – About R</vt:lpstr>
      <vt:lpstr>What is R</vt:lpstr>
      <vt:lpstr>Why Use R?</vt:lpstr>
      <vt:lpstr>Jargon</vt:lpstr>
      <vt:lpstr>Jargon cont.</vt:lpstr>
      <vt:lpstr>Jargon cont.</vt:lpstr>
      <vt:lpstr>Even more Jargon</vt:lpstr>
      <vt:lpstr>Jargon / basic commands</vt:lpstr>
      <vt:lpstr>Your turn!</vt:lpstr>
      <vt:lpstr>RStudio</vt:lpstr>
      <vt:lpstr>RStudio cont.</vt:lpstr>
      <vt:lpstr>RStudio cont.</vt:lpstr>
      <vt:lpstr>RStudio &amp; Motivating Examples!</vt:lpstr>
      <vt:lpstr>RStudio Summary</vt:lpstr>
      <vt:lpstr>2 – The Basics of Programming</vt:lpstr>
      <vt:lpstr>Errors</vt:lpstr>
      <vt:lpstr>Basic Programming</vt:lpstr>
      <vt:lpstr>Basic Programming cont.</vt:lpstr>
      <vt:lpstr>Basic Programming cont.</vt:lpstr>
      <vt:lpstr>Basic Programming cont.</vt:lpstr>
      <vt:lpstr>NAs</vt:lpstr>
      <vt:lpstr>Operators</vt:lpstr>
      <vt:lpstr>A Word About Types</vt:lpstr>
      <vt:lpstr>Object Types</vt:lpstr>
      <vt:lpstr>Variables</vt:lpstr>
      <vt:lpstr>Errors Revisited</vt:lpstr>
      <vt:lpstr>Errors Revisted cont.</vt:lpstr>
      <vt:lpstr>Stop! And Restarting</vt:lpstr>
      <vt:lpstr>Quiz 2-1</vt:lpstr>
      <vt:lpstr>Quiz 2-1 ANSWERS</vt:lpstr>
      <vt:lpstr>3 – Working With Your Data</vt:lpstr>
      <vt:lpstr>But First! Directories</vt:lpstr>
      <vt:lpstr>Directory Structure</vt:lpstr>
      <vt:lpstr>Packages</vt:lpstr>
      <vt:lpstr>Packages cont.</vt:lpstr>
      <vt:lpstr>But Wait! There’s More!</vt:lpstr>
      <vt:lpstr>Data</vt:lpstr>
      <vt:lpstr>Tidy vs non-tidy data</vt:lpstr>
      <vt:lpstr>Tidy vs non-tidy data</vt:lpstr>
      <vt:lpstr>Data cont.</vt:lpstr>
      <vt:lpstr>FINALLY! Getting data into R!</vt:lpstr>
      <vt:lpstr>SHOW ME THE DATA</vt:lpstr>
      <vt:lpstr>Data Import </vt:lpstr>
      <vt:lpstr>Let’s play with data</vt:lpstr>
      <vt:lpstr>4 – Basic Data Manipulation</vt:lpstr>
      <vt:lpstr>What is data manipulation</vt:lpstr>
      <vt:lpstr>Filtering</vt:lpstr>
      <vt:lpstr>Rename Columns</vt:lpstr>
      <vt:lpstr>Add New Column</vt:lpstr>
      <vt:lpstr>Keep Only Certain Columns</vt:lpstr>
      <vt:lpstr>The “pipe”</vt:lpstr>
      <vt:lpstr>%&gt;% advantages</vt:lpstr>
      <vt:lpstr>Review &amp; Day 1 Break</vt:lpstr>
      <vt:lpstr>Review – Basics </vt:lpstr>
      <vt:lpstr>Review – Working with your data</vt:lpstr>
      <vt:lpstr>Review – Data manipulation</vt:lpstr>
      <vt:lpstr>Review – Tomorrow</vt:lpstr>
      <vt:lpstr>5 – Let’s Make Charts!</vt:lpstr>
      <vt:lpstr>Chart Basics</vt:lpstr>
      <vt:lpstr>ggplot2 – A Better Way</vt:lpstr>
      <vt:lpstr>ggplot2</vt:lpstr>
      <vt:lpstr>6 – Basic Analysis</vt:lpstr>
      <vt:lpstr>PowerPoint Presentation</vt:lpstr>
      <vt:lpstr>7 - Tidyverse</vt:lpstr>
      <vt:lpstr>What is the Tidyverse</vt:lpstr>
      <vt:lpstr>Why Should You Use the Tidyverse?</vt:lpstr>
      <vt:lpstr>dplyr </vt:lpstr>
      <vt:lpstr>ggplot2</vt:lpstr>
      <vt:lpstr>lubridate </vt:lpstr>
      <vt:lpstr>tidyr </vt:lpstr>
      <vt:lpstr>Project</vt:lpstr>
      <vt:lpstr>Project Goal</vt:lpstr>
      <vt:lpstr>Examples</vt:lpstr>
      <vt:lpstr>Project Steps</vt:lpstr>
      <vt:lpstr>Chart Presentation &amp;  Concluding Thoughts</vt:lpstr>
      <vt:lpstr>Plots</vt:lpstr>
      <vt:lpstr>Best Practices</vt:lpstr>
      <vt:lpstr>Best Practices, cont.</vt:lpstr>
      <vt:lpstr>Relative Paths</vt:lpstr>
      <vt:lpstr>Relative Paths cont.</vt:lpstr>
      <vt:lpstr>Not Covered</vt:lpstr>
      <vt:lpstr>Parting Thoughts</vt:lpstr>
      <vt:lpstr>Congrats!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138</cp:revision>
  <dcterms:created xsi:type="dcterms:W3CDTF">2019-01-02T06:51:07Z</dcterms:created>
  <dcterms:modified xsi:type="dcterms:W3CDTF">2020-09-29T03:52:53Z</dcterms:modified>
</cp:coreProperties>
</file>