
<file path=[Content_Types].xml><?xml version="1.0" encoding="utf-8"?>
<Types xmlns="http://schemas.openxmlformats.org/package/2006/content-types">
  <Default Extension="emf" ContentType="image/x-emf"/>
  <Default Extension="gif" ContentType="image/gif"/>
  <Default Extension="jfif" ContentType="image/jpeg"/>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sldIdLst>
    <p:sldId id="256" r:id="rId2"/>
    <p:sldId id="297" r:id="rId3"/>
    <p:sldId id="311" r:id="rId4"/>
    <p:sldId id="313" r:id="rId5"/>
    <p:sldId id="315" r:id="rId6"/>
    <p:sldId id="298" r:id="rId7"/>
    <p:sldId id="266" r:id="rId8"/>
    <p:sldId id="318" r:id="rId9"/>
    <p:sldId id="371" r:id="rId10"/>
    <p:sldId id="341" r:id="rId11"/>
    <p:sldId id="257" r:id="rId12"/>
    <p:sldId id="259" r:id="rId13"/>
    <p:sldId id="261" r:id="rId14"/>
    <p:sldId id="262" r:id="rId15"/>
    <p:sldId id="300" r:id="rId16"/>
    <p:sldId id="301" r:id="rId17"/>
    <p:sldId id="302" r:id="rId18"/>
    <p:sldId id="260" r:id="rId19"/>
    <p:sldId id="299" r:id="rId20"/>
    <p:sldId id="286" r:id="rId21"/>
    <p:sldId id="330" r:id="rId22"/>
    <p:sldId id="332" r:id="rId23"/>
    <p:sldId id="336" r:id="rId24"/>
    <p:sldId id="334" r:id="rId25"/>
    <p:sldId id="263" r:id="rId26"/>
    <p:sldId id="264" r:id="rId27"/>
    <p:sldId id="303" r:id="rId28"/>
    <p:sldId id="325" r:id="rId29"/>
    <p:sldId id="328" r:id="rId30"/>
    <p:sldId id="346" r:id="rId31"/>
    <p:sldId id="265" r:id="rId32"/>
    <p:sldId id="280" r:id="rId33"/>
    <p:sldId id="344" r:id="rId34"/>
    <p:sldId id="342" r:id="rId35"/>
    <p:sldId id="343" r:id="rId36"/>
    <p:sldId id="323" r:id="rId37"/>
    <p:sldId id="322" r:id="rId38"/>
    <p:sldId id="326" r:id="rId39"/>
    <p:sldId id="337" r:id="rId40"/>
    <p:sldId id="304" r:id="rId41"/>
    <p:sldId id="305" r:id="rId42"/>
    <p:sldId id="306" r:id="rId43"/>
    <p:sldId id="329" r:id="rId44"/>
    <p:sldId id="309" r:id="rId45"/>
    <p:sldId id="310" r:id="rId46"/>
    <p:sldId id="312" r:id="rId47"/>
    <p:sldId id="364" r:id="rId48"/>
    <p:sldId id="308" r:id="rId49"/>
    <p:sldId id="273" r:id="rId50"/>
    <p:sldId id="307" r:id="rId51"/>
    <p:sldId id="349" r:id="rId52"/>
    <p:sldId id="316" r:id="rId53"/>
    <p:sldId id="338" r:id="rId54"/>
    <p:sldId id="350" r:id="rId55"/>
    <p:sldId id="351" r:id="rId56"/>
    <p:sldId id="352" r:id="rId57"/>
    <p:sldId id="360" r:id="rId58"/>
    <p:sldId id="361" r:id="rId59"/>
    <p:sldId id="274" r:id="rId60"/>
    <p:sldId id="362" r:id="rId61"/>
    <p:sldId id="348" r:id="rId62"/>
    <p:sldId id="347" r:id="rId63"/>
    <p:sldId id="368" r:id="rId64"/>
    <p:sldId id="365" r:id="rId65"/>
    <p:sldId id="366" r:id="rId66"/>
    <p:sldId id="359" r:id="rId67"/>
    <p:sldId id="339" r:id="rId68"/>
    <p:sldId id="369" r:id="rId69"/>
    <p:sldId id="370" r:id="rId70"/>
    <p:sldId id="287" r:id="rId71"/>
    <p:sldId id="288" r:id="rId72"/>
    <p:sldId id="320" r:id="rId73"/>
    <p:sldId id="372" r:id="rId74"/>
    <p:sldId id="373" r:id="rId75"/>
    <p:sldId id="374" r:id="rId76"/>
    <p:sldId id="340" r:id="rId77"/>
    <p:sldId id="375" r:id="rId78"/>
    <p:sldId id="296" r:id="rId79"/>
    <p:sldId id="358" r:id="rId80"/>
    <p:sldId id="278" r:id="rId81"/>
    <p:sldId id="289" r:id="rId82"/>
    <p:sldId id="290" r:id="rId83"/>
    <p:sldId id="291" r:id="rId84"/>
    <p:sldId id="292" r:id="rId85"/>
    <p:sldId id="293" r:id="rId86"/>
    <p:sldId id="367" r:id="rId87"/>
    <p:sldId id="353" r:id="rId88"/>
    <p:sldId id="354" r:id="rId89"/>
    <p:sldId id="356" r:id="rId90"/>
    <p:sldId id="355" r:id="rId91"/>
    <p:sldId id="345" r:id="rId92"/>
    <p:sldId id="357" r:id="rId93"/>
    <p:sldId id="258" r:id="rId94"/>
    <p:sldId id="279" r:id="rId95"/>
    <p:sldId id="284" r:id="rId96"/>
    <p:sldId id="285" r:id="rId97"/>
    <p:sldId id="271" r:id="rId98"/>
    <p:sldId id="277" r:id="rId99"/>
    <p:sldId id="333" r:id="rId100"/>
    <p:sldId id="270" r:id="rId101"/>
    <p:sldId id="281" r:id="rId102"/>
    <p:sldId id="314" r:id="rId103"/>
    <p:sldId id="294" r:id="rId104"/>
    <p:sldId id="282"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AADB"/>
    <a:srgbClr val="CC0000"/>
    <a:srgbClr val="D9E5F7"/>
    <a:srgbClr val="6D9CE1"/>
    <a:srgbClr val="0068A5"/>
    <a:srgbClr val="0081D0"/>
    <a:srgbClr val="38D7EC"/>
    <a:srgbClr val="AB8DF7"/>
    <a:srgbClr val="CB59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09" autoAdjust="0"/>
    <p:restoredTop sz="92832" autoAdjust="0"/>
  </p:normalViewPr>
  <p:slideViewPr>
    <p:cSldViewPr snapToGrid="0">
      <p:cViewPr varScale="1">
        <p:scale>
          <a:sx n="76" d="100"/>
          <a:sy n="76" d="100"/>
        </p:scale>
        <p:origin x="69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505B13-97C9-4A12-A8D0-A70B85AC1843}" type="datetimeFigureOut">
              <a:rPr lang="en-US" smtClean="0"/>
              <a:t>11/24/2020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6E2D3-8F12-4CB7-B6F3-018CFC08298B}" type="slidenum">
              <a:rPr lang="en-US" smtClean="0"/>
              <a:t>‹#›</a:t>
            </a:fld>
            <a:endParaRPr lang="en-US"/>
          </a:p>
        </p:txBody>
      </p:sp>
    </p:spTree>
    <p:extLst>
      <p:ext uri="{BB962C8B-B14F-4D97-AF65-F5344CB8AC3E}">
        <p14:creationId xmlns:p14="http://schemas.microsoft.com/office/powerpoint/2010/main" val="3281073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this, the slides are intentionally a little bit wordy. I apologize for that as it makes the aesthetics worse but I want this document to serve a little bit as a reference guide for you. </a:t>
            </a:r>
          </a:p>
        </p:txBody>
      </p:sp>
      <p:sp>
        <p:nvSpPr>
          <p:cNvPr id="4" name="Slide Number Placeholder 3"/>
          <p:cNvSpPr>
            <a:spLocks noGrp="1"/>
          </p:cNvSpPr>
          <p:nvPr>
            <p:ph type="sldNum" sz="quarter" idx="5"/>
          </p:nvPr>
        </p:nvSpPr>
        <p:spPr/>
        <p:txBody>
          <a:bodyPr/>
          <a:lstStyle/>
          <a:p>
            <a:fld id="{AD86E2D3-8F12-4CB7-B6F3-018CFC08298B}" type="slidenum">
              <a:rPr lang="en-US" smtClean="0"/>
              <a:t>2</a:t>
            </a:fld>
            <a:endParaRPr lang="en-US"/>
          </a:p>
        </p:txBody>
      </p:sp>
    </p:spTree>
    <p:extLst>
      <p:ext uri="{BB962C8B-B14F-4D97-AF65-F5344CB8AC3E}">
        <p14:creationId xmlns:p14="http://schemas.microsoft.com/office/powerpoint/2010/main" val="2465146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 is the language (and a </a:t>
            </a:r>
            <a:r>
              <a:rPr lang="en-US" sz="1200" i="1" kern="1200" dirty="0">
                <a:solidFill>
                  <a:schemeClr val="tx1"/>
                </a:solidFill>
                <a:effectLst/>
                <a:latin typeface="+mn-lt"/>
                <a:ea typeface="+mn-ea"/>
                <a:cs typeface="+mn-cs"/>
              </a:rPr>
              <a:t>very</a:t>
            </a:r>
            <a:r>
              <a:rPr lang="en-US" sz="1200" kern="1200" dirty="0">
                <a:solidFill>
                  <a:schemeClr val="tx1"/>
                </a:solidFill>
                <a:effectLst/>
                <a:latin typeface="+mn-lt"/>
                <a:ea typeface="+mn-ea"/>
                <a:cs typeface="+mn-cs"/>
              </a:rPr>
              <a:t> minimal program); RStudio is a full featured program. Think of Notepad vs MS Word.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18</a:t>
            </a:fld>
            <a:endParaRPr lang="en-US"/>
          </a:p>
        </p:txBody>
      </p:sp>
    </p:spTree>
    <p:extLst>
      <p:ext uri="{BB962C8B-B14F-4D97-AF65-F5344CB8AC3E}">
        <p14:creationId xmlns:p14="http://schemas.microsoft.com/office/powerpoint/2010/main" val="3991924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RStudio also allows the usage of </a:t>
            </a:r>
            <a:r>
              <a:rPr lang="en-US" sz="1200" kern="1200" dirty="0" err="1">
                <a:solidFill>
                  <a:schemeClr val="tx1"/>
                </a:solidFill>
                <a:effectLst/>
                <a:latin typeface="+mn-lt"/>
                <a:ea typeface="+mn-ea"/>
                <a:cs typeface="+mn-cs"/>
              </a:rPr>
              <a:t>RProjects</a:t>
            </a:r>
            <a:r>
              <a:rPr lang="en-US" sz="1200" kern="1200" dirty="0">
                <a:solidFill>
                  <a:schemeClr val="tx1"/>
                </a:solidFill>
                <a:effectLst/>
                <a:latin typeface="+mn-lt"/>
                <a:ea typeface="+mn-ea"/>
                <a:cs typeface="+mn-cs"/>
              </a:rPr>
              <a:t> which makes a .</a:t>
            </a:r>
            <a:r>
              <a:rPr lang="en-US" sz="1200" kern="1200" dirty="0" err="1">
                <a:solidFill>
                  <a:schemeClr val="tx1"/>
                </a:solidFill>
                <a:effectLst/>
                <a:latin typeface="+mn-lt"/>
                <a:ea typeface="+mn-ea"/>
                <a:cs typeface="+mn-cs"/>
              </a:rPr>
              <a:t>rproj</a:t>
            </a:r>
            <a:r>
              <a:rPr lang="en-US" sz="1200" kern="1200" dirty="0">
                <a:solidFill>
                  <a:schemeClr val="tx1"/>
                </a:solidFill>
                <a:effectLst/>
                <a:latin typeface="+mn-lt"/>
                <a:ea typeface="+mn-ea"/>
                <a:cs typeface="+mn-cs"/>
              </a:rPr>
              <a:t> file in your root folder. When you want to start up RStudio again for a specific project, open your </a:t>
            </a:r>
            <a:r>
              <a:rPr lang="en-US" sz="1200" kern="1200" dirty="0" err="1">
                <a:solidFill>
                  <a:schemeClr val="tx1"/>
                </a:solidFill>
                <a:effectLst/>
                <a:latin typeface="+mn-lt"/>
                <a:ea typeface="+mn-ea"/>
                <a:cs typeface="+mn-cs"/>
              </a:rPr>
              <a:t>RProject</a:t>
            </a:r>
            <a:r>
              <a:rPr lang="en-US" sz="1200" kern="1200" dirty="0">
                <a:solidFill>
                  <a:schemeClr val="tx1"/>
                </a:solidFill>
                <a:effectLst/>
                <a:latin typeface="+mn-lt"/>
                <a:ea typeface="+mn-ea"/>
                <a:cs typeface="+mn-cs"/>
              </a:rPr>
              <a:t> file and it will re-open all of your script files that you last had open, convenient!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20</a:t>
            </a:fld>
            <a:endParaRPr lang="en-US"/>
          </a:p>
        </p:txBody>
      </p:sp>
    </p:spTree>
    <p:extLst>
      <p:ext uri="{BB962C8B-B14F-4D97-AF65-F5344CB8AC3E}">
        <p14:creationId xmlns:p14="http://schemas.microsoft.com/office/powerpoint/2010/main" val="3427590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21</a:t>
            </a:fld>
            <a:endParaRPr lang="en-US"/>
          </a:p>
        </p:txBody>
      </p:sp>
    </p:spTree>
    <p:extLst>
      <p:ext uri="{BB962C8B-B14F-4D97-AF65-F5344CB8AC3E}">
        <p14:creationId xmlns:p14="http://schemas.microsoft.com/office/powerpoint/2010/main" val="583945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22</a:t>
            </a:fld>
            <a:endParaRPr lang="en-US"/>
          </a:p>
        </p:txBody>
      </p:sp>
    </p:spTree>
    <p:extLst>
      <p:ext uri="{BB962C8B-B14F-4D97-AF65-F5344CB8AC3E}">
        <p14:creationId xmlns:p14="http://schemas.microsoft.com/office/powerpoint/2010/main" val="1085875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xor</a:t>
            </a:r>
            <a:r>
              <a:rPr lang="en-US" dirty="0"/>
              <a:t>() is covered here for completeness but to be honest I’ve never used it</a:t>
            </a:r>
          </a:p>
        </p:txBody>
      </p:sp>
      <p:sp>
        <p:nvSpPr>
          <p:cNvPr id="4" name="Slide Number Placeholder 3"/>
          <p:cNvSpPr>
            <a:spLocks noGrp="1"/>
          </p:cNvSpPr>
          <p:nvPr>
            <p:ph type="sldNum" sz="quarter" idx="5"/>
          </p:nvPr>
        </p:nvSpPr>
        <p:spPr/>
        <p:txBody>
          <a:bodyPr/>
          <a:lstStyle/>
          <a:p>
            <a:fld id="{AD86E2D3-8F12-4CB7-B6F3-018CFC08298B}" type="slidenum">
              <a:rPr lang="en-US" smtClean="0"/>
              <a:t>30</a:t>
            </a:fld>
            <a:endParaRPr lang="en-US"/>
          </a:p>
        </p:txBody>
      </p:sp>
    </p:spTree>
    <p:extLst>
      <p:ext uri="{BB962C8B-B14F-4D97-AF65-F5344CB8AC3E}">
        <p14:creationId xmlns:p14="http://schemas.microsoft.com/office/powerpoint/2010/main" val="337248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would we want to set something as a variable?</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33</a:t>
            </a:fld>
            <a:endParaRPr lang="en-US"/>
          </a:p>
        </p:txBody>
      </p:sp>
    </p:spTree>
    <p:extLst>
      <p:ext uri="{BB962C8B-B14F-4D97-AF65-F5344CB8AC3E}">
        <p14:creationId xmlns:p14="http://schemas.microsoft.com/office/powerpoint/2010/main" val="1408516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memorize this list! Instead use it as a reference to come back to.</a:t>
            </a:r>
          </a:p>
          <a:p>
            <a:r>
              <a:rPr lang="en-US" dirty="0"/>
              <a:t>These are somewhat organized from the error messages that you’ll see today to those that are a little more obscure</a:t>
            </a:r>
          </a:p>
        </p:txBody>
      </p:sp>
      <p:sp>
        <p:nvSpPr>
          <p:cNvPr id="4" name="Slide Number Placeholder 3"/>
          <p:cNvSpPr>
            <a:spLocks noGrp="1"/>
          </p:cNvSpPr>
          <p:nvPr>
            <p:ph type="sldNum" sz="quarter" idx="5"/>
          </p:nvPr>
        </p:nvSpPr>
        <p:spPr/>
        <p:txBody>
          <a:bodyPr/>
          <a:lstStyle/>
          <a:p>
            <a:fld id="{AD86E2D3-8F12-4CB7-B6F3-018CFC08298B}" type="slidenum">
              <a:rPr lang="en-US" smtClean="0"/>
              <a:t>35</a:t>
            </a:fld>
            <a:endParaRPr lang="en-US"/>
          </a:p>
        </p:txBody>
      </p:sp>
    </p:spTree>
    <p:extLst>
      <p:ext uri="{BB962C8B-B14F-4D97-AF65-F5344CB8AC3E}">
        <p14:creationId xmlns:p14="http://schemas.microsoft.com/office/powerpoint/2010/main" val="2396815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46</a:t>
            </a:fld>
            <a:endParaRPr lang="en-US"/>
          </a:p>
        </p:txBody>
      </p:sp>
    </p:spTree>
    <p:extLst>
      <p:ext uri="{BB962C8B-B14F-4D97-AF65-F5344CB8AC3E}">
        <p14:creationId xmlns:p14="http://schemas.microsoft.com/office/powerpoint/2010/main" val="2602739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isn’t this tidy? If the last column were for “comments”, which observation would the comment refer to? </a:t>
            </a:r>
          </a:p>
        </p:txBody>
      </p:sp>
      <p:sp>
        <p:nvSpPr>
          <p:cNvPr id="4" name="Slide Number Placeholder 3"/>
          <p:cNvSpPr>
            <a:spLocks noGrp="1"/>
          </p:cNvSpPr>
          <p:nvPr>
            <p:ph type="sldNum" sz="quarter" idx="5"/>
          </p:nvPr>
        </p:nvSpPr>
        <p:spPr/>
        <p:txBody>
          <a:bodyPr/>
          <a:lstStyle/>
          <a:p>
            <a:fld id="{AD86E2D3-8F12-4CB7-B6F3-018CFC08298B}" type="slidenum">
              <a:rPr lang="en-US" smtClean="0"/>
              <a:t>47</a:t>
            </a:fld>
            <a:endParaRPr lang="en-US"/>
          </a:p>
        </p:txBody>
      </p:sp>
    </p:spTree>
    <p:extLst>
      <p:ext uri="{BB962C8B-B14F-4D97-AF65-F5344CB8AC3E}">
        <p14:creationId xmlns:p14="http://schemas.microsoft.com/office/powerpoint/2010/main" val="2657259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48</a:t>
            </a:fld>
            <a:endParaRPr lang="en-US"/>
          </a:p>
        </p:txBody>
      </p:sp>
    </p:spTree>
    <p:extLst>
      <p:ext uri="{BB962C8B-B14F-4D97-AF65-F5344CB8AC3E}">
        <p14:creationId xmlns:p14="http://schemas.microsoft.com/office/powerpoint/2010/main" val="3727082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Teaching philosophy thanks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http://teachtogether.tech/en/index.html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https://journals.plos.org/ploscompbiol/article?id=10.1371/journal.pcbi.1006023</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a:t>
            </a:fld>
            <a:endParaRPr lang="en-US"/>
          </a:p>
        </p:txBody>
      </p:sp>
    </p:spTree>
    <p:extLst>
      <p:ext uri="{BB962C8B-B14F-4D97-AF65-F5344CB8AC3E}">
        <p14:creationId xmlns:p14="http://schemas.microsoft.com/office/powerpoint/2010/main" val="99746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Command filter() is from the </a:t>
            </a:r>
            <a:r>
              <a:rPr lang="en-US" dirty="0" err="1"/>
              <a:t>dplyr</a:t>
            </a:r>
            <a:r>
              <a:rPr lang="en-US" dirty="0"/>
              <a:t> library so you’ll need to load that first</a:t>
            </a:r>
          </a:p>
        </p:txBody>
      </p:sp>
      <p:sp>
        <p:nvSpPr>
          <p:cNvPr id="4" name="Slide Number Placeholder 3"/>
          <p:cNvSpPr>
            <a:spLocks noGrp="1"/>
          </p:cNvSpPr>
          <p:nvPr>
            <p:ph type="sldNum" sz="quarter" idx="5"/>
          </p:nvPr>
        </p:nvSpPr>
        <p:spPr/>
        <p:txBody>
          <a:bodyPr/>
          <a:lstStyle/>
          <a:p>
            <a:fld id="{AD86E2D3-8F12-4CB7-B6F3-018CFC08298B}" type="slidenum">
              <a:rPr lang="en-US" smtClean="0"/>
              <a:t>55</a:t>
            </a:fld>
            <a:endParaRPr lang="en-US"/>
          </a:p>
        </p:txBody>
      </p:sp>
    </p:spTree>
    <p:extLst>
      <p:ext uri="{BB962C8B-B14F-4D97-AF65-F5344CB8AC3E}">
        <p14:creationId xmlns:p14="http://schemas.microsoft.com/office/powerpoint/2010/main" val="4024798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Command rename() is from the </a:t>
            </a:r>
            <a:r>
              <a:rPr lang="en-US" dirty="0" err="1"/>
              <a:t>dplyr</a:t>
            </a:r>
            <a:r>
              <a:rPr lang="en-US" dirty="0"/>
              <a:t> library so you’ll need to load that first</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56</a:t>
            </a:fld>
            <a:endParaRPr lang="en-US"/>
          </a:p>
        </p:txBody>
      </p:sp>
    </p:spTree>
    <p:extLst>
      <p:ext uri="{BB962C8B-B14F-4D97-AF65-F5344CB8AC3E}">
        <p14:creationId xmlns:p14="http://schemas.microsoft.com/office/powerpoint/2010/main" val="1565421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package </a:t>
            </a:r>
            <a:r>
              <a:rPr lang="en-US" dirty="0" err="1"/>
              <a:t>dplyr</a:t>
            </a:r>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57</a:t>
            </a:fld>
            <a:endParaRPr lang="en-US"/>
          </a:p>
        </p:txBody>
      </p:sp>
    </p:spTree>
    <p:extLst>
      <p:ext uri="{BB962C8B-B14F-4D97-AF65-F5344CB8AC3E}">
        <p14:creationId xmlns:p14="http://schemas.microsoft.com/office/powerpoint/2010/main" val="2755661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the thousands of lines of code I’ve written, I only had the select conflict once. </a:t>
            </a:r>
          </a:p>
        </p:txBody>
      </p:sp>
      <p:sp>
        <p:nvSpPr>
          <p:cNvPr id="4" name="Slide Number Placeholder 3"/>
          <p:cNvSpPr>
            <a:spLocks noGrp="1"/>
          </p:cNvSpPr>
          <p:nvPr>
            <p:ph type="sldNum" sz="quarter" idx="5"/>
          </p:nvPr>
        </p:nvSpPr>
        <p:spPr/>
        <p:txBody>
          <a:bodyPr/>
          <a:lstStyle/>
          <a:p>
            <a:fld id="{AD86E2D3-8F12-4CB7-B6F3-018CFC08298B}" type="slidenum">
              <a:rPr lang="en-US" smtClean="0"/>
              <a:t>58</a:t>
            </a:fld>
            <a:endParaRPr lang="en-US"/>
          </a:p>
        </p:txBody>
      </p:sp>
    </p:spTree>
    <p:extLst>
      <p:ext uri="{BB962C8B-B14F-4D97-AF65-F5344CB8AC3E}">
        <p14:creationId xmlns:p14="http://schemas.microsoft.com/office/powerpoint/2010/main" val="2606187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 what next plot will be!</a:t>
            </a:r>
          </a:p>
        </p:txBody>
      </p:sp>
      <p:sp>
        <p:nvSpPr>
          <p:cNvPr id="4" name="Slide Number Placeholder 3"/>
          <p:cNvSpPr>
            <a:spLocks noGrp="1"/>
          </p:cNvSpPr>
          <p:nvPr>
            <p:ph type="sldNum" sz="quarter" idx="5"/>
          </p:nvPr>
        </p:nvSpPr>
        <p:spPr/>
        <p:txBody>
          <a:bodyPr/>
          <a:lstStyle/>
          <a:p>
            <a:fld id="{AD86E2D3-8F12-4CB7-B6F3-018CFC08298B}" type="slidenum">
              <a:rPr lang="en-US" smtClean="0"/>
              <a:t>74</a:t>
            </a:fld>
            <a:endParaRPr lang="en-US"/>
          </a:p>
        </p:txBody>
      </p:sp>
    </p:spTree>
    <p:extLst>
      <p:ext uri="{BB962C8B-B14F-4D97-AF65-F5344CB8AC3E}">
        <p14:creationId xmlns:p14="http://schemas.microsoft.com/office/powerpoint/2010/main" val="41533269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previously used some of these earlier: </a:t>
            </a:r>
            <a:r>
              <a:rPr lang="en-US" dirty="0" err="1"/>
              <a:t>dplyr</a:t>
            </a:r>
            <a:r>
              <a:rPr lang="en-US" dirty="0"/>
              <a:t> is amazing for data manipulation and ggplot2 is amazing for plotting</a:t>
            </a:r>
          </a:p>
        </p:txBody>
      </p:sp>
      <p:sp>
        <p:nvSpPr>
          <p:cNvPr id="4" name="Slide Number Placeholder 3"/>
          <p:cNvSpPr>
            <a:spLocks noGrp="1"/>
          </p:cNvSpPr>
          <p:nvPr>
            <p:ph type="sldNum" sz="quarter" idx="5"/>
          </p:nvPr>
        </p:nvSpPr>
        <p:spPr/>
        <p:txBody>
          <a:bodyPr/>
          <a:lstStyle/>
          <a:p>
            <a:fld id="{AD86E2D3-8F12-4CB7-B6F3-018CFC08298B}" type="slidenum">
              <a:rPr lang="en-US" smtClean="0"/>
              <a:t>80</a:t>
            </a:fld>
            <a:endParaRPr lang="en-US"/>
          </a:p>
        </p:txBody>
      </p:sp>
    </p:spTree>
    <p:extLst>
      <p:ext uri="{BB962C8B-B14F-4D97-AF65-F5344CB8AC3E}">
        <p14:creationId xmlns:p14="http://schemas.microsoft.com/office/powerpoint/2010/main" val="1759677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covered most of these previously because they’re so useful!</a:t>
            </a:r>
          </a:p>
        </p:txBody>
      </p:sp>
      <p:sp>
        <p:nvSpPr>
          <p:cNvPr id="4" name="Slide Number Placeholder 3"/>
          <p:cNvSpPr>
            <a:spLocks noGrp="1"/>
          </p:cNvSpPr>
          <p:nvPr>
            <p:ph type="sldNum" sz="quarter" idx="5"/>
          </p:nvPr>
        </p:nvSpPr>
        <p:spPr/>
        <p:txBody>
          <a:bodyPr/>
          <a:lstStyle/>
          <a:p>
            <a:fld id="{AD86E2D3-8F12-4CB7-B6F3-018CFC08298B}" type="slidenum">
              <a:rPr lang="en-US" smtClean="0"/>
              <a:t>82</a:t>
            </a:fld>
            <a:endParaRPr lang="en-US"/>
          </a:p>
        </p:txBody>
      </p:sp>
    </p:spTree>
    <p:extLst>
      <p:ext uri="{BB962C8B-B14F-4D97-AF65-F5344CB8AC3E}">
        <p14:creationId xmlns:p14="http://schemas.microsoft.com/office/powerpoint/2010/main" val="3008618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covered previously</a:t>
            </a:r>
          </a:p>
        </p:txBody>
      </p:sp>
      <p:sp>
        <p:nvSpPr>
          <p:cNvPr id="4" name="Slide Number Placeholder 3"/>
          <p:cNvSpPr>
            <a:spLocks noGrp="1"/>
          </p:cNvSpPr>
          <p:nvPr>
            <p:ph type="sldNum" sz="quarter" idx="5"/>
          </p:nvPr>
        </p:nvSpPr>
        <p:spPr/>
        <p:txBody>
          <a:bodyPr/>
          <a:lstStyle/>
          <a:p>
            <a:fld id="{AD86E2D3-8F12-4CB7-B6F3-018CFC08298B}" type="slidenum">
              <a:rPr lang="en-US" smtClean="0"/>
              <a:t>83</a:t>
            </a:fld>
            <a:endParaRPr lang="en-US"/>
          </a:p>
        </p:txBody>
      </p:sp>
    </p:spTree>
    <p:extLst>
      <p:ext uri="{BB962C8B-B14F-4D97-AF65-F5344CB8AC3E}">
        <p14:creationId xmlns:p14="http://schemas.microsoft.com/office/powerpoint/2010/main" val="4190201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really enjoy helping people with their R questions. Please message me</a:t>
            </a:r>
          </a:p>
        </p:txBody>
      </p:sp>
      <p:sp>
        <p:nvSpPr>
          <p:cNvPr id="4" name="Slide Number Placeholder 3"/>
          <p:cNvSpPr>
            <a:spLocks noGrp="1"/>
          </p:cNvSpPr>
          <p:nvPr>
            <p:ph type="sldNum" sz="quarter" idx="5"/>
          </p:nvPr>
        </p:nvSpPr>
        <p:spPr/>
        <p:txBody>
          <a:bodyPr/>
          <a:lstStyle/>
          <a:p>
            <a:fld id="{AD86E2D3-8F12-4CB7-B6F3-018CFC08298B}" type="slidenum">
              <a:rPr lang="en-US" smtClean="0"/>
              <a:t>99</a:t>
            </a:fld>
            <a:endParaRPr lang="en-US"/>
          </a:p>
        </p:txBody>
      </p:sp>
    </p:spTree>
    <p:extLst>
      <p:ext uri="{BB962C8B-B14F-4D97-AF65-F5344CB8AC3E}">
        <p14:creationId xmlns:p14="http://schemas.microsoft.com/office/powerpoint/2010/main" val="2460961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Teaching philosophy thanks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http://teachtogether.tech/en/index.html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https://journals.plos.org/ploscompbiol/article?id=10.1371/journal.pcbi.1006023</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5</a:t>
            </a:fld>
            <a:endParaRPr lang="en-US"/>
          </a:p>
        </p:txBody>
      </p:sp>
    </p:spTree>
    <p:extLst>
      <p:ext uri="{BB962C8B-B14F-4D97-AF65-F5344CB8AC3E}">
        <p14:creationId xmlns:p14="http://schemas.microsoft.com/office/powerpoint/2010/main" val="82340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general, there will be a huge upfront cost to R. If this is something repeatedly worked on by multiple people over a long time, that makes the upfront cost worth it. </a:t>
            </a:r>
          </a:p>
          <a:p>
            <a:r>
              <a:rPr lang="en-US" sz="1200" kern="1200" dirty="0">
                <a:solidFill>
                  <a:schemeClr val="tx1"/>
                </a:solidFill>
                <a:effectLst/>
                <a:latin typeface="+mn-lt"/>
                <a:ea typeface="+mn-ea"/>
                <a:cs typeface="+mn-cs"/>
              </a:rPr>
              <a:t>Do not be afraid or embarrassed about googling things. I have been writing R for 4 years and google extremely simple details all the time. </a:t>
            </a:r>
          </a:p>
        </p:txBody>
      </p:sp>
      <p:sp>
        <p:nvSpPr>
          <p:cNvPr id="4" name="Slide Number Placeholder 3"/>
          <p:cNvSpPr>
            <a:spLocks noGrp="1"/>
          </p:cNvSpPr>
          <p:nvPr>
            <p:ph type="sldNum" sz="quarter" idx="5"/>
          </p:nvPr>
        </p:nvSpPr>
        <p:spPr/>
        <p:txBody>
          <a:bodyPr/>
          <a:lstStyle/>
          <a:p>
            <a:fld id="{AD86E2D3-8F12-4CB7-B6F3-018CFC08298B}" type="slidenum">
              <a:rPr lang="en-US" smtClean="0"/>
              <a:t>6</a:t>
            </a:fld>
            <a:endParaRPr lang="en-US"/>
          </a:p>
        </p:txBody>
      </p:sp>
    </p:spTree>
    <p:extLst>
      <p:ext uri="{BB962C8B-B14F-4D97-AF65-F5344CB8AC3E}">
        <p14:creationId xmlns:p14="http://schemas.microsoft.com/office/powerpoint/2010/main" val="1141754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section we’ll go over what R is, the basic overview of the “grammar” used, and some simple commands. For this first section, it will mostly be </a:t>
            </a:r>
            <a:r>
              <a:rPr lang="en-US" dirty="0" err="1"/>
              <a:t>powerpoint</a:t>
            </a:r>
            <a:r>
              <a:rPr lang="en-US" dirty="0"/>
              <a:t> based so follow along with the slideshow. </a:t>
            </a:r>
          </a:p>
          <a:p>
            <a:r>
              <a:rPr lang="en-US" dirty="0"/>
              <a:t>In sections 2 through 6 we’ll cover more about how to understand what R is and how to get it to do what you want. These are broken into individual script files for each section so that you may follow along. We’ll build a little bit more on the foundations previously learned with each section.</a:t>
            </a:r>
          </a:p>
          <a:p>
            <a:r>
              <a:rPr lang="en-US" dirty="0"/>
              <a:t>Section 7 covers its own group of R packages that are little bit of an offshoot but are easier to understand and use.</a:t>
            </a:r>
          </a:p>
          <a:p>
            <a:r>
              <a:rPr lang="en-US" dirty="0"/>
              <a:t>Finally, in Section 8 I’ll just add some parting thoughts about how best to use R. </a:t>
            </a:r>
          </a:p>
        </p:txBody>
      </p:sp>
      <p:sp>
        <p:nvSpPr>
          <p:cNvPr id="4" name="Slide Number Placeholder 3"/>
          <p:cNvSpPr>
            <a:spLocks noGrp="1"/>
          </p:cNvSpPr>
          <p:nvPr>
            <p:ph type="sldNum" sz="quarter" idx="5"/>
          </p:nvPr>
        </p:nvSpPr>
        <p:spPr/>
        <p:txBody>
          <a:bodyPr/>
          <a:lstStyle/>
          <a:p>
            <a:fld id="{AD86E2D3-8F12-4CB7-B6F3-018CFC08298B}" type="slidenum">
              <a:rPr lang="en-US" smtClean="0"/>
              <a:t>7</a:t>
            </a:fld>
            <a:endParaRPr lang="en-US"/>
          </a:p>
        </p:txBody>
      </p:sp>
    </p:spTree>
    <p:extLst>
      <p:ext uri="{BB962C8B-B14F-4D97-AF65-F5344CB8AC3E}">
        <p14:creationId xmlns:p14="http://schemas.microsoft.com/office/powerpoint/2010/main" val="2976845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only point of quizzes is for me to understand which parts to focus more on</a:t>
            </a:r>
          </a:p>
          <a:p>
            <a:r>
              <a:rPr lang="en-US" dirty="0"/>
              <a:t>Most quiz questions are open-ended and not scoreable. I’ll hopefully understand where I didn’t explain things as well.</a:t>
            </a:r>
          </a:p>
        </p:txBody>
      </p:sp>
      <p:sp>
        <p:nvSpPr>
          <p:cNvPr id="4" name="Slide Number Placeholder 3"/>
          <p:cNvSpPr>
            <a:spLocks noGrp="1"/>
          </p:cNvSpPr>
          <p:nvPr>
            <p:ph type="sldNum" sz="quarter" idx="5"/>
          </p:nvPr>
        </p:nvSpPr>
        <p:spPr/>
        <p:txBody>
          <a:bodyPr/>
          <a:lstStyle/>
          <a:p>
            <a:fld id="{AD86E2D3-8F12-4CB7-B6F3-018CFC08298B}" type="slidenum">
              <a:rPr lang="en-US" smtClean="0"/>
              <a:t>8</a:t>
            </a:fld>
            <a:endParaRPr lang="en-US"/>
          </a:p>
        </p:txBody>
      </p:sp>
    </p:spTree>
    <p:extLst>
      <p:ext uri="{BB962C8B-B14F-4D97-AF65-F5344CB8AC3E}">
        <p14:creationId xmlns:p14="http://schemas.microsoft.com/office/powerpoint/2010/main" val="3106962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9</a:t>
            </a:fld>
            <a:endParaRPr lang="en-US"/>
          </a:p>
        </p:txBody>
      </p:sp>
    </p:spTree>
    <p:extLst>
      <p:ext uri="{BB962C8B-B14F-4D97-AF65-F5344CB8AC3E}">
        <p14:creationId xmlns:p14="http://schemas.microsoft.com/office/powerpoint/2010/main" val="999421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Community is very welcoming of new people, very diverse, supportive of its members</a:t>
            </a:r>
          </a:p>
        </p:txBody>
      </p:sp>
      <p:sp>
        <p:nvSpPr>
          <p:cNvPr id="4" name="Slide Number Placeholder 3"/>
          <p:cNvSpPr>
            <a:spLocks noGrp="1"/>
          </p:cNvSpPr>
          <p:nvPr>
            <p:ph type="sldNum" sz="quarter" idx="5"/>
          </p:nvPr>
        </p:nvSpPr>
        <p:spPr/>
        <p:txBody>
          <a:bodyPr/>
          <a:lstStyle/>
          <a:p>
            <a:fld id="{AD86E2D3-8F12-4CB7-B6F3-018CFC08298B}" type="slidenum">
              <a:rPr lang="en-US" smtClean="0"/>
              <a:t>12</a:t>
            </a:fld>
            <a:endParaRPr lang="en-US"/>
          </a:p>
        </p:txBody>
      </p:sp>
    </p:spTree>
    <p:extLst>
      <p:ext uri="{BB962C8B-B14F-4D97-AF65-F5344CB8AC3E}">
        <p14:creationId xmlns:p14="http://schemas.microsoft.com/office/powerpoint/2010/main" val="1968283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need to know the </a:t>
            </a:r>
            <a:r>
              <a:rPr lang="en-US" dirty="0" err="1"/>
              <a:t>packagename</a:t>
            </a:r>
            <a:r>
              <a:rPr lang="en-US" dirty="0"/>
              <a:t>::</a:t>
            </a:r>
            <a:r>
              <a:rPr lang="en-US" dirty="0" err="1"/>
              <a:t>packagefunction</a:t>
            </a:r>
            <a:r>
              <a:rPr lang="en-US" dirty="0"/>
              <a:t>() for today but it’s worth knowing what the two semi-colons do in case you see it in the future</a:t>
            </a:r>
          </a:p>
        </p:txBody>
      </p:sp>
      <p:sp>
        <p:nvSpPr>
          <p:cNvPr id="4" name="Slide Number Placeholder 3"/>
          <p:cNvSpPr>
            <a:spLocks noGrp="1"/>
          </p:cNvSpPr>
          <p:nvPr>
            <p:ph type="sldNum" sz="quarter" idx="5"/>
          </p:nvPr>
        </p:nvSpPr>
        <p:spPr/>
        <p:txBody>
          <a:bodyPr/>
          <a:lstStyle/>
          <a:p>
            <a:fld id="{AD86E2D3-8F12-4CB7-B6F3-018CFC08298B}" type="slidenum">
              <a:rPr lang="en-US" smtClean="0"/>
              <a:t>17</a:t>
            </a:fld>
            <a:endParaRPr lang="en-US"/>
          </a:p>
        </p:txBody>
      </p:sp>
    </p:spTree>
    <p:extLst>
      <p:ext uri="{BB962C8B-B14F-4D97-AF65-F5344CB8AC3E}">
        <p14:creationId xmlns:p14="http://schemas.microsoft.com/office/powerpoint/2010/main" val="1022288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0A0A-3DC4-4F05-8B5C-48072FD9F2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AC8202-90D3-4FED-8035-B3AB0318BD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8ADFBE-A368-4B5A-811D-5AF864F3036C}"/>
              </a:ext>
            </a:extLst>
          </p:cNvPr>
          <p:cNvSpPr>
            <a:spLocks noGrp="1"/>
          </p:cNvSpPr>
          <p:nvPr>
            <p:ph type="dt" sz="half" idx="10"/>
          </p:nvPr>
        </p:nvSpPr>
        <p:spPr/>
        <p:txBody>
          <a:bodyPr/>
          <a:lstStyle/>
          <a:p>
            <a:fld id="{425C1FC9-CEFE-4DA0-997C-D01837396D71}" type="datetime1">
              <a:rPr lang="en-US" smtClean="0"/>
              <a:t>11/24/2020</a:t>
            </a:fld>
            <a:endParaRPr lang="en-US"/>
          </a:p>
        </p:txBody>
      </p:sp>
      <p:sp>
        <p:nvSpPr>
          <p:cNvPr id="5" name="Footer Placeholder 4">
            <a:extLst>
              <a:ext uri="{FF2B5EF4-FFF2-40B4-BE49-F238E27FC236}">
                <a16:creationId xmlns:a16="http://schemas.microsoft.com/office/drawing/2014/main" id="{1FE687C1-95CD-49A6-8CC2-A394A76EB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2E0E2-BD56-4DD9-8551-5DFAA155729A}"/>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99019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0DFA-024A-49F9-9E59-ACD0E912C6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9E9B7F-B0C2-47A4-B6C6-7296B952E5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5ABFB-E380-48E5-9C97-6D0F97A39B8D}"/>
              </a:ext>
            </a:extLst>
          </p:cNvPr>
          <p:cNvSpPr>
            <a:spLocks noGrp="1"/>
          </p:cNvSpPr>
          <p:nvPr>
            <p:ph type="dt" sz="half" idx="10"/>
          </p:nvPr>
        </p:nvSpPr>
        <p:spPr/>
        <p:txBody>
          <a:bodyPr/>
          <a:lstStyle/>
          <a:p>
            <a:fld id="{AA69B9D0-5C5B-4392-B215-97E05BBBB85D}" type="datetime1">
              <a:rPr lang="en-US" smtClean="0"/>
              <a:t>11/24/2020</a:t>
            </a:fld>
            <a:endParaRPr lang="en-US"/>
          </a:p>
        </p:txBody>
      </p:sp>
      <p:sp>
        <p:nvSpPr>
          <p:cNvPr id="5" name="Footer Placeholder 4">
            <a:extLst>
              <a:ext uri="{FF2B5EF4-FFF2-40B4-BE49-F238E27FC236}">
                <a16:creationId xmlns:a16="http://schemas.microsoft.com/office/drawing/2014/main" id="{E9990A27-7A94-482F-888F-9E1ED2CF8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4B418-43B7-4B7E-A2A8-E45CBB0050C0}"/>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93829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FD3AF0-1440-4F16-B3DC-00BC57F8E6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370CE6-8368-457C-A442-706B5251EA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AC786-0069-494E-AE8B-B79EA06DE93E}"/>
              </a:ext>
            </a:extLst>
          </p:cNvPr>
          <p:cNvSpPr>
            <a:spLocks noGrp="1"/>
          </p:cNvSpPr>
          <p:nvPr>
            <p:ph type="dt" sz="half" idx="10"/>
          </p:nvPr>
        </p:nvSpPr>
        <p:spPr/>
        <p:txBody>
          <a:bodyPr/>
          <a:lstStyle/>
          <a:p>
            <a:fld id="{0BEF35C2-0BC0-423C-AD0C-B0FB8B05D81C}" type="datetime1">
              <a:rPr lang="en-US" smtClean="0"/>
              <a:t>11/24/2020</a:t>
            </a:fld>
            <a:endParaRPr lang="en-US"/>
          </a:p>
        </p:txBody>
      </p:sp>
      <p:sp>
        <p:nvSpPr>
          <p:cNvPr id="5" name="Footer Placeholder 4">
            <a:extLst>
              <a:ext uri="{FF2B5EF4-FFF2-40B4-BE49-F238E27FC236}">
                <a16:creationId xmlns:a16="http://schemas.microsoft.com/office/drawing/2014/main" id="{4441B730-3FB5-434A-A66D-8C8913FF3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12653-490B-49F9-9C0A-2A83CFCED2B7}"/>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33335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04AC42C6-468A-48CE-9201-E6C788867EFA}"/>
              </a:ext>
            </a:extLst>
          </p:cNvPr>
          <p:cNvSpPr/>
          <p:nvPr userDrawn="1"/>
        </p:nvSpPr>
        <p:spPr>
          <a:xfrm>
            <a:off x="-270" y="-4232"/>
            <a:ext cx="12198553" cy="1510247"/>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69977 w 12198285"/>
              <a:gd name="connsiteY52" fmla="*/ 1742938 h 1813549"/>
              <a:gd name="connsiteX53" fmla="*/ 0 w 12198285"/>
              <a:gd name="connsiteY53" fmla="*/ 1813549 h 1813549"/>
              <a:gd name="connsiteX54" fmla="*/ 1 w 12198285"/>
              <a:gd name="connsiteY54" fmla="*/ 802257 h 1813549"/>
              <a:gd name="connsiteX55" fmla="*/ 504 w 12198285"/>
              <a:gd name="connsiteY55" fmla="*/ 1566 h 1813549"/>
              <a:gd name="connsiteX0" fmla="*/ 772 w 12198553"/>
              <a:gd name="connsiteY0" fmla="*/ 1566 h 1813549"/>
              <a:gd name="connsiteX1" fmla="*/ 452756 w 12198553"/>
              <a:gd name="connsiteY1" fmla="*/ 1727 h 1813549"/>
              <a:gd name="connsiteX2" fmla="*/ 2432286 w 12198553"/>
              <a:gd name="connsiteY2" fmla="*/ 0 h 1813549"/>
              <a:gd name="connsiteX3" fmla="*/ 12195476 w 12198553"/>
              <a:gd name="connsiteY3" fmla="*/ 6604 h 1813549"/>
              <a:gd name="connsiteX4" fmla="*/ 12198553 w 12198553"/>
              <a:gd name="connsiteY4" fmla="*/ 1326357 h 1813549"/>
              <a:gd name="connsiteX5" fmla="*/ 11944029 w 12198553"/>
              <a:gd name="connsiteY5" fmla="*/ 1354637 h 1813549"/>
              <a:gd name="connsiteX6" fmla="*/ 11676903 w 12198553"/>
              <a:gd name="connsiteY6" fmla="*/ 1387120 h 1813549"/>
              <a:gd name="connsiteX7" fmla="*/ 11321860 w 12198553"/>
              <a:gd name="connsiteY7" fmla="*/ 1419033 h 1813549"/>
              <a:gd name="connsiteX8" fmla="*/ 11029629 w 12198553"/>
              <a:gd name="connsiteY8" fmla="*/ 1448905 h 1813549"/>
              <a:gd name="connsiteX9" fmla="*/ 10869373 w 12198553"/>
              <a:gd name="connsiteY9" fmla="*/ 1467759 h 1813549"/>
              <a:gd name="connsiteX10" fmla="*/ 10699691 w 12198553"/>
              <a:gd name="connsiteY10" fmla="*/ 1486612 h 1813549"/>
              <a:gd name="connsiteX11" fmla="*/ 10567715 w 12198553"/>
              <a:gd name="connsiteY11" fmla="*/ 1496039 h 1813549"/>
              <a:gd name="connsiteX12" fmla="*/ 10454594 w 12198553"/>
              <a:gd name="connsiteY12" fmla="*/ 1505466 h 1813549"/>
              <a:gd name="connsiteX13" fmla="*/ 10291261 w 12198553"/>
              <a:gd name="connsiteY13" fmla="*/ 1521707 h 1813549"/>
              <a:gd name="connsiteX14" fmla="*/ 10162363 w 12198553"/>
              <a:gd name="connsiteY14" fmla="*/ 1533746 h 1813549"/>
              <a:gd name="connsiteX15" fmla="*/ 10055493 w 12198553"/>
              <a:gd name="connsiteY15" fmla="*/ 1538969 h 1813549"/>
              <a:gd name="connsiteX16" fmla="*/ 9888986 w 12198553"/>
              <a:gd name="connsiteY16" fmla="*/ 1552600 h 1813549"/>
              <a:gd name="connsiteX17" fmla="*/ 9766437 w 12198553"/>
              <a:gd name="connsiteY17" fmla="*/ 1563618 h 1813549"/>
              <a:gd name="connsiteX18" fmla="*/ 9643889 w 12198553"/>
              <a:gd name="connsiteY18" fmla="*/ 1571453 h 1813549"/>
              <a:gd name="connsiteX19" fmla="*/ 9543369 w 12198553"/>
              <a:gd name="connsiteY19" fmla="*/ 1579289 h 1813549"/>
              <a:gd name="connsiteX20" fmla="*/ 9379938 w 12198553"/>
              <a:gd name="connsiteY20" fmla="*/ 1590307 h 1813549"/>
              <a:gd name="connsiteX21" fmla="*/ 9266816 w 12198553"/>
              <a:gd name="connsiteY21" fmla="*/ 1599734 h 1813549"/>
              <a:gd name="connsiteX22" fmla="*/ 8984012 w 12198553"/>
              <a:gd name="connsiteY22" fmla="*/ 1622790 h 1813549"/>
              <a:gd name="connsiteX23" fmla="*/ 8795476 w 12198553"/>
              <a:gd name="connsiteY23" fmla="*/ 1637441 h 1813549"/>
              <a:gd name="connsiteX24" fmla="*/ 8654074 w 12198553"/>
              <a:gd name="connsiteY24" fmla="*/ 1646868 h 1813549"/>
              <a:gd name="connsiteX25" fmla="*/ 8427831 w 12198553"/>
              <a:gd name="connsiteY25" fmla="*/ 1656295 h 1813549"/>
              <a:gd name="connsiteX26" fmla="*/ 8258148 w 12198553"/>
              <a:gd name="connsiteY26" fmla="*/ 1665722 h 1813549"/>
              <a:gd name="connsiteX27" fmla="*/ 8013052 w 12198553"/>
              <a:gd name="connsiteY27" fmla="*/ 1684575 h 1813549"/>
              <a:gd name="connsiteX28" fmla="*/ 7805662 w 12198553"/>
              <a:gd name="connsiteY28" fmla="*/ 1691390 h 1813549"/>
              <a:gd name="connsiteX29" fmla="*/ 7617126 w 12198553"/>
              <a:gd name="connsiteY29" fmla="*/ 1694002 h 1813549"/>
              <a:gd name="connsiteX30" fmla="*/ 7390882 w 12198553"/>
              <a:gd name="connsiteY30" fmla="*/ 1703429 h 1813549"/>
              <a:gd name="connsiteX31" fmla="*/ 7126932 w 12198553"/>
              <a:gd name="connsiteY31" fmla="*/ 1703429 h 1813549"/>
              <a:gd name="connsiteX32" fmla="*/ 6787567 w 12198553"/>
              <a:gd name="connsiteY32" fmla="*/ 1694002 h 1813549"/>
              <a:gd name="connsiteX33" fmla="*/ 6325654 w 12198553"/>
              <a:gd name="connsiteY33" fmla="*/ 1670946 h 1813549"/>
              <a:gd name="connsiteX34" fmla="*/ 5854313 w 12198553"/>
              <a:gd name="connsiteY34" fmla="*/ 1634829 h 1813549"/>
              <a:gd name="connsiteX35" fmla="*/ 5401827 w 12198553"/>
              <a:gd name="connsiteY35" fmla="*/ 1580880 h 1813549"/>
              <a:gd name="connsiteX36" fmla="*/ 4968194 w 12198553"/>
              <a:gd name="connsiteY36" fmla="*/ 1524319 h 1813549"/>
              <a:gd name="connsiteX37" fmla="*/ 4402586 w 12198553"/>
              <a:gd name="connsiteY37" fmla="*/ 1458332 h 1813549"/>
              <a:gd name="connsiteX38" fmla="*/ 3927712 w 12198553"/>
              <a:gd name="connsiteY38" fmla="*/ 1406543 h 1813549"/>
              <a:gd name="connsiteX39" fmla="*/ 3614007 w 12198553"/>
              <a:gd name="connsiteY39" fmla="*/ 1375082 h 1813549"/>
              <a:gd name="connsiteX40" fmla="*/ 3277654 w 12198553"/>
              <a:gd name="connsiteY40" fmla="*/ 1337370 h 1813549"/>
              <a:gd name="connsiteX41" fmla="*/ 2979138 w 12198553"/>
              <a:gd name="connsiteY41" fmla="*/ 1316930 h 1813549"/>
              <a:gd name="connsiteX42" fmla="*/ 2630346 w 12198553"/>
              <a:gd name="connsiteY42" fmla="*/ 1307503 h 1813549"/>
              <a:gd name="connsiteX43" fmla="*/ 2328689 w 12198553"/>
              <a:gd name="connsiteY43" fmla="*/ 1323745 h 1813549"/>
              <a:gd name="connsiteX44" fmla="*/ 2083592 w 12198553"/>
              <a:gd name="connsiteY44" fmla="*/ 1335783 h 1813549"/>
              <a:gd name="connsiteX45" fmla="*/ 1734800 w 12198553"/>
              <a:gd name="connsiteY45" fmla="*/ 1382917 h 1813549"/>
              <a:gd name="connsiteX46" fmla="*/ 1451996 w 12198553"/>
              <a:gd name="connsiteY46" fmla="*/ 1420625 h 1813549"/>
              <a:gd name="connsiteX47" fmla="*/ 1244606 w 12198553"/>
              <a:gd name="connsiteY47" fmla="*/ 1458332 h 1813549"/>
              <a:gd name="connsiteX48" fmla="*/ 1037216 w 12198553"/>
              <a:gd name="connsiteY48" fmla="*/ 1496039 h 1813549"/>
              <a:gd name="connsiteX49" fmla="*/ 782693 w 12198553"/>
              <a:gd name="connsiteY49" fmla="*/ 1562027 h 1813549"/>
              <a:gd name="connsiteX50" fmla="*/ 584730 w 12198553"/>
              <a:gd name="connsiteY50" fmla="*/ 1609161 h 1813549"/>
              <a:gd name="connsiteX51" fmla="*/ 405621 w 12198553"/>
              <a:gd name="connsiteY51" fmla="*/ 1665722 h 1813549"/>
              <a:gd name="connsiteX52" fmla="*/ 170245 w 12198553"/>
              <a:gd name="connsiteY52" fmla="*/ 1742938 h 1813549"/>
              <a:gd name="connsiteX53" fmla="*/ 268 w 12198553"/>
              <a:gd name="connsiteY53" fmla="*/ 1813549 h 1813549"/>
              <a:gd name="connsiteX54" fmla="*/ 269 w 12198553"/>
              <a:gd name="connsiteY54" fmla="*/ 802257 h 1813549"/>
              <a:gd name="connsiteX55" fmla="*/ 772 w 12198553"/>
              <a:gd name="connsiteY55" fmla="*/ 1566 h 1813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553" h="1813549">
                <a:moveTo>
                  <a:pt x="772" y="1566"/>
                </a:moveTo>
                <a:cubicBezTo>
                  <a:pt x="-13" y="1345"/>
                  <a:pt x="243566" y="4380"/>
                  <a:pt x="452756" y="1727"/>
                </a:cubicBezTo>
                <a:cubicBezTo>
                  <a:pt x="905243" y="722"/>
                  <a:pt x="451053" y="6830"/>
                  <a:pt x="2432286" y="0"/>
                </a:cubicBezTo>
                <a:lnTo>
                  <a:pt x="12195476" y="6604"/>
                </a:lnTo>
                <a:cubicBezTo>
                  <a:pt x="12198618" y="446522"/>
                  <a:pt x="12195411" y="886439"/>
                  <a:pt x="12198553" y="1326357"/>
                </a:cubicBezTo>
                <a:lnTo>
                  <a:pt x="11944029" y="1354637"/>
                </a:lnTo>
                <a:cubicBezTo>
                  <a:pt x="11854987" y="1365465"/>
                  <a:pt x="11765945" y="1381516"/>
                  <a:pt x="11676903" y="1387120"/>
                </a:cubicBezTo>
                <a:lnTo>
                  <a:pt x="11321860" y="1419033"/>
                </a:lnTo>
                <a:lnTo>
                  <a:pt x="11029629" y="1448905"/>
                </a:lnTo>
                <a:lnTo>
                  <a:pt x="10869373" y="1467759"/>
                </a:lnTo>
                <a:lnTo>
                  <a:pt x="10699691" y="1486612"/>
                </a:lnTo>
                <a:lnTo>
                  <a:pt x="10567715" y="1496039"/>
                </a:lnTo>
                <a:lnTo>
                  <a:pt x="10454594" y="1505466"/>
                </a:lnTo>
                <a:cubicBezTo>
                  <a:pt x="10398033" y="1511750"/>
                  <a:pt x="10436722" y="1507588"/>
                  <a:pt x="10291261" y="1521707"/>
                </a:cubicBezTo>
                <a:lnTo>
                  <a:pt x="10162363" y="1533746"/>
                </a:lnTo>
                <a:cubicBezTo>
                  <a:pt x="10126740" y="1535487"/>
                  <a:pt x="10189541" y="1526781"/>
                  <a:pt x="10055493" y="1538969"/>
                </a:cubicBezTo>
                <a:lnTo>
                  <a:pt x="9888986" y="1552600"/>
                </a:lnTo>
                <a:lnTo>
                  <a:pt x="9766437" y="1563618"/>
                </a:lnTo>
                <a:lnTo>
                  <a:pt x="9643889" y="1571453"/>
                </a:lnTo>
                <a:lnTo>
                  <a:pt x="9543369" y="1579289"/>
                </a:lnTo>
                <a:lnTo>
                  <a:pt x="9379938" y="1590307"/>
                </a:lnTo>
                <a:lnTo>
                  <a:pt x="9266816" y="1599734"/>
                </a:lnTo>
                <a:lnTo>
                  <a:pt x="8984012" y="1622790"/>
                </a:lnTo>
                <a:lnTo>
                  <a:pt x="8795476" y="1637441"/>
                </a:lnTo>
                <a:lnTo>
                  <a:pt x="8654074" y="1646868"/>
                </a:lnTo>
                <a:lnTo>
                  <a:pt x="8427831" y="1656295"/>
                </a:lnTo>
                <a:lnTo>
                  <a:pt x="8258148" y="1665722"/>
                </a:lnTo>
                <a:lnTo>
                  <a:pt x="8013052" y="1684575"/>
                </a:lnTo>
                <a:lnTo>
                  <a:pt x="7805662" y="1691390"/>
                </a:lnTo>
                <a:lnTo>
                  <a:pt x="7617126" y="1694002"/>
                </a:lnTo>
                <a:lnTo>
                  <a:pt x="7390882" y="1703429"/>
                </a:lnTo>
                <a:lnTo>
                  <a:pt x="7126932" y="1703429"/>
                </a:lnTo>
                <a:lnTo>
                  <a:pt x="6787567" y="1694002"/>
                </a:lnTo>
                <a:lnTo>
                  <a:pt x="6325654" y="1670946"/>
                </a:lnTo>
                <a:lnTo>
                  <a:pt x="5854313" y="1634829"/>
                </a:lnTo>
                <a:lnTo>
                  <a:pt x="5401827" y="1580880"/>
                </a:lnTo>
                <a:lnTo>
                  <a:pt x="4968194" y="1524319"/>
                </a:lnTo>
                <a:lnTo>
                  <a:pt x="4402586" y="1458332"/>
                </a:lnTo>
                <a:lnTo>
                  <a:pt x="3927712" y="1406543"/>
                </a:lnTo>
                <a:cubicBezTo>
                  <a:pt x="3816794" y="1396927"/>
                  <a:pt x="3718575" y="1387310"/>
                  <a:pt x="3614007" y="1375082"/>
                </a:cubicBezTo>
                <a:lnTo>
                  <a:pt x="3277654" y="1337370"/>
                </a:lnTo>
                <a:lnTo>
                  <a:pt x="2979138" y="1316930"/>
                </a:lnTo>
                <a:lnTo>
                  <a:pt x="2630346" y="1307503"/>
                </a:lnTo>
                <a:lnTo>
                  <a:pt x="2328689" y="1323745"/>
                </a:lnTo>
                <a:lnTo>
                  <a:pt x="2083592" y="1335783"/>
                </a:lnTo>
                <a:lnTo>
                  <a:pt x="1734800" y="1382917"/>
                </a:lnTo>
                <a:lnTo>
                  <a:pt x="1451996" y="1420625"/>
                </a:lnTo>
                <a:lnTo>
                  <a:pt x="1244606" y="1458332"/>
                </a:lnTo>
                <a:lnTo>
                  <a:pt x="1037216" y="1496039"/>
                </a:lnTo>
                <a:lnTo>
                  <a:pt x="782693" y="1562027"/>
                </a:lnTo>
                <a:lnTo>
                  <a:pt x="584730" y="1609161"/>
                </a:lnTo>
                <a:lnTo>
                  <a:pt x="405621" y="1665722"/>
                </a:lnTo>
                <a:lnTo>
                  <a:pt x="170245" y="1742938"/>
                </a:lnTo>
                <a:cubicBezTo>
                  <a:pt x="132636" y="1765274"/>
                  <a:pt x="44227" y="1791213"/>
                  <a:pt x="268" y="1813549"/>
                </a:cubicBezTo>
                <a:cubicBezTo>
                  <a:pt x="-1107" y="804747"/>
                  <a:pt x="3411" y="1813409"/>
                  <a:pt x="269" y="802257"/>
                </a:cubicBezTo>
                <a:cubicBezTo>
                  <a:pt x="3379" y="99425"/>
                  <a:pt x="1557" y="1787"/>
                  <a:pt x="772"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614EC8E9-9851-433F-900F-BC4945019F12}"/>
              </a:ext>
            </a:extLst>
          </p:cNvPr>
          <p:cNvSpPr/>
          <p:nvPr userDrawn="1"/>
        </p:nvSpPr>
        <p:spPr>
          <a:xfrm>
            <a:off x="-6553" y="1061481"/>
            <a:ext cx="12198553" cy="441358"/>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a:gradFill>
              <a:gsLst>
                <a:gs pos="85000">
                  <a:schemeClr val="accent1">
                    <a:lumMod val="20000"/>
                    <a:lumOff val="80000"/>
                  </a:schemeClr>
                </a:gs>
                <a:gs pos="0">
                  <a:srgbClr val="0068A5"/>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D5EEBF-6E2A-44CE-B647-80472EE61C55}"/>
              </a:ext>
            </a:extLst>
          </p:cNvPr>
          <p:cNvSpPr>
            <a:spLocks noGrp="1"/>
          </p:cNvSpPr>
          <p:nvPr>
            <p:ph type="title"/>
          </p:nvPr>
        </p:nvSpPr>
        <p:spPr>
          <a:xfrm>
            <a:off x="2192594" y="185469"/>
            <a:ext cx="9161205" cy="1227676"/>
          </a:xfrm>
        </p:spPr>
        <p:txBody>
          <a:bodyPr>
            <a:normAutofit/>
          </a:bodyPr>
          <a:lstStyle>
            <a:lvl1pPr>
              <a:defRPr sz="4800" b="1"/>
            </a:lvl1pPr>
          </a:lstStyle>
          <a:p>
            <a:r>
              <a:rPr lang="en-US" dirty="0"/>
              <a:t>Click to edit Master title style</a:t>
            </a:r>
          </a:p>
        </p:txBody>
      </p:sp>
      <p:sp>
        <p:nvSpPr>
          <p:cNvPr id="3" name="Content Placeholder 2">
            <a:extLst>
              <a:ext uri="{FF2B5EF4-FFF2-40B4-BE49-F238E27FC236}">
                <a16:creationId xmlns:a16="http://schemas.microsoft.com/office/drawing/2014/main" id="{88709214-BCE8-44BC-834D-6D44477652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A4015-9A9A-467E-8FBB-749E92181634}"/>
              </a:ext>
            </a:extLst>
          </p:cNvPr>
          <p:cNvSpPr>
            <a:spLocks noGrp="1"/>
          </p:cNvSpPr>
          <p:nvPr>
            <p:ph type="dt" sz="half" idx="10"/>
          </p:nvPr>
        </p:nvSpPr>
        <p:spPr/>
        <p:txBody>
          <a:bodyPr/>
          <a:lstStyle/>
          <a:p>
            <a:fld id="{3708F307-CBB1-40A3-A4F3-E055A6AAB753}" type="datetime1">
              <a:rPr lang="en-US" smtClean="0"/>
              <a:t>11/24/2020</a:t>
            </a:fld>
            <a:endParaRPr lang="en-US"/>
          </a:p>
        </p:txBody>
      </p:sp>
      <p:sp>
        <p:nvSpPr>
          <p:cNvPr id="5" name="Footer Placeholder 4">
            <a:extLst>
              <a:ext uri="{FF2B5EF4-FFF2-40B4-BE49-F238E27FC236}">
                <a16:creationId xmlns:a16="http://schemas.microsoft.com/office/drawing/2014/main" id="{1C311BA3-C507-4C68-9822-CF0AD6EAA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5EA0E-870E-4DC1-9BC4-171076E1A73A}"/>
              </a:ext>
            </a:extLst>
          </p:cNvPr>
          <p:cNvSpPr>
            <a:spLocks noGrp="1"/>
          </p:cNvSpPr>
          <p:nvPr>
            <p:ph type="sldNum" sz="quarter" idx="12"/>
          </p:nvPr>
        </p:nvSpPr>
        <p:spPr/>
        <p:txBody>
          <a:bodyPr/>
          <a:lstStyle/>
          <a:p>
            <a:fld id="{6D95AE55-B5F4-483D-AEFF-E8059F5502F5}" type="slidenum">
              <a:rPr lang="en-US" smtClean="0"/>
              <a:t>‹#›</a:t>
            </a:fld>
            <a:endParaRPr lang="en-US"/>
          </a:p>
        </p:txBody>
      </p:sp>
      <p:grpSp>
        <p:nvGrpSpPr>
          <p:cNvPr id="17" name="Group 16">
            <a:extLst>
              <a:ext uri="{FF2B5EF4-FFF2-40B4-BE49-F238E27FC236}">
                <a16:creationId xmlns:a16="http://schemas.microsoft.com/office/drawing/2014/main" id="{98FD284B-EA02-485A-AD24-67AA29D6AD73}"/>
              </a:ext>
            </a:extLst>
          </p:cNvPr>
          <p:cNvGrpSpPr/>
          <p:nvPr userDrawn="1"/>
        </p:nvGrpSpPr>
        <p:grpSpPr>
          <a:xfrm>
            <a:off x="185194" y="87580"/>
            <a:ext cx="2297645" cy="1325565"/>
            <a:chOff x="206318" y="21969"/>
            <a:chExt cx="2297645" cy="1325565"/>
          </a:xfrm>
        </p:grpSpPr>
        <p:sp>
          <p:nvSpPr>
            <p:cNvPr id="16" name="Oval 15">
              <a:extLst>
                <a:ext uri="{FF2B5EF4-FFF2-40B4-BE49-F238E27FC236}">
                  <a16:creationId xmlns:a16="http://schemas.microsoft.com/office/drawing/2014/main" id="{E8A5025E-754C-4F0E-9063-70779F2494F9}"/>
                </a:ext>
              </a:extLst>
            </p:cNvPr>
            <p:cNvSpPr/>
            <p:nvPr userDrawn="1"/>
          </p:nvSpPr>
          <p:spPr>
            <a:xfrm>
              <a:off x="681486" y="21969"/>
              <a:ext cx="1347311" cy="13255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6" descr="A close up of a sign&#10;&#10;Description automatically generated">
              <a:extLst>
                <a:ext uri="{FF2B5EF4-FFF2-40B4-BE49-F238E27FC236}">
                  <a16:creationId xmlns:a16="http://schemas.microsoft.com/office/drawing/2014/main" id="{E8F87050-BA28-4E2B-8328-20DC8756D7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318" y="21970"/>
              <a:ext cx="2297645" cy="1325564"/>
            </a:xfrm>
            <a:prstGeom prst="rect">
              <a:avLst/>
            </a:prstGeom>
          </p:spPr>
        </p:pic>
      </p:grpSp>
    </p:spTree>
    <p:extLst>
      <p:ext uri="{BB962C8B-B14F-4D97-AF65-F5344CB8AC3E}">
        <p14:creationId xmlns:p14="http://schemas.microsoft.com/office/powerpoint/2010/main" val="1957237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94DF-829B-4D34-9B03-1033BCBA78F1}"/>
              </a:ext>
            </a:extLst>
          </p:cNvPr>
          <p:cNvSpPr>
            <a:spLocks noGrp="1"/>
          </p:cNvSpPr>
          <p:nvPr>
            <p:ph type="title"/>
          </p:nvPr>
        </p:nvSpPr>
        <p:spPr>
          <a:xfrm>
            <a:off x="831850" y="1709738"/>
            <a:ext cx="10515600" cy="2852737"/>
          </a:xfrm>
        </p:spPr>
        <p:txBody>
          <a:bodyPr anchor="b"/>
          <a:lstStyle>
            <a:lvl1pPr>
              <a:defRPr sz="6000" b="1"/>
            </a:lvl1pPr>
          </a:lstStyle>
          <a:p>
            <a:r>
              <a:rPr lang="en-US" dirty="0"/>
              <a:t>Click to edit Master title style</a:t>
            </a:r>
          </a:p>
        </p:txBody>
      </p:sp>
      <p:sp>
        <p:nvSpPr>
          <p:cNvPr id="3" name="Text Placeholder 2">
            <a:extLst>
              <a:ext uri="{FF2B5EF4-FFF2-40B4-BE49-F238E27FC236}">
                <a16:creationId xmlns:a16="http://schemas.microsoft.com/office/drawing/2014/main" id="{45207F14-FAEF-4D53-8E53-26948A5FC2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546D1F-BE4A-4BFD-BFAF-0998DD158109}"/>
              </a:ext>
            </a:extLst>
          </p:cNvPr>
          <p:cNvSpPr>
            <a:spLocks noGrp="1"/>
          </p:cNvSpPr>
          <p:nvPr>
            <p:ph type="dt" sz="half" idx="10"/>
          </p:nvPr>
        </p:nvSpPr>
        <p:spPr/>
        <p:txBody>
          <a:bodyPr/>
          <a:lstStyle/>
          <a:p>
            <a:fld id="{F36C557B-7130-4018-B1D3-68D1D254D821}" type="datetime1">
              <a:rPr lang="en-US" smtClean="0"/>
              <a:t>11/24/2020</a:t>
            </a:fld>
            <a:endParaRPr lang="en-US"/>
          </a:p>
        </p:txBody>
      </p:sp>
      <p:sp>
        <p:nvSpPr>
          <p:cNvPr id="5" name="Footer Placeholder 4">
            <a:extLst>
              <a:ext uri="{FF2B5EF4-FFF2-40B4-BE49-F238E27FC236}">
                <a16:creationId xmlns:a16="http://schemas.microsoft.com/office/drawing/2014/main" id="{87001F74-A1E8-464D-9C70-C4C9CE0EA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37ADF-D8B5-4B50-AB5B-AEFEE4B157A4}"/>
              </a:ext>
            </a:extLst>
          </p:cNvPr>
          <p:cNvSpPr>
            <a:spLocks noGrp="1"/>
          </p:cNvSpPr>
          <p:nvPr>
            <p:ph type="sldNum" sz="quarter" idx="12"/>
          </p:nvPr>
        </p:nvSpPr>
        <p:spPr/>
        <p:txBody>
          <a:bodyPr/>
          <a:lstStyle/>
          <a:p>
            <a:fld id="{6D95AE55-B5F4-483D-AEFF-E8059F5502F5}" type="slidenum">
              <a:rPr lang="en-US" smtClean="0"/>
              <a:t>‹#›</a:t>
            </a:fld>
            <a:endParaRPr lang="en-US"/>
          </a:p>
        </p:txBody>
      </p:sp>
      <p:sp>
        <p:nvSpPr>
          <p:cNvPr id="7" name="Freeform: Shape 6">
            <a:extLst>
              <a:ext uri="{FF2B5EF4-FFF2-40B4-BE49-F238E27FC236}">
                <a16:creationId xmlns:a16="http://schemas.microsoft.com/office/drawing/2014/main" id="{A6FDEAF8-9373-4A0E-89D2-60AAA131E7F7}"/>
              </a:ext>
            </a:extLst>
          </p:cNvPr>
          <p:cNvSpPr/>
          <p:nvPr userDrawn="1"/>
        </p:nvSpPr>
        <p:spPr>
          <a:xfrm>
            <a:off x="-6283" y="-4233"/>
            <a:ext cx="12198284" cy="2658943"/>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284" h="1809736">
                <a:moveTo>
                  <a:pt x="503" y="1566"/>
                </a:moveTo>
                <a:cubicBezTo>
                  <a:pt x="-282" y="1345"/>
                  <a:pt x="243297" y="4380"/>
                  <a:pt x="452487" y="1727"/>
                </a:cubicBezTo>
                <a:cubicBezTo>
                  <a:pt x="904974" y="722"/>
                  <a:pt x="450784" y="6830"/>
                  <a:pt x="2432017" y="0"/>
                </a:cubicBezTo>
                <a:lnTo>
                  <a:pt x="12195207" y="6604"/>
                </a:lnTo>
                <a:cubicBezTo>
                  <a:pt x="12198349" y="446522"/>
                  <a:pt x="12195142" y="886439"/>
                  <a:pt x="12198284" y="1326357"/>
                </a:cubicBezTo>
                <a:lnTo>
                  <a:pt x="11943760" y="1354637"/>
                </a:lnTo>
                <a:cubicBezTo>
                  <a:pt x="11854718" y="1365465"/>
                  <a:pt x="11765676" y="1381516"/>
                  <a:pt x="11676634" y="1387120"/>
                </a:cubicBezTo>
                <a:lnTo>
                  <a:pt x="11321591" y="1419033"/>
                </a:lnTo>
                <a:lnTo>
                  <a:pt x="11029360" y="1448905"/>
                </a:lnTo>
                <a:lnTo>
                  <a:pt x="10869104" y="1467759"/>
                </a:lnTo>
                <a:lnTo>
                  <a:pt x="10699422" y="1486612"/>
                </a:lnTo>
                <a:lnTo>
                  <a:pt x="10567446" y="1496039"/>
                </a:lnTo>
                <a:lnTo>
                  <a:pt x="10454325" y="1505466"/>
                </a:lnTo>
                <a:cubicBezTo>
                  <a:pt x="10397764" y="1511750"/>
                  <a:pt x="10436453" y="1507588"/>
                  <a:pt x="10290992" y="1521707"/>
                </a:cubicBezTo>
                <a:lnTo>
                  <a:pt x="10162094" y="1533746"/>
                </a:lnTo>
                <a:cubicBezTo>
                  <a:pt x="10126471" y="1535487"/>
                  <a:pt x="10189272" y="1526781"/>
                  <a:pt x="10055224" y="1538969"/>
                </a:cubicBezTo>
                <a:lnTo>
                  <a:pt x="9888717" y="1552600"/>
                </a:lnTo>
                <a:lnTo>
                  <a:pt x="9766168" y="1563618"/>
                </a:lnTo>
                <a:lnTo>
                  <a:pt x="9643620" y="1571453"/>
                </a:lnTo>
                <a:lnTo>
                  <a:pt x="9543100" y="1579289"/>
                </a:lnTo>
                <a:lnTo>
                  <a:pt x="9379669" y="1590307"/>
                </a:lnTo>
                <a:lnTo>
                  <a:pt x="9266547" y="1599734"/>
                </a:lnTo>
                <a:lnTo>
                  <a:pt x="8983743" y="1622790"/>
                </a:lnTo>
                <a:lnTo>
                  <a:pt x="8795207" y="1637441"/>
                </a:lnTo>
                <a:lnTo>
                  <a:pt x="8653805" y="1646868"/>
                </a:lnTo>
                <a:lnTo>
                  <a:pt x="8427562" y="1656295"/>
                </a:lnTo>
                <a:lnTo>
                  <a:pt x="8257879" y="1665722"/>
                </a:lnTo>
                <a:lnTo>
                  <a:pt x="8012783" y="1684575"/>
                </a:lnTo>
                <a:lnTo>
                  <a:pt x="7805393" y="1691390"/>
                </a:lnTo>
                <a:lnTo>
                  <a:pt x="7616857" y="1694002"/>
                </a:lnTo>
                <a:lnTo>
                  <a:pt x="7390613" y="1703429"/>
                </a:lnTo>
                <a:lnTo>
                  <a:pt x="7126663" y="1703429"/>
                </a:lnTo>
                <a:lnTo>
                  <a:pt x="6787298" y="1694002"/>
                </a:lnTo>
                <a:lnTo>
                  <a:pt x="6325385" y="1670946"/>
                </a:lnTo>
                <a:lnTo>
                  <a:pt x="5854044" y="1634829"/>
                </a:lnTo>
                <a:lnTo>
                  <a:pt x="5401558" y="1580880"/>
                </a:lnTo>
                <a:lnTo>
                  <a:pt x="4967925" y="1524319"/>
                </a:lnTo>
                <a:lnTo>
                  <a:pt x="4402317" y="1458332"/>
                </a:lnTo>
                <a:lnTo>
                  <a:pt x="3927443" y="1406543"/>
                </a:lnTo>
                <a:cubicBezTo>
                  <a:pt x="3816525" y="1396927"/>
                  <a:pt x="3718306" y="1387310"/>
                  <a:pt x="3613738" y="1375082"/>
                </a:cubicBezTo>
                <a:lnTo>
                  <a:pt x="3277385" y="1337370"/>
                </a:lnTo>
                <a:lnTo>
                  <a:pt x="2978869" y="1316930"/>
                </a:lnTo>
                <a:lnTo>
                  <a:pt x="2630077" y="1307503"/>
                </a:lnTo>
                <a:lnTo>
                  <a:pt x="2328420" y="1323745"/>
                </a:lnTo>
                <a:lnTo>
                  <a:pt x="2083323" y="1335783"/>
                </a:lnTo>
                <a:lnTo>
                  <a:pt x="1734531" y="1382917"/>
                </a:lnTo>
                <a:lnTo>
                  <a:pt x="1451727" y="1420625"/>
                </a:lnTo>
                <a:lnTo>
                  <a:pt x="1244337" y="1458332"/>
                </a:lnTo>
                <a:lnTo>
                  <a:pt x="1036947" y="1496039"/>
                </a:lnTo>
                <a:lnTo>
                  <a:pt x="782424" y="1562027"/>
                </a:lnTo>
                <a:lnTo>
                  <a:pt x="584461" y="1609161"/>
                </a:lnTo>
                <a:lnTo>
                  <a:pt x="405352" y="1665722"/>
                </a:lnTo>
                <a:lnTo>
                  <a:pt x="141401" y="1750563"/>
                </a:lnTo>
                <a:cubicBezTo>
                  <a:pt x="103792" y="1772899"/>
                  <a:pt x="47133" y="1787400"/>
                  <a:pt x="3174" y="1809736"/>
                </a:cubicBezTo>
                <a:cubicBezTo>
                  <a:pt x="8149" y="1445269"/>
                  <a:pt x="6317" y="1695217"/>
                  <a:pt x="0" y="802257"/>
                </a:cubicBezTo>
                <a:cubicBezTo>
                  <a:pt x="3110" y="99425"/>
                  <a:pt x="1288" y="1787"/>
                  <a:pt x="503"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10DA3C7-A639-417D-9FFA-527F5B9C7F2A}"/>
              </a:ext>
            </a:extLst>
          </p:cNvPr>
          <p:cNvSpPr/>
          <p:nvPr userDrawn="1"/>
        </p:nvSpPr>
        <p:spPr>
          <a:xfrm>
            <a:off x="-6284" y="1936955"/>
            <a:ext cx="12198284" cy="695375"/>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cap="flat">
            <a:gradFill>
              <a:gsLst>
                <a:gs pos="85000">
                  <a:schemeClr val="accent1">
                    <a:lumMod val="20000"/>
                    <a:lumOff val="80000"/>
                  </a:schemeClr>
                </a:gs>
                <a:gs pos="0">
                  <a:srgbClr val="0068A5"/>
                </a:gs>
              </a:gsLst>
              <a:lin ang="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3A454D6-A602-4656-B39D-5991D450F610}"/>
              </a:ext>
            </a:extLst>
          </p:cNvPr>
          <p:cNvGrpSpPr/>
          <p:nvPr userDrawn="1"/>
        </p:nvGrpSpPr>
        <p:grpSpPr>
          <a:xfrm>
            <a:off x="0" y="314171"/>
            <a:ext cx="3718212" cy="2145123"/>
            <a:chOff x="206318" y="21969"/>
            <a:chExt cx="2297645" cy="1325565"/>
          </a:xfrm>
        </p:grpSpPr>
        <p:sp>
          <p:nvSpPr>
            <p:cNvPr id="10" name="Oval 9">
              <a:extLst>
                <a:ext uri="{FF2B5EF4-FFF2-40B4-BE49-F238E27FC236}">
                  <a16:creationId xmlns:a16="http://schemas.microsoft.com/office/drawing/2014/main" id="{05EAB2FD-F971-4F11-9C2E-6AF0B720EAA1}"/>
                </a:ext>
              </a:extLst>
            </p:cNvPr>
            <p:cNvSpPr/>
            <p:nvPr userDrawn="1"/>
          </p:nvSpPr>
          <p:spPr>
            <a:xfrm>
              <a:off x="681486" y="21969"/>
              <a:ext cx="1347311" cy="13255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6" descr="A close up of a sign&#10;&#10;Description automatically generated">
              <a:extLst>
                <a:ext uri="{FF2B5EF4-FFF2-40B4-BE49-F238E27FC236}">
                  <a16:creationId xmlns:a16="http://schemas.microsoft.com/office/drawing/2014/main" id="{92076D25-1E1C-45C2-84A5-0D0DDE031A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318" y="21970"/>
              <a:ext cx="2297645" cy="1325564"/>
            </a:xfrm>
            <a:prstGeom prst="rect">
              <a:avLst/>
            </a:prstGeom>
          </p:spPr>
        </p:pic>
      </p:grpSp>
    </p:spTree>
    <p:extLst>
      <p:ext uri="{BB962C8B-B14F-4D97-AF65-F5344CB8AC3E}">
        <p14:creationId xmlns:p14="http://schemas.microsoft.com/office/powerpoint/2010/main" val="1127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D97EF-F9E0-44D2-8C73-FE14C6167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67DB2B-0BAC-4183-9331-1FE1205E4C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30AE4D-3785-428E-AD18-92CF9CEF11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3D3930-AA33-46AD-AE23-DB7A5D92136D}"/>
              </a:ext>
            </a:extLst>
          </p:cNvPr>
          <p:cNvSpPr>
            <a:spLocks noGrp="1"/>
          </p:cNvSpPr>
          <p:nvPr>
            <p:ph type="dt" sz="half" idx="10"/>
          </p:nvPr>
        </p:nvSpPr>
        <p:spPr/>
        <p:txBody>
          <a:bodyPr/>
          <a:lstStyle/>
          <a:p>
            <a:fld id="{DC3E9E80-1393-4721-9265-63222BA50530}" type="datetime1">
              <a:rPr lang="en-US" smtClean="0"/>
              <a:t>11/24/2020</a:t>
            </a:fld>
            <a:endParaRPr lang="en-US"/>
          </a:p>
        </p:txBody>
      </p:sp>
      <p:sp>
        <p:nvSpPr>
          <p:cNvPr id="6" name="Footer Placeholder 5">
            <a:extLst>
              <a:ext uri="{FF2B5EF4-FFF2-40B4-BE49-F238E27FC236}">
                <a16:creationId xmlns:a16="http://schemas.microsoft.com/office/drawing/2014/main" id="{95A72EF7-0AAF-4A1B-866A-55691FE57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FBBED-29AA-4F3E-BEDB-037BD3BDE9F8}"/>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19216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278FB-FFA5-4F4C-891F-D2EA51451D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860817-B2F6-4107-A7B7-38B701644E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3A3489-088D-450E-85B8-C86338AE87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839895-8419-4ED7-A91E-BE44E1E037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A891E7-D3F6-477A-8B4C-1636A94CC2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87B910-67D6-4F3B-88F5-097CF2BFC948}"/>
              </a:ext>
            </a:extLst>
          </p:cNvPr>
          <p:cNvSpPr>
            <a:spLocks noGrp="1"/>
          </p:cNvSpPr>
          <p:nvPr>
            <p:ph type="dt" sz="half" idx="10"/>
          </p:nvPr>
        </p:nvSpPr>
        <p:spPr/>
        <p:txBody>
          <a:bodyPr/>
          <a:lstStyle/>
          <a:p>
            <a:fld id="{C5049FD8-D8E3-498E-B8F1-2DC0B53E9A03}" type="datetime1">
              <a:rPr lang="en-US" smtClean="0"/>
              <a:t>11/24/2020</a:t>
            </a:fld>
            <a:endParaRPr lang="en-US"/>
          </a:p>
        </p:txBody>
      </p:sp>
      <p:sp>
        <p:nvSpPr>
          <p:cNvPr id="8" name="Footer Placeholder 7">
            <a:extLst>
              <a:ext uri="{FF2B5EF4-FFF2-40B4-BE49-F238E27FC236}">
                <a16:creationId xmlns:a16="http://schemas.microsoft.com/office/drawing/2014/main" id="{DB6454A9-5DB6-45D5-87EF-B682C28B26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F9177B-E142-4EC2-B969-E8F5CB868510}"/>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260590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176B-ED0A-44B9-92C1-FF48D7A49C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3C8AC2-E4D2-47B2-B8E2-65C64A5A3446}"/>
              </a:ext>
            </a:extLst>
          </p:cNvPr>
          <p:cNvSpPr>
            <a:spLocks noGrp="1"/>
          </p:cNvSpPr>
          <p:nvPr>
            <p:ph type="dt" sz="half" idx="10"/>
          </p:nvPr>
        </p:nvSpPr>
        <p:spPr/>
        <p:txBody>
          <a:bodyPr/>
          <a:lstStyle/>
          <a:p>
            <a:fld id="{A6A3F936-3671-4B08-95D1-9DD21281B622}" type="datetime1">
              <a:rPr lang="en-US" smtClean="0"/>
              <a:t>11/24/2020</a:t>
            </a:fld>
            <a:endParaRPr lang="en-US"/>
          </a:p>
        </p:txBody>
      </p:sp>
      <p:sp>
        <p:nvSpPr>
          <p:cNvPr id="4" name="Footer Placeholder 3">
            <a:extLst>
              <a:ext uri="{FF2B5EF4-FFF2-40B4-BE49-F238E27FC236}">
                <a16:creationId xmlns:a16="http://schemas.microsoft.com/office/drawing/2014/main" id="{3FD842EF-EDF3-4B77-A0A8-7ED1AB3F97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B32594-53E3-4D0B-B0F9-1ECBE5D5280F}"/>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554663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DE702-D969-4C38-93F6-6EAFBE960BDE}"/>
              </a:ext>
            </a:extLst>
          </p:cNvPr>
          <p:cNvSpPr>
            <a:spLocks noGrp="1"/>
          </p:cNvSpPr>
          <p:nvPr>
            <p:ph type="dt" sz="half" idx="10"/>
          </p:nvPr>
        </p:nvSpPr>
        <p:spPr/>
        <p:txBody>
          <a:bodyPr/>
          <a:lstStyle/>
          <a:p>
            <a:fld id="{D1509383-719A-450D-BDBE-BC303DBAE820}" type="datetime1">
              <a:rPr lang="en-US" smtClean="0"/>
              <a:t>11/24/2020</a:t>
            </a:fld>
            <a:endParaRPr lang="en-US"/>
          </a:p>
        </p:txBody>
      </p:sp>
      <p:sp>
        <p:nvSpPr>
          <p:cNvPr id="3" name="Footer Placeholder 2">
            <a:extLst>
              <a:ext uri="{FF2B5EF4-FFF2-40B4-BE49-F238E27FC236}">
                <a16:creationId xmlns:a16="http://schemas.microsoft.com/office/drawing/2014/main" id="{38A70CD1-E390-473E-A474-61828EAAFE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F9D904-C4E1-4B2D-9B50-C1B359D05845}"/>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780667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8488-16F9-414E-8054-DF72D57C2B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448ECF-E7F3-4D78-A486-3C4A7621B7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C257DF-F696-4E4E-9D4E-3E445B5DC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C54A21-F815-48BE-B367-95A342F82EF1}"/>
              </a:ext>
            </a:extLst>
          </p:cNvPr>
          <p:cNvSpPr>
            <a:spLocks noGrp="1"/>
          </p:cNvSpPr>
          <p:nvPr>
            <p:ph type="dt" sz="half" idx="10"/>
          </p:nvPr>
        </p:nvSpPr>
        <p:spPr/>
        <p:txBody>
          <a:bodyPr/>
          <a:lstStyle/>
          <a:p>
            <a:fld id="{252BCE7C-2A79-48C0-A396-F1BC9CE3B8D7}" type="datetime1">
              <a:rPr lang="en-US" smtClean="0"/>
              <a:t>11/24/2020</a:t>
            </a:fld>
            <a:endParaRPr lang="en-US"/>
          </a:p>
        </p:txBody>
      </p:sp>
      <p:sp>
        <p:nvSpPr>
          <p:cNvPr id="6" name="Footer Placeholder 5">
            <a:extLst>
              <a:ext uri="{FF2B5EF4-FFF2-40B4-BE49-F238E27FC236}">
                <a16:creationId xmlns:a16="http://schemas.microsoft.com/office/drawing/2014/main" id="{EF753B6B-89F2-4CA3-BB8D-D05A8B7E9C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AF5FC-3A64-4C26-9A0B-79C33E243FCE}"/>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4133159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B683-DF59-44C5-A520-14468BFE43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78ADF8-C628-4865-8D81-4AE3EF918C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FE54C-A8EB-4F66-8F39-590799726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6E808D-625F-493F-9E6C-B268F3A769F0}"/>
              </a:ext>
            </a:extLst>
          </p:cNvPr>
          <p:cNvSpPr>
            <a:spLocks noGrp="1"/>
          </p:cNvSpPr>
          <p:nvPr>
            <p:ph type="dt" sz="half" idx="10"/>
          </p:nvPr>
        </p:nvSpPr>
        <p:spPr/>
        <p:txBody>
          <a:bodyPr/>
          <a:lstStyle/>
          <a:p>
            <a:fld id="{DBCCB7F5-F5FA-4699-AE2B-2ED92AE6DF0B}" type="datetime1">
              <a:rPr lang="en-US" smtClean="0"/>
              <a:t>11/24/2020</a:t>
            </a:fld>
            <a:endParaRPr lang="en-US"/>
          </a:p>
        </p:txBody>
      </p:sp>
      <p:sp>
        <p:nvSpPr>
          <p:cNvPr id="6" name="Footer Placeholder 5">
            <a:extLst>
              <a:ext uri="{FF2B5EF4-FFF2-40B4-BE49-F238E27FC236}">
                <a16:creationId xmlns:a16="http://schemas.microsoft.com/office/drawing/2014/main" id="{DA5FAF12-98FD-4AE2-B41C-B6437A9577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78D8B6-CFDC-4285-A8A7-08F549486F5F}"/>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49657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9D66C1-3BEC-4C34-BD47-197BF48472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2BB9B6-E867-43C2-8481-624EEE1B9F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51DF0A-1137-4590-8999-CC9520075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89A4F-84AB-42EF-87AE-CC9BC29CDA30}" type="datetime1">
              <a:rPr lang="en-US" smtClean="0"/>
              <a:t>11/24/2020</a:t>
            </a:fld>
            <a:endParaRPr lang="en-US"/>
          </a:p>
        </p:txBody>
      </p:sp>
      <p:sp>
        <p:nvSpPr>
          <p:cNvPr id="5" name="Footer Placeholder 4">
            <a:extLst>
              <a:ext uri="{FF2B5EF4-FFF2-40B4-BE49-F238E27FC236}">
                <a16:creationId xmlns:a16="http://schemas.microsoft.com/office/drawing/2014/main" id="{06BB2013-1A30-4B0F-A553-FDD2BB6B8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BFDD03-43AB-4C5B-96EE-7F1140CE68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5AE55-B5F4-483D-AEFF-E8059F5502F5}" type="slidenum">
              <a:rPr lang="en-US" smtClean="0"/>
              <a:t>‹#›</a:t>
            </a:fld>
            <a:endParaRPr lang="en-US"/>
          </a:p>
        </p:txBody>
      </p:sp>
    </p:spTree>
    <p:extLst>
      <p:ext uri="{BB962C8B-B14F-4D97-AF65-F5344CB8AC3E}">
        <p14:creationId xmlns:p14="http://schemas.microsoft.com/office/powerpoint/2010/main" val="2756691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hyperlink" Target="https://cran.r-project.org/doc/contrib/Paradis-rdebuts_en.pdf" TargetMode="External"/><Relationship Id="rId2" Type="http://schemas.openxmlformats.org/officeDocument/2006/relationships/hyperlink" Target="https://cran.r-project.org/doc/manuals/R-intro.pdf" TargetMode="External"/><Relationship Id="rId1" Type="http://schemas.openxmlformats.org/officeDocument/2006/relationships/slideLayout" Target="../slideLayouts/slideLayout2.xml"/><Relationship Id="rId6" Type="http://schemas.openxmlformats.org/officeDocument/2006/relationships/hyperlink" Target="https://ggplot-dplyr-intro.netlify.app/" TargetMode="External"/><Relationship Id="rId5" Type="http://schemas.openxmlformats.org/officeDocument/2006/relationships/hyperlink" Target="https://rstudio.cloud/learn/primers" TargetMode="External"/><Relationship Id="rId4" Type="http://schemas.openxmlformats.org/officeDocument/2006/relationships/hyperlink" Target="https://r-bootcamp.netlify.app/" TargetMode="External"/></Relationships>
</file>

<file path=ppt/slides/_rels/slide101.xml.rels><?xml version="1.0" encoding="UTF-8" standalone="yes"?>
<Relationships xmlns="http://schemas.openxmlformats.org/package/2006/relationships"><Relationship Id="rId3" Type="http://schemas.openxmlformats.org/officeDocument/2006/relationships/hyperlink" Target="https://annebeaudreau.com/2018/02/04/data-management-tips/" TargetMode="External"/><Relationship Id="rId2" Type="http://schemas.openxmlformats.org/officeDocument/2006/relationships/hyperlink" Target="https://www.tandfonline.com/doi/full/10.1080/00031305.2017.1375989" TargetMode="External"/><Relationship Id="rId1" Type="http://schemas.openxmlformats.org/officeDocument/2006/relationships/slideLayout" Target="../slideLayouts/slideLayout2.xml"/><Relationship Id="rId5" Type="http://schemas.openxmlformats.org/officeDocument/2006/relationships/hyperlink" Target="https://www.tidyverse.org/articles/2017/12/workflow-vs-script/" TargetMode="External"/><Relationship Id="rId4" Type="http://schemas.openxmlformats.org/officeDocument/2006/relationships/hyperlink" Target="https://whattheyforgot.org/project-oriented-workflow.html" TargetMode="External"/></Relationships>
</file>

<file path=ppt/slides/_rels/slide102.xml.rels><?xml version="1.0" encoding="UTF-8" standalone="yes"?>
<Relationships xmlns="http://schemas.openxmlformats.org/package/2006/relationships"><Relationship Id="rId3" Type="http://schemas.openxmlformats.org/officeDocument/2006/relationships/hyperlink" Target="https://google.github.io/styleguide/Rguide.xml" TargetMode="External"/><Relationship Id="rId2" Type="http://schemas.openxmlformats.org/officeDocument/2006/relationships/hyperlink" Target="http://r-pkgs.had.co.nz/style.html" TargetMode="External"/><Relationship Id="rId1" Type="http://schemas.openxmlformats.org/officeDocument/2006/relationships/slideLayout" Target="../slideLayouts/slideLayout2.xml"/><Relationship Id="rId5" Type="http://schemas.openxmlformats.org/officeDocument/2006/relationships/hyperlink" Target="https://seeing-theory.brown.edu/regression-analysis/index.html" TargetMode="External"/><Relationship Id="rId4" Type="http://schemas.openxmlformats.org/officeDocument/2006/relationships/hyperlink" Target="http://www.shinystats.org/" TargetMode="External"/></Relationships>
</file>

<file path=ppt/slides/_rels/slide103.xml.rels><?xml version="1.0" encoding="UTF-8" standalone="yes"?>
<Relationships xmlns="http://schemas.openxmlformats.org/package/2006/relationships"><Relationship Id="rId8" Type="http://schemas.openxmlformats.org/officeDocument/2006/relationships/hyperlink" Target="https://github.com/rstudio/cheatsheets/raw/master/data-visualization-2.1.pdf" TargetMode="External"/><Relationship Id="rId3" Type="http://schemas.openxmlformats.org/officeDocument/2006/relationships/hyperlink" Target="https://cran.r-project.org/doc/contrib/Short-refcard.pdf" TargetMode="External"/><Relationship Id="rId7" Type="http://schemas.openxmlformats.org/officeDocument/2006/relationships/hyperlink" Target="https://github.com/rstudio/cheatsheets/raw/master/lubridate.pdf" TargetMode="External"/><Relationship Id="rId2" Type="http://schemas.openxmlformats.org/officeDocument/2006/relationships/hyperlink" Target="https://rstudio.com/resources/cheatsheets/" TargetMode="External"/><Relationship Id="rId1" Type="http://schemas.openxmlformats.org/officeDocument/2006/relationships/slideLayout" Target="../slideLayouts/slideLayout2.xml"/><Relationship Id="rId6" Type="http://schemas.openxmlformats.org/officeDocument/2006/relationships/hyperlink" Target="https://github.com/rstudio/cheatsheets/raw/master/data-import.pdf" TargetMode="External"/><Relationship Id="rId5" Type="http://schemas.openxmlformats.org/officeDocument/2006/relationships/hyperlink" Target="https://www.rstudio.com/wp-content/uploads/2015/02/data-wrangling-cheatsheet.pdf" TargetMode="External"/><Relationship Id="rId4" Type="http://schemas.openxmlformats.org/officeDocument/2006/relationships/hyperlink" Target="http://github.com/rstudio/cheatsheets/raw/master/base-r.pdf" TargetMode="External"/><Relationship Id="rId9" Type="http://schemas.openxmlformats.org/officeDocument/2006/relationships/hyperlink" Target="https://github.com/rstudio/cheatsheets/raw/master/rstudio-ide.pdf"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4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75.xml.rels><?xml version="1.0" encoding="UTF-8" standalone="yes"?>
<Relationships xmlns="http://schemas.openxmlformats.org/package/2006/relationships"><Relationship Id="rId3" Type="http://schemas.openxmlformats.org/officeDocument/2006/relationships/hyperlink" Target="https://www.youtube.com/watch?v=j7F-IdJAOJs" TargetMode="External"/><Relationship Id="rId2" Type="http://schemas.openxmlformats.org/officeDocument/2006/relationships/hyperlink" Target="https://www.youtube.com/watch?v=0OtY38LVy-o" TargetMode="External"/><Relationship Id="rId1" Type="http://schemas.openxmlformats.org/officeDocument/2006/relationships/slideLayout" Target="../slideLayouts/slideLayout2.xml"/><Relationship Id="rId5" Type="http://schemas.openxmlformats.org/officeDocument/2006/relationships/hyperlink" Target="https://ggplot-dplyr-intro.netlify.app/" TargetMode="External"/><Relationship Id="rId4" Type="http://schemas.openxmlformats.org/officeDocument/2006/relationships/hyperlink" Target="https://www.youtube.com/watch?v=1SYzVMH62yw"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3.jfi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gif"/><Relationship Id="rId4" Type="http://schemas.openxmlformats.org/officeDocument/2006/relationships/image" Target="../media/image27.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1F89-EA55-4611-9E64-47DC3DBE63CD}"/>
              </a:ext>
            </a:extLst>
          </p:cNvPr>
          <p:cNvSpPr>
            <a:spLocks noGrp="1"/>
          </p:cNvSpPr>
          <p:nvPr>
            <p:ph type="ctrTitle"/>
          </p:nvPr>
        </p:nvSpPr>
        <p:spPr>
          <a:xfrm>
            <a:off x="4053840" y="838058"/>
            <a:ext cx="7284720" cy="1539453"/>
          </a:xfrm>
        </p:spPr>
        <p:txBody>
          <a:bodyPr>
            <a:normAutofit/>
          </a:bodyPr>
          <a:lstStyle/>
          <a:p>
            <a:pPr algn="r"/>
            <a:r>
              <a:rPr lang="en-US" sz="8800" b="1" dirty="0"/>
              <a:t>The Basics of R</a:t>
            </a:r>
          </a:p>
        </p:txBody>
      </p:sp>
      <p:sp>
        <p:nvSpPr>
          <p:cNvPr id="3" name="Subtitle 2">
            <a:extLst>
              <a:ext uri="{FF2B5EF4-FFF2-40B4-BE49-F238E27FC236}">
                <a16:creationId xmlns:a16="http://schemas.microsoft.com/office/drawing/2014/main" id="{CA6EC3AD-8770-4E0A-BC78-346A6AAD0ABE}"/>
              </a:ext>
            </a:extLst>
          </p:cNvPr>
          <p:cNvSpPr>
            <a:spLocks noGrp="1"/>
          </p:cNvSpPr>
          <p:nvPr>
            <p:ph type="subTitle" idx="1"/>
          </p:nvPr>
        </p:nvSpPr>
        <p:spPr>
          <a:xfrm>
            <a:off x="4165600" y="2931565"/>
            <a:ext cx="7172960" cy="1030288"/>
          </a:xfrm>
        </p:spPr>
        <p:txBody>
          <a:bodyPr>
            <a:normAutofit/>
          </a:bodyPr>
          <a:lstStyle/>
          <a:p>
            <a:pPr algn="r"/>
            <a:r>
              <a:rPr lang="en-US" sz="2800" dirty="0"/>
              <a:t>An Introduction to the R Programming Language for ADF&amp;G Fishery Biologists</a:t>
            </a:r>
          </a:p>
        </p:txBody>
      </p:sp>
      <p:pic>
        <p:nvPicPr>
          <p:cNvPr id="6" name="Picture 5" descr="A close up of a sign&#10;&#10;Description automatically generated">
            <a:extLst>
              <a:ext uri="{FF2B5EF4-FFF2-40B4-BE49-F238E27FC236}">
                <a16:creationId xmlns:a16="http://schemas.microsoft.com/office/drawing/2014/main" id="{86B3A62E-9E01-4C06-9958-864CB3F6ED81}"/>
              </a:ext>
            </a:extLst>
          </p:cNvPr>
          <p:cNvPicPr>
            <a:picLocks noChangeAspect="1"/>
          </p:cNvPicPr>
          <p:nvPr/>
        </p:nvPicPr>
        <p:blipFill rotWithShape="1">
          <a:blip r:embed="rId2">
            <a:extLst>
              <a:ext uri="{28A0092B-C50C-407E-A947-70E740481C1C}">
                <a14:useLocalDpi xmlns:a14="http://schemas.microsoft.com/office/drawing/2010/main" val="0"/>
              </a:ext>
            </a:extLst>
          </a:blip>
          <a:srcRect l="7087" t="11647" r="63578"/>
          <a:stretch/>
        </p:blipFill>
        <p:spPr>
          <a:xfrm>
            <a:off x="0" y="0"/>
            <a:ext cx="3180080" cy="3363439"/>
          </a:xfrm>
          <a:prstGeom prst="rect">
            <a:avLst/>
          </a:prstGeom>
        </p:spPr>
      </p:pic>
      <p:pic>
        <p:nvPicPr>
          <p:cNvPr id="8" name="Content Placeholder 6" descr="A close up of a sign&#10;&#10;Description automatically generated">
            <a:extLst>
              <a:ext uri="{FF2B5EF4-FFF2-40B4-BE49-F238E27FC236}">
                <a16:creationId xmlns:a16="http://schemas.microsoft.com/office/drawing/2014/main" id="{54E85C43-0878-4A90-9B97-8C7854699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6960" y="4277217"/>
            <a:ext cx="4612292" cy="2660936"/>
          </a:xfrm>
          <a:prstGeom prst="rect">
            <a:avLst/>
          </a:prstGeom>
        </p:spPr>
      </p:pic>
      <p:sp>
        <p:nvSpPr>
          <p:cNvPr id="9" name="TextBox 8">
            <a:extLst>
              <a:ext uri="{FF2B5EF4-FFF2-40B4-BE49-F238E27FC236}">
                <a16:creationId xmlns:a16="http://schemas.microsoft.com/office/drawing/2014/main" id="{C9A221B6-A8E0-47A3-A952-EB32777556C2}"/>
              </a:ext>
            </a:extLst>
          </p:cNvPr>
          <p:cNvSpPr txBox="1"/>
          <p:nvPr/>
        </p:nvSpPr>
        <p:spPr>
          <a:xfrm>
            <a:off x="2738120" y="5261394"/>
            <a:ext cx="6715760" cy="1200329"/>
          </a:xfrm>
          <a:prstGeom prst="rect">
            <a:avLst/>
          </a:prstGeom>
          <a:noFill/>
        </p:spPr>
        <p:txBody>
          <a:bodyPr wrap="square" rtlCol="0">
            <a:spAutoFit/>
          </a:bodyPr>
          <a:lstStyle/>
          <a:p>
            <a:pPr algn="ctr"/>
            <a:r>
              <a:rPr lang="en-US" sz="2400"/>
              <a:t>December </a:t>
            </a:r>
            <a:r>
              <a:rPr lang="en-US" sz="2400" dirty="0"/>
              <a:t>2020</a:t>
            </a:r>
          </a:p>
          <a:p>
            <a:pPr algn="ctr"/>
            <a:r>
              <a:rPr lang="en-US" sz="2400" dirty="0"/>
              <a:t>Instructor: Justin Priest</a:t>
            </a:r>
          </a:p>
          <a:p>
            <a:pPr algn="ctr"/>
            <a:r>
              <a:rPr lang="en-US" sz="2400" dirty="0"/>
              <a:t>https://github.com/justinpriest/R_Intro_ADFG/</a:t>
            </a:r>
          </a:p>
        </p:txBody>
      </p:sp>
      <p:cxnSp>
        <p:nvCxnSpPr>
          <p:cNvPr id="11" name="Straight Connector 10">
            <a:extLst>
              <a:ext uri="{FF2B5EF4-FFF2-40B4-BE49-F238E27FC236}">
                <a16:creationId xmlns:a16="http://schemas.microsoft.com/office/drawing/2014/main" id="{A39C5655-1916-425D-ADCA-B9FDA91B9C31}"/>
              </a:ext>
            </a:extLst>
          </p:cNvPr>
          <p:cNvCxnSpPr/>
          <p:nvPr/>
        </p:nvCxnSpPr>
        <p:spPr>
          <a:xfrm>
            <a:off x="6085840" y="2494280"/>
            <a:ext cx="525272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493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419E-AE80-42E6-A9F1-E3709F48A00C}"/>
              </a:ext>
            </a:extLst>
          </p:cNvPr>
          <p:cNvSpPr>
            <a:spLocks noGrp="1"/>
          </p:cNvSpPr>
          <p:nvPr>
            <p:ph type="title"/>
          </p:nvPr>
        </p:nvSpPr>
        <p:spPr/>
        <p:txBody>
          <a:bodyPr/>
          <a:lstStyle/>
          <a:p>
            <a:r>
              <a:rPr lang="en-US" dirty="0"/>
              <a:t>1 – About R</a:t>
            </a:r>
          </a:p>
        </p:txBody>
      </p:sp>
      <p:sp>
        <p:nvSpPr>
          <p:cNvPr id="3" name="Text Placeholder 2">
            <a:extLst>
              <a:ext uri="{FF2B5EF4-FFF2-40B4-BE49-F238E27FC236}">
                <a16:creationId xmlns:a16="http://schemas.microsoft.com/office/drawing/2014/main" id="{D3409B9B-307F-460E-B1B0-86B7853B01D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C017D02-A3A0-4912-9E4D-5D8AE5174F2C}"/>
              </a:ext>
            </a:extLst>
          </p:cNvPr>
          <p:cNvSpPr>
            <a:spLocks noGrp="1"/>
          </p:cNvSpPr>
          <p:nvPr>
            <p:ph type="sldNum" sz="quarter" idx="12"/>
          </p:nvPr>
        </p:nvSpPr>
        <p:spPr/>
        <p:txBody>
          <a:bodyPr/>
          <a:lstStyle/>
          <a:p>
            <a:fld id="{6D95AE55-B5F4-483D-AEFF-E8059F5502F5}" type="slidenum">
              <a:rPr lang="en-US" smtClean="0"/>
              <a:t>10</a:t>
            </a:fld>
            <a:endParaRPr lang="en-US"/>
          </a:p>
        </p:txBody>
      </p:sp>
    </p:spTree>
    <p:extLst>
      <p:ext uri="{BB962C8B-B14F-4D97-AF65-F5344CB8AC3E}">
        <p14:creationId xmlns:p14="http://schemas.microsoft.com/office/powerpoint/2010/main" val="202463581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76C35-0703-463E-88B1-3A5A8B0E5D53}"/>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E66A3285-4F28-4707-A94D-B83B17474A02}"/>
              </a:ext>
            </a:extLst>
          </p:cNvPr>
          <p:cNvSpPr>
            <a:spLocks noGrp="1"/>
          </p:cNvSpPr>
          <p:nvPr>
            <p:ph idx="1"/>
          </p:nvPr>
        </p:nvSpPr>
        <p:spPr>
          <a:xfrm>
            <a:off x="838200" y="1825625"/>
            <a:ext cx="9018181" cy="4667250"/>
          </a:xfrm>
        </p:spPr>
        <p:txBody>
          <a:bodyPr>
            <a:normAutofit/>
          </a:bodyPr>
          <a:lstStyle/>
          <a:p>
            <a:pPr marL="0" indent="0">
              <a:buNone/>
            </a:pPr>
            <a:r>
              <a:rPr lang="en-US" dirty="0"/>
              <a:t>Just Starting Out</a:t>
            </a:r>
          </a:p>
          <a:p>
            <a:r>
              <a:rPr lang="en-US" dirty="0">
                <a:hlinkClick r:id="rId2"/>
              </a:rPr>
              <a:t>https://cran.r-project.org/doc/manuals/R-intro.pdf</a:t>
            </a:r>
            <a:r>
              <a:rPr lang="en-US" dirty="0"/>
              <a:t> </a:t>
            </a:r>
            <a:endParaRPr lang="en-US" dirty="0">
              <a:hlinkClick r:id="rId3"/>
            </a:endParaRPr>
          </a:p>
          <a:p>
            <a:r>
              <a:rPr lang="en-US" dirty="0">
                <a:hlinkClick r:id="rId3"/>
              </a:rPr>
              <a:t>https://cran.r-project.org/doc/contrib/Paradis-rdebuts_en.pdf</a:t>
            </a:r>
            <a:r>
              <a:rPr lang="en-US" dirty="0"/>
              <a:t> </a:t>
            </a:r>
          </a:p>
          <a:p>
            <a:endParaRPr lang="en-US" dirty="0"/>
          </a:p>
          <a:p>
            <a:r>
              <a:rPr lang="en-US" dirty="0">
                <a:hlinkClick r:id="rId4"/>
              </a:rPr>
              <a:t>https://r-bootcamp.netlify.app/</a:t>
            </a:r>
            <a:r>
              <a:rPr lang="en-US" dirty="0"/>
              <a:t> </a:t>
            </a:r>
          </a:p>
          <a:p>
            <a:r>
              <a:rPr lang="en-US" dirty="0">
                <a:hlinkClick r:id="rId5"/>
              </a:rPr>
              <a:t>https://rstudio.cloud/learn/primers</a:t>
            </a:r>
            <a:r>
              <a:rPr lang="en-US" dirty="0"/>
              <a:t> </a:t>
            </a:r>
          </a:p>
          <a:p>
            <a:r>
              <a:rPr lang="en-US" dirty="0">
                <a:hlinkClick r:id="rId6"/>
              </a:rPr>
              <a:t>https://ggplot-dplyr-intro.netlify.app/</a:t>
            </a:r>
            <a:r>
              <a:rPr lang="en-US" dirty="0"/>
              <a:t> </a:t>
            </a:r>
          </a:p>
          <a:p>
            <a:endParaRPr lang="en-US" dirty="0"/>
          </a:p>
        </p:txBody>
      </p:sp>
      <p:sp>
        <p:nvSpPr>
          <p:cNvPr id="4" name="Right Brace 3">
            <a:extLst>
              <a:ext uri="{FF2B5EF4-FFF2-40B4-BE49-F238E27FC236}">
                <a16:creationId xmlns:a16="http://schemas.microsoft.com/office/drawing/2014/main" id="{5058344F-C47D-4340-8FDE-3F8DB35585FD}"/>
              </a:ext>
            </a:extLst>
          </p:cNvPr>
          <p:cNvSpPr/>
          <p:nvPr/>
        </p:nvSpPr>
        <p:spPr>
          <a:xfrm>
            <a:off x="8670850" y="2179675"/>
            <a:ext cx="414670" cy="1456660"/>
          </a:xfrm>
          <a:prstGeom prst="rightBrace">
            <a:avLst>
              <a:gd name="adj1" fmla="val 49359"/>
              <a:gd name="adj2" fmla="val 50000"/>
            </a:avLst>
          </a:prstGeom>
          <a:ln w="603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CFD30A1F-A0F0-49BF-8958-E518DE67CBFF}"/>
              </a:ext>
            </a:extLst>
          </p:cNvPr>
          <p:cNvSpPr txBox="1"/>
          <p:nvPr/>
        </p:nvSpPr>
        <p:spPr>
          <a:xfrm>
            <a:off x="9856380" y="2585910"/>
            <a:ext cx="2147777" cy="830997"/>
          </a:xfrm>
          <a:prstGeom prst="rect">
            <a:avLst/>
          </a:prstGeom>
          <a:noFill/>
        </p:spPr>
        <p:txBody>
          <a:bodyPr wrap="square" rtlCol="0">
            <a:spAutoFit/>
          </a:bodyPr>
          <a:lstStyle/>
          <a:p>
            <a:r>
              <a:rPr lang="en-US" sz="2400" dirty="0"/>
              <a:t>long but comprehensive</a:t>
            </a:r>
          </a:p>
        </p:txBody>
      </p:sp>
      <p:sp>
        <p:nvSpPr>
          <p:cNvPr id="6" name="Slide Number Placeholder 5">
            <a:extLst>
              <a:ext uri="{FF2B5EF4-FFF2-40B4-BE49-F238E27FC236}">
                <a16:creationId xmlns:a16="http://schemas.microsoft.com/office/drawing/2014/main" id="{AD2E38E7-CA8C-4B66-A349-81DA52A799B3}"/>
              </a:ext>
            </a:extLst>
          </p:cNvPr>
          <p:cNvSpPr>
            <a:spLocks noGrp="1"/>
          </p:cNvSpPr>
          <p:nvPr>
            <p:ph type="sldNum" sz="quarter" idx="12"/>
          </p:nvPr>
        </p:nvSpPr>
        <p:spPr/>
        <p:txBody>
          <a:bodyPr/>
          <a:lstStyle/>
          <a:p>
            <a:fld id="{6D95AE55-B5F4-483D-AEFF-E8059F5502F5}" type="slidenum">
              <a:rPr lang="en-US" smtClean="0"/>
              <a:t>100</a:t>
            </a:fld>
            <a:endParaRPr lang="en-US"/>
          </a:p>
        </p:txBody>
      </p:sp>
      <p:sp>
        <p:nvSpPr>
          <p:cNvPr id="7" name="Star: 5 Points 6">
            <a:extLst>
              <a:ext uri="{FF2B5EF4-FFF2-40B4-BE49-F238E27FC236}">
                <a16:creationId xmlns:a16="http://schemas.microsoft.com/office/drawing/2014/main" id="{832C82C5-5CDD-4635-BD0C-64F5E6F48F2B}"/>
              </a:ext>
            </a:extLst>
          </p:cNvPr>
          <p:cNvSpPr/>
          <p:nvPr/>
        </p:nvSpPr>
        <p:spPr>
          <a:xfrm>
            <a:off x="446315" y="4762918"/>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4FA4E552-5205-4996-A446-5AA2A70211A3}"/>
              </a:ext>
            </a:extLst>
          </p:cNvPr>
          <p:cNvSpPr/>
          <p:nvPr/>
        </p:nvSpPr>
        <p:spPr>
          <a:xfrm>
            <a:off x="450502" y="5236011"/>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18678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40CF-99E3-4180-A58D-721C9CAEBB65}"/>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8D08D6B-9AF7-4FAB-BDD4-3ED72A9EA4E8}"/>
              </a:ext>
            </a:extLst>
          </p:cNvPr>
          <p:cNvSpPr>
            <a:spLocks noGrp="1"/>
          </p:cNvSpPr>
          <p:nvPr>
            <p:ph idx="1"/>
          </p:nvPr>
        </p:nvSpPr>
        <p:spPr/>
        <p:txBody>
          <a:bodyPr/>
          <a:lstStyle/>
          <a:p>
            <a:pPr marL="0" indent="0">
              <a:buNone/>
            </a:pPr>
            <a:r>
              <a:rPr lang="en-US" dirty="0"/>
              <a:t>Data Management</a:t>
            </a:r>
          </a:p>
          <a:p>
            <a:r>
              <a:rPr lang="en-US" dirty="0">
                <a:hlinkClick r:id="rId2"/>
              </a:rPr>
              <a:t>Data Organization in Spreadsheets</a:t>
            </a:r>
            <a:endParaRPr lang="en-US" dirty="0">
              <a:hlinkClick r:id="rId3"/>
            </a:endParaRPr>
          </a:p>
          <a:p>
            <a:r>
              <a:rPr lang="en-US" dirty="0">
                <a:hlinkClick r:id="rId3"/>
              </a:rPr>
              <a:t>https://annebeaudreau.com/2018/02/04/data-management-tips/</a:t>
            </a:r>
            <a:r>
              <a:rPr lang="en-US" dirty="0"/>
              <a:t> </a:t>
            </a:r>
          </a:p>
          <a:p>
            <a:pPr marL="0" indent="0">
              <a:buNone/>
            </a:pPr>
            <a:endParaRPr lang="en-US" dirty="0"/>
          </a:p>
          <a:p>
            <a:pPr marL="0" indent="0">
              <a:buNone/>
            </a:pPr>
            <a:r>
              <a:rPr lang="en-US" dirty="0"/>
              <a:t>Workflow</a:t>
            </a:r>
          </a:p>
          <a:p>
            <a:r>
              <a:rPr lang="en-US" dirty="0">
                <a:hlinkClick r:id="rId4"/>
              </a:rPr>
              <a:t>https://whattheyforgot.org/project-oriented-workflow.html</a:t>
            </a:r>
            <a:endParaRPr lang="en-US" dirty="0"/>
          </a:p>
          <a:p>
            <a:r>
              <a:rPr lang="en-US" dirty="0">
                <a:hlinkClick r:id="rId5"/>
              </a:rPr>
              <a:t>https://www.tidyverse.org/articles/2017/12/workflow-vs-script/</a:t>
            </a:r>
            <a:endParaRPr lang="en-US" dirty="0"/>
          </a:p>
          <a:p>
            <a:endParaRPr lang="en-US" dirty="0"/>
          </a:p>
        </p:txBody>
      </p:sp>
      <p:sp>
        <p:nvSpPr>
          <p:cNvPr id="4" name="Slide Number Placeholder 3">
            <a:extLst>
              <a:ext uri="{FF2B5EF4-FFF2-40B4-BE49-F238E27FC236}">
                <a16:creationId xmlns:a16="http://schemas.microsoft.com/office/drawing/2014/main" id="{60F3C25A-1B25-438F-AAB5-2290309999A6}"/>
              </a:ext>
            </a:extLst>
          </p:cNvPr>
          <p:cNvSpPr>
            <a:spLocks noGrp="1"/>
          </p:cNvSpPr>
          <p:nvPr>
            <p:ph type="sldNum" sz="quarter" idx="12"/>
          </p:nvPr>
        </p:nvSpPr>
        <p:spPr/>
        <p:txBody>
          <a:bodyPr/>
          <a:lstStyle/>
          <a:p>
            <a:fld id="{6D95AE55-B5F4-483D-AEFF-E8059F5502F5}" type="slidenum">
              <a:rPr lang="en-US" smtClean="0"/>
              <a:t>101</a:t>
            </a:fld>
            <a:endParaRPr lang="en-US"/>
          </a:p>
        </p:txBody>
      </p:sp>
      <p:sp>
        <p:nvSpPr>
          <p:cNvPr id="6" name="Star: 5 Points 5">
            <a:extLst>
              <a:ext uri="{FF2B5EF4-FFF2-40B4-BE49-F238E27FC236}">
                <a16:creationId xmlns:a16="http://schemas.microsoft.com/office/drawing/2014/main" id="{B9BC03AA-F343-4F02-9448-B90794E2430A}"/>
              </a:ext>
            </a:extLst>
          </p:cNvPr>
          <p:cNvSpPr/>
          <p:nvPr/>
        </p:nvSpPr>
        <p:spPr>
          <a:xfrm>
            <a:off x="526702" y="2351314"/>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564461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40CF-99E3-4180-A58D-721C9CAEBB65}"/>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8D08D6B-9AF7-4FAB-BDD4-3ED72A9EA4E8}"/>
              </a:ext>
            </a:extLst>
          </p:cNvPr>
          <p:cNvSpPr>
            <a:spLocks noGrp="1"/>
          </p:cNvSpPr>
          <p:nvPr>
            <p:ph idx="1"/>
          </p:nvPr>
        </p:nvSpPr>
        <p:spPr/>
        <p:txBody>
          <a:bodyPr>
            <a:normAutofit/>
          </a:bodyPr>
          <a:lstStyle/>
          <a:p>
            <a:pPr marL="0" indent="0">
              <a:buNone/>
            </a:pPr>
            <a:r>
              <a:rPr lang="en-US" dirty="0"/>
              <a:t>Style Guides</a:t>
            </a:r>
          </a:p>
          <a:p>
            <a:r>
              <a:rPr lang="en-US" dirty="0">
                <a:hlinkClick r:id="rId2"/>
              </a:rPr>
              <a:t>http://r-pkgs.had.co.nz/style.html</a:t>
            </a:r>
            <a:r>
              <a:rPr lang="en-US" dirty="0"/>
              <a:t> </a:t>
            </a:r>
          </a:p>
          <a:p>
            <a:r>
              <a:rPr lang="en-US" dirty="0">
                <a:hlinkClick r:id="rId3"/>
              </a:rPr>
              <a:t>https://google.github.io/styleguide/Rguide.xml</a:t>
            </a:r>
            <a:endParaRPr lang="en-US" dirty="0"/>
          </a:p>
          <a:p>
            <a:endParaRPr lang="en-US" dirty="0"/>
          </a:p>
          <a:p>
            <a:pPr marL="0" indent="0">
              <a:buNone/>
            </a:pPr>
            <a:endParaRPr lang="en-US" dirty="0"/>
          </a:p>
          <a:p>
            <a:pPr marL="0" indent="0">
              <a:buNone/>
            </a:pPr>
            <a:r>
              <a:rPr lang="en-US" dirty="0"/>
              <a:t>Statistics</a:t>
            </a:r>
          </a:p>
          <a:p>
            <a:r>
              <a:rPr lang="en-US" dirty="0">
                <a:hlinkClick r:id="rId4"/>
              </a:rPr>
              <a:t>http://www.shinystats.org/</a:t>
            </a:r>
            <a:endParaRPr lang="en-US" dirty="0"/>
          </a:p>
          <a:p>
            <a:r>
              <a:rPr lang="en-US" dirty="0">
                <a:hlinkClick r:id="rId5"/>
              </a:rPr>
              <a:t>https://seeing-theory.brown.edu/regression-analysis/index.html</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E3802B11-8FB6-4AEA-9444-F2A0B44EF268}"/>
              </a:ext>
            </a:extLst>
          </p:cNvPr>
          <p:cNvSpPr>
            <a:spLocks noGrp="1"/>
          </p:cNvSpPr>
          <p:nvPr>
            <p:ph type="sldNum" sz="quarter" idx="12"/>
          </p:nvPr>
        </p:nvSpPr>
        <p:spPr/>
        <p:txBody>
          <a:bodyPr/>
          <a:lstStyle/>
          <a:p>
            <a:fld id="{6D95AE55-B5F4-483D-AEFF-E8059F5502F5}" type="slidenum">
              <a:rPr lang="en-US" smtClean="0"/>
              <a:t>102</a:t>
            </a:fld>
            <a:endParaRPr lang="en-US"/>
          </a:p>
        </p:txBody>
      </p:sp>
      <p:sp>
        <p:nvSpPr>
          <p:cNvPr id="6" name="Star: 5 Points 5">
            <a:extLst>
              <a:ext uri="{FF2B5EF4-FFF2-40B4-BE49-F238E27FC236}">
                <a16:creationId xmlns:a16="http://schemas.microsoft.com/office/drawing/2014/main" id="{BB5B63B7-06EA-4ADE-8530-A0B7078E9145}"/>
              </a:ext>
            </a:extLst>
          </p:cNvPr>
          <p:cNvSpPr/>
          <p:nvPr/>
        </p:nvSpPr>
        <p:spPr>
          <a:xfrm>
            <a:off x="446314" y="4904092"/>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DFF97BDD-32F6-41C1-AF99-2F37A1020420}"/>
              </a:ext>
            </a:extLst>
          </p:cNvPr>
          <p:cNvSpPr/>
          <p:nvPr/>
        </p:nvSpPr>
        <p:spPr>
          <a:xfrm>
            <a:off x="446314" y="5371340"/>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22687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3748-3785-4962-8366-A377126100CB}"/>
              </a:ext>
            </a:extLst>
          </p:cNvPr>
          <p:cNvSpPr>
            <a:spLocks noGrp="1"/>
          </p:cNvSpPr>
          <p:nvPr>
            <p:ph type="title"/>
          </p:nvPr>
        </p:nvSpPr>
        <p:spPr/>
        <p:txBody>
          <a:bodyPr/>
          <a:lstStyle/>
          <a:p>
            <a:r>
              <a:rPr lang="en-US" dirty="0" err="1"/>
              <a:t>Cheatsheets</a:t>
            </a:r>
            <a:endParaRPr lang="en-US" dirty="0"/>
          </a:p>
        </p:txBody>
      </p:sp>
      <p:sp>
        <p:nvSpPr>
          <p:cNvPr id="3" name="Content Placeholder 2">
            <a:extLst>
              <a:ext uri="{FF2B5EF4-FFF2-40B4-BE49-F238E27FC236}">
                <a16:creationId xmlns:a16="http://schemas.microsoft.com/office/drawing/2014/main" id="{DCC8C9E8-E82A-4759-B59D-5E75C4BD7765}"/>
              </a:ext>
            </a:extLst>
          </p:cNvPr>
          <p:cNvSpPr>
            <a:spLocks noGrp="1"/>
          </p:cNvSpPr>
          <p:nvPr>
            <p:ph idx="1"/>
          </p:nvPr>
        </p:nvSpPr>
        <p:spPr>
          <a:xfrm>
            <a:off x="838200" y="1825625"/>
            <a:ext cx="4065396" cy="4351338"/>
          </a:xfrm>
        </p:spPr>
        <p:txBody>
          <a:bodyPr>
            <a:normAutofit lnSpcReduction="10000"/>
          </a:bodyPr>
          <a:lstStyle/>
          <a:p>
            <a:pPr marL="0" indent="0" algn="ctr">
              <a:buNone/>
            </a:pPr>
            <a:r>
              <a:rPr lang="en-US" sz="3200" b="1" dirty="0">
                <a:hlinkClick r:id="rId2"/>
              </a:rPr>
              <a:t>All </a:t>
            </a:r>
            <a:r>
              <a:rPr lang="en-US" sz="3200" b="1" dirty="0" err="1">
                <a:hlinkClick r:id="rId2"/>
              </a:rPr>
              <a:t>cheatsheets</a:t>
            </a:r>
            <a:endParaRPr lang="en-US" sz="3200" b="1" dirty="0"/>
          </a:p>
          <a:p>
            <a:pPr marL="0" indent="0" algn="ctr">
              <a:buNone/>
            </a:pPr>
            <a:endParaRPr lang="en-US" sz="3200" b="1" dirty="0">
              <a:hlinkClick r:id="rId3"/>
            </a:endParaRPr>
          </a:p>
          <a:p>
            <a:pPr marL="0" indent="0" algn="ctr">
              <a:buNone/>
            </a:pPr>
            <a:r>
              <a:rPr lang="en-US" sz="3200" dirty="0">
                <a:hlinkClick r:id="rId4"/>
              </a:rPr>
              <a:t>Getting started  </a:t>
            </a:r>
            <a:endParaRPr lang="en-US" sz="3200" dirty="0"/>
          </a:p>
          <a:p>
            <a:pPr marL="0" indent="0" algn="ctr">
              <a:buNone/>
            </a:pPr>
            <a:r>
              <a:rPr lang="en-US" sz="3200" dirty="0" err="1">
                <a:hlinkClick r:id="rId5"/>
              </a:rPr>
              <a:t>dplyr</a:t>
            </a:r>
            <a:r>
              <a:rPr lang="en-US" sz="3200" dirty="0">
                <a:hlinkClick r:id="rId5"/>
              </a:rPr>
              <a:t> and </a:t>
            </a:r>
            <a:r>
              <a:rPr lang="en-US" sz="3200" dirty="0" err="1">
                <a:hlinkClick r:id="rId5"/>
              </a:rPr>
              <a:t>tidyr</a:t>
            </a:r>
            <a:endParaRPr lang="en-US" sz="3200" dirty="0"/>
          </a:p>
          <a:p>
            <a:pPr marL="0" indent="0" algn="ctr">
              <a:buNone/>
            </a:pPr>
            <a:r>
              <a:rPr lang="en-US" sz="3200" dirty="0">
                <a:hlinkClick r:id="rId6"/>
              </a:rPr>
              <a:t>Data import</a:t>
            </a:r>
            <a:endParaRPr lang="en-US" sz="3200" dirty="0"/>
          </a:p>
          <a:p>
            <a:pPr marL="0" indent="0" algn="ctr">
              <a:buNone/>
            </a:pPr>
            <a:r>
              <a:rPr lang="en-US" sz="3200" dirty="0" err="1">
                <a:hlinkClick r:id="rId7"/>
              </a:rPr>
              <a:t>lubridate</a:t>
            </a:r>
            <a:endParaRPr lang="en-US" sz="3200" dirty="0"/>
          </a:p>
          <a:p>
            <a:pPr marL="0" indent="0" algn="ctr">
              <a:buNone/>
            </a:pPr>
            <a:r>
              <a:rPr lang="en-US" sz="3200" dirty="0">
                <a:hlinkClick r:id="rId8"/>
              </a:rPr>
              <a:t>ggplot2</a:t>
            </a:r>
            <a:r>
              <a:rPr lang="en-US" sz="3200" dirty="0"/>
              <a:t> </a:t>
            </a:r>
          </a:p>
          <a:p>
            <a:pPr marL="0" indent="0" algn="ctr">
              <a:buNone/>
            </a:pPr>
            <a:r>
              <a:rPr lang="en-US" sz="3200" dirty="0">
                <a:hlinkClick r:id="rId9"/>
              </a:rPr>
              <a:t>RStudio</a:t>
            </a:r>
            <a:endParaRPr lang="en-US" sz="3200" dirty="0"/>
          </a:p>
          <a:p>
            <a:pPr algn="ctr"/>
            <a:endParaRPr lang="en-US" sz="3200" dirty="0"/>
          </a:p>
          <a:p>
            <a:pPr algn="ctr"/>
            <a:endParaRPr lang="en-US" sz="3200" dirty="0"/>
          </a:p>
          <a:p>
            <a:pPr algn="ctr"/>
            <a:endParaRPr lang="en-US" sz="3200" dirty="0"/>
          </a:p>
        </p:txBody>
      </p:sp>
      <p:sp>
        <p:nvSpPr>
          <p:cNvPr id="4" name="Slide Number Placeholder 3">
            <a:extLst>
              <a:ext uri="{FF2B5EF4-FFF2-40B4-BE49-F238E27FC236}">
                <a16:creationId xmlns:a16="http://schemas.microsoft.com/office/drawing/2014/main" id="{56F05800-8698-43BD-A4C9-EB4870C71911}"/>
              </a:ext>
            </a:extLst>
          </p:cNvPr>
          <p:cNvSpPr>
            <a:spLocks noGrp="1"/>
          </p:cNvSpPr>
          <p:nvPr>
            <p:ph type="sldNum" sz="quarter" idx="12"/>
          </p:nvPr>
        </p:nvSpPr>
        <p:spPr/>
        <p:txBody>
          <a:bodyPr/>
          <a:lstStyle/>
          <a:p>
            <a:fld id="{6D95AE55-B5F4-483D-AEFF-E8059F5502F5}" type="slidenum">
              <a:rPr lang="en-US" smtClean="0"/>
              <a:t>103</a:t>
            </a:fld>
            <a:endParaRPr lang="en-US"/>
          </a:p>
        </p:txBody>
      </p:sp>
      <p:sp>
        <p:nvSpPr>
          <p:cNvPr id="6" name="Star: 5 Points 5">
            <a:extLst>
              <a:ext uri="{FF2B5EF4-FFF2-40B4-BE49-F238E27FC236}">
                <a16:creationId xmlns:a16="http://schemas.microsoft.com/office/drawing/2014/main" id="{BCC359ED-F056-47EF-B183-3478CEAC671E}"/>
              </a:ext>
            </a:extLst>
          </p:cNvPr>
          <p:cNvSpPr/>
          <p:nvPr/>
        </p:nvSpPr>
        <p:spPr>
          <a:xfrm>
            <a:off x="1079361" y="3429000"/>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820604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632D-85F8-42B0-A253-0058D2F1434C}"/>
              </a:ext>
            </a:extLst>
          </p:cNvPr>
          <p:cNvSpPr>
            <a:spLocks noGrp="1"/>
          </p:cNvSpPr>
          <p:nvPr>
            <p:ph type="title"/>
          </p:nvPr>
        </p:nvSpPr>
        <p:spPr/>
        <p:txBody>
          <a:bodyPr/>
          <a:lstStyle/>
          <a:p>
            <a:r>
              <a:rPr lang="en-US" dirty="0"/>
              <a:t>Special Thanks</a:t>
            </a:r>
          </a:p>
        </p:txBody>
      </p:sp>
      <p:sp>
        <p:nvSpPr>
          <p:cNvPr id="3" name="Content Placeholder 2">
            <a:extLst>
              <a:ext uri="{FF2B5EF4-FFF2-40B4-BE49-F238E27FC236}">
                <a16:creationId xmlns:a16="http://schemas.microsoft.com/office/drawing/2014/main" id="{83E3E4B2-7133-4FC6-A327-1909DE418BDA}"/>
              </a:ext>
            </a:extLst>
          </p:cNvPr>
          <p:cNvSpPr>
            <a:spLocks noGrp="1"/>
          </p:cNvSpPr>
          <p:nvPr>
            <p:ph idx="1"/>
          </p:nvPr>
        </p:nvSpPr>
        <p:spPr>
          <a:xfrm>
            <a:off x="838200" y="1537398"/>
            <a:ext cx="10515600" cy="5320601"/>
          </a:xfrm>
        </p:spPr>
        <p:txBody>
          <a:bodyPr>
            <a:normAutofit lnSpcReduction="10000"/>
          </a:bodyPr>
          <a:lstStyle/>
          <a:p>
            <a:pPr marL="0" indent="0">
              <a:buNone/>
            </a:pPr>
            <a:r>
              <a:rPr lang="en-US" dirty="0"/>
              <a:t>People who have taught me or whose code I have shamelessly copied and learned from:</a:t>
            </a:r>
          </a:p>
          <a:p>
            <a:r>
              <a:rPr lang="en-US" dirty="0"/>
              <a:t>Franz Mueter (UAF)</a:t>
            </a:r>
          </a:p>
          <a:p>
            <a:pPr lvl="1"/>
            <a:r>
              <a:rPr lang="en-US" dirty="0"/>
              <a:t>All UAF classmates</a:t>
            </a:r>
          </a:p>
          <a:p>
            <a:r>
              <a:rPr lang="en-US" dirty="0"/>
              <a:t>Ben Williams (NOAA/ADF&amp;G)</a:t>
            </a:r>
          </a:p>
          <a:p>
            <a:r>
              <a:rPr lang="en-US" dirty="0"/>
              <a:t>Jordan Watson (NOAA)</a:t>
            </a:r>
          </a:p>
          <a:p>
            <a:r>
              <a:rPr lang="en-US" dirty="0"/>
              <a:t>Curry Cunningham (UAF/NOAA)</a:t>
            </a:r>
          </a:p>
          <a:p>
            <a:r>
              <a:rPr lang="en-US" dirty="0"/>
              <a:t>Jenny Bryan (UBC)</a:t>
            </a:r>
          </a:p>
          <a:p>
            <a:r>
              <a:rPr lang="en-US" dirty="0"/>
              <a:t>Hadley Wickham (RStudio)</a:t>
            </a:r>
          </a:p>
          <a:p>
            <a:r>
              <a:rPr lang="en-US" dirty="0"/>
              <a:t>Greg Wilson (RStudio)</a:t>
            </a:r>
          </a:p>
          <a:p>
            <a:r>
              <a:rPr lang="en-US" dirty="0"/>
              <a:t>Allison Horst (RStudio)</a:t>
            </a:r>
          </a:p>
        </p:txBody>
      </p:sp>
      <p:sp>
        <p:nvSpPr>
          <p:cNvPr id="4" name="Slide Number Placeholder 3">
            <a:extLst>
              <a:ext uri="{FF2B5EF4-FFF2-40B4-BE49-F238E27FC236}">
                <a16:creationId xmlns:a16="http://schemas.microsoft.com/office/drawing/2014/main" id="{E06F703E-3B49-4893-9772-A8F666081C12}"/>
              </a:ext>
            </a:extLst>
          </p:cNvPr>
          <p:cNvSpPr>
            <a:spLocks noGrp="1"/>
          </p:cNvSpPr>
          <p:nvPr>
            <p:ph type="sldNum" sz="quarter" idx="12"/>
          </p:nvPr>
        </p:nvSpPr>
        <p:spPr/>
        <p:txBody>
          <a:bodyPr/>
          <a:lstStyle/>
          <a:p>
            <a:fld id="{6D95AE55-B5F4-483D-AEFF-E8059F5502F5}" type="slidenum">
              <a:rPr lang="en-US" smtClean="0"/>
              <a:t>104</a:t>
            </a:fld>
            <a:endParaRPr lang="en-US"/>
          </a:p>
        </p:txBody>
      </p:sp>
    </p:spTree>
    <p:extLst>
      <p:ext uri="{BB962C8B-B14F-4D97-AF65-F5344CB8AC3E}">
        <p14:creationId xmlns:p14="http://schemas.microsoft.com/office/powerpoint/2010/main" val="3066844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08D6-0EB8-4FD5-B8C3-AC512B74A467}"/>
              </a:ext>
            </a:extLst>
          </p:cNvPr>
          <p:cNvSpPr>
            <a:spLocks noGrp="1"/>
          </p:cNvSpPr>
          <p:nvPr>
            <p:ph type="title"/>
          </p:nvPr>
        </p:nvSpPr>
        <p:spPr/>
        <p:txBody>
          <a:bodyPr/>
          <a:lstStyle/>
          <a:p>
            <a:r>
              <a:rPr lang="en-US" dirty="0"/>
              <a:t>What is R</a:t>
            </a:r>
          </a:p>
        </p:txBody>
      </p:sp>
      <p:sp>
        <p:nvSpPr>
          <p:cNvPr id="3" name="Content Placeholder 2">
            <a:extLst>
              <a:ext uri="{FF2B5EF4-FFF2-40B4-BE49-F238E27FC236}">
                <a16:creationId xmlns:a16="http://schemas.microsoft.com/office/drawing/2014/main" id="{22CA1DBC-1D20-408D-9F2F-4D6DA053538E}"/>
              </a:ext>
            </a:extLst>
          </p:cNvPr>
          <p:cNvSpPr>
            <a:spLocks noGrp="1"/>
          </p:cNvSpPr>
          <p:nvPr>
            <p:ph idx="1"/>
          </p:nvPr>
        </p:nvSpPr>
        <p:spPr/>
        <p:txBody>
          <a:bodyPr/>
          <a:lstStyle/>
          <a:p>
            <a:r>
              <a:rPr lang="en-US" dirty="0"/>
              <a:t>R is both a software and a language</a:t>
            </a:r>
          </a:p>
          <a:p>
            <a:pPr lvl="1"/>
            <a:r>
              <a:rPr lang="en-US" dirty="0"/>
              <a:t>It is statistical in nature, and does NOT substitute for stat knowledge</a:t>
            </a:r>
          </a:p>
          <a:p>
            <a:r>
              <a:rPr lang="en-US" dirty="0"/>
              <a:t>As a language, R takes data and produces output: statistical test summary, graphical output (e.g., figures), lists of results, etc.</a:t>
            </a:r>
          </a:p>
          <a:p>
            <a:r>
              <a:rPr lang="en-US" dirty="0"/>
              <a:t>It is command-line based so all steps you take in analysis are documented </a:t>
            </a:r>
          </a:p>
        </p:txBody>
      </p:sp>
      <p:sp>
        <p:nvSpPr>
          <p:cNvPr id="5" name="Slide Number Placeholder 4">
            <a:extLst>
              <a:ext uri="{FF2B5EF4-FFF2-40B4-BE49-F238E27FC236}">
                <a16:creationId xmlns:a16="http://schemas.microsoft.com/office/drawing/2014/main" id="{5C31F9DD-4DF5-419F-B6DF-D2F0BC416DDD}"/>
              </a:ext>
            </a:extLst>
          </p:cNvPr>
          <p:cNvSpPr>
            <a:spLocks noGrp="1"/>
          </p:cNvSpPr>
          <p:nvPr>
            <p:ph type="sldNum" sz="quarter" idx="12"/>
          </p:nvPr>
        </p:nvSpPr>
        <p:spPr/>
        <p:txBody>
          <a:bodyPr/>
          <a:lstStyle/>
          <a:p>
            <a:fld id="{6D95AE55-B5F4-483D-AEFF-E8059F5502F5}" type="slidenum">
              <a:rPr lang="en-US" smtClean="0"/>
              <a:t>11</a:t>
            </a:fld>
            <a:endParaRPr lang="en-US"/>
          </a:p>
        </p:txBody>
      </p:sp>
    </p:spTree>
    <p:extLst>
      <p:ext uri="{BB962C8B-B14F-4D97-AF65-F5344CB8AC3E}">
        <p14:creationId xmlns:p14="http://schemas.microsoft.com/office/powerpoint/2010/main" val="73976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31E6-33F4-4207-8704-960A0C703911}"/>
              </a:ext>
            </a:extLst>
          </p:cNvPr>
          <p:cNvSpPr>
            <a:spLocks noGrp="1"/>
          </p:cNvSpPr>
          <p:nvPr>
            <p:ph type="title"/>
          </p:nvPr>
        </p:nvSpPr>
        <p:spPr/>
        <p:txBody>
          <a:bodyPr/>
          <a:lstStyle/>
          <a:p>
            <a:r>
              <a:rPr lang="en-US" dirty="0"/>
              <a:t>Why Use R?</a:t>
            </a:r>
          </a:p>
        </p:txBody>
      </p:sp>
      <p:sp>
        <p:nvSpPr>
          <p:cNvPr id="3" name="Content Placeholder 2">
            <a:extLst>
              <a:ext uri="{FF2B5EF4-FFF2-40B4-BE49-F238E27FC236}">
                <a16:creationId xmlns:a16="http://schemas.microsoft.com/office/drawing/2014/main" id="{1CABC467-47C7-41CB-A9DE-DF80FD1FA883}"/>
              </a:ext>
            </a:extLst>
          </p:cNvPr>
          <p:cNvSpPr>
            <a:spLocks noGrp="1"/>
          </p:cNvSpPr>
          <p:nvPr>
            <p:ph idx="1"/>
          </p:nvPr>
        </p:nvSpPr>
        <p:spPr/>
        <p:txBody>
          <a:bodyPr/>
          <a:lstStyle/>
          <a:p>
            <a:r>
              <a:rPr lang="en-US" dirty="0"/>
              <a:t>R is relatively simple to learn</a:t>
            </a:r>
          </a:p>
          <a:p>
            <a:r>
              <a:rPr lang="en-US" dirty="0"/>
              <a:t>Allows for reproducible research</a:t>
            </a:r>
          </a:p>
          <a:p>
            <a:pPr lvl="1"/>
            <a:r>
              <a:rPr lang="en-US" dirty="0"/>
              <a:t>“Saves” all your data manipulations in a file</a:t>
            </a:r>
          </a:p>
          <a:p>
            <a:r>
              <a:rPr lang="en-US" dirty="0"/>
              <a:t>Can program loops to do same thing many times, very quickly</a:t>
            </a:r>
          </a:p>
          <a:p>
            <a:r>
              <a:rPr lang="en-US" dirty="0"/>
              <a:t>Allows for very high-powered statistical modeling </a:t>
            </a:r>
          </a:p>
          <a:p>
            <a:pPr lvl="1"/>
            <a:r>
              <a:rPr lang="en-US" dirty="0"/>
              <a:t>“</a:t>
            </a:r>
            <a:r>
              <a:rPr lang="en-US" i="1" dirty="0"/>
              <a:t>If you can do the modeling in another program, you can do it in R</a:t>
            </a:r>
            <a:r>
              <a:rPr lang="en-US" dirty="0"/>
              <a:t>”</a:t>
            </a:r>
          </a:p>
          <a:p>
            <a:r>
              <a:rPr lang="en-US" dirty="0"/>
              <a:t>Three features (open-source, modular design, active community) allow for evolving features and constant advances</a:t>
            </a:r>
          </a:p>
        </p:txBody>
      </p:sp>
      <p:sp>
        <p:nvSpPr>
          <p:cNvPr id="4" name="Slide Number Placeholder 3">
            <a:extLst>
              <a:ext uri="{FF2B5EF4-FFF2-40B4-BE49-F238E27FC236}">
                <a16:creationId xmlns:a16="http://schemas.microsoft.com/office/drawing/2014/main" id="{3EF205E1-59FC-43D8-BE11-2C2777D8944A}"/>
              </a:ext>
            </a:extLst>
          </p:cNvPr>
          <p:cNvSpPr>
            <a:spLocks noGrp="1"/>
          </p:cNvSpPr>
          <p:nvPr>
            <p:ph type="sldNum" sz="quarter" idx="12"/>
          </p:nvPr>
        </p:nvSpPr>
        <p:spPr/>
        <p:txBody>
          <a:bodyPr/>
          <a:lstStyle/>
          <a:p>
            <a:fld id="{6D95AE55-B5F4-483D-AEFF-E8059F5502F5}" type="slidenum">
              <a:rPr lang="en-US" smtClean="0"/>
              <a:t>12</a:t>
            </a:fld>
            <a:endParaRPr lang="en-US"/>
          </a:p>
        </p:txBody>
      </p:sp>
    </p:spTree>
    <p:extLst>
      <p:ext uri="{BB962C8B-B14F-4D97-AF65-F5344CB8AC3E}">
        <p14:creationId xmlns:p14="http://schemas.microsoft.com/office/powerpoint/2010/main" val="3270629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D6616-3636-47CC-AE8F-57AAE8A072C7}"/>
              </a:ext>
            </a:extLst>
          </p:cNvPr>
          <p:cNvSpPr>
            <a:spLocks noGrp="1"/>
          </p:cNvSpPr>
          <p:nvPr>
            <p:ph type="title"/>
          </p:nvPr>
        </p:nvSpPr>
        <p:spPr/>
        <p:txBody>
          <a:bodyPr/>
          <a:lstStyle/>
          <a:p>
            <a:r>
              <a:rPr lang="en-US" dirty="0"/>
              <a:t>Jargon</a:t>
            </a:r>
          </a:p>
        </p:txBody>
      </p:sp>
      <p:sp>
        <p:nvSpPr>
          <p:cNvPr id="3" name="Content Placeholder 2">
            <a:extLst>
              <a:ext uri="{FF2B5EF4-FFF2-40B4-BE49-F238E27FC236}">
                <a16:creationId xmlns:a16="http://schemas.microsoft.com/office/drawing/2014/main" id="{6E9E2D18-F881-40AA-92F0-14A70DEC3F8D}"/>
              </a:ext>
            </a:extLst>
          </p:cNvPr>
          <p:cNvSpPr>
            <a:spLocks noGrp="1"/>
          </p:cNvSpPr>
          <p:nvPr>
            <p:ph idx="1"/>
          </p:nvPr>
        </p:nvSpPr>
        <p:spPr>
          <a:xfrm>
            <a:off x="838200" y="1825625"/>
            <a:ext cx="10515600" cy="4823148"/>
          </a:xfrm>
        </p:spPr>
        <p:txBody>
          <a:bodyPr>
            <a:normAutofit/>
          </a:bodyPr>
          <a:lstStyle/>
          <a:p>
            <a:r>
              <a:rPr lang="en-US" b="1" i="1" dirty="0"/>
              <a:t>Console</a:t>
            </a:r>
            <a:r>
              <a:rPr lang="en-US" dirty="0"/>
              <a:t> – The bottom part of the program where you can enter code to be run and where executed code is shown</a:t>
            </a:r>
          </a:p>
          <a:p>
            <a:r>
              <a:rPr lang="en-US" b="1" i="1" dirty="0"/>
              <a:t>Line</a:t>
            </a:r>
            <a:r>
              <a:rPr lang="en-US" dirty="0"/>
              <a:t> – In the “script” section of RStudio each command (kind of like a complete sentence) has its own line. Lines must be complete bits of code otherwise they won’t evaluate (to wrap an incomplete chunk of code to the next line, it must end in a comma or something similar</a:t>
            </a:r>
          </a:p>
          <a:p>
            <a:r>
              <a:rPr lang="en-US" b="1" i="1" dirty="0"/>
              <a:t>Script</a:t>
            </a:r>
            <a:r>
              <a:rPr lang="en-US" dirty="0"/>
              <a:t> – A collection of lines of code saved to a file that can be run line by line, or all at once, usually the file extension is .R</a:t>
            </a:r>
          </a:p>
          <a:p>
            <a:pPr lvl="1"/>
            <a:r>
              <a:rPr lang="en-US" dirty="0"/>
              <a:t>If you want to save the code to use it again, you must save it in a script file</a:t>
            </a:r>
          </a:p>
        </p:txBody>
      </p:sp>
      <p:sp>
        <p:nvSpPr>
          <p:cNvPr id="4" name="Slide Number Placeholder 3">
            <a:extLst>
              <a:ext uri="{FF2B5EF4-FFF2-40B4-BE49-F238E27FC236}">
                <a16:creationId xmlns:a16="http://schemas.microsoft.com/office/drawing/2014/main" id="{4BCBCE40-787F-4E2A-BD47-19711A9B0EC9}"/>
              </a:ext>
            </a:extLst>
          </p:cNvPr>
          <p:cNvSpPr>
            <a:spLocks noGrp="1"/>
          </p:cNvSpPr>
          <p:nvPr>
            <p:ph type="sldNum" sz="quarter" idx="12"/>
          </p:nvPr>
        </p:nvSpPr>
        <p:spPr/>
        <p:txBody>
          <a:bodyPr/>
          <a:lstStyle/>
          <a:p>
            <a:fld id="{6D95AE55-B5F4-483D-AEFF-E8059F5502F5}" type="slidenum">
              <a:rPr lang="en-US" smtClean="0"/>
              <a:t>13</a:t>
            </a:fld>
            <a:endParaRPr lang="en-US"/>
          </a:p>
        </p:txBody>
      </p:sp>
    </p:spTree>
    <p:extLst>
      <p:ext uri="{BB962C8B-B14F-4D97-AF65-F5344CB8AC3E}">
        <p14:creationId xmlns:p14="http://schemas.microsoft.com/office/powerpoint/2010/main" val="3218824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B329-B982-43C6-8BE4-522B21D7902A}"/>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8337819F-B243-4B43-836F-81B6B5CCED77}"/>
              </a:ext>
            </a:extLst>
          </p:cNvPr>
          <p:cNvSpPr>
            <a:spLocks noGrp="1"/>
          </p:cNvSpPr>
          <p:nvPr>
            <p:ph idx="1"/>
          </p:nvPr>
        </p:nvSpPr>
        <p:spPr/>
        <p:txBody>
          <a:bodyPr>
            <a:normAutofit/>
          </a:bodyPr>
          <a:lstStyle/>
          <a:p>
            <a:r>
              <a:rPr lang="en-US" b="1" i="1" dirty="0"/>
              <a:t>Function</a:t>
            </a:r>
            <a:r>
              <a:rPr lang="en-US" dirty="0"/>
              <a:t> – A set of commands that evaluates your data in a specific way. You can write your own function, or they can be provided via other packages</a:t>
            </a:r>
          </a:p>
          <a:p>
            <a:r>
              <a:rPr lang="en-US" b="1" i="1" dirty="0"/>
              <a:t>Argument</a:t>
            </a:r>
            <a:r>
              <a:rPr lang="en-US" dirty="0"/>
              <a:t> – In a function, this tells the function how to proceed</a:t>
            </a:r>
          </a:p>
          <a:p>
            <a:pPr lvl="1"/>
            <a:r>
              <a:rPr lang="en-US" dirty="0"/>
              <a:t>E.g., mean(data, </a:t>
            </a:r>
            <a:r>
              <a:rPr lang="en-US" b="1" dirty="0">
                <a:solidFill>
                  <a:srgbClr val="FF0000"/>
                </a:solidFill>
              </a:rPr>
              <a:t>na.rm = TRUE</a:t>
            </a:r>
            <a:r>
              <a:rPr lang="en-US" dirty="0"/>
              <a:t>) uses an argument to remove NAs</a:t>
            </a:r>
          </a:p>
          <a:p>
            <a:r>
              <a:rPr lang="en-US" b="1" i="1" dirty="0"/>
              <a:t>Package</a:t>
            </a:r>
            <a:r>
              <a:rPr lang="en-US" dirty="0"/>
              <a:t> – A group of new commands / functions  to extend the usability of your analysis. </a:t>
            </a:r>
          </a:p>
          <a:p>
            <a:r>
              <a:rPr lang="en-US" b="1" i="1" dirty="0"/>
              <a:t>Object</a:t>
            </a:r>
            <a:r>
              <a:rPr lang="en-US" dirty="0"/>
              <a:t> – When something is saved in R’s memory it is saved as a specific type of item, with certain properties </a:t>
            </a:r>
          </a:p>
          <a:p>
            <a:pPr lvl="1"/>
            <a:r>
              <a:rPr lang="en-US" dirty="0"/>
              <a:t>A common subset of these are “</a:t>
            </a:r>
            <a:r>
              <a:rPr lang="en-US" b="1" i="1" dirty="0"/>
              <a:t>variables</a:t>
            </a:r>
            <a:r>
              <a:rPr lang="en-US" dirty="0"/>
              <a:t>”</a:t>
            </a:r>
          </a:p>
          <a:p>
            <a:endParaRPr lang="en-US" dirty="0"/>
          </a:p>
        </p:txBody>
      </p:sp>
      <p:sp>
        <p:nvSpPr>
          <p:cNvPr id="4" name="Slide Number Placeholder 3">
            <a:extLst>
              <a:ext uri="{FF2B5EF4-FFF2-40B4-BE49-F238E27FC236}">
                <a16:creationId xmlns:a16="http://schemas.microsoft.com/office/drawing/2014/main" id="{E1E509DD-AFCF-4BAB-8214-28D53C3776A7}"/>
              </a:ext>
            </a:extLst>
          </p:cNvPr>
          <p:cNvSpPr>
            <a:spLocks noGrp="1"/>
          </p:cNvSpPr>
          <p:nvPr>
            <p:ph type="sldNum" sz="quarter" idx="12"/>
          </p:nvPr>
        </p:nvSpPr>
        <p:spPr/>
        <p:txBody>
          <a:bodyPr/>
          <a:lstStyle/>
          <a:p>
            <a:fld id="{6D95AE55-B5F4-483D-AEFF-E8059F5502F5}" type="slidenum">
              <a:rPr lang="en-US" smtClean="0"/>
              <a:t>14</a:t>
            </a:fld>
            <a:endParaRPr lang="en-US"/>
          </a:p>
        </p:txBody>
      </p:sp>
    </p:spTree>
    <p:extLst>
      <p:ext uri="{BB962C8B-B14F-4D97-AF65-F5344CB8AC3E}">
        <p14:creationId xmlns:p14="http://schemas.microsoft.com/office/powerpoint/2010/main" val="207110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0CCF-CAFA-40FE-9C89-FCF51AB47631}"/>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026CA2B0-D4BF-4E76-9213-ABB75DF4A35F}"/>
              </a:ext>
            </a:extLst>
          </p:cNvPr>
          <p:cNvSpPr>
            <a:spLocks noGrp="1"/>
          </p:cNvSpPr>
          <p:nvPr>
            <p:ph idx="1"/>
          </p:nvPr>
        </p:nvSpPr>
        <p:spPr>
          <a:xfrm>
            <a:off x="838200" y="1825624"/>
            <a:ext cx="10515600" cy="4530725"/>
          </a:xfrm>
        </p:spPr>
        <p:txBody>
          <a:bodyPr>
            <a:normAutofit fontScale="92500" lnSpcReduction="10000"/>
          </a:bodyPr>
          <a:lstStyle/>
          <a:p>
            <a:r>
              <a:rPr lang="en-US" b="1" i="1" dirty="0" err="1"/>
              <a:t>Dataframe</a:t>
            </a:r>
            <a:r>
              <a:rPr lang="en-US" dirty="0"/>
              <a:t>: A group of rows and columns (like a spreadsheet). Each column has a specific structure type (TRUE/FALSE, integer, number, character, factor, </a:t>
            </a:r>
            <a:r>
              <a:rPr lang="en-US" dirty="0" err="1"/>
              <a:t>etc</a:t>
            </a:r>
            <a:r>
              <a:rPr lang="en-US" dirty="0"/>
              <a:t>). </a:t>
            </a:r>
          </a:p>
          <a:p>
            <a:r>
              <a:rPr lang="en-US" b="1" i="1" dirty="0"/>
              <a:t>Factor</a:t>
            </a:r>
            <a:r>
              <a:rPr lang="en-US" dirty="0"/>
              <a:t>: A type of variable that is a categorical grouping (“red” vs “blue”; “Treatment1” vs “Treatment2” vs “Treatment3”). </a:t>
            </a:r>
          </a:p>
          <a:p>
            <a:r>
              <a:rPr lang="en-US" dirty="0"/>
              <a:t>= equals sign sets something to a variable (by convention this is a static number, character, </a:t>
            </a:r>
            <a:r>
              <a:rPr lang="en-US" dirty="0" err="1"/>
              <a:t>etc</a:t>
            </a:r>
            <a:r>
              <a:rPr lang="en-US" dirty="0"/>
              <a:t>, not a </a:t>
            </a:r>
            <a:r>
              <a:rPr lang="en-US" dirty="0" err="1"/>
              <a:t>dataframe</a:t>
            </a:r>
            <a:r>
              <a:rPr lang="en-US" dirty="0"/>
              <a:t>)</a:t>
            </a:r>
          </a:p>
          <a:p>
            <a:r>
              <a:rPr lang="en-US" dirty="0"/>
              <a:t>&lt;- The “leftward arrow” sets the items to the right to be equal to the variable on the left. For example, x1 &lt;- </a:t>
            </a:r>
            <a:r>
              <a:rPr lang="en-US" dirty="0" err="1"/>
              <a:t>NewVariable</a:t>
            </a:r>
            <a:r>
              <a:rPr lang="en-US" dirty="0"/>
              <a:t> (We can use the rightward arrow too but this is less common)</a:t>
            </a:r>
          </a:p>
          <a:p>
            <a:r>
              <a:rPr lang="en-US" dirty="0"/>
              <a:t>c() Lowercase c means concatenate which groups a bunch of things together. For example, x1 &lt;- c(“New Variable1”, “New Variable2”)</a:t>
            </a:r>
          </a:p>
        </p:txBody>
      </p:sp>
      <p:sp>
        <p:nvSpPr>
          <p:cNvPr id="4" name="Slide Number Placeholder 3">
            <a:extLst>
              <a:ext uri="{FF2B5EF4-FFF2-40B4-BE49-F238E27FC236}">
                <a16:creationId xmlns:a16="http://schemas.microsoft.com/office/drawing/2014/main" id="{24782D2D-FB1B-4DF1-8910-A8428578CF71}"/>
              </a:ext>
            </a:extLst>
          </p:cNvPr>
          <p:cNvSpPr>
            <a:spLocks noGrp="1"/>
          </p:cNvSpPr>
          <p:nvPr>
            <p:ph type="sldNum" sz="quarter" idx="12"/>
          </p:nvPr>
        </p:nvSpPr>
        <p:spPr/>
        <p:txBody>
          <a:bodyPr/>
          <a:lstStyle/>
          <a:p>
            <a:fld id="{6D95AE55-B5F4-483D-AEFF-E8059F5502F5}" type="slidenum">
              <a:rPr lang="en-US" smtClean="0"/>
              <a:t>15</a:t>
            </a:fld>
            <a:endParaRPr lang="en-US"/>
          </a:p>
        </p:txBody>
      </p:sp>
    </p:spTree>
    <p:extLst>
      <p:ext uri="{BB962C8B-B14F-4D97-AF65-F5344CB8AC3E}">
        <p14:creationId xmlns:p14="http://schemas.microsoft.com/office/powerpoint/2010/main" val="108486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3EEA-2FB8-47D2-98DD-D66E81F80E86}"/>
              </a:ext>
            </a:extLst>
          </p:cNvPr>
          <p:cNvSpPr>
            <a:spLocks noGrp="1"/>
          </p:cNvSpPr>
          <p:nvPr>
            <p:ph type="title"/>
          </p:nvPr>
        </p:nvSpPr>
        <p:spPr/>
        <p:txBody>
          <a:bodyPr/>
          <a:lstStyle/>
          <a:p>
            <a:r>
              <a:rPr lang="en-US" dirty="0"/>
              <a:t>Even more Jargon</a:t>
            </a:r>
          </a:p>
        </p:txBody>
      </p:sp>
      <p:sp>
        <p:nvSpPr>
          <p:cNvPr id="3" name="Content Placeholder 2">
            <a:extLst>
              <a:ext uri="{FF2B5EF4-FFF2-40B4-BE49-F238E27FC236}">
                <a16:creationId xmlns:a16="http://schemas.microsoft.com/office/drawing/2014/main" id="{514A034E-D7F8-4F8C-998B-3D16D76E3856}"/>
              </a:ext>
            </a:extLst>
          </p:cNvPr>
          <p:cNvSpPr>
            <a:spLocks noGrp="1"/>
          </p:cNvSpPr>
          <p:nvPr>
            <p:ph idx="1"/>
          </p:nvPr>
        </p:nvSpPr>
        <p:spPr/>
        <p:txBody>
          <a:bodyPr/>
          <a:lstStyle/>
          <a:p>
            <a:r>
              <a:rPr lang="en-US" dirty="0"/>
              <a:t>[] square brackets mean selecting a subset</a:t>
            </a:r>
          </a:p>
          <a:p>
            <a:r>
              <a:rPr lang="en-US" dirty="0"/>
              <a:t>== To check if things are equal, you’ll need two equals signs together</a:t>
            </a:r>
          </a:p>
          <a:p>
            <a:r>
              <a:rPr lang="en-US" dirty="0"/>
              <a:t>!= To check if things are NOT equal, use this</a:t>
            </a:r>
          </a:p>
          <a:p>
            <a:pPr lvl="1"/>
            <a:r>
              <a:rPr lang="en-US" dirty="0"/>
              <a:t>(There are others that are used less commonly: &amp; means AND, | means OR, ! means NOT, %in% means in a list)</a:t>
            </a:r>
          </a:p>
          <a:p>
            <a:r>
              <a:rPr lang="en-US" dirty="0"/>
              <a:t>~ in base R the tilde usually means “regressed upon”</a:t>
            </a:r>
          </a:p>
          <a:p>
            <a:endParaRPr lang="en-US" dirty="0"/>
          </a:p>
        </p:txBody>
      </p:sp>
      <p:sp>
        <p:nvSpPr>
          <p:cNvPr id="4" name="Slide Number Placeholder 3">
            <a:extLst>
              <a:ext uri="{FF2B5EF4-FFF2-40B4-BE49-F238E27FC236}">
                <a16:creationId xmlns:a16="http://schemas.microsoft.com/office/drawing/2014/main" id="{84D106F0-A900-400C-9E7C-627857C675AB}"/>
              </a:ext>
            </a:extLst>
          </p:cNvPr>
          <p:cNvSpPr>
            <a:spLocks noGrp="1"/>
          </p:cNvSpPr>
          <p:nvPr>
            <p:ph type="sldNum" sz="quarter" idx="12"/>
          </p:nvPr>
        </p:nvSpPr>
        <p:spPr/>
        <p:txBody>
          <a:bodyPr/>
          <a:lstStyle/>
          <a:p>
            <a:fld id="{6D95AE55-B5F4-483D-AEFF-E8059F5502F5}" type="slidenum">
              <a:rPr lang="en-US" smtClean="0"/>
              <a:t>16</a:t>
            </a:fld>
            <a:endParaRPr lang="en-US"/>
          </a:p>
        </p:txBody>
      </p:sp>
    </p:spTree>
    <p:extLst>
      <p:ext uri="{BB962C8B-B14F-4D97-AF65-F5344CB8AC3E}">
        <p14:creationId xmlns:p14="http://schemas.microsoft.com/office/powerpoint/2010/main" val="2474515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0D75-9D57-41EC-828C-9BA7C612722B}"/>
              </a:ext>
            </a:extLst>
          </p:cNvPr>
          <p:cNvSpPr>
            <a:spLocks noGrp="1"/>
          </p:cNvSpPr>
          <p:nvPr>
            <p:ph type="title"/>
          </p:nvPr>
        </p:nvSpPr>
        <p:spPr/>
        <p:txBody>
          <a:bodyPr/>
          <a:lstStyle/>
          <a:p>
            <a:r>
              <a:rPr lang="en-US" dirty="0"/>
              <a:t>Jargon / basic commands</a:t>
            </a:r>
          </a:p>
        </p:txBody>
      </p:sp>
      <p:sp>
        <p:nvSpPr>
          <p:cNvPr id="3" name="Content Placeholder 2">
            <a:extLst>
              <a:ext uri="{FF2B5EF4-FFF2-40B4-BE49-F238E27FC236}">
                <a16:creationId xmlns:a16="http://schemas.microsoft.com/office/drawing/2014/main" id="{1DA73832-D198-422E-99EA-075232EDFCD5}"/>
              </a:ext>
            </a:extLst>
          </p:cNvPr>
          <p:cNvSpPr>
            <a:spLocks noGrp="1"/>
          </p:cNvSpPr>
          <p:nvPr>
            <p:ph idx="1"/>
          </p:nvPr>
        </p:nvSpPr>
        <p:spPr/>
        <p:txBody>
          <a:bodyPr>
            <a:normAutofit fontScale="92500" lnSpcReduction="20000"/>
          </a:bodyPr>
          <a:lstStyle/>
          <a:p>
            <a:r>
              <a:rPr lang="en-US" dirty="0"/>
              <a:t>rm() removes a variable from your workspace</a:t>
            </a:r>
          </a:p>
          <a:p>
            <a:r>
              <a:rPr lang="en-US" dirty="0"/>
              <a:t>str() inspects the structure of a variable</a:t>
            </a:r>
          </a:p>
          <a:p>
            <a:r>
              <a:rPr lang="en-US" dirty="0"/>
              <a:t>$ selects a particular column of a </a:t>
            </a:r>
            <a:r>
              <a:rPr lang="en-US" dirty="0" err="1"/>
              <a:t>dataframe</a:t>
            </a:r>
            <a:r>
              <a:rPr lang="en-US" dirty="0"/>
              <a:t> (e.g., dataframename$col1)</a:t>
            </a:r>
          </a:p>
          <a:p>
            <a:r>
              <a:rPr lang="en-US" dirty="0" err="1"/>
              <a:t>packagename</a:t>
            </a:r>
            <a:r>
              <a:rPr lang="en-US" dirty="0"/>
              <a:t>::</a:t>
            </a:r>
            <a:r>
              <a:rPr lang="en-US" dirty="0" err="1"/>
              <a:t>packagefunction</a:t>
            </a:r>
            <a:r>
              <a:rPr lang="en-US" dirty="0"/>
              <a:t>() calls a function from that package </a:t>
            </a:r>
          </a:p>
          <a:p>
            <a:pPr lvl="1"/>
            <a:r>
              <a:rPr lang="en-US" dirty="0"/>
              <a:t>(in the uncommon event you need to call a function without loading the package; maybe there was the same function name in two packages). </a:t>
            </a:r>
          </a:p>
          <a:p>
            <a:r>
              <a:rPr lang="en-US" dirty="0"/>
              <a:t># makes a comment, noting to R to not run anything on this line to the right </a:t>
            </a:r>
          </a:p>
          <a:p>
            <a:pPr marL="0" indent="0">
              <a:buNone/>
            </a:pPr>
            <a:r>
              <a:rPr lang="en-US" dirty="0"/>
              <a:t>	</a:t>
            </a:r>
            <a:r>
              <a:rPr lang="en-US" sz="1900" dirty="0">
                <a:latin typeface="Consolas" panose="020B0609020204030204" pitchFamily="49" charset="0"/>
              </a:rPr>
              <a:t>&gt; print(“Hello!”) #This line only evaluates the Hello! part ignoring this</a:t>
            </a:r>
          </a:p>
          <a:p>
            <a:r>
              <a:rPr lang="en-US" dirty="0"/>
              <a:t>Other thoughts: Lines have to end with a comma, bracket, or similar. If you want your code to continue to the next line, you will need a comma at the end of a line</a:t>
            </a:r>
          </a:p>
        </p:txBody>
      </p:sp>
      <p:sp>
        <p:nvSpPr>
          <p:cNvPr id="4" name="Slide Number Placeholder 3">
            <a:extLst>
              <a:ext uri="{FF2B5EF4-FFF2-40B4-BE49-F238E27FC236}">
                <a16:creationId xmlns:a16="http://schemas.microsoft.com/office/drawing/2014/main" id="{00B1A3A0-EFE9-46C4-8627-FDE27A1F3F7B}"/>
              </a:ext>
            </a:extLst>
          </p:cNvPr>
          <p:cNvSpPr>
            <a:spLocks noGrp="1"/>
          </p:cNvSpPr>
          <p:nvPr>
            <p:ph type="sldNum" sz="quarter" idx="12"/>
          </p:nvPr>
        </p:nvSpPr>
        <p:spPr/>
        <p:txBody>
          <a:bodyPr/>
          <a:lstStyle/>
          <a:p>
            <a:fld id="{6D95AE55-B5F4-483D-AEFF-E8059F5502F5}" type="slidenum">
              <a:rPr lang="en-US" smtClean="0"/>
              <a:t>17</a:t>
            </a:fld>
            <a:endParaRPr lang="en-US"/>
          </a:p>
        </p:txBody>
      </p:sp>
    </p:spTree>
    <p:extLst>
      <p:ext uri="{BB962C8B-B14F-4D97-AF65-F5344CB8AC3E}">
        <p14:creationId xmlns:p14="http://schemas.microsoft.com/office/powerpoint/2010/main" val="3161482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D406-3116-4B22-A957-DC07FA78EDD3}"/>
              </a:ext>
            </a:extLst>
          </p:cNvPr>
          <p:cNvSpPr>
            <a:spLocks noGrp="1"/>
          </p:cNvSpPr>
          <p:nvPr>
            <p:ph type="title"/>
          </p:nvPr>
        </p:nvSpPr>
        <p:spPr/>
        <p:txBody>
          <a:bodyPr/>
          <a:lstStyle/>
          <a:p>
            <a:r>
              <a:rPr lang="en-US" dirty="0"/>
              <a:t>RStudio</a:t>
            </a:r>
          </a:p>
        </p:txBody>
      </p:sp>
      <p:sp>
        <p:nvSpPr>
          <p:cNvPr id="3" name="Content Placeholder 2">
            <a:extLst>
              <a:ext uri="{FF2B5EF4-FFF2-40B4-BE49-F238E27FC236}">
                <a16:creationId xmlns:a16="http://schemas.microsoft.com/office/drawing/2014/main" id="{001A1F59-3E53-4B25-8126-1C01B9D98FCE}"/>
              </a:ext>
            </a:extLst>
          </p:cNvPr>
          <p:cNvSpPr>
            <a:spLocks noGrp="1"/>
          </p:cNvSpPr>
          <p:nvPr>
            <p:ph idx="1"/>
          </p:nvPr>
        </p:nvSpPr>
        <p:spPr>
          <a:xfrm>
            <a:off x="838200" y="1825625"/>
            <a:ext cx="10515600" cy="3134368"/>
          </a:xfrm>
        </p:spPr>
        <p:txBody>
          <a:bodyPr/>
          <a:lstStyle/>
          <a:p>
            <a:r>
              <a:rPr lang="en-US" dirty="0"/>
              <a:t>RStudio is a popular program that runs on top of R</a:t>
            </a:r>
          </a:p>
          <a:p>
            <a:pPr lvl="1"/>
            <a:r>
              <a:rPr lang="en-US" dirty="0"/>
              <a:t>There are other “IDEs” to use but this is the best suited to R</a:t>
            </a:r>
          </a:p>
          <a:p>
            <a:r>
              <a:rPr lang="en-US" dirty="0"/>
              <a:t>It is HIGHLY recommended to just use this</a:t>
            </a:r>
          </a:p>
          <a:p>
            <a:pPr lvl="1"/>
            <a:r>
              <a:rPr lang="en-US" dirty="0"/>
              <a:t>I will not show or use the base program R today</a:t>
            </a:r>
          </a:p>
          <a:p>
            <a:r>
              <a:rPr lang="en-US" dirty="0"/>
              <a:t>Allows for more powerful features and is much more user friendly</a:t>
            </a:r>
          </a:p>
          <a:p>
            <a:r>
              <a:rPr lang="en-US" dirty="0"/>
              <a:t>Downsides: None until you’re a world-class expert </a:t>
            </a:r>
          </a:p>
        </p:txBody>
      </p:sp>
      <p:sp>
        <p:nvSpPr>
          <p:cNvPr id="4" name="Slide Number Placeholder 3">
            <a:extLst>
              <a:ext uri="{FF2B5EF4-FFF2-40B4-BE49-F238E27FC236}">
                <a16:creationId xmlns:a16="http://schemas.microsoft.com/office/drawing/2014/main" id="{E15CDFB3-1348-4483-B383-C8955C4D7E57}"/>
              </a:ext>
            </a:extLst>
          </p:cNvPr>
          <p:cNvSpPr>
            <a:spLocks noGrp="1"/>
          </p:cNvSpPr>
          <p:nvPr>
            <p:ph type="sldNum" sz="quarter" idx="12"/>
          </p:nvPr>
        </p:nvSpPr>
        <p:spPr/>
        <p:txBody>
          <a:bodyPr/>
          <a:lstStyle/>
          <a:p>
            <a:fld id="{6D95AE55-B5F4-483D-AEFF-E8059F5502F5}" type="slidenum">
              <a:rPr lang="en-US" smtClean="0"/>
              <a:t>18</a:t>
            </a:fld>
            <a:endParaRPr lang="en-US"/>
          </a:p>
        </p:txBody>
      </p:sp>
      <p:pic>
        <p:nvPicPr>
          <p:cNvPr id="7" name="Picture 6" descr="A close up of a sign&#10;&#10;Description automatically generated">
            <a:extLst>
              <a:ext uri="{FF2B5EF4-FFF2-40B4-BE49-F238E27FC236}">
                <a16:creationId xmlns:a16="http://schemas.microsoft.com/office/drawing/2014/main" id="{E3BEE39B-0186-41CA-AA88-36C45C907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1207" y="4639348"/>
            <a:ext cx="5409393" cy="1899564"/>
          </a:xfrm>
          <a:prstGeom prst="rect">
            <a:avLst/>
          </a:prstGeom>
        </p:spPr>
      </p:pic>
    </p:spTree>
    <p:extLst>
      <p:ext uri="{BB962C8B-B14F-4D97-AF65-F5344CB8AC3E}">
        <p14:creationId xmlns:p14="http://schemas.microsoft.com/office/powerpoint/2010/main" val="1897080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3818-F8FD-45EF-BBA7-CB82AF6DED03}"/>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06E70453-8E3A-4448-8EA7-4D6F6DA329AF}"/>
              </a:ext>
            </a:extLst>
          </p:cNvPr>
          <p:cNvSpPr>
            <a:spLocks noGrp="1"/>
          </p:cNvSpPr>
          <p:nvPr>
            <p:ph idx="1"/>
          </p:nvPr>
        </p:nvSpPr>
        <p:spPr>
          <a:xfrm>
            <a:off x="838200" y="1825625"/>
            <a:ext cx="5503606" cy="4351338"/>
          </a:xfrm>
        </p:spPr>
        <p:txBody>
          <a:bodyPr>
            <a:normAutofit fontScale="92500"/>
          </a:bodyPr>
          <a:lstStyle/>
          <a:p>
            <a:pPr marL="0" indent="0">
              <a:buNone/>
            </a:pPr>
            <a:r>
              <a:rPr lang="en-US" dirty="0"/>
              <a:t>You’ll see 4 panes. By default they are: </a:t>
            </a:r>
          </a:p>
          <a:p>
            <a:pPr>
              <a:buFontTx/>
              <a:buChar char="-"/>
            </a:pPr>
            <a:r>
              <a:rPr lang="en-US" b="1" i="1" dirty="0"/>
              <a:t>Script editor</a:t>
            </a:r>
            <a:r>
              <a:rPr lang="en-US" dirty="0"/>
              <a:t> in top left where you can write code before evaluating it, </a:t>
            </a:r>
          </a:p>
          <a:p>
            <a:pPr>
              <a:buFontTx/>
              <a:buChar char="-"/>
            </a:pPr>
            <a:r>
              <a:rPr lang="en-US" b="1" i="1" dirty="0"/>
              <a:t>Console</a:t>
            </a:r>
            <a:r>
              <a:rPr lang="en-US" dirty="0"/>
              <a:t> in bottom left where code is evaluated and output is seen,</a:t>
            </a:r>
          </a:p>
          <a:p>
            <a:pPr>
              <a:buFontTx/>
              <a:buChar char="-"/>
            </a:pPr>
            <a:r>
              <a:rPr lang="en-US" b="1" i="1" dirty="0"/>
              <a:t>Environment</a:t>
            </a:r>
            <a:r>
              <a:rPr lang="en-US" dirty="0"/>
              <a:t> in top right where you can see variables/</a:t>
            </a:r>
            <a:r>
              <a:rPr lang="en-US" dirty="0" err="1"/>
              <a:t>dataframes</a:t>
            </a:r>
            <a:r>
              <a:rPr lang="en-US" dirty="0"/>
              <a:t> (click on them to open up and view them!),</a:t>
            </a:r>
          </a:p>
          <a:p>
            <a:pPr>
              <a:buFontTx/>
              <a:buChar char="-"/>
            </a:pPr>
            <a:r>
              <a:rPr lang="en-US" b="1" i="1" dirty="0"/>
              <a:t>Plot/Help </a:t>
            </a:r>
            <a:r>
              <a:rPr lang="en-US" dirty="0"/>
              <a:t>area in bottom right. </a:t>
            </a:r>
          </a:p>
          <a:p>
            <a:endParaRPr lang="en-US" dirty="0"/>
          </a:p>
        </p:txBody>
      </p:sp>
      <p:sp>
        <p:nvSpPr>
          <p:cNvPr id="4" name="Slide Number Placeholder 3">
            <a:extLst>
              <a:ext uri="{FF2B5EF4-FFF2-40B4-BE49-F238E27FC236}">
                <a16:creationId xmlns:a16="http://schemas.microsoft.com/office/drawing/2014/main" id="{62B8A37B-AF31-4F6E-8C57-735CB0C08AC8}"/>
              </a:ext>
            </a:extLst>
          </p:cNvPr>
          <p:cNvSpPr>
            <a:spLocks noGrp="1"/>
          </p:cNvSpPr>
          <p:nvPr>
            <p:ph type="sldNum" sz="quarter" idx="12"/>
          </p:nvPr>
        </p:nvSpPr>
        <p:spPr/>
        <p:txBody>
          <a:bodyPr/>
          <a:lstStyle/>
          <a:p>
            <a:fld id="{6D95AE55-B5F4-483D-AEFF-E8059F5502F5}" type="slidenum">
              <a:rPr lang="en-US" smtClean="0"/>
              <a:t>19</a:t>
            </a:fld>
            <a:endParaRPr lang="en-US"/>
          </a:p>
        </p:txBody>
      </p:sp>
      <p:pic>
        <p:nvPicPr>
          <p:cNvPr id="1026" name="Picture 2">
            <a:extLst>
              <a:ext uri="{FF2B5EF4-FFF2-40B4-BE49-F238E27FC236}">
                <a16:creationId xmlns:a16="http://schemas.microsoft.com/office/drawing/2014/main" id="{F4504242-8FE8-490D-9048-34E7D44E6F9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560288" y="1690688"/>
            <a:ext cx="5620351" cy="36535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B111E0C-93F6-40A2-AAE0-35A7B116D6E5}"/>
              </a:ext>
            </a:extLst>
          </p:cNvPr>
          <p:cNvSpPr txBox="1"/>
          <p:nvPr/>
        </p:nvSpPr>
        <p:spPr>
          <a:xfrm>
            <a:off x="6676103" y="5624052"/>
            <a:ext cx="5014452" cy="584775"/>
          </a:xfrm>
          <a:prstGeom prst="rect">
            <a:avLst/>
          </a:prstGeom>
          <a:noFill/>
        </p:spPr>
        <p:txBody>
          <a:bodyPr wrap="square" rtlCol="0">
            <a:spAutoFit/>
          </a:bodyPr>
          <a:lstStyle/>
          <a:p>
            <a:r>
              <a:rPr lang="en-US" sz="1600" dirty="0"/>
              <a:t>gif: https://www.pipinghotdata.com/posts/2020-09-07-introducing-the-rstudio-ide-and-r-markdown/</a:t>
            </a:r>
          </a:p>
        </p:txBody>
      </p:sp>
    </p:spTree>
    <p:extLst>
      <p:ext uri="{BB962C8B-B14F-4D97-AF65-F5344CB8AC3E}">
        <p14:creationId xmlns:p14="http://schemas.microsoft.com/office/powerpoint/2010/main" val="711052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DC76-38F5-480E-9F5F-D7A7FA92285F}"/>
              </a:ext>
            </a:extLst>
          </p:cNvPr>
          <p:cNvSpPr>
            <a:spLocks noGrp="1"/>
          </p:cNvSpPr>
          <p:nvPr>
            <p:ph type="title"/>
          </p:nvPr>
        </p:nvSpPr>
        <p:spPr/>
        <p:txBody>
          <a:bodyPr/>
          <a:lstStyle/>
          <a:p>
            <a:r>
              <a:rPr lang="en-US" dirty="0"/>
              <a:t>Course Outcomes</a:t>
            </a:r>
          </a:p>
        </p:txBody>
      </p:sp>
      <p:sp>
        <p:nvSpPr>
          <p:cNvPr id="3" name="Content Placeholder 2">
            <a:extLst>
              <a:ext uri="{FF2B5EF4-FFF2-40B4-BE49-F238E27FC236}">
                <a16:creationId xmlns:a16="http://schemas.microsoft.com/office/drawing/2014/main" id="{218AC51A-FA44-43D7-9398-80927BFF8AE6}"/>
              </a:ext>
            </a:extLst>
          </p:cNvPr>
          <p:cNvSpPr>
            <a:spLocks noGrp="1"/>
          </p:cNvSpPr>
          <p:nvPr>
            <p:ph idx="1"/>
          </p:nvPr>
        </p:nvSpPr>
        <p:spPr/>
        <p:txBody>
          <a:bodyPr/>
          <a:lstStyle/>
          <a:p>
            <a:r>
              <a:rPr lang="en-US" dirty="0"/>
              <a:t>By the end of this “class” you will be familiar with the basics of R</a:t>
            </a:r>
          </a:p>
          <a:p>
            <a:pPr lvl="1"/>
            <a:r>
              <a:rPr lang="en-US" dirty="0"/>
              <a:t>Hopefully, you’ll be familiar enough to read it, and can use these slides as a reference when you write</a:t>
            </a:r>
          </a:p>
          <a:p>
            <a:r>
              <a:rPr lang="en-US" dirty="0"/>
              <a:t>Don’t get bogged down in the details or try to memorize everything, this is a language after all. </a:t>
            </a:r>
          </a:p>
          <a:p>
            <a:r>
              <a:rPr lang="en-US" dirty="0"/>
              <a:t>We will run through some things together and then you can run through some of it on your own later</a:t>
            </a:r>
          </a:p>
        </p:txBody>
      </p:sp>
      <p:sp>
        <p:nvSpPr>
          <p:cNvPr id="4" name="Slide Number Placeholder 3">
            <a:extLst>
              <a:ext uri="{FF2B5EF4-FFF2-40B4-BE49-F238E27FC236}">
                <a16:creationId xmlns:a16="http://schemas.microsoft.com/office/drawing/2014/main" id="{AEB161AA-7EF3-4528-8894-D1DFBA8FC2F3}"/>
              </a:ext>
            </a:extLst>
          </p:cNvPr>
          <p:cNvSpPr>
            <a:spLocks noGrp="1"/>
          </p:cNvSpPr>
          <p:nvPr>
            <p:ph type="sldNum" sz="quarter" idx="12"/>
          </p:nvPr>
        </p:nvSpPr>
        <p:spPr/>
        <p:txBody>
          <a:bodyPr/>
          <a:lstStyle/>
          <a:p>
            <a:fld id="{6D95AE55-B5F4-483D-AEFF-E8059F5502F5}" type="slidenum">
              <a:rPr lang="en-US" smtClean="0"/>
              <a:t>2</a:t>
            </a:fld>
            <a:endParaRPr lang="en-US"/>
          </a:p>
        </p:txBody>
      </p:sp>
    </p:spTree>
    <p:extLst>
      <p:ext uri="{BB962C8B-B14F-4D97-AF65-F5344CB8AC3E}">
        <p14:creationId xmlns:p14="http://schemas.microsoft.com/office/powerpoint/2010/main" val="131863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199-FEFA-48C9-B2D4-50E92F39F863}"/>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43D43A62-1652-40C1-9E53-7EAECB20B311}"/>
              </a:ext>
            </a:extLst>
          </p:cNvPr>
          <p:cNvSpPr>
            <a:spLocks noGrp="1"/>
          </p:cNvSpPr>
          <p:nvPr>
            <p:ph idx="1"/>
          </p:nvPr>
        </p:nvSpPr>
        <p:spPr/>
        <p:txBody>
          <a:bodyPr/>
          <a:lstStyle/>
          <a:p>
            <a:r>
              <a:rPr lang="en-US" dirty="0"/>
              <a:t>Workspace</a:t>
            </a:r>
          </a:p>
          <a:p>
            <a:r>
              <a:rPr lang="en-US" dirty="0"/>
              <a:t>Projects</a:t>
            </a:r>
          </a:p>
          <a:p>
            <a:r>
              <a:rPr lang="en-US" dirty="0"/>
              <a:t>Session</a:t>
            </a:r>
          </a:p>
          <a:p>
            <a:endParaRPr lang="en-US" dirty="0"/>
          </a:p>
          <a:p>
            <a:endParaRPr lang="en-US" dirty="0"/>
          </a:p>
        </p:txBody>
      </p:sp>
      <p:sp>
        <p:nvSpPr>
          <p:cNvPr id="4" name="Slide Number Placeholder 3">
            <a:extLst>
              <a:ext uri="{FF2B5EF4-FFF2-40B4-BE49-F238E27FC236}">
                <a16:creationId xmlns:a16="http://schemas.microsoft.com/office/drawing/2014/main" id="{9EDF9600-D4C9-416A-AEDA-EEEF7A3343DD}"/>
              </a:ext>
            </a:extLst>
          </p:cNvPr>
          <p:cNvSpPr>
            <a:spLocks noGrp="1"/>
          </p:cNvSpPr>
          <p:nvPr>
            <p:ph type="sldNum" sz="quarter" idx="12"/>
          </p:nvPr>
        </p:nvSpPr>
        <p:spPr/>
        <p:txBody>
          <a:bodyPr/>
          <a:lstStyle/>
          <a:p>
            <a:fld id="{6D95AE55-B5F4-483D-AEFF-E8059F5502F5}" type="slidenum">
              <a:rPr lang="en-US" smtClean="0"/>
              <a:t>20</a:t>
            </a:fld>
            <a:endParaRPr lang="en-US"/>
          </a:p>
        </p:txBody>
      </p:sp>
    </p:spTree>
    <p:extLst>
      <p:ext uri="{BB962C8B-B14F-4D97-AF65-F5344CB8AC3E}">
        <p14:creationId xmlns:p14="http://schemas.microsoft.com/office/powerpoint/2010/main" val="2809017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9A31-5332-490F-97B4-64052D1A5902}"/>
              </a:ext>
            </a:extLst>
          </p:cNvPr>
          <p:cNvSpPr>
            <a:spLocks noGrp="1"/>
          </p:cNvSpPr>
          <p:nvPr>
            <p:ph type="title"/>
          </p:nvPr>
        </p:nvSpPr>
        <p:spPr/>
        <p:txBody>
          <a:bodyPr/>
          <a:lstStyle/>
          <a:p>
            <a:r>
              <a:rPr lang="en-US" dirty="0"/>
              <a:t>RStudio</a:t>
            </a:r>
          </a:p>
        </p:txBody>
      </p:sp>
      <p:sp>
        <p:nvSpPr>
          <p:cNvPr id="3" name="Content Placeholder 2">
            <a:extLst>
              <a:ext uri="{FF2B5EF4-FFF2-40B4-BE49-F238E27FC236}">
                <a16:creationId xmlns:a16="http://schemas.microsoft.com/office/drawing/2014/main" id="{5978377A-E30C-455C-B887-5A6CFF8FED32}"/>
              </a:ext>
            </a:extLst>
          </p:cNvPr>
          <p:cNvSpPr>
            <a:spLocks noGrp="1"/>
          </p:cNvSpPr>
          <p:nvPr>
            <p:ph idx="1"/>
          </p:nvPr>
        </p:nvSpPr>
        <p:spPr>
          <a:xfrm>
            <a:off x="838200" y="1688122"/>
            <a:ext cx="10515600" cy="4803113"/>
          </a:xfrm>
        </p:spPr>
        <p:txBody>
          <a:bodyPr>
            <a:normAutofit/>
          </a:bodyPr>
          <a:lstStyle/>
          <a:p>
            <a:r>
              <a:rPr lang="en-US" dirty="0"/>
              <a:t>Let’s familiarize ourselves with RStudio</a:t>
            </a:r>
          </a:p>
          <a:p>
            <a:pPr lvl="1"/>
            <a:r>
              <a:rPr lang="en-US" dirty="0"/>
              <a:t>You are unfortunately learning two things at once: the new-to-you program RStudio and the R language</a:t>
            </a:r>
          </a:p>
          <a:p>
            <a:r>
              <a:rPr lang="en-US" dirty="0"/>
              <a:t>I’ll show you how to use RStudio and we’ll review the basics of the program. You can watch my screen and/or run the lines yourselves. We’ll assess ADF&amp;G data that you use</a:t>
            </a:r>
          </a:p>
          <a:p>
            <a:r>
              <a:rPr lang="en-US" dirty="0"/>
              <a:t>Ask questions in the chat or interrupt. PLEASE!</a:t>
            </a:r>
          </a:p>
          <a:p>
            <a:r>
              <a:rPr lang="en-US" dirty="0"/>
              <a:t>Later, revisit the script on your own. Consider modifying lines</a:t>
            </a:r>
          </a:p>
          <a:p>
            <a:pPr lvl="1"/>
            <a:r>
              <a:rPr lang="en-US" dirty="0"/>
              <a:t>Read the comments then run the line (“Run” or </a:t>
            </a:r>
            <a:r>
              <a:rPr lang="en-US" dirty="0" err="1"/>
              <a:t>ctrl+Enter</a:t>
            </a:r>
            <a:r>
              <a:rPr lang="en-US" dirty="0"/>
              <a:t>)</a:t>
            </a:r>
          </a:p>
          <a:p>
            <a:pPr lvl="1"/>
            <a:r>
              <a:rPr lang="en-US" dirty="0"/>
              <a:t>Go slow, it isn’t a race</a:t>
            </a:r>
          </a:p>
          <a:p>
            <a:pPr lvl="1"/>
            <a:r>
              <a:rPr lang="en-US" dirty="0"/>
              <a:t>Ask yourself </a:t>
            </a:r>
            <a:r>
              <a:rPr lang="en-US" i="1" dirty="0"/>
              <a:t>why </a:t>
            </a:r>
            <a:r>
              <a:rPr lang="en-US" dirty="0"/>
              <a:t>something works or fails</a:t>
            </a:r>
          </a:p>
        </p:txBody>
      </p:sp>
      <p:sp>
        <p:nvSpPr>
          <p:cNvPr id="4" name="Slide Number Placeholder 3">
            <a:extLst>
              <a:ext uri="{FF2B5EF4-FFF2-40B4-BE49-F238E27FC236}">
                <a16:creationId xmlns:a16="http://schemas.microsoft.com/office/drawing/2014/main" id="{F4DD7783-873C-4FC0-9BFC-FCB9789549EF}"/>
              </a:ext>
            </a:extLst>
          </p:cNvPr>
          <p:cNvSpPr>
            <a:spLocks noGrp="1"/>
          </p:cNvSpPr>
          <p:nvPr>
            <p:ph type="sldNum" sz="quarter" idx="12"/>
          </p:nvPr>
        </p:nvSpPr>
        <p:spPr/>
        <p:txBody>
          <a:bodyPr/>
          <a:lstStyle/>
          <a:p>
            <a:fld id="{6D95AE55-B5F4-483D-AEFF-E8059F5502F5}" type="slidenum">
              <a:rPr lang="en-US" smtClean="0"/>
              <a:t>21</a:t>
            </a:fld>
            <a:endParaRPr lang="en-US"/>
          </a:p>
        </p:txBody>
      </p:sp>
    </p:spTree>
    <p:extLst>
      <p:ext uri="{BB962C8B-B14F-4D97-AF65-F5344CB8AC3E}">
        <p14:creationId xmlns:p14="http://schemas.microsoft.com/office/powerpoint/2010/main" val="85293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199-FEFA-48C9-B2D4-50E92F39F863}"/>
              </a:ext>
            </a:extLst>
          </p:cNvPr>
          <p:cNvSpPr>
            <a:spLocks noGrp="1"/>
          </p:cNvSpPr>
          <p:nvPr>
            <p:ph type="title"/>
          </p:nvPr>
        </p:nvSpPr>
        <p:spPr/>
        <p:txBody>
          <a:bodyPr/>
          <a:lstStyle/>
          <a:p>
            <a:r>
              <a:rPr lang="en-US" dirty="0"/>
              <a:t>RStudio Summary</a:t>
            </a:r>
          </a:p>
        </p:txBody>
      </p:sp>
      <p:sp>
        <p:nvSpPr>
          <p:cNvPr id="3" name="Content Placeholder 2">
            <a:extLst>
              <a:ext uri="{FF2B5EF4-FFF2-40B4-BE49-F238E27FC236}">
                <a16:creationId xmlns:a16="http://schemas.microsoft.com/office/drawing/2014/main" id="{43D43A62-1652-40C1-9E53-7EAECB20B311}"/>
              </a:ext>
            </a:extLst>
          </p:cNvPr>
          <p:cNvSpPr>
            <a:spLocks noGrp="1"/>
          </p:cNvSpPr>
          <p:nvPr>
            <p:ph idx="1"/>
          </p:nvPr>
        </p:nvSpPr>
        <p:spPr/>
        <p:txBody>
          <a:bodyPr>
            <a:normAutofit lnSpcReduction="10000"/>
          </a:bodyPr>
          <a:lstStyle/>
          <a:p>
            <a:pPr marL="0" indent="0">
              <a:buNone/>
            </a:pPr>
            <a:r>
              <a:rPr lang="en-US" b="1" u="sng" dirty="0"/>
              <a:t>What we just learned</a:t>
            </a:r>
          </a:p>
          <a:p>
            <a:r>
              <a:rPr lang="en-US" dirty="0"/>
              <a:t>How to open a R project</a:t>
            </a:r>
          </a:p>
          <a:p>
            <a:r>
              <a:rPr lang="en-US" dirty="0"/>
              <a:t>4 panes in RStudio</a:t>
            </a:r>
          </a:p>
          <a:p>
            <a:r>
              <a:rPr lang="en-US" dirty="0"/>
              <a:t>How to run a line</a:t>
            </a:r>
          </a:p>
          <a:p>
            <a:r>
              <a:rPr lang="en-US" dirty="0"/>
              <a:t>Difference between script &amp; console</a:t>
            </a:r>
          </a:p>
          <a:p>
            <a:r>
              <a:rPr lang="en-US" dirty="0"/>
              <a:t>Autocomplete for functions</a:t>
            </a:r>
          </a:p>
          <a:p>
            <a:r>
              <a:rPr lang="en-US" dirty="0"/>
              <a:t>Highlighting a word</a:t>
            </a:r>
          </a:p>
          <a:p>
            <a:r>
              <a:rPr lang="en-US" dirty="0"/>
              <a:t>Help</a:t>
            </a:r>
          </a:p>
          <a:p>
            <a:r>
              <a:rPr lang="en-US" dirty="0"/>
              <a:t>Viewing a </a:t>
            </a:r>
            <a:r>
              <a:rPr lang="en-US" dirty="0" err="1"/>
              <a:t>dataframe</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C0A82A11-6434-40F6-862F-DACD0180D393}"/>
              </a:ext>
            </a:extLst>
          </p:cNvPr>
          <p:cNvSpPr>
            <a:spLocks noGrp="1"/>
          </p:cNvSpPr>
          <p:nvPr>
            <p:ph type="sldNum" sz="quarter" idx="12"/>
          </p:nvPr>
        </p:nvSpPr>
        <p:spPr/>
        <p:txBody>
          <a:bodyPr/>
          <a:lstStyle/>
          <a:p>
            <a:fld id="{6D95AE55-B5F4-483D-AEFF-E8059F5502F5}" type="slidenum">
              <a:rPr lang="en-US" smtClean="0"/>
              <a:t>22</a:t>
            </a:fld>
            <a:endParaRPr lang="en-US"/>
          </a:p>
        </p:txBody>
      </p:sp>
    </p:spTree>
    <p:extLst>
      <p:ext uri="{BB962C8B-B14F-4D97-AF65-F5344CB8AC3E}">
        <p14:creationId xmlns:p14="http://schemas.microsoft.com/office/powerpoint/2010/main" val="2223636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CB94-06F8-4CB7-8986-9F3DED090D53}"/>
              </a:ext>
            </a:extLst>
          </p:cNvPr>
          <p:cNvSpPr>
            <a:spLocks noGrp="1"/>
          </p:cNvSpPr>
          <p:nvPr>
            <p:ph type="title"/>
          </p:nvPr>
        </p:nvSpPr>
        <p:spPr/>
        <p:txBody>
          <a:bodyPr/>
          <a:lstStyle/>
          <a:p>
            <a:r>
              <a:rPr lang="en-US" sz="6000" b="1" dirty="0"/>
              <a:t>2 – The Basics of Programming</a:t>
            </a:r>
            <a:endParaRPr lang="en-US" dirty="0"/>
          </a:p>
        </p:txBody>
      </p:sp>
      <p:sp>
        <p:nvSpPr>
          <p:cNvPr id="3" name="Text Placeholder 2">
            <a:extLst>
              <a:ext uri="{FF2B5EF4-FFF2-40B4-BE49-F238E27FC236}">
                <a16:creationId xmlns:a16="http://schemas.microsoft.com/office/drawing/2014/main" id="{ED5DFB14-4E9B-40AD-AC23-D947BD06E46B}"/>
              </a:ext>
            </a:extLst>
          </p:cNvPr>
          <p:cNvSpPr>
            <a:spLocks noGrp="1"/>
          </p:cNvSpPr>
          <p:nvPr>
            <p:ph type="body" idx="1"/>
          </p:nvPr>
        </p:nvSpPr>
        <p:spPr/>
        <p:txBody>
          <a:bodyPr/>
          <a:lstStyle/>
          <a:p>
            <a:r>
              <a:rPr lang="en-US" dirty="0"/>
              <a:t>Did you know today was the day you became a programmer?</a:t>
            </a:r>
          </a:p>
        </p:txBody>
      </p:sp>
      <p:sp>
        <p:nvSpPr>
          <p:cNvPr id="4" name="Slide Number Placeholder 3">
            <a:extLst>
              <a:ext uri="{FF2B5EF4-FFF2-40B4-BE49-F238E27FC236}">
                <a16:creationId xmlns:a16="http://schemas.microsoft.com/office/drawing/2014/main" id="{93678454-C2C7-43A2-BF1B-A5C080773478}"/>
              </a:ext>
            </a:extLst>
          </p:cNvPr>
          <p:cNvSpPr>
            <a:spLocks noGrp="1"/>
          </p:cNvSpPr>
          <p:nvPr>
            <p:ph type="sldNum" sz="quarter" idx="12"/>
          </p:nvPr>
        </p:nvSpPr>
        <p:spPr/>
        <p:txBody>
          <a:bodyPr/>
          <a:lstStyle/>
          <a:p>
            <a:fld id="{6D95AE55-B5F4-483D-AEFF-E8059F5502F5}" type="slidenum">
              <a:rPr lang="en-US" smtClean="0"/>
              <a:t>23</a:t>
            </a:fld>
            <a:endParaRPr lang="en-US"/>
          </a:p>
        </p:txBody>
      </p:sp>
    </p:spTree>
    <p:extLst>
      <p:ext uri="{BB962C8B-B14F-4D97-AF65-F5344CB8AC3E}">
        <p14:creationId xmlns:p14="http://schemas.microsoft.com/office/powerpoint/2010/main" val="3525718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Errors</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0" y="1825624"/>
            <a:ext cx="10676860" cy="4667251"/>
          </a:xfrm>
        </p:spPr>
        <p:txBody>
          <a:bodyPr>
            <a:noAutofit/>
          </a:bodyPr>
          <a:lstStyle/>
          <a:p>
            <a:pPr marL="0" indent="0">
              <a:buNone/>
            </a:pPr>
            <a:r>
              <a:rPr lang="en-US" sz="3600" dirty="0"/>
              <a:t>If you use R, you WILL get errors</a:t>
            </a:r>
          </a:p>
          <a:p>
            <a:pPr marL="0" indent="0">
              <a:buNone/>
            </a:pPr>
            <a:r>
              <a:rPr lang="en-US" sz="3600" dirty="0"/>
              <a:t>You’ll get errors every other line (I do!) and that is OK!</a:t>
            </a:r>
          </a:p>
          <a:p>
            <a:pPr marL="0" indent="0">
              <a:buNone/>
            </a:pPr>
            <a:endParaRPr lang="en-US" sz="3600" dirty="0"/>
          </a:p>
          <a:p>
            <a:pPr marL="0" indent="0">
              <a:buNone/>
            </a:pPr>
            <a:r>
              <a:rPr lang="en-US" sz="3600" dirty="0"/>
              <a:t>Don’t stress about an error, just find what the issue is</a:t>
            </a:r>
          </a:p>
          <a:p>
            <a:pPr marL="0" indent="0">
              <a:buNone/>
            </a:pPr>
            <a:endParaRPr lang="en-US" sz="3600" dirty="0"/>
          </a:p>
          <a:p>
            <a:pPr marL="0" indent="0">
              <a:buNone/>
            </a:pPr>
            <a:r>
              <a:rPr lang="en-US" sz="3600" dirty="0"/>
              <a:t>Errors don’t go away, you just get faster at solving them </a:t>
            </a:r>
            <a:r>
              <a:rPr lang="en-US" sz="3600" dirty="0">
                <a:sym typeface="Wingdings" panose="05000000000000000000" pitchFamily="2" charset="2"/>
              </a:rPr>
              <a:t></a:t>
            </a:r>
            <a:endParaRPr lang="en-US" sz="3600" dirty="0"/>
          </a:p>
        </p:txBody>
      </p:sp>
      <p:sp>
        <p:nvSpPr>
          <p:cNvPr id="4" name="Slide Number Placeholder 3">
            <a:extLst>
              <a:ext uri="{FF2B5EF4-FFF2-40B4-BE49-F238E27FC236}">
                <a16:creationId xmlns:a16="http://schemas.microsoft.com/office/drawing/2014/main" id="{6169F5A4-6542-4224-9BA3-298696AB56EA}"/>
              </a:ext>
            </a:extLst>
          </p:cNvPr>
          <p:cNvSpPr>
            <a:spLocks noGrp="1"/>
          </p:cNvSpPr>
          <p:nvPr>
            <p:ph type="sldNum" sz="quarter" idx="12"/>
          </p:nvPr>
        </p:nvSpPr>
        <p:spPr/>
        <p:txBody>
          <a:bodyPr/>
          <a:lstStyle/>
          <a:p>
            <a:fld id="{6D95AE55-B5F4-483D-AEFF-E8059F5502F5}" type="slidenum">
              <a:rPr lang="en-US" smtClean="0"/>
              <a:t>24</a:t>
            </a:fld>
            <a:endParaRPr lang="en-US"/>
          </a:p>
        </p:txBody>
      </p:sp>
    </p:spTree>
    <p:extLst>
      <p:ext uri="{BB962C8B-B14F-4D97-AF65-F5344CB8AC3E}">
        <p14:creationId xmlns:p14="http://schemas.microsoft.com/office/powerpoint/2010/main" val="1822443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234C-A3FE-4CAA-96DA-C1EC24767CDB}"/>
              </a:ext>
            </a:extLst>
          </p:cNvPr>
          <p:cNvSpPr>
            <a:spLocks noGrp="1"/>
          </p:cNvSpPr>
          <p:nvPr>
            <p:ph type="title"/>
          </p:nvPr>
        </p:nvSpPr>
        <p:spPr/>
        <p:txBody>
          <a:bodyPr/>
          <a:lstStyle/>
          <a:p>
            <a:r>
              <a:rPr lang="en-US" dirty="0"/>
              <a:t>Basic Programming</a:t>
            </a:r>
          </a:p>
        </p:txBody>
      </p:sp>
      <p:sp>
        <p:nvSpPr>
          <p:cNvPr id="3" name="Content Placeholder 2">
            <a:extLst>
              <a:ext uri="{FF2B5EF4-FFF2-40B4-BE49-F238E27FC236}">
                <a16:creationId xmlns:a16="http://schemas.microsoft.com/office/drawing/2014/main" id="{8FC4338A-48E5-4E34-B651-CB9B1DF82EF6}"/>
              </a:ext>
            </a:extLst>
          </p:cNvPr>
          <p:cNvSpPr>
            <a:spLocks noGrp="1"/>
          </p:cNvSpPr>
          <p:nvPr>
            <p:ph idx="1"/>
          </p:nvPr>
        </p:nvSpPr>
        <p:spPr>
          <a:xfrm>
            <a:off x="743669" y="1825625"/>
            <a:ext cx="5225511" cy="4667250"/>
          </a:xfrm>
        </p:spPr>
        <p:txBody>
          <a:bodyPr/>
          <a:lstStyle/>
          <a:p>
            <a:r>
              <a:rPr lang="en-US" dirty="0"/>
              <a:t>To set objects we use “=“ or “&lt;-”. By convention, use equals for setting variables that don’t change (x=5) and the arrow for everything more complex</a:t>
            </a:r>
          </a:p>
          <a:p>
            <a:r>
              <a:rPr lang="en-US" dirty="0"/>
              <a:t>You re-write over previous values every time you evaluate</a:t>
            </a:r>
          </a:p>
          <a:p>
            <a:r>
              <a:rPr lang="en-US" dirty="0"/>
              <a:t>R is case sensitive</a:t>
            </a:r>
          </a:p>
          <a:p>
            <a:r>
              <a:rPr lang="en-US" dirty="0"/>
              <a:t>Use </a:t>
            </a:r>
            <a:r>
              <a:rPr lang="en-US" dirty="0" err="1"/>
              <a:t>ctrl+Enter</a:t>
            </a:r>
            <a:r>
              <a:rPr lang="en-US" dirty="0"/>
              <a:t> (</a:t>
            </a:r>
            <a:r>
              <a:rPr lang="en-US" dirty="0" err="1"/>
              <a:t>CMD+Return</a:t>
            </a:r>
            <a:r>
              <a:rPr lang="en-US" dirty="0"/>
              <a:t>) or run button to evaluate</a:t>
            </a:r>
          </a:p>
          <a:p>
            <a:endParaRPr lang="en-US" dirty="0"/>
          </a:p>
        </p:txBody>
      </p:sp>
      <p:sp>
        <p:nvSpPr>
          <p:cNvPr id="4" name="Content Placeholder 2">
            <a:extLst>
              <a:ext uri="{FF2B5EF4-FFF2-40B4-BE49-F238E27FC236}">
                <a16:creationId xmlns:a16="http://schemas.microsoft.com/office/drawing/2014/main" id="{59BC0A26-C347-45F7-BF9B-6AE101372E3A}"/>
              </a:ext>
            </a:extLst>
          </p:cNvPr>
          <p:cNvSpPr txBox="1">
            <a:spLocks/>
          </p:cNvSpPr>
          <p:nvPr/>
        </p:nvSpPr>
        <p:spPr>
          <a:xfrm>
            <a:off x="6783571" y="1690688"/>
            <a:ext cx="4822075"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onsolas" panose="020B0609020204030204" pitchFamily="49" charset="0"/>
              </a:rPr>
              <a:t>&gt; x = 5</a:t>
            </a: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[1] 5</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&gt; x = 7</a:t>
            </a: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[1] 7</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Error: object 'X' not found</a:t>
            </a:r>
          </a:p>
        </p:txBody>
      </p:sp>
      <p:sp>
        <p:nvSpPr>
          <p:cNvPr id="5" name="Slide Number Placeholder 4">
            <a:extLst>
              <a:ext uri="{FF2B5EF4-FFF2-40B4-BE49-F238E27FC236}">
                <a16:creationId xmlns:a16="http://schemas.microsoft.com/office/drawing/2014/main" id="{ADF5FA28-E335-4149-BC34-18A08F368EF9}"/>
              </a:ext>
            </a:extLst>
          </p:cNvPr>
          <p:cNvSpPr>
            <a:spLocks noGrp="1"/>
          </p:cNvSpPr>
          <p:nvPr>
            <p:ph type="sldNum" sz="quarter" idx="12"/>
          </p:nvPr>
        </p:nvSpPr>
        <p:spPr/>
        <p:txBody>
          <a:bodyPr/>
          <a:lstStyle/>
          <a:p>
            <a:fld id="{6D95AE55-B5F4-483D-AEFF-E8059F5502F5}" type="slidenum">
              <a:rPr lang="en-US" smtClean="0"/>
              <a:t>25</a:t>
            </a:fld>
            <a:endParaRPr lang="en-US"/>
          </a:p>
        </p:txBody>
      </p:sp>
    </p:spTree>
    <p:extLst>
      <p:ext uri="{BB962C8B-B14F-4D97-AF65-F5344CB8AC3E}">
        <p14:creationId xmlns:p14="http://schemas.microsoft.com/office/powerpoint/2010/main" val="2047798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4EBD-DF22-4D48-B41E-7CDBCD5A274F}"/>
              </a:ext>
            </a:extLst>
          </p:cNvPr>
          <p:cNvSpPr>
            <a:spLocks noGrp="1"/>
          </p:cNvSpPr>
          <p:nvPr>
            <p:ph type="title"/>
          </p:nvPr>
        </p:nvSpPr>
        <p:spPr/>
        <p:txBody>
          <a:bodyPr/>
          <a:lstStyle/>
          <a:p>
            <a:r>
              <a:rPr lang="en-US" dirty="0"/>
              <a:t>Basic Programming cont.</a:t>
            </a:r>
          </a:p>
        </p:txBody>
      </p:sp>
      <p:sp>
        <p:nvSpPr>
          <p:cNvPr id="3" name="Content Placeholder 2">
            <a:extLst>
              <a:ext uri="{FF2B5EF4-FFF2-40B4-BE49-F238E27FC236}">
                <a16:creationId xmlns:a16="http://schemas.microsoft.com/office/drawing/2014/main" id="{A9C7D083-0F2A-4ECD-9F4D-35FC35550CC2}"/>
              </a:ext>
            </a:extLst>
          </p:cNvPr>
          <p:cNvSpPr>
            <a:spLocks noGrp="1"/>
          </p:cNvSpPr>
          <p:nvPr>
            <p:ph idx="1"/>
          </p:nvPr>
        </p:nvSpPr>
        <p:spPr>
          <a:xfrm>
            <a:off x="838200" y="1825625"/>
            <a:ext cx="5257800" cy="4351338"/>
          </a:xfrm>
        </p:spPr>
        <p:txBody>
          <a:bodyPr/>
          <a:lstStyle/>
          <a:p>
            <a:pPr marL="0" indent="0">
              <a:buNone/>
            </a:pPr>
            <a:r>
              <a:rPr lang="en-US" sz="2400" dirty="0">
                <a:latin typeface="Consolas" panose="020B0609020204030204" pitchFamily="49" charset="0"/>
              </a:rPr>
              <a:t>&gt; x1 &lt;- c(10, 8, 10, 12)</a:t>
            </a:r>
          </a:p>
          <a:p>
            <a:pPr marL="0" indent="0">
              <a:buNone/>
            </a:pPr>
            <a:r>
              <a:rPr lang="en-US" sz="2400" dirty="0">
                <a:latin typeface="Consolas" panose="020B0609020204030204" pitchFamily="49" charset="0"/>
              </a:rPr>
              <a:t>&gt; mean(x1)</a:t>
            </a:r>
          </a:p>
          <a:p>
            <a:endParaRPr lang="en-US" sz="2400" dirty="0">
              <a:latin typeface="Consolas" panose="020B0609020204030204" pitchFamily="49" charset="0"/>
            </a:endParaRPr>
          </a:p>
          <a:p>
            <a:pPr marL="0" indent="0">
              <a:buNone/>
            </a:pPr>
            <a:r>
              <a:rPr lang="en-US" sz="2400" dirty="0">
                <a:latin typeface="Consolas" panose="020B0609020204030204" pitchFamily="49" charset="0"/>
              </a:rPr>
              <a:t>&gt; x2 &lt;- c(1, 2</a:t>
            </a:r>
          </a:p>
          <a:p>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log(), sqrt(), sum()</a:t>
            </a:r>
          </a:p>
        </p:txBody>
      </p:sp>
      <p:sp>
        <p:nvSpPr>
          <p:cNvPr id="4" name="Content Placeholder 2">
            <a:extLst>
              <a:ext uri="{FF2B5EF4-FFF2-40B4-BE49-F238E27FC236}">
                <a16:creationId xmlns:a16="http://schemas.microsoft.com/office/drawing/2014/main" id="{8A7E0E75-44E0-4DCD-8DAF-3F673CEC239D}"/>
              </a:ext>
            </a:extLst>
          </p:cNvPr>
          <p:cNvSpPr txBox="1">
            <a:spLocks/>
          </p:cNvSpPr>
          <p:nvPr/>
        </p:nvSpPr>
        <p:spPr>
          <a:xfrm>
            <a:off x="6621351" y="1690688"/>
            <a:ext cx="49736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1" dirty="0"/>
              <a:t>c() is short for concatenate, or combining things together</a:t>
            </a:r>
          </a:p>
          <a:p>
            <a:pPr marL="0" indent="0">
              <a:buNone/>
            </a:pPr>
            <a:endParaRPr lang="en-US" i="1" dirty="0"/>
          </a:p>
          <a:p>
            <a:pPr marL="0" indent="0">
              <a:buNone/>
            </a:pPr>
            <a:r>
              <a:rPr lang="en-US" i="1" dirty="0"/>
              <a:t>Lines can’t continue if left unfinished</a:t>
            </a:r>
          </a:p>
          <a:p>
            <a:pPr marL="0" indent="0">
              <a:buNone/>
            </a:pPr>
            <a:endParaRPr lang="en-US" i="1" dirty="0"/>
          </a:p>
          <a:p>
            <a:pPr marL="0" indent="0">
              <a:buNone/>
            </a:pPr>
            <a:r>
              <a:rPr lang="en-US" i="1" dirty="0"/>
              <a:t>Your turn: explore what happens when you take log of something</a:t>
            </a:r>
          </a:p>
        </p:txBody>
      </p:sp>
      <p:sp>
        <p:nvSpPr>
          <p:cNvPr id="5" name="Slide Number Placeholder 4">
            <a:extLst>
              <a:ext uri="{FF2B5EF4-FFF2-40B4-BE49-F238E27FC236}">
                <a16:creationId xmlns:a16="http://schemas.microsoft.com/office/drawing/2014/main" id="{6261BDF1-FDF0-4BED-B1BF-E6B6DA44EF13}"/>
              </a:ext>
            </a:extLst>
          </p:cNvPr>
          <p:cNvSpPr>
            <a:spLocks noGrp="1"/>
          </p:cNvSpPr>
          <p:nvPr>
            <p:ph type="sldNum" sz="quarter" idx="12"/>
          </p:nvPr>
        </p:nvSpPr>
        <p:spPr/>
        <p:txBody>
          <a:bodyPr/>
          <a:lstStyle/>
          <a:p>
            <a:fld id="{6D95AE55-B5F4-483D-AEFF-E8059F5502F5}" type="slidenum">
              <a:rPr lang="en-US" smtClean="0"/>
              <a:t>26</a:t>
            </a:fld>
            <a:endParaRPr lang="en-US"/>
          </a:p>
        </p:txBody>
      </p:sp>
    </p:spTree>
    <p:extLst>
      <p:ext uri="{BB962C8B-B14F-4D97-AF65-F5344CB8AC3E}">
        <p14:creationId xmlns:p14="http://schemas.microsoft.com/office/powerpoint/2010/main" val="1512553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4508-5FE8-451D-BAE0-E0E3DB8E6A06}"/>
              </a:ext>
            </a:extLst>
          </p:cNvPr>
          <p:cNvSpPr>
            <a:spLocks noGrp="1"/>
          </p:cNvSpPr>
          <p:nvPr>
            <p:ph type="title"/>
          </p:nvPr>
        </p:nvSpPr>
        <p:spPr/>
        <p:txBody>
          <a:bodyPr/>
          <a:lstStyle/>
          <a:p>
            <a:r>
              <a:rPr lang="en-US" dirty="0"/>
              <a:t>Basic Programming cont.</a:t>
            </a:r>
          </a:p>
        </p:txBody>
      </p:sp>
      <p:sp>
        <p:nvSpPr>
          <p:cNvPr id="3" name="Content Placeholder 2">
            <a:extLst>
              <a:ext uri="{FF2B5EF4-FFF2-40B4-BE49-F238E27FC236}">
                <a16:creationId xmlns:a16="http://schemas.microsoft.com/office/drawing/2014/main" id="{B871BCE9-9EE1-451B-8830-AF6A83424DDD}"/>
              </a:ext>
            </a:extLst>
          </p:cNvPr>
          <p:cNvSpPr>
            <a:spLocks noGrp="1"/>
          </p:cNvSpPr>
          <p:nvPr>
            <p:ph idx="1"/>
          </p:nvPr>
        </p:nvSpPr>
        <p:spPr>
          <a:xfrm>
            <a:off x="838200" y="1531088"/>
            <a:ext cx="10515600" cy="5209954"/>
          </a:xfrm>
        </p:spPr>
        <p:txBody>
          <a:bodyPr>
            <a:normAutofit/>
          </a:bodyPr>
          <a:lstStyle/>
          <a:p>
            <a:r>
              <a:rPr lang="en-US" dirty="0"/>
              <a:t>Enter the following code:   </a:t>
            </a:r>
          </a:p>
          <a:p>
            <a:pPr marL="0" indent="0">
              <a:buNone/>
            </a:pPr>
            <a:r>
              <a:rPr lang="en-US" sz="2400" dirty="0">
                <a:latin typeface="Consolas" panose="020B0609020204030204" pitchFamily="49" charset="0"/>
              </a:rPr>
              <a:t>x3 &lt;- c(2,4,6,8,10)</a:t>
            </a:r>
          </a:p>
          <a:p>
            <a:pPr marL="0" indent="0">
              <a:buNone/>
            </a:pPr>
            <a:r>
              <a:rPr lang="en-US" sz="2400" dirty="0">
                <a:latin typeface="Consolas" panose="020B0609020204030204" pitchFamily="49" charset="0"/>
              </a:rPr>
              <a:t>x3[5]</a:t>
            </a:r>
          </a:p>
          <a:p>
            <a:r>
              <a:rPr lang="en-US" dirty="0"/>
              <a:t>This returns the 5</a:t>
            </a:r>
            <a:r>
              <a:rPr lang="en-US" baseline="30000" dirty="0"/>
              <a:t>th</a:t>
            </a:r>
            <a:r>
              <a:rPr lang="en-US" dirty="0"/>
              <a:t> element (10)</a:t>
            </a:r>
          </a:p>
          <a:p>
            <a:endParaRPr lang="en-US" dirty="0"/>
          </a:p>
          <a:p>
            <a:pPr marL="0" indent="0">
              <a:buNone/>
            </a:pPr>
            <a:r>
              <a:rPr lang="en-US" sz="2400" dirty="0" err="1">
                <a:latin typeface="Consolas" panose="020B0609020204030204" pitchFamily="49" charset="0"/>
              </a:rPr>
              <a:t>myfirstdf</a:t>
            </a:r>
            <a:r>
              <a:rPr lang="en-US" sz="2400" dirty="0">
                <a:latin typeface="Consolas" panose="020B0609020204030204" pitchFamily="49" charset="0"/>
              </a:rPr>
              <a:t> &lt;- </a:t>
            </a:r>
            <a:r>
              <a:rPr lang="en-US" sz="2400" dirty="0" err="1">
                <a:latin typeface="Consolas" panose="020B0609020204030204" pitchFamily="49" charset="0"/>
              </a:rPr>
              <a:t>data.frame</a:t>
            </a:r>
            <a:r>
              <a:rPr lang="en-US" sz="2400" dirty="0">
                <a:latin typeface="Consolas" panose="020B0609020204030204" pitchFamily="49" charset="0"/>
              </a:rPr>
              <a:t>(sex = c("Male", "Male", "Female"), </a:t>
            </a:r>
          </a:p>
          <a:p>
            <a:pPr marL="0" indent="0">
              <a:buNone/>
            </a:pPr>
            <a:r>
              <a:rPr lang="en-US" sz="2400" dirty="0">
                <a:latin typeface="Consolas" panose="020B0609020204030204" pitchFamily="49" charset="0"/>
              </a:rPr>
              <a:t>   length = c(110, 112, 90), </a:t>
            </a:r>
          </a:p>
          <a:p>
            <a:pPr marL="0" indent="0">
              <a:buNone/>
            </a:pPr>
            <a:r>
              <a:rPr lang="en-US" sz="2400" dirty="0">
                <a:latin typeface="Consolas" panose="020B0609020204030204" pitchFamily="49" charset="0"/>
              </a:rPr>
              <a:t>   weight = c(3, 3.4, 2.4),</a:t>
            </a:r>
          </a:p>
          <a:p>
            <a:pPr marL="0" indent="0">
              <a:buNone/>
            </a:pPr>
            <a:r>
              <a:rPr lang="en-US" sz="2400" dirty="0">
                <a:latin typeface="Consolas" panose="020B0609020204030204" pitchFamily="49" charset="0"/>
              </a:rPr>
              <a:t>   age = c(2, 2, 1))</a:t>
            </a:r>
          </a:p>
          <a:p>
            <a:pPr marL="0" indent="0">
              <a:buNone/>
            </a:pPr>
            <a:r>
              <a:rPr lang="en-US" sz="2400" dirty="0" err="1">
                <a:latin typeface="Consolas" panose="020B0609020204030204" pitchFamily="49" charset="0"/>
              </a:rPr>
              <a:t>myfirstdf</a:t>
            </a:r>
            <a:endParaRPr lang="en-US" sz="2400" dirty="0">
              <a:latin typeface="Consolas" panose="020B0609020204030204" pitchFamily="49" charset="0"/>
            </a:endParaRPr>
          </a:p>
          <a:p>
            <a:r>
              <a:rPr lang="en-US" dirty="0"/>
              <a:t>Look at this </a:t>
            </a:r>
            <a:r>
              <a:rPr lang="en-US" dirty="0" err="1"/>
              <a:t>dataframe</a:t>
            </a:r>
            <a:r>
              <a:rPr lang="en-US" dirty="0"/>
              <a:t>! You’ve got some data!</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7B6C8817-FDE5-4BFC-A51B-67BD0A415BBE}"/>
              </a:ext>
            </a:extLst>
          </p:cNvPr>
          <p:cNvSpPr>
            <a:spLocks noGrp="1"/>
          </p:cNvSpPr>
          <p:nvPr>
            <p:ph type="sldNum" sz="quarter" idx="12"/>
          </p:nvPr>
        </p:nvSpPr>
        <p:spPr/>
        <p:txBody>
          <a:bodyPr/>
          <a:lstStyle/>
          <a:p>
            <a:fld id="{6D95AE55-B5F4-483D-AEFF-E8059F5502F5}" type="slidenum">
              <a:rPr lang="en-US" smtClean="0"/>
              <a:t>27</a:t>
            </a:fld>
            <a:endParaRPr lang="en-US"/>
          </a:p>
        </p:txBody>
      </p:sp>
    </p:spTree>
    <p:extLst>
      <p:ext uri="{BB962C8B-B14F-4D97-AF65-F5344CB8AC3E}">
        <p14:creationId xmlns:p14="http://schemas.microsoft.com/office/powerpoint/2010/main" val="173049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4508-5FE8-451D-BAE0-E0E3DB8E6A06}"/>
              </a:ext>
            </a:extLst>
          </p:cNvPr>
          <p:cNvSpPr>
            <a:spLocks noGrp="1"/>
          </p:cNvSpPr>
          <p:nvPr>
            <p:ph type="title"/>
          </p:nvPr>
        </p:nvSpPr>
        <p:spPr/>
        <p:txBody>
          <a:bodyPr/>
          <a:lstStyle/>
          <a:p>
            <a:r>
              <a:rPr lang="en-US" dirty="0"/>
              <a:t>Basic Programming cont.</a:t>
            </a:r>
          </a:p>
        </p:txBody>
      </p:sp>
      <p:sp>
        <p:nvSpPr>
          <p:cNvPr id="3" name="Content Placeholder 2">
            <a:extLst>
              <a:ext uri="{FF2B5EF4-FFF2-40B4-BE49-F238E27FC236}">
                <a16:creationId xmlns:a16="http://schemas.microsoft.com/office/drawing/2014/main" id="{B871BCE9-9EE1-451B-8830-AF6A83424DDD}"/>
              </a:ext>
            </a:extLst>
          </p:cNvPr>
          <p:cNvSpPr>
            <a:spLocks noGrp="1"/>
          </p:cNvSpPr>
          <p:nvPr>
            <p:ph idx="1"/>
          </p:nvPr>
        </p:nvSpPr>
        <p:spPr>
          <a:xfrm>
            <a:off x="838200" y="1531088"/>
            <a:ext cx="6235840" cy="5209954"/>
          </a:xfrm>
        </p:spPr>
        <p:txBody>
          <a:bodyPr>
            <a:normAutofit/>
          </a:bodyPr>
          <a:lstStyle/>
          <a:p>
            <a:r>
              <a:rPr lang="en-US" dirty="0"/>
              <a:t>Single quotes ‘x’ are usually interchangeable with double quotes “x”</a:t>
            </a:r>
          </a:p>
          <a:p>
            <a:r>
              <a:rPr lang="en-US" dirty="0"/>
              <a:t>Often you put things in quotes when they’re a variable inside a function or conversely when you’re telling R about a character string</a:t>
            </a:r>
          </a:p>
          <a:p>
            <a:endParaRPr lang="en-US" dirty="0"/>
          </a:p>
        </p:txBody>
      </p:sp>
      <p:sp>
        <p:nvSpPr>
          <p:cNvPr id="4" name="Slide Number Placeholder 3">
            <a:extLst>
              <a:ext uri="{FF2B5EF4-FFF2-40B4-BE49-F238E27FC236}">
                <a16:creationId xmlns:a16="http://schemas.microsoft.com/office/drawing/2014/main" id="{9EECAB6B-26E9-4D8C-B313-0A7516909DC6}"/>
              </a:ext>
            </a:extLst>
          </p:cNvPr>
          <p:cNvSpPr>
            <a:spLocks noGrp="1"/>
          </p:cNvSpPr>
          <p:nvPr>
            <p:ph type="sldNum" sz="quarter" idx="12"/>
          </p:nvPr>
        </p:nvSpPr>
        <p:spPr/>
        <p:txBody>
          <a:bodyPr/>
          <a:lstStyle/>
          <a:p>
            <a:fld id="{6D95AE55-B5F4-483D-AEFF-E8059F5502F5}" type="slidenum">
              <a:rPr lang="en-US" smtClean="0"/>
              <a:t>28</a:t>
            </a:fld>
            <a:endParaRPr lang="en-US"/>
          </a:p>
        </p:txBody>
      </p:sp>
    </p:spTree>
    <p:extLst>
      <p:ext uri="{BB962C8B-B14F-4D97-AF65-F5344CB8AC3E}">
        <p14:creationId xmlns:p14="http://schemas.microsoft.com/office/powerpoint/2010/main" val="3485748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NAs</a:t>
            </a:r>
          </a:p>
        </p:txBody>
      </p:sp>
      <p:sp>
        <p:nvSpPr>
          <p:cNvPr id="3" name="Content Placeholder 2">
            <a:extLst>
              <a:ext uri="{FF2B5EF4-FFF2-40B4-BE49-F238E27FC236}">
                <a16:creationId xmlns:a16="http://schemas.microsoft.com/office/drawing/2014/main" id="{E2432BF2-832B-4E8A-87C0-16CEBB05520F}"/>
              </a:ext>
            </a:extLst>
          </p:cNvPr>
          <p:cNvSpPr>
            <a:spLocks noGrp="1"/>
          </p:cNvSpPr>
          <p:nvPr>
            <p:ph idx="1"/>
          </p:nvPr>
        </p:nvSpPr>
        <p:spPr>
          <a:xfrm>
            <a:off x="838200" y="1825625"/>
            <a:ext cx="5509437" cy="4351338"/>
          </a:xfrm>
        </p:spPr>
        <p:txBody>
          <a:bodyPr/>
          <a:lstStyle/>
          <a:p>
            <a:r>
              <a:rPr lang="en-US" dirty="0"/>
              <a:t>If you import your own data, you’ll inevitably run into NA issues. </a:t>
            </a:r>
          </a:p>
          <a:p>
            <a:r>
              <a:rPr lang="en-US" dirty="0"/>
              <a:t>An NA is just a known “blank”</a:t>
            </a:r>
          </a:p>
          <a:p>
            <a:r>
              <a:rPr lang="en-US" dirty="0"/>
              <a:t>R will often throw errors for NAs</a:t>
            </a:r>
          </a:p>
          <a:p>
            <a:endParaRPr lang="en-US" dirty="0"/>
          </a:p>
          <a:p>
            <a:r>
              <a:rPr lang="en-US" dirty="0"/>
              <a:t>You can usually remove NAs in a function (usually good idea) or filter them out ahead of time</a:t>
            </a:r>
          </a:p>
          <a:p>
            <a:endParaRPr lang="en-US" dirty="0"/>
          </a:p>
        </p:txBody>
      </p:sp>
      <p:sp>
        <p:nvSpPr>
          <p:cNvPr id="4" name="Content Placeholder 2">
            <a:extLst>
              <a:ext uri="{FF2B5EF4-FFF2-40B4-BE49-F238E27FC236}">
                <a16:creationId xmlns:a16="http://schemas.microsoft.com/office/drawing/2014/main" id="{95D43AFE-ED3F-476D-AAAD-54CCF52FF24E}"/>
              </a:ext>
            </a:extLst>
          </p:cNvPr>
          <p:cNvSpPr txBox="1">
            <a:spLocks/>
          </p:cNvSpPr>
          <p:nvPr/>
        </p:nvSpPr>
        <p:spPr>
          <a:xfrm>
            <a:off x="6783572" y="1804471"/>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mean(c(3,4,5,6,NA))</a:t>
            </a:r>
          </a:p>
          <a:p>
            <a:pPr marL="0" indent="0">
              <a:buNone/>
            </a:pPr>
            <a:r>
              <a:rPr lang="en-US" sz="2000" dirty="0">
                <a:latin typeface="Consolas" panose="020B0609020204030204" pitchFamily="49" charset="0"/>
              </a:rPr>
              <a:t>[1] NA</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mean(c(3,4,5,6,NA), na.rm = TRUE)</a:t>
            </a:r>
          </a:p>
          <a:p>
            <a:pPr marL="0" indent="0">
              <a:buNone/>
            </a:pPr>
            <a:r>
              <a:rPr lang="en-US" sz="2000" dirty="0">
                <a:latin typeface="Consolas" panose="020B0609020204030204" pitchFamily="49" charset="0"/>
              </a:rPr>
              <a:t>[1] 4.5</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8" name="Content Placeholder 2">
            <a:extLst>
              <a:ext uri="{FF2B5EF4-FFF2-40B4-BE49-F238E27FC236}">
                <a16:creationId xmlns:a16="http://schemas.microsoft.com/office/drawing/2014/main" id="{6C8F6450-4806-49BA-B5FF-62DB7ABADC47}"/>
              </a:ext>
            </a:extLst>
          </p:cNvPr>
          <p:cNvSpPr txBox="1">
            <a:spLocks/>
          </p:cNvSpPr>
          <p:nvPr/>
        </p:nvSpPr>
        <p:spPr>
          <a:xfrm>
            <a:off x="6783572" y="4635795"/>
            <a:ext cx="4570228" cy="2143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Remember: </a:t>
            </a:r>
          </a:p>
          <a:p>
            <a:pPr marL="0" indent="0">
              <a:buNone/>
            </a:pPr>
            <a:r>
              <a:rPr lang="en-US" sz="3200" dirty="0"/>
              <a:t>“A blank is not a zero!”</a:t>
            </a:r>
          </a:p>
          <a:p>
            <a:endParaRPr lang="en-US" sz="3200" dirty="0"/>
          </a:p>
        </p:txBody>
      </p:sp>
      <p:sp>
        <p:nvSpPr>
          <p:cNvPr id="5" name="Slide Number Placeholder 4">
            <a:extLst>
              <a:ext uri="{FF2B5EF4-FFF2-40B4-BE49-F238E27FC236}">
                <a16:creationId xmlns:a16="http://schemas.microsoft.com/office/drawing/2014/main" id="{C4EDD6AF-3D11-4A9B-9127-3B58329D3F34}"/>
              </a:ext>
            </a:extLst>
          </p:cNvPr>
          <p:cNvSpPr>
            <a:spLocks noGrp="1"/>
          </p:cNvSpPr>
          <p:nvPr>
            <p:ph type="sldNum" sz="quarter" idx="12"/>
          </p:nvPr>
        </p:nvSpPr>
        <p:spPr/>
        <p:txBody>
          <a:bodyPr/>
          <a:lstStyle/>
          <a:p>
            <a:fld id="{6D95AE55-B5F4-483D-AEFF-E8059F5502F5}" type="slidenum">
              <a:rPr lang="en-US" smtClean="0"/>
              <a:t>29</a:t>
            </a:fld>
            <a:endParaRPr lang="en-US"/>
          </a:p>
        </p:txBody>
      </p:sp>
    </p:spTree>
    <p:extLst>
      <p:ext uri="{BB962C8B-B14F-4D97-AF65-F5344CB8AC3E}">
        <p14:creationId xmlns:p14="http://schemas.microsoft.com/office/powerpoint/2010/main" val="2138032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DC76-38F5-480E-9F5F-D7A7FA92285F}"/>
              </a:ext>
            </a:extLst>
          </p:cNvPr>
          <p:cNvSpPr>
            <a:spLocks noGrp="1"/>
          </p:cNvSpPr>
          <p:nvPr>
            <p:ph type="title"/>
          </p:nvPr>
        </p:nvSpPr>
        <p:spPr/>
        <p:txBody>
          <a:bodyPr/>
          <a:lstStyle/>
          <a:p>
            <a:r>
              <a:rPr lang="en-US" dirty="0"/>
              <a:t>Course Outcomes cont.</a:t>
            </a:r>
          </a:p>
        </p:txBody>
      </p:sp>
      <p:sp>
        <p:nvSpPr>
          <p:cNvPr id="3" name="Content Placeholder 2">
            <a:extLst>
              <a:ext uri="{FF2B5EF4-FFF2-40B4-BE49-F238E27FC236}">
                <a16:creationId xmlns:a16="http://schemas.microsoft.com/office/drawing/2014/main" id="{218AC51A-FA44-43D7-9398-80927BFF8AE6}"/>
              </a:ext>
            </a:extLst>
          </p:cNvPr>
          <p:cNvSpPr>
            <a:spLocks noGrp="1"/>
          </p:cNvSpPr>
          <p:nvPr>
            <p:ph idx="1"/>
          </p:nvPr>
        </p:nvSpPr>
        <p:spPr>
          <a:xfrm>
            <a:off x="531628" y="1825625"/>
            <a:ext cx="6507125" cy="4351338"/>
          </a:xfrm>
        </p:spPr>
        <p:txBody>
          <a:bodyPr>
            <a:normAutofit lnSpcReduction="10000"/>
          </a:bodyPr>
          <a:lstStyle/>
          <a:p>
            <a:pPr marL="0" indent="0">
              <a:buNone/>
            </a:pPr>
            <a:r>
              <a:rPr lang="en-US" dirty="0"/>
              <a:t>1 – Remember: Recognize basic codes / 	commands. Recall resources</a:t>
            </a:r>
          </a:p>
          <a:p>
            <a:pPr marL="0" indent="0">
              <a:buNone/>
            </a:pPr>
            <a:r>
              <a:rPr lang="en-US" dirty="0"/>
              <a:t>2 – Understand: Know the how &amp; why of 	what code does</a:t>
            </a:r>
          </a:p>
          <a:p>
            <a:pPr marL="0" indent="0">
              <a:buNone/>
            </a:pPr>
            <a:r>
              <a:rPr lang="en-US" dirty="0"/>
              <a:t>3 – Apply: Use this knowledge in new 	situations</a:t>
            </a:r>
          </a:p>
          <a:p>
            <a:pPr marL="339725" indent="-339725"/>
            <a:endParaRPr lang="en-US" dirty="0"/>
          </a:p>
          <a:p>
            <a:pPr marL="0" indent="0">
              <a:buNone/>
            </a:pPr>
            <a:r>
              <a:rPr lang="en-US" dirty="0"/>
              <a:t>Not everyone needs to be an expert, but if you’re here, I want you to move up a level and at least be able to “read” R</a:t>
            </a:r>
          </a:p>
        </p:txBody>
      </p:sp>
      <p:sp>
        <p:nvSpPr>
          <p:cNvPr id="4" name="Slide Number Placeholder 3">
            <a:extLst>
              <a:ext uri="{FF2B5EF4-FFF2-40B4-BE49-F238E27FC236}">
                <a16:creationId xmlns:a16="http://schemas.microsoft.com/office/drawing/2014/main" id="{34C11371-6E01-4A74-9752-C7B62A330115}"/>
              </a:ext>
            </a:extLst>
          </p:cNvPr>
          <p:cNvSpPr>
            <a:spLocks noGrp="1"/>
          </p:cNvSpPr>
          <p:nvPr>
            <p:ph type="sldNum" sz="quarter" idx="12"/>
          </p:nvPr>
        </p:nvSpPr>
        <p:spPr/>
        <p:txBody>
          <a:bodyPr/>
          <a:lstStyle/>
          <a:p>
            <a:fld id="{6D95AE55-B5F4-483D-AEFF-E8059F5502F5}" type="slidenum">
              <a:rPr lang="en-US" smtClean="0"/>
              <a:t>3</a:t>
            </a:fld>
            <a:endParaRPr lang="en-US"/>
          </a:p>
        </p:txBody>
      </p:sp>
    </p:spTree>
    <p:extLst>
      <p:ext uri="{BB962C8B-B14F-4D97-AF65-F5344CB8AC3E}">
        <p14:creationId xmlns:p14="http://schemas.microsoft.com/office/powerpoint/2010/main" val="4001751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44EA-AA07-4F13-B003-0FC259939092}"/>
              </a:ext>
            </a:extLst>
          </p:cNvPr>
          <p:cNvSpPr>
            <a:spLocks noGrp="1"/>
          </p:cNvSpPr>
          <p:nvPr>
            <p:ph type="title"/>
          </p:nvPr>
        </p:nvSpPr>
        <p:spPr/>
        <p:txBody>
          <a:bodyPr>
            <a:normAutofit/>
          </a:bodyPr>
          <a:lstStyle/>
          <a:p>
            <a:r>
              <a:rPr lang="en-US" dirty="0"/>
              <a:t>Operators</a:t>
            </a:r>
          </a:p>
        </p:txBody>
      </p:sp>
      <p:sp>
        <p:nvSpPr>
          <p:cNvPr id="4" name="Slide Number Placeholder 3">
            <a:extLst>
              <a:ext uri="{FF2B5EF4-FFF2-40B4-BE49-F238E27FC236}">
                <a16:creationId xmlns:a16="http://schemas.microsoft.com/office/drawing/2014/main" id="{8CDE58F4-2A5A-4926-A536-B5C969F01743}"/>
              </a:ext>
            </a:extLst>
          </p:cNvPr>
          <p:cNvSpPr>
            <a:spLocks noGrp="1"/>
          </p:cNvSpPr>
          <p:nvPr>
            <p:ph type="sldNum" sz="quarter" idx="12"/>
          </p:nvPr>
        </p:nvSpPr>
        <p:spPr/>
        <p:txBody>
          <a:bodyPr/>
          <a:lstStyle/>
          <a:p>
            <a:fld id="{6D95AE55-B5F4-483D-AEFF-E8059F5502F5}" type="slidenum">
              <a:rPr lang="en-US" smtClean="0"/>
              <a:t>30</a:t>
            </a:fld>
            <a:endParaRPr lang="en-US"/>
          </a:p>
        </p:txBody>
      </p:sp>
      <p:grpSp>
        <p:nvGrpSpPr>
          <p:cNvPr id="72" name="Group 71">
            <a:extLst>
              <a:ext uri="{FF2B5EF4-FFF2-40B4-BE49-F238E27FC236}">
                <a16:creationId xmlns:a16="http://schemas.microsoft.com/office/drawing/2014/main" id="{3D51DDBD-DFBD-416F-A872-0BC943BF84AB}"/>
              </a:ext>
            </a:extLst>
          </p:cNvPr>
          <p:cNvGrpSpPr/>
          <p:nvPr/>
        </p:nvGrpSpPr>
        <p:grpSpPr>
          <a:xfrm>
            <a:off x="9609825" y="1416683"/>
            <a:ext cx="1758048" cy="1487151"/>
            <a:chOff x="3189814" y="1335253"/>
            <a:chExt cx="1758048" cy="1487151"/>
          </a:xfrm>
        </p:grpSpPr>
        <p:grpSp>
          <p:nvGrpSpPr>
            <p:cNvPr id="53" name="Group 52">
              <a:extLst>
                <a:ext uri="{FF2B5EF4-FFF2-40B4-BE49-F238E27FC236}">
                  <a16:creationId xmlns:a16="http://schemas.microsoft.com/office/drawing/2014/main" id="{99BC257E-FD2E-4B98-85EF-01195D51D1B6}"/>
                </a:ext>
              </a:extLst>
            </p:cNvPr>
            <p:cNvGrpSpPr/>
            <p:nvPr/>
          </p:nvGrpSpPr>
          <p:grpSpPr>
            <a:xfrm>
              <a:off x="3260695" y="1335253"/>
              <a:ext cx="1620285" cy="1487151"/>
              <a:chOff x="5428218" y="1861025"/>
              <a:chExt cx="1620285" cy="1487151"/>
            </a:xfrm>
          </p:grpSpPr>
          <p:grpSp>
            <p:nvGrpSpPr>
              <p:cNvPr id="34" name="Group 33">
                <a:extLst>
                  <a:ext uri="{FF2B5EF4-FFF2-40B4-BE49-F238E27FC236}">
                    <a16:creationId xmlns:a16="http://schemas.microsoft.com/office/drawing/2014/main" id="{705AE446-32A5-4519-881A-3970098C7EF3}"/>
                  </a:ext>
                </a:extLst>
              </p:cNvPr>
              <p:cNvGrpSpPr/>
              <p:nvPr/>
            </p:nvGrpSpPr>
            <p:grpSpPr>
              <a:xfrm>
                <a:off x="5428218" y="2275033"/>
                <a:ext cx="1620285" cy="1073143"/>
                <a:chOff x="6667736" y="2005965"/>
                <a:chExt cx="1351124" cy="894873"/>
              </a:xfrm>
            </p:grpSpPr>
            <p:sp>
              <p:nvSpPr>
                <p:cNvPr id="35" name="Freeform: Shape 34">
                  <a:extLst>
                    <a:ext uri="{FF2B5EF4-FFF2-40B4-BE49-F238E27FC236}">
                      <a16:creationId xmlns:a16="http://schemas.microsoft.com/office/drawing/2014/main" id="{5A8BA082-75B2-434A-8463-CB1E1A7CF210}"/>
                    </a:ext>
                  </a:extLst>
                </p:cNvPr>
                <p:cNvSpPr/>
                <p:nvPr/>
              </p:nvSpPr>
              <p:spPr>
                <a:xfrm>
                  <a:off x="7134225" y="2076450"/>
                  <a:ext cx="421481" cy="752475"/>
                </a:xfrm>
                <a:custGeom>
                  <a:avLst/>
                  <a:gdLst>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61938 w 421481"/>
                    <a:gd name="connsiteY65" fmla="*/ 47625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7194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80987 w 421481"/>
                    <a:gd name="connsiteY33" fmla="*/ 707232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0 w 421481"/>
                    <a:gd name="connsiteY18" fmla="*/ 366712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21481" h="752475">
                      <a:moveTo>
                        <a:pt x="209550" y="0"/>
                      </a:moveTo>
                      <a:lnTo>
                        <a:pt x="164306" y="33338"/>
                      </a:lnTo>
                      <a:lnTo>
                        <a:pt x="150019" y="50006"/>
                      </a:lnTo>
                      <a:lnTo>
                        <a:pt x="135731" y="61913"/>
                      </a:lnTo>
                      <a:lnTo>
                        <a:pt x="116681" y="78581"/>
                      </a:lnTo>
                      <a:lnTo>
                        <a:pt x="107156" y="90488"/>
                      </a:lnTo>
                      <a:lnTo>
                        <a:pt x="90488" y="107156"/>
                      </a:lnTo>
                      <a:lnTo>
                        <a:pt x="80963" y="126206"/>
                      </a:lnTo>
                      <a:lnTo>
                        <a:pt x="69056" y="145256"/>
                      </a:lnTo>
                      <a:lnTo>
                        <a:pt x="52388" y="164306"/>
                      </a:lnTo>
                      <a:lnTo>
                        <a:pt x="45244" y="192881"/>
                      </a:lnTo>
                      <a:lnTo>
                        <a:pt x="33338" y="211931"/>
                      </a:lnTo>
                      <a:lnTo>
                        <a:pt x="28575" y="226219"/>
                      </a:lnTo>
                      <a:lnTo>
                        <a:pt x="16669" y="250031"/>
                      </a:lnTo>
                      <a:lnTo>
                        <a:pt x="11906" y="276225"/>
                      </a:lnTo>
                      <a:lnTo>
                        <a:pt x="7144" y="295275"/>
                      </a:lnTo>
                      <a:lnTo>
                        <a:pt x="2381" y="319088"/>
                      </a:lnTo>
                      <a:lnTo>
                        <a:pt x="0" y="335756"/>
                      </a:lnTo>
                      <a:lnTo>
                        <a:pt x="0" y="366712"/>
                      </a:lnTo>
                      <a:lnTo>
                        <a:pt x="0" y="400050"/>
                      </a:lnTo>
                      <a:lnTo>
                        <a:pt x="2382" y="428625"/>
                      </a:lnTo>
                      <a:lnTo>
                        <a:pt x="9525" y="459582"/>
                      </a:lnTo>
                      <a:lnTo>
                        <a:pt x="21432" y="511969"/>
                      </a:lnTo>
                      <a:lnTo>
                        <a:pt x="45244" y="564356"/>
                      </a:lnTo>
                      <a:lnTo>
                        <a:pt x="69056" y="611981"/>
                      </a:lnTo>
                      <a:lnTo>
                        <a:pt x="88106" y="638175"/>
                      </a:lnTo>
                      <a:lnTo>
                        <a:pt x="111919" y="669131"/>
                      </a:lnTo>
                      <a:lnTo>
                        <a:pt x="150020" y="711994"/>
                      </a:lnTo>
                      <a:lnTo>
                        <a:pt x="185738" y="733425"/>
                      </a:lnTo>
                      <a:lnTo>
                        <a:pt x="211931" y="752475"/>
                      </a:lnTo>
                      <a:lnTo>
                        <a:pt x="233363" y="738188"/>
                      </a:lnTo>
                      <a:lnTo>
                        <a:pt x="259556" y="726281"/>
                      </a:lnTo>
                      <a:lnTo>
                        <a:pt x="280987" y="707231"/>
                      </a:lnTo>
                      <a:lnTo>
                        <a:pt x="307181" y="681037"/>
                      </a:lnTo>
                      <a:lnTo>
                        <a:pt x="319088" y="666750"/>
                      </a:lnTo>
                      <a:lnTo>
                        <a:pt x="333375" y="647700"/>
                      </a:lnTo>
                      <a:lnTo>
                        <a:pt x="340519" y="633413"/>
                      </a:lnTo>
                      <a:lnTo>
                        <a:pt x="347663" y="623888"/>
                      </a:lnTo>
                      <a:lnTo>
                        <a:pt x="357187" y="602457"/>
                      </a:lnTo>
                      <a:lnTo>
                        <a:pt x="369094" y="583406"/>
                      </a:lnTo>
                      <a:lnTo>
                        <a:pt x="381000" y="561975"/>
                      </a:lnTo>
                      <a:lnTo>
                        <a:pt x="385763" y="550069"/>
                      </a:lnTo>
                      <a:lnTo>
                        <a:pt x="390525" y="538163"/>
                      </a:lnTo>
                      <a:lnTo>
                        <a:pt x="392906" y="523875"/>
                      </a:lnTo>
                      <a:lnTo>
                        <a:pt x="400050" y="504825"/>
                      </a:lnTo>
                      <a:lnTo>
                        <a:pt x="404813" y="481013"/>
                      </a:lnTo>
                      <a:lnTo>
                        <a:pt x="411956" y="461963"/>
                      </a:lnTo>
                      <a:lnTo>
                        <a:pt x="414338" y="442913"/>
                      </a:lnTo>
                      <a:lnTo>
                        <a:pt x="416719" y="431006"/>
                      </a:lnTo>
                      <a:lnTo>
                        <a:pt x="421481" y="385763"/>
                      </a:lnTo>
                      <a:lnTo>
                        <a:pt x="421481" y="347663"/>
                      </a:lnTo>
                      <a:lnTo>
                        <a:pt x="416719" y="314325"/>
                      </a:lnTo>
                      <a:lnTo>
                        <a:pt x="407194" y="273844"/>
                      </a:lnTo>
                      <a:lnTo>
                        <a:pt x="400050" y="247650"/>
                      </a:lnTo>
                      <a:lnTo>
                        <a:pt x="385762" y="216694"/>
                      </a:lnTo>
                      <a:lnTo>
                        <a:pt x="378619" y="197644"/>
                      </a:lnTo>
                      <a:lnTo>
                        <a:pt x="361950" y="169069"/>
                      </a:lnTo>
                      <a:lnTo>
                        <a:pt x="352425" y="150019"/>
                      </a:lnTo>
                      <a:lnTo>
                        <a:pt x="333375" y="123825"/>
                      </a:lnTo>
                      <a:lnTo>
                        <a:pt x="321469" y="102394"/>
                      </a:lnTo>
                      <a:lnTo>
                        <a:pt x="304800" y="85725"/>
                      </a:lnTo>
                      <a:lnTo>
                        <a:pt x="290513" y="73819"/>
                      </a:lnTo>
                      <a:lnTo>
                        <a:pt x="278606" y="59531"/>
                      </a:lnTo>
                      <a:lnTo>
                        <a:pt x="247651" y="30956"/>
                      </a:lnTo>
                      <a:lnTo>
                        <a:pt x="20955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C0CDCBF0-D472-41C3-B77D-537386C0238D}"/>
                    </a:ext>
                  </a:extLst>
                </p:cNvPr>
                <p:cNvSpPr/>
                <p:nvPr/>
              </p:nvSpPr>
              <p:spPr>
                <a:xfrm>
                  <a:off x="7344965" y="2005965"/>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7" name="Freeform: Shape 36">
                  <a:extLst>
                    <a:ext uri="{FF2B5EF4-FFF2-40B4-BE49-F238E27FC236}">
                      <a16:creationId xmlns:a16="http://schemas.microsoft.com/office/drawing/2014/main" id="{DA91A760-EE6F-4957-BA31-2A6129F9A0F3}"/>
                    </a:ext>
                  </a:extLst>
                </p:cNvPr>
                <p:cNvSpPr/>
                <p:nvPr/>
              </p:nvSpPr>
              <p:spPr>
                <a:xfrm flipH="1">
                  <a:off x="6667736" y="2011203"/>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8" name="Oval 37">
                  <a:extLst>
                    <a:ext uri="{FF2B5EF4-FFF2-40B4-BE49-F238E27FC236}">
                      <a16:creationId xmlns:a16="http://schemas.microsoft.com/office/drawing/2014/main" id="{E87DB7A2-BDB3-47D1-B940-E415565E4AE2}"/>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67CD9D9-E23D-4508-8DED-E8B8451B6B1E}"/>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a:extLst>
                  <a:ext uri="{FF2B5EF4-FFF2-40B4-BE49-F238E27FC236}">
                    <a16:creationId xmlns:a16="http://schemas.microsoft.com/office/drawing/2014/main" id="{B6E1CC75-4D16-4EFD-8720-C9773224AF24}"/>
                  </a:ext>
                </a:extLst>
              </p:cNvPr>
              <p:cNvSpPr txBox="1"/>
              <p:nvPr/>
            </p:nvSpPr>
            <p:spPr>
              <a:xfrm>
                <a:off x="5706357" y="1861025"/>
                <a:ext cx="1060008" cy="369332"/>
              </a:xfrm>
              <a:prstGeom prst="rect">
                <a:avLst/>
              </a:prstGeom>
              <a:noFill/>
            </p:spPr>
            <p:txBody>
              <a:bodyPr wrap="square" rtlCol="0">
                <a:spAutoFit/>
              </a:bodyPr>
              <a:lstStyle/>
              <a:p>
                <a:pPr algn="ctr"/>
                <a:r>
                  <a:rPr lang="en-US" dirty="0"/>
                  <a:t>X | Y</a:t>
                </a:r>
              </a:p>
            </p:txBody>
          </p:sp>
        </p:grpSp>
        <p:sp>
          <p:nvSpPr>
            <p:cNvPr id="63" name="TextBox 62">
              <a:extLst>
                <a:ext uri="{FF2B5EF4-FFF2-40B4-BE49-F238E27FC236}">
                  <a16:creationId xmlns:a16="http://schemas.microsoft.com/office/drawing/2014/main" id="{DED48D10-3A03-4D70-AAFF-14B944C73513}"/>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73" name="Group 72">
            <a:extLst>
              <a:ext uri="{FF2B5EF4-FFF2-40B4-BE49-F238E27FC236}">
                <a16:creationId xmlns:a16="http://schemas.microsoft.com/office/drawing/2014/main" id="{A2D15AD1-40DA-41E2-A511-057F4AFCFBEC}"/>
              </a:ext>
            </a:extLst>
          </p:cNvPr>
          <p:cNvGrpSpPr/>
          <p:nvPr/>
        </p:nvGrpSpPr>
        <p:grpSpPr>
          <a:xfrm>
            <a:off x="5239089" y="1447013"/>
            <a:ext cx="1758048" cy="1487153"/>
            <a:chOff x="3189814" y="1335253"/>
            <a:chExt cx="1758048" cy="1487153"/>
          </a:xfrm>
        </p:grpSpPr>
        <p:grpSp>
          <p:nvGrpSpPr>
            <p:cNvPr id="74" name="Group 73">
              <a:extLst>
                <a:ext uri="{FF2B5EF4-FFF2-40B4-BE49-F238E27FC236}">
                  <a16:creationId xmlns:a16="http://schemas.microsoft.com/office/drawing/2014/main" id="{024BF153-EB22-43C5-BACE-4DD39C93B299}"/>
                </a:ext>
              </a:extLst>
            </p:cNvPr>
            <p:cNvGrpSpPr/>
            <p:nvPr/>
          </p:nvGrpSpPr>
          <p:grpSpPr>
            <a:xfrm>
              <a:off x="3260695" y="1335253"/>
              <a:ext cx="1617143" cy="1487153"/>
              <a:chOff x="5428218" y="1861025"/>
              <a:chExt cx="1617143" cy="1487153"/>
            </a:xfrm>
          </p:grpSpPr>
          <p:grpSp>
            <p:nvGrpSpPr>
              <p:cNvPr id="76" name="Group 75">
                <a:extLst>
                  <a:ext uri="{FF2B5EF4-FFF2-40B4-BE49-F238E27FC236}">
                    <a16:creationId xmlns:a16="http://schemas.microsoft.com/office/drawing/2014/main" id="{BFF56ECA-4BBC-48C3-A555-80362FBE209A}"/>
                  </a:ext>
                </a:extLst>
              </p:cNvPr>
              <p:cNvGrpSpPr/>
              <p:nvPr/>
            </p:nvGrpSpPr>
            <p:grpSpPr>
              <a:xfrm>
                <a:off x="5428218" y="2281316"/>
                <a:ext cx="1617143" cy="1066862"/>
                <a:chOff x="6667736" y="2011203"/>
                <a:chExt cx="1348504" cy="889635"/>
              </a:xfrm>
            </p:grpSpPr>
            <p:sp>
              <p:nvSpPr>
                <p:cNvPr id="78" name="Freeform: Shape 77">
                  <a:extLst>
                    <a:ext uri="{FF2B5EF4-FFF2-40B4-BE49-F238E27FC236}">
                      <a16:creationId xmlns:a16="http://schemas.microsoft.com/office/drawing/2014/main" id="{6CA03B8F-8A5D-4076-A06D-671E22C8A43A}"/>
                    </a:ext>
                  </a:extLst>
                </p:cNvPr>
                <p:cNvSpPr/>
                <p:nvPr/>
              </p:nvSpPr>
              <p:spPr>
                <a:xfrm>
                  <a:off x="7134225" y="2076450"/>
                  <a:ext cx="421481" cy="752475"/>
                </a:xfrm>
                <a:custGeom>
                  <a:avLst/>
                  <a:gdLst>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61938 w 421481"/>
                    <a:gd name="connsiteY65" fmla="*/ 47625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7194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80987 w 421481"/>
                    <a:gd name="connsiteY33" fmla="*/ 707232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0 w 421481"/>
                    <a:gd name="connsiteY18" fmla="*/ 366712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21481" h="752475">
                      <a:moveTo>
                        <a:pt x="209550" y="0"/>
                      </a:moveTo>
                      <a:lnTo>
                        <a:pt x="164306" y="33338"/>
                      </a:lnTo>
                      <a:lnTo>
                        <a:pt x="150019" y="50006"/>
                      </a:lnTo>
                      <a:lnTo>
                        <a:pt x="135731" y="61913"/>
                      </a:lnTo>
                      <a:lnTo>
                        <a:pt x="116681" y="78581"/>
                      </a:lnTo>
                      <a:lnTo>
                        <a:pt x="107156" y="90488"/>
                      </a:lnTo>
                      <a:lnTo>
                        <a:pt x="90488" y="107156"/>
                      </a:lnTo>
                      <a:lnTo>
                        <a:pt x="80963" y="126206"/>
                      </a:lnTo>
                      <a:lnTo>
                        <a:pt x="69056" y="145256"/>
                      </a:lnTo>
                      <a:lnTo>
                        <a:pt x="52388" y="164306"/>
                      </a:lnTo>
                      <a:lnTo>
                        <a:pt x="45244" y="192881"/>
                      </a:lnTo>
                      <a:lnTo>
                        <a:pt x="33338" y="211931"/>
                      </a:lnTo>
                      <a:lnTo>
                        <a:pt x="28575" y="226219"/>
                      </a:lnTo>
                      <a:lnTo>
                        <a:pt x="16669" y="250031"/>
                      </a:lnTo>
                      <a:lnTo>
                        <a:pt x="11906" y="276225"/>
                      </a:lnTo>
                      <a:lnTo>
                        <a:pt x="7144" y="295275"/>
                      </a:lnTo>
                      <a:lnTo>
                        <a:pt x="2381" y="319088"/>
                      </a:lnTo>
                      <a:lnTo>
                        <a:pt x="0" y="335756"/>
                      </a:lnTo>
                      <a:lnTo>
                        <a:pt x="0" y="366712"/>
                      </a:lnTo>
                      <a:lnTo>
                        <a:pt x="0" y="400050"/>
                      </a:lnTo>
                      <a:lnTo>
                        <a:pt x="2382" y="428625"/>
                      </a:lnTo>
                      <a:lnTo>
                        <a:pt x="9525" y="459582"/>
                      </a:lnTo>
                      <a:lnTo>
                        <a:pt x="21432" y="511969"/>
                      </a:lnTo>
                      <a:lnTo>
                        <a:pt x="45244" y="564356"/>
                      </a:lnTo>
                      <a:lnTo>
                        <a:pt x="69056" y="611981"/>
                      </a:lnTo>
                      <a:lnTo>
                        <a:pt x="88106" y="638175"/>
                      </a:lnTo>
                      <a:lnTo>
                        <a:pt x="111919" y="669131"/>
                      </a:lnTo>
                      <a:lnTo>
                        <a:pt x="150020" y="711994"/>
                      </a:lnTo>
                      <a:lnTo>
                        <a:pt x="185738" y="733425"/>
                      </a:lnTo>
                      <a:lnTo>
                        <a:pt x="211931" y="752475"/>
                      </a:lnTo>
                      <a:lnTo>
                        <a:pt x="233363" y="738188"/>
                      </a:lnTo>
                      <a:lnTo>
                        <a:pt x="259556" y="726281"/>
                      </a:lnTo>
                      <a:lnTo>
                        <a:pt x="280987" y="707231"/>
                      </a:lnTo>
                      <a:lnTo>
                        <a:pt x="307181" y="681037"/>
                      </a:lnTo>
                      <a:lnTo>
                        <a:pt x="319088" y="666750"/>
                      </a:lnTo>
                      <a:lnTo>
                        <a:pt x="333375" y="647700"/>
                      </a:lnTo>
                      <a:lnTo>
                        <a:pt x="340519" y="633413"/>
                      </a:lnTo>
                      <a:lnTo>
                        <a:pt x="347663" y="623888"/>
                      </a:lnTo>
                      <a:lnTo>
                        <a:pt x="357187" y="602457"/>
                      </a:lnTo>
                      <a:lnTo>
                        <a:pt x="369094" y="583406"/>
                      </a:lnTo>
                      <a:lnTo>
                        <a:pt x="381000" y="561975"/>
                      </a:lnTo>
                      <a:lnTo>
                        <a:pt x="385763" y="550069"/>
                      </a:lnTo>
                      <a:lnTo>
                        <a:pt x="390525" y="538163"/>
                      </a:lnTo>
                      <a:lnTo>
                        <a:pt x="392906" y="523875"/>
                      </a:lnTo>
                      <a:lnTo>
                        <a:pt x="400050" y="504825"/>
                      </a:lnTo>
                      <a:lnTo>
                        <a:pt x="404813" y="481013"/>
                      </a:lnTo>
                      <a:lnTo>
                        <a:pt x="411956" y="461963"/>
                      </a:lnTo>
                      <a:lnTo>
                        <a:pt x="414338" y="442913"/>
                      </a:lnTo>
                      <a:lnTo>
                        <a:pt x="416719" y="431006"/>
                      </a:lnTo>
                      <a:lnTo>
                        <a:pt x="421481" y="385763"/>
                      </a:lnTo>
                      <a:lnTo>
                        <a:pt x="421481" y="347663"/>
                      </a:lnTo>
                      <a:lnTo>
                        <a:pt x="416719" y="314325"/>
                      </a:lnTo>
                      <a:lnTo>
                        <a:pt x="407194" y="273844"/>
                      </a:lnTo>
                      <a:lnTo>
                        <a:pt x="400050" y="247650"/>
                      </a:lnTo>
                      <a:lnTo>
                        <a:pt x="385762" y="216694"/>
                      </a:lnTo>
                      <a:lnTo>
                        <a:pt x="378619" y="197644"/>
                      </a:lnTo>
                      <a:lnTo>
                        <a:pt x="361950" y="169069"/>
                      </a:lnTo>
                      <a:lnTo>
                        <a:pt x="352425" y="150019"/>
                      </a:lnTo>
                      <a:lnTo>
                        <a:pt x="333375" y="123825"/>
                      </a:lnTo>
                      <a:lnTo>
                        <a:pt x="321469" y="102394"/>
                      </a:lnTo>
                      <a:lnTo>
                        <a:pt x="304800" y="85725"/>
                      </a:lnTo>
                      <a:lnTo>
                        <a:pt x="290513" y="73819"/>
                      </a:lnTo>
                      <a:lnTo>
                        <a:pt x="278606" y="59531"/>
                      </a:lnTo>
                      <a:lnTo>
                        <a:pt x="247651" y="30956"/>
                      </a:lnTo>
                      <a:lnTo>
                        <a:pt x="20955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Freeform: Shape 79">
                  <a:extLst>
                    <a:ext uri="{FF2B5EF4-FFF2-40B4-BE49-F238E27FC236}">
                      <a16:creationId xmlns:a16="http://schemas.microsoft.com/office/drawing/2014/main" id="{459C6754-DD3F-4BB3-BD69-D68123EFB142}"/>
                    </a:ext>
                  </a:extLst>
                </p:cNvPr>
                <p:cNvSpPr/>
                <p:nvPr/>
              </p:nvSpPr>
              <p:spPr>
                <a:xfrm flipH="1">
                  <a:off x="6667736" y="2011203"/>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1" name="Oval 80">
                  <a:extLst>
                    <a:ext uri="{FF2B5EF4-FFF2-40B4-BE49-F238E27FC236}">
                      <a16:creationId xmlns:a16="http://schemas.microsoft.com/office/drawing/2014/main" id="{2ED42E8A-B456-47DE-9C0D-9F21613DFFD3}"/>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45EE882E-006F-4B80-A20E-14222F732F43}"/>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TextBox 76">
                <a:extLst>
                  <a:ext uri="{FF2B5EF4-FFF2-40B4-BE49-F238E27FC236}">
                    <a16:creationId xmlns:a16="http://schemas.microsoft.com/office/drawing/2014/main" id="{A367B6FE-A0F6-419F-ABC2-527FABD1536F}"/>
                  </a:ext>
                </a:extLst>
              </p:cNvPr>
              <p:cNvSpPr txBox="1"/>
              <p:nvPr/>
            </p:nvSpPr>
            <p:spPr>
              <a:xfrm>
                <a:off x="5706357" y="1861025"/>
                <a:ext cx="1060008" cy="369332"/>
              </a:xfrm>
              <a:prstGeom prst="rect">
                <a:avLst/>
              </a:prstGeom>
              <a:noFill/>
            </p:spPr>
            <p:txBody>
              <a:bodyPr wrap="square" rtlCol="0">
                <a:spAutoFit/>
              </a:bodyPr>
              <a:lstStyle/>
              <a:p>
                <a:pPr algn="ctr"/>
                <a:r>
                  <a:rPr lang="en-US" dirty="0"/>
                  <a:t>X</a:t>
                </a:r>
              </a:p>
            </p:txBody>
          </p:sp>
        </p:grpSp>
        <p:sp>
          <p:nvSpPr>
            <p:cNvPr id="75" name="TextBox 74">
              <a:extLst>
                <a:ext uri="{FF2B5EF4-FFF2-40B4-BE49-F238E27FC236}">
                  <a16:creationId xmlns:a16="http://schemas.microsoft.com/office/drawing/2014/main" id="{02572DF3-7C5F-4828-8082-44736F6C48BF}"/>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83" name="Group 82">
            <a:extLst>
              <a:ext uri="{FF2B5EF4-FFF2-40B4-BE49-F238E27FC236}">
                <a16:creationId xmlns:a16="http://schemas.microsoft.com/office/drawing/2014/main" id="{E6E35FDE-A4D8-4214-8052-520588CCE0C8}"/>
              </a:ext>
            </a:extLst>
          </p:cNvPr>
          <p:cNvGrpSpPr/>
          <p:nvPr/>
        </p:nvGrpSpPr>
        <p:grpSpPr>
          <a:xfrm>
            <a:off x="7389445" y="1443862"/>
            <a:ext cx="1758048" cy="1480871"/>
            <a:chOff x="3189814" y="1335253"/>
            <a:chExt cx="1758048" cy="1480871"/>
          </a:xfrm>
        </p:grpSpPr>
        <p:grpSp>
          <p:nvGrpSpPr>
            <p:cNvPr id="84" name="Group 83">
              <a:extLst>
                <a:ext uri="{FF2B5EF4-FFF2-40B4-BE49-F238E27FC236}">
                  <a16:creationId xmlns:a16="http://schemas.microsoft.com/office/drawing/2014/main" id="{1CEB256E-25AB-475A-BDCE-E74E3DD72BFE}"/>
                </a:ext>
              </a:extLst>
            </p:cNvPr>
            <p:cNvGrpSpPr/>
            <p:nvPr/>
          </p:nvGrpSpPr>
          <p:grpSpPr>
            <a:xfrm>
              <a:off x="3269550" y="1335253"/>
              <a:ext cx="1611430" cy="1480871"/>
              <a:chOff x="5437073" y="1861025"/>
              <a:chExt cx="1611430" cy="1480871"/>
            </a:xfrm>
          </p:grpSpPr>
          <p:grpSp>
            <p:nvGrpSpPr>
              <p:cNvPr id="86" name="Group 85">
                <a:extLst>
                  <a:ext uri="{FF2B5EF4-FFF2-40B4-BE49-F238E27FC236}">
                    <a16:creationId xmlns:a16="http://schemas.microsoft.com/office/drawing/2014/main" id="{E63BFE51-6E1C-4337-98B8-4349F5636851}"/>
                  </a:ext>
                </a:extLst>
              </p:cNvPr>
              <p:cNvGrpSpPr/>
              <p:nvPr/>
            </p:nvGrpSpPr>
            <p:grpSpPr>
              <a:xfrm>
                <a:off x="5437073" y="2275034"/>
                <a:ext cx="1611430" cy="1066862"/>
                <a:chOff x="6675120" y="2005965"/>
                <a:chExt cx="1343740" cy="889635"/>
              </a:xfrm>
            </p:grpSpPr>
            <p:sp>
              <p:nvSpPr>
                <p:cNvPr id="88" name="Freeform: Shape 87">
                  <a:extLst>
                    <a:ext uri="{FF2B5EF4-FFF2-40B4-BE49-F238E27FC236}">
                      <a16:creationId xmlns:a16="http://schemas.microsoft.com/office/drawing/2014/main" id="{F08B29BC-90C8-4B7F-9DF9-6B3C8196ABA7}"/>
                    </a:ext>
                  </a:extLst>
                </p:cNvPr>
                <p:cNvSpPr/>
                <p:nvPr/>
              </p:nvSpPr>
              <p:spPr>
                <a:xfrm>
                  <a:off x="7134225" y="2076450"/>
                  <a:ext cx="421481" cy="752475"/>
                </a:xfrm>
                <a:custGeom>
                  <a:avLst/>
                  <a:gdLst>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61938 w 421481"/>
                    <a:gd name="connsiteY65" fmla="*/ 47625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7194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80987 w 421481"/>
                    <a:gd name="connsiteY33" fmla="*/ 707232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0 w 421481"/>
                    <a:gd name="connsiteY18" fmla="*/ 366712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21481" h="752475">
                      <a:moveTo>
                        <a:pt x="209550" y="0"/>
                      </a:moveTo>
                      <a:lnTo>
                        <a:pt x="164306" y="33338"/>
                      </a:lnTo>
                      <a:lnTo>
                        <a:pt x="150019" y="50006"/>
                      </a:lnTo>
                      <a:lnTo>
                        <a:pt x="135731" y="61913"/>
                      </a:lnTo>
                      <a:lnTo>
                        <a:pt x="116681" y="78581"/>
                      </a:lnTo>
                      <a:lnTo>
                        <a:pt x="107156" y="90488"/>
                      </a:lnTo>
                      <a:lnTo>
                        <a:pt x="90488" y="107156"/>
                      </a:lnTo>
                      <a:lnTo>
                        <a:pt x="80963" y="126206"/>
                      </a:lnTo>
                      <a:lnTo>
                        <a:pt x="69056" y="145256"/>
                      </a:lnTo>
                      <a:lnTo>
                        <a:pt x="52388" y="164306"/>
                      </a:lnTo>
                      <a:lnTo>
                        <a:pt x="45244" y="192881"/>
                      </a:lnTo>
                      <a:lnTo>
                        <a:pt x="33338" y="211931"/>
                      </a:lnTo>
                      <a:lnTo>
                        <a:pt x="28575" y="226219"/>
                      </a:lnTo>
                      <a:lnTo>
                        <a:pt x="16669" y="250031"/>
                      </a:lnTo>
                      <a:lnTo>
                        <a:pt x="11906" y="276225"/>
                      </a:lnTo>
                      <a:lnTo>
                        <a:pt x="7144" y="295275"/>
                      </a:lnTo>
                      <a:lnTo>
                        <a:pt x="2381" y="319088"/>
                      </a:lnTo>
                      <a:lnTo>
                        <a:pt x="0" y="335756"/>
                      </a:lnTo>
                      <a:lnTo>
                        <a:pt x="0" y="366712"/>
                      </a:lnTo>
                      <a:lnTo>
                        <a:pt x="0" y="400050"/>
                      </a:lnTo>
                      <a:lnTo>
                        <a:pt x="2382" y="428625"/>
                      </a:lnTo>
                      <a:lnTo>
                        <a:pt x="9525" y="459582"/>
                      </a:lnTo>
                      <a:lnTo>
                        <a:pt x="21432" y="511969"/>
                      </a:lnTo>
                      <a:lnTo>
                        <a:pt x="45244" y="564356"/>
                      </a:lnTo>
                      <a:lnTo>
                        <a:pt x="69056" y="611981"/>
                      </a:lnTo>
                      <a:lnTo>
                        <a:pt x="88106" y="638175"/>
                      </a:lnTo>
                      <a:lnTo>
                        <a:pt x="111919" y="669131"/>
                      </a:lnTo>
                      <a:lnTo>
                        <a:pt x="150020" y="711994"/>
                      </a:lnTo>
                      <a:lnTo>
                        <a:pt x="185738" y="733425"/>
                      </a:lnTo>
                      <a:lnTo>
                        <a:pt x="211931" y="752475"/>
                      </a:lnTo>
                      <a:lnTo>
                        <a:pt x="233363" y="738188"/>
                      </a:lnTo>
                      <a:lnTo>
                        <a:pt x="259556" y="726281"/>
                      </a:lnTo>
                      <a:lnTo>
                        <a:pt x="280987" y="707231"/>
                      </a:lnTo>
                      <a:lnTo>
                        <a:pt x="307181" y="681037"/>
                      </a:lnTo>
                      <a:lnTo>
                        <a:pt x="319088" y="666750"/>
                      </a:lnTo>
                      <a:lnTo>
                        <a:pt x="333375" y="647700"/>
                      </a:lnTo>
                      <a:lnTo>
                        <a:pt x="340519" y="633413"/>
                      </a:lnTo>
                      <a:lnTo>
                        <a:pt x="347663" y="623888"/>
                      </a:lnTo>
                      <a:lnTo>
                        <a:pt x="357187" y="602457"/>
                      </a:lnTo>
                      <a:lnTo>
                        <a:pt x="369094" y="583406"/>
                      </a:lnTo>
                      <a:lnTo>
                        <a:pt x="381000" y="561975"/>
                      </a:lnTo>
                      <a:lnTo>
                        <a:pt x="385763" y="550069"/>
                      </a:lnTo>
                      <a:lnTo>
                        <a:pt x="390525" y="538163"/>
                      </a:lnTo>
                      <a:lnTo>
                        <a:pt x="392906" y="523875"/>
                      </a:lnTo>
                      <a:lnTo>
                        <a:pt x="400050" y="504825"/>
                      </a:lnTo>
                      <a:lnTo>
                        <a:pt x="404813" y="481013"/>
                      </a:lnTo>
                      <a:lnTo>
                        <a:pt x="411956" y="461963"/>
                      </a:lnTo>
                      <a:lnTo>
                        <a:pt x="414338" y="442913"/>
                      </a:lnTo>
                      <a:lnTo>
                        <a:pt x="416719" y="431006"/>
                      </a:lnTo>
                      <a:lnTo>
                        <a:pt x="421481" y="385763"/>
                      </a:lnTo>
                      <a:lnTo>
                        <a:pt x="421481" y="347663"/>
                      </a:lnTo>
                      <a:lnTo>
                        <a:pt x="416719" y="314325"/>
                      </a:lnTo>
                      <a:lnTo>
                        <a:pt x="407194" y="273844"/>
                      </a:lnTo>
                      <a:lnTo>
                        <a:pt x="400050" y="247650"/>
                      </a:lnTo>
                      <a:lnTo>
                        <a:pt x="385762" y="216694"/>
                      </a:lnTo>
                      <a:lnTo>
                        <a:pt x="378619" y="197644"/>
                      </a:lnTo>
                      <a:lnTo>
                        <a:pt x="361950" y="169069"/>
                      </a:lnTo>
                      <a:lnTo>
                        <a:pt x="352425" y="150019"/>
                      </a:lnTo>
                      <a:lnTo>
                        <a:pt x="333375" y="123825"/>
                      </a:lnTo>
                      <a:lnTo>
                        <a:pt x="321469" y="102394"/>
                      </a:lnTo>
                      <a:lnTo>
                        <a:pt x="304800" y="85725"/>
                      </a:lnTo>
                      <a:lnTo>
                        <a:pt x="290513" y="73819"/>
                      </a:lnTo>
                      <a:lnTo>
                        <a:pt x="278606" y="59531"/>
                      </a:lnTo>
                      <a:lnTo>
                        <a:pt x="247651" y="30956"/>
                      </a:lnTo>
                      <a:lnTo>
                        <a:pt x="20955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Freeform: Shape 88">
                  <a:extLst>
                    <a:ext uri="{FF2B5EF4-FFF2-40B4-BE49-F238E27FC236}">
                      <a16:creationId xmlns:a16="http://schemas.microsoft.com/office/drawing/2014/main" id="{F72CE6AB-CA3B-4DEC-8A4E-4D7B604604B0}"/>
                    </a:ext>
                  </a:extLst>
                </p:cNvPr>
                <p:cNvSpPr/>
                <p:nvPr/>
              </p:nvSpPr>
              <p:spPr>
                <a:xfrm>
                  <a:off x="7344965" y="2005965"/>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1" name="Oval 90">
                  <a:extLst>
                    <a:ext uri="{FF2B5EF4-FFF2-40B4-BE49-F238E27FC236}">
                      <a16:creationId xmlns:a16="http://schemas.microsoft.com/office/drawing/2014/main" id="{2B8C9964-B8C9-429E-8C9F-E0DAD3E50D0C}"/>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6B8772B-35A1-4114-9627-C1C41B1EEE2A}"/>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TextBox 86">
                <a:extLst>
                  <a:ext uri="{FF2B5EF4-FFF2-40B4-BE49-F238E27FC236}">
                    <a16:creationId xmlns:a16="http://schemas.microsoft.com/office/drawing/2014/main" id="{2C4E7B6A-D015-483C-AA17-9B1ABFAB44C4}"/>
                  </a:ext>
                </a:extLst>
              </p:cNvPr>
              <p:cNvSpPr txBox="1"/>
              <p:nvPr/>
            </p:nvSpPr>
            <p:spPr>
              <a:xfrm>
                <a:off x="5706357" y="1861025"/>
                <a:ext cx="1060008" cy="369332"/>
              </a:xfrm>
              <a:prstGeom prst="rect">
                <a:avLst/>
              </a:prstGeom>
              <a:noFill/>
            </p:spPr>
            <p:txBody>
              <a:bodyPr wrap="square" rtlCol="0">
                <a:spAutoFit/>
              </a:bodyPr>
              <a:lstStyle/>
              <a:p>
                <a:pPr algn="ctr"/>
                <a:r>
                  <a:rPr lang="en-US" dirty="0"/>
                  <a:t>Y</a:t>
                </a:r>
              </a:p>
            </p:txBody>
          </p:sp>
        </p:grpSp>
        <p:sp>
          <p:nvSpPr>
            <p:cNvPr id="85" name="TextBox 84">
              <a:extLst>
                <a:ext uri="{FF2B5EF4-FFF2-40B4-BE49-F238E27FC236}">
                  <a16:creationId xmlns:a16="http://schemas.microsoft.com/office/drawing/2014/main" id="{486D363F-8E42-4B61-B1EA-42E93A2D0B26}"/>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93" name="Group 92">
            <a:extLst>
              <a:ext uri="{FF2B5EF4-FFF2-40B4-BE49-F238E27FC236}">
                <a16:creationId xmlns:a16="http://schemas.microsoft.com/office/drawing/2014/main" id="{C49AAE65-9DF3-4C58-84D7-09562582F955}"/>
              </a:ext>
            </a:extLst>
          </p:cNvPr>
          <p:cNvGrpSpPr/>
          <p:nvPr/>
        </p:nvGrpSpPr>
        <p:grpSpPr>
          <a:xfrm>
            <a:off x="9596660" y="3588596"/>
            <a:ext cx="1758048" cy="1480869"/>
            <a:chOff x="3189814" y="1335253"/>
            <a:chExt cx="1758048" cy="1480869"/>
          </a:xfrm>
        </p:grpSpPr>
        <p:grpSp>
          <p:nvGrpSpPr>
            <p:cNvPr id="94" name="Group 93">
              <a:extLst>
                <a:ext uri="{FF2B5EF4-FFF2-40B4-BE49-F238E27FC236}">
                  <a16:creationId xmlns:a16="http://schemas.microsoft.com/office/drawing/2014/main" id="{4AD12157-EBE7-470F-8742-CB94FE9E18A0}"/>
                </a:ext>
              </a:extLst>
            </p:cNvPr>
            <p:cNvGrpSpPr/>
            <p:nvPr/>
          </p:nvGrpSpPr>
          <p:grpSpPr>
            <a:xfrm>
              <a:off x="3269550" y="1335253"/>
              <a:ext cx="1608288" cy="1480869"/>
              <a:chOff x="5437073" y="1861025"/>
              <a:chExt cx="1608288" cy="1480869"/>
            </a:xfrm>
          </p:grpSpPr>
          <p:grpSp>
            <p:nvGrpSpPr>
              <p:cNvPr id="96" name="Group 95">
                <a:extLst>
                  <a:ext uri="{FF2B5EF4-FFF2-40B4-BE49-F238E27FC236}">
                    <a16:creationId xmlns:a16="http://schemas.microsoft.com/office/drawing/2014/main" id="{BD507AFC-F343-44C9-9581-6A5E37DF82D6}"/>
                  </a:ext>
                </a:extLst>
              </p:cNvPr>
              <p:cNvGrpSpPr/>
              <p:nvPr/>
            </p:nvGrpSpPr>
            <p:grpSpPr>
              <a:xfrm>
                <a:off x="5437073" y="2281886"/>
                <a:ext cx="1608288" cy="1060008"/>
                <a:chOff x="6675120" y="2011680"/>
                <a:chExt cx="1341120" cy="883920"/>
              </a:xfrm>
            </p:grpSpPr>
            <p:sp>
              <p:nvSpPr>
                <p:cNvPr id="98" name="Freeform: Shape 97">
                  <a:extLst>
                    <a:ext uri="{FF2B5EF4-FFF2-40B4-BE49-F238E27FC236}">
                      <a16:creationId xmlns:a16="http://schemas.microsoft.com/office/drawing/2014/main" id="{61733DEC-1FD0-4A04-83D8-D9FC4F2A6804}"/>
                    </a:ext>
                  </a:extLst>
                </p:cNvPr>
                <p:cNvSpPr/>
                <p:nvPr/>
              </p:nvSpPr>
              <p:spPr>
                <a:xfrm>
                  <a:off x="7134225" y="2076450"/>
                  <a:ext cx="421481" cy="752475"/>
                </a:xfrm>
                <a:custGeom>
                  <a:avLst/>
                  <a:gdLst>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61938 w 421481"/>
                    <a:gd name="connsiteY65" fmla="*/ 47625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7194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80987 w 421481"/>
                    <a:gd name="connsiteY33" fmla="*/ 707232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0 w 421481"/>
                    <a:gd name="connsiteY18" fmla="*/ 366712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21481" h="752475">
                      <a:moveTo>
                        <a:pt x="209550" y="0"/>
                      </a:moveTo>
                      <a:lnTo>
                        <a:pt x="164306" y="33338"/>
                      </a:lnTo>
                      <a:lnTo>
                        <a:pt x="150019" y="50006"/>
                      </a:lnTo>
                      <a:lnTo>
                        <a:pt x="135731" y="61913"/>
                      </a:lnTo>
                      <a:lnTo>
                        <a:pt x="116681" y="78581"/>
                      </a:lnTo>
                      <a:lnTo>
                        <a:pt x="107156" y="90488"/>
                      </a:lnTo>
                      <a:lnTo>
                        <a:pt x="90488" y="107156"/>
                      </a:lnTo>
                      <a:lnTo>
                        <a:pt x="80963" y="126206"/>
                      </a:lnTo>
                      <a:lnTo>
                        <a:pt x="69056" y="145256"/>
                      </a:lnTo>
                      <a:lnTo>
                        <a:pt x="52388" y="164306"/>
                      </a:lnTo>
                      <a:lnTo>
                        <a:pt x="45244" y="192881"/>
                      </a:lnTo>
                      <a:lnTo>
                        <a:pt x="33338" y="211931"/>
                      </a:lnTo>
                      <a:lnTo>
                        <a:pt x="28575" y="226219"/>
                      </a:lnTo>
                      <a:lnTo>
                        <a:pt x="16669" y="250031"/>
                      </a:lnTo>
                      <a:lnTo>
                        <a:pt x="11906" y="276225"/>
                      </a:lnTo>
                      <a:lnTo>
                        <a:pt x="7144" y="295275"/>
                      </a:lnTo>
                      <a:lnTo>
                        <a:pt x="2381" y="319088"/>
                      </a:lnTo>
                      <a:lnTo>
                        <a:pt x="0" y="335756"/>
                      </a:lnTo>
                      <a:lnTo>
                        <a:pt x="0" y="366712"/>
                      </a:lnTo>
                      <a:lnTo>
                        <a:pt x="0" y="400050"/>
                      </a:lnTo>
                      <a:lnTo>
                        <a:pt x="2382" y="428625"/>
                      </a:lnTo>
                      <a:lnTo>
                        <a:pt x="9525" y="459582"/>
                      </a:lnTo>
                      <a:lnTo>
                        <a:pt x="21432" y="511969"/>
                      </a:lnTo>
                      <a:lnTo>
                        <a:pt x="45244" y="564356"/>
                      </a:lnTo>
                      <a:lnTo>
                        <a:pt x="69056" y="611981"/>
                      </a:lnTo>
                      <a:lnTo>
                        <a:pt x="88106" y="638175"/>
                      </a:lnTo>
                      <a:lnTo>
                        <a:pt x="111919" y="669131"/>
                      </a:lnTo>
                      <a:lnTo>
                        <a:pt x="150020" y="711994"/>
                      </a:lnTo>
                      <a:lnTo>
                        <a:pt x="185738" y="733425"/>
                      </a:lnTo>
                      <a:lnTo>
                        <a:pt x="211931" y="752475"/>
                      </a:lnTo>
                      <a:lnTo>
                        <a:pt x="233363" y="738188"/>
                      </a:lnTo>
                      <a:lnTo>
                        <a:pt x="259556" y="726281"/>
                      </a:lnTo>
                      <a:lnTo>
                        <a:pt x="280987" y="707231"/>
                      </a:lnTo>
                      <a:lnTo>
                        <a:pt x="307181" y="681037"/>
                      </a:lnTo>
                      <a:lnTo>
                        <a:pt x="319088" y="666750"/>
                      </a:lnTo>
                      <a:lnTo>
                        <a:pt x="333375" y="647700"/>
                      </a:lnTo>
                      <a:lnTo>
                        <a:pt x="340519" y="633413"/>
                      </a:lnTo>
                      <a:lnTo>
                        <a:pt x="347663" y="623888"/>
                      </a:lnTo>
                      <a:lnTo>
                        <a:pt x="357187" y="602457"/>
                      </a:lnTo>
                      <a:lnTo>
                        <a:pt x="369094" y="583406"/>
                      </a:lnTo>
                      <a:lnTo>
                        <a:pt x="381000" y="561975"/>
                      </a:lnTo>
                      <a:lnTo>
                        <a:pt x="385763" y="550069"/>
                      </a:lnTo>
                      <a:lnTo>
                        <a:pt x="390525" y="538163"/>
                      </a:lnTo>
                      <a:lnTo>
                        <a:pt x="392906" y="523875"/>
                      </a:lnTo>
                      <a:lnTo>
                        <a:pt x="400050" y="504825"/>
                      </a:lnTo>
                      <a:lnTo>
                        <a:pt x="404813" y="481013"/>
                      </a:lnTo>
                      <a:lnTo>
                        <a:pt x="411956" y="461963"/>
                      </a:lnTo>
                      <a:lnTo>
                        <a:pt x="414338" y="442913"/>
                      </a:lnTo>
                      <a:lnTo>
                        <a:pt x="416719" y="431006"/>
                      </a:lnTo>
                      <a:lnTo>
                        <a:pt x="421481" y="385763"/>
                      </a:lnTo>
                      <a:lnTo>
                        <a:pt x="421481" y="347663"/>
                      </a:lnTo>
                      <a:lnTo>
                        <a:pt x="416719" y="314325"/>
                      </a:lnTo>
                      <a:lnTo>
                        <a:pt x="407194" y="273844"/>
                      </a:lnTo>
                      <a:lnTo>
                        <a:pt x="400050" y="247650"/>
                      </a:lnTo>
                      <a:lnTo>
                        <a:pt x="385762" y="216694"/>
                      </a:lnTo>
                      <a:lnTo>
                        <a:pt x="378619" y="197644"/>
                      </a:lnTo>
                      <a:lnTo>
                        <a:pt x="361950" y="169069"/>
                      </a:lnTo>
                      <a:lnTo>
                        <a:pt x="352425" y="150019"/>
                      </a:lnTo>
                      <a:lnTo>
                        <a:pt x="333375" y="123825"/>
                      </a:lnTo>
                      <a:lnTo>
                        <a:pt x="321469" y="102394"/>
                      </a:lnTo>
                      <a:lnTo>
                        <a:pt x="304800" y="85725"/>
                      </a:lnTo>
                      <a:lnTo>
                        <a:pt x="290513" y="73819"/>
                      </a:lnTo>
                      <a:lnTo>
                        <a:pt x="278606" y="59531"/>
                      </a:lnTo>
                      <a:lnTo>
                        <a:pt x="247651" y="30956"/>
                      </a:lnTo>
                      <a:lnTo>
                        <a:pt x="20955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a:extLst>
                    <a:ext uri="{FF2B5EF4-FFF2-40B4-BE49-F238E27FC236}">
                      <a16:creationId xmlns:a16="http://schemas.microsoft.com/office/drawing/2014/main" id="{AA20B63D-F3D2-4FAA-88B4-2A47309401F9}"/>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7944403D-846A-452C-B367-DADDF1A91B95}"/>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Box 96">
                <a:extLst>
                  <a:ext uri="{FF2B5EF4-FFF2-40B4-BE49-F238E27FC236}">
                    <a16:creationId xmlns:a16="http://schemas.microsoft.com/office/drawing/2014/main" id="{B80BE7A6-7F00-46D6-B3D4-7124232DCCC6}"/>
                  </a:ext>
                </a:extLst>
              </p:cNvPr>
              <p:cNvSpPr txBox="1"/>
              <p:nvPr/>
            </p:nvSpPr>
            <p:spPr>
              <a:xfrm>
                <a:off x="5706357" y="1861025"/>
                <a:ext cx="1060008" cy="369332"/>
              </a:xfrm>
              <a:prstGeom prst="rect">
                <a:avLst/>
              </a:prstGeom>
              <a:noFill/>
            </p:spPr>
            <p:txBody>
              <a:bodyPr wrap="square" rtlCol="0">
                <a:spAutoFit/>
              </a:bodyPr>
              <a:lstStyle/>
              <a:p>
                <a:pPr algn="ctr"/>
                <a:r>
                  <a:rPr lang="en-US" dirty="0"/>
                  <a:t>X &amp; Y</a:t>
                </a:r>
              </a:p>
            </p:txBody>
          </p:sp>
        </p:grpSp>
        <p:sp>
          <p:nvSpPr>
            <p:cNvPr id="95" name="TextBox 94">
              <a:extLst>
                <a:ext uri="{FF2B5EF4-FFF2-40B4-BE49-F238E27FC236}">
                  <a16:creationId xmlns:a16="http://schemas.microsoft.com/office/drawing/2014/main" id="{60240169-334C-4550-B971-E6D0BEA97620}"/>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103" name="Group 102">
            <a:extLst>
              <a:ext uri="{FF2B5EF4-FFF2-40B4-BE49-F238E27FC236}">
                <a16:creationId xmlns:a16="http://schemas.microsoft.com/office/drawing/2014/main" id="{2FBA0DF8-0A23-4516-AFB6-FE4E3A364A46}"/>
              </a:ext>
            </a:extLst>
          </p:cNvPr>
          <p:cNvGrpSpPr/>
          <p:nvPr/>
        </p:nvGrpSpPr>
        <p:grpSpPr>
          <a:xfrm>
            <a:off x="5230885" y="3527455"/>
            <a:ext cx="1758048" cy="1487153"/>
            <a:chOff x="3189814" y="1335253"/>
            <a:chExt cx="1758048" cy="1487153"/>
          </a:xfrm>
        </p:grpSpPr>
        <p:grpSp>
          <p:nvGrpSpPr>
            <p:cNvPr id="104" name="Group 103">
              <a:extLst>
                <a:ext uri="{FF2B5EF4-FFF2-40B4-BE49-F238E27FC236}">
                  <a16:creationId xmlns:a16="http://schemas.microsoft.com/office/drawing/2014/main" id="{7B92E0AA-9376-443F-A764-0BC05A732388}"/>
                </a:ext>
              </a:extLst>
            </p:cNvPr>
            <p:cNvGrpSpPr/>
            <p:nvPr/>
          </p:nvGrpSpPr>
          <p:grpSpPr>
            <a:xfrm>
              <a:off x="3260695" y="1335253"/>
              <a:ext cx="1617143" cy="1487153"/>
              <a:chOff x="5428218" y="1861025"/>
              <a:chExt cx="1617143" cy="1487153"/>
            </a:xfrm>
          </p:grpSpPr>
          <p:grpSp>
            <p:nvGrpSpPr>
              <p:cNvPr id="106" name="Group 105">
                <a:extLst>
                  <a:ext uri="{FF2B5EF4-FFF2-40B4-BE49-F238E27FC236}">
                    <a16:creationId xmlns:a16="http://schemas.microsoft.com/office/drawing/2014/main" id="{DC579D23-AF08-4FD7-93F8-871AD6CF12A1}"/>
                  </a:ext>
                </a:extLst>
              </p:cNvPr>
              <p:cNvGrpSpPr/>
              <p:nvPr/>
            </p:nvGrpSpPr>
            <p:grpSpPr>
              <a:xfrm>
                <a:off x="5428218" y="2281316"/>
                <a:ext cx="1617143" cy="1066862"/>
                <a:chOff x="6667736" y="2011203"/>
                <a:chExt cx="1348504" cy="889635"/>
              </a:xfrm>
            </p:grpSpPr>
            <p:sp>
              <p:nvSpPr>
                <p:cNvPr id="110" name="Freeform: Shape 109">
                  <a:extLst>
                    <a:ext uri="{FF2B5EF4-FFF2-40B4-BE49-F238E27FC236}">
                      <a16:creationId xmlns:a16="http://schemas.microsoft.com/office/drawing/2014/main" id="{D1D1BCAC-D9EA-44A0-B655-F7AB821DD873}"/>
                    </a:ext>
                  </a:extLst>
                </p:cNvPr>
                <p:cNvSpPr/>
                <p:nvPr/>
              </p:nvSpPr>
              <p:spPr>
                <a:xfrm flipH="1">
                  <a:off x="6667736" y="2011203"/>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11" name="Oval 110">
                  <a:extLst>
                    <a:ext uri="{FF2B5EF4-FFF2-40B4-BE49-F238E27FC236}">
                      <a16:creationId xmlns:a16="http://schemas.microsoft.com/office/drawing/2014/main" id="{0913E402-0F57-40BB-A248-D3ADB3F2ACD5}"/>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7444EB6E-5A72-4E7E-A9A2-3E916183AD22}"/>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TextBox 106">
                <a:extLst>
                  <a:ext uri="{FF2B5EF4-FFF2-40B4-BE49-F238E27FC236}">
                    <a16:creationId xmlns:a16="http://schemas.microsoft.com/office/drawing/2014/main" id="{C90650BF-9E2F-4B1E-BF5A-DA56399C82C9}"/>
                  </a:ext>
                </a:extLst>
              </p:cNvPr>
              <p:cNvSpPr txBox="1"/>
              <p:nvPr/>
            </p:nvSpPr>
            <p:spPr>
              <a:xfrm>
                <a:off x="5706357" y="1861025"/>
                <a:ext cx="1060008" cy="369332"/>
              </a:xfrm>
              <a:prstGeom prst="rect">
                <a:avLst/>
              </a:prstGeom>
              <a:noFill/>
            </p:spPr>
            <p:txBody>
              <a:bodyPr wrap="square" rtlCol="0">
                <a:spAutoFit/>
              </a:bodyPr>
              <a:lstStyle/>
              <a:p>
                <a:pPr algn="ctr"/>
                <a:r>
                  <a:rPr lang="en-US" dirty="0"/>
                  <a:t>X &amp; !Y</a:t>
                </a:r>
              </a:p>
            </p:txBody>
          </p:sp>
        </p:grpSp>
        <p:sp>
          <p:nvSpPr>
            <p:cNvPr id="105" name="TextBox 104">
              <a:extLst>
                <a:ext uri="{FF2B5EF4-FFF2-40B4-BE49-F238E27FC236}">
                  <a16:creationId xmlns:a16="http://schemas.microsoft.com/office/drawing/2014/main" id="{DE7B8758-F405-4ADE-B0D0-06C86974B6A5}"/>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113" name="Group 112">
            <a:extLst>
              <a:ext uri="{FF2B5EF4-FFF2-40B4-BE49-F238E27FC236}">
                <a16:creationId xmlns:a16="http://schemas.microsoft.com/office/drawing/2014/main" id="{B228AA4C-4045-461B-8255-BB71F9498B96}"/>
              </a:ext>
            </a:extLst>
          </p:cNvPr>
          <p:cNvGrpSpPr/>
          <p:nvPr/>
        </p:nvGrpSpPr>
        <p:grpSpPr>
          <a:xfrm>
            <a:off x="7389445" y="3603177"/>
            <a:ext cx="1758048" cy="1480871"/>
            <a:chOff x="3189814" y="1335253"/>
            <a:chExt cx="1758048" cy="1480871"/>
          </a:xfrm>
        </p:grpSpPr>
        <p:grpSp>
          <p:nvGrpSpPr>
            <p:cNvPr id="114" name="Group 113">
              <a:extLst>
                <a:ext uri="{FF2B5EF4-FFF2-40B4-BE49-F238E27FC236}">
                  <a16:creationId xmlns:a16="http://schemas.microsoft.com/office/drawing/2014/main" id="{C3001B2B-A670-47FF-8ABF-60BCF4312D25}"/>
                </a:ext>
              </a:extLst>
            </p:cNvPr>
            <p:cNvGrpSpPr/>
            <p:nvPr/>
          </p:nvGrpSpPr>
          <p:grpSpPr>
            <a:xfrm>
              <a:off x="3269550" y="1335253"/>
              <a:ext cx="1611430" cy="1480871"/>
              <a:chOff x="5437073" y="1861025"/>
              <a:chExt cx="1611430" cy="1480871"/>
            </a:xfrm>
          </p:grpSpPr>
          <p:grpSp>
            <p:nvGrpSpPr>
              <p:cNvPr id="116" name="Group 115">
                <a:extLst>
                  <a:ext uri="{FF2B5EF4-FFF2-40B4-BE49-F238E27FC236}">
                    <a16:creationId xmlns:a16="http://schemas.microsoft.com/office/drawing/2014/main" id="{F572CCD1-74F5-4475-A6C5-AF3712B4F139}"/>
                  </a:ext>
                </a:extLst>
              </p:cNvPr>
              <p:cNvGrpSpPr/>
              <p:nvPr/>
            </p:nvGrpSpPr>
            <p:grpSpPr>
              <a:xfrm>
                <a:off x="5437073" y="2275034"/>
                <a:ext cx="1611430" cy="1066862"/>
                <a:chOff x="6675120" y="2005965"/>
                <a:chExt cx="1343740" cy="889635"/>
              </a:xfrm>
            </p:grpSpPr>
            <p:sp>
              <p:nvSpPr>
                <p:cNvPr id="119" name="Freeform: Shape 118">
                  <a:extLst>
                    <a:ext uri="{FF2B5EF4-FFF2-40B4-BE49-F238E27FC236}">
                      <a16:creationId xmlns:a16="http://schemas.microsoft.com/office/drawing/2014/main" id="{6C4CDBDA-8FAF-4BC3-9472-106C10F951D8}"/>
                    </a:ext>
                  </a:extLst>
                </p:cNvPr>
                <p:cNvSpPr/>
                <p:nvPr/>
              </p:nvSpPr>
              <p:spPr>
                <a:xfrm>
                  <a:off x="7344965" y="2005965"/>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1" name="Oval 120">
                  <a:extLst>
                    <a:ext uri="{FF2B5EF4-FFF2-40B4-BE49-F238E27FC236}">
                      <a16:creationId xmlns:a16="http://schemas.microsoft.com/office/drawing/2014/main" id="{F0F74E04-06C6-4FF8-82EC-03119FE9E55A}"/>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6A7AB1FA-C149-46F7-8DF8-638770FC23A4}"/>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7" name="TextBox 116">
                <a:extLst>
                  <a:ext uri="{FF2B5EF4-FFF2-40B4-BE49-F238E27FC236}">
                    <a16:creationId xmlns:a16="http://schemas.microsoft.com/office/drawing/2014/main" id="{8C4BFE2F-2D07-49DA-A2E3-BDEA11E99792}"/>
                  </a:ext>
                </a:extLst>
              </p:cNvPr>
              <p:cNvSpPr txBox="1"/>
              <p:nvPr/>
            </p:nvSpPr>
            <p:spPr>
              <a:xfrm>
                <a:off x="5706357" y="1861025"/>
                <a:ext cx="1060008" cy="369332"/>
              </a:xfrm>
              <a:prstGeom prst="rect">
                <a:avLst/>
              </a:prstGeom>
              <a:noFill/>
            </p:spPr>
            <p:txBody>
              <a:bodyPr wrap="square" rtlCol="0">
                <a:spAutoFit/>
              </a:bodyPr>
              <a:lstStyle/>
              <a:p>
                <a:pPr algn="ctr"/>
                <a:r>
                  <a:rPr lang="en-US" dirty="0"/>
                  <a:t>!X &amp; Y</a:t>
                </a:r>
              </a:p>
            </p:txBody>
          </p:sp>
        </p:grpSp>
        <p:sp>
          <p:nvSpPr>
            <p:cNvPr id="115" name="TextBox 114">
              <a:extLst>
                <a:ext uri="{FF2B5EF4-FFF2-40B4-BE49-F238E27FC236}">
                  <a16:creationId xmlns:a16="http://schemas.microsoft.com/office/drawing/2014/main" id="{E3CA1AD3-148B-45D9-A24F-D8881CC609EE}"/>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123" name="Group 122">
            <a:extLst>
              <a:ext uri="{FF2B5EF4-FFF2-40B4-BE49-F238E27FC236}">
                <a16:creationId xmlns:a16="http://schemas.microsoft.com/office/drawing/2014/main" id="{EC11ADDF-05C3-44C3-85EB-E2988288D199}"/>
              </a:ext>
            </a:extLst>
          </p:cNvPr>
          <p:cNvGrpSpPr/>
          <p:nvPr/>
        </p:nvGrpSpPr>
        <p:grpSpPr>
          <a:xfrm>
            <a:off x="7389445" y="5294547"/>
            <a:ext cx="1758048" cy="1487151"/>
            <a:chOff x="3189814" y="1335253"/>
            <a:chExt cx="1758048" cy="1487151"/>
          </a:xfrm>
        </p:grpSpPr>
        <p:grpSp>
          <p:nvGrpSpPr>
            <p:cNvPr id="124" name="Group 123">
              <a:extLst>
                <a:ext uri="{FF2B5EF4-FFF2-40B4-BE49-F238E27FC236}">
                  <a16:creationId xmlns:a16="http://schemas.microsoft.com/office/drawing/2014/main" id="{2AF11F8A-73FA-45CE-8977-8FFED4F81172}"/>
                </a:ext>
              </a:extLst>
            </p:cNvPr>
            <p:cNvGrpSpPr/>
            <p:nvPr/>
          </p:nvGrpSpPr>
          <p:grpSpPr>
            <a:xfrm>
              <a:off x="3260695" y="1335253"/>
              <a:ext cx="1620285" cy="1487151"/>
              <a:chOff x="5428218" y="1861025"/>
              <a:chExt cx="1620285" cy="1487151"/>
            </a:xfrm>
          </p:grpSpPr>
          <p:grpSp>
            <p:nvGrpSpPr>
              <p:cNvPr id="126" name="Group 125">
                <a:extLst>
                  <a:ext uri="{FF2B5EF4-FFF2-40B4-BE49-F238E27FC236}">
                    <a16:creationId xmlns:a16="http://schemas.microsoft.com/office/drawing/2014/main" id="{4FD02200-2212-4B65-A6EE-AA69290383FE}"/>
                  </a:ext>
                </a:extLst>
              </p:cNvPr>
              <p:cNvGrpSpPr/>
              <p:nvPr/>
            </p:nvGrpSpPr>
            <p:grpSpPr>
              <a:xfrm>
                <a:off x="5428218" y="2275033"/>
                <a:ext cx="1620285" cy="1073143"/>
                <a:chOff x="6667736" y="2005965"/>
                <a:chExt cx="1351124" cy="894873"/>
              </a:xfrm>
            </p:grpSpPr>
            <p:sp>
              <p:nvSpPr>
                <p:cNvPr id="129" name="Freeform: Shape 128">
                  <a:extLst>
                    <a:ext uri="{FF2B5EF4-FFF2-40B4-BE49-F238E27FC236}">
                      <a16:creationId xmlns:a16="http://schemas.microsoft.com/office/drawing/2014/main" id="{79656ED0-F620-4E10-B853-3BA88C8E12E4}"/>
                    </a:ext>
                  </a:extLst>
                </p:cNvPr>
                <p:cNvSpPr/>
                <p:nvPr/>
              </p:nvSpPr>
              <p:spPr>
                <a:xfrm>
                  <a:off x="7344965" y="2005965"/>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0" name="Freeform: Shape 129">
                  <a:extLst>
                    <a:ext uri="{FF2B5EF4-FFF2-40B4-BE49-F238E27FC236}">
                      <a16:creationId xmlns:a16="http://schemas.microsoft.com/office/drawing/2014/main" id="{AD335B42-C131-46C5-B90E-6D71D008C6CE}"/>
                    </a:ext>
                  </a:extLst>
                </p:cNvPr>
                <p:cNvSpPr/>
                <p:nvPr/>
              </p:nvSpPr>
              <p:spPr>
                <a:xfrm flipH="1">
                  <a:off x="6667736" y="2011203"/>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31" name="Oval 130">
                  <a:extLst>
                    <a:ext uri="{FF2B5EF4-FFF2-40B4-BE49-F238E27FC236}">
                      <a16:creationId xmlns:a16="http://schemas.microsoft.com/office/drawing/2014/main" id="{7CDC58F9-3129-4694-97B5-B974650BC097}"/>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F380EE2E-AD01-41C4-9CC6-C9AACFAF8AA1}"/>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7" name="TextBox 126">
                <a:extLst>
                  <a:ext uri="{FF2B5EF4-FFF2-40B4-BE49-F238E27FC236}">
                    <a16:creationId xmlns:a16="http://schemas.microsoft.com/office/drawing/2014/main" id="{2DF32136-24AC-4046-8053-4E108715C23A}"/>
                  </a:ext>
                </a:extLst>
              </p:cNvPr>
              <p:cNvSpPr txBox="1"/>
              <p:nvPr/>
            </p:nvSpPr>
            <p:spPr>
              <a:xfrm>
                <a:off x="5706357" y="1861025"/>
                <a:ext cx="1060008" cy="369332"/>
              </a:xfrm>
              <a:prstGeom prst="rect">
                <a:avLst/>
              </a:prstGeom>
              <a:noFill/>
            </p:spPr>
            <p:txBody>
              <a:bodyPr wrap="square" rtlCol="0">
                <a:spAutoFit/>
              </a:bodyPr>
              <a:lstStyle/>
              <a:p>
                <a:pPr algn="ctr"/>
                <a:r>
                  <a:rPr lang="en-US" dirty="0" err="1"/>
                  <a:t>xor</a:t>
                </a:r>
                <a:r>
                  <a:rPr lang="en-US" dirty="0"/>
                  <a:t>(x, y)</a:t>
                </a:r>
              </a:p>
            </p:txBody>
          </p:sp>
        </p:grpSp>
        <p:sp>
          <p:nvSpPr>
            <p:cNvPr id="125" name="TextBox 124">
              <a:extLst>
                <a:ext uri="{FF2B5EF4-FFF2-40B4-BE49-F238E27FC236}">
                  <a16:creationId xmlns:a16="http://schemas.microsoft.com/office/drawing/2014/main" id="{090CCB26-315D-4BAA-A5B3-9EFAB06EC71A}"/>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sp>
        <p:nvSpPr>
          <p:cNvPr id="134" name="Content Placeholder 133">
            <a:extLst>
              <a:ext uri="{FF2B5EF4-FFF2-40B4-BE49-F238E27FC236}">
                <a16:creationId xmlns:a16="http://schemas.microsoft.com/office/drawing/2014/main" id="{0FD79038-D280-455A-A422-060F23E3CC11}"/>
              </a:ext>
            </a:extLst>
          </p:cNvPr>
          <p:cNvSpPr>
            <a:spLocks noGrp="1"/>
          </p:cNvSpPr>
          <p:nvPr>
            <p:ph idx="1"/>
          </p:nvPr>
        </p:nvSpPr>
        <p:spPr>
          <a:xfrm>
            <a:off x="838200" y="1825625"/>
            <a:ext cx="3881079" cy="3258423"/>
          </a:xfrm>
        </p:spPr>
        <p:txBody>
          <a:bodyPr/>
          <a:lstStyle/>
          <a:p>
            <a:r>
              <a:rPr lang="en-US" dirty="0"/>
              <a:t>&amp; means “and”</a:t>
            </a:r>
          </a:p>
          <a:p>
            <a:r>
              <a:rPr lang="en-US" dirty="0"/>
              <a:t>| means “or”</a:t>
            </a:r>
          </a:p>
          <a:p>
            <a:r>
              <a:rPr lang="en-US" dirty="0"/>
              <a:t>! means “not”</a:t>
            </a:r>
          </a:p>
          <a:p>
            <a:endParaRPr lang="en-US" dirty="0"/>
          </a:p>
          <a:p>
            <a:r>
              <a:rPr lang="en-US" dirty="0" err="1"/>
              <a:t>xor</a:t>
            </a:r>
            <a:r>
              <a:rPr lang="en-US" dirty="0"/>
              <a:t>() is a rare command</a:t>
            </a:r>
          </a:p>
        </p:txBody>
      </p:sp>
    </p:spTree>
    <p:extLst>
      <p:ext uri="{BB962C8B-B14F-4D97-AF65-F5344CB8AC3E}">
        <p14:creationId xmlns:p14="http://schemas.microsoft.com/office/powerpoint/2010/main" val="2353840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14A7C-EBFC-480B-BD7F-329C750F8478}"/>
              </a:ext>
            </a:extLst>
          </p:cNvPr>
          <p:cNvSpPr>
            <a:spLocks noGrp="1"/>
          </p:cNvSpPr>
          <p:nvPr>
            <p:ph type="title"/>
          </p:nvPr>
        </p:nvSpPr>
        <p:spPr/>
        <p:txBody>
          <a:bodyPr/>
          <a:lstStyle/>
          <a:p>
            <a:r>
              <a:rPr lang="en-US" dirty="0"/>
              <a:t>A Word About Types</a:t>
            </a:r>
          </a:p>
        </p:txBody>
      </p:sp>
      <p:sp>
        <p:nvSpPr>
          <p:cNvPr id="3" name="Content Placeholder 2">
            <a:extLst>
              <a:ext uri="{FF2B5EF4-FFF2-40B4-BE49-F238E27FC236}">
                <a16:creationId xmlns:a16="http://schemas.microsoft.com/office/drawing/2014/main" id="{CFE312BF-2AB4-4941-92F1-EBB7725CEF5A}"/>
              </a:ext>
            </a:extLst>
          </p:cNvPr>
          <p:cNvSpPr>
            <a:spLocks noGrp="1"/>
          </p:cNvSpPr>
          <p:nvPr>
            <p:ph idx="1"/>
          </p:nvPr>
        </p:nvSpPr>
        <p:spPr/>
        <p:txBody>
          <a:bodyPr/>
          <a:lstStyle/>
          <a:p>
            <a:r>
              <a:rPr lang="en-US" dirty="0"/>
              <a:t>All objects have attributes and these attributes MUST be compatible within themselves</a:t>
            </a:r>
          </a:p>
          <a:p>
            <a:r>
              <a:rPr lang="en-US" dirty="0"/>
              <a:t>For example, if you have a list of variables</a:t>
            </a:r>
          </a:p>
          <a:p>
            <a:pPr marL="0" indent="0">
              <a:buNone/>
            </a:pPr>
            <a:r>
              <a:rPr lang="en-US" dirty="0">
                <a:latin typeface="Consolas" panose="020B0609020204030204" pitchFamily="49" charset="0"/>
              </a:rPr>
              <a:t>   &gt; c(1,2,3,4,5)</a:t>
            </a:r>
          </a:p>
          <a:p>
            <a:pPr marL="0" indent="0">
              <a:buNone/>
            </a:pPr>
            <a:r>
              <a:rPr lang="en-US" dirty="0"/>
              <a:t>Then these will be numeric. But if you have</a:t>
            </a:r>
          </a:p>
          <a:p>
            <a:pPr marL="0" indent="0">
              <a:buNone/>
            </a:pPr>
            <a:r>
              <a:rPr lang="en-US" dirty="0">
                <a:latin typeface="Consolas" panose="020B0609020204030204" pitchFamily="49" charset="0"/>
              </a:rPr>
              <a:t>   &gt; c(1,2,3,4, “five”)</a:t>
            </a:r>
          </a:p>
          <a:p>
            <a:pPr marL="0" indent="0">
              <a:buNone/>
            </a:pPr>
            <a:r>
              <a:rPr lang="en-US" dirty="0"/>
              <a:t>Then these will ALL be characters</a:t>
            </a:r>
          </a:p>
          <a:p>
            <a:r>
              <a:rPr lang="en-US" dirty="0"/>
              <a:t>Use </a:t>
            </a:r>
            <a:r>
              <a:rPr lang="en-US" dirty="0">
                <a:latin typeface="Courier New" panose="02070309020205020404" pitchFamily="49" charset="0"/>
                <a:cs typeface="Courier New" panose="02070309020205020404" pitchFamily="49" charset="0"/>
              </a:rPr>
              <a:t>str()</a:t>
            </a:r>
            <a:r>
              <a:rPr lang="en-US" dirty="0"/>
              <a:t>, </a:t>
            </a:r>
            <a:r>
              <a:rPr lang="en-US" dirty="0" err="1">
                <a:latin typeface="Courier New" panose="02070309020205020404" pitchFamily="49" charset="0"/>
                <a:cs typeface="Courier New" panose="02070309020205020404" pitchFamily="49" charset="0"/>
              </a:rPr>
              <a:t>typeof</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to</a:t>
            </a:r>
            <a:r>
              <a:rPr lang="en-US" dirty="0"/>
              <a:t> check the structure and type of objects</a:t>
            </a:r>
          </a:p>
        </p:txBody>
      </p:sp>
      <p:sp>
        <p:nvSpPr>
          <p:cNvPr id="4" name="Slide Number Placeholder 3">
            <a:extLst>
              <a:ext uri="{FF2B5EF4-FFF2-40B4-BE49-F238E27FC236}">
                <a16:creationId xmlns:a16="http://schemas.microsoft.com/office/drawing/2014/main" id="{3EAD32F6-B5F8-40D9-821A-D7B8FF7B4909}"/>
              </a:ext>
            </a:extLst>
          </p:cNvPr>
          <p:cNvSpPr>
            <a:spLocks noGrp="1"/>
          </p:cNvSpPr>
          <p:nvPr>
            <p:ph type="sldNum" sz="quarter" idx="12"/>
          </p:nvPr>
        </p:nvSpPr>
        <p:spPr/>
        <p:txBody>
          <a:bodyPr/>
          <a:lstStyle/>
          <a:p>
            <a:fld id="{6D95AE55-B5F4-483D-AEFF-E8059F5502F5}" type="slidenum">
              <a:rPr lang="en-US" smtClean="0"/>
              <a:t>31</a:t>
            </a:fld>
            <a:endParaRPr lang="en-US"/>
          </a:p>
        </p:txBody>
      </p:sp>
    </p:spTree>
    <p:extLst>
      <p:ext uri="{BB962C8B-B14F-4D97-AF65-F5344CB8AC3E}">
        <p14:creationId xmlns:p14="http://schemas.microsoft.com/office/powerpoint/2010/main" val="1640871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Object Types</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0" y="1825624"/>
            <a:ext cx="4147868" cy="4667251"/>
          </a:xfrm>
        </p:spPr>
        <p:txBody>
          <a:bodyPr>
            <a:normAutofit/>
          </a:bodyPr>
          <a:lstStyle/>
          <a:p>
            <a:r>
              <a:rPr lang="en-US" dirty="0"/>
              <a:t>Vector</a:t>
            </a:r>
          </a:p>
          <a:p>
            <a:r>
              <a:rPr lang="en-US" dirty="0"/>
              <a:t>Matrix</a:t>
            </a:r>
          </a:p>
          <a:p>
            <a:r>
              <a:rPr lang="en-US" dirty="0"/>
              <a:t>Factor </a:t>
            </a:r>
          </a:p>
          <a:p>
            <a:r>
              <a:rPr lang="en-US" dirty="0"/>
              <a:t>List</a:t>
            </a:r>
          </a:p>
          <a:p>
            <a:r>
              <a:rPr lang="en-US" dirty="0"/>
              <a:t>Data Frame</a:t>
            </a:r>
          </a:p>
          <a:p>
            <a:r>
              <a:rPr lang="en-US" i="1" dirty="0"/>
              <a:t>and others!</a:t>
            </a:r>
          </a:p>
          <a:p>
            <a:endParaRPr lang="en-US" i="1" dirty="0"/>
          </a:p>
          <a:p>
            <a:pPr marL="0" indent="0">
              <a:buNone/>
            </a:pPr>
            <a:r>
              <a:rPr lang="en-US" dirty="0" err="1"/>
              <a:t>Dataframes</a:t>
            </a:r>
            <a:r>
              <a:rPr lang="en-US" dirty="0"/>
              <a:t> are what you’ll use 90% of the time</a:t>
            </a:r>
          </a:p>
        </p:txBody>
      </p:sp>
      <p:sp>
        <p:nvSpPr>
          <p:cNvPr id="4" name="Content Placeholder 2">
            <a:extLst>
              <a:ext uri="{FF2B5EF4-FFF2-40B4-BE49-F238E27FC236}">
                <a16:creationId xmlns:a16="http://schemas.microsoft.com/office/drawing/2014/main" id="{A35E92E5-46DD-4832-BB83-C626C904B306}"/>
              </a:ext>
            </a:extLst>
          </p:cNvPr>
          <p:cNvSpPr txBox="1">
            <a:spLocks/>
          </p:cNvSpPr>
          <p:nvPr/>
        </p:nvSpPr>
        <p:spPr>
          <a:xfrm>
            <a:off x="6631983" y="1690688"/>
            <a:ext cx="49736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as.vector</a:t>
            </a:r>
            <a:r>
              <a:rPr lang="en-US" sz="2000" dirty="0">
                <a:latin typeface="Consolas" panose="020B0609020204030204" pitchFamily="49" charset="0"/>
              </a:rPr>
              <a:t>(c(3,4,5,6))</a:t>
            </a:r>
          </a:p>
          <a:p>
            <a:pPr marL="0" indent="0">
              <a:buNone/>
            </a:pPr>
            <a:r>
              <a:rPr lang="en-US" sz="2000" dirty="0">
                <a:latin typeface="Consolas" panose="020B0609020204030204" pitchFamily="49" charset="0"/>
              </a:rPr>
              <a:t>[1] 3 4 5 6</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5" name="Slide Number Placeholder 4">
            <a:extLst>
              <a:ext uri="{FF2B5EF4-FFF2-40B4-BE49-F238E27FC236}">
                <a16:creationId xmlns:a16="http://schemas.microsoft.com/office/drawing/2014/main" id="{20A45654-F597-43B6-87C4-622C87198FD2}"/>
              </a:ext>
            </a:extLst>
          </p:cNvPr>
          <p:cNvSpPr>
            <a:spLocks noGrp="1"/>
          </p:cNvSpPr>
          <p:nvPr>
            <p:ph type="sldNum" sz="quarter" idx="12"/>
          </p:nvPr>
        </p:nvSpPr>
        <p:spPr/>
        <p:txBody>
          <a:bodyPr/>
          <a:lstStyle/>
          <a:p>
            <a:fld id="{6D95AE55-B5F4-483D-AEFF-E8059F5502F5}" type="slidenum">
              <a:rPr lang="en-US" smtClean="0"/>
              <a:t>32</a:t>
            </a:fld>
            <a:endParaRPr lang="en-US"/>
          </a:p>
        </p:txBody>
      </p:sp>
    </p:spTree>
    <p:extLst>
      <p:ext uri="{BB962C8B-B14F-4D97-AF65-F5344CB8AC3E}">
        <p14:creationId xmlns:p14="http://schemas.microsoft.com/office/powerpoint/2010/main" val="2618777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E70BC-DAF3-4E1F-8373-220FF58C3922}"/>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D8AF674B-2C5B-4D49-8D7B-10A2BD43CFB6}"/>
              </a:ext>
            </a:extLst>
          </p:cNvPr>
          <p:cNvSpPr>
            <a:spLocks noGrp="1"/>
          </p:cNvSpPr>
          <p:nvPr>
            <p:ph idx="1"/>
          </p:nvPr>
        </p:nvSpPr>
        <p:spPr>
          <a:xfrm>
            <a:off x="838201" y="1825625"/>
            <a:ext cx="6185598" cy="4605320"/>
          </a:xfrm>
        </p:spPr>
        <p:txBody>
          <a:bodyPr>
            <a:normAutofit/>
          </a:bodyPr>
          <a:lstStyle/>
          <a:p>
            <a:r>
              <a:rPr lang="en-US" dirty="0"/>
              <a:t>What is a variable?</a:t>
            </a:r>
          </a:p>
          <a:p>
            <a:endParaRPr lang="en-US" dirty="0"/>
          </a:p>
          <a:p>
            <a:r>
              <a:rPr lang="en-US" dirty="0"/>
              <a:t>Variable Naming:</a:t>
            </a:r>
          </a:p>
          <a:p>
            <a:r>
              <a:rPr lang="en-US" dirty="0"/>
              <a:t>NEVER name something the same as a function (e.g., “mean”)</a:t>
            </a:r>
          </a:p>
          <a:p>
            <a:r>
              <a:rPr lang="en-US" dirty="0"/>
              <a:t>Can’t start with a number</a:t>
            </a:r>
          </a:p>
          <a:p>
            <a:r>
              <a:rPr lang="en-US" dirty="0"/>
              <a:t>Can’t contain a space</a:t>
            </a:r>
          </a:p>
          <a:p>
            <a:r>
              <a:rPr lang="en-US" dirty="0"/>
              <a:t>Make it unique and memorable</a:t>
            </a:r>
          </a:p>
          <a:p>
            <a:r>
              <a:rPr lang="en-US" dirty="0"/>
              <a:t>Upper vs lowercase </a:t>
            </a:r>
          </a:p>
          <a:p>
            <a:endParaRPr lang="en-US" dirty="0"/>
          </a:p>
        </p:txBody>
      </p:sp>
      <p:sp>
        <p:nvSpPr>
          <p:cNvPr id="4" name="Slide Number Placeholder 3">
            <a:extLst>
              <a:ext uri="{FF2B5EF4-FFF2-40B4-BE49-F238E27FC236}">
                <a16:creationId xmlns:a16="http://schemas.microsoft.com/office/drawing/2014/main" id="{AFBDA466-2DAD-4427-9ECE-858DDA860018}"/>
              </a:ext>
            </a:extLst>
          </p:cNvPr>
          <p:cNvSpPr>
            <a:spLocks noGrp="1"/>
          </p:cNvSpPr>
          <p:nvPr>
            <p:ph type="sldNum" sz="quarter" idx="12"/>
          </p:nvPr>
        </p:nvSpPr>
        <p:spPr/>
        <p:txBody>
          <a:bodyPr/>
          <a:lstStyle/>
          <a:p>
            <a:fld id="{6D95AE55-B5F4-483D-AEFF-E8059F5502F5}" type="slidenum">
              <a:rPr lang="en-US" smtClean="0"/>
              <a:t>33</a:t>
            </a:fld>
            <a:endParaRPr lang="en-US"/>
          </a:p>
        </p:txBody>
      </p:sp>
      <p:sp>
        <p:nvSpPr>
          <p:cNvPr id="5" name="TextBox 4">
            <a:extLst>
              <a:ext uri="{FF2B5EF4-FFF2-40B4-BE49-F238E27FC236}">
                <a16:creationId xmlns:a16="http://schemas.microsoft.com/office/drawing/2014/main" id="{05CBBF39-D719-45DD-A504-F6FBDDCA0B94}"/>
              </a:ext>
            </a:extLst>
          </p:cNvPr>
          <p:cNvSpPr txBox="1"/>
          <p:nvPr/>
        </p:nvSpPr>
        <p:spPr>
          <a:xfrm>
            <a:off x="7849437" y="1985885"/>
            <a:ext cx="3073122" cy="1569660"/>
          </a:xfrm>
          <a:prstGeom prst="rect">
            <a:avLst/>
          </a:prstGeom>
          <a:noFill/>
          <a:ln w="57150">
            <a:solidFill>
              <a:schemeClr val="accent6"/>
            </a:solidFill>
          </a:ln>
        </p:spPr>
        <p:txBody>
          <a:bodyPr wrap="square" rtlCol="0">
            <a:spAutoFit/>
          </a:bodyPr>
          <a:lstStyle/>
          <a:p>
            <a:pPr algn="ctr"/>
            <a:r>
              <a:rPr lang="en-US" sz="2400" b="1" dirty="0"/>
              <a:t>Good</a:t>
            </a:r>
          </a:p>
          <a:p>
            <a:r>
              <a:rPr lang="en-US" sz="2400" dirty="0"/>
              <a:t>juneaurain_2005-2019</a:t>
            </a:r>
          </a:p>
          <a:p>
            <a:r>
              <a:rPr lang="en-US" sz="2400" dirty="0" err="1"/>
              <a:t>blackcod_surveycount</a:t>
            </a:r>
            <a:endParaRPr lang="en-US" sz="2400" dirty="0"/>
          </a:p>
          <a:p>
            <a:r>
              <a:rPr lang="en-US" sz="2400" dirty="0" err="1"/>
              <a:t>tanner_chela</a:t>
            </a:r>
            <a:endParaRPr lang="en-US" sz="2400" dirty="0"/>
          </a:p>
        </p:txBody>
      </p:sp>
      <p:sp>
        <p:nvSpPr>
          <p:cNvPr id="7" name="TextBox 6">
            <a:extLst>
              <a:ext uri="{FF2B5EF4-FFF2-40B4-BE49-F238E27FC236}">
                <a16:creationId xmlns:a16="http://schemas.microsoft.com/office/drawing/2014/main" id="{A8C407C3-D7A7-4C2D-B8C1-A25CBA6FEB14}"/>
              </a:ext>
            </a:extLst>
          </p:cNvPr>
          <p:cNvSpPr txBox="1"/>
          <p:nvPr/>
        </p:nvSpPr>
        <p:spPr>
          <a:xfrm>
            <a:off x="7849438" y="4128285"/>
            <a:ext cx="3073122" cy="1938992"/>
          </a:xfrm>
          <a:prstGeom prst="rect">
            <a:avLst/>
          </a:prstGeom>
          <a:noFill/>
          <a:ln w="57150">
            <a:solidFill>
              <a:srgbClr val="C00000"/>
            </a:solidFill>
          </a:ln>
        </p:spPr>
        <p:txBody>
          <a:bodyPr wrap="square" rtlCol="0">
            <a:spAutoFit/>
          </a:bodyPr>
          <a:lstStyle/>
          <a:p>
            <a:pPr algn="ctr"/>
            <a:r>
              <a:rPr lang="en-US" sz="2400" b="1" dirty="0"/>
              <a:t>Bad</a:t>
            </a:r>
          </a:p>
          <a:p>
            <a:r>
              <a:rPr lang="en-US" sz="2400" dirty="0"/>
              <a:t>x</a:t>
            </a:r>
          </a:p>
          <a:p>
            <a:r>
              <a:rPr lang="en-US" sz="2400" dirty="0"/>
              <a:t>dataframe1</a:t>
            </a:r>
          </a:p>
          <a:p>
            <a:r>
              <a:rPr lang="en-US" sz="2400" dirty="0"/>
              <a:t>mean</a:t>
            </a:r>
          </a:p>
          <a:p>
            <a:r>
              <a:rPr lang="en-US" sz="2400" dirty="0"/>
              <a:t>weight</a:t>
            </a:r>
          </a:p>
        </p:txBody>
      </p:sp>
    </p:spTree>
    <p:extLst>
      <p:ext uri="{BB962C8B-B14F-4D97-AF65-F5344CB8AC3E}">
        <p14:creationId xmlns:p14="http://schemas.microsoft.com/office/powerpoint/2010/main" val="853350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Errors Revisited</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1" y="1825624"/>
            <a:ext cx="6537290" cy="4667251"/>
          </a:xfrm>
        </p:spPr>
        <p:txBody>
          <a:bodyPr>
            <a:noAutofit/>
          </a:bodyPr>
          <a:lstStyle/>
          <a:p>
            <a:pPr marL="0" indent="0">
              <a:buNone/>
            </a:pPr>
            <a:r>
              <a:rPr lang="en-US" sz="3600" dirty="0"/>
              <a:t>Some common errors:</a:t>
            </a:r>
          </a:p>
          <a:p>
            <a:r>
              <a:rPr lang="en-US" sz="3200" dirty="0"/>
              <a:t>Misspelling variable/function </a:t>
            </a:r>
          </a:p>
          <a:p>
            <a:r>
              <a:rPr lang="en-US" sz="3200" dirty="0"/>
              <a:t>Not ending a line in parenthesis, comma, etc.</a:t>
            </a:r>
          </a:p>
          <a:p>
            <a:r>
              <a:rPr lang="en-US" sz="3200" dirty="0"/>
              <a:t>Unpaired parentheses/quotes</a:t>
            </a:r>
          </a:p>
          <a:p>
            <a:r>
              <a:rPr lang="en-US" sz="3200" dirty="0"/>
              <a:t>Capitalizing vs no caps</a:t>
            </a:r>
          </a:p>
          <a:p>
            <a:r>
              <a:rPr lang="en-US" sz="3200" dirty="0"/>
              <a:t>Not loading package before calling function</a:t>
            </a:r>
          </a:p>
          <a:p>
            <a:r>
              <a:rPr lang="en-US" sz="3200" dirty="0"/>
              <a:t>Wrong data type is used</a:t>
            </a:r>
          </a:p>
        </p:txBody>
      </p:sp>
      <p:sp>
        <p:nvSpPr>
          <p:cNvPr id="4" name="Slide Number Placeholder 3">
            <a:extLst>
              <a:ext uri="{FF2B5EF4-FFF2-40B4-BE49-F238E27FC236}">
                <a16:creationId xmlns:a16="http://schemas.microsoft.com/office/drawing/2014/main" id="{6169F5A4-6542-4224-9BA3-298696AB56EA}"/>
              </a:ext>
            </a:extLst>
          </p:cNvPr>
          <p:cNvSpPr>
            <a:spLocks noGrp="1"/>
          </p:cNvSpPr>
          <p:nvPr>
            <p:ph type="sldNum" sz="quarter" idx="12"/>
          </p:nvPr>
        </p:nvSpPr>
        <p:spPr/>
        <p:txBody>
          <a:bodyPr/>
          <a:lstStyle/>
          <a:p>
            <a:fld id="{6D95AE55-B5F4-483D-AEFF-E8059F5502F5}" type="slidenum">
              <a:rPr lang="en-US" smtClean="0"/>
              <a:t>34</a:t>
            </a:fld>
            <a:endParaRPr lang="en-US"/>
          </a:p>
        </p:txBody>
      </p:sp>
      <p:sp>
        <p:nvSpPr>
          <p:cNvPr id="5" name="Right Brace 4">
            <a:extLst>
              <a:ext uri="{FF2B5EF4-FFF2-40B4-BE49-F238E27FC236}">
                <a16:creationId xmlns:a16="http://schemas.microsoft.com/office/drawing/2014/main" id="{0B882C29-3706-4FA0-BD80-CE2538734036}"/>
              </a:ext>
            </a:extLst>
          </p:cNvPr>
          <p:cNvSpPr/>
          <p:nvPr/>
        </p:nvSpPr>
        <p:spPr>
          <a:xfrm>
            <a:off x="6707275" y="2505239"/>
            <a:ext cx="361740" cy="2059912"/>
          </a:xfrm>
          <a:prstGeom prst="rightBrace">
            <a:avLst>
              <a:gd name="adj1" fmla="val 88889"/>
              <a:gd name="adj2" fmla="val 48276"/>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descr="A close up of a sign&#10;&#10;Description automatically generated">
            <a:extLst>
              <a:ext uri="{FF2B5EF4-FFF2-40B4-BE49-F238E27FC236}">
                <a16:creationId xmlns:a16="http://schemas.microsoft.com/office/drawing/2014/main" id="{9DDDB986-4922-4142-92B4-B66379C94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958" y="1825624"/>
            <a:ext cx="4229519" cy="1485239"/>
          </a:xfrm>
          <a:prstGeom prst="rect">
            <a:avLst/>
          </a:prstGeom>
        </p:spPr>
      </p:pic>
      <p:sp>
        <p:nvSpPr>
          <p:cNvPr id="9" name="TextBox 8">
            <a:extLst>
              <a:ext uri="{FF2B5EF4-FFF2-40B4-BE49-F238E27FC236}">
                <a16:creationId xmlns:a16="http://schemas.microsoft.com/office/drawing/2014/main" id="{A23DB122-860D-4EE4-A1B2-869E3AB183B3}"/>
              </a:ext>
            </a:extLst>
          </p:cNvPr>
          <p:cNvSpPr txBox="1"/>
          <p:nvPr/>
        </p:nvSpPr>
        <p:spPr>
          <a:xfrm>
            <a:off x="7697037" y="3429000"/>
            <a:ext cx="3245618" cy="1077218"/>
          </a:xfrm>
          <a:prstGeom prst="rect">
            <a:avLst/>
          </a:prstGeom>
          <a:noFill/>
        </p:spPr>
        <p:txBody>
          <a:bodyPr wrap="square" rtlCol="0">
            <a:spAutoFit/>
          </a:bodyPr>
          <a:lstStyle/>
          <a:p>
            <a:pPr algn="ctr"/>
            <a:r>
              <a:rPr lang="en-US" sz="3200" dirty="0"/>
              <a:t>RStudio will help minimize these!</a:t>
            </a:r>
          </a:p>
        </p:txBody>
      </p:sp>
      <p:sp>
        <p:nvSpPr>
          <p:cNvPr id="10" name="Right Brace 9">
            <a:extLst>
              <a:ext uri="{FF2B5EF4-FFF2-40B4-BE49-F238E27FC236}">
                <a16:creationId xmlns:a16="http://schemas.microsoft.com/office/drawing/2014/main" id="{D36D9B9B-1B94-41D4-AEAC-ED67AB06469D}"/>
              </a:ext>
            </a:extLst>
          </p:cNvPr>
          <p:cNvSpPr/>
          <p:nvPr/>
        </p:nvSpPr>
        <p:spPr>
          <a:xfrm>
            <a:off x="7084088" y="4612619"/>
            <a:ext cx="361740" cy="2059912"/>
          </a:xfrm>
          <a:prstGeom prst="rightBrace">
            <a:avLst>
              <a:gd name="adj1" fmla="val 88889"/>
              <a:gd name="adj2" fmla="val 37544"/>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89CE9FBC-40A9-43EB-A92A-351F375B20B9}"/>
              </a:ext>
            </a:extLst>
          </p:cNvPr>
          <p:cNvSpPr txBox="1"/>
          <p:nvPr/>
        </p:nvSpPr>
        <p:spPr>
          <a:xfrm>
            <a:off x="7697037" y="4750022"/>
            <a:ext cx="3245618" cy="1569660"/>
          </a:xfrm>
          <a:prstGeom prst="rect">
            <a:avLst/>
          </a:prstGeom>
          <a:noFill/>
        </p:spPr>
        <p:txBody>
          <a:bodyPr wrap="square" rtlCol="0">
            <a:spAutoFit/>
          </a:bodyPr>
          <a:lstStyle/>
          <a:p>
            <a:pPr algn="ctr"/>
            <a:r>
              <a:rPr lang="en-US" sz="3200" dirty="0"/>
              <a:t>Experience, going slow &amp; thorough minimizes these!</a:t>
            </a:r>
          </a:p>
        </p:txBody>
      </p:sp>
      <p:sp>
        <p:nvSpPr>
          <p:cNvPr id="12" name="Rectangle 11">
            <a:extLst>
              <a:ext uri="{FF2B5EF4-FFF2-40B4-BE49-F238E27FC236}">
                <a16:creationId xmlns:a16="http://schemas.microsoft.com/office/drawing/2014/main" id="{E51FEF0B-33B3-404C-B7D0-153000C6FA8E}"/>
              </a:ext>
            </a:extLst>
          </p:cNvPr>
          <p:cNvSpPr/>
          <p:nvPr/>
        </p:nvSpPr>
        <p:spPr>
          <a:xfrm>
            <a:off x="838200" y="2421653"/>
            <a:ext cx="5673132"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DF263B-DCB3-4C7A-9544-92CEDB0BF9A0}"/>
              </a:ext>
            </a:extLst>
          </p:cNvPr>
          <p:cNvSpPr/>
          <p:nvPr/>
        </p:nvSpPr>
        <p:spPr>
          <a:xfrm>
            <a:off x="838199" y="4602145"/>
            <a:ext cx="6074603"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72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animBg="1"/>
      <p:bldP spid="11" grpId="0"/>
      <p:bldP spid="12"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B2CE-B69A-4AF7-B3A6-C15AE01D910A}"/>
              </a:ext>
            </a:extLst>
          </p:cNvPr>
          <p:cNvSpPr>
            <a:spLocks noGrp="1"/>
          </p:cNvSpPr>
          <p:nvPr>
            <p:ph type="title"/>
          </p:nvPr>
        </p:nvSpPr>
        <p:spPr/>
        <p:txBody>
          <a:bodyPr/>
          <a:lstStyle/>
          <a:p>
            <a:r>
              <a:rPr lang="en-US" dirty="0"/>
              <a:t>Errors </a:t>
            </a:r>
            <a:r>
              <a:rPr lang="en-US" dirty="0" err="1"/>
              <a:t>Revisted</a:t>
            </a:r>
            <a:r>
              <a:rPr lang="en-US" dirty="0"/>
              <a:t> cont.</a:t>
            </a:r>
          </a:p>
        </p:txBody>
      </p:sp>
      <p:graphicFrame>
        <p:nvGraphicFramePr>
          <p:cNvPr id="6" name="Table 6">
            <a:extLst>
              <a:ext uri="{FF2B5EF4-FFF2-40B4-BE49-F238E27FC236}">
                <a16:creationId xmlns:a16="http://schemas.microsoft.com/office/drawing/2014/main" id="{FB80CCB6-3198-45CD-8C08-C9C57E3CFBB7}"/>
              </a:ext>
            </a:extLst>
          </p:cNvPr>
          <p:cNvGraphicFramePr>
            <a:graphicFrameLocks noGrp="1"/>
          </p:cNvGraphicFramePr>
          <p:nvPr>
            <p:ph idx="1"/>
            <p:extLst>
              <p:ext uri="{D42A27DB-BD31-4B8C-83A1-F6EECF244321}">
                <p14:modId xmlns:p14="http://schemas.microsoft.com/office/powerpoint/2010/main" val="3550625978"/>
              </p:ext>
            </p:extLst>
          </p:nvPr>
        </p:nvGraphicFramePr>
        <p:xfrm>
          <a:off x="2424355" y="1748609"/>
          <a:ext cx="9271927" cy="4145280"/>
        </p:xfrm>
        <a:graphic>
          <a:graphicData uri="http://schemas.openxmlformats.org/drawingml/2006/table">
            <a:tbl>
              <a:tblPr firstRow="1" bandRow="1">
                <a:tableStyleId>{5C22544A-7EE6-4342-B048-85BDC9FD1C3A}</a:tableStyleId>
              </a:tblPr>
              <a:tblGrid>
                <a:gridCol w="3190581">
                  <a:extLst>
                    <a:ext uri="{9D8B030D-6E8A-4147-A177-3AD203B41FA5}">
                      <a16:colId xmlns:a16="http://schemas.microsoft.com/office/drawing/2014/main" val="3113563754"/>
                    </a:ext>
                  </a:extLst>
                </a:gridCol>
                <a:gridCol w="6081346">
                  <a:extLst>
                    <a:ext uri="{9D8B030D-6E8A-4147-A177-3AD203B41FA5}">
                      <a16:colId xmlns:a16="http://schemas.microsoft.com/office/drawing/2014/main" val="3336808008"/>
                    </a:ext>
                  </a:extLst>
                </a:gridCol>
              </a:tblGrid>
              <a:tr h="370840">
                <a:tc>
                  <a:txBody>
                    <a:bodyPr/>
                    <a:lstStyle/>
                    <a:p>
                      <a:r>
                        <a:rPr lang="en-US" dirty="0"/>
                        <a:t>Error Message</a:t>
                      </a:r>
                    </a:p>
                  </a:txBody>
                  <a:tcPr/>
                </a:tc>
                <a:tc>
                  <a:txBody>
                    <a:bodyPr/>
                    <a:lstStyle/>
                    <a:p>
                      <a:r>
                        <a:rPr lang="en-US" dirty="0"/>
                        <a:t>Possible Problem</a:t>
                      </a:r>
                    </a:p>
                  </a:txBody>
                  <a:tcPr/>
                </a:tc>
                <a:extLst>
                  <a:ext uri="{0D108BD9-81ED-4DB2-BD59-A6C34878D82A}">
                    <a16:rowId xmlns:a16="http://schemas.microsoft.com/office/drawing/2014/main" val="2477527896"/>
                  </a:ext>
                </a:extLst>
              </a:tr>
              <a:tr h="370840">
                <a:tc>
                  <a:txBody>
                    <a:bodyPr/>
                    <a:lstStyle/>
                    <a:p>
                      <a:r>
                        <a:rPr lang="en-US" dirty="0"/>
                        <a:t>unexpected symbol in ____</a:t>
                      </a:r>
                    </a:p>
                  </a:txBody>
                  <a:tcPr anchor="ctr"/>
                </a:tc>
                <a:tc>
                  <a:txBody>
                    <a:bodyPr/>
                    <a:lstStyle/>
                    <a:p>
                      <a:r>
                        <a:rPr lang="en-US" dirty="0"/>
                        <a:t>You made a syntax (coding grammar) error (extra comma, parenthesis, etc.)</a:t>
                      </a:r>
                    </a:p>
                  </a:txBody>
                  <a:tcPr anchor="ctr"/>
                </a:tc>
                <a:extLst>
                  <a:ext uri="{0D108BD9-81ED-4DB2-BD59-A6C34878D82A}">
                    <a16:rowId xmlns:a16="http://schemas.microsoft.com/office/drawing/2014/main" val="723954487"/>
                  </a:ext>
                </a:extLst>
              </a:tr>
              <a:tr h="370840">
                <a:tc>
                  <a:txBody>
                    <a:bodyPr/>
                    <a:lstStyle/>
                    <a:p>
                      <a:r>
                        <a:rPr lang="en-US" dirty="0"/>
                        <a:t>could not find function</a:t>
                      </a:r>
                    </a:p>
                  </a:txBody>
                  <a:tcPr anchor="ctr"/>
                </a:tc>
                <a:tc>
                  <a:txBody>
                    <a:bodyPr/>
                    <a:lstStyle/>
                    <a:p>
                      <a:r>
                        <a:rPr lang="en-US" dirty="0"/>
                        <a:t>You forgot to load a package or misspelled the function name.</a:t>
                      </a:r>
                    </a:p>
                  </a:txBody>
                  <a:tcPr anchor="ctr"/>
                </a:tc>
                <a:extLst>
                  <a:ext uri="{0D108BD9-81ED-4DB2-BD59-A6C34878D82A}">
                    <a16:rowId xmlns:a16="http://schemas.microsoft.com/office/drawing/2014/main" val="3518180775"/>
                  </a:ext>
                </a:extLst>
              </a:tr>
              <a:tr h="370840">
                <a:tc>
                  <a:txBody>
                    <a:bodyPr/>
                    <a:lstStyle/>
                    <a:p>
                      <a:r>
                        <a:rPr lang="en-US" dirty="0"/>
                        <a:t>cannot open file .* : No such file or directory</a:t>
                      </a:r>
                    </a:p>
                  </a:txBody>
                  <a:tcPr anchor="ctr"/>
                </a:tc>
                <a:tc>
                  <a:txBody>
                    <a:bodyPr/>
                    <a:lstStyle/>
                    <a:p>
                      <a:r>
                        <a:rPr lang="en-US" dirty="0"/>
                        <a:t>You tried a path that doesn't exist.</a:t>
                      </a:r>
                    </a:p>
                  </a:txBody>
                  <a:tcPr anchor="ctr"/>
                </a:tc>
                <a:extLst>
                  <a:ext uri="{0D108BD9-81ED-4DB2-BD59-A6C34878D82A}">
                    <a16:rowId xmlns:a16="http://schemas.microsoft.com/office/drawing/2014/main" val="4068340406"/>
                  </a:ext>
                </a:extLst>
              </a:tr>
              <a:tr h="370840">
                <a:tc>
                  <a:txBody>
                    <a:bodyPr/>
                    <a:lstStyle/>
                    <a:p>
                      <a:r>
                        <a:rPr lang="en-US" dirty="0"/>
                        <a:t>there is no package called ___</a:t>
                      </a:r>
                    </a:p>
                  </a:txBody>
                  <a:tcPr anchor="ctr"/>
                </a:tc>
                <a:tc>
                  <a:txBody>
                    <a:bodyPr/>
                    <a:lstStyle/>
                    <a:p>
                      <a:r>
                        <a:rPr lang="en-US" dirty="0"/>
                        <a:t>You forgot to install a package or misspelled the package name</a:t>
                      </a:r>
                    </a:p>
                  </a:txBody>
                  <a:tcPr anchor="ctr"/>
                </a:tc>
                <a:extLst>
                  <a:ext uri="{0D108BD9-81ED-4DB2-BD59-A6C34878D82A}">
                    <a16:rowId xmlns:a16="http://schemas.microsoft.com/office/drawing/2014/main" val="460854558"/>
                  </a:ext>
                </a:extLst>
              </a:tr>
              <a:tr h="370840">
                <a:tc>
                  <a:txBody>
                    <a:bodyPr/>
                    <a:lstStyle/>
                    <a:p>
                      <a:r>
                        <a:rPr lang="en-US" dirty="0"/>
                        <a:t>object .* not found</a:t>
                      </a:r>
                    </a:p>
                  </a:txBody>
                  <a:tcPr anchor="ctr"/>
                </a:tc>
                <a:tc>
                  <a:txBody>
                    <a:bodyPr/>
                    <a:lstStyle/>
                    <a:p>
                      <a:r>
                        <a:rPr lang="en-US" dirty="0"/>
                        <a:t>The object you are looking for might not exist.</a:t>
                      </a:r>
                    </a:p>
                  </a:txBody>
                  <a:tcPr anchor="ctr"/>
                </a:tc>
                <a:extLst>
                  <a:ext uri="{0D108BD9-81ED-4DB2-BD59-A6C34878D82A}">
                    <a16:rowId xmlns:a16="http://schemas.microsoft.com/office/drawing/2014/main" val="72390332"/>
                  </a:ext>
                </a:extLst>
              </a:tr>
              <a:tr h="370840">
                <a:tc>
                  <a:txBody>
                    <a:bodyPr/>
                    <a:lstStyle/>
                    <a:p>
                      <a:r>
                        <a:rPr lang="en-US" dirty="0"/>
                        <a:t>non-numeric argument to ___</a:t>
                      </a:r>
                    </a:p>
                  </a:txBody>
                  <a:tcPr anchor="ctr"/>
                </a:tc>
                <a:tc>
                  <a:txBody>
                    <a:bodyPr/>
                    <a:lstStyle/>
                    <a:p>
                      <a:r>
                        <a:rPr lang="en-US" dirty="0"/>
                        <a:t>You tried to use a character vector where a numeric is needed.</a:t>
                      </a:r>
                    </a:p>
                  </a:txBody>
                  <a:tcPr anchor="ctr"/>
                </a:tc>
                <a:extLst>
                  <a:ext uri="{0D108BD9-81ED-4DB2-BD59-A6C34878D82A}">
                    <a16:rowId xmlns:a16="http://schemas.microsoft.com/office/drawing/2014/main" val="194196734"/>
                  </a:ext>
                </a:extLst>
              </a:tr>
              <a:tr h="370840">
                <a:tc>
                  <a:txBody>
                    <a:bodyPr/>
                    <a:lstStyle/>
                    <a:p>
                      <a:r>
                        <a:rPr lang="en-US" dirty="0"/>
                        <a:t>attempt to apply non-function</a:t>
                      </a:r>
                    </a:p>
                  </a:txBody>
                  <a:tcPr anchor="ctr"/>
                </a:tc>
                <a:tc>
                  <a:txBody>
                    <a:bodyPr/>
                    <a:lstStyle/>
                    <a:p>
                      <a:r>
                        <a:rPr lang="en-US" dirty="0"/>
                        <a:t>You tried to use an object which is not a function as a function.</a:t>
                      </a:r>
                    </a:p>
                  </a:txBody>
                  <a:tcPr anchor="ctr"/>
                </a:tc>
                <a:extLst>
                  <a:ext uri="{0D108BD9-81ED-4DB2-BD59-A6C34878D82A}">
                    <a16:rowId xmlns:a16="http://schemas.microsoft.com/office/drawing/2014/main" val="2943773"/>
                  </a:ext>
                </a:extLst>
              </a:tr>
              <a:tr h="370840">
                <a:tc>
                  <a:txBody>
                    <a:bodyPr/>
                    <a:lstStyle/>
                    <a:p>
                      <a:r>
                        <a:rPr lang="en-US" dirty="0"/>
                        <a:t>object of type 'closure' is not </a:t>
                      </a:r>
                      <a:r>
                        <a:rPr lang="en-US" dirty="0" err="1"/>
                        <a:t>subsettable</a:t>
                      </a:r>
                      <a:endParaRPr lang="en-US" dirty="0"/>
                    </a:p>
                  </a:txBody>
                  <a:tcPr anchor="ctr"/>
                </a:tc>
                <a:tc>
                  <a:txBody>
                    <a:bodyPr/>
                    <a:lstStyle/>
                    <a:p>
                      <a:r>
                        <a:rPr lang="en-US" dirty="0"/>
                        <a:t>You called `$` on a function.</a:t>
                      </a:r>
                    </a:p>
                  </a:txBody>
                  <a:tcPr anchor="ctr"/>
                </a:tc>
                <a:extLst>
                  <a:ext uri="{0D108BD9-81ED-4DB2-BD59-A6C34878D82A}">
                    <a16:rowId xmlns:a16="http://schemas.microsoft.com/office/drawing/2014/main" val="4052070391"/>
                  </a:ext>
                </a:extLst>
              </a:tr>
            </a:tbl>
          </a:graphicData>
        </a:graphic>
      </p:graphicFrame>
      <p:sp>
        <p:nvSpPr>
          <p:cNvPr id="4" name="Slide Number Placeholder 3">
            <a:extLst>
              <a:ext uri="{FF2B5EF4-FFF2-40B4-BE49-F238E27FC236}">
                <a16:creationId xmlns:a16="http://schemas.microsoft.com/office/drawing/2014/main" id="{CBCBF94A-9E3A-4A20-B623-227CA9621C4D}"/>
              </a:ext>
            </a:extLst>
          </p:cNvPr>
          <p:cNvSpPr>
            <a:spLocks noGrp="1"/>
          </p:cNvSpPr>
          <p:nvPr>
            <p:ph type="sldNum" sz="quarter" idx="12"/>
          </p:nvPr>
        </p:nvSpPr>
        <p:spPr/>
        <p:txBody>
          <a:bodyPr/>
          <a:lstStyle/>
          <a:p>
            <a:fld id="{6D95AE55-B5F4-483D-AEFF-E8059F5502F5}" type="slidenum">
              <a:rPr lang="en-US" smtClean="0"/>
              <a:t>35</a:t>
            </a:fld>
            <a:endParaRPr lang="en-US"/>
          </a:p>
        </p:txBody>
      </p:sp>
      <p:sp>
        <p:nvSpPr>
          <p:cNvPr id="32" name="TextBox 31">
            <a:extLst>
              <a:ext uri="{FF2B5EF4-FFF2-40B4-BE49-F238E27FC236}">
                <a16:creationId xmlns:a16="http://schemas.microsoft.com/office/drawing/2014/main" id="{E5AC60C7-0628-4906-84D6-8F01372C772F}"/>
              </a:ext>
            </a:extLst>
          </p:cNvPr>
          <p:cNvSpPr txBox="1"/>
          <p:nvPr/>
        </p:nvSpPr>
        <p:spPr>
          <a:xfrm>
            <a:off x="3596148" y="6483348"/>
            <a:ext cx="5014452" cy="338554"/>
          </a:xfrm>
          <a:prstGeom prst="rect">
            <a:avLst/>
          </a:prstGeom>
          <a:noFill/>
        </p:spPr>
        <p:txBody>
          <a:bodyPr wrap="square" rtlCol="0">
            <a:spAutoFit/>
          </a:bodyPr>
          <a:lstStyle/>
          <a:p>
            <a:r>
              <a:rPr lang="en-US" sz="1600" dirty="0"/>
              <a:t>Based on https://github.com/colinfay/argh</a:t>
            </a:r>
          </a:p>
        </p:txBody>
      </p:sp>
      <p:cxnSp>
        <p:nvCxnSpPr>
          <p:cNvPr id="5" name="Straight Arrow Connector 4">
            <a:extLst>
              <a:ext uri="{FF2B5EF4-FFF2-40B4-BE49-F238E27FC236}">
                <a16:creationId xmlns:a16="http://schemas.microsoft.com/office/drawing/2014/main" id="{AF2B8148-B489-41C5-82F6-7BF62E3F7E04}"/>
              </a:ext>
            </a:extLst>
          </p:cNvPr>
          <p:cNvCxnSpPr>
            <a:cxnSpLocks/>
          </p:cNvCxnSpPr>
          <p:nvPr/>
        </p:nvCxnSpPr>
        <p:spPr>
          <a:xfrm>
            <a:off x="1778557" y="2602523"/>
            <a:ext cx="0" cy="269295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8E49B06-CF5B-4BF9-95C8-097220572185}"/>
              </a:ext>
            </a:extLst>
          </p:cNvPr>
          <p:cNvSpPr txBox="1"/>
          <p:nvPr/>
        </p:nvSpPr>
        <p:spPr>
          <a:xfrm>
            <a:off x="1095529" y="5295481"/>
            <a:ext cx="1366055" cy="707886"/>
          </a:xfrm>
          <a:prstGeom prst="rect">
            <a:avLst/>
          </a:prstGeom>
          <a:noFill/>
        </p:spPr>
        <p:txBody>
          <a:bodyPr wrap="square" rtlCol="0">
            <a:spAutoFit/>
          </a:bodyPr>
          <a:lstStyle/>
          <a:p>
            <a:pPr algn="ctr"/>
            <a:r>
              <a:rPr lang="en-US" sz="2000" b="1" dirty="0"/>
              <a:t>Less common</a:t>
            </a:r>
          </a:p>
        </p:txBody>
      </p:sp>
      <p:sp>
        <p:nvSpPr>
          <p:cNvPr id="10" name="TextBox 9">
            <a:extLst>
              <a:ext uri="{FF2B5EF4-FFF2-40B4-BE49-F238E27FC236}">
                <a16:creationId xmlns:a16="http://schemas.microsoft.com/office/drawing/2014/main" id="{A115088D-D33A-4150-8E93-BE37F78913DD}"/>
              </a:ext>
            </a:extLst>
          </p:cNvPr>
          <p:cNvSpPr txBox="1"/>
          <p:nvPr/>
        </p:nvSpPr>
        <p:spPr>
          <a:xfrm>
            <a:off x="1058300" y="1892072"/>
            <a:ext cx="1366055" cy="707886"/>
          </a:xfrm>
          <a:prstGeom prst="rect">
            <a:avLst/>
          </a:prstGeom>
          <a:noFill/>
        </p:spPr>
        <p:txBody>
          <a:bodyPr wrap="square" rtlCol="0">
            <a:spAutoFit/>
          </a:bodyPr>
          <a:lstStyle/>
          <a:p>
            <a:pPr algn="ctr"/>
            <a:r>
              <a:rPr lang="en-US" sz="2000" b="1" dirty="0"/>
              <a:t>More common</a:t>
            </a:r>
          </a:p>
        </p:txBody>
      </p:sp>
    </p:spTree>
    <p:extLst>
      <p:ext uri="{BB962C8B-B14F-4D97-AF65-F5344CB8AC3E}">
        <p14:creationId xmlns:p14="http://schemas.microsoft.com/office/powerpoint/2010/main" val="211072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77F8-B0B7-49B8-9131-D0D0143D5E07}"/>
              </a:ext>
            </a:extLst>
          </p:cNvPr>
          <p:cNvSpPr>
            <a:spLocks noGrp="1"/>
          </p:cNvSpPr>
          <p:nvPr>
            <p:ph type="title"/>
          </p:nvPr>
        </p:nvSpPr>
        <p:spPr/>
        <p:txBody>
          <a:bodyPr/>
          <a:lstStyle/>
          <a:p>
            <a:r>
              <a:rPr lang="en-US" dirty="0"/>
              <a:t>Stop! And Restarting</a:t>
            </a:r>
          </a:p>
        </p:txBody>
      </p:sp>
      <p:sp>
        <p:nvSpPr>
          <p:cNvPr id="3" name="Content Placeholder 2">
            <a:extLst>
              <a:ext uri="{FF2B5EF4-FFF2-40B4-BE49-F238E27FC236}">
                <a16:creationId xmlns:a16="http://schemas.microsoft.com/office/drawing/2014/main" id="{7EFCDCE9-A13B-4518-BF6C-69EF9291F3D7}"/>
              </a:ext>
            </a:extLst>
          </p:cNvPr>
          <p:cNvSpPr>
            <a:spLocks noGrp="1"/>
          </p:cNvSpPr>
          <p:nvPr>
            <p:ph idx="1"/>
          </p:nvPr>
        </p:nvSpPr>
        <p:spPr/>
        <p:txBody>
          <a:bodyPr/>
          <a:lstStyle/>
          <a:p>
            <a:r>
              <a:rPr lang="en-US" dirty="0"/>
              <a:t>Practice closing out of RStudio and then reopening. You can click save workspace or not. See what happens when you do both!</a:t>
            </a:r>
          </a:p>
          <a:p>
            <a:r>
              <a:rPr lang="en-US" dirty="0"/>
              <a:t>Practice closing out of a long loop (stop button) and open-ended code (esc key in console)</a:t>
            </a:r>
          </a:p>
          <a:p>
            <a:endParaRPr lang="en-US" dirty="0"/>
          </a:p>
        </p:txBody>
      </p:sp>
      <p:sp>
        <p:nvSpPr>
          <p:cNvPr id="4" name="Slide Number Placeholder 3">
            <a:extLst>
              <a:ext uri="{FF2B5EF4-FFF2-40B4-BE49-F238E27FC236}">
                <a16:creationId xmlns:a16="http://schemas.microsoft.com/office/drawing/2014/main" id="{9B189068-6A85-4CE4-B975-0551D0606AFF}"/>
              </a:ext>
            </a:extLst>
          </p:cNvPr>
          <p:cNvSpPr>
            <a:spLocks noGrp="1"/>
          </p:cNvSpPr>
          <p:nvPr>
            <p:ph type="sldNum" sz="quarter" idx="12"/>
          </p:nvPr>
        </p:nvSpPr>
        <p:spPr/>
        <p:txBody>
          <a:bodyPr/>
          <a:lstStyle/>
          <a:p>
            <a:fld id="{6D95AE55-B5F4-483D-AEFF-E8059F5502F5}" type="slidenum">
              <a:rPr lang="en-US" smtClean="0"/>
              <a:t>36</a:t>
            </a:fld>
            <a:endParaRPr lang="en-US"/>
          </a:p>
        </p:txBody>
      </p:sp>
    </p:spTree>
    <p:extLst>
      <p:ext uri="{BB962C8B-B14F-4D97-AF65-F5344CB8AC3E}">
        <p14:creationId xmlns:p14="http://schemas.microsoft.com/office/powerpoint/2010/main" val="1477459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200" y="1825625"/>
            <a:ext cx="4884174" cy="4351338"/>
          </a:xfrm>
        </p:spPr>
        <p:txBody>
          <a:bodyPr/>
          <a:lstStyle/>
          <a:p>
            <a:pPr marL="0" indent="0">
              <a:buNone/>
            </a:pPr>
            <a:r>
              <a:rPr lang="en-US" dirty="0"/>
              <a:t>Which one of the following will run?</a:t>
            </a:r>
          </a:p>
          <a:p>
            <a:r>
              <a:rPr lang="en-US" dirty="0">
                <a:latin typeface="Consolas" panose="020B0609020204030204" pitchFamily="49" charset="0"/>
              </a:rPr>
              <a:t>c(1,2,3,4, “five”)</a:t>
            </a:r>
          </a:p>
          <a:p>
            <a:r>
              <a:rPr lang="en-US" dirty="0">
                <a:latin typeface="Consolas" panose="020B0609020204030204" pitchFamily="49" charset="0"/>
              </a:rPr>
              <a:t>c(1, 2, 3, 4, 5)</a:t>
            </a:r>
          </a:p>
          <a:p>
            <a:r>
              <a:rPr lang="en-US" dirty="0">
                <a:latin typeface="Consolas" panose="020B0609020204030204" pitchFamily="49" charset="0"/>
              </a:rPr>
              <a:t>c(1, 2, 3, five) </a:t>
            </a:r>
          </a:p>
          <a:p>
            <a:r>
              <a:rPr lang="en-US" dirty="0">
                <a:latin typeface="Consolas" panose="020B0609020204030204" pitchFamily="49" charset="0"/>
              </a:rPr>
              <a:t>C(1,2,3,4,5)</a:t>
            </a:r>
          </a:p>
          <a:p>
            <a:endParaRPr lang="en-US" dirty="0">
              <a:latin typeface="Consolas" panose="020B0609020204030204" pitchFamily="49" charset="0"/>
            </a:endParaRPr>
          </a:p>
          <a:p>
            <a:r>
              <a:rPr lang="en-US" dirty="0"/>
              <a:t>Now test your answers in R</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QUIZ!</a:t>
            </a:r>
            <a:endParaRPr lang="en-US" i="1" dirty="0"/>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825625"/>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two make a numerical sequence?</a:t>
            </a:r>
          </a:p>
          <a:p>
            <a:r>
              <a:rPr lang="en-US" dirty="0">
                <a:latin typeface="Consolas" panose="020B0609020204030204" pitchFamily="49" charset="0"/>
              </a:rPr>
              <a:t>seq(1:10)</a:t>
            </a:r>
          </a:p>
          <a:p>
            <a:r>
              <a:rPr lang="en-US" dirty="0">
                <a:latin typeface="Consolas" panose="020B0609020204030204" pitchFamily="49" charset="0"/>
              </a:rPr>
              <a:t>Seq(1:10)</a:t>
            </a:r>
          </a:p>
          <a:p>
            <a:r>
              <a:rPr lang="en-US" dirty="0">
                <a:latin typeface="Consolas" panose="020B0609020204030204" pitchFamily="49" charset="0"/>
              </a:rPr>
              <a:t>seq(from=5, to=25, by=2)</a:t>
            </a:r>
          </a:p>
          <a:p>
            <a:r>
              <a:rPr lang="en-US" dirty="0">
                <a:latin typeface="Consolas" panose="020B0609020204030204" pitchFamily="49" charset="0"/>
              </a:rPr>
              <a:t>Seq(start=5, end=25, by=2)</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37</a:t>
            </a:fld>
            <a:endParaRPr lang="en-US"/>
          </a:p>
        </p:txBody>
      </p:sp>
    </p:spTree>
    <p:extLst>
      <p:ext uri="{BB962C8B-B14F-4D97-AF65-F5344CB8AC3E}">
        <p14:creationId xmlns:p14="http://schemas.microsoft.com/office/powerpoint/2010/main" val="2155162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200" y="1825626"/>
            <a:ext cx="4884174" cy="3214208"/>
          </a:xfrm>
        </p:spPr>
        <p:txBody>
          <a:bodyPr/>
          <a:lstStyle/>
          <a:p>
            <a:pPr marL="0" indent="0">
              <a:buNone/>
            </a:pPr>
            <a:r>
              <a:rPr lang="en-US" dirty="0"/>
              <a:t>Which one of the following will run?</a:t>
            </a:r>
          </a:p>
          <a:p>
            <a:r>
              <a:rPr lang="en-US" dirty="0">
                <a:latin typeface="Consolas" panose="020B0609020204030204" pitchFamily="49" charset="0"/>
              </a:rPr>
              <a:t>c(1,2,3,4, “five”)</a:t>
            </a:r>
          </a:p>
          <a:p>
            <a:r>
              <a:rPr lang="en-US" dirty="0">
                <a:latin typeface="Consolas" panose="020B0609020204030204" pitchFamily="49" charset="0"/>
              </a:rPr>
              <a:t>c(1, 2, 3, 4, 5)</a:t>
            </a:r>
          </a:p>
          <a:p>
            <a:r>
              <a:rPr lang="en-US" dirty="0">
                <a:latin typeface="Consolas" panose="020B0609020204030204" pitchFamily="49" charset="0"/>
              </a:rPr>
              <a:t>c(1, 2, 3, five) </a:t>
            </a:r>
          </a:p>
          <a:p>
            <a:r>
              <a:rPr lang="en-US" dirty="0">
                <a:latin typeface="Consolas" panose="020B0609020204030204" pitchFamily="49" charset="0"/>
              </a:rPr>
              <a:t>C(1,2,3,4,5)</a:t>
            </a: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QUIZ!</a:t>
            </a:r>
            <a:endParaRPr lang="en-US" i="1" dirty="0"/>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825625"/>
            <a:ext cx="5536019" cy="34162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two make a numerical sequence?</a:t>
            </a:r>
          </a:p>
          <a:p>
            <a:r>
              <a:rPr lang="en-US" dirty="0">
                <a:latin typeface="Consolas" panose="020B0609020204030204" pitchFamily="49" charset="0"/>
              </a:rPr>
              <a:t>seq(1:10)</a:t>
            </a:r>
          </a:p>
          <a:p>
            <a:r>
              <a:rPr lang="en-US" dirty="0">
                <a:latin typeface="Consolas" panose="020B0609020204030204" pitchFamily="49" charset="0"/>
              </a:rPr>
              <a:t>Seq(1:10)</a:t>
            </a:r>
          </a:p>
          <a:p>
            <a:r>
              <a:rPr lang="en-US" dirty="0">
                <a:latin typeface="Consolas" panose="020B0609020204030204" pitchFamily="49" charset="0"/>
              </a:rPr>
              <a:t>seq(from=5, to=25, by=2)</a:t>
            </a:r>
          </a:p>
          <a:p>
            <a:r>
              <a:rPr lang="en-US" dirty="0">
                <a:latin typeface="Consolas" panose="020B0609020204030204" pitchFamily="49" charset="0"/>
              </a:rPr>
              <a:t>Seq(start=5, end=25, by=2)</a:t>
            </a:r>
          </a:p>
          <a:p>
            <a:pPr marL="0" indent="0">
              <a:buNone/>
            </a:pPr>
            <a:endParaRPr lang="en-US" dirty="0">
              <a:latin typeface="Consolas" panose="020B0609020204030204" pitchFamily="49" charset="0"/>
            </a:endParaRPr>
          </a:p>
        </p:txBody>
      </p:sp>
      <p:pic>
        <p:nvPicPr>
          <p:cNvPr id="9" name="Graphic 8" descr="Checkmark">
            <a:extLst>
              <a:ext uri="{FF2B5EF4-FFF2-40B4-BE49-F238E27FC236}">
                <a16:creationId xmlns:a16="http://schemas.microsoft.com/office/drawing/2014/main" id="{DB1B3E28-9775-44C2-827F-F73D5A1655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84920" y="3312042"/>
            <a:ext cx="914400" cy="914400"/>
          </a:xfrm>
          <a:prstGeom prst="rect">
            <a:avLst/>
          </a:prstGeom>
        </p:spPr>
      </p:pic>
      <p:pic>
        <p:nvPicPr>
          <p:cNvPr id="11" name="Graphic 10" descr="Checkmark">
            <a:extLst>
              <a:ext uri="{FF2B5EF4-FFF2-40B4-BE49-F238E27FC236}">
                <a16:creationId xmlns:a16="http://schemas.microsoft.com/office/drawing/2014/main" id="{C4F17122-93F6-4CD8-AEB7-CD480AAA8C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63517" y="2397642"/>
            <a:ext cx="914400" cy="914400"/>
          </a:xfrm>
          <a:prstGeom prst="rect">
            <a:avLst/>
          </a:prstGeom>
        </p:spPr>
      </p:pic>
      <p:pic>
        <p:nvPicPr>
          <p:cNvPr id="13" name="Graphic 12" descr="Checkmark">
            <a:extLst>
              <a:ext uri="{FF2B5EF4-FFF2-40B4-BE49-F238E27FC236}">
                <a16:creationId xmlns:a16="http://schemas.microsoft.com/office/drawing/2014/main" id="{D15B4166-17B4-46FB-A837-60237F180A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64647" y="2971800"/>
            <a:ext cx="914400" cy="914400"/>
          </a:xfrm>
          <a:prstGeom prst="rect">
            <a:avLst/>
          </a:prstGeom>
        </p:spPr>
      </p:pic>
      <p:sp>
        <p:nvSpPr>
          <p:cNvPr id="14" name="Content Placeholder 2">
            <a:extLst>
              <a:ext uri="{FF2B5EF4-FFF2-40B4-BE49-F238E27FC236}">
                <a16:creationId xmlns:a16="http://schemas.microsoft.com/office/drawing/2014/main" id="{0DAAB178-C51A-4F15-BCC3-5083AF7871CA}"/>
              </a:ext>
            </a:extLst>
          </p:cNvPr>
          <p:cNvSpPr txBox="1">
            <a:spLocks/>
          </p:cNvSpPr>
          <p:nvPr/>
        </p:nvSpPr>
        <p:spPr>
          <a:xfrm>
            <a:off x="658762" y="5434806"/>
            <a:ext cx="5063612" cy="121054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Why didn’t these run? </a:t>
            </a:r>
          </a:p>
          <a:p>
            <a:pPr marL="0" indent="0">
              <a:buFont typeface="Arial" panose="020B0604020202020204" pitchFamily="34" charset="0"/>
              <a:buNone/>
            </a:pPr>
            <a:r>
              <a:rPr lang="en-US" dirty="0"/>
              <a:t>Case sensitivity, combining types, and calling an object that doesn’t exist</a:t>
            </a:r>
          </a:p>
          <a:p>
            <a:pPr marL="0" indent="0">
              <a:buFont typeface="Arial" panose="020B0604020202020204" pitchFamily="34" charset="0"/>
              <a:buNone/>
            </a:pPr>
            <a:endParaRPr lang="en-US" dirty="0">
              <a:latin typeface="Consolas" panose="020B0609020204030204" pitchFamily="49" charset="0"/>
            </a:endParaRPr>
          </a:p>
          <a:p>
            <a:endParaRPr lang="en-US" dirty="0">
              <a:latin typeface="Consolas" panose="020B0609020204030204" pitchFamily="49" charset="0"/>
            </a:endParaRPr>
          </a:p>
          <a:p>
            <a:pPr marL="0" indent="0">
              <a:buFont typeface="Arial" panose="020B0604020202020204" pitchFamily="34" charset="0"/>
              <a:buNone/>
            </a:pPr>
            <a:endParaRPr lang="en-US" dirty="0"/>
          </a:p>
        </p:txBody>
      </p:sp>
      <p:sp>
        <p:nvSpPr>
          <p:cNvPr id="16" name="Content Placeholder 2">
            <a:extLst>
              <a:ext uri="{FF2B5EF4-FFF2-40B4-BE49-F238E27FC236}">
                <a16:creationId xmlns:a16="http://schemas.microsoft.com/office/drawing/2014/main" id="{1E13AA94-92F4-4841-85A4-62F5837CB986}"/>
              </a:ext>
            </a:extLst>
          </p:cNvPr>
          <p:cNvSpPr txBox="1">
            <a:spLocks/>
          </p:cNvSpPr>
          <p:nvPr/>
        </p:nvSpPr>
        <p:spPr>
          <a:xfrm>
            <a:off x="6290188" y="5434805"/>
            <a:ext cx="5063612" cy="1210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Why didn’t these run? </a:t>
            </a:r>
          </a:p>
          <a:p>
            <a:pPr marL="0" indent="0">
              <a:buFont typeface="Arial" panose="020B0604020202020204" pitchFamily="34" charset="0"/>
              <a:buNone/>
            </a:pPr>
            <a:r>
              <a:rPr lang="en-US" sz="2400" dirty="0"/>
              <a:t>Case sensitivity, used wrong code inputs</a:t>
            </a:r>
          </a:p>
          <a:p>
            <a:pPr marL="0" indent="0">
              <a:buFont typeface="Arial" panose="020B0604020202020204" pitchFamily="34" charset="0"/>
              <a:buNone/>
            </a:pPr>
            <a:endParaRPr lang="en-US" sz="2400" dirty="0">
              <a:latin typeface="Consolas" panose="020B0609020204030204" pitchFamily="49" charset="0"/>
            </a:endParaRPr>
          </a:p>
          <a:p>
            <a:endParaRPr lang="en-US" sz="2400" dirty="0">
              <a:latin typeface="Consolas" panose="020B0609020204030204" pitchFamily="49" charset="0"/>
            </a:endParaRPr>
          </a:p>
          <a:p>
            <a:pPr marL="0" indent="0">
              <a:buFont typeface="Arial" panose="020B0604020202020204" pitchFamily="34" charset="0"/>
              <a:buNone/>
            </a:pPr>
            <a:endParaRPr lang="en-US" sz="2400" dirty="0"/>
          </a:p>
        </p:txBody>
      </p:sp>
      <p:sp>
        <p:nvSpPr>
          <p:cNvPr id="4" name="Slide Number Placeholder 3">
            <a:extLst>
              <a:ext uri="{FF2B5EF4-FFF2-40B4-BE49-F238E27FC236}">
                <a16:creationId xmlns:a16="http://schemas.microsoft.com/office/drawing/2014/main" id="{A3DF053F-1EA2-4813-819C-FEB0B755A00F}"/>
              </a:ext>
            </a:extLst>
          </p:cNvPr>
          <p:cNvSpPr>
            <a:spLocks noGrp="1"/>
          </p:cNvSpPr>
          <p:nvPr>
            <p:ph type="sldNum" sz="quarter" idx="12"/>
          </p:nvPr>
        </p:nvSpPr>
        <p:spPr/>
        <p:txBody>
          <a:bodyPr/>
          <a:lstStyle/>
          <a:p>
            <a:fld id="{6D95AE55-B5F4-483D-AEFF-E8059F5502F5}" type="slidenum">
              <a:rPr lang="en-US" smtClean="0"/>
              <a:t>38</a:t>
            </a:fld>
            <a:endParaRPr lang="en-US"/>
          </a:p>
        </p:txBody>
      </p:sp>
    </p:spTree>
    <p:extLst>
      <p:ext uri="{BB962C8B-B14F-4D97-AF65-F5344CB8AC3E}">
        <p14:creationId xmlns:p14="http://schemas.microsoft.com/office/powerpoint/2010/main" val="3673729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4214-BE5A-4A4E-84D4-E2140628103F}"/>
              </a:ext>
            </a:extLst>
          </p:cNvPr>
          <p:cNvSpPr>
            <a:spLocks noGrp="1"/>
          </p:cNvSpPr>
          <p:nvPr>
            <p:ph type="title"/>
          </p:nvPr>
        </p:nvSpPr>
        <p:spPr/>
        <p:txBody>
          <a:bodyPr/>
          <a:lstStyle/>
          <a:p>
            <a:r>
              <a:rPr lang="en-US" sz="6000" b="1" dirty="0"/>
              <a:t>3 – Working With </a:t>
            </a:r>
            <a:r>
              <a:rPr lang="en-US" sz="6000" b="1" i="1" dirty="0"/>
              <a:t>Your</a:t>
            </a:r>
            <a:r>
              <a:rPr lang="en-US" sz="6000" b="1" dirty="0"/>
              <a:t> Data</a:t>
            </a:r>
            <a:endParaRPr lang="en-US" dirty="0"/>
          </a:p>
        </p:txBody>
      </p:sp>
      <p:sp>
        <p:nvSpPr>
          <p:cNvPr id="3" name="Text Placeholder 2">
            <a:extLst>
              <a:ext uri="{FF2B5EF4-FFF2-40B4-BE49-F238E27FC236}">
                <a16:creationId xmlns:a16="http://schemas.microsoft.com/office/drawing/2014/main" id="{822C827F-694E-41F8-8209-DFE86AD1BEAF}"/>
              </a:ext>
            </a:extLst>
          </p:cNvPr>
          <p:cNvSpPr>
            <a:spLocks noGrp="1"/>
          </p:cNvSpPr>
          <p:nvPr>
            <p:ph type="body" idx="1"/>
          </p:nvPr>
        </p:nvSpPr>
        <p:spPr/>
        <p:txBody>
          <a:bodyPr/>
          <a:lstStyle/>
          <a:p>
            <a:r>
              <a:rPr lang="en-US" dirty="0"/>
              <a:t>It’s cooler than the underside of your pillow</a:t>
            </a:r>
          </a:p>
        </p:txBody>
      </p:sp>
      <p:sp>
        <p:nvSpPr>
          <p:cNvPr id="4" name="Slide Number Placeholder 3">
            <a:extLst>
              <a:ext uri="{FF2B5EF4-FFF2-40B4-BE49-F238E27FC236}">
                <a16:creationId xmlns:a16="http://schemas.microsoft.com/office/drawing/2014/main" id="{0B03CD59-2C96-4253-86C0-99BCB81C6E32}"/>
              </a:ext>
            </a:extLst>
          </p:cNvPr>
          <p:cNvSpPr>
            <a:spLocks noGrp="1"/>
          </p:cNvSpPr>
          <p:nvPr>
            <p:ph type="sldNum" sz="quarter" idx="12"/>
          </p:nvPr>
        </p:nvSpPr>
        <p:spPr/>
        <p:txBody>
          <a:bodyPr/>
          <a:lstStyle/>
          <a:p>
            <a:fld id="{6D95AE55-B5F4-483D-AEFF-E8059F5502F5}" type="slidenum">
              <a:rPr lang="en-US" smtClean="0"/>
              <a:t>39</a:t>
            </a:fld>
            <a:endParaRPr lang="en-US"/>
          </a:p>
        </p:txBody>
      </p:sp>
    </p:spTree>
    <p:extLst>
      <p:ext uri="{BB962C8B-B14F-4D97-AF65-F5344CB8AC3E}">
        <p14:creationId xmlns:p14="http://schemas.microsoft.com/office/powerpoint/2010/main" val="90992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F101-48E2-4C05-B6A4-BC2E54924925}"/>
              </a:ext>
            </a:extLst>
          </p:cNvPr>
          <p:cNvSpPr>
            <a:spLocks noGrp="1"/>
          </p:cNvSpPr>
          <p:nvPr>
            <p:ph type="title"/>
          </p:nvPr>
        </p:nvSpPr>
        <p:spPr/>
        <p:txBody>
          <a:bodyPr/>
          <a:lstStyle/>
          <a:p>
            <a:r>
              <a:rPr lang="en-US" dirty="0"/>
              <a:t>Learning Philosophy</a:t>
            </a:r>
          </a:p>
        </p:txBody>
      </p:sp>
      <p:sp>
        <p:nvSpPr>
          <p:cNvPr id="3" name="Content Placeholder 2">
            <a:extLst>
              <a:ext uri="{FF2B5EF4-FFF2-40B4-BE49-F238E27FC236}">
                <a16:creationId xmlns:a16="http://schemas.microsoft.com/office/drawing/2014/main" id="{E321A0BC-B9E6-4F7E-8740-966F5EA3629A}"/>
              </a:ext>
            </a:extLst>
          </p:cNvPr>
          <p:cNvSpPr>
            <a:spLocks noGrp="1"/>
          </p:cNvSpPr>
          <p:nvPr>
            <p:ph idx="1"/>
          </p:nvPr>
        </p:nvSpPr>
        <p:spPr>
          <a:xfrm>
            <a:off x="838200" y="1825625"/>
            <a:ext cx="6997995" cy="4351338"/>
          </a:xfrm>
        </p:spPr>
        <p:txBody>
          <a:bodyPr>
            <a:normAutofit lnSpcReduction="10000"/>
          </a:bodyPr>
          <a:lstStyle/>
          <a:p>
            <a:r>
              <a:rPr lang="en-US" dirty="0"/>
              <a:t>This is a “failure positive” zone!</a:t>
            </a:r>
          </a:p>
          <a:p>
            <a:pPr lvl="1"/>
            <a:r>
              <a:rPr lang="en-US" dirty="0"/>
              <a:t>You can’t break anything. Be creative, think like a kid, see what happens when you type things.</a:t>
            </a:r>
          </a:p>
          <a:p>
            <a:r>
              <a:rPr lang="en-US" dirty="0"/>
              <a:t>Sometimes you should pay close attention to the slides, sometimes you should be practicing in RStudio; I’ll let you know</a:t>
            </a:r>
          </a:p>
          <a:p>
            <a:r>
              <a:rPr lang="en-US" dirty="0"/>
              <a:t>Ask questions! There are no dumb questions when you’re learning a language</a:t>
            </a:r>
          </a:p>
          <a:p>
            <a:endParaRPr lang="en-US" dirty="0"/>
          </a:p>
          <a:p>
            <a:r>
              <a:rPr lang="en-US" dirty="0"/>
              <a:t>One remote teaching request: if possible, keep video on that way I can see your faces</a:t>
            </a:r>
          </a:p>
        </p:txBody>
      </p:sp>
      <p:sp>
        <p:nvSpPr>
          <p:cNvPr id="4" name="Slide Number Placeholder 3">
            <a:extLst>
              <a:ext uri="{FF2B5EF4-FFF2-40B4-BE49-F238E27FC236}">
                <a16:creationId xmlns:a16="http://schemas.microsoft.com/office/drawing/2014/main" id="{9A1141B8-1F0E-4345-83AE-70BD3C99C4EA}"/>
              </a:ext>
            </a:extLst>
          </p:cNvPr>
          <p:cNvSpPr>
            <a:spLocks noGrp="1"/>
          </p:cNvSpPr>
          <p:nvPr>
            <p:ph type="sldNum" sz="quarter" idx="12"/>
          </p:nvPr>
        </p:nvSpPr>
        <p:spPr/>
        <p:txBody>
          <a:bodyPr/>
          <a:lstStyle/>
          <a:p>
            <a:fld id="{6D95AE55-B5F4-483D-AEFF-E8059F5502F5}" type="slidenum">
              <a:rPr lang="en-US" smtClean="0"/>
              <a:t>4</a:t>
            </a:fld>
            <a:endParaRPr lang="en-US"/>
          </a:p>
        </p:txBody>
      </p:sp>
    </p:spTree>
    <p:extLst>
      <p:ext uri="{BB962C8B-B14F-4D97-AF65-F5344CB8AC3E}">
        <p14:creationId xmlns:p14="http://schemas.microsoft.com/office/powerpoint/2010/main" val="4258844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1DF34-55CF-447B-8D22-6D086F2FBE3A}"/>
              </a:ext>
            </a:extLst>
          </p:cNvPr>
          <p:cNvSpPr>
            <a:spLocks noGrp="1"/>
          </p:cNvSpPr>
          <p:nvPr>
            <p:ph type="title"/>
          </p:nvPr>
        </p:nvSpPr>
        <p:spPr/>
        <p:txBody>
          <a:bodyPr/>
          <a:lstStyle/>
          <a:p>
            <a:r>
              <a:rPr lang="en-US" dirty="0"/>
              <a:t>But First! Directories</a:t>
            </a:r>
          </a:p>
        </p:txBody>
      </p:sp>
      <p:sp>
        <p:nvSpPr>
          <p:cNvPr id="3" name="Content Placeholder 2">
            <a:extLst>
              <a:ext uri="{FF2B5EF4-FFF2-40B4-BE49-F238E27FC236}">
                <a16:creationId xmlns:a16="http://schemas.microsoft.com/office/drawing/2014/main" id="{E558C028-D80C-4276-9EC2-C5376E9C5137}"/>
              </a:ext>
            </a:extLst>
          </p:cNvPr>
          <p:cNvSpPr>
            <a:spLocks noGrp="1"/>
          </p:cNvSpPr>
          <p:nvPr>
            <p:ph idx="1"/>
          </p:nvPr>
        </p:nvSpPr>
        <p:spPr/>
        <p:txBody>
          <a:bodyPr/>
          <a:lstStyle/>
          <a:p>
            <a:r>
              <a:rPr lang="en-US" dirty="0"/>
              <a:t>Before getting your data in, you should know where R thinks you are</a:t>
            </a:r>
          </a:p>
          <a:p>
            <a:r>
              <a:rPr lang="en-US" dirty="0"/>
              <a:t>By using modern tools in R (especially </a:t>
            </a:r>
            <a:r>
              <a:rPr lang="en-US" dirty="0" err="1"/>
              <a:t>RProjects</a:t>
            </a:r>
            <a:r>
              <a:rPr lang="en-US" dirty="0"/>
              <a:t>) we avoid most of the previous headaches with directories; regardless, it’s important to be aware of it. </a:t>
            </a:r>
          </a:p>
          <a:p>
            <a:r>
              <a:rPr lang="en-US" dirty="0"/>
              <a:t>Type </a:t>
            </a:r>
            <a:r>
              <a:rPr lang="en-US" dirty="0" err="1"/>
              <a:t>getwd</a:t>
            </a:r>
            <a:r>
              <a:rPr lang="en-US" dirty="0"/>
              <a:t>() to see what your working directory is. What happens if you write:</a:t>
            </a:r>
          </a:p>
          <a:p>
            <a:pPr marL="0" indent="0">
              <a:buNone/>
            </a:pPr>
            <a:r>
              <a:rPr lang="en-US" sz="2400" dirty="0">
                <a:latin typeface="Consolas" panose="020B0609020204030204" pitchFamily="49" charset="0"/>
              </a:rPr>
              <a:t>&gt; read.csv(“input.csv”)</a:t>
            </a:r>
            <a:r>
              <a:rPr lang="en-US" dirty="0">
                <a:latin typeface="Consolas" panose="020B0609020204030204" pitchFamily="49" charset="0"/>
              </a:rPr>
              <a:t> </a:t>
            </a:r>
          </a:p>
          <a:p>
            <a:pPr marL="0" indent="0">
              <a:buNone/>
            </a:pPr>
            <a:r>
              <a:rPr lang="en-US" dirty="0"/>
              <a:t> It can’t find the file. Change this to </a:t>
            </a:r>
          </a:p>
          <a:p>
            <a:pPr marL="0" indent="0">
              <a:buNone/>
            </a:pPr>
            <a:r>
              <a:rPr lang="en-US" sz="2400" dirty="0">
                <a:latin typeface="Consolas" panose="020B0609020204030204" pitchFamily="49" charset="0"/>
              </a:rPr>
              <a:t>&gt; read.csv(“data/input.csv”)</a:t>
            </a:r>
          </a:p>
          <a:p>
            <a:endParaRPr lang="en-US" dirty="0"/>
          </a:p>
        </p:txBody>
      </p:sp>
      <p:sp>
        <p:nvSpPr>
          <p:cNvPr id="4" name="Slide Number Placeholder 3">
            <a:extLst>
              <a:ext uri="{FF2B5EF4-FFF2-40B4-BE49-F238E27FC236}">
                <a16:creationId xmlns:a16="http://schemas.microsoft.com/office/drawing/2014/main" id="{27861926-771C-4845-867D-37F507B597D2}"/>
              </a:ext>
            </a:extLst>
          </p:cNvPr>
          <p:cNvSpPr>
            <a:spLocks noGrp="1"/>
          </p:cNvSpPr>
          <p:nvPr>
            <p:ph type="sldNum" sz="quarter" idx="12"/>
          </p:nvPr>
        </p:nvSpPr>
        <p:spPr/>
        <p:txBody>
          <a:bodyPr/>
          <a:lstStyle/>
          <a:p>
            <a:fld id="{6D95AE55-B5F4-483D-AEFF-E8059F5502F5}" type="slidenum">
              <a:rPr lang="en-US" smtClean="0"/>
              <a:t>40</a:t>
            </a:fld>
            <a:endParaRPr lang="en-US"/>
          </a:p>
        </p:txBody>
      </p:sp>
    </p:spTree>
    <p:extLst>
      <p:ext uri="{BB962C8B-B14F-4D97-AF65-F5344CB8AC3E}">
        <p14:creationId xmlns:p14="http://schemas.microsoft.com/office/powerpoint/2010/main" val="3077266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B3AE-5645-4C08-A5AA-FA67106AE92E}"/>
              </a:ext>
            </a:extLst>
          </p:cNvPr>
          <p:cNvSpPr>
            <a:spLocks noGrp="1"/>
          </p:cNvSpPr>
          <p:nvPr>
            <p:ph type="title"/>
          </p:nvPr>
        </p:nvSpPr>
        <p:spPr/>
        <p:txBody>
          <a:bodyPr/>
          <a:lstStyle/>
          <a:p>
            <a:r>
              <a:rPr lang="en-US" dirty="0"/>
              <a:t>Directory Structure</a:t>
            </a:r>
          </a:p>
        </p:txBody>
      </p:sp>
      <p:sp>
        <p:nvSpPr>
          <p:cNvPr id="3" name="Content Placeholder 2">
            <a:extLst>
              <a:ext uri="{FF2B5EF4-FFF2-40B4-BE49-F238E27FC236}">
                <a16:creationId xmlns:a16="http://schemas.microsoft.com/office/drawing/2014/main" id="{F29E3A93-1FFB-4143-998F-D0AE9D2504EA}"/>
              </a:ext>
            </a:extLst>
          </p:cNvPr>
          <p:cNvSpPr>
            <a:spLocks noGrp="1"/>
          </p:cNvSpPr>
          <p:nvPr>
            <p:ph idx="1"/>
          </p:nvPr>
        </p:nvSpPr>
        <p:spPr>
          <a:xfrm>
            <a:off x="838200" y="1825625"/>
            <a:ext cx="5062870" cy="4351338"/>
          </a:xfrm>
        </p:spPr>
        <p:txBody>
          <a:bodyPr/>
          <a:lstStyle/>
          <a:p>
            <a:r>
              <a:rPr lang="en-US" dirty="0"/>
              <a:t>In ADF&amp;G, we try to use a standardized folder structure so that everyone knows where everything is. </a:t>
            </a:r>
          </a:p>
          <a:p>
            <a:r>
              <a:rPr lang="en-US" dirty="0"/>
              <a:t>Under your main project folder, use one .</a:t>
            </a:r>
            <a:r>
              <a:rPr lang="en-US" dirty="0" err="1"/>
              <a:t>Rproj</a:t>
            </a:r>
            <a:r>
              <a:rPr lang="en-US" dirty="0"/>
              <a:t> for that group of analyses. Use folders of “data”, “code” (or “analysis”), “output”, etc. </a:t>
            </a:r>
          </a:p>
        </p:txBody>
      </p:sp>
      <p:sp>
        <p:nvSpPr>
          <p:cNvPr id="4" name="Slide Number Placeholder 3">
            <a:extLst>
              <a:ext uri="{FF2B5EF4-FFF2-40B4-BE49-F238E27FC236}">
                <a16:creationId xmlns:a16="http://schemas.microsoft.com/office/drawing/2014/main" id="{B69BCCE6-6E45-4090-B8BA-986D360FB80E}"/>
              </a:ext>
            </a:extLst>
          </p:cNvPr>
          <p:cNvSpPr>
            <a:spLocks noGrp="1"/>
          </p:cNvSpPr>
          <p:nvPr>
            <p:ph type="sldNum" sz="quarter" idx="12"/>
          </p:nvPr>
        </p:nvSpPr>
        <p:spPr/>
        <p:txBody>
          <a:bodyPr/>
          <a:lstStyle/>
          <a:p>
            <a:fld id="{6D95AE55-B5F4-483D-AEFF-E8059F5502F5}" type="slidenum">
              <a:rPr lang="en-US" smtClean="0"/>
              <a:t>41</a:t>
            </a:fld>
            <a:endParaRPr lang="en-US"/>
          </a:p>
        </p:txBody>
      </p:sp>
    </p:spTree>
    <p:extLst>
      <p:ext uri="{BB962C8B-B14F-4D97-AF65-F5344CB8AC3E}">
        <p14:creationId xmlns:p14="http://schemas.microsoft.com/office/powerpoint/2010/main" val="1769336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9FE3-8D19-4088-9F8F-CE700AE9DC87}"/>
              </a:ext>
            </a:extLst>
          </p:cNvPr>
          <p:cNvSpPr>
            <a:spLocks noGrp="1"/>
          </p:cNvSpPr>
          <p:nvPr>
            <p:ph type="title"/>
          </p:nvPr>
        </p:nvSpPr>
        <p:spPr/>
        <p:txBody>
          <a:bodyPr/>
          <a:lstStyle/>
          <a:p>
            <a:r>
              <a:rPr lang="en-US" dirty="0"/>
              <a:t>Packages</a:t>
            </a:r>
          </a:p>
        </p:txBody>
      </p:sp>
      <p:sp>
        <p:nvSpPr>
          <p:cNvPr id="3" name="Content Placeholder 2">
            <a:extLst>
              <a:ext uri="{FF2B5EF4-FFF2-40B4-BE49-F238E27FC236}">
                <a16:creationId xmlns:a16="http://schemas.microsoft.com/office/drawing/2014/main" id="{8E10FD0A-7DDF-417B-90FA-B1E06711258B}"/>
              </a:ext>
            </a:extLst>
          </p:cNvPr>
          <p:cNvSpPr>
            <a:spLocks noGrp="1"/>
          </p:cNvSpPr>
          <p:nvPr>
            <p:ph idx="1"/>
          </p:nvPr>
        </p:nvSpPr>
        <p:spPr>
          <a:xfrm>
            <a:off x="838200" y="1825624"/>
            <a:ext cx="5892209" cy="4947315"/>
          </a:xfrm>
        </p:spPr>
        <p:txBody>
          <a:bodyPr>
            <a:normAutofit/>
          </a:bodyPr>
          <a:lstStyle/>
          <a:p>
            <a:r>
              <a:rPr lang="en-US" dirty="0"/>
              <a:t>A package is just a collection of new functions (commands) for us to use. If you’ve never used the package before install it to R by running </a:t>
            </a:r>
            <a:r>
              <a:rPr lang="en-US" dirty="0" err="1"/>
              <a:t>install.packages</a:t>
            </a:r>
            <a:r>
              <a:rPr lang="en-US" dirty="0"/>
              <a:t>(“</a:t>
            </a:r>
            <a:r>
              <a:rPr lang="en-US" dirty="0" err="1"/>
              <a:t>packagename</a:t>
            </a:r>
            <a:r>
              <a:rPr lang="en-US" dirty="0"/>
              <a:t>”).</a:t>
            </a:r>
          </a:p>
          <a:p>
            <a:r>
              <a:rPr lang="en-US" dirty="0"/>
              <a:t> After this, you load it into R by running library(“</a:t>
            </a:r>
            <a:r>
              <a:rPr lang="en-US" dirty="0" err="1"/>
              <a:t>packagename</a:t>
            </a:r>
            <a:r>
              <a:rPr lang="en-US" dirty="0"/>
              <a:t>”). </a:t>
            </a:r>
          </a:p>
          <a:p>
            <a:r>
              <a:rPr lang="en-US" dirty="0"/>
              <a:t>You’ll need to load your libraries every time you restart R, so add the libraries you’ll need for that specific script at the top. </a:t>
            </a:r>
          </a:p>
          <a:p>
            <a:pPr marL="0" indent="0">
              <a:buNone/>
            </a:pPr>
            <a:endParaRPr lang="en-US" dirty="0"/>
          </a:p>
        </p:txBody>
      </p:sp>
      <p:sp>
        <p:nvSpPr>
          <p:cNvPr id="4" name="Content Placeholder 2">
            <a:extLst>
              <a:ext uri="{FF2B5EF4-FFF2-40B4-BE49-F238E27FC236}">
                <a16:creationId xmlns:a16="http://schemas.microsoft.com/office/drawing/2014/main" id="{BBA5E44D-C839-4BBB-A5A2-E9D576DC7648}"/>
              </a:ext>
            </a:extLst>
          </p:cNvPr>
          <p:cNvSpPr txBox="1">
            <a:spLocks/>
          </p:cNvSpPr>
          <p:nvPr/>
        </p:nvSpPr>
        <p:spPr>
          <a:xfrm>
            <a:off x="7762422" y="3071620"/>
            <a:ext cx="4265455" cy="28669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install.packages</a:t>
            </a:r>
            <a:r>
              <a:rPr lang="en-US" sz="2000" dirty="0">
                <a:latin typeface="Consolas" panose="020B0609020204030204" pitchFamily="49" charset="0"/>
              </a:rPr>
              <a:t>(“</a:t>
            </a:r>
            <a:r>
              <a:rPr lang="en-US" sz="2000" dirty="0" err="1">
                <a:latin typeface="Consolas" panose="020B0609020204030204" pitchFamily="49" charset="0"/>
              </a:rPr>
              <a:t>dplyr</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library(</a:t>
            </a:r>
            <a:r>
              <a:rPr lang="en-US" sz="2000" dirty="0" err="1">
                <a:latin typeface="Consolas" panose="020B0609020204030204" pitchFamily="49" charset="0"/>
              </a:rPr>
              <a:t>dplyr</a:t>
            </a:r>
            <a:r>
              <a:rPr lang="en-US" sz="2000" dirty="0">
                <a:latin typeface="Consolas" panose="020B0609020204030204" pitchFamily="49" charset="0"/>
              </a:rPr>
              <a:t>)</a:t>
            </a:r>
          </a:p>
          <a:p>
            <a:pPr marL="0" indent="0">
              <a:buNone/>
            </a:pPr>
            <a:endParaRPr lang="en-US" dirty="0">
              <a:latin typeface="Consolas" panose="020B0609020204030204" pitchFamily="49" charset="0"/>
            </a:endParaRPr>
          </a:p>
        </p:txBody>
      </p:sp>
      <p:cxnSp>
        <p:nvCxnSpPr>
          <p:cNvPr id="8" name="Straight Arrow Connector 7">
            <a:extLst>
              <a:ext uri="{FF2B5EF4-FFF2-40B4-BE49-F238E27FC236}">
                <a16:creationId xmlns:a16="http://schemas.microsoft.com/office/drawing/2014/main" id="{07B4F63B-A2A1-4175-B8EB-917884A0DFD8}"/>
              </a:ext>
            </a:extLst>
          </p:cNvPr>
          <p:cNvCxnSpPr/>
          <p:nvPr/>
        </p:nvCxnSpPr>
        <p:spPr>
          <a:xfrm>
            <a:off x="9792054" y="2507598"/>
            <a:ext cx="350874" cy="49655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932827-00BF-4F65-A7D1-3BF337D7D765}"/>
              </a:ext>
            </a:extLst>
          </p:cNvPr>
          <p:cNvCxnSpPr>
            <a:cxnSpLocks/>
          </p:cNvCxnSpPr>
          <p:nvPr/>
        </p:nvCxnSpPr>
        <p:spPr>
          <a:xfrm flipH="1" flipV="1">
            <a:off x="8743351" y="4348153"/>
            <a:ext cx="241004" cy="476325"/>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4742DD-5DD3-4D25-87B7-EAC7AEFC8152}"/>
              </a:ext>
            </a:extLst>
          </p:cNvPr>
          <p:cNvSpPr txBox="1"/>
          <p:nvPr/>
        </p:nvSpPr>
        <p:spPr>
          <a:xfrm>
            <a:off x="7178592" y="2168495"/>
            <a:ext cx="3370521" cy="369332"/>
          </a:xfrm>
          <a:prstGeom prst="rect">
            <a:avLst/>
          </a:prstGeom>
          <a:noFill/>
        </p:spPr>
        <p:txBody>
          <a:bodyPr wrap="square" rtlCol="0">
            <a:spAutoFit/>
          </a:bodyPr>
          <a:lstStyle/>
          <a:p>
            <a:r>
              <a:rPr lang="en-US" dirty="0"/>
              <a:t>Run Once! (until you update R)</a:t>
            </a:r>
          </a:p>
        </p:txBody>
      </p:sp>
      <p:sp>
        <p:nvSpPr>
          <p:cNvPr id="13" name="TextBox 12">
            <a:extLst>
              <a:ext uri="{FF2B5EF4-FFF2-40B4-BE49-F238E27FC236}">
                <a16:creationId xmlns:a16="http://schemas.microsoft.com/office/drawing/2014/main" id="{37F65949-DF72-47CE-8582-B858A6805EAC}"/>
              </a:ext>
            </a:extLst>
          </p:cNvPr>
          <p:cNvSpPr txBox="1"/>
          <p:nvPr/>
        </p:nvSpPr>
        <p:spPr>
          <a:xfrm>
            <a:off x="8457667" y="4824478"/>
            <a:ext cx="3370521" cy="369332"/>
          </a:xfrm>
          <a:prstGeom prst="rect">
            <a:avLst/>
          </a:prstGeom>
          <a:noFill/>
        </p:spPr>
        <p:txBody>
          <a:bodyPr wrap="square" rtlCol="0">
            <a:spAutoFit/>
          </a:bodyPr>
          <a:lstStyle/>
          <a:p>
            <a:r>
              <a:rPr lang="en-US" dirty="0"/>
              <a:t>Run every time you open R</a:t>
            </a:r>
          </a:p>
        </p:txBody>
      </p:sp>
      <p:sp>
        <p:nvSpPr>
          <p:cNvPr id="6" name="Slide Number Placeholder 5">
            <a:extLst>
              <a:ext uri="{FF2B5EF4-FFF2-40B4-BE49-F238E27FC236}">
                <a16:creationId xmlns:a16="http://schemas.microsoft.com/office/drawing/2014/main" id="{E8C0AF79-7827-4191-9596-3644F3635EE6}"/>
              </a:ext>
            </a:extLst>
          </p:cNvPr>
          <p:cNvSpPr>
            <a:spLocks noGrp="1"/>
          </p:cNvSpPr>
          <p:nvPr>
            <p:ph type="sldNum" sz="quarter" idx="12"/>
          </p:nvPr>
        </p:nvSpPr>
        <p:spPr/>
        <p:txBody>
          <a:bodyPr/>
          <a:lstStyle/>
          <a:p>
            <a:fld id="{6D95AE55-B5F4-483D-AEFF-E8059F5502F5}" type="slidenum">
              <a:rPr lang="en-US" smtClean="0"/>
              <a:t>42</a:t>
            </a:fld>
            <a:endParaRPr lang="en-US"/>
          </a:p>
        </p:txBody>
      </p:sp>
    </p:spTree>
    <p:extLst>
      <p:ext uri="{BB962C8B-B14F-4D97-AF65-F5344CB8AC3E}">
        <p14:creationId xmlns:p14="http://schemas.microsoft.com/office/powerpoint/2010/main" val="39330322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9FE3-8D19-4088-9F8F-CE700AE9DC87}"/>
              </a:ext>
            </a:extLst>
          </p:cNvPr>
          <p:cNvSpPr>
            <a:spLocks noGrp="1"/>
          </p:cNvSpPr>
          <p:nvPr>
            <p:ph type="title"/>
          </p:nvPr>
        </p:nvSpPr>
        <p:spPr/>
        <p:txBody>
          <a:bodyPr/>
          <a:lstStyle/>
          <a:p>
            <a:r>
              <a:rPr lang="en-US" dirty="0"/>
              <a:t>Packages cont.</a:t>
            </a:r>
          </a:p>
        </p:txBody>
      </p:sp>
      <p:sp>
        <p:nvSpPr>
          <p:cNvPr id="3" name="Content Placeholder 2">
            <a:extLst>
              <a:ext uri="{FF2B5EF4-FFF2-40B4-BE49-F238E27FC236}">
                <a16:creationId xmlns:a16="http://schemas.microsoft.com/office/drawing/2014/main" id="{8E10FD0A-7DDF-417B-90FA-B1E06711258B}"/>
              </a:ext>
            </a:extLst>
          </p:cNvPr>
          <p:cNvSpPr>
            <a:spLocks noGrp="1"/>
          </p:cNvSpPr>
          <p:nvPr>
            <p:ph idx="1"/>
          </p:nvPr>
        </p:nvSpPr>
        <p:spPr>
          <a:xfrm>
            <a:off x="838200" y="1825624"/>
            <a:ext cx="10515600" cy="4947315"/>
          </a:xfrm>
        </p:spPr>
        <p:txBody>
          <a:bodyPr>
            <a:normAutofit/>
          </a:bodyPr>
          <a:lstStyle/>
          <a:p>
            <a:r>
              <a:rPr lang="en-US" dirty="0"/>
              <a:t>Common packages are the </a:t>
            </a:r>
            <a:r>
              <a:rPr lang="en-US" dirty="0" err="1"/>
              <a:t>tidyverse</a:t>
            </a:r>
            <a:r>
              <a:rPr lang="en-US" dirty="0"/>
              <a:t> collection (more on this later!), </a:t>
            </a:r>
          </a:p>
          <a:p>
            <a:pPr lvl="1"/>
            <a:r>
              <a:rPr lang="en-US" dirty="0" err="1"/>
              <a:t>lubridate</a:t>
            </a:r>
            <a:r>
              <a:rPr lang="en-US" dirty="0"/>
              <a:t> for dealing with dates (get it?!), </a:t>
            </a:r>
          </a:p>
          <a:p>
            <a:pPr lvl="1"/>
            <a:r>
              <a:rPr lang="en-US" dirty="0"/>
              <a:t>scales for dealing with ease of plotting axis scales, </a:t>
            </a:r>
          </a:p>
          <a:p>
            <a:pPr lvl="1"/>
            <a:r>
              <a:rPr lang="en-US" dirty="0" err="1"/>
              <a:t>extrafont</a:t>
            </a:r>
            <a:r>
              <a:rPr lang="en-US" dirty="0"/>
              <a:t> for fonts other than default, </a:t>
            </a:r>
          </a:p>
          <a:p>
            <a:pPr lvl="1"/>
            <a:r>
              <a:rPr lang="en-US" dirty="0"/>
              <a:t>here for relative filenames (if you share / rename file directories), </a:t>
            </a:r>
          </a:p>
          <a:p>
            <a:pPr lvl="1"/>
            <a:r>
              <a:rPr lang="en-US" dirty="0" err="1"/>
              <a:t>cowplot</a:t>
            </a:r>
            <a:r>
              <a:rPr lang="en-US" dirty="0"/>
              <a:t> or patchwork for putting multiple plots together, </a:t>
            </a:r>
          </a:p>
          <a:p>
            <a:pPr lvl="1"/>
            <a:r>
              <a:rPr lang="en-US" dirty="0" err="1"/>
              <a:t>mgcv</a:t>
            </a:r>
            <a:r>
              <a:rPr lang="en-US" dirty="0"/>
              <a:t> or </a:t>
            </a:r>
            <a:r>
              <a:rPr lang="en-US" dirty="0" err="1"/>
              <a:t>nlme</a:t>
            </a:r>
            <a:r>
              <a:rPr lang="en-US" dirty="0"/>
              <a:t> for more advanced modeling, </a:t>
            </a:r>
          </a:p>
          <a:p>
            <a:pPr lvl="1"/>
            <a:r>
              <a:rPr lang="en-US" dirty="0"/>
              <a:t>vegan for multivariate statistics, </a:t>
            </a:r>
          </a:p>
          <a:p>
            <a:pPr lvl="1"/>
            <a:r>
              <a:rPr lang="en-US" dirty="0"/>
              <a:t>1000s of others. </a:t>
            </a:r>
          </a:p>
          <a:p>
            <a:endParaRPr lang="en-US" dirty="0"/>
          </a:p>
        </p:txBody>
      </p:sp>
      <p:sp>
        <p:nvSpPr>
          <p:cNvPr id="4" name="Slide Number Placeholder 3">
            <a:extLst>
              <a:ext uri="{FF2B5EF4-FFF2-40B4-BE49-F238E27FC236}">
                <a16:creationId xmlns:a16="http://schemas.microsoft.com/office/drawing/2014/main" id="{22964C12-17BC-4985-9798-7CBCB8B4A27B}"/>
              </a:ext>
            </a:extLst>
          </p:cNvPr>
          <p:cNvSpPr>
            <a:spLocks noGrp="1"/>
          </p:cNvSpPr>
          <p:nvPr>
            <p:ph type="sldNum" sz="quarter" idx="12"/>
          </p:nvPr>
        </p:nvSpPr>
        <p:spPr/>
        <p:txBody>
          <a:bodyPr/>
          <a:lstStyle/>
          <a:p>
            <a:fld id="{6D95AE55-B5F4-483D-AEFF-E8059F5502F5}" type="slidenum">
              <a:rPr lang="en-US" smtClean="0"/>
              <a:t>43</a:t>
            </a:fld>
            <a:endParaRPr lang="en-US"/>
          </a:p>
        </p:txBody>
      </p:sp>
    </p:spTree>
    <p:extLst>
      <p:ext uri="{BB962C8B-B14F-4D97-AF65-F5344CB8AC3E}">
        <p14:creationId xmlns:p14="http://schemas.microsoft.com/office/powerpoint/2010/main" val="29501309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8AC065-B95D-43FF-B49C-6419A82A81A7}"/>
              </a:ext>
            </a:extLst>
          </p:cNvPr>
          <p:cNvSpPr>
            <a:spLocks noGrp="1"/>
          </p:cNvSpPr>
          <p:nvPr>
            <p:ph type="title"/>
          </p:nvPr>
        </p:nvSpPr>
        <p:spPr>
          <a:xfrm>
            <a:off x="838200" y="2092916"/>
            <a:ext cx="10515600" cy="1325563"/>
          </a:xfrm>
        </p:spPr>
        <p:txBody>
          <a:bodyPr/>
          <a:lstStyle/>
          <a:p>
            <a:r>
              <a:rPr lang="en-US" dirty="0"/>
              <a:t>But Wait! There’s More!</a:t>
            </a:r>
          </a:p>
        </p:txBody>
      </p:sp>
      <p:sp>
        <p:nvSpPr>
          <p:cNvPr id="2" name="Slide Number Placeholder 1">
            <a:extLst>
              <a:ext uri="{FF2B5EF4-FFF2-40B4-BE49-F238E27FC236}">
                <a16:creationId xmlns:a16="http://schemas.microsoft.com/office/drawing/2014/main" id="{F955946B-48F8-4F92-9450-1605033249B4}"/>
              </a:ext>
            </a:extLst>
          </p:cNvPr>
          <p:cNvSpPr>
            <a:spLocks noGrp="1"/>
          </p:cNvSpPr>
          <p:nvPr>
            <p:ph type="sldNum" sz="quarter" idx="12"/>
          </p:nvPr>
        </p:nvSpPr>
        <p:spPr/>
        <p:txBody>
          <a:bodyPr/>
          <a:lstStyle/>
          <a:p>
            <a:fld id="{6D95AE55-B5F4-483D-AEFF-E8059F5502F5}" type="slidenum">
              <a:rPr lang="en-US" smtClean="0"/>
              <a:t>44</a:t>
            </a:fld>
            <a:endParaRPr lang="en-US"/>
          </a:p>
        </p:txBody>
      </p:sp>
    </p:spTree>
    <p:extLst>
      <p:ext uri="{BB962C8B-B14F-4D97-AF65-F5344CB8AC3E}">
        <p14:creationId xmlns:p14="http://schemas.microsoft.com/office/powerpoint/2010/main" val="35122221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D51126-A266-41EC-95BB-BDE3FDB21AAF}"/>
              </a:ext>
            </a:extLst>
          </p:cNvPr>
          <p:cNvSpPr>
            <a:spLocks noGrp="1"/>
          </p:cNvSpPr>
          <p:nvPr>
            <p:ph type="title"/>
          </p:nvPr>
        </p:nvSpPr>
        <p:spPr/>
        <p:txBody>
          <a:bodyPr/>
          <a:lstStyle/>
          <a:p>
            <a:r>
              <a:rPr lang="en-US" dirty="0"/>
              <a:t>Data</a:t>
            </a:r>
          </a:p>
        </p:txBody>
      </p:sp>
      <p:sp>
        <p:nvSpPr>
          <p:cNvPr id="4" name="Content Placeholder 3">
            <a:extLst>
              <a:ext uri="{FF2B5EF4-FFF2-40B4-BE49-F238E27FC236}">
                <a16:creationId xmlns:a16="http://schemas.microsoft.com/office/drawing/2014/main" id="{622526AC-7E7A-498F-9751-BA674743F594}"/>
              </a:ext>
            </a:extLst>
          </p:cNvPr>
          <p:cNvSpPr>
            <a:spLocks noGrp="1"/>
          </p:cNvSpPr>
          <p:nvPr>
            <p:ph idx="1"/>
          </p:nvPr>
        </p:nvSpPr>
        <p:spPr/>
        <p:txBody>
          <a:bodyPr/>
          <a:lstStyle/>
          <a:p>
            <a:r>
              <a:rPr lang="en-US" dirty="0"/>
              <a:t>Before getting your data in, you will need to make sure that it is “machine readable”</a:t>
            </a:r>
          </a:p>
          <a:p>
            <a:r>
              <a:rPr lang="en-US" dirty="0"/>
              <a:t>Don’t use summarized data (if possible)</a:t>
            </a:r>
          </a:p>
          <a:p>
            <a:r>
              <a:rPr lang="en-US" dirty="0"/>
              <a:t>To the extent possible, do cleanup in R so that if you re-download from </a:t>
            </a:r>
            <a:r>
              <a:rPr lang="en-US" dirty="0" err="1"/>
              <a:t>OceanAK</a:t>
            </a:r>
            <a:r>
              <a:rPr lang="en-US" dirty="0"/>
              <a:t> you don’t have to spend time changing things</a:t>
            </a:r>
          </a:p>
          <a:p>
            <a:pPr lvl="1"/>
            <a:r>
              <a:rPr lang="en-US" dirty="0"/>
              <a:t>Starting out, it’s completely fine to clean things up in Excel first</a:t>
            </a:r>
          </a:p>
          <a:p>
            <a:r>
              <a:rPr lang="en-US" dirty="0"/>
              <a:t>Don’t use “tabled” data, e.g., Year by Stream</a:t>
            </a:r>
          </a:p>
          <a:p>
            <a:pPr lvl="1"/>
            <a:r>
              <a:rPr lang="en-US" dirty="0"/>
              <a:t>Use “long” format with many rows where each row is a year and a stream</a:t>
            </a:r>
          </a:p>
          <a:p>
            <a:pPr lvl="1"/>
            <a:r>
              <a:rPr lang="en-US" dirty="0"/>
              <a:t>This is tidy data</a:t>
            </a:r>
          </a:p>
        </p:txBody>
      </p:sp>
      <p:sp>
        <p:nvSpPr>
          <p:cNvPr id="5" name="Slide Number Placeholder 4">
            <a:extLst>
              <a:ext uri="{FF2B5EF4-FFF2-40B4-BE49-F238E27FC236}">
                <a16:creationId xmlns:a16="http://schemas.microsoft.com/office/drawing/2014/main" id="{E96AE24A-84E8-40ED-95ED-2E44A87F9D8D}"/>
              </a:ext>
            </a:extLst>
          </p:cNvPr>
          <p:cNvSpPr>
            <a:spLocks noGrp="1"/>
          </p:cNvSpPr>
          <p:nvPr>
            <p:ph type="sldNum" sz="quarter" idx="12"/>
          </p:nvPr>
        </p:nvSpPr>
        <p:spPr/>
        <p:txBody>
          <a:bodyPr/>
          <a:lstStyle/>
          <a:p>
            <a:fld id="{6D95AE55-B5F4-483D-AEFF-E8059F5502F5}" type="slidenum">
              <a:rPr lang="en-US" smtClean="0"/>
              <a:t>45</a:t>
            </a:fld>
            <a:endParaRPr lang="en-US"/>
          </a:p>
        </p:txBody>
      </p:sp>
    </p:spTree>
    <p:extLst>
      <p:ext uri="{BB962C8B-B14F-4D97-AF65-F5344CB8AC3E}">
        <p14:creationId xmlns:p14="http://schemas.microsoft.com/office/powerpoint/2010/main" val="35814341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Tidy vs non-tidy data</a:t>
            </a:r>
          </a:p>
        </p:txBody>
      </p:sp>
      <p:pic>
        <p:nvPicPr>
          <p:cNvPr id="6" name="Content Placeholder 5">
            <a:extLst>
              <a:ext uri="{FF2B5EF4-FFF2-40B4-BE49-F238E27FC236}">
                <a16:creationId xmlns:a16="http://schemas.microsoft.com/office/drawing/2014/main" id="{F1E3BD33-6180-450E-BAE6-162B73C243D1}"/>
              </a:ext>
            </a:extLst>
          </p:cNvPr>
          <p:cNvPicPr>
            <a:picLocks noGrp="1" noChangeAspect="1"/>
          </p:cNvPicPr>
          <p:nvPr>
            <p:ph idx="1"/>
          </p:nvPr>
        </p:nvPicPr>
        <p:blipFill>
          <a:blip r:embed="rId3"/>
          <a:stretch>
            <a:fillRect/>
          </a:stretch>
        </p:blipFill>
        <p:spPr>
          <a:xfrm>
            <a:off x="838200" y="2317750"/>
            <a:ext cx="4312920" cy="4038600"/>
          </a:xfrm>
          <a:prstGeom prst="rect">
            <a:avLst/>
          </a:prstGeom>
        </p:spPr>
      </p:pic>
      <p:sp>
        <p:nvSpPr>
          <p:cNvPr id="4" name="Slide Number Placeholder 3">
            <a:extLst>
              <a:ext uri="{FF2B5EF4-FFF2-40B4-BE49-F238E27FC236}">
                <a16:creationId xmlns:a16="http://schemas.microsoft.com/office/drawing/2014/main" id="{30BB3C7C-3161-44C6-868B-6EE71E908460}"/>
              </a:ext>
            </a:extLst>
          </p:cNvPr>
          <p:cNvSpPr>
            <a:spLocks noGrp="1"/>
          </p:cNvSpPr>
          <p:nvPr>
            <p:ph type="sldNum" sz="quarter" idx="12"/>
          </p:nvPr>
        </p:nvSpPr>
        <p:spPr/>
        <p:txBody>
          <a:bodyPr/>
          <a:lstStyle/>
          <a:p>
            <a:fld id="{6D95AE55-B5F4-483D-AEFF-E8059F5502F5}" type="slidenum">
              <a:rPr lang="en-US" smtClean="0"/>
              <a:t>46</a:t>
            </a:fld>
            <a:endParaRPr lang="en-US"/>
          </a:p>
        </p:txBody>
      </p:sp>
      <p:pic>
        <p:nvPicPr>
          <p:cNvPr id="9" name="Picture 8">
            <a:extLst>
              <a:ext uri="{FF2B5EF4-FFF2-40B4-BE49-F238E27FC236}">
                <a16:creationId xmlns:a16="http://schemas.microsoft.com/office/drawing/2014/main" id="{AA15AF8D-5FBC-43FA-9BE0-7799831EF4E5}"/>
              </a:ext>
            </a:extLst>
          </p:cNvPr>
          <p:cNvPicPr>
            <a:picLocks noChangeAspect="1"/>
          </p:cNvPicPr>
          <p:nvPr/>
        </p:nvPicPr>
        <p:blipFill>
          <a:blip r:embed="rId4"/>
          <a:stretch>
            <a:fillRect/>
          </a:stretch>
        </p:blipFill>
        <p:spPr>
          <a:xfrm>
            <a:off x="6530832" y="2321364"/>
            <a:ext cx="4736936" cy="2462580"/>
          </a:xfrm>
          <a:prstGeom prst="rect">
            <a:avLst/>
          </a:prstGeom>
        </p:spPr>
      </p:pic>
      <p:sp>
        <p:nvSpPr>
          <p:cNvPr id="10" name="TextBox 9">
            <a:extLst>
              <a:ext uri="{FF2B5EF4-FFF2-40B4-BE49-F238E27FC236}">
                <a16:creationId xmlns:a16="http://schemas.microsoft.com/office/drawing/2014/main" id="{845541AE-E859-4659-82EA-223A6121AFCB}"/>
              </a:ext>
            </a:extLst>
          </p:cNvPr>
          <p:cNvSpPr txBox="1"/>
          <p:nvPr/>
        </p:nvSpPr>
        <p:spPr>
          <a:xfrm>
            <a:off x="2733774" y="1614572"/>
            <a:ext cx="6900420" cy="584775"/>
          </a:xfrm>
          <a:prstGeom prst="rect">
            <a:avLst/>
          </a:prstGeom>
          <a:noFill/>
        </p:spPr>
        <p:txBody>
          <a:bodyPr wrap="square" rtlCol="0">
            <a:spAutoFit/>
          </a:bodyPr>
          <a:lstStyle/>
          <a:p>
            <a:pPr algn="ctr"/>
            <a:r>
              <a:rPr lang="en-US" sz="3200" dirty="0"/>
              <a:t>Which of these datasets are tidy data?</a:t>
            </a:r>
          </a:p>
        </p:txBody>
      </p:sp>
      <p:sp>
        <p:nvSpPr>
          <p:cNvPr id="12" name="TextBox 11">
            <a:extLst>
              <a:ext uri="{FF2B5EF4-FFF2-40B4-BE49-F238E27FC236}">
                <a16:creationId xmlns:a16="http://schemas.microsoft.com/office/drawing/2014/main" id="{8194359D-2472-4EDD-8ECE-F3F3A48D8D4B}"/>
              </a:ext>
            </a:extLst>
          </p:cNvPr>
          <p:cNvSpPr txBox="1"/>
          <p:nvPr/>
        </p:nvSpPr>
        <p:spPr>
          <a:xfrm>
            <a:off x="5291580" y="5277759"/>
            <a:ext cx="6900420" cy="584775"/>
          </a:xfrm>
          <a:prstGeom prst="rect">
            <a:avLst/>
          </a:prstGeom>
          <a:noFill/>
        </p:spPr>
        <p:txBody>
          <a:bodyPr wrap="square" rtlCol="0">
            <a:spAutoFit/>
          </a:bodyPr>
          <a:lstStyle/>
          <a:p>
            <a:pPr algn="ctr"/>
            <a:r>
              <a:rPr lang="en-US" sz="3200" dirty="0"/>
              <a:t>Trick question! Neither are</a:t>
            </a:r>
          </a:p>
        </p:txBody>
      </p:sp>
    </p:spTree>
    <p:extLst>
      <p:ext uri="{BB962C8B-B14F-4D97-AF65-F5344CB8AC3E}">
        <p14:creationId xmlns:p14="http://schemas.microsoft.com/office/powerpoint/2010/main" val="154738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Tidy vs non-tidy data</a:t>
            </a:r>
          </a:p>
        </p:txBody>
      </p:sp>
      <p:pic>
        <p:nvPicPr>
          <p:cNvPr id="6" name="Content Placeholder 5">
            <a:extLst>
              <a:ext uri="{FF2B5EF4-FFF2-40B4-BE49-F238E27FC236}">
                <a16:creationId xmlns:a16="http://schemas.microsoft.com/office/drawing/2014/main" id="{F1E3BD33-6180-450E-BAE6-162B73C243D1}"/>
              </a:ext>
            </a:extLst>
          </p:cNvPr>
          <p:cNvPicPr>
            <a:picLocks noGrp="1" noChangeAspect="1"/>
          </p:cNvPicPr>
          <p:nvPr>
            <p:ph idx="1"/>
          </p:nvPr>
        </p:nvPicPr>
        <p:blipFill>
          <a:blip r:embed="rId3"/>
          <a:stretch>
            <a:fillRect/>
          </a:stretch>
        </p:blipFill>
        <p:spPr>
          <a:xfrm>
            <a:off x="401346" y="2199347"/>
            <a:ext cx="4312920" cy="4038600"/>
          </a:xfrm>
          <a:prstGeom prst="rect">
            <a:avLst/>
          </a:prstGeom>
        </p:spPr>
      </p:pic>
      <p:sp>
        <p:nvSpPr>
          <p:cNvPr id="4" name="Slide Number Placeholder 3">
            <a:extLst>
              <a:ext uri="{FF2B5EF4-FFF2-40B4-BE49-F238E27FC236}">
                <a16:creationId xmlns:a16="http://schemas.microsoft.com/office/drawing/2014/main" id="{30BB3C7C-3161-44C6-868B-6EE71E908460}"/>
              </a:ext>
            </a:extLst>
          </p:cNvPr>
          <p:cNvSpPr>
            <a:spLocks noGrp="1"/>
          </p:cNvSpPr>
          <p:nvPr>
            <p:ph type="sldNum" sz="quarter" idx="12"/>
          </p:nvPr>
        </p:nvSpPr>
        <p:spPr/>
        <p:txBody>
          <a:bodyPr/>
          <a:lstStyle/>
          <a:p>
            <a:fld id="{6D95AE55-B5F4-483D-AEFF-E8059F5502F5}" type="slidenum">
              <a:rPr lang="en-US" smtClean="0"/>
              <a:t>47</a:t>
            </a:fld>
            <a:endParaRPr lang="en-US"/>
          </a:p>
        </p:txBody>
      </p:sp>
      <p:pic>
        <p:nvPicPr>
          <p:cNvPr id="9" name="Picture 8">
            <a:extLst>
              <a:ext uri="{FF2B5EF4-FFF2-40B4-BE49-F238E27FC236}">
                <a16:creationId xmlns:a16="http://schemas.microsoft.com/office/drawing/2014/main" id="{AA15AF8D-5FBC-43FA-9BE0-7799831EF4E5}"/>
              </a:ext>
            </a:extLst>
          </p:cNvPr>
          <p:cNvPicPr>
            <a:picLocks noChangeAspect="1"/>
          </p:cNvPicPr>
          <p:nvPr/>
        </p:nvPicPr>
        <p:blipFill>
          <a:blip r:embed="rId4"/>
          <a:stretch>
            <a:fillRect/>
          </a:stretch>
        </p:blipFill>
        <p:spPr>
          <a:xfrm>
            <a:off x="6242132" y="2196074"/>
            <a:ext cx="4736936" cy="2462580"/>
          </a:xfrm>
          <a:prstGeom prst="rect">
            <a:avLst/>
          </a:prstGeom>
        </p:spPr>
      </p:pic>
      <p:sp>
        <p:nvSpPr>
          <p:cNvPr id="10" name="TextBox 9">
            <a:extLst>
              <a:ext uri="{FF2B5EF4-FFF2-40B4-BE49-F238E27FC236}">
                <a16:creationId xmlns:a16="http://schemas.microsoft.com/office/drawing/2014/main" id="{845541AE-E859-4659-82EA-223A6121AFCB}"/>
              </a:ext>
            </a:extLst>
          </p:cNvPr>
          <p:cNvSpPr txBox="1"/>
          <p:nvPr/>
        </p:nvSpPr>
        <p:spPr>
          <a:xfrm>
            <a:off x="779267" y="1623627"/>
            <a:ext cx="10341204" cy="584775"/>
          </a:xfrm>
          <a:prstGeom prst="rect">
            <a:avLst/>
          </a:prstGeom>
          <a:noFill/>
        </p:spPr>
        <p:txBody>
          <a:bodyPr wrap="square" rtlCol="0">
            <a:spAutoFit/>
          </a:bodyPr>
          <a:lstStyle/>
          <a:p>
            <a:pPr algn="ctr"/>
            <a:r>
              <a:rPr lang="en-US" sz="3200" dirty="0"/>
              <a:t>To see why, if there were a comment, which does it refer to? </a:t>
            </a:r>
          </a:p>
        </p:txBody>
      </p:sp>
      <p:sp>
        <p:nvSpPr>
          <p:cNvPr id="3" name="TextBox 2">
            <a:extLst>
              <a:ext uri="{FF2B5EF4-FFF2-40B4-BE49-F238E27FC236}">
                <a16:creationId xmlns:a16="http://schemas.microsoft.com/office/drawing/2014/main" id="{7B7D49D3-7B03-4675-B4CA-ED01FA9EB0D8}"/>
              </a:ext>
            </a:extLst>
          </p:cNvPr>
          <p:cNvSpPr txBox="1"/>
          <p:nvPr/>
        </p:nvSpPr>
        <p:spPr>
          <a:xfrm>
            <a:off x="4678848" y="2199347"/>
            <a:ext cx="1417152" cy="938719"/>
          </a:xfrm>
          <a:prstGeom prst="rect">
            <a:avLst/>
          </a:prstGeom>
          <a:noFill/>
        </p:spPr>
        <p:txBody>
          <a:bodyPr wrap="square" rtlCol="0">
            <a:spAutoFit/>
          </a:bodyPr>
          <a:lstStyle/>
          <a:p>
            <a:pPr algn="ctr"/>
            <a:r>
              <a:rPr lang="en-US" sz="1100" u="sng" dirty="0">
                <a:latin typeface="Times New Roman" panose="02020603050405020304" pitchFamily="18" charset="0"/>
                <a:cs typeface="Times New Roman" panose="02020603050405020304" pitchFamily="18" charset="0"/>
              </a:rPr>
              <a:t>Comments</a:t>
            </a:r>
          </a:p>
          <a:p>
            <a:pPr algn="ctr"/>
            <a:r>
              <a:rPr lang="en-US" sz="1100" dirty="0">
                <a:latin typeface="Times New Roman" panose="02020603050405020304" pitchFamily="18" charset="0"/>
                <a:cs typeface="Times New Roman" panose="02020603050405020304" pitchFamily="18" charset="0"/>
              </a:rPr>
              <a:t>No fish 7/24-8/25</a:t>
            </a:r>
          </a:p>
          <a:p>
            <a:pPr algn="ctr"/>
            <a:r>
              <a:rPr lang="en-US" sz="1100" dirty="0">
                <a:latin typeface="Times New Roman" panose="02020603050405020304" pitchFamily="18" charset="0"/>
                <a:cs typeface="Times New Roman" panose="02020603050405020304" pitchFamily="18" charset="0"/>
              </a:rPr>
              <a:t>Stopped early</a:t>
            </a:r>
          </a:p>
          <a:p>
            <a:pPr algn="ctr"/>
            <a:r>
              <a:rPr lang="en-US" sz="1100" dirty="0">
                <a:latin typeface="Times New Roman" panose="02020603050405020304" pitchFamily="18" charset="0"/>
                <a:cs typeface="Times New Roman" panose="02020603050405020304" pitchFamily="18" charset="0"/>
              </a:rPr>
              <a:t>Not sampling</a:t>
            </a:r>
          </a:p>
          <a:p>
            <a:pPr algn="ctr"/>
            <a:r>
              <a:rPr lang="en-US" sz="1100" dirty="0">
                <a:latin typeface="Times New Roman" panose="02020603050405020304" pitchFamily="18" charset="0"/>
                <a:cs typeface="Times New Roman" panose="02020603050405020304" pitchFamily="18" charset="0"/>
              </a:rPr>
              <a:t>Crew quit</a:t>
            </a:r>
          </a:p>
        </p:txBody>
      </p:sp>
      <p:sp>
        <p:nvSpPr>
          <p:cNvPr id="5" name="TextBox 4">
            <a:extLst>
              <a:ext uri="{FF2B5EF4-FFF2-40B4-BE49-F238E27FC236}">
                <a16:creationId xmlns:a16="http://schemas.microsoft.com/office/drawing/2014/main" id="{2D65B8F7-D383-44CC-9A96-E8B09FBC9C87}"/>
              </a:ext>
            </a:extLst>
          </p:cNvPr>
          <p:cNvSpPr txBox="1"/>
          <p:nvPr/>
        </p:nvSpPr>
        <p:spPr>
          <a:xfrm>
            <a:off x="10979068" y="2208402"/>
            <a:ext cx="1417152" cy="938719"/>
          </a:xfrm>
          <a:prstGeom prst="rect">
            <a:avLst/>
          </a:prstGeom>
          <a:noFill/>
        </p:spPr>
        <p:txBody>
          <a:bodyPr wrap="square" rtlCol="0">
            <a:spAutoFit/>
          </a:bodyPr>
          <a:lstStyle/>
          <a:p>
            <a:r>
              <a:rPr lang="en-US" sz="1100" dirty="0">
                <a:cs typeface="Times New Roman" panose="02020603050405020304" pitchFamily="18" charset="0"/>
              </a:rPr>
              <a:t>Comments</a:t>
            </a:r>
          </a:p>
          <a:p>
            <a:r>
              <a:rPr lang="en-US" sz="1100" dirty="0">
                <a:cs typeface="Times New Roman" panose="02020603050405020304" pitchFamily="18" charset="0"/>
              </a:rPr>
              <a:t>Skipped 2</a:t>
            </a:r>
          </a:p>
          <a:p>
            <a:r>
              <a:rPr lang="en-US" sz="1100" dirty="0">
                <a:cs typeface="Times New Roman" panose="02020603050405020304" pitchFamily="18" charset="0"/>
              </a:rPr>
              <a:t>Not sampling </a:t>
            </a:r>
          </a:p>
          <a:p>
            <a:r>
              <a:rPr lang="en-US" sz="1100" dirty="0">
                <a:cs typeface="Times New Roman" panose="02020603050405020304" pitchFamily="18" charset="0"/>
              </a:rPr>
              <a:t>Used pink mesh</a:t>
            </a:r>
          </a:p>
          <a:p>
            <a:r>
              <a:rPr lang="en-US" sz="1100" dirty="0">
                <a:cs typeface="Times New Roman" panose="02020603050405020304" pitchFamily="18" charset="0"/>
              </a:rPr>
              <a:t>We quit</a:t>
            </a:r>
          </a:p>
        </p:txBody>
      </p:sp>
      <p:sp>
        <p:nvSpPr>
          <p:cNvPr id="7" name="TextBox 6">
            <a:extLst>
              <a:ext uri="{FF2B5EF4-FFF2-40B4-BE49-F238E27FC236}">
                <a16:creationId xmlns:a16="http://schemas.microsoft.com/office/drawing/2014/main" id="{2ABF1737-2BF8-44BC-BDDB-39F28E09FF06}"/>
              </a:ext>
            </a:extLst>
          </p:cNvPr>
          <p:cNvSpPr txBox="1"/>
          <p:nvPr/>
        </p:nvSpPr>
        <p:spPr>
          <a:xfrm>
            <a:off x="5835214" y="4922726"/>
            <a:ext cx="6154088" cy="584775"/>
          </a:xfrm>
          <a:prstGeom prst="rect">
            <a:avLst/>
          </a:prstGeom>
          <a:noFill/>
        </p:spPr>
        <p:txBody>
          <a:bodyPr wrap="square" rtlCol="0">
            <a:spAutoFit/>
          </a:bodyPr>
          <a:lstStyle/>
          <a:p>
            <a:pPr algn="ctr"/>
            <a:r>
              <a:rPr lang="en-US" sz="3200" dirty="0"/>
              <a:t>This is pretty close to tidy though!</a:t>
            </a:r>
          </a:p>
        </p:txBody>
      </p:sp>
    </p:spTree>
    <p:extLst>
      <p:ext uri="{BB962C8B-B14F-4D97-AF65-F5344CB8AC3E}">
        <p14:creationId xmlns:p14="http://schemas.microsoft.com/office/powerpoint/2010/main" val="156679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68E0E-C51D-4D03-BB98-AAB641B90DB0}"/>
              </a:ext>
            </a:extLst>
          </p:cNvPr>
          <p:cNvSpPr>
            <a:spLocks noGrp="1"/>
          </p:cNvSpPr>
          <p:nvPr>
            <p:ph type="title"/>
          </p:nvPr>
        </p:nvSpPr>
        <p:spPr/>
        <p:txBody>
          <a:bodyPr/>
          <a:lstStyle/>
          <a:p>
            <a:r>
              <a:rPr lang="en-US" dirty="0"/>
              <a:t>Data cont.</a:t>
            </a:r>
          </a:p>
        </p:txBody>
      </p:sp>
      <p:sp>
        <p:nvSpPr>
          <p:cNvPr id="3" name="Content Placeholder 2">
            <a:extLst>
              <a:ext uri="{FF2B5EF4-FFF2-40B4-BE49-F238E27FC236}">
                <a16:creationId xmlns:a16="http://schemas.microsoft.com/office/drawing/2014/main" id="{F7D1D5BF-0F0C-485D-B28D-F2E9BFCCC38D}"/>
              </a:ext>
            </a:extLst>
          </p:cNvPr>
          <p:cNvSpPr>
            <a:spLocks noGrp="1"/>
          </p:cNvSpPr>
          <p:nvPr>
            <p:ph idx="1"/>
          </p:nvPr>
        </p:nvSpPr>
        <p:spPr>
          <a:xfrm>
            <a:off x="838199" y="1552353"/>
            <a:ext cx="10709635" cy="4940522"/>
          </a:xfrm>
        </p:spPr>
        <p:txBody>
          <a:bodyPr>
            <a:normAutofit fontScale="85000" lnSpcReduction="10000"/>
          </a:bodyPr>
          <a:lstStyle/>
          <a:p>
            <a:r>
              <a:rPr lang="en-US" dirty="0"/>
              <a:t>What is tidy data? From the </a:t>
            </a:r>
            <a:r>
              <a:rPr lang="en-US" dirty="0" err="1"/>
              <a:t>tidyr</a:t>
            </a:r>
            <a:r>
              <a:rPr lang="en-US" dirty="0"/>
              <a:t> overview:</a:t>
            </a:r>
          </a:p>
          <a:p>
            <a:pPr marL="0" indent="0" defTabSz="519113">
              <a:buNone/>
            </a:pPr>
            <a:r>
              <a:rPr lang="en-US" dirty="0"/>
              <a:t>	“Tidy data is data where: </a:t>
            </a:r>
          </a:p>
          <a:p>
            <a:pPr marL="1776413" indent="0" defTabSz="519113">
              <a:buNone/>
            </a:pPr>
            <a:r>
              <a:rPr lang="en-US" dirty="0"/>
              <a:t>Every column is variable.   </a:t>
            </a:r>
          </a:p>
          <a:p>
            <a:pPr marL="1776413" indent="0" defTabSz="519113">
              <a:buNone/>
            </a:pPr>
            <a:r>
              <a:rPr lang="en-US" dirty="0"/>
              <a:t>Every row is an observation. </a:t>
            </a:r>
          </a:p>
          <a:p>
            <a:pPr marL="1776413" indent="0" defTabSz="519113">
              <a:buNone/>
            </a:pPr>
            <a:r>
              <a:rPr lang="en-US" dirty="0"/>
              <a:t>Every cell is a single value.</a:t>
            </a:r>
          </a:p>
          <a:p>
            <a:pPr marL="519113" indent="0" defTabSz="519113">
              <a:buNone/>
            </a:pPr>
            <a:r>
              <a:rPr lang="en-US" dirty="0"/>
              <a:t>Tidy data describes a standard way of storing data that is used wherever possible throughout the </a:t>
            </a:r>
            <a:r>
              <a:rPr lang="en-US" dirty="0" err="1"/>
              <a:t>tidyverse</a:t>
            </a:r>
            <a:r>
              <a:rPr lang="en-US" dirty="0"/>
              <a:t>. If you ensure that your data is tidy, you’ll spend less time fighting with the tools and more time working on your analysis.”</a:t>
            </a:r>
          </a:p>
          <a:p>
            <a:pPr marL="914400" indent="0">
              <a:buNone/>
            </a:pPr>
            <a:endParaRPr lang="en-US" dirty="0"/>
          </a:p>
          <a:p>
            <a:r>
              <a:rPr lang="en-US" dirty="0"/>
              <a:t>Using R and the </a:t>
            </a:r>
            <a:r>
              <a:rPr lang="en-US" dirty="0" err="1"/>
              <a:t>tidyverse</a:t>
            </a:r>
            <a:r>
              <a:rPr lang="en-US" dirty="0"/>
              <a:t> will make you better with your data. While Excel is great for many things, especially quickness, it allows for bad habits. For example, it will let you combine different types of data into the same column (a column for “Length” can include 100, TRUE, “No sample here”; this is a massive data issue). </a:t>
            </a:r>
          </a:p>
          <a:p>
            <a:endParaRPr lang="en-US" dirty="0"/>
          </a:p>
        </p:txBody>
      </p:sp>
      <p:sp>
        <p:nvSpPr>
          <p:cNvPr id="4" name="Slide Number Placeholder 3">
            <a:extLst>
              <a:ext uri="{FF2B5EF4-FFF2-40B4-BE49-F238E27FC236}">
                <a16:creationId xmlns:a16="http://schemas.microsoft.com/office/drawing/2014/main" id="{511DDEB0-42E6-4B54-884E-C999C152A19C}"/>
              </a:ext>
            </a:extLst>
          </p:cNvPr>
          <p:cNvSpPr>
            <a:spLocks noGrp="1"/>
          </p:cNvSpPr>
          <p:nvPr>
            <p:ph type="sldNum" sz="quarter" idx="12"/>
          </p:nvPr>
        </p:nvSpPr>
        <p:spPr/>
        <p:txBody>
          <a:bodyPr/>
          <a:lstStyle/>
          <a:p>
            <a:fld id="{6D95AE55-B5F4-483D-AEFF-E8059F5502F5}" type="slidenum">
              <a:rPr lang="en-US" smtClean="0"/>
              <a:t>48</a:t>
            </a:fld>
            <a:endParaRPr lang="en-US"/>
          </a:p>
        </p:txBody>
      </p:sp>
    </p:spTree>
    <p:extLst>
      <p:ext uri="{BB962C8B-B14F-4D97-AF65-F5344CB8AC3E}">
        <p14:creationId xmlns:p14="http://schemas.microsoft.com/office/powerpoint/2010/main" val="21061757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A17D-F691-4308-8642-6FEC5E08F7F5}"/>
              </a:ext>
            </a:extLst>
          </p:cNvPr>
          <p:cNvSpPr>
            <a:spLocks noGrp="1"/>
          </p:cNvSpPr>
          <p:nvPr>
            <p:ph type="title"/>
          </p:nvPr>
        </p:nvSpPr>
        <p:spPr/>
        <p:txBody>
          <a:bodyPr/>
          <a:lstStyle/>
          <a:p>
            <a:r>
              <a:rPr lang="en-US" b="1" dirty="0"/>
              <a:t>FINALLY! Getting data into R!</a:t>
            </a:r>
            <a:endParaRPr lang="en-US" dirty="0"/>
          </a:p>
        </p:txBody>
      </p:sp>
      <p:sp>
        <p:nvSpPr>
          <p:cNvPr id="3" name="Content Placeholder 2">
            <a:extLst>
              <a:ext uri="{FF2B5EF4-FFF2-40B4-BE49-F238E27FC236}">
                <a16:creationId xmlns:a16="http://schemas.microsoft.com/office/drawing/2014/main" id="{8F64342C-8149-4FA0-AD59-94B7FE8A8C34}"/>
              </a:ext>
            </a:extLst>
          </p:cNvPr>
          <p:cNvSpPr>
            <a:spLocks noGrp="1"/>
          </p:cNvSpPr>
          <p:nvPr>
            <p:ph idx="1"/>
          </p:nvPr>
        </p:nvSpPr>
        <p:spPr/>
        <p:txBody>
          <a:bodyPr/>
          <a:lstStyle/>
          <a:p>
            <a:r>
              <a:rPr lang="en-US" dirty="0"/>
              <a:t>Import things as a .csv if you can</a:t>
            </a:r>
          </a:p>
          <a:p>
            <a:pPr lvl="1"/>
            <a:r>
              <a:rPr lang="en-US" dirty="0"/>
              <a:t>This prevents issues by using a static file (i.e., no formulas)  </a:t>
            </a:r>
          </a:p>
          <a:p>
            <a:r>
              <a:rPr lang="en-US" dirty="0"/>
              <a:t>You can still import files in .XLS or .XLSX but it’s good practice to use “flat” files</a:t>
            </a:r>
          </a:p>
          <a:p>
            <a:r>
              <a:rPr lang="en-US" dirty="0"/>
              <a:t>Use “read.csv()” base or “</a:t>
            </a:r>
            <a:r>
              <a:rPr lang="en-US" dirty="0" err="1"/>
              <a:t>read_csv</a:t>
            </a:r>
            <a:r>
              <a:rPr lang="en-US" dirty="0"/>
              <a:t>()”</a:t>
            </a:r>
          </a:p>
          <a:p>
            <a:pPr lvl="1"/>
            <a:r>
              <a:rPr lang="en-US" dirty="0"/>
              <a:t>For now because we haven’t loaded (or learned about) the “</a:t>
            </a:r>
            <a:r>
              <a:rPr lang="en-US" dirty="0" err="1"/>
              <a:t>tidyverse</a:t>
            </a:r>
            <a:r>
              <a:rPr lang="en-US" dirty="0"/>
              <a:t>” we can only use read.csv(). In the future, using </a:t>
            </a:r>
            <a:r>
              <a:rPr lang="en-US" dirty="0" err="1"/>
              <a:t>read_csv</a:t>
            </a:r>
            <a:r>
              <a:rPr lang="en-US" dirty="0"/>
              <a:t>() is probably a better idea</a:t>
            </a:r>
          </a:p>
          <a:p>
            <a:endParaRPr lang="en-US" dirty="0"/>
          </a:p>
        </p:txBody>
      </p:sp>
      <p:sp>
        <p:nvSpPr>
          <p:cNvPr id="4" name="Slide Number Placeholder 3">
            <a:extLst>
              <a:ext uri="{FF2B5EF4-FFF2-40B4-BE49-F238E27FC236}">
                <a16:creationId xmlns:a16="http://schemas.microsoft.com/office/drawing/2014/main" id="{1F3A88F1-6A23-4D52-809B-9B8D9C52A732}"/>
              </a:ext>
            </a:extLst>
          </p:cNvPr>
          <p:cNvSpPr>
            <a:spLocks noGrp="1"/>
          </p:cNvSpPr>
          <p:nvPr>
            <p:ph type="sldNum" sz="quarter" idx="12"/>
          </p:nvPr>
        </p:nvSpPr>
        <p:spPr/>
        <p:txBody>
          <a:bodyPr/>
          <a:lstStyle/>
          <a:p>
            <a:fld id="{6D95AE55-B5F4-483D-AEFF-E8059F5502F5}" type="slidenum">
              <a:rPr lang="en-US" smtClean="0"/>
              <a:t>49</a:t>
            </a:fld>
            <a:endParaRPr lang="en-US"/>
          </a:p>
        </p:txBody>
      </p:sp>
    </p:spTree>
    <p:extLst>
      <p:ext uri="{BB962C8B-B14F-4D97-AF65-F5344CB8AC3E}">
        <p14:creationId xmlns:p14="http://schemas.microsoft.com/office/powerpoint/2010/main" val="170942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F101-48E2-4C05-B6A4-BC2E54924925}"/>
              </a:ext>
            </a:extLst>
          </p:cNvPr>
          <p:cNvSpPr>
            <a:spLocks noGrp="1"/>
          </p:cNvSpPr>
          <p:nvPr>
            <p:ph type="title"/>
          </p:nvPr>
        </p:nvSpPr>
        <p:spPr/>
        <p:txBody>
          <a:bodyPr/>
          <a:lstStyle/>
          <a:p>
            <a:r>
              <a:rPr lang="en-US" dirty="0"/>
              <a:t>Learning Philosophy cont.</a:t>
            </a:r>
          </a:p>
        </p:txBody>
      </p:sp>
      <p:sp>
        <p:nvSpPr>
          <p:cNvPr id="3" name="Content Placeholder 2">
            <a:extLst>
              <a:ext uri="{FF2B5EF4-FFF2-40B4-BE49-F238E27FC236}">
                <a16:creationId xmlns:a16="http://schemas.microsoft.com/office/drawing/2014/main" id="{E321A0BC-B9E6-4F7E-8740-966F5EA3629A}"/>
              </a:ext>
            </a:extLst>
          </p:cNvPr>
          <p:cNvSpPr>
            <a:spLocks noGrp="1"/>
          </p:cNvSpPr>
          <p:nvPr>
            <p:ph idx="1"/>
          </p:nvPr>
        </p:nvSpPr>
        <p:spPr>
          <a:xfrm>
            <a:off x="838200" y="1825625"/>
            <a:ext cx="6997995" cy="4351338"/>
          </a:xfrm>
        </p:spPr>
        <p:txBody>
          <a:bodyPr>
            <a:normAutofit/>
          </a:bodyPr>
          <a:lstStyle/>
          <a:p>
            <a:pPr marL="0" indent="0">
              <a:buNone/>
            </a:pPr>
            <a:r>
              <a:rPr lang="en-US" b="1" dirty="0"/>
              <a:t>The Rules</a:t>
            </a:r>
          </a:p>
          <a:p>
            <a:r>
              <a:rPr lang="en-US" dirty="0"/>
              <a:t>Be kind: all else is details</a:t>
            </a:r>
          </a:p>
          <a:p>
            <a:pPr lvl="1"/>
            <a:r>
              <a:rPr lang="en-US" dirty="0"/>
              <a:t>Remember, this includes being kind to YOU</a:t>
            </a:r>
          </a:p>
          <a:p>
            <a:r>
              <a:rPr lang="en-US" dirty="0"/>
              <a:t>We are teaching &amp; learning this </a:t>
            </a:r>
            <a:r>
              <a:rPr lang="en-US" i="1" dirty="0"/>
              <a:t>together</a:t>
            </a:r>
          </a:p>
          <a:p>
            <a:pPr lvl="1"/>
            <a:r>
              <a:rPr lang="en-US" dirty="0"/>
              <a:t>Teach each other</a:t>
            </a:r>
          </a:p>
          <a:p>
            <a:r>
              <a:rPr lang="en-US" dirty="0"/>
              <a:t>Every mistake is a lesson</a:t>
            </a:r>
          </a:p>
          <a:p>
            <a:pPr lvl="1"/>
            <a:r>
              <a:rPr lang="en-US" dirty="0"/>
              <a:t>Ask me or yourself </a:t>
            </a:r>
            <a:r>
              <a:rPr lang="en-US" i="1" dirty="0"/>
              <a:t>why</a:t>
            </a:r>
            <a:r>
              <a:rPr lang="en-US" dirty="0"/>
              <a:t> something didn’t work</a:t>
            </a:r>
          </a:p>
          <a:p>
            <a:r>
              <a:rPr lang="en-US" dirty="0"/>
              <a:t>Communicate when I’m going too fast</a:t>
            </a:r>
          </a:p>
          <a:p>
            <a:pPr lvl="1"/>
            <a:r>
              <a:rPr lang="en-US" dirty="0"/>
              <a:t>Let’s keep this a dialog </a:t>
            </a:r>
          </a:p>
          <a:p>
            <a:endParaRPr lang="en-US" dirty="0"/>
          </a:p>
        </p:txBody>
      </p:sp>
      <p:sp>
        <p:nvSpPr>
          <p:cNvPr id="4" name="Slide Number Placeholder 3">
            <a:extLst>
              <a:ext uri="{FF2B5EF4-FFF2-40B4-BE49-F238E27FC236}">
                <a16:creationId xmlns:a16="http://schemas.microsoft.com/office/drawing/2014/main" id="{33A2C190-AEB6-41E2-A335-3CB90DE58427}"/>
              </a:ext>
            </a:extLst>
          </p:cNvPr>
          <p:cNvSpPr>
            <a:spLocks noGrp="1"/>
          </p:cNvSpPr>
          <p:nvPr>
            <p:ph type="sldNum" sz="quarter" idx="12"/>
          </p:nvPr>
        </p:nvSpPr>
        <p:spPr/>
        <p:txBody>
          <a:bodyPr/>
          <a:lstStyle/>
          <a:p>
            <a:fld id="{6D95AE55-B5F4-483D-AEFF-E8059F5502F5}" type="slidenum">
              <a:rPr lang="en-US" smtClean="0"/>
              <a:t>5</a:t>
            </a:fld>
            <a:endParaRPr lang="en-US"/>
          </a:p>
        </p:txBody>
      </p:sp>
    </p:spTree>
    <p:extLst>
      <p:ext uri="{BB962C8B-B14F-4D97-AF65-F5344CB8AC3E}">
        <p14:creationId xmlns:p14="http://schemas.microsoft.com/office/powerpoint/2010/main" val="32737605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27E-8F61-4812-8774-1C976F22017F}"/>
              </a:ext>
            </a:extLst>
          </p:cNvPr>
          <p:cNvSpPr>
            <a:spLocks noGrp="1"/>
          </p:cNvSpPr>
          <p:nvPr>
            <p:ph type="title"/>
          </p:nvPr>
        </p:nvSpPr>
        <p:spPr/>
        <p:txBody>
          <a:bodyPr/>
          <a:lstStyle/>
          <a:p>
            <a:r>
              <a:rPr lang="en-US" b="1" dirty="0"/>
              <a:t>SHOW ME THE DATA</a:t>
            </a:r>
            <a:endParaRPr lang="en-US" dirty="0"/>
          </a:p>
        </p:txBody>
      </p:sp>
      <p:sp>
        <p:nvSpPr>
          <p:cNvPr id="3" name="Content Placeholder 2">
            <a:extLst>
              <a:ext uri="{FF2B5EF4-FFF2-40B4-BE49-F238E27FC236}">
                <a16:creationId xmlns:a16="http://schemas.microsoft.com/office/drawing/2014/main" id="{16E9C79C-FF11-487F-AB92-E658AEB28375}"/>
              </a:ext>
            </a:extLst>
          </p:cNvPr>
          <p:cNvSpPr>
            <a:spLocks noGrp="1"/>
          </p:cNvSpPr>
          <p:nvPr>
            <p:ph idx="1"/>
          </p:nvPr>
        </p:nvSpPr>
        <p:spPr/>
        <p:txBody>
          <a:bodyPr/>
          <a:lstStyle/>
          <a:p>
            <a:pPr marL="0" indent="0">
              <a:buNone/>
            </a:pPr>
            <a:r>
              <a:rPr lang="en-US" dirty="0"/>
              <a:t>OK so you have your data in. How can we look at it?</a:t>
            </a:r>
          </a:p>
          <a:p>
            <a:r>
              <a:rPr lang="en-US" dirty="0"/>
              <a:t>Type the name in console (shows first few rows/columns)</a:t>
            </a:r>
          </a:p>
          <a:p>
            <a:r>
              <a:rPr lang="en-US" dirty="0"/>
              <a:t>Type </a:t>
            </a:r>
            <a:r>
              <a:rPr lang="en-US" sz="2400" dirty="0">
                <a:latin typeface="Consolas" panose="020B0609020204030204" pitchFamily="49" charset="0"/>
              </a:rPr>
              <a:t>View(</a:t>
            </a:r>
            <a:r>
              <a:rPr lang="en-US" sz="2400" dirty="0" err="1">
                <a:latin typeface="Consolas" panose="020B0609020204030204" pitchFamily="49" charset="0"/>
              </a:rPr>
              <a:t>dataframe_name</a:t>
            </a:r>
            <a:r>
              <a:rPr lang="en-US" sz="2400" dirty="0">
                <a:latin typeface="Consolas" panose="020B0609020204030204" pitchFamily="49" charset="0"/>
              </a:rPr>
              <a:t>)</a:t>
            </a:r>
            <a:r>
              <a:rPr lang="en-US" dirty="0"/>
              <a:t>, or click on the </a:t>
            </a:r>
            <a:r>
              <a:rPr lang="en-US" dirty="0" err="1"/>
              <a:t>dataframe</a:t>
            </a:r>
            <a:r>
              <a:rPr lang="en-US" dirty="0"/>
              <a:t> name in the top right pane (same as View). </a:t>
            </a:r>
          </a:p>
          <a:p>
            <a:r>
              <a:rPr lang="en-US" dirty="0"/>
              <a:t>Once you have it open to view, you can now filter, sort, scroll, etc. </a:t>
            </a:r>
          </a:p>
          <a:p>
            <a:r>
              <a:rPr lang="en-US" dirty="0"/>
              <a:t>Not all data are created equal. Sometimes you might have issues and need to see what kind of data you have. Type </a:t>
            </a:r>
            <a:r>
              <a:rPr lang="en-US" sz="2400" dirty="0">
                <a:latin typeface="Consolas" panose="020B0609020204030204" pitchFamily="49" charset="0"/>
              </a:rPr>
              <a:t>str(</a:t>
            </a:r>
            <a:r>
              <a:rPr lang="en-US" sz="2400" dirty="0" err="1">
                <a:latin typeface="Consolas" panose="020B0609020204030204" pitchFamily="49" charset="0"/>
              </a:rPr>
              <a:t>dataframe_name</a:t>
            </a:r>
            <a:r>
              <a:rPr lang="en-US" sz="2400" dirty="0">
                <a:latin typeface="Consolas" panose="020B0609020204030204" pitchFamily="49" charset="0"/>
              </a:rPr>
              <a:t>)</a:t>
            </a:r>
            <a:r>
              <a:rPr lang="en-US" dirty="0"/>
              <a:t> to see the structure; less commonly you might need to know the </a:t>
            </a:r>
            <a:r>
              <a:rPr lang="en-US" sz="2400" dirty="0">
                <a:latin typeface="Consolas" panose="020B0609020204030204" pitchFamily="49" charset="0"/>
              </a:rPr>
              <a:t>class()</a:t>
            </a:r>
          </a:p>
        </p:txBody>
      </p:sp>
      <p:sp>
        <p:nvSpPr>
          <p:cNvPr id="4" name="Slide Number Placeholder 3">
            <a:extLst>
              <a:ext uri="{FF2B5EF4-FFF2-40B4-BE49-F238E27FC236}">
                <a16:creationId xmlns:a16="http://schemas.microsoft.com/office/drawing/2014/main" id="{57D3CF63-7725-491C-96C7-C255B59E13CA}"/>
              </a:ext>
            </a:extLst>
          </p:cNvPr>
          <p:cNvSpPr>
            <a:spLocks noGrp="1"/>
          </p:cNvSpPr>
          <p:nvPr>
            <p:ph type="sldNum" sz="quarter" idx="12"/>
          </p:nvPr>
        </p:nvSpPr>
        <p:spPr/>
        <p:txBody>
          <a:bodyPr/>
          <a:lstStyle/>
          <a:p>
            <a:fld id="{6D95AE55-B5F4-483D-AEFF-E8059F5502F5}" type="slidenum">
              <a:rPr lang="en-US" smtClean="0"/>
              <a:t>50</a:t>
            </a:fld>
            <a:endParaRPr lang="en-US"/>
          </a:p>
        </p:txBody>
      </p:sp>
    </p:spTree>
    <p:extLst>
      <p:ext uri="{BB962C8B-B14F-4D97-AF65-F5344CB8AC3E}">
        <p14:creationId xmlns:p14="http://schemas.microsoft.com/office/powerpoint/2010/main" val="5910449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36C4-86CE-4B19-A2DD-6977B3FB6D80}"/>
              </a:ext>
            </a:extLst>
          </p:cNvPr>
          <p:cNvSpPr>
            <a:spLocks noGrp="1"/>
          </p:cNvSpPr>
          <p:nvPr>
            <p:ph type="title"/>
          </p:nvPr>
        </p:nvSpPr>
        <p:spPr/>
        <p:txBody>
          <a:bodyPr/>
          <a:lstStyle/>
          <a:p>
            <a:r>
              <a:rPr lang="en-US" dirty="0"/>
              <a:t>Data Import </a:t>
            </a:r>
          </a:p>
        </p:txBody>
      </p:sp>
      <p:sp>
        <p:nvSpPr>
          <p:cNvPr id="3" name="Content Placeholder 2">
            <a:extLst>
              <a:ext uri="{FF2B5EF4-FFF2-40B4-BE49-F238E27FC236}">
                <a16:creationId xmlns:a16="http://schemas.microsoft.com/office/drawing/2014/main" id="{83639327-EE53-483A-A00C-BE080F8DF87B}"/>
              </a:ext>
            </a:extLst>
          </p:cNvPr>
          <p:cNvSpPr>
            <a:spLocks noGrp="1"/>
          </p:cNvSpPr>
          <p:nvPr>
            <p:ph idx="1"/>
          </p:nvPr>
        </p:nvSpPr>
        <p:spPr>
          <a:xfrm>
            <a:off x="838200" y="1825625"/>
            <a:ext cx="4085492" cy="4351338"/>
          </a:xfrm>
        </p:spPr>
        <p:txBody>
          <a:bodyPr/>
          <a:lstStyle/>
          <a:p>
            <a:pPr marL="0" indent="0">
              <a:buNone/>
            </a:pPr>
            <a:r>
              <a:rPr lang="en-US" b="1" u="sng" dirty="0"/>
              <a:t>Analysis Checklist</a:t>
            </a:r>
          </a:p>
          <a:p>
            <a:r>
              <a:rPr lang="en-US" dirty="0"/>
              <a:t>Data is:</a:t>
            </a:r>
          </a:p>
          <a:p>
            <a:pPr lvl="1"/>
            <a:r>
              <a:rPr lang="en-US" dirty="0"/>
              <a:t>QA/</a:t>
            </a:r>
            <a:r>
              <a:rPr lang="en-US" dirty="0" err="1"/>
              <a:t>QC’d</a:t>
            </a:r>
            <a:endParaRPr lang="en-US" dirty="0"/>
          </a:p>
          <a:p>
            <a:pPr lvl="1"/>
            <a:r>
              <a:rPr lang="en-US" dirty="0"/>
              <a:t>Flat file (.csv, etc.)</a:t>
            </a:r>
          </a:p>
          <a:p>
            <a:pPr lvl="1"/>
            <a:r>
              <a:rPr lang="en-US" dirty="0"/>
              <a:t>Not summarized</a:t>
            </a:r>
          </a:p>
          <a:p>
            <a:pPr lvl="1"/>
            <a:r>
              <a:rPr lang="en-US" dirty="0"/>
              <a:t>One row/observation</a:t>
            </a:r>
          </a:p>
          <a:p>
            <a:r>
              <a:rPr lang="en-US" dirty="0"/>
              <a:t>Make a new directory &amp; </a:t>
            </a:r>
            <a:r>
              <a:rPr lang="en-US" dirty="0" err="1"/>
              <a:t>RProject</a:t>
            </a:r>
            <a:endParaRPr lang="en-US" dirty="0"/>
          </a:p>
          <a:p>
            <a:endParaRPr lang="en-US" dirty="0"/>
          </a:p>
        </p:txBody>
      </p:sp>
      <p:sp>
        <p:nvSpPr>
          <p:cNvPr id="4" name="Slide Number Placeholder 3">
            <a:extLst>
              <a:ext uri="{FF2B5EF4-FFF2-40B4-BE49-F238E27FC236}">
                <a16:creationId xmlns:a16="http://schemas.microsoft.com/office/drawing/2014/main" id="{23E440BE-B950-4D45-8BD4-1C0B176B97A2}"/>
              </a:ext>
            </a:extLst>
          </p:cNvPr>
          <p:cNvSpPr>
            <a:spLocks noGrp="1"/>
          </p:cNvSpPr>
          <p:nvPr>
            <p:ph type="sldNum" sz="quarter" idx="12"/>
          </p:nvPr>
        </p:nvSpPr>
        <p:spPr/>
        <p:txBody>
          <a:bodyPr/>
          <a:lstStyle/>
          <a:p>
            <a:fld id="{6D95AE55-B5F4-483D-AEFF-E8059F5502F5}" type="slidenum">
              <a:rPr lang="en-US" smtClean="0"/>
              <a:t>51</a:t>
            </a:fld>
            <a:endParaRPr lang="en-US"/>
          </a:p>
        </p:txBody>
      </p:sp>
    </p:spTree>
    <p:extLst>
      <p:ext uri="{BB962C8B-B14F-4D97-AF65-F5344CB8AC3E}">
        <p14:creationId xmlns:p14="http://schemas.microsoft.com/office/powerpoint/2010/main" val="1509952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27E-8F61-4812-8774-1C976F22017F}"/>
              </a:ext>
            </a:extLst>
          </p:cNvPr>
          <p:cNvSpPr>
            <a:spLocks noGrp="1"/>
          </p:cNvSpPr>
          <p:nvPr>
            <p:ph type="title"/>
          </p:nvPr>
        </p:nvSpPr>
        <p:spPr/>
        <p:txBody>
          <a:bodyPr/>
          <a:lstStyle/>
          <a:p>
            <a:r>
              <a:rPr lang="en-US" b="1" dirty="0"/>
              <a:t>Let’s play with data</a:t>
            </a:r>
            <a:endParaRPr lang="en-US" dirty="0"/>
          </a:p>
        </p:txBody>
      </p:sp>
      <p:sp>
        <p:nvSpPr>
          <p:cNvPr id="3" name="Content Placeholder 2">
            <a:extLst>
              <a:ext uri="{FF2B5EF4-FFF2-40B4-BE49-F238E27FC236}">
                <a16:creationId xmlns:a16="http://schemas.microsoft.com/office/drawing/2014/main" id="{16E9C79C-FF11-487F-AB92-E658AEB28375}"/>
              </a:ext>
            </a:extLst>
          </p:cNvPr>
          <p:cNvSpPr>
            <a:spLocks noGrp="1"/>
          </p:cNvSpPr>
          <p:nvPr>
            <p:ph idx="1"/>
          </p:nvPr>
        </p:nvSpPr>
        <p:spPr/>
        <p:txBody>
          <a:bodyPr/>
          <a:lstStyle/>
          <a:p>
            <a:r>
              <a:rPr lang="en-US" sz="2400" dirty="0"/>
              <a:t>Motivating example 1</a:t>
            </a:r>
          </a:p>
        </p:txBody>
      </p:sp>
      <p:sp>
        <p:nvSpPr>
          <p:cNvPr id="4" name="Slide Number Placeholder 3">
            <a:extLst>
              <a:ext uri="{FF2B5EF4-FFF2-40B4-BE49-F238E27FC236}">
                <a16:creationId xmlns:a16="http://schemas.microsoft.com/office/drawing/2014/main" id="{06F4C1FB-31D0-474C-AA27-B5600A6E1BA0}"/>
              </a:ext>
            </a:extLst>
          </p:cNvPr>
          <p:cNvSpPr>
            <a:spLocks noGrp="1"/>
          </p:cNvSpPr>
          <p:nvPr>
            <p:ph type="sldNum" sz="quarter" idx="12"/>
          </p:nvPr>
        </p:nvSpPr>
        <p:spPr/>
        <p:txBody>
          <a:bodyPr/>
          <a:lstStyle/>
          <a:p>
            <a:fld id="{6D95AE55-B5F4-483D-AEFF-E8059F5502F5}" type="slidenum">
              <a:rPr lang="en-US" smtClean="0"/>
              <a:t>52</a:t>
            </a:fld>
            <a:endParaRPr lang="en-US"/>
          </a:p>
        </p:txBody>
      </p:sp>
    </p:spTree>
    <p:extLst>
      <p:ext uri="{BB962C8B-B14F-4D97-AF65-F5344CB8AC3E}">
        <p14:creationId xmlns:p14="http://schemas.microsoft.com/office/powerpoint/2010/main" val="19983495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2FE9A-C73A-4104-9D3E-95E042AD8A29}"/>
              </a:ext>
            </a:extLst>
          </p:cNvPr>
          <p:cNvSpPr>
            <a:spLocks noGrp="1"/>
          </p:cNvSpPr>
          <p:nvPr>
            <p:ph type="title"/>
          </p:nvPr>
        </p:nvSpPr>
        <p:spPr/>
        <p:txBody>
          <a:bodyPr/>
          <a:lstStyle/>
          <a:p>
            <a:r>
              <a:rPr lang="en-US" sz="6000" b="1" dirty="0"/>
              <a:t>4 – Basic Data Manipulation</a:t>
            </a:r>
            <a:endParaRPr lang="en-US" dirty="0"/>
          </a:p>
        </p:txBody>
      </p:sp>
      <p:sp>
        <p:nvSpPr>
          <p:cNvPr id="3" name="Text Placeholder 2">
            <a:extLst>
              <a:ext uri="{FF2B5EF4-FFF2-40B4-BE49-F238E27FC236}">
                <a16:creationId xmlns:a16="http://schemas.microsoft.com/office/drawing/2014/main" id="{7FDAC8F2-CD06-41C9-80AD-DB0CB327AE6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5689FBC-AF44-45C1-9E0F-B615053E6EA3}"/>
              </a:ext>
            </a:extLst>
          </p:cNvPr>
          <p:cNvSpPr>
            <a:spLocks noGrp="1"/>
          </p:cNvSpPr>
          <p:nvPr>
            <p:ph type="sldNum" sz="quarter" idx="12"/>
          </p:nvPr>
        </p:nvSpPr>
        <p:spPr/>
        <p:txBody>
          <a:bodyPr/>
          <a:lstStyle/>
          <a:p>
            <a:fld id="{6D95AE55-B5F4-483D-AEFF-E8059F5502F5}" type="slidenum">
              <a:rPr lang="en-US" smtClean="0"/>
              <a:t>53</a:t>
            </a:fld>
            <a:endParaRPr lang="en-US"/>
          </a:p>
        </p:txBody>
      </p:sp>
    </p:spTree>
    <p:extLst>
      <p:ext uri="{BB962C8B-B14F-4D97-AF65-F5344CB8AC3E}">
        <p14:creationId xmlns:p14="http://schemas.microsoft.com/office/powerpoint/2010/main" val="19536891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8372-B00A-4C46-947D-7A8817FA153D}"/>
              </a:ext>
            </a:extLst>
          </p:cNvPr>
          <p:cNvSpPr>
            <a:spLocks noGrp="1"/>
          </p:cNvSpPr>
          <p:nvPr>
            <p:ph type="title"/>
          </p:nvPr>
        </p:nvSpPr>
        <p:spPr/>
        <p:txBody>
          <a:bodyPr/>
          <a:lstStyle/>
          <a:p>
            <a:r>
              <a:rPr lang="en-US" dirty="0"/>
              <a:t>What is data manipulation</a:t>
            </a:r>
          </a:p>
        </p:txBody>
      </p:sp>
      <p:sp>
        <p:nvSpPr>
          <p:cNvPr id="3" name="Content Placeholder 2">
            <a:extLst>
              <a:ext uri="{FF2B5EF4-FFF2-40B4-BE49-F238E27FC236}">
                <a16:creationId xmlns:a16="http://schemas.microsoft.com/office/drawing/2014/main" id="{F899C3D4-39EE-438C-A885-F1DFFAEB1309}"/>
              </a:ext>
            </a:extLst>
          </p:cNvPr>
          <p:cNvSpPr>
            <a:spLocks noGrp="1"/>
          </p:cNvSpPr>
          <p:nvPr>
            <p:ph idx="1"/>
          </p:nvPr>
        </p:nvSpPr>
        <p:spPr/>
        <p:txBody>
          <a:bodyPr>
            <a:normAutofit/>
          </a:bodyPr>
          <a:lstStyle/>
          <a:p>
            <a:r>
              <a:rPr lang="en-US" dirty="0"/>
              <a:t>Now that you’ve got your data into R, you’ll usually have to modify it in some way. This includes:</a:t>
            </a:r>
          </a:p>
          <a:p>
            <a:pPr lvl="1"/>
            <a:r>
              <a:rPr lang="en-US" dirty="0"/>
              <a:t>Excluding certain years or species</a:t>
            </a:r>
          </a:p>
          <a:p>
            <a:pPr lvl="1"/>
            <a:r>
              <a:rPr lang="en-US" dirty="0"/>
              <a:t>Adding a new calculated column (CPUE)</a:t>
            </a:r>
          </a:p>
          <a:p>
            <a:pPr lvl="1"/>
            <a:r>
              <a:rPr lang="en-US" dirty="0"/>
              <a:t>Pooling groups together</a:t>
            </a:r>
          </a:p>
          <a:p>
            <a:r>
              <a:rPr lang="en-US" dirty="0"/>
              <a:t>Why do this in R? </a:t>
            </a:r>
          </a:p>
          <a:p>
            <a:pPr lvl="1"/>
            <a:r>
              <a:rPr lang="en-US" dirty="0"/>
              <a:t>You’ll always have a record of what you did to your data</a:t>
            </a:r>
          </a:p>
          <a:p>
            <a:pPr lvl="1"/>
            <a:r>
              <a:rPr lang="en-US" dirty="0"/>
              <a:t>Your script can repeat process (e.g., if you re-download data out of </a:t>
            </a:r>
            <a:r>
              <a:rPr lang="en-US" dirty="0" err="1"/>
              <a:t>OceanAK</a:t>
            </a:r>
            <a:r>
              <a:rPr lang="en-US" dirty="0"/>
              <a:t> and need to rename data, add a calculated column, etc.)</a:t>
            </a:r>
          </a:p>
          <a:p>
            <a:r>
              <a:rPr lang="en-US" dirty="0"/>
              <a:t>The best package for this is “</a:t>
            </a:r>
            <a:r>
              <a:rPr lang="en-US" dirty="0" err="1"/>
              <a:t>dplyr</a:t>
            </a:r>
            <a:r>
              <a:rPr lang="en-US" dirty="0"/>
              <a:t>” (&amp; other </a:t>
            </a:r>
            <a:r>
              <a:rPr lang="en-US" dirty="0" err="1"/>
              <a:t>tidyverse</a:t>
            </a:r>
            <a:r>
              <a:rPr lang="en-US" dirty="0"/>
              <a:t> packages)</a:t>
            </a:r>
          </a:p>
        </p:txBody>
      </p:sp>
      <p:sp>
        <p:nvSpPr>
          <p:cNvPr id="4" name="Slide Number Placeholder 3">
            <a:extLst>
              <a:ext uri="{FF2B5EF4-FFF2-40B4-BE49-F238E27FC236}">
                <a16:creationId xmlns:a16="http://schemas.microsoft.com/office/drawing/2014/main" id="{028F16A9-E445-458C-AA51-BBF0E98342CB}"/>
              </a:ext>
            </a:extLst>
          </p:cNvPr>
          <p:cNvSpPr>
            <a:spLocks noGrp="1"/>
          </p:cNvSpPr>
          <p:nvPr>
            <p:ph type="sldNum" sz="quarter" idx="12"/>
          </p:nvPr>
        </p:nvSpPr>
        <p:spPr/>
        <p:txBody>
          <a:bodyPr/>
          <a:lstStyle/>
          <a:p>
            <a:fld id="{6D95AE55-B5F4-483D-AEFF-E8059F5502F5}" type="slidenum">
              <a:rPr lang="en-US" smtClean="0"/>
              <a:t>54</a:t>
            </a:fld>
            <a:endParaRPr lang="en-US"/>
          </a:p>
        </p:txBody>
      </p:sp>
    </p:spTree>
    <p:extLst>
      <p:ext uri="{BB962C8B-B14F-4D97-AF65-F5344CB8AC3E}">
        <p14:creationId xmlns:p14="http://schemas.microsoft.com/office/powerpoint/2010/main" val="5885918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E60F-814F-41D3-9FFD-5BEEBBCB062D}"/>
              </a:ext>
            </a:extLst>
          </p:cNvPr>
          <p:cNvSpPr>
            <a:spLocks noGrp="1"/>
          </p:cNvSpPr>
          <p:nvPr>
            <p:ph type="title"/>
          </p:nvPr>
        </p:nvSpPr>
        <p:spPr/>
        <p:txBody>
          <a:bodyPr/>
          <a:lstStyle/>
          <a:p>
            <a:r>
              <a:rPr lang="en-US" dirty="0"/>
              <a:t>Filtering</a:t>
            </a:r>
          </a:p>
        </p:txBody>
      </p:sp>
      <p:sp>
        <p:nvSpPr>
          <p:cNvPr id="3" name="Content Placeholder 2">
            <a:extLst>
              <a:ext uri="{FF2B5EF4-FFF2-40B4-BE49-F238E27FC236}">
                <a16:creationId xmlns:a16="http://schemas.microsoft.com/office/drawing/2014/main" id="{578C06B3-CF1F-4CF3-B18F-47EE8B6236FD}"/>
              </a:ext>
            </a:extLst>
          </p:cNvPr>
          <p:cNvSpPr>
            <a:spLocks noGrp="1"/>
          </p:cNvSpPr>
          <p:nvPr>
            <p:ph idx="1"/>
          </p:nvPr>
        </p:nvSpPr>
        <p:spPr>
          <a:xfrm>
            <a:off x="838200" y="1825625"/>
            <a:ext cx="5703277" cy="4351338"/>
          </a:xfrm>
        </p:spPr>
        <p:txBody>
          <a:bodyPr/>
          <a:lstStyle/>
          <a:p>
            <a:r>
              <a:rPr lang="en-US" dirty="0"/>
              <a:t>You’ll often need to exclude or subset a group of data</a:t>
            </a:r>
          </a:p>
          <a:p>
            <a:r>
              <a:rPr lang="en-US" dirty="0"/>
              <a:t>Use filter() to keep certain rows</a:t>
            </a:r>
          </a:p>
          <a:p>
            <a:r>
              <a:rPr lang="en-US" dirty="0"/>
              <a:t>You might want to exclude NAs</a:t>
            </a:r>
          </a:p>
          <a:p>
            <a:pPr lvl="1"/>
            <a:r>
              <a:rPr lang="en-US" dirty="0"/>
              <a:t>This is a little trickier because something can’t be equal to an unknown. Use is.na()</a:t>
            </a:r>
          </a:p>
          <a:p>
            <a:endParaRPr lang="en-US" dirty="0"/>
          </a:p>
        </p:txBody>
      </p:sp>
      <p:sp>
        <p:nvSpPr>
          <p:cNvPr id="4" name="Slide Number Placeholder 3">
            <a:extLst>
              <a:ext uri="{FF2B5EF4-FFF2-40B4-BE49-F238E27FC236}">
                <a16:creationId xmlns:a16="http://schemas.microsoft.com/office/drawing/2014/main" id="{C9901F58-56F1-4CDA-A0BB-047F14899052}"/>
              </a:ext>
            </a:extLst>
          </p:cNvPr>
          <p:cNvSpPr>
            <a:spLocks noGrp="1"/>
          </p:cNvSpPr>
          <p:nvPr>
            <p:ph type="sldNum" sz="quarter" idx="12"/>
          </p:nvPr>
        </p:nvSpPr>
        <p:spPr/>
        <p:txBody>
          <a:bodyPr/>
          <a:lstStyle/>
          <a:p>
            <a:fld id="{6D95AE55-B5F4-483D-AEFF-E8059F5502F5}" type="slidenum">
              <a:rPr lang="en-US" smtClean="0"/>
              <a:t>55</a:t>
            </a:fld>
            <a:endParaRPr lang="en-US"/>
          </a:p>
        </p:txBody>
      </p:sp>
      <p:sp>
        <p:nvSpPr>
          <p:cNvPr id="6" name="Content Placeholder 2">
            <a:extLst>
              <a:ext uri="{FF2B5EF4-FFF2-40B4-BE49-F238E27FC236}">
                <a16:creationId xmlns:a16="http://schemas.microsoft.com/office/drawing/2014/main" id="{50318540-DBD4-4148-8CA4-EACB379B7866}"/>
              </a:ext>
            </a:extLst>
          </p:cNvPr>
          <p:cNvSpPr txBox="1">
            <a:spLocks/>
          </p:cNvSpPr>
          <p:nvPr/>
        </p:nvSpPr>
        <p:spPr>
          <a:xfrm>
            <a:off x="6783572" y="1804471"/>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filter(</a:t>
            </a:r>
            <a:r>
              <a:rPr lang="en-US" sz="2000" dirty="0" err="1">
                <a:latin typeface="Consolas" panose="020B0609020204030204" pitchFamily="49" charset="0"/>
              </a:rPr>
              <a:t>dataframename</a:t>
            </a:r>
            <a:r>
              <a:rPr lang="en-US" sz="2000" dirty="0">
                <a:latin typeface="Consolas" panose="020B0609020204030204" pitchFamily="49" charset="0"/>
              </a:rPr>
              <a:t>, Year == 2018, Species != “Pink salmon”)</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filter(</a:t>
            </a:r>
            <a:r>
              <a:rPr lang="en-US" sz="2000" dirty="0" err="1">
                <a:latin typeface="Consolas" panose="020B0609020204030204" pitchFamily="49" charset="0"/>
              </a:rPr>
              <a:t>dataframename</a:t>
            </a:r>
            <a:r>
              <a:rPr lang="en-US" sz="2000" dirty="0">
                <a:latin typeface="Consolas" panose="020B0609020204030204" pitchFamily="49" charset="0"/>
              </a:rPr>
              <a:t>, !is.na(Length))</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filter(</a:t>
            </a:r>
            <a:r>
              <a:rPr lang="en-US" sz="2000" dirty="0" err="1">
                <a:latin typeface="Consolas" panose="020B0609020204030204" pitchFamily="49" charset="0"/>
              </a:rPr>
              <a:t>dataframename</a:t>
            </a:r>
            <a:r>
              <a:rPr lang="en-US" sz="2000" dirty="0">
                <a:latin typeface="Consolas" panose="020B0609020204030204" pitchFamily="49" charset="0"/>
              </a:rPr>
              <a:t>, Year == 2018 | Year == 2019)</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filter(</a:t>
            </a:r>
            <a:r>
              <a:rPr lang="en-US" sz="2000" dirty="0" err="1">
                <a:latin typeface="Consolas" panose="020B0609020204030204" pitchFamily="49" charset="0"/>
              </a:rPr>
              <a:t>dataframename</a:t>
            </a:r>
            <a:r>
              <a:rPr lang="en-US" sz="2000" dirty="0">
                <a:latin typeface="Consolas" panose="020B0609020204030204" pitchFamily="49" charset="0"/>
              </a:rPr>
              <a:t>, Year == 2018 &amp; Year == 2019)</a:t>
            </a:r>
          </a:p>
          <a:p>
            <a:pPr marL="0" indent="0">
              <a:buNone/>
            </a:pPr>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F2CB2B3A-681B-43A6-ABAF-1827D29A1F73}"/>
              </a:ext>
            </a:extLst>
          </p:cNvPr>
          <p:cNvSpPr/>
          <p:nvPr/>
        </p:nvSpPr>
        <p:spPr>
          <a:xfrm>
            <a:off x="6783572" y="4923693"/>
            <a:ext cx="5244584" cy="7938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5321EA5-EA82-41D5-B7F3-260DC237BF3F}"/>
              </a:ext>
            </a:extLst>
          </p:cNvPr>
          <p:cNvSpPr txBox="1"/>
          <p:nvPr/>
        </p:nvSpPr>
        <p:spPr>
          <a:xfrm>
            <a:off x="6783572" y="5786477"/>
            <a:ext cx="3908809" cy="369332"/>
          </a:xfrm>
          <a:prstGeom prst="rect">
            <a:avLst/>
          </a:prstGeom>
          <a:noFill/>
        </p:spPr>
        <p:txBody>
          <a:bodyPr wrap="square" rtlCol="0">
            <a:spAutoFit/>
          </a:bodyPr>
          <a:lstStyle/>
          <a:p>
            <a:r>
              <a:rPr lang="en-US" dirty="0"/>
              <a:t>This would return no rows. Why?</a:t>
            </a:r>
          </a:p>
        </p:txBody>
      </p:sp>
      <p:sp>
        <p:nvSpPr>
          <p:cNvPr id="8" name="TextBox 7">
            <a:extLst>
              <a:ext uri="{FF2B5EF4-FFF2-40B4-BE49-F238E27FC236}">
                <a16:creationId xmlns:a16="http://schemas.microsoft.com/office/drawing/2014/main" id="{88403AA6-E7B2-4976-877E-DA47C3EB0C6F}"/>
              </a:ext>
            </a:extLst>
          </p:cNvPr>
          <p:cNvSpPr txBox="1"/>
          <p:nvPr/>
        </p:nvSpPr>
        <p:spPr>
          <a:xfrm>
            <a:off x="6773196" y="6117399"/>
            <a:ext cx="3908809" cy="369332"/>
          </a:xfrm>
          <a:prstGeom prst="rect">
            <a:avLst/>
          </a:prstGeom>
          <a:noFill/>
        </p:spPr>
        <p:txBody>
          <a:bodyPr wrap="square" rtlCol="0">
            <a:spAutoFit/>
          </a:bodyPr>
          <a:lstStyle/>
          <a:p>
            <a:r>
              <a:rPr lang="en-US" dirty="0"/>
              <a:t>Year can’t be 2018 AND 2019</a:t>
            </a:r>
          </a:p>
        </p:txBody>
      </p:sp>
    </p:spTree>
    <p:extLst>
      <p:ext uri="{BB962C8B-B14F-4D97-AF65-F5344CB8AC3E}">
        <p14:creationId xmlns:p14="http://schemas.microsoft.com/office/powerpoint/2010/main" val="232093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29144-F5D6-4025-8D1C-275D551FCAE9}"/>
              </a:ext>
            </a:extLst>
          </p:cNvPr>
          <p:cNvSpPr>
            <a:spLocks noGrp="1"/>
          </p:cNvSpPr>
          <p:nvPr>
            <p:ph type="title"/>
          </p:nvPr>
        </p:nvSpPr>
        <p:spPr/>
        <p:txBody>
          <a:bodyPr/>
          <a:lstStyle/>
          <a:p>
            <a:r>
              <a:rPr lang="en-US" dirty="0"/>
              <a:t>Rename Columns</a:t>
            </a:r>
          </a:p>
        </p:txBody>
      </p:sp>
      <p:sp>
        <p:nvSpPr>
          <p:cNvPr id="3" name="Content Placeholder 2">
            <a:extLst>
              <a:ext uri="{FF2B5EF4-FFF2-40B4-BE49-F238E27FC236}">
                <a16:creationId xmlns:a16="http://schemas.microsoft.com/office/drawing/2014/main" id="{723A2DA7-4AB5-4847-9926-4F14F8FB50D6}"/>
              </a:ext>
            </a:extLst>
          </p:cNvPr>
          <p:cNvSpPr>
            <a:spLocks noGrp="1"/>
          </p:cNvSpPr>
          <p:nvPr>
            <p:ph idx="1"/>
          </p:nvPr>
        </p:nvSpPr>
        <p:spPr>
          <a:xfrm>
            <a:off x="838200" y="1825625"/>
            <a:ext cx="4987565" cy="4351338"/>
          </a:xfrm>
        </p:spPr>
        <p:txBody>
          <a:bodyPr/>
          <a:lstStyle/>
          <a:p>
            <a:r>
              <a:rPr lang="en-US" dirty="0"/>
              <a:t>Columns often need to be renamed to something more manageable or descriptive, use rename()</a:t>
            </a:r>
          </a:p>
          <a:p>
            <a:r>
              <a:rPr lang="en-US" dirty="0"/>
              <a:t>If columns come from </a:t>
            </a:r>
            <a:r>
              <a:rPr lang="en-US" dirty="0" err="1"/>
              <a:t>OceanAK</a:t>
            </a:r>
            <a:r>
              <a:rPr lang="en-US" dirty="0"/>
              <a:t> with spaces in them, R imports them to have backticks, e.g., `Column 1 Name`. Rename these to remove spaces</a:t>
            </a:r>
          </a:p>
        </p:txBody>
      </p:sp>
      <p:sp>
        <p:nvSpPr>
          <p:cNvPr id="4" name="Slide Number Placeholder 3">
            <a:extLst>
              <a:ext uri="{FF2B5EF4-FFF2-40B4-BE49-F238E27FC236}">
                <a16:creationId xmlns:a16="http://schemas.microsoft.com/office/drawing/2014/main" id="{AFB1C597-C856-4549-8200-DD4C93D47F7B}"/>
              </a:ext>
            </a:extLst>
          </p:cNvPr>
          <p:cNvSpPr>
            <a:spLocks noGrp="1"/>
          </p:cNvSpPr>
          <p:nvPr>
            <p:ph type="sldNum" sz="quarter" idx="12"/>
          </p:nvPr>
        </p:nvSpPr>
        <p:spPr/>
        <p:txBody>
          <a:bodyPr/>
          <a:lstStyle/>
          <a:p>
            <a:fld id="{6D95AE55-B5F4-483D-AEFF-E8059F5502F5}" type="slidenum">
              <a:rPr lang="en-US" smtClean="0"/>
              <a:t>56</a:t>
            </a:fld>
            <a:endParaRPr lang="en-US"/>
          </a:p>
        </p:txBody>
      </p:sp>
      <p:sp>
        <p:nvSpPr>
          <p:cNvPr id="6" name="Content Placeholder 2">
            <a:extLst>
              <a:ext uri="{FF2B5EF4-FFF2-40B4-BE49-F238E27FC236}">
                <a16:creationId xmlns:a16="http://schemas.microsoft.com/office/drawing/2014/main" id="{42491765-681E-4613-BF8F-E0286F2FA5F5}"/>
              </a:ext>
            </a:extLst>
          </p:cNvPr>
          <p:cNvSpPr txBox="1">
            <a:spLocks/>
          </p:cNvSpPr>
          <p:nvPr/>
        </p:nvSpPr>
        <p:spPr>
          <a:xfrm>
            <a:off x="6783572" y="1804471"/>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rename(</a:t>
            </a:r>
            <a:r>
              <a:rPr lang="en-US" sz="2000" dirty="0" err="1">
                <a:latin typeface="Consolas" panose="020B0609020204030204" pitchFamily="49" charset="0"/>
              </a:rPr>
              <a:t>dataframename</a:t>
            </a:r>
            <a:r>
              <a:rPr lang="en-US" sz="2000" dirty="0">
                <a:latin typeface="Consolas" panose="020B0609020204030204" pitchFamily="49" charset="0"/>
              </a:rPr>
              <a:t>, “newcolumnname1” = “oldcolumnname1”, “newcolumnname2” = “oldcolumnname2”)</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rename(</a:t>
            </a:r>
            <a:r>
              <a:rPr lang="en-US" sz="2000" dirty="0" err="1">
                <a:latin typeface="Consolas" panose="020B0609020204030204" pitchFamily="49" charset="0"/>
              </a:rPr>
              <a:t>dataframename</a:t>
            </a:r>
            <a:r>
              <a:rPr lang="en-US" sz="2000" dirty="0">
                <a:latin typeface="Consolas" panose="020B0609020204030204" pitchFamily="49" charset="0"/>
              </a:rPr>
              <a:t>, “newcolumnname1” = `old column`)</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21952271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48AE-D6C5-4D87-9592-59761133E743}"/>
              </a:ext>
            </a:extLst>
          </p:cNvPr>
          <p:cNvSpPr>
            <a:spLocks noGrp="1"/>
          </p:cNvSpPr>
          <p:nvPr>
            <p:ph type="title"/>
          </p:nvPr>
        </p:nvSpPr>
        <p:spPr/>
        <p:txBody>
          <a:bodyPr/>
          <a:lstStyle/>
          <a:p>
            <a:r>
              <a:rPr lang="en-US" dirty="0"/>
              <a:t>Add New Column</a:t>
            </a:r>
          </a:p>
        </p:txBody>
      </p:sp>
      <p:sp>
        <p:nvSpPr>
          <p:cNvPr id="3" name="Content Placeholder 2">
            <a:extLst>
              <a:ext uri="{FF2B5EF4-FFF2-40B4-BE49-F238E27FC236}">
                <a16:creationId xmlns:a16="http://schemas.microsoft.com/office/drawing/2014/main" id="{75B95B52-AC81-4ED6-82D9-207FD25058AA}"/>
              </a:ext>
            </a:extLst>
          </p:cNvPr>
          <p:cNvSpPr>
            <a:spLocks noGrp="1"/>
          </p:cNvSpPr>
          <p:nvPr>
            <p:ph idx="1"/>
          </p:nvPr>
        </p:nvSpPr>
        <p:spPr>
          <a:xfrm>
            <a:off x="838200" y="1825625"/>
            <a:ext cx="5773615" cy="4351338"/>
          </a:xfrm>
        </p:spPr>
        <p:txBody>
          <a:bodyPr/>
          <a:lstStyle/>
          <a:p>
            <a:r>
              <a:rPr lang="en-US" dirty="0"/>
              <a:t>mutate() provides a way to calculate a new column</a:t>
            </a:r>
          </a:p>
          <a:p>
            <a:r>
              <a:rPr lang="en-US" dirty="0"/>
              <a:t>You could add, divide, </a:t>
            </a:r>
            <a:r>
              <a:rPr lang="en-US" dirty="0" err="1"/>
              <a:t>etc</a:t>
            </a:r>
            <a:r>
              <a:rPr lang="en-US" dirty="0"/>
              <a:t> columns by each other</a:t>
            </a:r>
          </a:p>
          <a:p>
            <a:endParaRPr lang="en-US" dirty="0"/>
          </a:p>
          <a:p>
            <a:endParaRPr lang="en-US" dirty="0"/>
          </a:p>
          <a:p>
            <a:r>
              <a:rPr lang="en-US" dirty="0"/>
              <a:t>Though it’s more complex, you could also use an “if” statement to make a conditional column</a:t>
            </a:r>
          </a:p>
        </p:txBody>
      </p:sp>
      <p:sp>
        <p:nvSpPr>
          <p:cNvPr id="4" name="Slide Number Placeholder 3">
            <a:extLst>
              <a:ext uri="{FF2B5EF4-FFF2-40B4-BE49-F238E27FC236}">
                <a16:creationId xmlns:a16="http://schemas.microsoft.com/office/drawing/2014/main" id="{C8E872AC-0736-4B2D-AEF7-35F7D5217975}"/>
              </a:ext>
            </a:extLst>
          </p:cNvPr>
          <p:cNvSpPr>
            <a:spLocks noGrp="1"/>
          </p:cNvSpPr>
          <p:nvPr>
            <p:ph type="sldNum" sz="quarter" idx="12"/>
          </p:nvPr>
        </p:nvSpPr>
        <p:spPr/>
        <p:txBody>
          <a:bodyPr/>
          <a:lstStyle/>
          <a:p>
            <a:fld id="{6D95AE55-B5F4-483D-AEFF-E8059F5502F5}" type="slidenum">
              <a:rPr lang="en-US" smtClean="0"/>
              <a:t>57</a:t>
            </a:fld>
            <a:endParaRPr lang="en-US"/>
          </a:p>
        </p:txBody>
      </p:sp>
      <p:sp>
        <p:nvSpPr>
          <p:cNvPr id="6" name="Content Placeholder 2">
            <a:extLst>
              <a:ext uri="{FF2B5EF4-FFF2-40B4-BE49-F238E27FC236}">
                <a16:creationId xmlns:a16="http://schemas.microsoft.com/office/drawing/2014/main" id="{D639DD9F-7BE4-4471-81C2-1F7DE38E9B2F}"/>
              </a:ext>
            </a:extLst>
          </p:cNvPr>
          <p:cNvSpPr txBox="1">
            <a:spLocks/>
          </p:cNvSpPr>
          <p:nvPr/>
        </p:nvSpPr>
        <p:spPr>
          <a:xfrm>
            <a:off x="6783572" y="1804471"/>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mutate(</a:t>
            </a:r>
            <a:r>
              <a:rPr lang="en-US" sz="2000" dirty="0" err="1">
                <a:latin typeface="Consolas" panose="020B0609020204030204" pitchFamily="49" charset="0"/>
              </a:rPr>
              <a:t>dataframename</a:t>
            </a:r>
            <a:r>
              <a:rPr lang="en-US" sz="2000" dirty="0">
                <a:latin typeface="Consolas" panose="020B0609020204030204" pitchFamily="49" charset="0"/>
              </a:rPr>
              <a:t>, </a:t>
            </a:r>
            <a:r>
              <a:rPr lang="en-US" sz="2000" dirty="0" err="1">
                <a:latin typeface="Consolas" panose="020B0609020204030204" pitchFamily="49" charset="0"/>
              </a:rPr>
              <a:t>newcolumn</a:t>
            </a:r>
            <a:r>
              <a:rPr lang="en-US" sz="2000" dirty="0">
                <a:latin typeface="Consolas" panose="020B0609020204030204" pitchFamily="49" charset="0"/>
              </a:rPr>
              <a:t> = column1 + column2)</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mutate(</a:t>
            </a:r>
            <a:r>
              <a:rPr lang="en-US" sz="2000" dirty="0" err="1">
                <a:latin typeface="Consolas" panose="020B0609020204030204" pitchFamily="49" charset="0"/>
              </a:rPr>
              <a:t>dataframename</a:t>
            </a:r>
            <a:r>
              <a:rPr lang="en-US" sz="2000" dirty="0">
                <a:latin typeface="Consolas" panose="020B0609020204030204" pitchFamily="49" charset="0"/>
              </a:rPr>
              <a:t>, </a:t>
            </a:r>
            <a:r>
              <a:rPr lang="en-US" sz="2000" dirty="0" err="1">
                <a:latin typeface="Consolas" panose="020B0609020204030204" pitchFamily="49" charset="0"/>
              </a:rPr>
              <a:t>newcolumn</a:t>
            </a:r>
            <a:r>
              <a:rPr lang="en-US" sz="2000" dirty="0">
                <a:latin typeface="Consolas" panose="020B0609020204030204" pitchFamily="49" charset="0"/>
              </a:rPr>
              <a:t> = column1 / column2)</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mutate(</a:t>
            </a:r>
            <a:r>
              <a:rPr lang="en-US" sz="2000" dirty="0" err="1">
                <a:latin typeface="Consolas" panose="020B0609020204030204" pitchFamily="49" charset="0"/>
              </a:rPr>
              <a:t>dataframename</a:t>
            </a:r>
            <a:r>
              <a:rPr lang="en-US" sz="2000" dirty="0">
                <a:latin typeface="Consolas" panose="020B0609020204030204" pitchFamily="49" charset="0"/>
              </a:rPr>
              <a:t>, </a:t>
            </a:r>
            <a:r>
              <a:rPr lang="en-US" sz="2000" dirty="0" err="1">
                <a:latin typeface="Consolas" panose="020B0609020204030204" pitchFamily="49" charset="0"/>
              </a:rPr>
              <a:t>newcolumn</a:t>
            </a:r>
            <a:r>
              <a:rPr lang="en-US" sz="2000" dirty="0">
                <a:latin typeface="Consolas" panose="020B0609020204030204" pitchFamily="49" charset="0"/>
              </a:rPr>
              <a:t> = “Good data”)</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mutate(</a:t>
            </a:r>
            <a:r>
              <a:rPr lang="en-US" sz="2000" dirty="0" err="1">
                <a:latin typeface="Consolas" panose="020B0609020204030204" pitchFamily="49" charset="0"/>
              </a:rPr>
              <a:t>dataframename</a:t>
            </a:r>
            <a:r>
              <a:rPr lang="en-US" sz="2000" dirty="0">
                <a:latin typeface="Consolas" panose="020B0609020204030204" pitchFamily="49" charset="0"/>
              </a:rPr>
              <a:t>, </a:t>
            </a:r>
            <a:r>
              <a:rPr lang="en-US" sz="2000" dirty="0" err="1">
                <a:latin typeface="Consolas" panose="020B0609020204030204" pitchFamily="49" charset="0"/>
              </a:rPr>
              <a:t>newcolumn</a:t>
            </a:r>
            <a:r>
              <a:rPr lang="en-US" sz="2000" dirty="0">
                <a:latin typeface="Consolas" panose="020B0609020204030204" pitchFamily="49" charset="0"/>
              </a:rPr>
              <a:t> = </a:t>
            </a:r>
            <a:r>
              <a:rPr lang="en-US" sz="2000" dirty="0" err="1">
                <a:latin typeface="Consolas" panose="020B0609020204030204" pitchFamily="49" charset="0"/>
              </a:rPr>
              <a:t>ifelse</a:t>
            </a:r>
            <a:r>
              <a:rPr lang="en-US" sz="2000" dirty="0">
                <a:latin typeface="Consolas" panose="020B0609020204030204" pitchFamily="49" charset="0"/>
              </a:rPr>
              <a:t>(column1 &gt; 1, “what to write if true", “otherwise write this"))</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30498785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0D075-D7CE-4CA1-A8C2-1CDFCCD5301F}"/>
              </a:ext>
            </a:extLst>
          </p:cNvPr>
          <p:cNvSpPr>
            <a:spLocks noGrp="1"/>
          </p:cNvSpPr>
          <p:nvPr>
            <p:ph type="title"/>
          </p:nvPr>
        </p:nvSpPr>
        <p:spPr/>
        <p:txBody>
          <a:bodyPr/>
          <a:lstStyle/>
          <a:p>
            <a:r>
              <a:rPr lang="en-US" dirty="0"/>
              <a:t>Keep Only Certain Columns</a:t>
            </a:r>
          </a:p>
        </p:txBody>
      </p:sp>
      <p:sp>
        <p:nvSpPr>
          <p:cNvPr id="3" name="Content Placeholder 2">
            <a:extLst>
              <a:ext uri="{FF2B5EF4-FFF2-40B4-BE49-F238E27FC236}">
                <a16:creationId xmlns:a16="http://schemas.microsoft.com/office/drawing/2014/main" id="{BF0FB999-6A70-432C-A55B-88884BBD47A0}"/>
              </a:ext>
            </a:extLst>
          </p:cNvPr>
          <p:cNvSpPr>
            <a:spLocks noGrp="1"/>
          </p:cNvSpPr>
          <p:nvPr>
            <p:ph idx="1"/>
          </p:nvPr>
        </p:nvSpPr>
        <p:spPr>
          <a:xfrm>
            <a:off x="838200" y="1825625"/>
            <a:ext cx="4497475" cy="4351338"/>
          </a:xfrm>
        </p:spPr>
        <p:txBody>
          <a:bodyPr/>
          <a:lstStyle/>
          <a:p>
            <a:r>
              <a:rPr lang="en-US" dirty="0"/>
              <a:t>Use select() to keep or drop columns</a:t>
            </a:r>
          </a:p>
          <a:p>
            <a:r>
              <a:rPr lang="en-US" dirty="0"/>
              <a:t>List all columns to keep or add a negative to drop specific columns</a:t>
            </a:r>
          </a:p>
        </p:txBody>
      </p:sp>
      <p:sp>
        <p:nvSpPr>
          <p:cNvPr id="4" name="Slide Number Placeholder 3">
            <a:extLst>
              <a:ext uri="{FF2B5EF4-FFF2-40B4-BE49-F238E27FC236}">
                <a16:creationId xmlns:a16="http://schemas.microsoft.com/office/drawing/2014/main" id="{7F410B45-121D-4A5C-8FC4-30C17330B356}"/>
              </a:ext>
            </a:extLst>
          </p:cNvPr>
          <p:cNvSpPr>
            <a:spLocks noGrp="1"/>
          </p:cNvSpPr>
          <p:nvPr>
            <p:ph type="sldNum" sz="quarter" idx="12"/>
          </p:nvPr>
        </p:nvSpPr>
        <p:spPr/>
        <p:txBody>
          <a:bodyPr/>
          <a:lstStyle/>
          <a:p>
            <a:fld id="{6D95AE55-B5F4-483D-AEFF-E8059F5502F5}" type="slidenum">
              <a:rPr lang="en-US" smtClean="0"/>
              <a:t>58</a:t>
            </a:fld>
            <a:endParaRPr lang="en-US"/>
          </a:p>
        </p:txBody>
      </p:sp>
      <p:sp>
        <p:nvSpPr>
          <p:cNvPr id="5" name="TextBox 4">
            <a:extLst>
              <a:ext uri="{FF2B5EF4-FFF2-40B4-BE49-F238E27FC236}">
                <a16:creationId xmlns:a16="http://schemas.microsoft.com/office/drawing/2014/main" id="{C5BD56A2-1ACC-46F3-8C22-FB151E7864FE}"/>
              </a:ext>
            </a:extLst>
          </p:cNvPr>
          <p:cNvSpPr txBox="1"/>
          <p:nvPr/>
        </p:nvSpPr>
        <p:spPr>
          <a:xfrm>
            <a:off x="432078" y="6075144"/>
            <a:ext cx="9154049" cy="646331"/>
          </a:xfrm>
          <a:prstGeom prst="rect">
            <a:avLst/>
          </a:prstGeom>
          <a:noFill/>
        </p:spPr>
        <p:txBody>
          <a:bodyPr wrap="square" rtlCol="0">
            <a:spAutoFit/>
          </a:bodyPr>
          <a:lstStyle/>
          <a:p>
            <a:r>
              <a:rPr lang="en-US" dirty="0"/>
              <a:t>Note: There can occasionally be a conflict between </a:t>
            </a:r>
            <a:r>
              <a:rPr lang="en-US" dirty="0" err="1"/>
              <a:t>dplyr’s</a:t>
            </a:r>
            <a:r>
              <a:rPr lang="en-US" dirty="0"/>
              <a:t> select and another package. To ensure that you are using the right select, use </a:t>
            </a:r>
            <a:r>
              <a:rPr lang="en-US" dirty="0" err="1"/>
              <a:t>dplyr</a:t>
            </a:r>
            <a:r>
              <a:rPr lang="en-US" dirty="0"/>
              <a:t>::select(). This is a very rare issue however.</a:t>
            </a:r>
          </a:p>
        </p:txBody>
      </p:sp>
      <p:sp>
        <p:nvSpPr>
          <p:cNvPr id="7" name="Content Placeholder 2">
            <a:extLst>
              <a:ext uri="{FF2B5EF4-FFF2-40B4-BE49-F238E27FC236}">
                <a16:creationId xmlns:a16="http://schemas.microsoft.com/office/drawing/2014/main" id="{0C117F08-2E88-4E5D-967A-BCE294113B1D}"/>
              </a:ext>
            </a:extLst>
          </p:cNvPr>
          <p:cNvSpPr txBox="1">
            <a:spLocks/>
          </p:cNvSpPr>
          <p:nvPr/>
        </p:nvSpPr>
        <p:spPr>
          <a:xfrm>
            <a:off x="6773196" y="1659695"/>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select(</a:t>
            </a:r>
            <a:r>
              <a:rPr lang="en-US" sz="2000" dirty="0" err="1">
                <a:latin typeface="Consolas" panose="020B0609020204030204" pitchFamily="49" charset="0"/>
              </a:rPr>
              <a:t>dataframename</a:t>
            </a:r>
            <a:r>
              <a:rPr lang="en-US" sz="2000" dirty="0">
                <a:latin typeface="Consolas" panose="020B0609020204030204" pitchFamily="49" charset="0"/>
              </a:rPr>
              <a:t>, columnname1, columnname2, columnname3)</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a:t>
            </a:r>
            <a:r>
              <a:rPr lang="en-US" sz="2000" dirty="0" err="1">
                <a:latin typeface="Consolas" panose="020B0609020204030204" pitchFamily="49" charset="0"/>
              </a:rPr>
              <a:t>dplyr</a:t>
            </a:r>
            <a:r>
              <a:rPr lang="en-US" sz="2000" dirty="0">
                <a:latin typeface="Consolas" panose="020B0609020204030204" pitchFamily="49" charset="0"/>
              </a:rPr>
              <a:t>::select(</a:t>
            </a:r>
            <a:r>
              <a:rPr lang="en-US" sz="2000" dirty="0" err="1">
                <a:latin typeface="Consolas" panose="020B0609020204030204" pitchFamily="49" charset="0"/>
              </a:rPr>
              <a:t>dataframename</a:t>
            </a:r>
            <a:r>
              <a:rPr lang="en-US" sz="2000" dirty="0">
                <a:latin typeface="Consolas" panose="020B0609020204030204" pitchFamily="49" charset="0"/>
              </a:rPr>
              <a:t>, columnname1, columnname2, columnname3)</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a:t>
            </a:r>
            <a:r>
              <a:rPr lang="en-US" sz="2000" dirty="0" err="1">
                <a:latin typeface="Consolas" panose="020B0609020204030204" pitchFamily="49" charset="0"/>
              </a:rPr>
              <a:t>dplyr</a:t>
            </a:r>
            <a:r>
              <a:rPr lang="en-US" sz="2000" dirty="0">
                <a:latin typeface="Consolas" panose="020B0609020204030204" pitchFamily="49" charset="0"/>
              </a:rPr>
              <a:t>::select(</a:t>
            </a:r>
            <a:r>
              <a:rPr lang="en-US" sz="2000" dirty="0" err="1">
                <a:latin typeface="Consolas" panose="020B0609020204030204" pitchFamily="49" charset="0"/>
              </a:rPr>
              <a:t>dataframename</a:t>
            </a:r>
            <a:r>
              <a:rPr lang="en-US" sz="2000" dirty="0">
                <a:latin typeface="Consolas" panose="020B0609020204030204" pitchFamily="49" charset="0"/>
              </a:rPr>
              <a:t>, </a:t>
            </a:r>
          </a:p>
          <a:p>
            <a:pPr marL="0" indent="0">
              <a:buNone/>
            </a:pPr>
            <a:r>
              <a:rPr lang="en-US" sz="2000" dirty="0">
                <a:latin typeface="Consolas" panose="020B0609020204030204" pitchFamily="49" charset="0"/>
              </a:rPr>
              <a:t>-columnname1)</a:t>
            </a:r>
          </a:p>
          <a:p>
            <a:pPr marL="0" indent="0">
              <a:buNone/>
            </a:pPr>
            <a:r>
              <a:rPr lang="en-US" sz="2000" dirty="0">
                <a:latin typeface="Consolas" panose="020B0609020204030204" pitchFamily="49" charset="0"/>
              </a:rPr>
              <a:t>&gt; </a:t>
            </a:r>
            <a:r>
              <a:rPr lang="en-US" sz="2000" dirty="0" err="1">
                <a:latin typeface="Consolas" panose="020B0609020204030204" pitchFamily="49" charset="0"/>
              </a:rPr>
              <a:t>dplyr</a:t>
            </a:r>
            <a:r>
              <a:rPr lang="en-US" sz="2000" dirty="0">
                <a:latin typeface="Consolas" panose="020B0609020204030204" pitchFamily="49" charset="0"/>
              </a:rPr>
              <a:t>::select(</a:t>
            </a:r>
            <a:r>
              <a:rPr lang="en-US" sz="2000" dirty="0" err="1">
                <a:latin typeface="Consolas" panose="020B0609020204030204" pitchFamily="49" charset="0"/>
              </a:rPr>
              <a:t>dataframename</a:t>
            </a:r>
            <a:r>
              <a:rPr lang="en-US" sz="2000" dirty="0">
                <a:latin typeface="Consolas" panose="020B0609020204030204" pitchFamily="49" charset="0"/>
              </a:rPr>
              <a:t>, columnname1:columnname4)</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11822471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06C8F-15E2-4DE6-9802-4F9446F039FE}"/>
              </a:ext>
            </a:extLst>
          </p:cNvPr>
          <p:cNvSpPr>
            <a:spLocks noGrp="1"/>
          </p:cNvSpPr>
          <p:nvPr>
            <p:ph type="title"/>
          </p:nvPr>
        </p:nvSpPr>
        <p:spPr/>
        <p:txBody>
          <a:bodyPr/>
          <a:lstStyle/>
          <a:p>
            <a:r>
              <a:rPr lang="en-US" dirty="0"/>
              <a:t>The “pipe”</a:t>
            </a:r>
          </a:p>
        </p:txBody>
      </p:sp>
      <p:sp>
        <p:nvSpPr>
          <p:cNvPr id="3" name="Content Placeholder 2">
            <a:extLst>
              <a:ext uri="{FF2B5EF4-FFF2-40B4-BE49-F238E27FC236}">
                <a16:creationId xmlns:a16="http://schemas.microsoft.com/office/drawing/2014/main" id="{037E883E-6BF8-4C39-9ED7-7DAF6514617C}"/>
              </a:ext>
            </a:extLst>
          </p:cNvPr>
          <p:cNvSpPr>
            <a:spLocks noGrp="1"/>
          </p:cNvSpPr>
          <p:nvPr>
            <p:ph idx="1"/>
          </p:nvPr>
        </p:nvSpPr>
        <p:spPr/>
        <p:txBody>
          <a:bodyPr/>
          <a:lstStyle/>
          <a:p>
            <a:r>
              <a:rPr lang="en-US" dirty="0" err="1"/>
              <a:t>dplyr</a:t>
            </a:r>
            <a:r>
              <a:rPr lang="en-US" dirty="0"/>
              <a:t> also brings use the functionality of a “pipe”, written as %&gt;%</a:t>
            </a:r>
          </a:p>
          <a:p>
            <a:r>
              <a:rPr lang="en-US" dirty="0"/>
              <a:t>The pipe operator allows us to string together several functions and pass each of them to the next one</a:t>
            </a:r>
          </a:p>
          <a:p>
            <a:endParaRPr lang="en-US" dirty="0"/>
          </a:p>
        </p:txBody>
      </p:sp>
      <p:sp>
        <p:nvSpPr>
          <p:cNvPr id="4" name="Slide Number Placeholder 3">
            <a:extLst>
              <a:ext uri="{FF2B5EF4-FFF2-40B4-BE49-F238E27FC236}">
                <a16:creationId xmlns:a16="http://schemas.microsoft.com/office/drawing/2014/main" id="{C399A20E-0706-4BD6-BE7F-F0EA92D26EA8}"/>
              </a:ext>
            </a:extLst>
          </p:cNvPr>
          <p:cNvSpPr>
            <a:spLocks noGrp="1"/>
          </p:cNvSpPr>
          <p:nvPr>
            <p:ph type="sldNum" sz="quarter" idx="12"/>
          </p:nvPr>
        </p:nvSpPr>
        <p:spPr/>
        <p:txBody>
          <a:bodyPr/>
          <a:lstStyle/>
          <a:p>
            <a:fld id="{6D95AE55-B5F4-483D-AEFF-E8059F5502F5}" type="slidenum">
              <a:rPr lang="en-US" smtClean="0"/>
              <a:t>59</a:t>
            </a:fld>
            <a:endParaRPr lang="en-US"/>
          </a:p>
        </p:txBody>
      </p:sp>
      <p:sp>
        <p:nvSpPr>
          <p:cNvPr id="7" name="Content Placeholder 2">
            <a:extLst>
              <a:ext uri="{FF2B5EF4-FFF2-40B4-BE49-F238E27FC236}">
                <a16:creationId xmlns:a16="http://schemas.microsoft.com/office/drawing/2014/main" id="{1127E714-95AB-436E-BE41-87CD2ECE920D}"/>
              </a:ext>
            </a:extLst>
          </p:cNvPr>
          <p:cNvSpPr txBox="1">
            <a:spLocks/>
          </p:cNvSpPr>
          <p:nvPr/>
        </p:nvSpPr>
        <p:spPr>
          <a:xfrm>
            <a:off x="838200" y="3429000"/>
            <a:ext cx="10802257" cy="13439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dataframename</a:t>
            </a:r>
            <a:r>
              <a:rPr lang="en-US" sz="2000" dirty="0">
                <a:latin typeface="Consolas" panose="020B0609020204030204" pitchFamily="49" charset="0"/>
              </a:rPr>
              <a:t> &lt;- filter(</a:t>
            </a:r>
            <a:r>
              <a:rPr lang="en-US" sz="2000" dirty="0" err="1">
                <a:latin typeface="Consolas" panose="020B0609020204030204" pitchFamily="49" charset="0"/>
              </a:rPr>
              <a:t>dataframename</a:t>
            </a:r>
            <a:r>
              <a:rPr lang="en-US" sz="2000" dirty="0">
                <a:latin typeface="Consolas" panose="020B0609020204030204" pitchFamily="49" charset="0"/>
              </a:rPr>
              <a:t>, Year == 2018)</a:t>
            </a:r>
          </a:p>
          <a:p>
            <a:pPr marL="0" indent="0">
              <a:buNone/>
            </a:pPr>
            <a:r>
              <a:rPr lang="en-US" sz="2000" dirty="0">
                <a:latin typeface="Consolas" panose="020B0609020204030204" pitchFamily="49" charset="0"/>
              </a:rPr>
              <a:t>&gt; </a:t>
            </a:r>
            <a:r>
              <a:rPr lang="en-US" sz="2000" dirty="0" err="1">
                <a:latin typeface="Consolas" panose="020B0609020204030204" pitchFamily="49" charset="0"/>
              </a:rPr>
              <a:t>dataframename</a:t>
            </a:r>
            <a:r>
              <a:rPr lang="en-US" sz="2000" dirty="0">
                <a:latin typeface="Consolas" panose="020B0609020204030204" pitchFamily="49" charset="0"/>
              </a:rPr>
              <a:t> &lt;- mutate(</a:t>
            </a:r>
            <a:r>
              <a:rPr lang="en-US" sz="2000" dirty="0" err="1">
                <a:latin typeface="Consolas" panose="020B0609020204030204" pitchFamily="49" charset="0"/>
              </a:rPr>
              <a:t>dataframename</a:t>
            </a:r>
            <a:r>
              <a:rPr lang="en-US" sz="2000" dirty="0">
                <a:latin typeface="Consolas" panose="020B0609020204030204" pitchFamily="49" charset="0"/>
              </a:rPr>
              <a:t>, </a:t>
            </a:r>
            <a:r>
              <a:rPr lang="en-US" sz="2000" dirty="0" err="1">
                <a:latin typeface="Consolas" panose="020B0609020204030204" pitchFamily="49" charset="0"/>
              </a:rPr>
              <a:t>surveymonth</a:t>
            </a:r>
            <a:r>
              <a:rPr lang="en-US" sz="2000" dirty="0">
                <a:latin typeface="Consolas" panose="020B0609020204030204" pitchFamily="49" charset="0"/>
              </a:rPr>
              <a:t> = month(</a:t>
            </a:r>
            <a:r>
              <a:rPr lang="en-US" sz="2000" dirty="0" err="1">
                <a:latin typeface="Consolas" panose="020B0609020204030204" pitchFamily="49" charset="0"/>
              </a:rPr>
              <a:t>surveydate</a:t>
            </a:r>
            <a:r>
              <a:rPr lang="en-US" sz="2000" dirty="0">
                <a:latin typeface="Consolas" panose="020B0609020204030204" pitchFamily="49" charset="0"/>
              </a:rPr>
              <a:t>))</a:t>
            </a:r>
          </a:p>
          <a:p>
            <a:pPr marL="0" indent="0">
              <a:buNone/>
            </a:pPr>
            <a:r>
              <a:rPr lang="en-US" sz="2000" dirty="0">
                <a:latin typeface="Consolas" panose="020B0609020204030204" pitchFamily="49" charset="0"/>
              </a:rPr>
              <a:t>&gt; </a:t>
            </a:r>
            <a:r>
              <a:rPr lang="en-US" sz="2000" dirty="0" err="1">
                <a:latin typeface="Consolas" panose="020B0609020204030204" pitchFamily="49" charset="0"/>
              </a:rPr>
              <a:t>dataframename</a:t>
            </a:r>
            <a:r>
              <a:rPr lang="en-US" sz="2000" dirty="0">
                <a:latin typeface="Consolas" panose="020B0609020204030204" pitchFamily="49" charset="0"/>
              </a:rPr>
              <a:t> &lt;- select(</a:t>
            </a:r>
            <a:r>
              <a:rPr lang="en-US" sz="2000" dirty="0" err="1">
                <a:latin typeface="Consolas" panose="020B0609020204030204" pitchFamily="49" charset="0"/>
              </a:rPr>
              <a:t>dataframename</a:t>
            </a:r>
            <a:r>
              <a:rPr lang="en-US" sz="2000" dirty="0">
                <a:latin typeface="Consolas" panose="020B0609020204030204" pitchFamily="49" charset="0"/>
              </a:rPr>
              <a:t>, Year, </a:t>
            </a:r>
            <a:r>
              <a:rPr lang="en-US" sz="2000" dirty="0" err="1">
                <a:latin typeface="Consolas" panose="020B0609020204030204" pitchFamily="49" charset="0"/>
              </a:rPr>
              <a:t>surveymonth</a:t>
            </a:r>
            <a:r>
              <a:rPr lang="en-US" sz="2000" dirty="0">
                <a:latin typeface="Consolas" panose="020B0609020204030204" pitchFamily="49" charset="0"/>
              </a:rPr>
              <a:t>, </a:t>
            </a:r>
            <a:r>
              <a:rPr lang="en-US" sz="2000" dirty="0" err="1">
                <a:latin typeface="Consolas" panose="020B0609020204030204" pitchFamily="49" charset="0"/>
              </a:rPr>
              <a:t>totalcount</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9" name="Content Placeholder 2">
            <a:extLst>
              <a:ext uri="{FF2B5EF4-FFF2-40B4-BE49-F238E27FC236}">
                <a16:creationId xmlns:a16="http://schemas.microsoft.com/office/drawing/2014/main" id="{8230E1AD-DBA0-4D38-8203-37B1350A89D7}"/>
              </a:ext>
            </a:extLst>
          </p:cNvPr>
          <p:cNvSpPr txBox="1">
            <a:spLocks/>
          </p:cNvSpPr>
          <p:nvPr/>
        </p:nvSpPr>
        <p:spPr>
          <a:xfrm>
            <a:off x="838200" y="4961269"/>
            <a:ext cx="10802257" cy="13439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dataframename</a:t>
            </a:r>
            <a:r>
              <a:rPr lang="en-US" sz="2000" dirty="0">
                <a:latin typeface="Consolas" panose="020B0609020204030204" pitchFamily="49" charset="0"/>
              </a:rPr>
              <a:t> &lt;- </a:t>
            </a:r>
            <a:r>
              <a:rPr lang="en-US" sz="2000" dirty="0" err="1">
                <a:latin typeface="Consolas" panose="020B0609020204030204" pitchFamily="49" charset="0"/>
              </a:rPr>
              <a:t>dataframename</a:t>
            </a:r>
            <a:r>
              <a:rPr lang="en-US" sz="2000" dirty="0">
                <a:latin typeface="Consolas" panose="020B0609020204030204" pitchFamily="49" charset="0"/>
              </a:rPr>
              <a:t> %&gt;% filter(Year == 2018) %&gt;% </a:t>
            </a:r>
          </a:p>
          <a:p>
            <a:pPr marL="0" indent="0">
              <a:buNone/>
            </a:pPr>
            <a:r>
              <a:rPr lang="en-US" sz="2000" dirty="0">
                <a:latin typeface="Consolas" panose="020B0609020204030204" pitchFamily="49" charset="0"/>
              </a:rPr>
              <a:t>				mutate(</a:t>
            </a:r>
            <a:r>
              <a:rPr lang="en-US" sz="2000" dirty="0" err="1">
                <a:latin typeface="Consolas" panose="020B0609020204030204" pitchFamily="49" charset="0"/>
              </a:rPr>
              <a:t>surveymonth</a:t>
            </a:r>
            <a:r>
              <a:rPr lang="en-US" sz="2000" dirty="0">
                <a:latin typeface="Consolas" panose="020B0609020204030204" pitchFamily="49" charset="0"/>
              </a:rPr>
              <a:t> = month(</a:t>
            </a:r>
            <a:r>
              <a:rPr lang="en-US" sz="2000" dirty="0" err="1">
                <a:latin typeface="Consolas" panose="020B0609020204030204" pitchFamily="49" charset="0"/>
              </a:rPr>
              <a:t>surveydate</a:t>
            </a:r>
            <a:r>
              <a:rPr lang="en-US" sz="2000" dirty="0">
                <a:latin typeface="Consolas" panose="020B0609020204030204" pitchFamily="49" charset="0"/>
              </a:rPr>
              <a:t>)) %&gt;% </a:t>
            </a:r>
          </a:p>
          <a:p>
            <a:pPr marL="0" indent="0">
              <a:buNone/>
            </a:pPr>
            <a:r>
              <a:rPr lang="en-US" sz="2000" dirty="0">
                <a:latin typeface="Consolas" panose="020B0609020204030204" pitchFamily="49" charset="0"/>
              </a:rPr>
              <a:t>				select(Year, </a:t>
            </a:r>
            <a:r>
              <a:rPr lang="en-US" sz="2000" dirty="0" err="1">
                <a:latin typeface="Consolas" panose="020B0609020204030204" pitchFamily="49" charset="0"/>
              </a:rPr>
              <a:t>surveymonth</a:t>
            </a:r>
            <a:r>
              <a:rPr lang="en-US" sz="2000" dirty="0">
                <a:latin typeface="Consolas" panose="020B0609020204030204" pitchFamily="49" charset="0"/>
              </a:rPr>
              <a:t>, </a:t>
            </a:r>
            <a:r>
              <a:rPr lang="en-US" sz="2000" dirty="0" err="1">
                <a:latin typeface="Consolas" panose="020B0609020204030204" pitchFamily="49" charset="0"/>
              </a:rPr>
              <a:t>totalcount</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220541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68EA-C464-4271-906E-5FBF1A0910E3}"/>
              </a:ext>
            </a:extLst>
          </p:cNvPr>
          <p:cNvSpPr>
            <a:spLocks noGrp="1"/>
          </p:cNvSpPr>
          <p:nvPr>
            <p:ph type="title"/>
          </p:nvPr>
        </p:nvSpPr>
        <p:spPr/>
        <p:txBody>
          <a:bodyPr/>
          <a:lstStyle/>
          <a:p>
            <a:r>
              <a:rPr lang="en-US" b="1" dirty="0"/>
              <a:t>When to Use R</a:t>
            </a:r>
            <a:endParaRPr lang="en-US" dirty="0"/>
          </a:p>
        </p:txBody>
      </p:sp>
      <p:sp>
        <p:nvSpPr>
          <p:cNvPr id="3" name="Content Placeholder 2">
            <a:extLst>
              <a:ext uri="{FF2B5EF4-FFF2-40B4-BE49-F238E27FC236}">
                <a16:creationId xmlns:a16="http://schemas.microsoft.com/office/drawing/2014/main" id="{4504FCA1-5E73-447B-ADED-5A01F7A4E61C}"/>
              </a:ext>
            </a:extLst>
          </p:cNvPr>
          <p:cNvSpPr>
            <a:spLocks noGrp="1"/>
          </p:cNvSpPr>
          <p:nvPr>
            <p:ph idx="1"/>
          </p:nvPr>
        </p:nvSpPr>
        <p:spPr>
          <a:xfrm>
            <a:off x="838200" y="1611021"/>
            <a:ext cx="10515600" cy="1245345"/>
          </a:xfrm>
        </p:spPr>
        <p:txBody>
          <a:bodyPr/>
          <a:lstStyle/>
          <a:p>
            <a:pPr marL="0" indent="0">
              <a:buNone/>
            </a:pPr>
            <a:r>
              <a:rPr lang="en-US" dirty="0"/>
              <a:t>While I’m a huge proponent of R, it is extremely important to realize that R is not the right tool for every job unless you are very proficient. </a:t>
            </a:r>
          </a:p>
          <a:p>
            <a:endParaRPr lang="en-US" dirty="0"/>
          </a:p>
        </p:txBody>
      </p:sp>
      <p:sp>
        <p:nvSpPr>
          <p:cNvPr id="4" name="Content Placeholder 2">
            <a:extLst>
              <a:ext uri="{FF2B5EF4-FFF2-40B4-BE49-F238E27FC236}">
                <a16:creationId xmlns:a16="http://schemas.microsoft.com/office/drawing/2014/main" id="{5E67C9AA-11EA-4292-8B99-F0889AC41F2A}"/>
              </a:ext>
            </a:extLst>
          </p:cNvPr>
          <p:cNvSpPr txBox="1">
            <a:spLocks/>
          </p:cNvSpPr>
          <p:nvPr/>
        </p:nvSpPr>
        <p:spPr>
          <a:xfrm>
            <a:off x="595424" y="2733869"/>
            <a:ext cx="4862986" cy="389086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u="sng" dirty="0"/>
              <a:t>USE R</a:t>
            </a:r>
          </a:p>
          <a:p>
            <a:r>
              <a:rPr lang="en-US" dirty="0"/>
              <a:t>You need modeling or any other statistics done. </a:t>
            </a:r>
          </a:p>
          <a:p>
            <a:r>
              <a:rPr lang="en-US" dirty="0"/>
              <a:t>You will make a complex figure not possible in Excel. </a:t>
            </a:r>
          </a:p>
          <a:p>
            <a:r>
              <a:rPr lang="en-US" dirty="0"/>
              <a:t>You will be updating the figure many times in the future. </a:t>
            </a:r>
          </a:p>
          <a:p>
            <a:r>
              <a:rPr lang="en-US" dirty="0"/>
              <a:t>You will be working with biometricians. </a:t>
            </a:r>
          </a:p>
        </p:txBody>
      </p:sp>
      <p:sp>
        <p:nvSpPr>
          <p:cNvPr id="5" name="Content Placeholder 2">
            <a:extLst>
              <a:ext uri="{FF2B5EF4-FFF2-40B4-BE49-F238E27FC236}">
                <a16:creationId xmlns:a16="http://schemas.microsoft.com/office/drawing/2014/main" id="{CEC14A26-30BD-4B21-BDFC-DEC8B20C6312}"/>
              </a:ext>
            </a:extLst>
          </p:cNvPr>
          <p:cNvSpPr txBox="1">
            <a:spLocks/>
          </p:cNvSpPr>
          <p:nvPr/>
        </p:nvSpPr>
        <p:spPr>
          <a:xfrm>
            <a:off x="6388396" y="2733869"/>
            <a:ext cx="4965404" cy="36433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u="sng" dirty="0"/>
              <a:t>DON’T USE R</a:t>
            </a:r>
          </a:p>
          <a:p>
            <a:r>
              <a:rPr lang="en-US" dirty="0"/>
              <a:t>You are making a figure that will probably never be updated. </a:t>
            </a:r>
          </a:p>
          <a:p>
            <a:r>
              <a:rPr lang="en-US" dirty="0"/>
              <a:t>You are doing quick analysis. </a:t>
            </a:r>
          </a:p>
          <a:p>
            <a:r>
              <a:rPr lang="en-US" dirty="0"/>
              <a:t>Time is of the essence. </a:t>
            </a:r>
          </a:p>
          <a:p>
            <a:endParaRPr lang="en-US" dirty="0"/>
          </a:p>
        </p:txBody>
      </p:sp>
      <p:sp>
        <p:nvSpPr>
          <p:cNvPr id="6" name="Slide Number Placeholder 5">
            <a:extLst>
              <a:ext uri="{FF2B5EF4-FFF2-40B4-BE49-F238E27FC236}">
                <a16:creationId xmlns:a16="http://schemas.microsoft.com/office/drawing/2014/main" id="{99C927B5-95ED-4452-8066-0694FE00BC41}"/>
              </a:ext>
            </a:extLst>
          </p:cNvPr>
          <p:cNvSpPr>
            <a:spLocks noGrp="1"/>
          </p:cNvSpPr>
          <p:nvPr>
            <p:ph type="sldNum" sz="quarter" idx="12"/>
          </p:nvPr>
        </p:nvSpPr>
        <p:spPr/>
        <p:txBody>
          <a:bodyPr/>
          <a:lstStyle/>
          <a:p>
            <a:fld id="{6D95AE55-B5F4-483D-AEFF-E8059F5502F5}" type="slidenum">
              <a:rPr lang="en-US" smtClean="0"/>
              <a:t>6</a:t>
            </a:fld>
            <a:endParaRPr lang="en-US"/>
          </a:p>
        </p:txBody>
      </p:sp>
    </p:spTree>
    <p:extLst>
      <p:ext uri="{BB962C8B-B14F-4D97-AF65-F5344CB8AC3E}">
        <p14:creationId xmlns:p14="http://schemas.microsoft.com/office/powerpoint/2010/main" val="5782119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54C9-AD97-48EA-AF14-12B07FAC814B}"/>
              </a:ext>
            </a:extLst>
          </p:cNvPr>
          <p:cNvSpPr>
            <a:spLocks noGrp="1"/>
          </p:cNvSpPr>
          <p:nvPr>
            <p:ph type="title"/>
          </p:nvPr>
        </p:nvSpPr>
        <p:spPr/>
        <p:txBody>
          <a:bodyPr/>
          <a:lstStyle/>
          <a:p>
            <a:r>
              <a:rPr lang="en-US" dirty="0"/>
              <a:t>%&gt;% advantages</a:t>
            </a:r>
          </a:p>
        </p:txBody>
      </p:sp>
      <p:sp>
        <p:nvSpPr>
          <p:cNvPr id="3" name="Content Placeholder 2">
            <a:extLst>
              <a:ext uri="{FF2B5EF4-FFF2-40B4-BE49-F238E27FC236}">
                <a16:creationId xmlns:a16="http://schemas.microsoft.com/office/drawing/2014/main" id="{4E4C28F4-A493-4943-8B41-D326FB9D1D4D}"/>
              </a:ext>
            </a:extLst>
          </p:cNvPr>
          <p:cNvSpPr>
            <a:spLocks noGrp="1"/>
          </p:cNvSpPr>
          <p:nvPr>
            <p:ph idx="1"/>
          </p:nvPr>
        </p:nvSpPr>
        <p:spPr>
          <a:xfrm>
            <a:off x="558800" y="1825625"/>
            <a:ext cx="7162800" cy="4351338"/>
          </a:xfrm>
        </p:spPr>
        <p:txBody>
          <a:bodyPr>
            <a:normAutofit fontScale="92500" lnSpcReduction="10000"/>
          </a:bodyPr>
          <a:lstStyle/>
          <a:p>
            <a:pPr marL="0" indent="0">
              <a:buNone/>
            </a:pPr>
            <a:r>
              <a:rPr lang="en-US" dirty="0"/>
              <a:t>The pipe passes the object from the left to the right. Most often this passes a </a:t>
            </a:r>
            <a:r>
              <a:rPr lang="en-US" dirty="0" err="1"/>
              <a:t>dataframe</a:t>
            </a:r>
            <a:r>
              <a:rPr lang="en-US" dirty="0"/>
              <a:t> as an argument from the left to the right side. </a:t>
            </a:r>
          </a:p>
          <a:p>
            <a:pPr marL="233363" lvl="1"/>
            <a:r>
              <a:rPr lang="en-US" sz="2600" dirty="0"/>
              <a:t>This seems a little confusing at first but is convenient</a:t>
            </a:r>
          </a:p>
          <a:p>
            <a:pPr marL="0" indent="0">
              <a:buNone/>
            </a:pPr>
            <a:endParaRPr lang="en-US" dirty="0"/>
          </a:p>
          <a:p>
            <a:pPr marL="0" indent="0">
              <a:buNone/>
            </a:pPr>
            <a:r>
              <a:rPr lang="en-US" dirty="0"/>
              <a:t>Stringing together many lines of code at once is: </a:t>
            </a:r>
          </a:p>
          <a:p>
            <a:r>
              <a:rPr lang="en-US" sz="2600" dirty="0"/>
              <a:t>more readable, </a:t>
            </a:r>
          </a:p>
          <a:p>
            <a:r>
              <a:rPr lang="en-US" sz="2600" dirty="0"/>
              <a:t>doesn’t repeat the same variables over and over, </a:t>
            </a:r>
          </a:p>
          <a:p>
            <a:r>
              <a:rPr lang="en-US" sz="2600" dirty="0"/>
              <a:t>helps prevent “out of order” code problems, </a:t>
            </a:r>
          </a:p>
          <a:p>
            <a:r>
              <a:rPr lang="en-US" sz="2600" dirty="0"/>
              <a:t>reduces excessive nesting of functions within functions</a:t>
            </a:r>
          </a:p>
        </p:txBody>
      </p:sp>
      <p:sp>
        <p:nvSpPr>
          <p:cNvPr id="4" name="Slide Number Placeholder 3">
            <a:extLst>
              <a:ext uri="{FF2B5EF4-FFF2-40B4-BE49-F238E27FC236}">
                <a16:creationId xmlns:a16="http://schemas.microsoft.com/office/drawing/2014/main" id="{50F24D77-9B66-48B9-93A9-C6EE7964EA22}"/>
              </a:ext>
            </a:extLst>
          </p:cNvPr>
          <p:cNvSpPr>
            <a:spLocks noGrp="1"/>
          </p:cNvSpPr>
          <p:nvPr>
            <p:ph type="sldNum" sz="quarter" idx="12"/>
          </p:nvPr>
        </p:nvSpPr>
        <p:spPr/>
        <p:txBody>
          <a:bodyPr/>
          <a:lstStyle/>
          <a:p>
            <a:fld id="{6D95AE55-B5F4-483D-AEFF-E8059F5502F5}" type="slidenum">
              <a:rPr lang="en-US" smtClean="0"/>
              <a:t>60</a:t>
            </a:fld>
            <a:endParaRPr lang="en-US"/>
          </a:p>
        </p:txBody>
      </p:sp>
      <p:pic>
        <p:nvPicPr>
          <p:cNvPr id="6" name="Picture 5" descr="A close up of a sign&#10;&#10;Description automatically generated">
            <a:extLst>
              <a:ext uri="{FF2B5EF4-FFF2-40B4-BE49-F238E27FC236}">
                <a16:creationId xmlns:a16="http://schemas.microsoft.com/office/drawing/2014/main" id="{A57B37E1-5B81-43A4-959B-35ED8056AA8E}"/>
              </a:ext>
            </a:extLst>
          </p:cNvPr>
          <p:cNvPicPr>
            <a:picLocks noChangeAspect="1"/>
          </p:cNvPicPr>
          <p:nvPr/>
        </p:nvPicPr>
        <p:blipFill rotWithShape="1">
          <a:blip r:embed="rId2">
            <a:extLst>
              <a:ext uri="{28A0092B-C50C-407E-A947-70E740481C1C}">
                <a14:useLocalDpi xmlns:a14="http://schemas.microsoft.com/office/drawing/2010/main" val="0"/>
              </a:ext>
            </a:extLst>
          </a:blip>
          <a:srcRect l="4365" t="27810" r="4613" b="27250"/>
          <a:stretch/>
        </p:blipFill>
        <p:spPr>
          <a:xfrm>
            <a:off x="8128000" y="2824297"/>
            <a:ext cx="3708400" cy="2120900"/>
          </a:xfrm>
          <a:prstGeom prst="rect">
            <a:avLst/>
          </a:prstGeom>
        </p:spPr>
      </p:pic>
    </p:spTree>
    <p:extLst>
      <p:ext uri="{BB962C8B-B14F-4D97-AF65-F5344CB8AC3E}">
        <p14:creationId xmlns:p14="http://schemas.microsoft.com/office/powerpoint/2010/main" val="28074044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BD1F-C843-410E-8DAB-048C877AA3A3}"/>
              </a:ext>
            </a:extLst>
          </p:cNvPr>
          <p:cNvSpPr>
            <a:spLocks noGrp="1"/>
          </p:cNvSpPr>
          <p:nvPr>
            <p:ph type="title"/>
          </p:nvPr>
        </p:nvSpPr>
        <p:spPr/>
        <p:txBody>
          <a:bodyPr/>
          <a:lstStyle/>
          <a:p>
            <a:r>
              <a:rPr lang="en-US" b="1" dirty="0"/>
              <a:t>Review &amp; Day 1 Break</a:t>
            </a:r>
          </a:p>
        </p:txBody>
      </p:sp>
      <p:sp>
        <p:nvSpPr>
          <p:cNvPr id="3" name="Text Placeholder 2">
            <a:extLst>
              <a:ext uri="{FF2B5EF4-FFF2-40B4-BE49-F238E27FC236}">
                <a16:creationId xmlns:a16="http://schemas.microsoft.com/office/drawing/2014/main" id="{7A5FAC0F-862D-4FC1-8670-759077928AC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48B0FBF-5E01-41C0-8B0A-CBB1F92AABFC}"/>
              </a:ext>
            </a:extLst>
          </p:cNvPr>
          <p:cNvSpPr>
            <a:spLocks noGrp="1"/>
          </p:cNvSpPr>
          <p:nvPr>
            <p:ph type="sldNum" sz="quarter" idx="12"/>
          </p:nvPr>
        </p:nvSpPr>
        <p:spPr/>
        <p:txBody>
          <a:bodyPr/>
          <a:lstStyle/>
          <a:p>
            <a:fld id="{6D95AE55-B5F4-483D-AEFF-E8059F5502F5}" type="slidenum">
              <a:rPr lang="en-US" smtClean="0"/>
              <a:t>61</a:t>
            </a:fld>
            <a:endParaRPr lang="en-US"/>
          </a:p>
        </p:txBody>
      </p:sp>
    </p:spTree>
    <p:extLst>
      <p:ext uri="{BB962C8B-B14F-4D97-AF65-F5344CB8AC3E}">
        <p14:creationId xmlns:p14="http://schemas.microsoft.com/office/powerpoint/2010/main" val="32764017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E9FB-E521-4B84-8494-9A640C8B7B86}"/>
              </a:ext>
            </a:extLst>
          </p:cNvPr>
          <p:cNvSpPr>
            <a:spLocks noGrp="1"/>
          </p:cNvSpPr>
          <p:nvPr>
            <p:ph type="title"/>
          </p:nvPr>
        </p:nvSpPr>
        <p:spPr/>
        <p:txBody>
          <a:bodyPr/>
          <a:lstStyle/>
          <a:p>
            <a:r>
              <a:rPr lang="en-US" dirty="0"/>
              <a:t>Review – About R </a:t>
            </a:r>
          </a:p>
        </p:txBody>
      </p:sp>
      <p:sp>
        <p:nvSpPr>
          <p:cNvPr id="3" name="Content Placeholder 2">
            <a:extLst>
              <a:ext uri="{FF2B5EF4-FFF2-40B4-BE49-F238E27FC236}">
                <a16:creationId xmlns:a16="http://schemas.microsoft.com/office/drawing/2014/main" id="{B43241B0-7BAB-4CBD-AF1D-815DB0928E28}"/>
              </a:ext>
            </a:extLst>
          </p:cNvPr>
          <p:cNvSpPr>
            <a:spLocks noGrp="1"/>
          </p:cNvSpPr>
          <p:nvPr>
            <p:ph idx="1"/>
          </p:nvPr>
        </p:nvSpPr>
        <p:spPr/>
        <p:txBody>
          <a:bodyPr/>
          <a:lstStyle/>
          <a:p>
            <a:r>
              <a:rPr lang="en-US" dirty="0"/>
              <a:t>RStudio 4 panes: Script editor, console, environment, plot/help</a:t>
            </a:r>
          </a:p>
          <a:p>
            <a:r>
              <a:rPr lang="en-US" dirty="0"/>
              <a:t>Use &lt;- or = to set a variable</a:t>
            </a:r>
          </a:p>
          <a:p>
            <a:r>
              <a:rPr lang="en-US" dirty="0"/>
              <a:t>Code must end on comma or similar</a:t>
            </a:r>
          </a:p>
          <a:p>
            <a:r>
              <a:rPr lang="en-US" dirty="0"/>
              <a:t>A “function” is (usually) made up of argument(s)</a:t>
            </a:r>
          </a:p>
          <a:p>
            <a:r>
              <a:rPr lang="en-US" dirty="0"/>
              <a:t>Variables (</a:t>
            </a:r>
            <a:r>
              <a:rPr lang="en-US" dirty="0" err="1"/>
              <a:t>dataframe</a:t>
            </a:r>
            <a:r>
              <a:rPr lang="en-US" dirty="0"/>
              <a:t>) are set to access later</a:t>
            </a:r>
          </a:p>
          <a:p>
            <a:r>
              <a:rPr lang="en-US" dirty="0"/>
              <a:t>str(), $, [], c()</a:t>
            </a:r>
          </a:p>
        </p:txBody>
      </p:sp>
      <p:sp>
        <p:nvSpPr>
          <p:cNvPr id="4" name="Slide Number Placeholder 3">
            <a:extLst>
              <a:ext uri="{FF2B5EF4-FFF2-40B4-BE49-F238E27FC236}">
                <a16:creationId xmlns:a16="http://schemas.microsoft.com/office/drawing/2014/main" id="{DACBD976-CD4A-401C-BEAF-325256283192}"/>
              </a:ext>
            </a:extLst>
          </p:cNvPr>
          <p:cNvSpPr>
            <a:spLocks noGrp="1"/>
          </p:cNvSpPr>
          <p:nvPr>
            <p:ph type="sldNum" sz="quarter" idx="12"/>
          </p:nvPr>
        </p:nvSpPr>
        <p:spPr/>
        <p:txBody>
          <a:bodyPr/>
          <a:lstStyle/>
          <a:p>
            <a:fld id="{6D95AE55-B5F4-483D-AEFF-E8059F5502F5}" type="slidenum">
              <a:rPr lang="en-US" smtClean="0"/>
              <a:t>62</a:t>
            </a:fld>
            <a:endParaRPr lang="en-US"/>
          </a:p>
        </p:txBody>
      </p:sp>
    </p:spTree>
    <p:extLst>
      <p:ext uri="{BB962C8B-B14F-4D97-AF65-F5344CB8AC3E}">
        <p14:creationId xmlns:p14="http://schemas.microsoft.com/office/powerpoint/2010/main" val="699347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E9FB-E521-4B84-8494-9A640C8B7B86}"/>
              </a:ext>
            </a:extLst>
          </p:cNvPr>
          <p:cNvSpPr>
            <a:spLocks noGrp="1"/>
          </p:cNvSpPr>
          <p:nvPr>
            <p:ph type="title"/>
          </p:nvPr>
        </p:nvSpPr>
        <p:spPr/>
        <p:txBody>
          <a:bodyPr/>
          <a:lstStyle/>
          <a:p>
            <a:r>
              <a:rPr lang="en-US" dirty="0"/>
              <a:t>Review – Basics </a:t>
            </a:r>
          </a:p>
        </p:txBody>
      </p:sp>
      <p:sp>
        <p:nvSpPr>
          <p:cNvPr id="3" name="Content Placeholder 2">
            <a:extLst>
              <a:ext uri="{FF2B5EF4-FFF2-40B4-BE49-F238E27FC236}">
                <a16:creationId xmlns:a16="http://schemas.microsoft.com/office/drawing/2014/main" id="{B43241B0-7BAB-4CBD-AF1D-815DB0928E28}"/>
              </a:ext>
            </a:extLst>
          </p:cNvPr>
          <p:cNvSpPr>
            <a:spLocks noGrp="1"/>
          </p:cNvSpPr>
          <p:nvPr>
            <p:ph idx="1"/>
          </p:nvPr>
        </p:nvSpPr>
        <p:spPr/>
        <p:txBody>
          <a:bodyPr/>
          <a:lstStyle/>
          <a:p>
            <a:r>
              <a:rPr lang="en-US" dirty="0"/>
              <a:t>Errors</a:t>
            </a:r>
          </a:p>
          <a:p>
            <a:r>
              <a:rPr lang="en-US" dirty="0"/>
              <a:t>NAs</a:t>
            </a:r>
          </a:p>
          <a:p>
            <a:r>
              <a:rPr lang="en-US" dirty="0"/>
              <a:t>mean(), sum(), log()</a:t>
            </a:r>
          </a:p>
          <a:p>
            <a:r>
              <a:rPr lang="en-US" dirty="0"/>
              <a:t>Make sure to use quotes when you describe a character</a:t>
            </a:r>
          </a:p>
          <a:p>
            <a:r>
              <a:rPr lang="en-US" dirty="0"/>
              <a:t>Use descriptive variable names</a:t>
            </a:r>
          </a:p>
          <a:p>
            <a:r>
              <a:rPr lang="en-US" dirty="0"/>
              <a:t>&amp; means “AND”, | means “OR”</a:t>
            </a:r>
          </a:p>
          <a:p>
            <a:r>
              <a:rPr lang="en-US" dirty="0"/>
              <a:t>A </a:t>
            </a:r>
            <a:r>
              <a:rPr lang="en-US" dirty="0" err="1"/>
              <a:t>dataframe</a:t>
            </a:r>
            <a:r>
              <a:rPr lang="en-US" dirty="0"/>
              <a:t> is group of columns and rows</a:t>
            </a:r>
          </a:p>
        </p:txBody>
      </p:sp>
      <p:sp>
        <p:nvSpPr>
          <p:cNvPr id="4" name="Slide Number Placeholder 3">
            <a:extLst>
              <a:ext uri="{FF2B5EF4-FFF2-40B4-BE49-F238E27FC236}">
                <a16:creationId xmlns:a16="http://schemas.microsoft.com/office/drawing/2014/main" id="{DACBD976-CD4A-401C-BEAF-325256283192}"/>
              </a:ext>
            </a:extLst>
          </p:cNvPr>
          <p:cNvSpPr>
            <a:spLocks noGrp="1"/>
          </p:cNvSpPr>
          <p:nvPr>
            <p:ph type="sldNum" sz="quarter" idx="12"/>
          </p:nvPr>
        </p:nvSpPr>
        <p:spPr/>
        <p:txBody>
          <a:bodyPr/>
          <a:lstStyle/>
          <a:p>
            <a:fld id="{6D95AE55-B5F4-483D-AEFF-E8059F5502F5}" type="slidenum">
              <a:rPr lang="en-US" smtClean="0"/>
              <a:t>63</a:t>
            </a:fld>
            <a:endParaRPr lang="en-US"/>
          </a:p>
        </p:txBody>
      </p:sp>
    </p:spTree>
    <p:extLst>
      <p:ext uri="{BB962C8B-B14F-4D97-AF65-F5344CB8AC3E}">
        <p14:creationId xmlns:p14="http://schemas.microsoft.com/office/powerpoint/2010/main" val="34180539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9214-27EC-437D-8710-910199F448E4}"/>
              </a:ext>
            </a:extLst>
          </p:cNvPr>
          <p:cNvSpPr>
            <a:spLocks noGrp="1"/>
          </p:cNvSpPr>
          <p:nvPr>
            <p:ph type="title"/>
          </p:nvPr>
        </p:nvSpPr>
        <p:spPr/>
        <p:txBody>
          <a:bodyPr/>
          <a:lstStyle/>
          <a:p>
            <a:r>
              <a:rPr lang="en-US" dirty="0"/>
              <a:t>Review – Working with your data</a:t>
            </a:r>
          </a:p>
        </p:txBody>
      </p:sp>
      <p:sp>
        <p:nvSpPr>
          <p:cNvPr id="3" name="Content Placeholder 2">
            <a:extLst>
              <a:ext uri="{FF2B5EF4-FFF2-40B4-BE49-F238E27FC236}">
                <a16:creationId xmlns:a16="http://schemas.microsoft.com/office/drawing/2014/main" id="{BE249811-364D-4457-B0DF-777ADCC315A5}"/>
              </a:ext>
            </a:extLst>
          </p:cNvPr>
          <p:cNvSpPr>
            <a:spLocks noGrp="1"/>
          </p:cNvSpPr>
          <p:nvPr>
            <p:ph idx="1"/>
          </p:nvPr>
        </p:nvSpPr>
        <p:spPr/>
        <p:txBody>
          <a:bodyPr/>
          <a:lstStyle/>
          <a:p>
            <a:r>
              <a:rPr lang="en-US" dirty="0"/>
              <a:t>Directories – Make sure that you are in the correct directory</a:t>
            </a:r>
          </a:p>
          <a:p>
            <a:pPr lvl="1"/>
            <a:r>
              <a:rPr lang="en-US" dirty="0"/>
              <a:t>An </a:t>
            </a:r>
            <a:r>
              <a:rPr lang="en-US" dirty="0" err="1"/>
              <a:t>RProject</a:t>
            </a:r>
            <a:r>
              <a:rPr lang="en-US" dirty="0"/>
              <a:t> makes this very simple</a:t>
            </a:r>
          </a:p>
          <a:p>
            <a:r>
              <a:rPr lang="en-US" dirty="0"/>
              <a:t>Packages – Add more functions for us to use</a:t>
            </a:r>
          </a:p>
          <a:p>
            <a:pPr lvl="1"/>
            <a:r>
              <a:rPr lang="en-US" dirty="0"/>
              <a:t>Load them for use by using library()</a:t>
            </a:r>
          </a:p>
          <a:p>
            <a:r>
              <a:rPr lang="en-US" dirty="0"/>
              <a:t>Tidy data – One row per observation, not summarized</a:t>
            </a:r>
          </a:p>
          <a:p>
            <a:r>
              <a:rPr lang="en-US" dirty="0"/>
              <a:t>Check that structure of data matches what it should be</a:t>
            </a:r>
          </a:p>
          <a:p>
            <a:pPr lvl="1"/>
            <a:r>
              <a:rPr lang="en-US" dirty="0"/>
              <a:t>str(), especially checking for character vs factor or numerical vs character</a:t>
            </a:r>
          </a:p>
          <a:p>
            <a:endParaRPr lang="en-US" dirty="0"/>
          </a:p>
        </p:txBody>
      </p:sp>
      <p:sp>
        <p:nvSpPr>
          <p:cNvPr id="4" name="Slide Number Placeholder 3">
            <a:extLst>
              <a:ext uri="{FF2B5EF4-FFF2-40B4-BE49-F238E27FC236}">
                <a16:creationId xmlns:a16="http://schemas.microsoft.com/office/drawing/2014/main" id="{6D8B8CBE-1FD4-49F0-9314-2099EDCB474F}"/>
              </a:ext>
            </a:extLst>
          </p:cNvPr>
          <p:cNvSpPr>
            <a:spLocks noGrp="1"/>
          </p:cNvSpPr>
          <p:nvPr>
            <p:ph type="sldNum" sz="quarter" idx="12"/>
          </p:nvPr>
        </p:nvSpPr>
        <p:spPr/>
        <p:txBody>
          <a:bodyPr/>
          <a:lstStyle/>
          <a:p>
            <a:fld id="{6D95AE55-B5F4-483D-AEFF-E8059F5502F5}" type="slidenum">
              <a:rPr lang="en-US" smtClean="0"/>
              <a:t>64</a:t>
            </a:fld>
            <a:endParaRPr lang="en-US"/>
          </a:p>
        </p:txBody>
      </p:sp>
    </p:spTree>
    <p:extLst>
      <p:ext uri="{BB962C8B-B14F-4D97-AF65-F5344CB8AC3E}">
        <p14:creationId xmlns:p14="http://schemas.microsoft.com/office/powerpoint/2010/main" val="32728023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9214-27EC-437D-8710-910199F448E4}"/>
              </a:ext>
            </a:extLst>
          </p:cNvPr>
          <p:cNvSpPr>
            <a:spLocks noGrp="1"/>
          </p:cNvSpPr>
          <p:nvPr>
            <p:ph type="title"/>
          </p:nvPr>
        </p:nvSpPr>
        <p:spPr/>
        <p:txBody>
          <a:bodyPr/>
          <a:lstStyle/>
          <a:p>
            <a:r>
              <a:rPr lang="en-US" dirty="0"/>
              <a:t>Review – Data manipulation</a:t>
            </a:r>
          </a:p>
        </p:txBody>
      </p:sp>
      <p:sp>
        <p:nvSpPr>
          <p:cNvPr id="3" name="Content Placeholder 2">
            <a:extLst>
              <a:ext uri="{FF2B5EF4-FFF2-40B4-BE49-F238E27FC236}">
                <a16:creationId xmlns:a16="http://schemas.microsoft.com/office/drawing/2014/main" id="{BE249811-364D-4457-B0DF-777ADCC315A5}"/>
              </a:ext>
            </a:extLst>
          </p:cNvPr>
          <p:cNvSpPr>
            <a:spLocks noGrp="1"/>
          </p:cNvSpPr>
          <p:nvPr>
            <p:ph idx="1"/>
          </p:nvPr>
        </p:nvSpPr>
        <p:spPr/>
        <p:txBody>
          <a:bodyPr/>
          <a:lstStyle/>
          <a:p>
            <a:r>
              <a:rPr lang="en-US" dirty="0"/>
              <a:t>The basic commands to modify your data are:</a:t>
            </a:r>
          </a:p>
          <a:p>
            <a:pPr lvl="1"/>
            <a:r>
              <a:rPr lang="en-US" dirty="0"/>
              <a:t>select()       </a:t>
            </a:r>
            <a:r>
              <a:rPr lang="en-US" i="1" dirty="0"/>
              <a:t>Keep or remove columns</a:t>
            </a:r>
            <a:endParaRPr lang="en-US" dirty="0"/>
          </a:p>
          <a:p>
            <a:pPr lvl="1"/>
            <a:r>
              <a:rPr lang="en-US" dirty="0"/>
              <a:t>filter()         </a:t>
            </a:r>
            <a:r>
              <a:rPr lang="en-US" i="1" dirty="0"/>
              <a:t>Keep rows that meet your conditions</a:t>
            </a:r>
          </a:p>
          <a:p>
            <a:pPr lvl="1"/>
            <a:r>
              <a:rPr lang="en-US" dirty="0"/>
              <a:t>rename()   </a:t>
            </a:r>
            <a:r>
              <a:rPr lang="en-US" i="1" dirty="0"/>
              <a:t>Change column names</a:t>
            </a:r>
          </a:p>
          <a:p>
            <a:pPr lvl="1"/>
            <a:r>
              <a:rPr lang="en-US" dirty="0"/>
              <a:t>mutate</a:t>
            </a:r>
            <a:r>
              <a:rPr lang="en-US"/>
              <a:t>()    </a:t>
            </a:r>
            <a:r>
              <a:rPr lang="en-US" i="1"/>
              <a:t>Make </a:t>
            </a:r>
            <a:r>
              <a:rPr lang="en-US" i="1" dirty="0"/>
              <a:t>new columns</a:t>
            </a:r>
            <a:endParaRPr lang="en-US" dirty="0"/>
          </a:p>
          <a:p>
            <a:endParaRPr lang="en-US" dirty="0"/>
          </a:p>
          <a:p>
            <a:r>
              <a:rPr lang="en-US" dirty="0"/>
              <a:t>The pipe, %&gt;%, makes your code cleaner and shorter</a:t>
            </a:r>
          </a:p>
        </p:txBody>
      </p:sp>
      <p:sp>
        <p:nvSpPr>
          <p:cNvPr id="4" name="Slide Number Placeholder 3">
            <a:extLst>
              <a:ext uri="{FF2B5EF4-FFF2-40B4-BE49-F238E27FC236}">
                <a16:creationId xmlns:a16="http://schemas.microsoft.com/office/drawing/2014/main" id="{6D8B8CBE-1FD4-49F0-9314-2099EDCB474F}"/>
              </a:ext>
            </a:extLst>
          </p:cNvPr>
          <p:cNvSpPr>
            <a:spLocks noGrp="1"/>
          </p:cNvSpPr>
          <p:nvPr>
            <p:ph type="sldNum" sz="quarter" idx="12"/>
          </p:nvPr>
        </p:nvSpPr>
        <p:spPr/>
        <p:txBody>
          <a:bodyPr/>
          <a:lstStyle/>
          <a:p>
            <a:fld id="{6D95AE55-B5F4-483D-AEFF-E8059F5502F5}" type="slidenum">
              <a:rPr lang="en-US" smtClean="0"/>
              <a:t>65</a:t>
            </a:fld>
            <a:endParaRPr lang="en-US"/>
          </a:p>
        </p:txBody>
      </p:sp>
    </p:spTree>
    <p:extLst>
      <p:ext uri="{BB962C8B-B14F-4D97-AF65-F5344CB8AC3E}">
        <p14:creationId xmlns:p14="http://schemas.microsoft.com/office/powerpoint/2010/main" val="10215191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B85F-DB90-4EBC-A965-841B6665BBC7}"/>
              </a:ext>
            </a:extLst>
          </p:cNvPr>
          <p:cNvSpPr>
            <a:spLocks noGrp="1"/>
          </p:cNvSpPr>
          <p:nvPr>
            <p:ph type="title"/>
          </p:nvPr>
        </p:nvSpPr>
        <p:spPr/>
        <p:txBody>
          <a:bodyPr/>
          <a:lstStyle/>
          <a:p>
            <a:r>
              <a:rPr lang="en-US" dirty="0"/>
              <a:t>Review – Tomorrow</a:t>
            </a:r>
          </a:p>
        </p:txBody>
      </p:sp>
      <p:sp>
        <p:nvSpPr>
          <p:cNvPr id="3" name="Content Placeholder 2">
            <a:extLst>
              <a:ext uri="{FF2B5EF4-FFF2-40B4-BE49-F238E27FC236}">
                <a16:creationId xmlns:a16="http://schemas.microsoft.com/office/drawing/2014/main" id="{8D461E64-E24C-48B4-962F-AA6A9225E010}"/>
              </a:ext>
            </a:extLst>
          </p:cNvPr>
          <p:cNvSpPr>
            <a:spLocks noGrp="1"/>
          </p:cNvSpPr>
          <p:nvPr>
            <p:ph idx="1"/>
          </p:nvPr>
        </p:nvSpPr>
        <p:spPr/>
        <p:txBody>
          <a:bodyPr/>
          <a:lstStyle/>
          <a:p>
            <a:r>
              <a:rPr lang="en-US" dirty="0"/>
              <a:t>If today was difficult, that’s expected! Pat yourself on the back, we’ve covered a LOT of material.</a:t>
            </a:r>
          </a:p>
          <a:p>
            <a:r>
              <a:rPr lang="en-US" dirty="0"/>
              <a:t>Remember our goals. By the end of tomorrow you will be able to:</a:t>
            </a:r>
          </a:p>
          <a:p>
            <a:pPr lvl="1"/>
            <a:r>
              <a:rPr lang="en-US" dirty="0"/>
              <a:t>Import your OWN data into R</a:t>
            </a:r>
          </a:p>
          <a:p>
            <a:pPr lvl="1"/>
            <a:r>
              <a:rPr lang="en-US" dirty="0"/>
              <a:t>Perform basic analyses</a:t>
            </a:r>
          </a:p>
          <a:p>
            <a:pPr lvl="1"/>
            <a:r>
              <a:rPr lang="en-US" dirty="0"/>
              <a:t>Make publication worthy figures</a:t>
            </a:r>
          </a:p>
          <a:p>
            <a:endParaRPr lang="en-US" dirty="0"/>
          </a:p>
          <a:p>
            <a:r>
              <a:rPr lang="en-US" dirty="0"/>
              <a:t>If you have questions or are confused about anything, PLEASE email me this afternoon</a:t>
            </a:r>
          </a:p>
        </p:txBody>
      </p:sp>
      <p:sp>
        <p:nvSpPr>
          <p:cNvPr id="4" name="Slide Number Placeholder 3">
            <a:extLst>
              <a:ext uri="{FF2B5EF4-FFF2-40B4-BE49-F238E27FC236}">
                <a16:creationId xmlns:a16="http://schemas.microsoft.com/office/drawing/2014/main" id="{507147F9-57CE-4766-B387-9CACDC77FD3A}"/>
              </a:ext>
            </a:extLst>
          </p:cNvPr>
          <p:cNvSpPr>
            <a:spLocks noGrp="1"/>
          </p:cNvSpPr>
          <p:nvPr>
            <p:ph type="sldNum" sz="quarter" idx="12"/>
          </p:nvPr>
        </p:nvSpPr>
        <p:spPr/>
        <p:txBody>
          <a:bodyPr/>
          <a:lstStyle/>
          <a:p>
            <a:fld id="{6D95AE55-B5F4-483D-AEFF-E8059F5502F5}" type="slidenum">
              <a:rPr lang="en-US" smtClean="0"/>
              <a:t>66</a:t>
            </a:fld>
            <a:endParaRPr lang="en-US"/>
          </a:p>
        </p:txBody>
      </p:sp>
    </p:spTree>
    <p:extLst>
      <p:ext uri="{BB962C8B-B14F-4D97-AF65-F5344CB8AC3E}">
        <p14:creationId xmlns:p14="http://schemas.microsoft.com/office/powerpoint/2010/main" val="20037651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271F-B47F-4614-A072-B8ACF3826F99}"/>
              </a:ext>
            </a:extLst>
          </p:cNvPr>
          <p:cNvSpPr>
            <a:spLocks noGrp="1"/>
          </p:cNvSpPr>
          <p:nvPr>
            <p:ph type="title"/>
          </p:nvPr>
        </p:nvSpPr>
        <p:spPr/>
        <p:txBody>
          <a:bodyPr/>
          <a:lstStyle/>
          <a:p>
            <a:r>
              <a:rPr lang="en-US" sz="6000" b="1" dirty="0"/>
              <a:t>5 – Let’s Make Charts!</a:t>
            </a:r>
            <a:endParaRPr lang="en-US" dirty="0"/>
          </a:p>
        </p:txBody>
      </p:sp>
      <p:sp>
        <p:nvSpPr>
          <p:cNvPr id="3" name="Text Placeholder 2">
            <a:extLst>
              <a:ext uri="{FF2B5EF4-FFF2-40B4-BE49-F238E27FC236}">
                <a16:creationId xmlns:a16="http://schemas.microsoft.com/office/drawing/2014/main" id="{1E5828A6-BFEC-4AD1-B031-2760C6042600}"/>
              </a:ext>
            </a:extLst>
          </p:cNvPr>
          <p:cNvSpPr>
            <a:spLocks noGrp="1"/>
          </p:cNvSpPr>
          <p:nvPr>
            <p:ph type="body" idx="1"/>
          </p:nvPr>
        </p:nvSpPr>
        <p:spPr/>
        <p:txBody>
          <a:bodyPr/>
          <a:lstStyle/>
          <a:p>
            <a:r>
              <a:rPr lang="en-US" dirty="0"/>
              <a:t>Who doesn’t love a good chart?!</a:t>
            </a:r>
          </a:p>
        </p:txBody>
      </p:sp>
      <p:sp>
        <p:nvSpPr>
          <p:cNvPr id="4" name="Slide Number Placeholder 3">
            <a:extLst>
              <a:ext uri="{FF2B5EF4-FFF2-40B4-BE49-F238E27FC236}">
                <a16:creationId xmlns:a16="http://schemas.microsoft.com/office/drawing/2014/main" id="{8C7A22D3-D51C-4D87-82A4-7FE7771FBB90}"/>
              </a:ext>
            </a:extLst>
          </p:cNvPr>
          <p:cNvSpPr>
            <a:spLocks noGrp="1"/>
          </p:cNvSpPr>
          <p:nvPr>
            <p:ph type="sldNum" sz="quarter" idx="12"/>
          </p:nvPr>
        </p:nvSpPr>
        <p:spPr/>
        <p:txBody>
          <a:bodyPr/>
          <a:lstStyle/>
          <a:p>
            <a:fld id="{6D95AE55-B5F4-483D-AEFF-E8059F5502F5}" type="slidenum">
              <a:rPr lang="en-US" smtClean="0"/>
              <a:t>67</a:t>
            </a:fld>
            <a:endParaRPr lang="en-US"/>
          </a:p>
        </p:txBody>
      </p:sp>
    </p:spTree>
    <p:extLst>
      <p:ext uri="{BB962C8B-B14F-4D97-AF65-F5344CB8AC3E}">
        <p14:creationId xmlns:p14="http://schemas.microsoft.com/office/powerpoint/2010/main" val="36401803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BD55-BB2F-436C-8CEA-450E27F3883A}"/>
              </a:ext>
            </a:extLst>
          </p:cNvPr>
          <p:cNvSpPr>
            <a:spLocks noGrp="1"/>
          </p:cNvSpPr>
          <p:nvPr>
            <p:ph type="title"/>
          </p:nvPr>
        </p:nvSpPr>
        <p:spPr/>
        <p:txBody>
          <a:bodyPr/>
          <a:lstStyle/>
          <a:p>
            <a:r>
              <a:rPr lang="en-US" dirty="0"/>
              <a:t>Chart Types</a:t>
            </a:r>
          </a:p>
        </p:txBody>
      </p:sp>
      <p:sp>
        <p:nvSpPr>
          <p:cNvPr id="4" name="Slide Number Placeholder 3">
            <a:extLst>
              <a:ext uri="{FF2B5EF4-FFF2-40B4-BE49-F238E27FC236}">
                <a16:creationId xmlns:a16="http://schemas.microsoft.com/office/drawing/2014/main" id="{E9AE0D25-97FC-4F72-ACD3-9E44F065B38D}"/>
              </a:ext>
            </a:extLst>
          </p:cNvPr>
          <p:cNvSpPr>
            <a:spLocks noGrp="1"/>
          </p:cNvSpPr>
          <p:nvPr>
            <p:ph type="sldNum" sz="quarter" idx="12"/>
          </p:nvPr>
        </p:nvSpPr>
        <p:spPr/>
        <p:txBody>
          <a:bodyPr/>
          <a:lstStyle/>
          <a:p>
            <a:fld id="{6D95AE55-B5F4-483D-AEFF-E8059F5502F5}" type="slidenum">
              <a:rPr lang="en-US" smtClean="0"/>
              <a:t>68</a:t>
            </a:fld>
            <a:endParaRPr lang="en-US"/>
          </a:p>
        </p:txBody>
      </p:sp>
      <p:sp>
        <p:nvSpPr>
          <p:cNvPr id="8" name="Content Placeholder 7">
            <a:extLst>
              <a:ext uri="{FF2B5EF4-FFF2-40B4-BE49-F238E27FC236}">
                <a16:creationId xmlns:a16="http://schemas.microsoft.com/office/drawing/2014/main" id="{CB83F950-0882-45ED-9C16-DEC16CCF24A6}"/>
              </a:ext>
            </a:extLst>
          </p:cNvPr>
          <p:cNvSpPr>
            <a:spLocks noGrp="1"/>
          </p:cNvSpPr>
          <p:nvPr>
            <p:ph idx="1"/>
          </p:nvPr>
        </p:nvSpPr>
        <p:spPr>
          <a:xfrm>
            <a:off x="2358736" y="1825625"/>
            <a:ext cx="7658100" cy="4351338"/>
          </a:xfrm>
        </p:spPr>
        <p:txBody>
          <a:bodyPr>
            <a:normAutofit/>
          </a:bodyPr>
          <a:lstStyle/>
          <a:p>
            <a:r>
              <a:rPr lang="en-US" sz="3200" dirty="0"/>
              <a:t>First, decide how to present your data</a:t>
            </a:r>
          </a:p>
          <a:p>
            <a:r>
              <a:rPr lang="en-US" sz="3200" dirty="0"/>
              <a:t>Are you looking to show:</a:t>
            </a:r>
          </a:p>
          <a:p>
            <a:pPr lvl="1"/>
            <a:r>
              <a:rPr lang="en-US" sz="2800" dirty="0"/>
              <a:t>Trend over time</a:t>
            </a:r>
          </a:p>
          <a:p>
            <a:pPr lvl="1"/>
            <a:r>
              <a:rPr lang="en-US" sz="2800" dirty="0"/>
              <a:t>Composition</a:t>
            </a:r>
          </a:p>
          <a:p>
            <a:pPr lvl="1"/>
            <a:r>
              <a:rPr lang="en-US" sz="2800" dirty="0"/>
              <a:t>Compare / contrast</a:t>
            </a:r>
          </a:p>
          <a:p>
            <a:pPr lvl="1"/>
            <a:r>
              <a:rPr lang="en-US" sz="2800" dirty="0"/>
              <a:t>Distribution</a:t>
            </a:r>
          </a:p>
          <a:p>
            <a:pPr lvl="1"/>
            <a:r>
              <a:rPr lang="en-US" sz="2800" dirty="0"/>
              <a:t>Relationship</a:t>
            </a:r>
          </a:p>
        </p:txBody>
      </p:sp>
    </p:spTree>
    <p:extLst>
      <p:ext uri="{BB962C8B-B14F-4D97-AF65-F5344CB8AC3E}">
        <p14:creationId xmlns:p14="http://schemas.microsoft.com/office/powerpoint/2010/main" val="9759152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BD55-BB2F-436C-8CEA-450E27F3883A}"/>
              </a:ext>
            </a:extLst>
          </p:cNvPr>
          <p:cNvSpPr>
            <a:spLocks noGrp="1"/>
          </p:cNvSpPr>
          <p:nvPr>
            <p:ph type="title"/>
          </p:nvPr>
        </p:nvSpPr>
        <p:spPr/>
        <p:txBody>
          <a:bodyPr/>
          <a:lstStyle/>
          <a:p>
            <a:r>
              <a:rPr lang="en-US" dirty="0"/>
              <a:t>Chart Types</a:t>
            </a:r>
          </a:p>
        </p:txBody>
      </p:sp>
      <p:pic>
        <p:nvPicPr>
          <p:cNvPr id="6" name="Content Placeholder 5" descr="Diagram, schematic&#10;&#10;Description automatically generated">
            <a:extLst>
              <a:ext uri="{FF2B5EF4-FFF2-40B4-BE49-F238E27FC236}">
                <a16:creationId xmlns:a16="http://schemas.microsoft.com/office/drawing/2014/main" id="{BC3A0A27-9474-41E8-92A0-EBE2E8EDB5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1653" y="1075960"/>
            <a:ext cx="7998487" cy="5782040"/>
          </a:xfrm>
        </p:spPr>
      </p:pic>
      <p:sp>
        <p:nvSpPr>
          <p:cNvPr id="4" name="Slide Number Placeholder 3">
            <a:extLst>
              <a:ext uri="{FF2B5EF4-FFF2-40B4-BE49-F238E27FC236}">
                <a16:creationId xmlns:a16="http://schemas.microsoft.com/office/drawing/2014/main" id="{E9AE0D25-97FC-4F72-ACD3-9E44F065B38D}"/>
              </a:ext>
            </a:extLst>
          </p:cNvPr>
          <p:cNvSpPr>
            <a:spLocks noGrp="1"/>
          </p:cNvSpPr>
          <p:nvPr>
            <p:ph type="sldNum" sz="quarter" idx="12"/>
          </p:nvPr>
        </p:nvSpPr>
        <p:spPr/>
        <p:txBody>
          <a:bodyPr/>
          <a:lstStyle/>
          <a:p>
            <a:fld id="{6D95AE55-B5F4-483D-AEFF-E8059F5502F5}" type="slidenum">
              <a:rPr lang="en-US" smtClean="0"/>
              <a:t>69</a:t>
            </a:fld>
            <a:endParaRPr lang="en-US"/>
          </a:p>
        </p:txBody>
      </p:sp>
    </p:spTree>
    <p:extLst>
      <p:ext uri="{BB962C8B-B14F-4D97-AF65-F5344CB8AC3E}">
        <p14:creationId xmlns:p14="http://schemas.microsoft.com/office/powerpoint/2010/main" val="4188426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09C4B-F520-428B-9AA5-7390438970A0}"/>
              </a:ext>
            </a:extLst>
          </p:cNvPr>
          <p:cNvSpPr>
            <a:spLocks noGrp="1"/>
          </p:cNvSpPr>
          <p:nvPr>
            <p:ph type="title"/>
          </p:nvPr>
        </p:nvSpPr>
        <p:spPr>
          <a:xfrm>
            <a:off x="1366434" y="78246"/>
            <a:ext cx="8615766" cy="1325563"/>
          </a:xfrm>
        </p:spPr>
        <p:txBody>
          <a:bodyPr>
            <a:normAutofit/>
          </a:bodyPr>
          <a:lstStyle/>
          <a:p>
            <a:pPr algn="ctr"/>
            <a:r>
              <a:rPr lang="en-US" sz="6000" b="1" dirty="0"/>
              <a:t>Sections</a:t>
            </a:r>
          </a:p>
        </p:txBody>
      </p:sp>
      <p:sp>
        <p:nvSpPr>
          <p:cNvPr id="3" name="Content Placeholder 2">
            <a:extLst>
              <a:ext uri="{FF2B5EF4-FFF2-40B4-BE49-F238E27FC236}">
                <a16:creationId xmlns:a16="http://schemas.microsoft.com/office/drawing/2014/main" id="{2673B605-9ED6-4A41-9105-FFD803430408}"/>
              </a:ext>
            </a:extLst>
          </p:cNvPr>
          <p:cNvSpPr>
            <a:spLocks noGrp="1"/>
          </p:cNvSpPr>
          <p:nvPr>
            <p:ph idx="1"/>
          </p:nvPr>
        </p:nvSpPr>
        <p:spPr>
          <a:xfrm>
            <a:off x="3295972" y="1805960"/>
            <a:ext cx="7116389" cy="4928858"/>
          </a:xfrm>
        </p:spPr>
        <p:txBody>
          <a:bodyPr>
            <a:normAutofit fontScale="92500" lnSpcReduction="20000"/>
          </a:bodyPr>
          <a:lstStyle/>
          <a:p>
            <a:pPr marL="0" indent="0">
              <a:buNone/>
            </a:pPr>
            <a:r>
              <a:rPr lang="en-US" sz="4400" dirty="0"/>
              <a:t>1 – About R</a:t>
            </a:r>
          </a:p>
          <a:p>
            <a:pPr marL="0" indent="0">
              <a:buNone/>
            </a:pPr>
            <a:r>
              <a:rPr lang="en-US" sz="4400" dirty="0"/>
              <a:t>2 – The Basics of Programming</a:t>
            </a:r>
          </a:p>
          <a:p>
            <a:pPr marL="0" indent="0">
              <a:buNone/>
            </a:pPr>
            <a:r>
              <a:rPr lang="en-US" sz="4400" dirty="0"/>
              <a:t>3 – Working With Your Data</a:t>
            </a:r>
          </a:p>
          <a:p>
            <a:pPr marL="0" indent="0">
              <a:buNone/>
            </a:pPr>
            <a:r>
              <a:rPr lang="en-US" sz="4400" dirty="0"/>
              <a:t>4 – Basic Data Manipulation</a:t>
            </a:r>
          </a:p>
          <a:p>
            <a:pPr marL="0" indent="0">
              <a:buNone/>
            </a:pPr>
            <a:r>
              <a:rPr lang="en-US" sz="4400" dirty="0"/>
              <a:t>5 – Let’s Make Charts</a:t>
            </a:r>
          </a:p>
          <a:p>
            <a:pPr marL="0" indent="0">
              <a:buNone/>
            </a:pPr>
            <a:r>
              <a:rPr lang="en-US" sz="4400" dirty="0"/>
              <a:t>6 – Basic Analysis</a:t>
            </a:r>
          </a:p>
          <a:p>
            <a:pPr marL="0" indent="0">
              <a:buNone/>
            </a:pPr>
            <a:r>
              <a:rPr lang="en-US" sz="4400" dirty="0"/>
              <a:t>7 – </a:t>
            </a:r>
            <a:r>
              <a:rPr lang="en-US" sz="4400" dirty="0" err="1"/>
              <a:t>Tidyverse</a:t>
            </a:r>
            <a:r>
              <a:rPr lang="en-US" sz="4400" dirty="0"/>
              <a:t> </a:t>
            </a:r>
          </a:p>
          <a:p>
            <a:pPr marL="0" indent="0">
              <a:buNone/>
            </a:pPr>
            <a:r>
              <a:rPr lang="en-US" sz="4400" dirty="0"/>
              <a:t>8 – Other Thoughts</a:t>
            </a:r>
          </a:p>
        </p:txBody>
      </p:sp>
      <p:sp>
        <p:nvSpPr>
          <p:cNvPr id="4" name="TextBox 3">
            <a:extLst>
              <a:ext uri="{FF2B5EF4-FFF2-40B4-BE49-F238E27FC236}">
                <a16:creationId xmlns:a16="http://schemas.microsoft.com/office/drawing/2014/main" id="{2941E9A6-1C9F-44A9-9F57-18AEFCA033FD}"/>
              </a:ext>
            </a:extLst>
          </p:cNvPr>
          <p:cNvSpPr txBox="1"/>
          <p:nvPr/>
        </p:nvSpPr>
        <p:spPr>
          <a:xfrm>
            <a:off x="285135" y="1690688"/>
            <a:ext cx="2743200" cy="646331"/>
          </a:xfrm>
          <a:prstGeom prst="rect">
            <a:avLst/>
          </a:prstGeom>
          <a:noFill/>
        </p:spPr>
        <p:txBody>
          <a:bodyPr wrap="square" rtlCol="0">
            <a:spAutoFit/>
          </a:bodyPr>
          <a:lstStyle/>
          <a:p>
            <a:pPr algn="ctr"/>
            <a:r>
              <a:rPr lang="en-US" sz="3600" b="1" cap="small" dirty="0">
                <a:solidFill>
                  <a:srgbClr val="FF0000"/>
                </a:solidFill>
              </a:rPr>
              <a:t>Introduction</a:t>
            </a:r>
            <a:endParaRPr lang="en-US" sz="2400" b="1" cap="small" dirty="0">
              <a:solidFill>
                <a:srgbClr val="FF0000"/>
              </a:solidFill>
            </a:endParaRPr>
          </a:p>
        </p:txBody>
      </p:sp>
      <p:sp>
        <p:nvSpPr>
          <p:cNvPr id="6" name="TextBox 5">
            <a:extLst>
              <a:ext uri="{FF2B5EF4-FFF2-40B4-BE49-F238E27FC236}">
                <a16:creationId xmlns:a16="http://schemas.microsoft.com/office/drawing/2014/main" id="{ADA7AA81-0E4D-4643-A9CD-C59355390E79}"/>
              </a:ext>
            </a:extLst>
          </p:cNvPr>
          <p:cNvSpPr txBox="1"/>
          <p:nvPr/>
        </p:nvSpPr>
        <p:spPr>
          <a:xfrm>
            <a:off x="285135" y="2216714"/>
            <a:ext cx="2743200" cy="646331"/>
          </a:xfrm>
          <a:prstGeom prst="rect">
            <a:avLst/>
          </a:prstGeom>
          <a:noFill/>
        </p:spPr>
        <p:txBody>
          <a:bodyPr wrap="square" rtlCol="0">
            <a:spAutoFit/>
          </a:bodyPr>
          <a:lstStyle/>
          <a:p>
            <a:pPr algn="ctr"/>
            <a:r>
              <a:rPr lang="en-US" sz="3600" b="1" cap="small" dirty="0">
                <a:solidFill>
                  <a:srgbClr val="FF0000"/>
                </a:solidFill>
              </a:rPr>
              <a:t>Explore</a:t>
            </a:r>
            <a:endParaRPr lang="en-US" sz="2400" b="1" cap="small" dirty="0">
              <a:solidFill>
                <a:srgbClr val="FF0000"/>
              </a:solidFill>
            </a:endParaRPr>
          </a:p>
        </p:txBody>
      </p:sp>
      <p:sp>
        <p:nvSpPr>
          <p:cNvPr id="8" name="TextBox 7">
            <a:extLst>
              <a:ext uri="{FF2B5EF4-FFF2-40B4-BE49-F238E27FC236}">
                <a16:creationId xmlns:a16="http://schemas.microsoft.com/office/drawing/2014/main" id="{CE494555-398F-455F-879B-487968ABC919}"/>
              </a:ext>
            </a:extLst>
          </p:cNvPr>
          <p:cNvSpPr txBox="1"/>
          <p:nvPr/>
        </p:nvSpPr>
        <p:spPr>
          <a:xfrm>
            <a:off x="285135" y="3105834"/>
            <a:ext cx="2743200" cy="646331"/>
          </a:xfrm>
          <a:prstGeom prst="rect">
            <a:avLst/>
          </a:prstGeom>
          <a:noFill/>
        </p:spPr>
        <p:txBody>
          <a:bodyPr wrap="square" rtlCol="0">
            <a:spAutoFit/>
          </a:bodyPr>
          <a:lstStyle/>
          <a:p>
            <a:pPr algn="ctr"/>
            <a:r>
              <a:rPr lang="en-US" sz="3600" b="1" cap="small" dirty="0">
                <a:solidFill>
                  <a:srgbClr val="FF0000"/>
                </a:solidFill>
              </a:rPr>
              <a:t>Wrangle</a:t>
            </a:r>
            <a:endParaRPr lang="en-US" sz="2400" b="1" cap="small" dirty="0">
              <a:solidFill>
                <a:srgbClr val="FF0000"/>
              </a:solidFill>
            </a:endParaRPr>
          </a:p>
        </p:txBody>
      </p:sp>
      <p:sp>
        <p:nvSpPr>
          <p:cNvPr id="10" name="TextBox 9">
            <a:extLst>
              <a:ext uri="{FF2B5EF4-FFF2-40B4-BE49-F238E27FC236}">
                <a16:creationId xmlns:a16="http://schemas.microsoft.com/office/drawing/2014/main" id="{CF66F8CE-444F-49A1-B325-3EFE80AD825D}"/>
              </a:ext>
            </a:extLst>
          </p:cNvPr>
          <p:cNvSpPr txBox="1"/>
          <p:nvPr/>
        </p:nvSpPr>
        <p:spPr>
          <a:xfrm>
            <a:off x="285135" y="3947223"/>
            <a:ext cx="2743200" cy="646331"/>
          </a:xfrm>
          <a:prstGeom prst="rect">
            <a:avLst/>
          </a:prstGeom>
          <a:noFill/>
        </p:spPr>
        <p:txBody>
          <a:bodyPr wrap="square" rtlCol="0">
            <a:spAutoFit/>
          </a:bodyPr>
          <a:lstStyle/>
          <a:p>
            <a:pPr algn="ctr"/>
            <a:r>
              <a:rPr lang="en-US" sz="3600" b="1" cap="small" dirty="0">
                <a:solidFill>
                  <a:srgbClr val="FF0000"/>
                </a:solidFill>
              </a:rPr>
              <a:t>Visualize</a:t>
            </a:r>
            <a:endParaRPr lang="en-US" sz="2400" b="1" cap="small" dirty="0">
              <a:solidFill>
                <a:srgbClr val="FF0000"/>
              </a:solidFill>
            </a:endParaRPr>
          </a:p>
        </p:txBody>
      </p:sp>
      <p:sp>
        <p:nvSpPr>
          <p:cNvPr id="12" name="TextBox 11">
            <a:extLst>
              <a:ext uri="{FF2B5EF4-FFF2-40B4-BE49-F238E27FC236}">
                <a16:creationId xmlns:a16="http://schemas.microsoft.com/office/drawing/2014/main" id="{0289C0FD-262A-427B-8F3B-F9A21079E2DD}"/>
              </a:ext>
            </a:extLst>
          </p:cNvPr>
          <p:cNvSpPr txBox="1"/>
          <p:nvPr/>
        </p:nvSpPr>
        <p:spPr>
          <a:xfrm>
            <a:off x="285135" y="4520981"/>
            <a:ext cx="2743200" cy="646331"/>
          </a:xfrm>
          <a:prstGeom prst="rect">
            <a:avLst/>
          </a:prstGeom>
          <a:noFill/>
        </p:spPr>
        <p:txBody>
          <a:bodyPr wrap="square" rtlCol="0">
            <a:spAutoFit/>
          </a:bodyPr>
          <a:lstStyle/>
          <a:p>
            <a:pPr algn="ctr"/>
            <a:r>
              <a:rPr lang="en-US" sz="3600" b="1" cap="small" dirty="0">
                <a:solidFill>
                  <a:srgbClr val="FF0000"/>
                </a:solidFill>
              </a:rPr>
              <a:t>Model</a:t>
            </a:r>
            <a:endParaRPr lang="en-US" sz="2400" b="1" cap="small" dirty="0">
              <a:solidFill>
                <a:srgbClr val="FF0000"/>
              </a:solidFill>
            </a:endParaRPr>
          </a:p>
        </p:txBody>
      </p:sp>
      <p:sp>
        <p:nvSpPr>
          <p:cNvPr id="14" name="TextBox 13">
            <a:extLst>
              <a:ext uri="{FF2B5EF4-FFF2-40B4-BE49-F238E27FC236}">
                <a16:creationId xmlns:a16="http://schemas.microsoft.com/office/drawing/2014/main" id="{3B9A91E9-9634-4E51-B70F-71825094627E}"/>
              </a:ext>
            </a:extLst>
          </p:cNvPr>
          <p:cNvSpPr txBox="1"/>
          <p:nvPr/>
        </p:nvSpPr>
        <p:spPr>
          <a:xfrm>
            <a:off x="285135" y="5094739"/>
            <a:ext cx="2743200" cy="646331"/>
          </a:xfrm>
          <a:prstGeom prst="rect">
            <a:avLst/>
          </a:prstGeom>
          <a:noFill/>
        </p:spPr>
        <p:txBody>
          <a:bodyPr wrap="square" rtlCol="0">
            <a:spAutoFit/>
          </a:bodyPr>
          <a:lstStyle/>
          <a:p>
            <a:pPr algn="ctr"/>
            <a:r>
              <a:rPr lang="en-US" sz="3600" b="1" cap="small" dirty="0">
                <a:solidFill>
                  <a:srgbClr val="FF0000"/>
                </a:solidFill>
              </a:rPr>
              <a:t>Simplify</a:t>
            </a:r>
            <a:endParaRPr lang="en-US" sz="2400" b="1" cap="small" dirty="0">
              <a:solidFill>
                <a:srgbClr val="FF0000"/>
              </a:solidFill>
            </a:endParaRPr>
          </a:p>
        </p:txBody>
      </p:sp>
      <p:sp>
        <p:nvSpPr>
          <p:cNvPr id="5" name="Slide Number Placeholder 4">
            <a:extLst>
              <a:ext uri="{FF2B5EF4-FFF2-40B4-BE49-F238E27FC236}">
                <a16:creationId xmlns:a16="http://schemas.microsoft.com/office/drawing/2014/main" id="{12D89051-758B-4614-8046-7D50EAD22235}"/>
              </a:ext>
            </a:extLst>
          </p:cNvPr>
          <p:cNvSpPr>
            <a:spLocks noGrp="1"/>
          </p:cNvSpPr>
          <p:nvPr>
            <p:ph type="sldNum" sz="quarter" idx="12"/>
          </p:nvPr>
        </p:nvSpPr>
        <p:spPr/>
        <p:txBody>
          <a:bodyPr/>
          <a:lstStyle/>
          <a:p>
            <a:fld id="{6D95AE55-B5F4-483D-AEFF-E8059F5502F5}" type="slidenum">
              <a:rPr lang="en-US" smtClean="0"/>
              <a:t>7</a:t>
            </a:fld>
            <a:endParaRPr lang="en-US"/>
          </a:p>
        </p:txBody>
      </p:sp>
    </p:spTree>
    <p:extLst>
      <p:ext uri="{BB962C8B-B14F-4D97-AF65-F5344CB8AC3E}">
        <p14:creationId xmlns:p14="http://schemas.microsoft.com/office/powerpoint/2010/main" val="181510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D2D8-6EEE-46D5-9794-778A6880AAF2}"/>
              </a:ext>
            </a:extLst>
          </p:cNvPr>
          <p:cNvSpPr>
            <a:spLocks noGrp="1"/>
          </p:cNvSpPr>
          <p:nvPr>
            <p:ph type="title"/>
          </p:nvPr>
        </p:nvSpPr>
        <p:spPr/>
        <p:txBody>
          <a:bodyPr/>
          <a:lstStyle/>
          <a:p>
            <a:r>
              <a:rPr lang="en-US" dirty="0"/>
              <a:t>Chart Basics</a:t>
            </a:r>
          </a:p>
        </p:txBody>
      </p:sp>
      <p:sp>
        <p:nvSpPr>
          <p:cNvPr id="3" name="Content Placeholder 2">
            <a:extLst>
              <a:ext uri="{FF2B5EF4-FFF2-40B4-BE49-F238E27FC236}">
                <a16:creationId xmlns:a16="http://schemas.microsoft.com/office/drawing/2014/main" id="{D0AEB7DA-85E1-4A00-AB09-2E6530E3261C}"/>
              </a:ext>
            </a:extLst>
          </p:cNvPr>
          <p:cNvSpPr>
            <a:spLocks noGrp="1"/>
          </p:cNvSpPr>
          <p:nvPr>
            <p:ph idx="1"/>
          </p:nvPr>
        </p:nvSpPr>
        <p:spPr>
          <a:xfrm>
            <a:off x="838200" y="1825625"/>
            <a:ext cx="9161206" cy="4351338"/>
          </a:xfrm>
        </p:spPr>
        <p:txBody>
          <a:bodyPr/>
          <a:lstStyle/>
          <a:p>
            <a:r>
              <a:rPr lang="en-US" dirty="0"/>
              <a:t>Use base function plot()</a:t>
            </a:r>
          </a:p>
          <a:p>
            <a:pPr lvl="1"/>
            <a:r>
              <a:rPr lang="en-US" dirty="0"/>
              <a:t>Syntax is plot(</a:t>
            </a:r>
            <a:r>
              <a:rPr lang="en-US" dirty="0" err="1"/>
              <a:t>yaxiscolumn</a:t>
            </a:r>
            <a:r>
              <a:rPr lang="en-US" dirty="0"/>
              <a:t> ~ </a:t>
            </a:r>
            <a:r>
              <a:rPr lang="en-US" dirty="0" err="1"/>
              <a:t>xaxiscolumn</a:t>
            </a:r>
            <a:r>
              <a:rPr lang="en-US" dirty="0"/>
              <a:t>, data = </a:t>
            </a:r>
            <a:r>
              <a:rPr lang="en-US" dirty="0" err="1"/>
              <a:t>dataname</a:t>
            </a:r>
            <a:r>
              <a:rPr lang="en-US" dirty="0"/>
              <a:t>)</a:t>
            </a:r>
          </a:p>
          <a:p>
            <a:r>
              <a:rPr lang="en-US" dirty="0"/>
              <a:t>Using plot() is very quick and easy!</a:t>
            </a:r>
          </a:p>
          <a:p>
            <a:endParaRPr lang="en-US" dirty="0"/>
          </a:p>
        </p:txBody>
      </p:sp>
      <p:sp>
        <p:nvSpPr>
          <p:cNvPr id="4" name="Slide Number Placeholder 3">
            <a:extLst>
              <a:ext uri="{FF2B5EF4-FFF2-40B4-BE49-F238E27FC236}">
                <a16:creationId xmlns:a16="http://schemas.microsoft.com/office/drawing/2014/main" id="{6C71F8D6-4315-4CFB-BCD9-9ADF549C5991}"/>
              </a:ext>
            </a:extLst>
          </p:cNvPr>
          <p:cNvSpPr>
            <a:spLocks noGrp="1"/>
          </p:cNvSpPr>
          <p:nvPr>
            <p:ph type="sldNum" sz="quarter" idx="12"/>
          </p:nvPr>
        </p:nvSpPr>
        <p:spPr/>
        <p:txBody>
          <a:bodyPr/>
          <a:lstStyle/>
          <a:p>
            <a:fld id="{6D95AE55-B5F4-483D-AEFF-E8059F5502F5}" type="slidenum">
              <a:rPr lang="en-US" smtClean="0"/>
              <a:t>70</a:t>
            </a:fld>
            <a:endParaRPr lang="en-US"/>
          </a:p>
        </p:txBody>
      </p:sp>
      <p:pic>
        <p:nvPicPr>
          <p:cNvPr id="5" name="Picture 4">
            <a:extLst>
              <a:ext uri="{FF2B5EF4-FFF2-40B4-BE49-F238E27FC236}">
                <a16:creationId xmlns:a16="http://schemas.microsoft.com/office/drawing/2014/main" id="{68CFBB17-129C-462A-9E1C-D35C724FB201}"/>
              </a:ext>
            </a:extLst>
          </p:cNvPr>
          <p:cNvPicPr>
            <a:picLocks noChangeAspect="1"/>
          </p:cNvPicPr>
          <p:nvPr/>
        </p:nvPicPr>
        <p:blipFill rotWithShape="1">
          <a:blip r:embed="rId2"/>
          <a:srcRect t="15585"/>
          <a:stretch/>
        </p:blipFill>
        <p:spPr>
          <a:xfrm>
            <a:off x="3701826" y="3557857"/>
            <a:ext cx="5159187" cy="3300143"/>
          </a:xfrm>
          <a:prstGeom prst="rect">
            <a:avLst/>
          </a:prstGeom>
        </p:spPr>
      </p:pic>
    </p:spTree>
    <p:extLst>
      <p:ext uri="{BB962C8B-B14F-4D97-AF65-F5344CB8AC3E}">
        <p14:creationId xmlns:p14="http://schemas.microsoft.com/office/powerpoint/2010/main" val="17382764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3B2E-33EB-4D88-83CC-6BB7B333153B}"/>
              </a:ext>
            </a:extLst>
          </p:cNvPr>
          <p:cNvSpPr>
            <a:spLocks noGrp="1"/>
          </p:cNvSpPr>
          <p:nvPr>
            <p:ph type="title"/>
          </p:nvPr>
        </p:nvSpPr>
        <p:spPr/>
        <p:txBody>
          <a:bodyPr/>
          <a:lstStyle/>
          <a:p>
            <a:r>
              <a:rPr lang="en-US" dirty="0"/>
              <a:t>ggplot2 – A Better Way</a:t>
            </a:r>
          </a:p>
        </p:txBody>
      </p:sp>
      <p:sp>
        <p:nvSpPr>
          <p:cNvPr id="3" name="Content Placeholder 2">
            <a:extLst>
              <a:ext uri="{FF2B5EF4-FFF2-40B4-BE49-F238E27FC236}">
                <a16:creationId xmlns:a16="http://schemas.microsoft.com/office/drawing/2014/main" id="{07E1228D-410A-4A3F-B3BA-BC740514C1CC}"/>
              </a:ext>
            </a:extLst>
          </p:cNvPr>
          <p:cNvSpPr>
            <a:spLocks noGrp="1"/>
          </p:cNvSpPr>
          <p:nvPr>
            <p:ph idx="1"/>
          </p:nvPr>
        </p:nvSpPr>
        <p:spPr/>
        <p:txBody>
          <a:bodyPr/>
          <a:lstStyle/>
          <a:p>
            <a:r>
              <a:rPr lang="en-US" dirty="0"/>
              <a:t>We’re getting ahead of ourselves: ggplot2 is part of the “</a:t>
            </a:r>
            <a:r>
              <a:rPr lang="en-US" dirty="0" err="1"/>
              <a:t>tidyverse</a:t>
            </a:r>
            <a:r>
              <a:rPr lang="en-US" dirty="0"/>
              <a:t>” group of packages. We’ll learn more about them later</a:t>
            </a:r>
          </a:p>
          <a:p>
            <a:endParaRPr lang="en-US" dirty="0"/>
          </a:p>
          <a:p>
            <a:r>
              <a:rPr lang="en-US" dirty="0"/>
              <a:t>Why use ggplot2 over base plot? </a:t>
            </a:r>
          </a:p>
          <a:p>
            <a:pPr lvl="1"/>
            <a:r>
              <a:rPr lang="en-US" dirty="0"/>
              <a:t>Faster to hit ground running</a:t>
            </a:r>
          </a:p>
          <a:p>
            <a:pPr lvl="1"/>
            <a:r>
              <a:rPr lang="en-US" dirty="0"/>
              <a:t>If you make anything beyond basics, it’s easier</a:t>
            </a:r>
          </a:p>
        </p:txBody>
      </p:sp>
      <p:sp>
        <p:nvSpPr>
          <p:cNvPr id="4" name="Slide Number Placeholder 3">
            <a:extLst>
              <a:ext uri="{FF2B5EF4-FFF2-40B4-BE49-F238E27FC236}">
                <a16:creationId xmlns:a16="http://schemas.microsoft.com/office/drawing/2014/main" id="{8CB28D5C-E81F-4CC9-A0B6-8FF18C4DF7A2}"/>
              </a:ext>
            </a:extLst>
          </p:cNvPr>
          <p:cNvSpPr>
            <a:spLocks noGrp="1"/>
          </p:cNvSpPr>
          <p:nvPr>
            <p:ph type="sldNum" sz="quarter" idx="12"/>
          </p:nvPr>
        </p:nvSpPr>
        <p:spPr/>
        <p:txBody>
          <a:bodyPr/>
          <a:lstStyle/>
          <a:p>
            <a:fld id="{6D95AE55-B5F4-483D-AEFF-E8059F5502F5}" type="slidenum">
              <a:rPr lang="en-US" smtClean="0"/>
              <a:t>71</a:t>
            </a:fld>
            <a:endParaRPr lang="en-US"/>
          </a:p>
        </p:txBody>
      </p:sp>
    </p:spTree>
    <p:extLst>
      <p:ext uri="{BB962C8B-B14F-4D97-AF65-F5344CB8AC3E}">
        <p14:creationId xmlns:p14="http://schemas.microsoft.com/office/powerpoint/2010/main" val="10810565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FCD6-BF4C-4878-8769-16B947165E95}"/>
              </a:ext>
            </a:extLst>
          </p:cNvPr>
          <p:cNvSpPr>
            <a:spLocks noGrp="1"/>
          </p:cNvSpPr>
          <p:nvPr>
            <p:ph type="title"/>
          </p:nvPr>
        </p:nvSpPr>
        <p:spPr/>
        <p:txBody>
          <a:bodyPr/>
          <a:lstStyle/>
          <a:p>
            <a:r>
              <a:rPr lang="en-US" dirty="0"/>
              <a:t>ggplot2</a:t>
            </a:r>
          </a:p>
        </p:txBody>
      </p:sp>
      <p:sp>
        <p:nvSpPr>
          <p:cNvPr id="3" name="Content Placeholder 2">
            <a:extLst>
              <a:ext uri="{FF2B5EF4-FFF2-40B4-BE49-F238E27FC236}">
                <a16:creationId xmlns:a16="http://schemas.microsoft.com/office/drawing/2014/main" id="{C33E3CB4-496B-42C3-BE34-5470079E08BF}"/>
              </a:ext>
            </a:extLst>
          </p:cNvPr>
          <p:cNvSpPr>
            <a:spLocks noGrp="1"/>
          </p:cNvSpPr>
          <p:nvPr>
            <p:ph idx="1"/>
          </p:nvPr>
        </p:nvSpPr>
        <p:spPr>
          <a:xfrm>
            <a:off x="838200" y="1825624"/>
            <a:ext cx="5650149" cy="4846907"/>
          </a:xfrm>
        </p:spPr>
        <p:txBody>
          <a:bodyPr>
            <a:normAutofit/>
          </a:bodyPr>
          <a:lstStyle/>
          <a:p>
            <a:r>
              <a:rPr lang="en-US" dirty="0"/>
              <a:t>Use a “+” to connect between lines</a:t>
            </a:r>
          </a:p>
          <a:p>
            <a:r>
              <a:rPr lang="en-US" dirty="0"/>
              <a:t>The </a:t>
            </a:r>
            <a:r>
              <a:rPr lang="en-US" dirty="0" err="1"/>
              <a:t>aes</a:t>
            </a:r>
            <a:r>
              <a:rPr lang="en-US" dirty="0"/>
              <a:t>() command is the “aesthetics”. Set which columns are equal to x, y, color, fill, and group. </a:t>
            </a:r>
          </a:p>
          <a:p>
            <a:r>
              <a:rPr lang="en-US" dirty="0"/>
              <a:t>Control aspects of the axes (and other parts) with “scale_”, e.g., </a:t>
            </a:r>
            <a:r>
              <a:rPr lang="en-US" dirty="0" err="1"/>
              <a:t>scale_y_continuous</a:t>
            </a:r>
            <a:r>
              <a:rPr lang="en-US" dirty="0"/>
              <a:t>, </a:t>
            </a:r>
            <a:r>
              <a:rPr lang="en-US" dirty="0" err="1"/>
              <a:t>scale_x_discrete</a:t>
            </a:r>
            <a:endParaRPr lang="en-US" dirty="0"/>
          </a:p>
          <a:p>
            <a:r>
              <a:rPr lang="en-US" dirty="0"/>
              <a:t>Add data using “</a:t>
            </a:r>
            <a:r>
              <a:rPr lang="en-US" dirty="0" err="1"/>
              <a:t>geom</a:t>
            </a:r>
            <a:r>
              <a:rPr lang="en-US" dirty="0"/>
              <a:t>_”, e.g., </a:t>
            </a:r>
            <a:r>
              <a:rPr lang="en-US" dirty="0" err="1"/>
              <a:t>geom_point</a:t>
            </a:r>
            <a:r>
              <a:rPr lang="en-US" dirty="0"/>
              <a:t>(), </a:t>
            </a:r>
            <a:r>
              <a:rPr lang="en-US" dirty="0" err="1"/>
              <a:t>geom_line</a:t>
            </a:r>
            <a:r>
              <a:rPr lang="en-US" dirty="0"/>
              <a:t>(), </a:t>
            </a:r>
            <a:r>
              <a:rPr lang="en-US" dirty="0" err="1"/>
              <a:t>etc</a:t>
            </a:r>
            <a:endParaRPr lang="en-US" dirty="0"/>
          </a:p>
          <a:p>
            <a:r>
              <a:rPr lang="en-US" dirty="0"/>
              <a:t>Set visual elements using theme()</a:t>
            </a:r>
          </a:p>
        </p:txBody>
      </p:sp>
      <p:sp>
        <p:nvSpPr>
          <p:cNvPr id="4" name="Slide Number Placeholder 3">
            <a:extLst>
              <a:ext uri="{FF2B5EF4-FFF2-40B4-BE49-F238E27FC236}">
                <a16:creationId xmlns:a16="http://schemas.microsoft.com/office/drawing/2014/main" id="{67889695-1029-45D7-8CA0-E5AA27A170C7}"/>
              </a:ext>
            </a:extLst>
          </p:cNvPr>
          <p:cNvSpPr>
            <a:spLocks noGrp="1"/>
          </p:cNvSpPr>
          <p:nvPr>
            <p:ph type="sldNum" sz="quarter" idx="12"/>
          </p:nvPr>
        </p:nvSpPr>
        <p:spPr/>
        <p:txBody>
          <a:bodyPr/>
          <a:lstStyle/>
          <a:p>
            <a:fld id="{6D95AE55-B5F4-483D-AEFF-E8059F5502F5}" type="slidenum">
              <a:rPr lang="en-US" smtClean="0"/>
              <a:t>72</a:t>
            </a:fld>
            <a:endParaRPr lang="en-US"/>
          </a:p>
        </p:txBody>
      </p:sp>
      <p:sp>
        <p:nvSpPr>
          <p:cNvPr id="5" name="Content Placeholder 2">
            <a:extLst>
              <a:ext uri="{FF2B5EF4-FFF2-40B4-BE49-F238E27FC236}">
                <a16:creationId xmlns:a16="http://schemas.microsoft.com/office/drawing/2014/main" id="{22DFA84D-5B63-4CA6-A793-9D0D90C43EF1}"/>
              </a:ext>
            </a:extLst>
          </p:cNvPr>
          <p:cNvSpPr txBox="1">
            <a:spLocks/>
          </p:cNvSpPr>
          <p:nvPr/>
        </p:nvSpPr>
        <p:spPr>
          <a:xfrm>
            <a:off x="7182407" y="2782111"/>
            <a:ext cx="4909075" cy="34417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a:t>
            </a:r>
            <a:r>
              <a:rPr lang="en-US" sz="2000" dirty="0" err="1">
                <a:latin typeface="Consolas" panose="020B0609020204030204" pitchFamily="49" charset="0"/>
              </a:rPr>
              <a:t>mydataframe</a:t>
            </a: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xcolumn</a:t>
            </a:r>
            <a:r>
              <a:rPr lang="en-US" sz="2000" dirty="0">
                <a:latin typeface="Consolas" panose="020B0609020204030204" pitchFamily="49" charset="0"/>
              </a:rPr>
              <a:t>, y = </a:t>
            </a:r>
            <a:r>
              <a:rPr lang="en-US" sz="2000" dirty="0" err="1">
                <a:latin typeface="Consolas" panose="020B0609020204030204" pitchFamily="49" charset="0"/>
              </a:rPr>
              <a:t>ycolumn</a:t>
            </a:r>
            <a:r>
              <a:rPr lang="en-US" sz="2000" dirty="0">
                <a:latin typeface="Consolas" panose="020B0609020204030204" pitchFamily="49" charset="0"/>
              </a:rPr>
              <a:t>, group = Year)) +</a:t>
            </a:r>
          </a:p>
          <a:p>
            <a:pPr marL="0" indent="0">
              <a:buNone/>
            </a:pPr>
            <a:r>
              <a:rPr lang="en-US" sz="2000" dirty="0" err="1">
                <a:latin typeface="Consolas" panose="020B0609020204030204" pitchFamily="49" charset="0"/>
              </a:rPr>
              <a:t>scale_x_continuous</a:t>
            </a:r>
            <a:r>
              <a:rPr lang="en-US" sz="2000" dirty="0">
                <a:latin typeface="Consolas" panose="020B0609020204030204" pitchFamily="49" charset="0"/>
              </a:rPr>
              <a:t>(breaks = c(1990, 2000, 2010, 2020)) +</a:t>
            </a:r>
          </a:p>
          <a:p>
            <a:pPr marL="0" indent="0">
              <a:buNone/>
            </a:pPr>
            <a:r>
              <a:rPr lang="en-US" sz="2000" dirty="0" err="1">
                <a:latin typeface="Consolas" panose="020B0609020204030204" pitchFamily="49" charset="0"/>
              </a:rPr>
              <a:t>geom_line</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grpSp>
        <p:nvGrpSpPr>
          <p:cNvPr id="10" name="Group 9">
            <a:extLst>
              <a:ext uri="{FF2B5EF4-FFF2-40B4-BE49-F238E27FC236}">
                <a16:creationId xmlns:a16="http://schemas.microsoft.com/office/drawing/2014/main" id="{68B37988-AA99-4E4C-B732-9AF4BEF52DFC}"/>
              </a:ext>
            </a:extLst>
          </p:cNvPr>
          <p:cNvGrpSpPr/>
          <p:nvPr/>
        </p:nvGrpSpPr>
        <p:grpSpPr>
          <a:xfrm>
            <a:off x="10398869" y="2033080"/>
            <a:ext cx="1339693" cy="1128514"/>
            <a:chOff x="10398869" y="2033080"/>
            <a:chExt cx="1339693" cy="1128514"/>
          </a:xfrm>
        </p:grpSpPr>
        <p:sp>
          <p:nvSpPr>
            <p:cNvPr id="8" name="Freeform: Shape 7">
              <a:extLst>
                <a:ext uri="{FF2B5EF4-FFF2-40B4-BE49-F238E27FC236}">
                  <a16:creationId xmlns:a16="http://schemas.microsoft.com/office/drawing/2014/main" id="{2E92D931-084C-4C76-9BA5-B1222DDF045A}"/>
                </a:ext>
              </a:extLst>
            </p:cNvPr>
            <p:cNvSpPr/>
            <p:nvPr/>
          </p:nvSpPr>
          <p:spPr>
            <a:xfrm>
              <a:off x="10398869" y="2033080"/>
              <a:ext cx="1339693" cy="1021405"/>
            </a:xfrm>
            <a:custGeom>
              <a:avLst/>
              <a:gdLst>
                <a:gd name="connsiteX0" fmla="*/ 0 w 1200933"/>
                <a:gd name="connsiteY0" fmla="*/ 0 h 924128"/>
                <a:gd name="connsiteX1" fmla="*/ 1108953 w 1200933"/>
                <a:gd name="connsiteY1" fmla="*/ 194553 h 924128"/>
                <a:gd name="connsiteX2" fmla="*/ 1060315 w 1200933"/>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22705"/>
                <a:gd name="connsiteY0" fmla="*/ 0 h 943584"/>
                <a:gd name="connsiteX1" fmla="*/ 1274323 w 1322705"/>
                <a:gd name="connsiteY1" fmla="*/ 282102 h 943584"/>
                <a:gd name="connsiteX2" fmla="*/ 982494 w 1322705"/>
                <a:gd name="connsiteY2" fmla="*/ 943584 h 943584"/>
                <a:gd name="connsiteX0" fmla="*/ 0 w 1335590"/>
                <a:gd name="connsiteY0" fmla="*/ 0 h 943584"/>
                <a:gd name="connsiteX1" fmla="*/ 1274323 w 1335590"/>
                <a:gd name="connsiteY1" fmla="*/ 282102 h 943584"/>
                <a:gd name="connsiteX2" fmla="*/ 982494 w 1335590"/>
                <a:gd name="connsiteY2" fmla="*/ 943584 h 943584"/>
                <a:gd name="connsiteX0" fmla="*/ 0 w 1339693"/>
                <a:gd name="connsiteY0" fmla="*/ 0 h 943584"/>
                <a:gd name="connsiteX1" fmla="*/ 1274323 w 1339693"/>
                <a:gd name="connsiteY1" fmla="*/ 282102 h 943584"/>
                <a:gd name="connsiteX2" fmla="*/ 982494 w 1339693"/>
                <a:gd name="connsiteY2" fmla="*/ 943584 h 943584"/>
                <a:gd name="connsiteX0" fmla="*/ 0 w 1339693"/>
                <a:gd name="connsiteY0" fmla="*/ 0 h 1021405"/>
                <a:gd name="connsiteX1" fmla="*/ 1274323 w 1339693"/>
                <a:gd name="connsiteY1" fmla="*/ 359923 h 1021405"/>
                <a:gd name="connsiteX2" fmla="*/ 982494 w 1339693"/>
                <a:gd name="connsiteY2" fmla="*/ 1021405 h 1021405"/>
              </a:gdLst>
              <a:ahLst/>
              <a:cxnLst>
                <a:cxn ang="0">
                  <a:pos x="connsiteX0" y="connsiteY0"/>
                </a:cxn>
                <a:cxn ang="0">
                  <a:pos x="connsiteX1" y="connsiteY1"/>
                </a:cxn>
                <a:cxn ang="0">
                  <a:pos x="connsiteX2" y="connsiteY2"/>
                </a:cxn>
              </a:cxnLst>
              <a:rect l="l" t="t" r="r" b="b"/>
              <a:pathLst>
                <a:path w="1339693" h="1021405">
                  <a:moveTo>
                    <a:pt x="0" y="0"/>
                  </a:moveTo>
                  <a:cubicBezTo>
                    <a:pt x="466117" y="20266"/>
                    <a:pt x="1146242" y="118353"/>
                    <a:pt x="1274323" y="359923"/>
                  </a:cubicBezTo>
                  <a:cubicBezTo>
                    <a:pt x="1451042" y="611221"/>
                    <a:pt x="1241087" y="898998"/>
                    <a:pt x="982494" y="1021405"/>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149C87B2-B1FD-4697-BB72-588496D3E13C}"/>
                </a:ext>
              </a:extLst>
            </p:cNvPr>
            <p:cNvSpPr/>
            <p:nvPr/>
          </p:nvSpPr>
          <p:spPr>
            <a:xfrm rot="15077569">
              <a:off x="11240514" y="2950651"/>
              <a:ext cx="226569" cy="19531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3E9A492-50CB-4734-99CF-CD0ACEA4B67D}"/>
              </a:ext>
            </a:extLst>
          </p:cNvPr>
          <p:cNvGrpSpPr/>
          <p:nvPr/>
        </p:nvGrpSpPr>
        <p:grpSpPr>
          <a:xfrm flipV="1">
            <a:off x="11076565" y="4008713"/>
            <a:ext cx="638814" cy="1099331"/>
            <a:chOff x="11206267" y="2062263"/>
            <a:chExt cx="638814" cy="1099331"/>
          </a:xfrm>
        </p:grpSpPr>
        <p:sp>
          <p:nvSpPr>
            <p:cNvPr id="12" name="Freeform: Shape 11">
              <a:extLst>
                <a:ext uri="{FF2B5EF4-FFF2-40B4-BE49-F238E27FC236}">
                  <a16:creationId xmlns:a16="http://schemas.microsoft.com/office/drawing/2014/main" id="{828B8792-FB1B-4218-8382-785594FC71E9}"/>
                </a:ext>
              </a:extLst>
            </p:cNvPr>
            <p:cNvSpPr/>
            <p:nvPr/>
          </p:nvSpPr>
          <p:spPr>
            <a:xfrm>
              <a:off x="11206267" y="2062263"/>
              <a:ext cx="638814" cy="992222"/>
            </a:xfrm>
            <a:custGeom>
              <a:avLst/>
              <a:gdLst>
                <a:gd name="connsiteX0" fmla="*/ 0 w 1200933"/>
                <a:gd name="connsiteY0" fmla="*/ 0 h 924128"/>
                <a:gd name="connsiteX1" fmla="*/ 1108953 w 1200933"/>
                <a:gd name="connsiteY1" fmla="*/ 194553 h 924128"/>
                <a:gd name="connsiteX2" fmla="*/ 1060315 w 1200933"/>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22705"/>
                <a:gd name="connsiteY0" fmla="*/ 0 h 943584"/>
                <a:gd name="connsiteX1" fmla="*/ 1274323 w 1322705"/>
                <a:gd name="connsiteY1" fmla="*/ 282102 h 943584"/>
                <a:gd name="connsiteX2" fmla="*/ 982494 w 1322705"/>
                <a:gd name="connsiteY2" fmla="*/ 943584 h 943584"/>
                <a:gd name="connsiteX0" fmla="*/ 0 w 1335590"/>
                <a:gd name="connsiteY0" fmla="*/ 0 h 943584"/>
                <a:gd name="connsiteX1" fmla="*/ 1274323 w 1335590"/>
                <a:gd name="connsiteY1" fmla="*/ 282102 h 943584"/>
                <a:gd name="connsiteX2" fmla="*/ 982494 w 1335590"/>
                <a:gd name="connsiteY2" fmla="*/ 943584 h 943584"/>
                <a:gd name="connsiteX0" fmla="*/ 0 w 1339693"/>
                <a:gd name="connsiteY0" fmla="*/ 0 h 943584"/>
                <a:gd name="connsiteX1" fmla="*/ 1274323 w 1339693"/>
                <a:gd name="connsiteY1" fmla="*/ 282102 h 943584"/>
                <a:gd name="connsiteX2" fmla="*/ 982494 w 1339693"/>
                <a:gd name="connsiteY2" fmla="*/ 943584 h 943584"/>
                <a:gd name="connsiteX0" fmla="*/ 0 w 1339693"/>
                <a:gd name="connsiteY0" fmla="*/ 0 h 1021405"/>
                <a:gd name="connsiteX1" fmla="*/ 1274323 w 1339693"/>
                <a:gd name="connsiteY1" fmla="*/ 359923 h 1021405"/>
                <a:gd name="connsiteX2" fmla="*/ 982494 w 1339693"/>
                <a:gd name="connsiteY2" fmla="*/ 1021405 h 1021405"/>
                <a:gd name="connsiteX0" fmla="*/ 0 w 1826076"/>
                <a:gd name="connsiteY0" fmla="*/ 0 h 1361873"/>
                <a:gd name="connsiteX1" fmla="*/ 1760706 w 1826076"/>
                <a:gd name="connsiteY1" fmla="*/ 700391 h 1361873"/>
                <a:gd name="connsiteX2" fmla="*/ 1468877 w 1826076"/>
                <a:gd name="connsiteY2" fmla="*/ 1361873 h 1361873"/>
                <a:gd name="connsiteX0" fmla="*/ 0 w 1910240"/>
                <a:gd name="connsiteY0" fmla="*/ 0 h 1361873"/>
                <a:gd name="connsiteX1" fmla="*/ 1857983 w 1910240"/>
                <a:gd name="connsiteY1" fmla="*/ 739301 h 1361873"/>
                <a:gd name="connsiteX2" fmla="*/ 1468877 w 1910240"/>
                <a:gd name="connsiteY2" fmla="*/ 1361873 h 1361873"/>
                <a:gd name="connsiteX0" fmla="*/ 0 w 1491951"/>
                <a:gd name="connsiteY0" fmla="*/ 0 h 1070043"/>
                <a:gd name="connsiteX1" fmla="*/ 1439694 w 1491951"/>
                <a:gd name="connsiteY1" fmla="*/ 447471 h 1070043"/>
                <a:gd name="connsiteX2" fmla="*/ 1050588 w 1491951"/>
                <a:gd name="connsiteY2" fmla="*/ 1070043 h 1070043"/>
                <a:gd name="connsiteX0" fmla="*/ 0 w 1553458"/>
                <a:gd name="connsiteY0" fmla="*/ 0 h 1070043"/>
                <a:gd name="connsiteX1" fmla="*/ 1507788 w 1553458"/>
                <a:gd name="connsiteY1" fmla="*/ 583658 h 1070043"/>
                <a:gd name="connsiteX2" fmla="*/ 1050588 w 1553458"/>
                <a:gd name="connsiteY2" fmla="*/ 1070043 h 1070043"/>
                <a:gd name="connsiteX0" fmla="*/ 0 w 833611"/>
                <a:gd name="connsiteY0" fmla="*/ 0 h 1040860"/>
                <a:gd name="connsiteX1" fmla="*/ 787941 w 833611"/>
                <a:gd name="connsiteY1" fmla="*/ 554475 h 1040860"/>
                <a:gd name="connsiteX2" fmla="*/ 330741 w 833611"/>
                <a:gd name="connsiteY2" fmla="*/ 1040860 h 1040860"/>
                <a:gd name="connsiteX0" fmla="*/ 0 w 833611"/>
                <a:gd name="connsiteY0" fmla="*/ 0 h 1040860"/>
                <a:gd name="connsiteX1" fmla="*/ 787941 w 833611"/>
                <a:gd name="connsiteY1" fmla="*/ 554475 h 1040860"/>
                <a:gd name="connsiteX2" fmla="*/ 330741 w 833611"/>
                <a:gd name="connsiteY2" fmla="*/ 1040860 h 1040860"/>
                <a:gd name="connsiteX0" fmla="*/ 0 w 794457"/>
                <a:gd name="connsiteY0" fmla="*/ 0 h 1040860"/>
                <a:gd name="connsiteX1" fmla="*/ 787941 w 794457"/>
                <a:gd name="connsiteY1" fmla="*/ 554475 h 1040860"/>
                <a:gd name="connsiteX2" fmla="*/ 330741 w 794457"/>
                <a:gd name="connsiteY2" fmla="*/ 1040860 h 1040860"/>
                <a:gd name="connsiteX0" fmla="*/ 0 w 794457"/>
                <a:gd name="connsiteY0" fmla="*/ 0 h 1040860"/>
                <a:gd name="connsiteX1" fmla="*/ 787941 w 794457"/>
                <a:gd name="connsiteY1" fmla="*/ 554475 h 1040860"/>
                <a:gd name="connsiteX2" fmla="*/ 330741 w 794457"/>
                <a:gd name="connsiteY2" fmla="*/ 1040860 h 1040860"/>
                <a:gd name="connsiteX0" fmla="*/ 0 w 638814"/>
                <a:gd name="connsiteY0" fmla="*/ 0 h 992222"/>
                <a:gd name="connsiteX1" fmla="*/ 632298 w 638814"/>
                <a:gd name="connsiteY1" fmla="*/ 505837 h 992222"/>
                <a:gd name="connsiteX2" fmla="*/ 175098 w 638814"/>
                <a:gd name="connsiteY2" fmla="*/ 992222 h 992222"/>
              </a:gdLst>
              <a:ahLst/>
              <a:cxnLst>
                <a:cxn ang="0">
                  <a:pos x="connsiteX0" y="connsiteY0"/>
                </a:cxn>
                <a:cxn ang="0">
                  <a:pos x="connsiteX1" y="connsiteY1"/>
                </a:cxn>
                <a:cxn ang="0">
                  <a:pos x="connsiteX2" y="connsiteY2"/>
                </a:cxn>
              </a:cxnLst>
              <a:rect l="l" t="t" r="r" b="b"/>
              <a:pathLst>
                <a:path w="638814" h="992222">
                  <a:moveTo>
                    <a:pt x="0" y="0"/>
                  </a:moveTo>
                  <a:cubicBezTo>
                    <a:pt x="466117" y="146726"/>
                    <a:pt x="582038" y="186445"/>
                    <a:pt x="632298" y="505837"/>
                  </a:cubicBezTo>
                  <a:cubicBezTo>
                    <a:pt x="682557" y="854412"/>
                    <a:pt x="433691" y="869815"/>
                    <a:pt x="175098" y="992222"/>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55936AB8-01D0-4EBA-AAB5-5241152938BC}"/>
                </a:ext>
              </a:extLst>
            </p:cNvPr>
            <p:cNvSpPr/>
            <p:nvPr/>
          </p:nvSpPr>
          <p:spPr>
            <a:xfrm rot="15077569">
              <a:off x="11240514" y="2950651"/>
              <a:ext cx="226569" cy="19531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Content Placeholder 2">
            <a:extLst>
              <a:ext uri="{FF2B5EF4-FFF2-40B4-BE49-F238E27FC236}">
                <a16:creationId xmlns:a16="http://schemas.microsoft.com/office/drawing/2014/main" id="{2A2CFD82-470B-491B-B680-8DB430BCDEFD}"/>
              </a:ext>
            </a:extLst>
          </p:cNvPr>
          <p:cNvSpPr txBox="1">
            <a:spLocks/>
          </p:cNvSpPr>
          <p:nvPr/>
        </p:nvSpPr>
        <p:spPr>
          <a:xfrm>
            <a:off x="7746611" y="1763527"/>
            <a:ext cx="2825074" cy="5236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Establish the plot</a:t>
            </a:r>
          </a:p>
        </p:txBody>
      </p:sp>
      <p:sp>
        <p:nvSpPr>
          <p:cNvPr id="15" name="Content Placeholder 2">
            <a:extLst>
              <a:ext uri="{FF2B5EF4-FFF2-40B4-BE49-F238E27FC236}">
                <a16:creationId xmlns:a16="http://schemas.microsoft.com/office/drawing/2014/main" id="{AFC9D6C4-9505-439A-AAAB-227F5C717BA6}"/>
              </a:ext>
            </a:extLst>
          </p:cNvPr>
          <p:cNvSpPr txBox="1">
            <a:spLocks/>
          </p:cNvSpPr>
          <p:nvPr/>
        </p:nvSpPr>
        <p:spPr>
          <a:xfrm>
            <a:off x="9304079" y="5161891"/>
            <a:ext cx="2535211" cy="75676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Control x axis (set axis breaks)</a:t>
            </a:r>
          </a:p>
        </p:txBody>
      </p:sp>
      <p:grpSp>
        <p:nvGrpSpPr>
          <p:cNvPr id="18" name="Group 17">
            <a:extLst>
              <a:ext uri="{FF2B5EF4-FFF2-40B4-BE49-F238E27FC236}">
                <a16:creationId xmlns:a16="http://schemas.microsoft.com/office/drawing/2014/main" id="{2178917D-682B-41BB-B8AE-B9F640E9CCE8}"/>
              </a:ext>
            </a:extLst>
          </p:cNvPr>
          <p:cNvGrpSpPr/>
          <p:nvPr/>
        </p:nvGrpSpPr>
        <p:grpSpPr>
          <a:xfrm>
            <a:off x="7162971" y="4737262"/>
            <a:ext cx="355329" cy="757527"/>
            <a:chOff x="7162971" y="4737262"/>
            <a:chExt cx="355329" cy="757527"/>
          </a:xfrm>
        </p:grpSpPr>
        <p:sp>
          <p:nvSpPr>
            <p:cNvPr id="16" name="Freeform: Shape 15">
              <a:extLst>
                <a:ext uri="{FF2B5EF4-FFF2-40B4-BE49-F238E27FC236}">
                  <a16:creationId xmlns:a16="http://schemas.microsoft.com/office/drawing/2014/main" id="{2D01391F-70A2-400C-9F8B-5CE3D9902E7B}"/>
                </a:ext>
              </a:extLst>
            </p:cNvPr>
            <p:cNvSpPr/>
            <p:nvPr/>
          </p:nvSpPr>
          <p:spPr>
            <a:xfrm>
              <a:off x="7162971" y="4884229"/>
              <a:ext cx="257669" cy="610560"/>
            </a:xfrm>
            <a:custGeom>
              <a:avLst/>
              <a:gdLst>
                <a:gd name="connsiteX0" fmla="*/ 295224 w 295224"/>
                <a:gd name="connsiteY0" fmla="*/ 0 h 778213"/>
                <a:gd name="connsiteX1" fmla="*/ 32577 w 295224"/>
                <a:gd name="connsiteY1" fmla="*/ 408562 h 778213"/>
                <a:gd name="connsiteX2" fmla="*/ 13122 w 295224"/>
                <a:gd name="connsiteY2" fmla="*/ 778213 h 778213"/>
              </a:gdLst>
              <a:ahLst/>
              <a:cxnLst>
                <a:cxn ang="0">
                  <a:pos x="connsiteX0" y="connsiteY0"/>
                </a:cxn>
                <a:cxn ang="0">
                  <a:pos x="connsiteX1" y="connsiteY1"/>
                </a:cxn>
                <a:cxn ang="0">
                  <a:pos x="connsiteX2" y="connsiteY2"/>
                </a:cxn>
              </a:cxnLst>
              <a:rect l="l" t="t" r="r" b="b"/>
              <a:pathLst>
                <a:path w="295224" h="778213">
                  <a:moveTo>
                    <a:pt x="295224" y="0"/>
                  </a:moveTo>
                  <a:cubicBezTo>
                    <a:pt x="187409" y="139430"/>
                    <a:pt x="79594" y="278860"/>
                    <a:pt x="32577" y="408562"/>
                  </a:cubicBezTo>
                  <a:cubicBezTo>
                    <a:pt x="-14440" y="538264"/>
                    <a:pt x="-659" y="658238"/>
                    <a:pt x="13122" y="778213"/>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ED57BBF3-994A-4DA6-BF70-A0359D307A9D}"/>
                </a:ext>
              </a:extLst>
            </p:cNvPr>
            <p:cNvSpPr/>
            <p:nvPr/>
          </p:nvSpPr>
          <p:spPr>
            <a:xfrm rot="6522431" flipV="1">
              <a:off x="7307356" y="4752888"/>
              <a:ext cx="226569" cy="19531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2">
            <a:extLst>
              <a:ext uri="{FF2B5EF4-FFF2-40B4-BE49-F238E27FC236}">
                <a16:creationId xmlns:a16="http://schemas.microsoft.com/office/drawing/2014/main" id="{A2AFA6E0-E0B7-44E3-9D01-06A5E1BAD127}"/>
              </a:ext>
            </a:extLst>
          </p:cNvPr>
          <p:cNvSpPr txBox="1">
            <a:spLocks/>
          </p:cNvSpPr>
          <p:nvPr/>
        </p:nvSpPr>
        <p:spPr>
          <a:xfrm>
            <a:off x="6509406" y="5480963"/>
            <a:ext cx="2743201" cy="756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Create lines</a:t>
            </a:r>
          </a:p>
        </p:txBody>
      </p:sp>
    </p:spTree>
    <p:extLst>
      <p:ext uri="{BB962C8B-B14F-4D97-AF65-F5344CB8AC3E}">
        <p14:creationId xmlns:p14="http://schemas.microsoft.com/office/powerpoint/2010/main" val="99150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
                                        </p:tgtEl>
                                        <p:attrNameLst>
                                          <p:attrName>style.color</p:attrName>
                                        </p:attrNameLst>
                                      </p:cBhvr>
                                      <p:to>
                                        <a:srgbClr val="A3A3A3"/>
                                      </p:to>
                                    </p:animClr>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5" grpId="0"/>
      <p:bldP spid="1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7D60A-98B0-4C78-BE0C-309D42EC53E9}"/>
              </a:ext>
            </a:extLst>
          </p:cNvPr>
          <p:cNvSpPr>
            <a:spLocks noGrp="1"/>
          </p:cNvSpPr>
          <p:nvPr>
            <p:ph type="title"/>
          </p:nvPr>
        </p:nvSpPr>
        <p:spPr/>
        <p:txBody>
          <a:bodyPr/>
          <a:lstStyle/>
          <a:p>
            <a:r>
              <a:rPr lang="en-US" dirty="0"/>
              <a:t>Anatomy of a </a:t>
            </a:r>
            <a:r>
              <a:rPr lang="en-US" dirty="0" err="1"/>
              <a:t>ggplot</a:t>
            </a:r>
            <a:endParaRPr lang="en-US" dirty="0"/>
          </a:p>
        </p:txBody>
      </p:sp>
      <p:sp>
        <p:nvSpPr>
          <p:cNvPr id="3" name="Content Placeholder 2">
            <a:extLst>
              <a:ext uri="{FF2B5EF4-FFF2-40B4-BE49-F238E27FC236}">
                <a16:creationId xmlns:a16="http://schemas.microsoft.com/office/drawing/2014/main" id="{094C2C34-6CFA-4444-A09B-4D6F32FC9137}"/>
              </a:ext>
            </a:extLst>
          </p:cNvPr>
          <p:cNvSpPr>
            <a:spLocks noGrp="1"/>
          </p:cNvSpPr>
          <p:nvPr>
            <p:ph idx="1"/>
          </p:nvPr>
        </p:nvSpPr>
        <p:spPr>
          <a:xfrm>
            <a:off x="838200" y="1825625"/>
            <a:ext cx="6128657" cy="2430689"/>
          </a:xfrm>
        </p:spPr>
        <p:txBody>
          <a:bodyPr/>
          <a:lstStyle/>
          <a:p>
            <a:pPr marL="0" indent="0">
              <a:buNone/>
            </a:pPr>
            <a:r>
              <a:rPr lang="en-US" dirty="0" err="1"/>
              <a:t>ggplot</a:t>
            </a:r>
            <a:r>
              <a:rPr lang="en-US" dirty="0"/>
              <a:t>(data = sablefish, </a:t>
            </a:r>
          </a:p>
          <a:p>
            <a:pPr marL="0" indent="0">
              <a:buNone/>
            </a:pPr>
            <a:r>
              <a:rPr lang="en-US" dirty="0"/>
              <a:t>             </a:t>
            </a:r>
            <a:r>
              <a:rPr lang="en-US" dirty="0" err="1"/>
              <a:t>aes</a:t>
            </a:r>
            <a:r>
              <a:rPr lang="en-US" dirty="0"/>
              <a:t>(x=Sex, y = </a:t>
            </a:r>
            <a:r>
              <a:rPr lang="en-US" dirty="0" err="1"/>
              <a:t>Length_mm</a:t>
            </a:r>
            <a:r>
              <a:rPr lang="en-US" dirty="0"/>
              <a:t>, </a:t>
            </a:r>
          </a:p>
          <a:p>
            <a:pPr marL="0" indent="0">
              <a:buNone/>
            </a:pPr>
            <a:r>
              <a:rPr lang="en-US" dirty="0"/>
              <a:t>                    fill = Sex)) +</a:t>
            </a:r>
          </a:p>
          <a:p>
            <a:pPr marL="0" indent="0">
              <a:buNone/>
            </a:pPr>
            <a:r>
              <a:rPr lang="en-US" dirty="0"/>
              <a:t>     </a:t>
            </a:r>
            <a:r>
              <a:rPr lang="en-US" dirty="0" err="1"/>
              <a:t>geom_boxplot</a:t>
            </a:r>
            <a:r>
              <a:rPr lang="en-US" dirty="0"/>
              <a:t>()</a:t>
            </a:r>
          </a:p>
          <a:p>
            <a:endParaRPr lang="en-US" dirty="0"/>
          </a:p>
        </p:txBody>
      </p:sp>
      <p:sp>
        <p:nvSpPr>
          <p:cNvPr id="4" name="Slide Number Placeholder 3">
            <a:extLst>
              <a:ext uri="{FF2B5EF4-FFF2-40B4-BE49-F238E27FC236}">
                <a16:creationId xmlns:a16="http://schemas.microsoft.com/office/drawing/2014/main" id="{82713E07-E361-4C90-A4F0-F3B49F67FC69}"/>
              </a:ext>
            </a:extLst>
          </p:cNvPr>
          <p:cNvSpPr>
            <a:spLocks noGrp="1"/>
          </p:cNvSpPr>
          <p:nvPr>
            <p:ph type="sldNum" sz="quarter" idx="12"/>
          </p:nvPr>
        </p:nvSpPr>
        <p:spPr/>
        <p:txBody>
          <a:bodyPr/>
          <a:lstStyle/>
          <a:p>
            <a:fld id="{6D95AE55-B5F4-483D-AEFF-E8059F5502F5}" type="slidenum">
              <a:rPr lang="en-US" smtClean="0"/>
              <a:t>73</a:t>
            </a:fld>
            <a:endParaRPr lang="en-US" dirty="0"/>
          </a:p>
        </p:txBody>
      </p:sp>
      <p:grpSp>
        <p:nvGrpSpPr>
          <p:cNvPr id="9" name="Group 8">
            <a:extLst>
              <a:ext uri="{FF2B5EF4-FFF2-40B4-BE49-F238E27FC236}">
                <a16:creationId xmlns:a16="http://schemas.microsoft.com/office/drawing/2014/main" id="{A4945AEB-C1A6-4E33-9B23-6288E0EBDA37}"/>
              </a:ext>
            </a:extLst>
          </p:cNvPr>
          <p:cNvGrpSpPr/>
          <p:nvPr/>
        </p:nvGrpSpPr>
        <p:grpSpPr>
          <a:xfrm>
            <a:off x="4480255" y="1586048"/>
            <a:ext cx="3148852" cy="607228"/>
            <a:chOff x="5102519" y="1762264"/>
            <a:chExt cx="3148852" cy="607228"/>
          </a:xfrm>
        </p:grpSpPr>
        <p:sp>
          <p:nvSpPr>
            <p:cNvPr id="5" name="Freeform: Shape 4">
              <a:extLst>
                <a:ext uri="{FF2B5EF4-FFF2-40B4-BE49-F238E27FC236}">
                  <a16:creationId xmlns:a16="http://schemas.microsoft.com/office/drawing/2014/main" id="{9ED6A69A-A5F8-440B-B862-6CE7C4B4B351}"/>
                </a:ext>
              </a:extLst>
            </p:cNvPr>
            <p:cNvSpPr/>
            <p:nvPr/>
          </p:nvSpPr>
          <p:spPr>
            <a:xfrm>
              <a:off x="5366656" y="1762264"/>
              <a:ext cx="2884715" cy="501964"/>
            </a:xfrm>
            <a:custGeom>
              <a:avLst/>
              <a:gdLst>
                <a:gd name="connsiteX0" fmla="*/ 0 w 2231572"/>
                <a:gd name="connsiteY0" fmla="*/ 315750 h 315750"/>
                <a:gd name="connsiteX1" fmla="*/ 968829 w 2231572"/>
                <a:gd name="connsiteY1" fmla="*/ 65 h 315750"/>
                <a:gd name="connsiteX2" fmla="*/ 2231572 w 2231572"/>
                <a:gd name="connsiteY2" fmla="*/ 293979 h 315750"/>
                <a:gd name="connsiteX0" fmla="*/ 0 w 3069772"/>
                <a:gd name="connsiteY0" fmla="*/ 315711 h 533426"/>
                <a:gd name="connsiteX1" fmla="*/ 968829 w 3069772"/>
                <a:gd name="connsiteY1" fmla="*/ 26 h 533426"/>
                <a:gd name="connsiteX2" fmla="*/ 3069772 w 3069772"/>
                <a:gd name="connsiteY2" fmla="*/ 533426 h 533426"/>
                <a:gd name="connsiteX0" fmla="*/ 0 w 2884715"/>
                <a:gd name="connsiteY0" fmla="*/ 315720 h 424578"/>
                <a:gd name="connsiteX1" fmla="*/ 968829 w 2884715"/>
                <a:gd name="connsiteY1" fmla="*/ 35 h 424578"/>
                <a:gd name="connsiteX2" fmla="*/ 2884715 w 2884715"/>
                <a:gd name="connsiteY2" fmla="*/ 424578 h 424578"/>
                <a:gd name="connsiteX0" fmla="*/ 0 w 2884715"/>
                <a:gd name="connsiteY0" fmla="*/ 359258 h 468116"/>
                <a:gd name="connsiteX1" fmla="*/ 1219201 w 2884715"/>
                <a:gd name="connsiteY1" fmla="*/ 30 h 468116"/>
                <a:gd name="connsiteX2" fmla="*/ 2884715 w 2884715"/>
                <a:gd name="connsiteY2" fmla="*/ 468116 h 468116"/>
                <a:gd name="connsiteX0" fmla="*/ 0 w 2884715"/>
                <a:gd name="connsiteY0" fmla="*/ 359258 h 468116"/>
                <a:gd name="connsiteX1" fmla="*/ 1219201 w 2884715"/>
                <a:gd name="connsiteY1" fmla="*/ 30 h 468116"/>
                <a:gd name="connsiteX2" fmla="*/ 2884715 w 2884715"/>
                <a:gd name="connsiteY2" fmla="*/ 468116 h 468116"/>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59228 h 657174"/>
                <a:gd name="connsiteX1" fmla="*/ 1219201 w 2884715"/>
                <a:gd name="connsiteY1" fmla="*/ 0 h 657174"/>
                <a:gd name="connsiteX2" fmla="*/ 2884715 w 2884715"/>
                <a:gd name="connsiteY2" fmla="*/ 468086 h 657174"/>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60559 h 469417"/>
                <a:gd name="connsiteX1" fmla="*/ 1219201 w 2884715"/>
                <a:gd name="connsiteY1" fmla="*/ 1331 h 469417"/>
                <a:gd name="connsiteX2" fmla="*/ 2884715 w 2884715"/>
                <a:gd name="connsiteY2" fmla="*/ 469417 h 469417"/>
                <a:gd name="connsiteX0" fmla="*/ 0 w 2884715"/>
                <a:gd name="connsiteY0" fmla="*/ 360559 h 469417"/>
                <a:gd name="connsiteX1" fmla="*/ 1219201 w 2884715"/>
                <a:gd name="connsiteY1" fmla="*/ 1331 h 469417"/>
                <a:gd name="connsiteX2" fmla="*/ 2884715 w 2884715"/>
                <a:gd name="connsiteY2" fmla="*/ 469417 h 469417"/>
                <a:gd name="connsiteX0" fmla="*/ 0 w 2884715"/>
                <a:gd name="connsiteY0" fmla="*/ 393106 h 501964"/>
                <a:gd name="connsiteX1" fmla="*/ 1219201 w 2884715"/>
                <a:gd name="connsiteY1" fmla="*/ 1221 h 501964"/>
                <a:gd name="connsiteX2" fmla="*/ 2884715 w 2884715"/>
                <a:gd name="connsiteY2" fmla="*/ 501964 h 501964"/>
              </a:gdLst>
              <a:ahLst/>
              <a:cxnLst>
                <a:cxn ang="0">
                  <a:pos x="connsiteX0" y="connsiteY0"/>
                </a:cxn>
                <a:cxn ang="0">
                  <a:pos x="connsiteX1" y="connsiteY1"/>
                </a:cxn>
                <a:cxn ang="0">
                  <a:pos x="connsiteX2" y="connsiteY2"/>
                </a:cxn>
              </a:cxnLst>
              <a:rect l="l" t="t" r="r" b="b"/>
              <a:pathLst>
                <a:path w="2884715" h="501964">
                  <a:moveTo>
                    <a:pt x="0" y="393106"/>
                  </a:moveTo>
                  <a:cubicBezTo>
                    <a:pt x="298450" y="237077"/>
                    <a:pt x="607787" y="-16923"/>
                    <a:pt x="1219201" y="1221"/>
                  </a:cubicBezTo>
                  <a:cubicBezTo>
                    <a:pt x="1950358" y="-24179"/>
                    <a:pt x="2439308" y="353192"/>
                    <a:pt x="2884715" y="501964"/>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F3F19CA3-62AA-4A1F-A45C-B6BBB9C0C71C}"/>
                </a:ext>
              </a:extLst>
            </p:cNvPr>
            <p:cNvSpPr/>
            <p:nvPr/>
          </p:nvSpPr>
          <p:spPr>
            <a:xfrm rot="15077569">
              <a:off x="5077492" y="2031638"/>
              <a:ext cx="362881" cy="31282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27BA4E8C-A120-43B7-B53A-9503B8A9540D}"/>
              </a:ext>
            </a:extLst>
          </p:cNvPr>
          <p:cNvGrpSpPr/>
          <p:nvPr/>
        </p:nvGrpSpPr>
        <p:grpSpPr>
          <a:xfrm rot="551400" flipV="1">
            <a:off x="4351051" y="3120013"/>
            <a:ext cx="2902658" cy="496812"/>
            <a:chOff x="5102519" y="1762264"/>
            <a:chExt cx="3148852" cy="607228"/>
          </a:xfrm>
        </p:grpSpPr>
        <p:sp>
          <p:nvSpPr>
            <p:cNvPr id="11" name="Freeform: Shape 10">
              <a:extLst>
                <a:ext uri="{FF2B5EF4-FFF2-40B4-BE49-F238E27FC236}">
                  <a16:creationId xmlns:a16="http://schemas.microsoft.com/office/drawing/2014/main" id="{657678A2-BDB4-478A-8DFB-A370AE1561E7}"/>
                </a:ext>
              </a:extLst>
            </p:cNvPr>
            <p:cNvSpPr/>
            <p:nvPr/>
          </p:nvSpPr>
          <p:spPr>
            <a:xfrm>
              <a:off x="5366656" y="1762264"/>
              <a:ext cx="2884715" cy="501964"/>
            </a:xfrm>
            <a:custGeom>
              <a:avLst/>
              <a:gdLst>
                <a:gd name="connsiteX0" fmla="*/ 0 w 2231572"/>
                <a:gd name="connsiteY0" fmla="*/ 315750 h 315750"/>
                <a:gd name="connsiteX1" fmla="*/ 968829 w 2231572"/>
                <a:gd name="connsiteY1" fmla="*/ 65 h 315750"/>
                <a:gd name="connsiteX2" fmla="*/ 2231572 w 2231572"/>
                <a:gd name="connsiteY2" fmla="*/ 293979 h 315750"/>
                <a:gd name="connsiteX0" fmla="*/ 0 w 3069772"/>
                <a:gd name="connsiteY0" fmla="*/ 315711 h 533426"/>
                <a:gd name="connsiteX1" fmla="*/ 968829 w 3069772"/>
                <a:gd name="connsiteY1" fmla="*/ 26 h 533426"/>
                <a:gd name="connsiteX2" fmla="*/ 3069772 w 3069772"/>
                <a:gd name="connsiteY2" fmla="*/ 533426 h 533426"/>
                <a:gd name="connsiteX0" fmla="*/ 0 w 2884715"/>
                <a:gd name="connsiteY0" fmla="*/ 315720 h 424578"/>
                <a:gd name="connsiteX1" fmla="*/ 968829 w 2884715"/>
                <a:gd name="connsiteY1" fmla="*/ 35 h 424578"/>
                <a:gd name="connsiteX2" fmla="*/ 2884715 w 2884715"/>
                <a:gd name="connsiteY2" fmla="*/ 424578 h 424578"/>
                <a:gd name="connsiteX0" fmla="*/ 0 w 2884715"/>
                <a:gd name="connsiteY0" fmla="*/ 359258 h 468116"/>
                <a:gd name="connsiteX1" fmla="*/ 1219201 w 2884715"/>
                <a:gd name="connsiteY1" fmla="*/ 30 h 468116"/>
                <a:gd name="connsiteX2" fmla="*/ 2884715 w 2884715"/>
                <a:gd name="connsiteY2" fmla="*/ 468116 h 468116"/>
                <a:gd name="connsiteX0" fmla="*/ 0 w 2884715"/>
                <a:gd name="connsiteY0" fmla="*/ 359258 h 468116"/>
                <a:gd name="connsiteX1" fmla="*/ 1219201 w 2884715"/>
                <a:gd name="connsiteY1" fmla="*/ 30 h 468116"/>
                <a:gd name="connsiteX2" fmla="*/ 2884715 w 2884715"/>
                <a:gd name="connsiteY2" fmla="*/ 468116 h 468116"/>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59228 h 657174"/>
                <a:gd name="connsiteX1" fmla="*/ 1219201 w 2884715"/>
                <a:gd name="connsiteY1" fmla="*/ 0 h 657174"/>
                <a:gd name="connsiteX2" fmla="*/ 2884715 w 2884715"/>
                <a:gd name="connsiteY2" fmla="*/ 468086 h 657174"/>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60559 h 469417"/>
                <a:gd name="connsiteX1" fmla="*/ 1219201 w 2884715"/>
                <a:gd name="connsiteY1" fmla="*/ 1331 h 469417"/>
                <a:gd name="connsiteX2" fmla="*/ 2884715 w 2884715"/>
                <a:gd name="connsiteY2" fmla="*/ 469417 h 469417"/>
                <a:gd name="connsiteX0" fmla="*/ 0 w 2884715"/>
                <a:gd name="connsiteY0" fmla="*/ 360559 h 469417"/>
                <a:gd name="connsiteX1" fmla="*/ 1219201 w 2884715"/>
                <a:gd name="connsiteY1" fmla="*/ 1331 h 469417"/>
                <a:gd name="connsiteX2" fmla="*/ 2884715 w 2884715"/>
                <a:gd name="connsiteY2" fmla="*/ 469417 h 469417"/>
                <a:gd name="connsiteX0" fmla="*/ 0 w 2884715"/>
                <a:gd name="connsiteY0" fmla="*/ 393106 h 501964"/>
                <a:gd name="connsiteX1" fmla="*/ 1219201 w 2884715"/>
                <a:gd name="connsiteY1" fmla="*/ 1221 h 501964"/>
                <a:gd name="connsiteX2" fmla="*/ 2884715 w 2884715"/>
                <a:gd name="connsiteY2" fmla="*/ 501964 h 501964"/>
              </a:gdLst>
              <a:ahLst/>
              <a:cxnLst>
                <a:cxn ang="0">
                  <a:pos x="connsiteX0" y="connsiteY0"/>
                </a:cxn>
                <a:cxn ang="0">
                  <a:pos x="connsiteX1" y="connsiteY1"/>
                </a:cxn>
                <a:cxn ang="0">
                  <a:pos x="connsiteX2" y="connsiteY2"/>
                </a:cxn>
              </a:cxnLst>
              <a:rect l="l" t="t" r="r" b="b"/>
              <a:pathLst>
                <a:path w="2884715" h="501964">
                  <a:moveTo>
                    <a:pt x="0" y="393106"/>
                  </a:moveTo>
                  <a:cubicBezTo>
                    <a:pt x="298450" y="237077"/>
                    <a:pt x="607787" y="-16923"/>
                    <a:pt x="1219201" y="1221"/>
                  </a:cubicBezTo>
                  <a:cubicBezTo>
                    <a:pt x="1950358" y="-24179"/>
                    <a:pt x="2439308" y="353192"/>
                    <a:pt x="2884715" y="501964"/>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38381E77-1CEB-4AE6-83B8-07B963854A05}"/>
                </a:ext>
              </a:extLst>
            </p:cNvPr>
            <p:cNvSpPr/>
            <p:nvPr/>
          </p:nvSpPr>
          <p:spPr>
            <a:xfrm rot="15077569">
              <a:off x="5077492" y="2031638"/>
              <a:ext cx="362881" cy="31282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Content Placeholder 2">
            <a:extLst>
              <a:ext uri="{FF2B5EF4-FFF2-40B4-BE49-F238E27FC236}">
                <a16:creationId xmlns:a16="http://schemas.microsoft.com/office/drawing/2014/main" id="{6752B2F0-6697-4F76-8A95-51B01D5B3AA5}"/>
              </a:ext>
            </a:extLst>
          </p:cNvPr>
          <p:cNvSpPr txBox="1">
            <a:spLocks/>
          </p:cNvSpPr>
          <p:nvPr/>
        </p:nvSpPr>
        <p:spPr>
          <a:xfrm>
            <a:off x="7690300" y="1560632"/>
            <a:ext cx="3680989" cy="1346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Establish which </a:t>
            </a:r>
            <a:r>
              <a:rPr lang="en-US" dirty="0" err="1"/>
              <a:t>dataframe</a:t>
            </a:r>
            <a:r>
              <a:rPr lang="en-US" dirty="0"/>
              <a:t> to look at</a:t>
            </a:r>
          </a:p>
          <a:p>
            <a:endParaRPr lang="en-US" dirty="0"/>
          </a:p>
        </p:txBody>
      </p:sp>
      <p:sp>
        <p:nvSpPr>
          <p:cNvPr id="14" name="Content Placeholder 2">
            <a:extLst>
              <a:ext uri="{FF2B5EF4-FFF2-40B4-BE49-F238E27FC236}">
                <a16:creationId xmlns:a16="http://schemas.microsoft.com/office/drawing/2014/main" id="{9773E62C-5EFE-4AD3-A440-45B004ED48A2}"/>
              </a:ext>
            </a:extLst>
          </p:cNvPr>
          <p:cNvSpPr txBox="1">
            <a:spLocks/>
          </p:cNvSpPr>
          <p:nvPr/>
        </p:nvSpPr>
        <p:spPr>
          <a:xfrm>
            <a:off x="7312176" y="3007410"/>
            <a:ext cx="3680989" cy="134645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“Sex” should be along x-axis, with length on y. </a:t>
            </a:r>
          </a:p>
          <a:p>
            <a:pPr marL="0" indent="0">
              <a:buFont typeface="Arial" panose="020B0604020202020204" pitchFamily="34" charset="0"/>
              <a:buNone/>
            </a:pPr>
            <a:r>
              <a:rPr lang="en-US" dirty="0"/>
              <a:t>Fill the objects based on the Sex column</a:t>
            </a:r>
          </a:p>
          <a:p>
            <a:endParaRPr lang="en-US" dirty="0"/>
          </a:p>
        </p:txBody>
      </p:sp>
      <p:grpSp>
        <p:nvGrpSpPr>
          <p:cNvPr id="17" name="Group 16">
            <a:extLst>
              <a:ext uri="{FF2B5EF4-FFF2-40B4-BE49-F238E27FC236}">
                <a16:creationId xmlns:a16="http://schemas.microsoft.com/office/drawing/2014/main" id="{DB0DEB54-6D7E-4A67-BC76-82AC69BEC8D4}"/>
              </a:ext>
            </a:extLst>
          </p:cNvPr>
          <p:cNvGrpSpPr/>
          <p:nvPr/>
        </p:nvGrpSpPr>
        <p:grpSpPr>
          <a:xfrm>
            <a:off x="2979723" y="3800654"/>
            <a:ext cx="3408583" cy="1352449"/>
            <a:chOff x="2979723" y="3800654"/>
            <a:chExt cx="3408583" cy="1352449"/>
          </a:xfrm>
        </p:grpSpPr>
        <p:sp>
          <p:nvSpPr>
            <p:cNvPr id="15" name="Freeform: Shape 14">
              <a:extLst>
                <a:ext uri="{FF2B5EF4-FFF2-40B4-BE49-F238E27FC236}">
                  <a16:creationId xmlns:a16="http://schemas.microsoft.com/office/drawing/2014/main" id="{6F57B9B2-4655-42C6-BEF3-5FFEFE8CDA19}"/>
                </a:ext>
              </a:extLst>
            </p:cNvPr>
            <p:cNvSpPr/>
            <p:nvPr/>
          </p:nvSpPr>
          <p:spPr>
            <a:xfrm>
              <a:off x="3162785" y="4024227"/>
              <a:ext cx="3225521" cy="1128876"/>
            </a:xfrm>
            <a:custGeom>
              <a:avLst/>
              <a:gdLst>
                <a:gd name="connsiteX0" fmla="*/ 0 w 3225521"/>
                <a:gd name="connsiteY0" fmla="*/ 0 h 1128876"/>
                <a:gd name="connsiteX1" fmla="*/ 1597688 w 3225521"/>
                <a:gd name="connsiteY1" fmla="*/ 954593 h 1128876"/>
                <a:gd name="connsiteX2" fmla="*/ 3225521 w 3225521"/>
                <a:gd name="connsiteY2" fmla="*/ 1125415 h 1128876"/>
              </a:gdLst>
              <a:ahLst/>
              <a:cxnLst>
                <a:cxn ang="0">
                  <a:pos x="connsiteX0" y="connsiteY0"/>
                </a:cxn>
                <a:cxn ang="0">
                  <a:pos x="connsiteX1" y="connsiteY1"/>
                </a:cxn>
                <a:cxn ang="0">
                  <a:pos x="connsiteX2" y="connsiteY2"/>
                </a:cxn>
              </a:cxnLst>
              <a:rect l="l" t="t" r="r" b="b"/>
              <a:pathLst>
                <a:path w="3225521" h="1128876">
                  <a:moveTo>
                    <a:pt x="0" y="0"/>
                  </a:moveTo>
                  <a:cubicBezTo>
                    <a:pt x="530050" y="383512"/>
                    <a:pt x="1060101" y="767024"/>
                    <a:pt x="1597688" y="954593"/>
                  </a:cubicBezTo>
                  <a:cubicBezTo>
                    <a:pt x="2135275" y="1142162"/>
                    <a:pt x="2680398" y="1133788"/>
                    <a:pt x="3225521" y="1125415"/>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B7A5729C-29E7-477B-844A-71967F0FC65D}"/>
                </a:ext>
              </a:extLst>
            </p:cNvPr>
            <p:cNvSpPr/>
            <p:nvPr/>
          </p:nvSpPr>
          <p:spPr>
            <a:xfrm rot="8765898" flipV="1">
              <a:off x="2979723" y="3800654"/>
              <a:ext cx="362881" cy="31282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Content Placeholder 2">
            <a:extLst>
              <a:ext uri="{FF2B5EF4-FFF2-40B4-BE49-F238E27FC236}">
                <a16:creationId xmlns:a16="http://schemas.microsoft.com/office/drawing/2014/main" id="{225A4D7E-AF46-49A2-A6CF-E3F998B01BC3}"/>
              </a:ext>
            </a:extLst>
          </p:cNvPr>
          <p:cNvSpPr txBox="1">
            <a:spLocks/>
          </p:cNvSpPr>
          <p:nvPr/>
        </p:nvSpPr>
        <p:spPr>
          <a:xfrm>
            <a:off x="6507186" y="4897032"/>
            <a:ext cx="3680989" cy="10006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Create a boxplot!</a:t>
            </a:r>
          </a:p>
          <a:p>
            <a:endParaRPr lang="en-US" dirty="0"/>
          </a:p>
        </p:txBody>
      </p:sp>
      <p:pic>
        <p:nvPicPr>
          <p:cNvPr id="19" name="Picture 18">
            <a:extLst>
              <a:ext uri="{FF2B5EF4-FFF2-40B4-BE49-F238E27FC236}">
                <a16:creationId xmlns:a16="http://schemas.microsoft.com/office/drawing/2014/main" id="{5B85C5E0-B49E-43F8-BFE8-A400A419BC74}"/>
              </a:ext>
            </a:extLst>
          </p:cNvPr>
          <p:cNvPicPr>
            <a:picLocks noChangeAspect="1"/>
          </p:cNvPicPr>
          <p:nvPr/>
        </p:nvPicPr>
        <p:blipFill>
          <a:blip r:embed="rId2"/>
          <a:stretch>
            <a:fillRect/>
          </a:stretch>
        </p:blipFill>
        <p:spPr>
          <a:xfrm>
            <a:off x="5797836" y="1484215"/>
            <a:ext cx="6394164" cy="4722425"/>
          </a:xfrm>
          <a:prstGeom prst="rect">
            <a:avLst/>
          </a:prstGeom>
        </p:spPr>
      </p:pic>
    </p:spTree>
    <p:extLst>
      <p:ext uri="{BB962C8B-B14F-4D97-AF65-F5344CB8AC3E}">
        <p14:creationId xmlns:p14="http://schemas.microsoft.com/office/powerpoint/2010/main" val="325676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0"/>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4"/>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8" grpId="0"/>
      <p:bldP spid="18"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741B3-1BBA-4C6A-9C26-01D87DBCFE75}"/>
              </a:ext>
            </a:extLst>
          </p:cNvPr>
          <p:cNvSpPr>
            <a:spLocks noGrp="1"/>
          </p:cNvSpPr>
          <p:nvPr>
            <p:ph type="title"/>
          </p:nvPr>
        </p:nvSpPr>
        <p:spPr/>
        <p:txBody>
          <a:bodyPr/>
          <a:lstStyle/>
          <a:p>
            <a:r>
              <a:rPr lang="en-US" dirty="0"/>
              <a:t>Anatomy of a </a:t>
            </a:r>
            <a:r>
              <a:rPr lang="en-US" dirty="0" err="1"/>
              <a:t>ggplot</a:t>
            </a:r>
            <a:endParaRPr lang="en-US" dirty="0"/>
          </a:p>
        </p:txBody>
      </p:sp>
      <p:sp>
        <p:nvSpPr>
          <p:cNvPr id="3" name="Content Placeholder 2">
            <a:extLst>
              <a:ext uri="{FF2B5EF4-FFF2-40B4-BE49-F238E27FC236}">
                <a16:creationId xmlns:a16="http://schemas.microsoft.com/office/drawing/2014/main" id="{773E8AD7-8E95-4E0D-AE76-953C911465F4}"/>
              </a:ext>
            </a:extLst>
          </p:cNvPr>
          <p:cNvSpPr>
            <a:spLocks noGrp="1"/>
          </p:cNvSpPr>
          <p:nvPr>
            <p:ph idx="1"/>
          </p:nvPr>
        </p:nvSpPr>
        <p:spPr>
          <a:xfrm>
            <a:off x="453531" y="1825625"/>
            <a:ext cx="5257800" cy="4351338"/>
          </a:xfrm>
          <a:solidFill>
            <a:schemeClr val="bg1"/>
          </a:solidFill>
        </p:spPr>
        <p:txBody>
          <a:bodyPr>
            <a:normAutofit/>
          </a:body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a:t>
            </a:r>
          </a:p>
        </p:txBody>
      </p:sp>
      <p:sp>
        <p:nvSpPr>
          <p:cNvPr id="4" name="Slide Number Placeholder 3">
            <a:extLst>
              <a:ext uri="{FF2B5EF4-FFF2-40B4-BE49-F238E27FC236}">
                <a16:creationId xmlns:a16="http://schemas.microsoft.com/office/drawing/2014/main" id="{A90D7D40-7CA0-4B09-887F-D325769457B5}"/>
              </a:ext>
            </a:extLst>
          </p:cNvPr>
          <p:cNvSpPr>
            <a:spLocks noGrp="1"/>
          </p:cNvSpPr>
          <p:nvPr>
            <p:ph type="sldNum" sz="quarter" idx="12"/>
          </p:nvPr>
        </p:nvSpPr>
        <p:spPr/>
        <p:txBody>
          <a:bodyPr/>
          <a:lstStyle/>
          <a:p>
            <a:fld id="{6D95AE55-B5F4-483D-AEFF-E8059F5502F5}" type="slidenum">
              <a:rPr lang="en-US" smtClean="0"/>
              <a:t>74</a:t>
            </a:fld>
            <a:endParaRPr lang="en-US"/>
          </a:p>
        </p:txBody>
      </p:sp>
      <p:pic>
        <p:nvPicPr>
          <p:cNvPr id="5" name="Picture 4">
            <a:extLst>
              <a:ext uri="{FF2B5EF4-FFF2-40B4-BE49-F238E27FC236}">
                <a16:creationId xmlns:a16="http://schemas.microsoft.com/office/drawing/2014/main" id="{86195CC3-CF0F-4508-A43C-4415D09896E3}"/>
              </a:ext>
            </a:extLst>
          </p:cNvPr>
          <p:cNvPicPr>
            <a:picLocks noChangeAspect="1"/>
          </p:cNvPicPr>
          <p:nvPr/>
        </p:nvPicPr>
        <p:blipFill>
          <a:blip r:embed="rId3"/>
          <a:stretch>
            <a:fillRect/>
          </a:stretch>
        </p:blipFill>
        <p:spPr>
          <a:xfrm>
            <a:off x="6579282" y="1770920"/>
            <a:ext cx="5159187" cy="3810330"/>
          </a:xfrm>
          <a:prstGeom prst="rect">
            <a:avLst/>
          </a:prstGeom>
        </p:spPr>
      </p:pic>
      <p:sp>
        <p:nvSpPr>
          <p:cNvPr id="6" name="Content Placeholder 2">
            <a:extLst>
              <a:ext uri="{FF2B5EF4-FFF2-40B4-BE49-F238E27FC236}">
                <a16:creationId xmlns:a16="http://schemas.microsoft.com/office/drawing/2014/main" id="{44ABF550-409D-4FE5-9680-BC377AED9193}"/>
              </a:ext>
            </a:extLst>
          </p:cNvPr>
          <p:cNvSpPr txBox="1">
            <a:spLocks/>
          </p:cNvSpPr>
          <p:nvPr/>
        </p:nvSpPr>
        <p:spPr>
          <a:xfrm>
            <a:off x="453531" y="1904633"/>
            <a:ext cx="5257800" cy="4351338"/>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a:t>
            </a:r>
          </a:p>
          <a:p>
            <a:pPr marL="0" indent="0">
              <a:buNone/>
            </a:pPr>
            <a:endParaRPr lang="en-US" sz="2000" dirty="0" err="1">
              <a:latin typeface="Consolas" panose="020B0609020204030204" pitchFamily="49" charset="0"/>
            </a:endParaRPr>
          </a:p>
        </p:txBody>
      </p:sp>
      <p:pic>
        <p:nvPicPr>
          <p:cNvPr id="7" name="Picture 6">
            <a:extLst>
              <a:ext uri="{FF2B5EF4-FFF2-40B4-BE49-F238E27FC236}">
                <a16:creationId xmlns:a16="http://schemas.microsoft.com/office/drawing/2014/main" id="{0A71FCA9-CB21-400B-9214-22248499FA3F}"/>
              </a:ext>
            </a:extLst>
          </p:cNvPr>
          <p:cNvPicPr>
            <a:picLocks noChangeAspect="1"/>
          </p:cNvPicPr>
          <p:nvPr/>
        </p:nvPicPr>
        <p:blipFill>
          <a:blip r:embed="rId4"/>
          <a:stretch>
            <a:fillRect/>
          </a:stretch>
        </p:blipFill>
        <p:spPr>
          <a:xfrm>
            <a:off x="6579281" y="1770920"/>
            <a:ext cx="5159187" cy="3810330"/>
          </a:xfrm>
          <a:prstGeom prst="rect">
            <a:avLst/>
          </a:prstGeom>
        </p:spPr>
      </p:pic>
      <p:sp>
        <p:nvSpPr>
          <p:cNvPr id="8" name="Content Placeholder 2">
            <a:extLst>
              <a:ext uri="{FF2B5EF4-FFF2-40B4-BE49-F238E27FC236}">
                <a16:creationId xmlns:a16="http://schemas.microsoft.com/office/drawing/2014/main" id="{F8D6F20A-61B4-474D-B068-328C2578E19C}"/>
              </a:ext>
            </a:extLst>
          </p:cNvPr>
          <p:cNvSpPr txBox="1">
            <a:spLocks/>
          </p:cNvSpPr>
          <p:nvPr/>
        </p:nvSpPr>
        <p:spPr>
          <a:xfrm>
            <a:off x="453531" y="1904633"/>
            <a:ext cx="5610208" cy="4351338"/>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(size = 0.9, alpha = 0.6)</a:t>
            </a:r>
          </a:p>
        </p:txBody>
      </p:sp>
      <p:pic>
        <p:nvPicPr>
          <p:cNvPr id="10" name="Picture 9">
            <a:extLst>
              <a:ext uri="{FF2B5EF4-FFF2-40B4-BE49-F238E27FC236}">
                <a16:creationId xmlns:a16="http://schemas.microsoft.com/office/drawing/2014/main" id="{44F2A0B4-2952-4D03-8938-ED782660FB65}"/>
              </a:ext>
            </a:extLst>
          </p:cNvPr>
          <p:cNvPicPr>
            <a:picLocks noChangeAspect="1"/>
          </p:cNvPicPr>
          <p:nvPr/>
        </p:nvPicPr>
        <p:blipFill>
          <a:blip r:embed="rId5"/>
          <a:stretch>
            <a:fillRect/>
          </a:stretch>
        </p:blipFill>
        <p:spPr>
          <a:xfrm>
            <a:off x="6579281" y="1770920"/>
            <a:ext cx="5159187" cy="3810330"/>
          </a:xfrm>
          <a:prstGeom prst="rect">
            <a:avLst/>
          </a:prstGeom>
        </p:spPr>
      </p:pic>
      <p:pic>
        <p:nvPicPr>
          <p:cNvPr id="11" name="Picture 10">
            <a:extLst>
              <a:ext uri="{FF2B5EF4-FFF2-40B4-BE49-F238E27FC236}">
                <a16:creationId xmlns:a16="http://schemas.microsoft.com/office/drawing/2014/main" id="{D75DE99F-05AB-4069-912F-DC124EA17436}"/>
              </a:ext>
            </a:extLst>
          </p:cNvPr>
          <p:cNvPicPr>
            <a:picLocks noChangeAspect="1"/>
          </p:cNvPicPr>
          <p:nvPr/>
        </p:nvPicPr>
        <p:blipFill>
          <a:blip r:embed="rId6"/>
          <a:stretch>
            <a:fillRect/>
          </a:stretch>
        </p:blipFill>
        <p:spPr>
          <a:xfrm>
            <a:off x="6480671" y="1770920"/>
            <a:ext cx="5159187" cy="3810330"/>
          </a:xfrm>
          <a:prstGeom prst="rect">
            <a:avLst/>
          </a:prstGeom>
        </p:spPr>
      </p:pic>
      <p:sp>
        <p:nvSpPr>
          <p:cNvPr id="12" name="Content Placeholder 2">
            <a:extLst>
              <a:ext uri="{FF2B5EF4-FFF2-40B4-BE49-F238E27FC236}">
                <a16:creationId xmlns:a16="http://schemas.microsoft.com/office/drawing/2014/main" id="{B257BFA0-A0F5-4836-8AEE-9C43D21F52CE}"/>
              </a:ext>
            </a:extLst>
          </p:cNvPr>
          <p:cNvSpPr txBox="1">
            <a:spLocks/>
          </p:cNvSpPr>
          <p:nvPr/>
        </p:nvSpPr>
        <p:spPr>
          <a:xfrm>
            <a:off x="453529" y="1904633"/>
            <a:ext cx="5773100" cy="4351338"/>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(size = 0.9, alpha = 0.6)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scale_color_manual</a:t>
            </a:r>
            <a:r>
              <a:rPr lang="en-US" sz="2000" dirty="0">
                <a:latin typeface="Consolas" panose="020B0609020204030204" pitchFamily="49" charset="0"/>
              </a:rPr>
              <a:t>(values =</a:t>
            </a:r>
          </a:p>
          <a:p>
            <a:pPr marL="0" indent="0">
              <a:buNone/>
            </a:pPr>
            <a:r>
              <a:rPr lang="en-US" sz="2000" dirty="0">
                <a:latin typeface="Consolas" panose="020B0609020204030204" pitchFamily="49" charset="0"/>
              </a:rPr>
              <a:t>       c("orange", "</a:t>
            </a:r>
            <a:r>
              <a:rPr lang="en-US" sz="2000" dirty="0" err="1">
                <a:latin typeface="Consolas" panose="020B0609020204030204" pitchFamily="49" charset="0"/>
              </a:rPr>
              <a:t>cornflowerblue</a:t>
            </a:r>
            <a:r>
              <a:rPr lang="en-US" sz="2000" dirty="0">
                <a:latin typeface="Consolas" panose="020B0609020204030204" pitchFamily="49" charset="0"/>
              </a:rPr>
              <a:t>"))</a:t>
            </a:r>
          </a:p>
        </p:txBody>
      </p:sp>
      <p:sp>
        <p:nvSpPr>
          <p:cNvPr id="13" name="Content Placeholder 2">
            <a:extLst>
              <a:ext uri="{FF2B5EF4-FFF2-40B4-BE49-F238E27FC236}">
                <a16:creationId xmlns:a16="http://schemas.microsoft.com/office/drawing/2014/main" id="{6019E757-75FA-4D4F-90E1-2891FEB69066}"/>
              </a:ext>
            </a:extLst>
          </p:cNvPr>
          <p:cNvSpPr txBox="1">
            <a:spLocks/>
          </p:cNvSpPr>
          <p:nvPr/>
        </p:nvSpPr>
        <p:spPr>
          <a:xfrm>
            <a:off x="453528" y="1904633"/>
            <a:ext cx="6027142" cy="4684810"/>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(size = 0.9, alpha = 0.6)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scale_color_manual</a:t>
            </a:r>
            <a:r>
              <a:rPr lang="en-US" sz="2000" dirty="0">
                <a:latin typeface="Consolas" panose="020B0609020204030204" pitchFamily="49" charset="0"/>
              </a:rPr>
              <a:t>(values =</a:t>
            </a:r>
          </a:p>
          <a:p>
            <a:pPr marL="0" indent="0">
              <a:buNone/>
            </a:pPr>
            <a:r>
              <a:rPr lang="en-US" sz="2000" dirty="0">
                <a:latin typeface="Consolas" panose="020B0609020204030204" pitchFamily="49" charset="0"/>
              </a:rPr>
              <a:t>       c("orange", "</a:t>
            </a:r>
            <a:r>
              <a:rPr lang="en-US" sz="2000" dirty="0" err="1">
                <a:latin typeface="Consolas" panose="020B0609020204030204" pitchFamily="49" charset="0"/>
              </a:rPr>
              <a:t>cornflowerblue</a:t>
            </a:r>
            <a:r>
              <a:rPr lang="en-US" sz="2000" dirty="0">
                <a:latin typeface="Consolas" panose="020B0609020204030204" pitchFamily="49" charset="0"/>
              </a:rPr>
              <a:t>"))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scale_x_continuous</a:t>
            </a:r>
            <a:r>
              <a:rPr lang="en-US" sz="2000" dirty="0">
                <a:latin typeface="Consolas" panose="020B0609020204030204" pitchFamily="49" charset="0"/>
              </a:rPr>
              <a:t>(breaks = c(400,</a:t>
            </a:r>
          </a:p>
          <a:p>
            <a:pPr marL="0" indent="0">
              <a:buNone/>
            </a:pPr>
            <a:r>
              <a:rPr lang="en-US" sz="2000" dirty="0">
                <a:latin typeface="Consolas" panose="020B0609020204030204" pitchFamily="49" charset="0"/>
              </a:rPr>
              <a:t>    500, 600, 700, 800, 900, 1000, </a:t>
            </a:r>
          </a:p>
          <a:p>
            <a:pPr marL="0" indent="0">
              <a:buNone/>
            </a:pPr>
            <a:r>
              <a:rPr lang="en-US" sz="2000" dirty="0">
                <a:latin typeface="Consolas" panose="020B0609020204030204" pitchFamily="49" charset="0"/>
              </a:rPr>
              <a:t>   1100, 1200), labels = scales::comma)</a:t>
            </a:r>
          </a:p>
          <a:p>
            <a:pPr marL="0" indent="0">
              <a:buNone/>
            </a:pPr>
            <a:endParaRPr lang="en-US" sz="2000" dirty="0">
              <a:latin typeface="Consolas" panose="020B0609020204030204" pitchFamily="49" charset="0"/>
            </a:endParaRPr>
          </a:p>
        </p:txBody>
      </p:sp>
      <p:pic>
        <p:nvPicPr>
          <p:cNvPr id="14" name="Picture 13">
            <a:extLst>
              <a:ext uri="{FF2B5EF4-FFF2-40B4-BE49-F238E27FC236}">
                <a16:creationId xmlns:a16="http://schemas.microsoft.com/office/drawing/2014/main" id="{FAD91EEF-1051-4643-85D0-8903932A2FAE}"/>
              </a:ext>
            </a:extLst>
          </p:cNvPr>
          <p:cNvPicPr>
            <a:picLocks noChangeAspect="1"/>
          </p:cNvPicPr>
          <p:nvPr/>
        </p:nvPicPr>
        <p:blipFill>
          <a:blip r:embed="rId7"/>
          <a:stretch>
            <a:fillRect/>
          </a:stretch>
        </p:blipFill>
        <p:spPr>
          <a:xfrm>
            <a:off x="6480670" y="1770920"/>
            <a:ext cx="5159187" cy="3810330"/>
          </a:xfrm>
          <a:prstGeom prst="rect">
            <a:avLst/>
          </a:prstGeom>
        </p:spPr>
      </p:pic>
      <p:sp>
        <p:nvSpPr>
          <p:cNvPr id="15" name="Content Placeholder 2">
            <a:extLst>
              <a:ext uri="{FF2B5EF4-FFF2-40B4-BE49-F238E27FC236}">
                <a16:creationId xmlns:a16="http://schemas.microsoft.com/office/drawing/2014/main" id="{5A12B569-6D7E-4E5E-9E80-47EA26907E91}"/>
              </a:ext>
            </a:extLst>
          </p:cNvPr>
          <p:cNvSpPr txBox="1">
            <a:spLocks/>
          </p:cNvSpPr>
          <p:nvPr/>
        </p:nvSpPr>
        <p:spPr>
          <a:xfrm>
            <a:off x="396069" y="1854102"/>
            <a:ext cx="6027142" cy="4684810"/>
          </a:xfrm>
          <a:prstGeom prst="rect">
            <a:avLst/>
          </a:prstGeom>
          <a:solidFill>
            <a:schemeClr val="bg1"/>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(size = 0.9, alpha = 0.6)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scale_color_manual</a:t>
            </a:r>
            <a:r>
              <a:rPr lang="en-US" sz="2000" dirty="0">
                <a:latin typeface="Consolas" panose="020B0609020204030204" pitchFamily="49" charset="0"/>
              </a:rPr>
              <a:t>(values =</a:t>
            </a:r>
          </a:p>
          <a:p>
            <a:pPr marL="0" indent="0">
              <a:buNone/>
            </a:pPr>
            <a:r>
              <a:rPr lang="en-US" sz="2000" dirty="0">
                <a:latin typeface="Consolas" panose="020B0609020204030204" pitchFamily="49" charset="0"/>
              </a:rPr>
              <a:t>       c("orange", "</a:t>
            </a:r>
            <a:r>
              <a:rPr lang="en-US" sz="2000" dirty="0" err="1">
                <a:latin typeface="Consolas" panose="020B0609020204030204" pitchFamily="49" charset="0"/>
              </a:rPr>
              <a:t>cornflowerblue</a:t>
            </a:r>
            <a:r>
              <a:rPr lang="en-US" sz="2000" dirty="0">
                <a:latin typeface="Consolas" panose="020B0609020204030204" pitchFamily="49" charset="0"/>
              </a:rPr>
              <a:t>"))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scale_x_continuous</a:t>
            </a:r>
            <a:r>
              <a:rPr lang="en-US" sz="2000" dirty="0">
                <a:latin typeface="Consolas" panose="020B0609020204030204" pitchFamily="49" charset="0"/>
              </a:rPr>
              <a:t>(breaks = c(400,</a:t>
            </a:r>
          </a:p>
          <a:p>
            <a:pPr marL="0" indent="0">
              <a:buNone/>
            </a:pPr>
            <a:r>
              <a:rPr lang="en-US" sz="2000" dirty="0">
                <a:latin typeface="Consolas" panose="020B0609020204030204" pitchFamily="49" charset="0"/>
              </a:rPr>
              <a:t>    500, 600, 700, 800, 900, 1000, </a:t>
            </a:r>
          </a:p>
          <a:p>
            <a:pPr marL="0" indent="0">
              <a:buNone/>
            </a:pPr>
            <a:r>
              <a:rPr lang="en-US" sz="2000" dirty="0">
                <a:latin typeface="Consolas" panose="020B0609020204030204" pitchFamily="49" charset="0"/>
              </a:rPr>
              <a:t>   1100, 1200), labels = scales::comma) +</a:t>
            </a:r>
          </a:p>
          <a:p>
            <a:pPr marL="0" indent="0">
              <a:buNone/>
            </a:pPr>
            <a:r>
              <a:rPr lang="en-US" sz="2000" dirty="0">
                <a:latin typeface="Consolas" panose="020B0609020204030204" pitchFamily="49" charset="0"/>
              </a:rPr>
              <a:t> labs(x = "Length (mm)", y = "Weight(kg)",</a:t>
            </a:r>
          </a:p>
          <a:p>
            <a:pPr marL="0" indent="0">
              <a:buNone/>
            </a:pPr>
            <a:r>
              <a:rPr lang="en-US" sz="2000" dirty="0">
                <a:latin typeface="Consolas" panose="020B0609020204030204" pitchFamily="49" charset="0"/>
              </a:rPr>
              <a:t> title = "Sablefish length-weight</a:t>
            </a:r>
          </a:p>
          <a:p>
            <a:pPr marL="0" indent="0">
              <a:buNone/>
            </a:pPr>
            <a:r>
              <a:rPr lang="en-US" sz="2000" dirty="0">
                <a:latin typeface="Consolas" panose="020B0609020204030204" pitchFamily="49" charset="0"/>
              </a:rPr>
              <a:t>     relationship by sex")</a:t>
            </a:r>
          </a:p>
          <a:p>
            <a:pPr marL="0" indent="0">
              <a:buNone/>
            </a:pPr>
            <a:endParaRPr lang="en-US" sz="2000" dirty="0">
              <a:latin typeface="Consolas" panose="020B0609020204030204" pitchFamily="49" charset="0"/>
            </a:endParaRPr>
          </a:p>
        </p:txBody>
      </p:sp>
      <p:pic>
        <p:nvPicPr>
          <p:cNvPr id="17" name="Picture 16">
            <a:extLst>
              <a:ext uri="{FF2B5EF4-FFF2-40B4-BE49-F238E27FC236}">
                <a16:creationId xmlns:a16="http://schemas.microsoft.com/office/drawing/2014/main" id="{87678B67-50CB-4252-AF67-B1A310A3CA50}"/>
              </a:ext>
            </a:extLst>
          </p:cNvPr>
          <p:cNvPicPr>
            <a:picLocks noChangeAspect="1"/>
          </p:cNvPicPr>
          <p:nvPr/>
        </p:nvPicPr>
        <p:blipFill>
          <a:blip r:embed="rId8"/>
          <a:stretch>
            <a:fillRect/>
          </a:stretch>
        </p:blipFill>
        <p:spPr>
          <a:xfrm>
            <a:off x="6579280" y="1770920"/>
            <a:ext cx="5159187" cy="3810330"/>
          </a:xfrm>
          <a:prstGeom prst="rect">
            <a:avLst/>
          </a:prstGeom>
        </p:spPr>
      </p:pic>
      <p:sp>
        <p:nvSpPr>
          <p:cNvPr id="18" name="Content Placeholder 2">
            <a:extLst>
              <a:ext uri="{FF2B5EF4-FFF2-40B4-BE49-F238E27FC236}">
                <a16:creationId xmlns:a16="http://schemas.microsoft.com/office/drawing/2014/main" id="{59C62002-600E-45B5-B1B0-AA07F8234FDF}"/>
              </a:ext>
            </a:extLst>
          </p:cNvPr>
          <p:cNvSpPr txBox="1">
            <a:spLocks/>
          </p:cNvSpPr>
          <p:nvPr/>
        </p:nvSpPr>
        <p:spPr>
          <a:xfrm>
            <a:off x="396069" y="1874569"/>
            <a:ext cx="6027142" cy="4846906"/>
          </a:xfrm>
          <a:prstGeom prst="rect">
            <a:avLst/>
          </a:prstGeom>
          <a:solidFill>
            <a:schemeClr val="bg1"/>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(size = 0.9, alpha = 0.6)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scale_color_manual</a:t>
            </a:r>
            <a:r>
              <a:rPr lang="en-US" sz="2000" dirty="0">
                <a:latin typeface="Consolas" panose="020B0609020204030204" pitchFamily="49" charset="0"/>
              </a:rPr>
              <a:t>(values =</a:t>
            </a:r>
          </a:p>
          <a:p>
            <a:pPr marL="0" indent="0">
              <a:buNone/>
            </a:pPr>
            <a:r>
              <a:rPr lang="en-US" sz="2000" dirty="0">
                <a:latin typeface="Consolas" panose="020B0609020204030204" pitchFamily="49" charset="0"/>
              </a:rPr>
              <a:t>       c("orange", "</a:t>
            </a:r>
            <a:r>
              <a:rPr lang="en-US" sz="2000" dirty="0" err="1">
                <a:latin typeface="Consolas" panose="020B0609020204030204" pitchFamily="49" charset="0"/>
              </a:rPr>
              <a:t>cornflowerblue</a:t>
            </a:r>
            <a:r>
              <a:rPr lang="en-US" sz="2000" dirty="0">
                <a:latin typeface="Consolas" panose="020B0609020204030204" pitchFamily="49" charset="0"/>
              </a:rPr>
              <a:t>"))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scale_x_continuous</a:t>
            </a:r>
            <a:r>
              <a:rPr lang="en-US" sz="2000" dirty="0">
                <a:latin typeface="Consolas" panose="020B0609020204030204" pitchFamily="49" charset="0"/>
              </a:rPr>
              <a:t>(breaks = c(400,</a:t>
            </a:r>
          </a:p>
          <a:p>
            <a:pPr marL="0" indent="0">
              <a:buNone/>
            </a:pPr>
            <a:r>
              <a:rPr lang="en-US" sz="2000" dirty="0">
                <a:latin typeface="Consolas" panose="020B0609020204030204" pitchFamily="49" charset="0"/>
              </a:rPr>
              <a:t>    500, 600, 700, 800, 900, 1000, </a:t>
            </a:r>
          </a:p>
          <a:p>
            <a:pPr marL="0" indent="0">
              <a:buNone/>
            </a:pPr>
            <a:r>
              <a:rPr lang="en-US" sz="2000" dirty="0">
                <a:latin typeface="Consolas" panose="020B0609020204030204" pitchFamily="49" charset="0"/>
              </a:rPr>
              <a:t>   1100, 1200), labels = scales::comma) +</a:t>
            </a:r>
          </a:p>
          <a:p>
            <a:pPr marL="0" indent="0">
              <a:buNone/>
            </a:pPr>
            <a:r>
              <a:rPr lang="en-US" sz="2000" dirty="0">
                <a:latin typeface="Consolas" panose="020B0609020204030204" pitchFamily="49" charset="0"/>
              </a:rPr>
              <a:t> labs(x = "Length (mm)", y = "Weight(kg)",</a:t>
            </a:r>
          </a:p>
          <a:p>
            <a:pPr marL="0" indent="0">
              <a:buNone/>
            </a:pPr>
            <a:r>
              <a:rPr lang="en-US" sz="2000" dirty="0">
                <a:latin typeface="Consolas" panose="020B0609020204030204" pitchFamily="49" charset="0"/>
              </a:rPr>
              <a:t> title = "Sablefish length-weight</a:t>
            </a:r>
          </a:p>
          <a:p>
            <a:pPr marL="0" indent="0">
              <a:buNone/>
            </a:pPr>
            <a:r>
              <a:rPr lang="en-US" sz="2000" dirty="0">
                <a:latin typeface="Consolas" panose="020B0609020204030204" pitchFamily="49" charset="0"/>
              </a:rPr>
              <a:t>     relationship by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theme_bw</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p:txBody>
      </p:sp>
      <p:pic>
        <p:nvPicPr>
          <p:cNvPr id="19" name="Picture 18">
            <a:extLst>
              <a:ext uri="{FF2B5EF4-FFF2-40B4-BE49-F238E27FC236}">
                <a16:creationId xmlns:a16="http://schemas.microsoft.com/office/drawing/2014/main" id="{0444C18E-B2FE-47CB-B83E-62E28CC04C5E}"/>
              </a:ext>
            </a:extLst>
          </p:cNvPr>
          <p:cNvPicPr>
            <a:picLocks noChangeAspect="1"/>
          </p:cNvPicPr>
          <p:nvPr/>
        </p:nvPicPr>
        <p:blipFill>
          <a:blip r:embed="rId9"/>
          <a:stretch>
            <a:fillRect/>
          </a:stretch>
        </p:blipFill>
        <p:spPr>
          <a:xfrm>
            <a:off x="6513325" y="1760311"/>
            <a:ext cx="5159187" cy="3810330"/>
          </a:xfrm>
          <a:prstGeom prst="rect">
            <a:avLst/>
          </a:prstGeom>
        </p:spPr>
      </p:pic>
    </p:spTree>
    <p:extLst>
      <p:ext uri="{BB962C8B-B14F-4D97-AF65-F5344CB8AC3E}">
        <p14:creationId xmlns:p14="http://schemas.microsoft.com/office/powerpoint/2010/main" val="128796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1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17"/>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3" grpId="0" animBg="1"/>
      <p:bldP spid="15" grpId="0" animBg="1"/>
      <p:bldP spid="1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A30FE-9AAF-4CA8-90A0-9E9DE0B0BC8C}"/>
              </a:ext>
            </a:extLst>
          </p:cNvPr>
          <p:cNvSpPr>
            <a:spLocks noGrp="1"/>
          </p:cNvSpPr>
          <p:nvPr>
            <p:ph type="title"/>
          </p:nvPr>
        </p:nvSpPr>
        <p:spPr/>
        <p:txBody>
          <a:bodyPr/>
          <a:lstStyle/>
          <a:p>
            <a:r>
              <a:rPr lang="en-US" dirty="0"/>
              <a:t>Let’s practice</a:t>
            </a:r>
          </a:p>
        </p:txBody>
      </p:sp>
      <p:sp>
        <p:nvSpPr>
          <p:cNvPr id="3" name="Content Placeholder 2">
            <a:extLst>
              <a:ext uri="{FF2B5EF4-FFF2-40B4-BE49-F238E27FC236}">
                <a16:creationId xmlns:a16="http://schemas.microsoft.com/office/drawing/2014/main" id="{60BBBAB5-371B-444C-A646-6ECB2D6E037D}"/>
              </a:ext>
            </a:extLst>
          </p:cNvPr>
          <p:cNvSpPr>
            <a:spLocks noGrp="1"/>
          </p:cNvSpPr>
          <p:nvPr>
            <p:ph idx="1"/>
          </p:nvPr>
        </p:nvSpPr>
        <p:spPr/>
        <p:txBody>
          <a:bodyPr/>
          <a:lstStyle/>
          <a:p>
            <a:r>
              <a:rPr lang="en-US" dirty="0"/>
              <a:t>In RStudio, we’ll run through the script</a:t>
            </a:r>
          </a:p>
          <a:p>
            <a:r>
              <a:rPr lang="en-US" dirty="0"/>
              <a:t>Towards the end, let’s make it a little bit free-form. If you have a question about how to modify the plot, challenge me.</a:t>
            </a:r>
          </a:p>
          <a:p>
            <a:endParaRPr lang="en-US" dirty="0"/>
          </a:p>
          <a:p>
            <a:r>
              <a:rPr lang="en-US" dirty="0"/>
              <a:t>If you need another explanation later, Dr. </a:t>
            </a:r>
            <a:r>
              <a:rPr lang="en-US" dirty="0" err="1"/>
              <a:t>Lendway’s</a:t>
            </a:r>
            <a:r>
              <a:rPr lang="en-US" dirty="0"/>
              <a:t> videos are great! </a:t>
            </a:r>
          </a:p>
          <a:p>
            <a:pPr lvl="1"/>
            <a:r>
              <a:rPr lang="en-US" dirty="0">
                <a:hlinkClick r:id="rId2"/>
              </a:rPr>
              <a:t>Intro to </a:t>
            </a:r>
            <a:r>
              <a:rPr lang="en-US" dirty="0" err="1">
                <a:hlinkClick r:id="rId2"/>
              </a:rPr>
              <a:t>ggplot</a:t>
            </a:r>
            <a:r>
              <a:rPr lang="en-US" dirty="0">
                <a:hlinkClick r:id="rId2"/>
              </a:rPr>
              <a:t>() – 8 min</a:t>
            </a:r>
            <a:endParaRPr lang="en-US" dirty="0"/>
          </a:p>
          <a:p>
            <a:pPr lvl="1"/>
            <a:r>
              <a:rPr lang="en-US" dirty="0">
                <a:hlinkClick r:id="rId3"/>
              </a:rPr>
              <a:t>Common </a:t>
            </a:r>
            <a:r>
              <a:rPr lang="en-US" dirty="0" err="1">
                <a:hlinkClick r:id="rId3"/>
              </a:rPr>
              <a:t>ggplot</a:t>
            </a:r>
            <a:r>
              <a:rPr lang="en-US" dirty="0">
                <a:hlinkClick r:id="rId3"/>
              </a:rPr>
              <a:t> mistakes – 3 min</a:t>
            </a:r>
            <a:endParaRPr lang="en-US" dirty="0"/>
          </a:p>
          <a:p>
            <a:pPr lvl="1"/>
            <a:r>
              <a:rPr lang="en-US" dirty="0" err="1">
                <a:hlinkClick r:id="rId4"/>
              </a:rPr>
              <a:t>ggplot</a:t>
            </a:r>
            <a:r>
              <a:rPr lang="en-US" dirty="0">
                <a:hlinkClick r:id="rId4"/>
              </a:rPr>
              <a:t> demo – 32 min</a:t>
            </a:r>
            <a:endParaRPr lang="en-US" dirty="0"/>
          </a:p>
          <a:p>
            <a:pPr lvl="1"/>
            <a:r>
              <a:rPr lang="en-US" dirty="0"/>
              <a:t>These videos support material on </a:t>
            </a:r>
            <a:r>
              <a:rPr lang="en-US" dirty="0">
                <a:hlinkClick r:id="rId5"/>
              </a:rPr>
              <a:t>her learning website</a:t>
            </a:r>
            <a:endParaRPr lang="en-US" dirty="0"/>
          </a:p>
        </p:txBody>
      </p:sp>
      <p:sp>
        <p:nvSpPr>
          <p:cNvPr id="4" name="Slide Number Placeholder 3">
            <a:extLst>
              <a:ext uri="{FF2B5EF4-FFF2-40B4-BE49-F238E27FC236}">
                <a16:creationId xmlns:a16="http://schemas.microsoft.com/office/drawing/2014/main" id="{9322444E-FDBC-4693-919A-E90C77F9ACBA}"/>
              </a:ext>
            </a:extLst>
          </p:cNvPr>
          <p:cNvSpPr>
            <a:spLocks noGrp="1"/>
          </p:cNvSpPr>
          <p:nvPr>
            <p:ph type="sldNum" sz="quarter" idx="12"/>
          </p:nvPr>
        </p:nvSpPr>
        <p:spPr/>
        <p:txBody>
          <a:bodyPr/>
          <a:lstStyle/>
          <a:p>
            <a:fld id="{6D95AE55-B5F4-483D-AEFF-E8059F5502F5}" type="slidenum">
              <a:rPr lang="en-US" smtClean="0"/>
              <a:t>75</a:t>
            </a:fld>
            <a:endParaRPr lang="en-US"/>
          </a:p>
        </p:txBody>
      </p:sp>
    </p:spTree>
    <p:extLst>
      <p:ext uri="{BB962C8B-B14F-4D97-AF65-F5344CB8AC3E}">
        <p14:creationId xmlns:p14="http://schemas.microsoft.com/office/powerpoint/2010/main" val="37966222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2ED5-DAB2-435B-A465-CFA0CC1B170F}"/>
              </a:ext>
            </a:extLst>
          </p:cNvPr>
          <p:cNvSpPr>
            <a:spLocks noGrp="1"/>
          </p:cNvSpPr>
          <p:nvPr>
            <p:ph type="title"/>
          </p:nvPr>
        </p:nvSpPr>
        <p:spPr/>
        <p:txBody>
          <a:bodyPr/>
          <a:lstStyle/>
          <a:p>
            <a:r>
              <a:rPr lang="en-US" sz="6000" b="1" dirty="0"/>
              <a:t>6 – Basic Analysis</a:t>
            </a:r>
            <a:endParaRPr lang="en-US" dirty="0"/>
          </a:p>
        </p:txBody>
      </p:sp>
      <p:sp>
        <p:nvSpPr>
          <p:cNvPr id="3" name="Text Placeholder 2">
            <a:extLst>
              <a:ext uri="{FF2B5EF4-FFF2-40B4-BE49-F238E27FC236}">
                <a16:creationId xmlns:a16="http://schemas.microsoft.com/office/drawing/2014/main" id="{F5EDF0B5-5782-46D6-9BA6-78CBC472DFE1}"/>
              </a:ext>
            </a:extLst>
          </p:cNvPr>
          <p:cNvSpPr>
            <a:spLocks noGrp="1"/>
          </p:cNvSpPr>
          <p:nvPr>
            <p:ph type="body" idx="1"/>
          </p:nvPr>
        </p:nvSpPr>
        <p:spPr/>
        <p:txBody>
          <a:bodyPr/>
          <a:lstStyle/>
          <a:p>
            <a:r>
              <a:rPr lang="en-US" dirty="0"/>
              <a:t>Because using 30-year-old Excel macros is so yesterday</a:t>
            </a:r>
          </a:p>
        </p:txBody>
      </p:sp>
      <p:sp>
        <p:nvSpPr>
          <p:cNvPr id="4" name="Slide Number Placeholder 3">
            <a:extLst>
              <a:ext uri="{FF2B5EF4-FFF2-40B4-BE49-F238E27FC236}">
                <a16:creationId xmlns:a16="http://schemas.microsoft.com/office/drawing/2014/main" id="{0B0770E4-372F-4D34-9F58-192BB8FC1A78}"/>
              </a:ext>
            </a:extLst>
          </p:cNvPr>
          <p:cNvSpPr>
            <a:spLocks noGrp="1"/>
          </p:cNvSpPr>
          <p:nvPr>
            <p:ph type="sldNum" sz="quarter" idx="12"/>
          </p:nvPr>
        </p:nvSpPr>
        <p:spPr/>
        <p:txBody>
          <a:bodyPr/>
          <a:lstStyle/>
          <a:p>
            <a:fld id="{6D95AE55-B5F4-483D-AEFF-E8059F5502F5}" type="slidenum">
              <a:rPr lang="en-US" smtClean="0"/>
              <a:t>76</a:t>
            </a:fld>
            <a:endParaRPr lang="en-US"/>
          </a:p>
        </p:txBody>
      </p:sp>
    </p:spTree>
    <p:extLst>
      <p:ext uri="{BB962C8B-B14F-4D97-AF65-F5344CB8AC3E}">
        <p14:creationId xmlns:p14="http://schemas.microsoft.com/office/powerpoint/2010/main" val="36609818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7A0C7-A92F-49A5-8C56-456A74558847}"/>
              </a:ext>
            </a:extLst>
          </p:cNvPr>
          <p:cNvSpPr>
            <a:spLocks noGrp="1"/>
          </p:cNvSpPr>
          <p:nvPr>
            <p:ph type="title"/>
          </p:nvPr>
        </p:nvSpPr>
        <p:spPr/>
        <p:txBody>
          <a:bodyPr/>
          <a:lstStyle/>
          <a:p>
            <a:r>
              <a:rPr lang="en-US" dirty="0"/>
              <a:t>table() and summary()</a:t>
            </a:r>
          </a:p>
        </p:txBody>
      </p:sp>
      <p:sp>
        <p:nvSpPr>
          <p:cNvPr id="3" name="Content Placeholder 2">
            <a:extLst>
              <a:ext uri="{FF2B5EF4-FFF2-40B4-BE49-F238E27FC236}">
                <a16:creationId xmlns:a16="http://schemas.microsoft.com/office/drawing/2014/main" id="{145710BE-E00E-4AB3-ACC3-0981648DF63B}"/>
              </a:ext>
            </a:extLst>
          </p:cNvPr>
          <p:cNvSpPr>
            <a:spLocks noGrp="1"/>
          </p:cNvSpPr>
          <p:nvPr>
            <p:ph idx="1"/>
          </p:nvPr>
        </p:nvSpPr>
        <p:spPr/>
        <p:txBody>
          <a:bodyPr/>
          <a:lstStyle/>
          <a:p>
            <a:r>
              <a:rPr lang="en-US" dirty="0"/>
              <a:t>These two functions quickly summarize </a:t>
            </a:r>
            <a:r>
              <a:rPr lang="en-US"/>
              <a:t>your data</a:t>
            </a:r>
          </a:p>
        </p:txBody>
      </p:sp>
      <p:sp>
        <p:nvSpPr>
          <p:cNvPr id="4" name="Slide Number Placeholder 3">
            <a:extLst>
              <a:ext uri="{FF2B5EF4-FFF2-40B4-BE49-F238E27FC236}">
                <a16:creationId xmlns:a16="http://schemas.microsoft.com/office/drawing/2014/main" id="{A610889C-6331-4F04-A84C-741C57EEAECB}"/>
              </a:ext>
            </a:extLst>
          </p:cNvPr>
          <p:cNvSpPr>
            <a:spLocks noGrp="1"/>
          </p:cNvSpPr>
          <p:nvPr>
            <p:ph type="sldNum" sz="quarter" idx="12"/>
          </p:nvPr>
        </p:nvSpPr>
        <p:spPr/>
        <p:txBody>
          <a:bodyPr/>
          <a:lstStyle/>
          <a:p>
            <a:fld id="{6D95AE55-B5F4-483D-AEFF-E8059F5502F5}" type="slidenum">
              <a:rPr lang="en-US" smtClean="0"/>
              <a:t>77</a:t>
            </a:fld>
            <a:endParaRPr lang="en-US"/>
          </a:p>
        </p:txBody>
      </p:sp>
    </p:spTree>
    <p:extLst>
      <p:ext uri="{BB962C8B-B14F-4D97-AF65-F5344CB8AC3E}">
        <p14:creationId xmlns:p14="http://schemas.microsoft.com/office/powerpoint/2010/main" val="6103903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5183-4634-4834-A53D-FA60AAE558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8A26CB-D95A-4D09-9BCE-375E0EF2498E}"/>
              </a:ext>
            </a:extLst>
          </p:cNvPr>
          <p:cNvSpPr>
            <a:spLocks noGrp="1"/>
          </p:cNvSpPr>
          <p:nvPr>
            <p:ph idx="1"/>
          </p:nvPr>
        </p:nvSpPr>
        <p:spPr/>
        <p:txBody>
          <a:bodyPr/>
          <a:lstStyle/>
          <a:p>
            <a:r>
              <a:rPr lang="en-US" dirty="0"/>
              <a:t>table()</a:t>
            </a:r>
          </a:p>
          <a:p>
            <a:r>
              <a:rPr lang="en-US" dirty="0" err="1"/>
              <a:t>group_by</a:t>
            </a:r>
            <a:r>
              <a:rPr lang="en-US" dirty="0"/>
              <a:t> %&gt;% summarize</a:t>
            </a:r>
          </a:p>
          <a:p>
            <a:r>
              <a:rPr lang="en-US" dirty="0" err="1"/>
              <a:t>lm</a:t>
            </a:r>
            <a:r>
              <a:rPr lang="en-US" dirty="0"/>
              <a:t>()</a:t>
            </a:r>
          </a:p>
          <a:p>
            <a:r>
              <a:rPr lang="en-US" dirty="0"/>
              <a:t>ANOVA</a:t>
            </a:r>
          </a:p>
          <a:p>
            <a:endParaRPr lang="en-US" dirty="0"/>
          </a:p>
          <a:p>
            <a:r>
              <a:rPr lang="en-US" dirty="0" err="1"/>
              <a:t>glm</a:t>
            </a:r>
            <a:r>
              <a:rPr lang="en-US" dirty="0"/>
              <a:t>() binomial</a:t>
            </a:r>
          </a:p>
        </p:txBody>
      </p:sp>
      <p:sp>
        <p:nvSpPr>
          <p:cNvPr id="4" name="Slide Number Placeholder 3">
            <a:extLst>
              <a:ext uri="{FF2B5EF4-FFF2-40B4-BE49-F238E27FC236}">
                <a16:creationId xmlns:a16="http://schemas.microsoft.com/office/drawing/2014/main" id="{BA61F80E-22FA-4E30-BDFD-6D014DC24BBC}"/>
              </a:ext>
            </a:extLst>
          </p:cNvPr>
          <p:cNvSpPr>
            <a:spLocks noGrp="1"/>
          </p:cNvSpPr>
          <p:nvPr>
            <p:ph type="sldNum" sz="quarter" idx="12"/>
          </p:nvPr>
        </p:nvSpPr>
        <p:spPr/>
        <p:txBody>
          <a:bodyPr/>
          <a:lstStyle/>
          <a:p>
            <a:fld id="{6D95AE55-B5F4-483D-AEFF-E8059F5502F5}" type="slidenum">
              <a:rPr lang="en-US" smtClean="0"/>
              <a:t>78</a:t>
            </a:fld>
            <a:endParaRPr lang="en-US"/>
          </a:p>
        </p:txBody>
      </p:sp>
    </p:spTree>
    <p:extLst>
      <p:ext uri="{BB962C8B-B14F-4D97-AF65-F5344CB8AC3E}">
        <p14:creationId xmlns:p14="http://schemas.microsoft.com/office/powerpoint/2010/main" val="11531290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8B059-BF28-4170-A9CA-216CCEE54062}"/>
              </a:ext>
            </a:extLst>
          </p:cNvPr>
          <p:cNvSpPr>
            <a:spLocks noGrp="1"/>
          </p:cNvSpPr>
          <p:nvPr>
            <p:ph type="title"/>
          </p:nvPr>
        </p:nvSpPr>
        <p:spPr/>
        <p:txBody>
          <a:bodyPr/>
          <a:lstStyle/>
          <a:p>
            <a:r>
              <a:rPr lang="en-US" dirty="0"/>
              <a:t>7 - </a:t>
            </a:r>
            <a:r>
              <a:rPr lang="en-US" dirty="0" err="1"/>
              <a:t>Tidyverse</a:t>
            </a:r>
            <a:endParaRPr lang="en-US" dirty="0"/>
          </a:p>
        </p:txBody>
      </p:sp>
      <p:sp>
        <p:nvSpPr>
          <p:cNvPr id="3" name="Text Placeholder 2">
            <a:extLst>
              <a:ext uri="{FF2B5EF4-FFF2-40B4-BE49-F238E27FC236}">
                <a16:creationId xmlns:a16="http://schemas.microsoft.com/office/drawing/2014/main" id="{58915320-41B1-4960-A044-12A75C9D4E46}"/>
              </a:ext>
            </a:extLst>
          </p:cNvPr>
          <p:cNvSpPr>
            <a:spLocks noGrp="1"/>
          </p:cNvSpPr>
          <p:nvPr>
            <p:ph type="body" idx="1"/>
          </p:nvPr>
        </p:nvSpPr>
        <p:spPr/>
        <p:txBody>
          <a:bodyPr/>
          <a:lstStyle/>
          <a:p>
            <a:r>
              <a:rPr lang="en-US" dirty="0"/>
              <a:t>It’s like R, but different. And better. Definitely better. </a:t>
            </a:r>
          </a:p>
        </p:txBody>
      </p:sp>
      <p:sp>
        <p:nvSpPr>
          <p:cNvPr id="4" name="Slide Number Placeholder 3">
            <a:extLst>
              <a:ext uri="{FF2B5EF4-FFF2-40B4-BE49-F238E27FC236}">
                <a16:creationId xmlns:a16="http://schemas.microsoft.com/office/drawing/2014/main" id="{8E0BB3C5-9F05-4ED9-8CB6-9FFC0DCEBA73}"/>
              </a:ext>
            </a:extLst>
          </p:cNvPr>
          <p:cNvSpPr>
            <a:spLocks noGrp="1"/>
          </p:cNvSpPr>
          <p:nvPr>
            <p:ph type="sldNum" sz="quarter" idx="12"/>
          </p:nvPr>
        </p:nvSpPr>
        <p:spPr/>
        <p:txBody>
          <a:bodyPr/>
          <a:lstStyle/>
          <a:p>
            <a:fld id="{6D95AE55-B5F4-483D-AEFF-E8059F5502F5}" type="slidenum">
              <a:rPr lang="en-US" smtClean="0"/>
              <a:t>79</a:t>
            </a:fld>
            <a:endParaRPr lang="en-US"/>
          </a:p>
        </p:txBody>
      </p:sp>
    </p:spTree>
    <p:extLst>
      <p:ext uri="{BB962C8B-B14F-4D97-AF65-F5344CB8AC3E}">
        <p14:creationId xmlns:p14="http://schemas.microsoft.com/office/powerpoint/2010/main" val="353377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669B-2AC4-47F1-BBBE-967A325F1D26}"/>
              </a:ext>
            </a:extLst>
          </p:cNvPr>
          <p:cNvSpPr>
            <a:spLocks noGrp="1"/>
          </p:cNvSpPr>
          <p:nvPr>
            <p:ph type="title"/>
          </p:nvPr>
        </p:nvSpPr>
        <p:spPr/>
        <p:txBody>
          <a:bodyPr/>
          <a:lstStyle/>
          <a:p>
            <a:r>
              <a:rPr lang="en-US" dirty="0"/>
              <a:t>Guide</a:t>
            </a:r>
          </a:p>
        </p:txBody>
      </p:sp>
      <p:sp>
        <p:nvSpPr>
          <p:cNvPr id="3" name="Content Placeholder 2">
            <a:extLst>
              <a:ext uri="{FF2B5EF4-FFF2-40B4-BE49-F238E27FC236}">
                <a16:creationId xmlns:a16="http://schemas.microsoft.com/office/drawing/2014/main" id="{A07A6619-5DAC-4E21-B774-5895F3814E20}"/>
              </a:ext>
            </a:extLst>
          </p:cNvPr>
          <p:cNvSpPr>
            <a:spLocks noGrp="1"/>
          </p:cNvSpPr>
          <p:nvPr>
            <p:ph idx="1"/>
          </p:nvPr>
        </p:nvSpPr>
        <p:spPr/>
        <p:txBody>
          <a:bodyPr/>
          <a:lstStyle/>
          <a:p>
            <a:r>
              <a:rPr lang="en-US" dirty="0"/>
              <a:t>We’ll be working in programs today: follow along in PowerPoint, follow along / self-directed RStudio, and Quizzes in a browser</a:t>
            </a:r>
          </a:p>
        </p:txBody>
      </p:sp>
      <p:pic>
        <p:nvPicPr>
          <p:cNvPr id="4" name="Picture 3">
            <a:extLst>
              <a:ext uri="{FF2B5EF4-FFF2-40B4-BE49-F238E27FC236}">
                <a16:creationId xmlns:a16="http://schemas.microsoft.com/office/drawing/2014/main" id="{B6975C50-6C4B-42C3-8CC9-49D543E682A5}"/>
              </a:ext>
            </a:extLst>
          </p:cNvPr>
          <p:cNvPicPr>
            <a:picLocks noChangeAspect="1"/>
          </p:cNvPicPr>
          <p:nvPr/>
        </p:nvPicPr>
        <p:blipFill>
          <a:blip r:embed="rId3"/>
          <a:stretch>
            <a:fillRect/>
          </a:stretch>
        </p:blipFill>
        <p:spPr>
          <a:xfrm>
            <a:off x="540511" y="3496705"/>
            <a:ext cx="3382560" cy="1902690"/>
          </a:xfrm>
          <a:prstGeom prst="rect">
            <a:avLst/>
          </a:prstGeom>
          <a:ln>
            <a:solidFill>
              <a:schemeClr val="tx1"/>
            </a:solidFill>
          </a:ln>
        </p:spPr>
      </p:pic>
      <p:sp>
        <p:nvSpPr>
          <p:cNvPr id="5" name="TextBox 4">
            <a:extLst>
              <a:ext uri="{FF2B5EF4-FFF2-40B4-BE49-F238E27FC236}">
                <a16:creationId xmlns:a16="http://schemas.microsoft.com/office/drawing/2014/main" id="{B378E9BF-B9E9-4B17-9354-6139F98EF69D}"/>
              </a:ext>
            </a:extLst>
          </p:cNvPr>
          <p:cNvSpPr txBox="1"/>
          <p:nvPr/>
        </p:nvSpPr>
        <p:spPr>
          <a:xfrm>
            <a:off x="638965" y="2991963"/>
            <a:ext cx="3185651" cy="369332"/>
          </a:xfrm>
          <a:prstGeom prst="rect">
            <a:avLst/>
          </a:prstGeom>
          <a:solidFill>
            <a:srgbClr val="CB592B"/>
          </a:solidFill>
        </p:spPr>
        <p:txBody>
          <a:bodyPr wrap="square" rtlCol="0">
            <a:spAutoFit/>
          </a:bodyPr>
          <a:lstStyle/>
          <a:p>
            <a:pPr algn="ctr"/>
            <a:r>
              <a:rPr lang="en-US" dirty="0"/>
              <a:t>Follow along in PowerPoint</a:t>
            </a:r>
          </a:p>
        </p:txBody>
      </p:sp>
      <p:sp>
        <p:nvSpPr>
          <p:cNvPr id="8" name="TextBox 7">
            <a:extLst>
              <a:ext uri="{FF2B5EF4-FFF2-40B4-BE49-F238E27FC236}">
                <a16:creationId xmlns:a16="http://schemas.microsoft.com/office/drawing/2014/main" id="{B46F8E5E-AE83-42F0-AFE8-733E9565C37F}"/>
              </a:ext>
            </a:extLst>
          </p:cNvPr>
          <p:cNvSpPr txBox="1"/>
          <p:nvPr/>
        </p:nvSpPr>
        <p:spPr>
          <a:xfrm>
            <a:off x="4684940" y="2987911"/>
            <a:ext cx="3185651" cy="369332"/>
          </a:xfrm>
          <a:prstGeom prst="rect">
            <a:avLst/>
          </a:prstGeom>
          <a:solidFill>
            <a:srgbClr val="75AADB"/>
          </a:solidFill>
        </p:spPr>
        <p:txBody>
          <a:bodyPr wrap="square" rtlCol="0">
            <a:spAutoFit/>
          </a:bodyPr>
          <a:lstStyle/>
          <a:p>
            <a:pPr algn="ctr"/>
            <a:r>
              <a:rPr lang="en-US" dirty="0"/>
              <a:t>Follow along in RStudio</a:t>
            </a:r>
          </a:p>
        </p:txBody>
      </p:sp>
      <p:sp>
        <p:nvSpPr>
          <p:cNvPr id="10" name="TextBox 9">
            <a:extLst>
              <a:ext uri="{FF2B5EF4-FFF2-40B4-BE49-F238E27FC236}">
                <a16:creationId xmlns:a16="http://schemas.microsoft.com/office/drawing/2014/main" id="{5C37DEE7-BC5B-4274-A9AE-10668AE8E8B4}"/>
              </a:ext>
            </a:extLst>
          </p:cNvPr>
          <p:cNvSpPr txBox="1"/>
          <p:nvPr/>
        </p:nvSpPr>
        <p:spPr>
          <a:xfrm>
            <a:off x="8553672" y="2987911"/>
            <a:ext cx="3185651" cy="369332"/>
          </a:xfrm>
          <a:prstGeom prst="rect">
            <a:avLst/>
          </a:prstGeom>
          <a:solidFill>
            <a:srgbClr val="38D7EC"/>
          </a:solidFill>
        </p:spPr>
        <p:txBody>
          <a:bodyPr wrap="square" rtlCol="0">
            <a:spAutoFit/>
          </a:bodyPr>
          <a:lstStyle/>
          <a:p>
            <a:pPr algn="ctr"/>
            <a:r>
              <a:rPr lang="en-US" dirty="0"/>
              <a:t>Quiz! </a:t>
            </a:r>
          </a:p>
        </p:txBody>
      </p:sp>
      <p:sp>
        <p:nvSpPr>
          <p:cNvPr id="11" name="TextBox 10">
            <a:extLst>
              <a:ext uri="{FF2B5EF4-FFF2-40B4-BE49-F238E27FC236}">
                <a16:creationId xmlns:a16="http://schemas.microsoft.com/office/drawing/2014/main" id="{7739C617-3D42-4DC6-8BE0-0C3FB5774683}"/>
              </a:ext>
            </a:extLst>
          </p:cNvPr>
          <p:cNvSpPr txBox="1"/>
          <p:nvPr/>
        </p:nvSpPr>
        <p:spPr>
          <a:xfrm>
            <a:off x="707923" y="5692877"/>
            <a:ext cx="2969342" cy="646331"/>
          </a:xfrm>
          <a:prstGeom prst="rect">
            <a:avLst/>
          </a:prstGeom>
          <a:noFill/>
        </p:spPr>
        <p:txBody>
          <a:bodyPr wrap="square" rtlCol="0">
            <a:spAutoFit/>
          </a:bodyPr>
          <a:lstStyle/>
          <a:p>
            <a:pPr algn="ctr"/>
            <a:r>
              <a:rPr lang="en-US" dirty="0"/>
              <a:t>Introduction to topic. Take notes or just follow closely</a:t>
            </a:r>
          </a:p>
        </p:txBody>
      </p:sp>
      <p:sp>
        <p:nvSpPr>
          <p:cNvPr id="13" name="TextBox 12">
            <a:extLst>
              <a:ext uri="{FF2B5EF4-FFF2-40B4-BE49-F238E27FC236}">
                <a16:creationId xmlns:a16="http://schemas.microsoft.com/office/drawing/2014/main" id="{9E1ACE64-21BD-4ACE-8504-52103E2867AA}"/>
              </a:ext>
            </a:extLst>
          </p:cNvPr>
          <p:cNvSpPr txBox="1"/>
          <p:nvPr/>
        </p:nvSpPr>
        <p:spPr>
          <a:xfrm>
            <a:off x="4584701" y="5640391"/>
            <a:ext cx="3285890" cy="923330"/>
          </a:xfrm>
          <a:prstGeom prst="rect">
            <a:avLst/>
          </a:prstGeom>
          <a:noFill/>
        </p:spPr>
        <p:txBody>
          <a:bodyPr wrap="square" rtlCol="0">
            <a:spAutoFit/>
          </a:bodyPr>
          <a:lstStyle/>
          <a:p>
            <a:pPr algn="ctr"/>
            <a:r>
              <a:rPr lang="en-US" dirty="0"/>
              <a:t>Apply knowledge, evaluate commands. (Refer back to PowerPoint if needed)</a:t>
            </a:r>
          </a:p>
        </p:txBody>
      </p:sp>
      <p:sp>
        <p:nvSpPr>
          <p:cNvPr id="15" name="TextBox 14">
            <a:extLst>
              <a:ext uri="{FF2B5EF4-FFF2-40B4-BE49-F238E27FC236}">
                <a16:creationId xmlns:a16="http://schemas.microsoft.com/office/drawing/2014/main" id="{7F90430F-38C0-482C-925C-530EEA928356}"/>
              </a:ext>
            </a:extLst>
          </p:cNvPr>
          <p:cNvSpPr txBox="1"/>
          <p:nvPr/>
        </p:nvSpPr>
        <p:spPr>
          <a:xfrm>
            <a:off x="8431178" y="5640391"/>
            <a:ext cx="3285890" cy="923330"/>
          </a:xfrm>
          <a:prstGeom prst="rect">
            <a:avLst/>
          </a:prstGeom>
          <a:noFill/>
        </p:spPr>
        <p:txBody>
          <a:bodyPr wrap="square" rtlCol="0">
            <a:spAutoFit/>
          </a:bodyPr>
          <a:lstStyle/>
          <a:p>
            <a:pPr algn="ctr"/>
            <a:r>
              <a:rPr lang="en-US" dirty="0"/>
              <a:t>Self-directed quiz. Evaluate in RStudio or in head. Ask yourself </a:t>
            </a:r>
            <a:r>
              <a:rPr lang="en-US" i="1" dirty="0"/>
              <a:t>why </a:t>
            </a:r>
            <a:r>
              <a:rPr lang="en-US" dirty="0"/>
              <a:t>you were correct.</a:t>
            </a:r>
          </a:p>
        </p:txBody>
      </p:sp>
      <p:sp>
        <p:nvSpPr>
          <p:cNvPr id="7" name="Slide Number Placeholder 6">
            <a:extLst>
              <a:ext uri="{FF2B5EF4-FFF2-40B4-BE49-F238E27FC236}">
                <a16:creationId xmlns:a16="http://schemas.microsoft.com/office/drawing/2014/main" id="{6D94D2C2-85F6-4B6D-980B-CB9546A566BE}"/>
              </a:ext>
            </a:extLst>
          </p:cNvPr>
          <p:cNvSpPr>
            <a:spLocks noGrp="1"/>
          </p:cNvSpPr>
          <p:nvPr>
            <p:ph type="sldNum" sz="quarter" idx="12"/>
          </p:nvPr>
        </p:nvSpPr>
        <p:spPr/>
        <p:txBody>
          <a:bodyPr/>
          <a:lstStyle/>
          <a:p>
            <a:fld id="{6D95AE55-B5F4-483D-AEFF-E8059F5502F5}" type="slidenum">
              <a:rPr lang="en-US" smtClean="0"/>
              <a:t>8</a:t>
            </a:fld>
            <a:endParaRPr lang="en-US" dirty="0"/>
          </a:p>
        </p:txBody>
      </p:sp>
    </p:spTree>
    <p:extLst>
      <p:ext uri="{BB962C8B-B14F-4D97-AF65-F5344CB8AC3E}">
        <p14:creationId xmlns:p14="http://schemas.microsoft.com/office/powerpoint/2010/main" val="41190376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314B-EEFE-4D67-8B64-6B72716123FD}"/>
              </a:ext>
            </a:extLst>
          </p:cNvPr>
          <p:cNvSpPr>
            <a:spLocks noGrp="1"/>
          </p:cNvSpPr>
          <p:nvPr>
            <p:ph type="title"/>
          </p:nvPr>
        </p:nvSpPr>
        <p:spPr/>
        <p:txBody>
          <a:bodyPr/>
          <a:lstStyle/>
          <a:p>
            <a:r>
              <a:rPr lang="en-US" dirty="0"/>
              <a:t>What is the </a:t>
            </a:r>
            <a:r>
              <a:rPr lang="en-US" dirty="0" err="1"/>
              <a:t>Tidyverse</a:t>
            </a:r>
            <a:endParaRPr lang="en-US" dirty="0"/>
          </a:p>
        </p:txBody>
      </p:sp>
      <p:sp>
        <p:nvSpPr>
          <p:cNvPr id="3" name="Content Placeholder 2">
            <a:extLst>
              <a:ext uri="{FF2B5EF4-FFF2-40B4-BE49-F238E27FC236}">
                <a16:creationId xmlns:a16="http://schemas.microsoft.com/office/drawing/2014/main" id="{5CB9D23D-EA22-4D70-8931-A6EF876A2013}"/>
              </a:ext>
            </a:extLst>
          </p:cNvPr>
          <p:cNvSpPr>
            <a:spLocks noGrp="1"/>
          </p:cNvSpPr>
          <p:nvPr>
            <p:ph idx="1"/>
          </p:nvPr>
        </p:nvSpPr>
        <p:spPr>
          <a:xfrm>
            <a:off x="838200" y="1825625"/>
            <a:ext cx="10515600" cy="4808088"/>
          </a:xfrm>
        </p:spPr>
        <p:txBody>
          <a:bodyPr>
            <a:normAutofit fontScale="92500"/>
          </a:bodyPr>
          <a:lstStyle/>
          <a:p>
            <a:r>
              <a:rPr lang="en-US" dirty="0"/>
              <a:t>The </a:t>
            </a:r>
            <a:r>
              <a:rPr lang="en-US" dirty="0" err="1"/>
              <a:t>Tidyverse</a:t>
            </a:r>
            <a:r>
              <a:rPr lang="en-US" dirty="0"/>
              <a:t> is a collection of packages that extend the usefulness of R, use slightly different language syntax, and play well together</a:t>
            </a:r>
          </a:p>
          <a:p>
            <a:r>
              <a:rPr lang="en-US" dirty="0"/>
              <a:t>Some of the most common </a:t>
            </a:r>
            <a:r>
              <a:rPr lang="en-US" dirty="0" err="1"/>
              <a:t>Tidyverse</a:t>
            </a:r>
            <a:r>
              <a:rPr lang="en-US" dirty="0"/>
              <a:t> packages are:</a:t>
            </a:r>
          </a:p>
          <a:p>
            <a:pPr marL="0" indent="0">
              <a:buNone/>
            </a:pPr>
            <a:r>
              <a:rPr lang="en-US" dirty="0"/>
              <a:t>	</a:t>
            </a:r>
            <a:r>
              <a:rPr lang="en-US" b="1" dirty="0" err="1"/>
              <a:t>dplyr</a:t>
            </a:r>
            <a:r>
              <a:rPr lang="en-US" dirty="0"/>
              <a:t> – data manipulation (mutate, select, filter, </a:t>
            </a:r>
            <a:r>
              <a:rPr lang="en-US" dirty="0" err="1"/>
              <a:t>summarise</a:t>
            </a:r>
            <a:r>
              <a:rPr lang="en-US" dirty="0"/>
              <a:t>)</a:t>
            </a:r>
          </a:p>
          <a:p>
            <a:pPr marL="0" indent="0">
              <a:buNone/>
            </a:pPr>
            <a:r>
              <a:rPr lang="en-US" dirty="0"/>
              <a:t>	</a:t>
            </a:r>
            <a:r>
              <a:rPr lang="en-US" b="1" dirty="0"/>
              <a:t>ggplot2</a:t>
            </a:r>
            <a:r>
              <a:rPr lang="en-US" dirty="0"/>
              <a:t> – produce beautiful charts</a:t>
            </a:r>
          </a:p>
          <a:p>
            <a:pPr marL="0" indent="0">
              <a:buNone/>
            </a:pPr>
            <a:r>
              <a:rPr lang="en-US" dirty="0"/>
              <a:t>	</a:t>
            </a:r>
            <a:r>
              <a:rPr lang="en-US" b="1" dirty="0" err="1"/>
              <a:t>tidyr</a:t>
            </a:r>
            <a:r>
              <a:rPr lang="en-US" dirty="0"/>
              <a:t> – change data layout to one observation per row, and inverse</a:t>
            </a:r>
          </a:p>
          <a:p>
            <a:pPr marL="0" indent="0">
              <a:buNone/>
            </a:pPr>
            <a:r>
              <a:rPr lang="en-US" dirty="0"/>
              <a:t>	</a:t>
            </a:r>
            <a:r>
              <a:rPr lang="en-US" b="1" dirty="0" err="1"/>
              <a:t>tibble</a:t>
            </a:r>
            <a:r>
              <a:rPr lang="en-US" dirty="0"/>
              <a:t> – use “advanced” data frames</a:t>
            </a:r>
          </a:p>
          <a:p>
            <a:pPr marL="0" indent="0">
              <a:buNone/>
            </a:pPr>
            <a:r>
              <a:rPr lang="en-US" dirty="0"/>
              <a:t>	</a:t>
            </a:r>
            <a:r>
              <a:rPr lang="en-US" b="1" dirty="0" err="1"/>
              <a:t>readr</a:t>
            </a:r>
            <a:r>
              <a:rPr lang="en-US" dirty="0"/>
              <a:t> – fast and friendly way to read in data</a:t>
            </a:r>
          </a:p>
          <a:p>
            <a:pPr marL="0" indent="0">
              <a:buNone/>
            </a:pPr>
            <a:r>
              <a:rPr lang="en-US" dirty="0"/>
              <a:t>	</a:t>
            </a:r>
            <a:r>
              <a:rPr lang="en-US" b="1" dirty="0" err="1"/>
              <a:t>lubridate</a:t>
            </a:r>
            <a:r>
              <a:rPr lang="en-US" dirty="0"/>
              <a:t> – work with dates</a:t>
            </a:r>
          </a:p>
          <a:p>
            <a:pPr marL="0" indent="0">
              <a:buNone/>
            </a:pPr>
            <a:r>
              <a:rPr lang="en-US" dirty="0"/>
              <a:t>	And several others!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1897CB39-1923-400C-AEBB-EDF728171E1A}"/>
              </a:ext>
            </a:extLst>
          </p:cNvPr>
          <p:cNvSpPr>
            <a:spLocks noGrp="1"/>
          </p:cNvSpPr>
          <p:nvPr>
            <p:ph type="sldNum" sz="quarter" idx="12"/>
          </p:nvPr>
        </p:nvSpPr>
        <p:spPr/>
        <p:txBody>
          <a:bodyPr/>
          <a:lstStyle/>
          <a:p>
            <a:fld id="{6D95AE55-B5F4-483D-AEFF-E8059F5502F5}" type="slidenum">
              <a:rPr lang="en-US" smtClean="0"/>
              <a:t>80</a:t>
            </a:fld>
            <a:endParaRPr lang="en-US"/>
          </a:p>
        </p:txBody>
      </p:sp>
    </p:spTree>
    <p:extLst>
      <p:ext uri="{BB962C8B-B14F-4D97-AF65-F5344CB8AC3E}">
        <p14:creationId xmlns:p14="http://schemas.microsoft.com/office/powerpoint/2010/main" val="11167998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3B95-D185-4429-B91F-39FCD144193B}"/>
              </a:ext>
            </a:extLst>
          </p:cNvPr>
          <p:cNvSpPr>
            <a:spLocks noGrp="1"/>
          </p:cNvSpPr>
          <p:nvPr>
            <p:ph type="title"/>
          </p:nvPr>
        </p:nvSpPr>
        <p:spPr/>
        <p:txBody>
          <a:bodyPr/>
          <a:lstStyle/>
          <a:p>
            <a:r>
              <a:rPr lang="en-US" dirty="0"/>
              <a:t>Why Should You Use the </a:t>
            </a:r>
            <a:r>
              <a:rPr lang="en-US" dirty="0" err="1"/>
              <a:t>Tidyverse</a:t>
            </a:r>
            <a:r>
              <a:rPr lang="en-US" dirty="0"/>
              <a:t>?</a:t>
            </a:r>
          </a:p>
        </p:txBody>
      </p:sp>
      <p:sp>
        <p:nvSpPr>
          <p:cNvPr id="3" name="Content Placeholder 2">
            <a:extLst>
              <a:ext uri="{FF2B5EF4-FFF2-40B4-BE49-F238E27FC236}">
                <a16:creationId xmlns:a16="http://schemas.microsoft.com/office/drawing/2014/main" id="{D6416626-DF97-46C1-9FC1-E673695FB959}"/>
              </a:ext>
            </a:extLst>
          </p:cNvPr>
          <p:cNvSpPr>
            <a:spLocks noGrp="1"/>
          </p:cNvSpPr>
          <p:nvPr>
            <p:ph idx="1"/>
          </p:nvPr>
        </p:nvSpPr>
        <p:spPr>
          <a:xfrm>
            <a:off x="838201" y="1825625"/>
            <a:ext cx="7106728" cy="4351338"/>
          </a:xfrm>
        </p:spPr>
        <p:txBody>
          <a:bodyPr>
            <a:normAutofit fontScale="92500"/>
          </a:bodyPr>
          <a:lstStyle/>
          <a:p>
            <a:r>
              <a:rPr lang="en-US" dirty="0"/>
              <a:t>It’s often simpler to read: filter(Year == 2010)</a:t>
            </a:r>
          </a:p>
          <a:p>
            <a:r>
              <a:rPr lang="en-US" dirty="0"/>
              <a:t>Forces cleaner data which will save you time later</a:t>
            </a:r>
          </a:p>
          <a:p>
            <a:r>
              <a:rPr lang="en-US" dirty="0"/>
              <a:t>Makes certain data types workable (e.g., dates)</a:t>
            </a:r>
          </a:p>
          <a:p>
            <a:r>
              <a:rPr lang="en-US" dirty="0"/>
              <a:t>More powerful features</a:t>
            </a:r>
          </a:p>
          <a:p>
            <a:r>
              <a:rPr lang="en-US" dirty="0"/>
              <a:t>Constantly updated (future of R?)</a:t>
            </a:r>
          </a:p>
          <a:p>
            <a:endParaRPr lang="en-US" dirty="0"/>
          </a:p>
          <a:p>
            <a:pPr marL="0" indent="0">
              <a:buNone/>
            </a:pPr>
            <a:r>
              <a:rPr lang="en-US" b="1" dirty="0"/>
              <a:t>Downside</a:t>
            </a:r>
          </a:p>
          <a:p>
            <a:r>
              <a:rPr lang="en-US" dirty="0"/>
              <a:t>Syntax is different and you’ll know two different ways to do same thing</a:t>
            </a:r>
          </a:p>
        </p:txBody>
      </p:sp>
      <p:sp>
        <p:nvSpPr>
          <p:cNvPr id="4" name="Slide Number Placeholder 3">
            <a:extLst>
              <a:ext uri="{FF2B5EF4-FFF2-40B4-BE49-F238E27FC236}">
                <a16:creationId xmlns:a16="http://schemas.microsoft.com/office/drawing/2014/main" id="{B9E0D9EB-6984-4B89-8137-4E08D56EEED9}"/>
              </a:ext>
            </a:extLst>
          </p:cNvPr>
          <p:cNvSpPr>
            <a:spLocks noGrp="1"/>
          </p:cNvSpPr>
          <p:nvPr>
            <p:ph type="sldNum" sz="quarter" idx="12"/>
          </p:nvPr>
        </p:nvSpPr>
        <p:spPr/>
        <p:txBody>
          <a:bodyPr/>
          <a:lstStyle/>
          <a:p>
            <a:fld id="{6D95AE55-B5F4-483D-AEFF-E8059F5502F5}" type="slidenum">
              <a:rPr lang="en-US" smtClean="0"/>
              <a:t>81</a:t>
            </a:fld>
            <a:endParaRPr lang="en-US"/>
          </a:p>
        </p:txBody>
      </p:sp>
    </p:spTree>
    <p:extLst>
      <p:ext uri="{BB962C8B-B14F-4D97-AF65-F5344CB8AC3E}">
        <p14:creationId xmlns:p14="http://schemas.microsoft.com/office/powerpoint/2010/main" val="41643082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DC4A-94DC-4E99-852C-7CC9711BE023}"/>
              </a:ext>
            </a:extLst>
          </p:cNvPr>
          <p:cNvSpPr>
            <a:spLocks noGrp="1"/>
          </p:cNvSpPr>
          <p:nvPr>
            <p:ph type="title"/>
          </p:nvPr>
        </p:nvSpPr>
        <p:spPr/>
        <p:txBody>
          <a:bodyPr/>
          <a:lstStyle/>
          <a:p>
            <a:r>
              <a:rPr lang="en-US" dirty="0" err="1"/>
              <a:t>dplyr</a:t>
            </a:r>
            <a:r>
              <a:rPr lang="en-US" dirty="0"/>
              <a:t> </a:t>
            </a:r>
          </a:p>
        </p:txBody>
      </p:sp>
      <p:sp>
        <p:nvSpPr>
          <p:cNvPr id="3" name="Content Placeholder 2">
            <a:extLst>
              <a:ext uri="{FF2B5EF4-FFF2-40B4-BE49-F238E27FC236}">
                <a16:creationId xmlns:a16="http://schemas.microsoft.com/office/drawing/2014/main" id="{CE694DC8-D612-4B2D-AE3D-1B9AD69EE4C8}"/>
              </a:ext>
            </a:extLst>
          </p:cNvPr>
          <p:cNvSpPr>
            <a:spLocks noGrp="1"/>
          </p:cNvSpPr>
          <p:nvPr>
            <p:ph idx="1"/>
          </p:nvPr>
        </p:nvSpPr>
        <p:spPr>
          <a:xfrm>
            <a:off x="838200" y="1825625"/>
            <a:ext cx="9698665" cy="3926589"/>
          </a:xfrm>
        </p:spPr>
        <p:txBody>
          <a:bodyPr/>
          <a:lstStyle/>
          <a:p>
            <a:r>
              <a:rPr lang="en-US" dirty="0"/>
              <a:t>Already learned about the “pipe” operator %&gt;% </a:t>
            </a:r>
          </a:p>
          <a:p>
            <a:r>
              <a:rPr lang="en-US" dirty="0"/>
              <a:t>Add a new column using mutate(), choose specific rows based on column values using filter(), change whether a column is included using select(), change column names using rename()</a:t>
            </a:r>
          </a:p>
          <a:p>
            <a:endParaRPr lang="en-US" dirty="0"/>
          </a:p>
          <a:p>
            <a:endParaRPr lang="en-US" dirty="0"/>
          </a:p>
          <a:p>
            <a:endParaRPr lang="en-US" dirty="0"/>
          </a:p>
        </p:txBody>
      </p:sp>
      <p:sp>
        <p:nvSpPr>
          <p:cNvPr id="4" name="Content Placeholder 2">
            <a:extLst>
              <a:ext uri="{FF2B5EF4-FFF2-40B4-BE49-F238E27FC236}">
                <a16:creationId xmlns:a16="http://schemas.microsoft.com/office/drawing/2014/main" id="{ECE7D410-AF61-418B-B469-C657584FC244}"/>
              </a:ext>
            </a:extLst>
          </p:cNvPr>
          <p:cNvSpPr txBox="1">
            <a:spLocks/>
          </p:cNvSpPr>
          <p:nvPr/>
        </p:nvSpPr>
        <p:spPr>
          <a:xfrm>
            <a:off x="1033013" y="5869154"/>
            <a:ext cx="10125974" cy="88549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t>**warning** you may find code online that uses the previous version of this package called “</a:t>
            </a:r>
            <a:r>
              <a:rPr lang="en-US" sz="2400" i="1" dirty="0" err="1"/>
              <a:t>plyr</a:t>
            </a:r>
            <a:r>
              <a:rPr lang="en-US" sz="2400" i="1" dirty="0"/>
              <a:t>”. If you find a function that uses </a:t>
            </a:r>
            <a:r>
              <a:rPr lang="en-US" sz="2400" i="1" dirty="0" err="1"/>
              <a:t>plyr</a:t>
            </a:r>
            <a:r>
              <a:rPr lang="en-US" sz="2400" i="1" dirty="0"/>
              <a:t>, I highly recommend not using it if you use “</a:t>
            </a:r>
            <a:r>
              <a:rPr lang="en-US" sz="2400" i="1" dirty="0" err="1"/>
              <a:t>dplyr</a:t>
            </a:r>
            <a:r>
              <a:rPr lang="en-US" sz="2400" i="1" dirty="0"/>
              <a:t>”. The two packages can (rarely) have major issues with each other. </a:t>
            </a:r>
          </a:p>
          <a:p>
            <a:endParaRPr lang="en-US" dirty="0"/>
          </a:p>
          <a:p>
            <a:endParaRPr lang="en-US" dirty="0"/>
          </a:p>
          <a:p>
            <a:endParaRPr lang="en-US" dirty="0"/>
          </a:p>
        </p:txBody>
      </p:sp>
      <p:pic>
        <p:nvPicPr>
          <p:cNvPr id="9" name="Picture 8" descr="A picture containing computer&#10;&#10;Description automatically generated">
            <a:extLst>
              <a:ext uri="{FF2B5EF4-FFF2-40B4-BE49-F238E27FC236}">
                <a16:creationId xmlns:a16="http://schemas.microsoft.com/office/drawing/2014/main" id="{C61C46BA-EBE6-4399-BB94-0D6934924B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2672" y="0"/>
            <a:ext cx="2092629" cy="2415881"/>
          </a:xfrm>
          <a:prstGeom prst="rect">
            <a:avLst/>
          </a:prstGeom>
        </p:spPr>
      </p:pic>
      <p:sp>
        <p:nvSpPr>
          <p:cNvPr id="5" name="Slide Number Placeholder 4">
            <a:extLst>
              <a:ext uri="{FF2B5EF4-FFF2-40B4-BE49-F238E27FC236}">
                <a16:creationId xmlns:a16="http://schemas.microsoft.com/office/drawing/2014/main" id="{CF34545A-E6EF-417D-B7F3-75A88B6DF259}"/>
              </a:ext>
            </a:extLst>
          </p:cNvPr>
          <p:cNvSpPr>
            <a:spLocks noGrp="1"/>
          </p:cNvSpPr>
          <p:nvPr>
            <p:ph type="sldNum" sz="quarter" idx="12"/>
          </p:nvPr>
        </p:nvSpPr>
        <p:spPr/>
        <p:txBody>
          <a:bodyPr/>
          <a:lstStyle/>
          <a:p>
            <a:fld id="{6D95AE55-B5F4-483D-AEFF-E8059F5502F5}" type="slidenum">
              <a:rPr lang="en-US" smtClean="0"/>
              <a:t>82</a:t>
            </a:fld>
            <a:endParaRPr lang="en-US"/>
          </a:p>
        </p:txBody>
      </p:sp>
    </p:spTree>
    <p:extLst>
      <p:ext uri="{BB962C8B-B14F-4D97-AF65-F5344CB8AC3E}">
        <p14:creationId xmlns:p14="http://schemas.microsoft.com/office/powerpoint/2010/main" val="9069940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B1AC-C2DC-496B-BFC1-C03C28C5027B}"/>
              </a:ext>
            </a:extLst>
          </p:cNvPr>
          <p:cNvSpPr>
            <a:spLocks noGrp="1"/>
          </p:cNvSpPr>
          <p:nvPr>
            <p:ph type="title"/>
          </p:nvPr>
        </p:nvSpPr>
        <p:spPr/>
        <p:txBody>
          <a:bodyPr/>
          <a:lstStyle/>
          <a:p>
            <a:r>
              <a:rPr lang="en-US" dirty="0"/>
              <a:t>ggplot2</a:t>
            </a:r>
          </a:p>
        </p:txBody>
      </p:sp>
      <p:sp>
        <p:nvSpPr>
          <p:cNvPr id="3" name="Content Placeholder 2">
            <a:extLst>
              <a:ext uri="{FF2B5EF4-FFF2-40B4-BE49-F238E27FC236}">
                <a16:creationId xmlns:a16="http://schemas.microsoft.com/office/drawing/2014/main" id="{1BFB3236-55B7-4122-A149-385981934546}"/>
              </a:ext>
            </a:extLst>
          </p:cNvPr>
          <p:cNvSpPr>
            <a:spLocks noGrp="1"/>
          </p:cNvSpPr>
          <p:nvPr>
            <p:ph idx="1"/>
          </p:nvPr>
        </p:nvSpPr>
        <p:spPr/>
        <p:txBody>
          <a:bodyPr/>
          <a:lstStyle/>
          <a:p>
            <a:r>
              <a:rPr lang="en-US" dirty="0"/>
              <a:t>The most popular way to plot in R</a:t>
            </a:r>
          </a:p>
          <a:p>
            <a:r>
              <a:rPr lang="en-US" dirty="0"/>
              <a:t>Uses a “grammar of graphics” which takes a bit to learn </a:t>
            </a:r>
          </a:p>
          <a:p>
            <a:r>
              <a:rPr lang="en-US" dirty="0"/>
              <a:t>The basic structure is defining the source </a:t>
            </a:r>
            <a:r>
              <a:rPr lang="en-US" dirty="0" err="1"/>
              <a:t>dataframe</a:t>
            </a:r>
            <a:r>
              <a:rPr lang="en-US" dirty="0"/>
              <a:t>, the aesthetics (variables for x axis (&amp; y axis), variables for color/shape, </a:t>
            </a:r>
            <a:r>
              <a:rPr lang="en-US" dirty="0" err="1"/>
              <a:t>etc</a:t>
            </a:r>
            <a:r>
              <a:rPr lang="en-US" dirty="0"/>
              <a:t>), and then a call to what type of plot you’re making (points, lines, histogram, </a:t>
            </a:r>
            <a:r>
              <a:rPr lang="en-US" dirty="0" err="1"/>
              <a:t>etc</a:t>
            </a:r>
            <a:r>
              <a:rPr lang="en-US" dirty="0"/>
              <a:t>)</a:t>
            </a:r>
          </a:p>
          <a:p>
            <a:r>
              <a:rPr lang="en-US" dirty="0"/>
              <a:t>Strings together commands using “+” between the lines</a:t>
            </a:r>
          </a:p>
        </p:txBody>
      </p:sp>
      <p:pic>
        <p:nvPicPr>
          <p:cNvPr id="5" name="Picture 4" descr="A picture containing clock&#10;&#10;Description automatically generated">
            <a:extLst>
              <a:ext uri="{FF2B5EF4-FFF2-40B4-BE49-F238E27FC236}">
                <a16:creationId xmlns:a16="http://schemas.microsoft.com/office/drawing/2014/main" id="{77CAE2B0-3788-41AA-8B59-DBE220C0B0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4761" y="0"/>
            <a:ext cx="2027239" cy="2349796"/>
          </a:xfrm>
          <a:prstGeom prst="rect">
            <a:avLst/>
          </a:prstGeom>
        </p:spPr>
      </p:pic>
      <p:sp>
        <p:nvSpPr>
          <p:cNvPr id="4" name="Slide Number Placeholder 3">
            <a:extLst>
              <a:ext uri="{FF2B5EF4-FFF2-40B4-BE49-F238E27FC236}">
                <a16:creationId xmlns:a16="http://schemas.microsoft.com/office/drawing/2014/main" id="{898F6A5A-4F49-4E08-A2CA-6BB6B9E1B56D}"/>
              </a:ext>
            </a:extLst>
          </p:cNvPr>
          <p:cNvSpPr>
            <a:spLocks noGrp="1"/>
          </p:cNvSpPr>
          <p:nvPr>
            <p:ph type="sldNum" sz="quarter" idx="12"/>
          </p:nvPr>
        </p:nvSpPr>
        <p:spPr/>
        <p:txBody>
          <a:bodyPr/>
          <a:lstStyle/>
          <a:p>
            <a:fld id="{6D95AE55-B5F4-483D-AEFF-E8059F5502F5}" type="slidenum">
              <a:rPr lang="en-US" smtClean="0"/>
              <a:t>83</a:t>
            </a:fld>
            <a:endParaRPr lang="en-US"/>
          </a:p>
        </p:txBody>
      </p:sp>
    </p:spTree>
    <p:extLst>
      <p:ext uri="{BB962C8B-B14F-4D97-AF65-F5344CB8AC3E}">
        <p14:creationId xmlns:p14="http://schemas.microsoft.com/office/powerpoint/2010/main" val="6125550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E450-0A86-4145-A882-CDDE02BB8F6D}"/>
              </a:ext>
            </a:extLst>
          </p:cNvPr>
          <p:cNvSpPr>
            <a:spLocks noGrp="1"/>
          </p:cNvSpPr>
          <p:nvPr>
            <p:ph type="title"/>
          </p:nvPr>
        </p:nvSpPr>
        <p:spPr/>
        <p:txBody>
          <a:bodyPr/>
          <a:lstStyle/>
          <a:p>
            <a:r>
              <a:rPr lang="en-US" dirty="0" err="1"/>
              <a:t>lubridate</a:t>
            </a:r>
            <a:r>
              <a:rPr lang="en-US" dirty="0"/>
              <a:t> </a:t>
            </a:r>
          </a:p>
        </p:txBody>
      </p:sp>
      <p:pic>
        <p:nvPicPr>
          <p:cNvPr id="5" name="Content Placeholder 4" descr="A close up of a sign&#10;&#10;Description automatically generated">
            <a:extLst>
              <a:ext uri="{FF2B5EF4-FFF2-40B4-BE49-F238E27FC236}">
                <a16:creationId xmlns:a16="http://schemas.microsoft.com/office/drawing/2014/main" id="{B7F093EA-B24E-43D5-8F84-FCD3C734E1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54093" y="-1"/>
            <a:ext cx="2038117" cy="2360604"/>
          </a:xfrm>
        </p:spPr>
      </p:pic>
      <p:sp>
        <p:nvSpPr>
          <p:cNvPr id="3" name="Slide Number Placeholder 2">
            <a:extLst>
              <a:ext uri="{FF2B5EF4-FFF2-40B4-BE49-F238E27FC236}">
                <a16:creationId xmlns:a16="http://schemas.microsoft.com/office/drawing/2014/main" id="{B2A11CF5-351A-4A1D-84AD-DC4A2A51CC4F}"/>
              </a:ext>
            </a:extLst>
          </p:cNvPr>
          <p:cNvSpPr>
            <a:spLocks noGrp="1"/>
          </p:cNvSpPr>
          <p:nvPr>
            <p:ph type="sldNum" sz="quarter" idx="12"/>
          </p:nvPr>
        </p:nvSpPr>
        <p:spPr/>
        <p:txBody>
          <a:bodyPr/>
          <a:lstStyle/>
          <a:p>
            <a:fld id="{6D95AE55-B5F4-483D-AEFF-E8059F5502F5}" type="slidenum">
              <a:rPr lang="en-US" smtClean="0"/>
              <a:t>84</a:t>
            </a:fld>
            <a:endParaRPr lang="en-US"/>
          </a:p>
        </p:txBody>
      </p:sp>
      <p:sp>
        <p:nvSpPr>
          <p:cNvPr id="6" name="Content Placeholder 2">
            <a:extLst>
              <a:ext uri="{FF2B5EF4-FFF2-40B4-BE49-F238E27FC236}">
                <a16:creationId xmlns:a16="http://schemas.microsoft.com/office/drawing/2014/main" id="{3D63FC5D-7548-4A97-9601-F1687BA055F4}"/>
              </a:ext>
            </a:extLst>
          </p:cNvPr>
          <p:cNvSpPr txBox="1">
            <a:spLocks/>
          </p:cNvSpPr>
          <p:nvPr/>
        </p:nvSpPr>
        <p:spPr>
          <a:xfrm>
            <a:off x="838200" y="1825625"/>
            <a:ext cx="991353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Dates are probably the most difficult thing to deal with when starting out in R.</a:t>
            </a:r>
          </a:p>
          <a:p>
            <a:r>
              <a:rPr lang="en-US" dirty="0" err="1"/>
              <a:t>lubridate</a:t>
            </a:r>
            <a:r>
              <a:rPr lang="en-US" dirty="0"/>
              <a:t> provides a better interface; can easily convert between date formats, subtract time periods, calc day of year, etc. </a:t>
            </a:r>
          </a:p>
          <a:p>
            <a:endParaRPr lang="en-US" dirty="0"/>
          </a:p>
          <a:p>
            <a:r>
              <a:rPr lang="en-US" dirty="0"/>
              <a:t>For “11/12/2020”, what is that month? Are you sure?</a:t>
            </a:r>
          </a:p>
          <a:p>
            <a:r>
              <a:rPr lang="en-US" dirty="0"/>
              <a:t>Use following code as a template when in doubt:</a:t>
            </a:r>
          </a:p>
          <a:p>
            <a:pPr marL="568325" indent="0">
              <a:buNone/>
            </a:pPr>
            <a:r>
              <a:rPr lang="en-US" sz="2400" dirty="0">
                <a:latin typeface="Consolas" panose="020B0609020204030204" pitchFamily="49" charset="0"/>
              </a:rPr>
              <a:t>mutate(</a:t>
            </a:r>
            <a:r>
              <a:rPr lang="en-US" sz="2400" dirty="0" err="1">
                <a:latin typeface="Consolas" panose="020B0609020204030204" pitchFamily="49" charset="0"/>
              </a:rPr>
              <a:t>newdate</a:t>
            </a:r>
            <a:r>
              <a:rPr lang="en-US" sz="2400" dirty="0">
                <a:latin typeface="Consolas" panose="020B0609020204030204" pitchFamily="49" charset="0"/>
              </a:rPr>
              <a:t> = </a:t>
            </a:r>
            <a:r>
              <a:rPr lang="en-US" sz="2400" dirty="0" err="1">
                <a:latin typeface="Consolas" panose="020B0609020204030204" pitchFamily="49" charset="0"/>
              </a:rPr>
              <a:t>ymd</a:t>
            </a:r>
            <a:r>
              <a:rPr lang="en-US" sz="2400" dirty="0">
                <a:latin typeface="Consolas" panose="020B0609020204030204" pitchFamily="49" charset="0"/>
              </a:rPr>
              <a:t>(</a:t>
            </a:r>
            <a:r>
              <a:rPr lang="en-US" sz="2400" dirty="0" err="1">
                <a:latin typeface="Consolas" panose="020B0609020204030204" pitchFamily="49" charset="0"/>
              </a:rPr>
              <a:t>as.POSIXct</a:t>
            </a:r>
            <a:r>
              <a:rPr lang="en-US" sz="2400" dirty="0">
                <a:latin typeface="Consolas" panose="020B0609020204030204" pitchFamily="49" charset="0"/>
              </a:rPr>
              <a:t>(</a:t>
            </a:r>
            <a:r>
              <a:rPr lang="en-US" sz="2400" dirty="0" err="1">
                <a:latin typeface="Consolas" panose="020B0609020204030204" pitchFamily="49" charset="0"/>
              </a:rPr>
              <a:t>olddate</a:t>
            </a:r>
            <a:r>
              <a:rPr lang="en-US" sz="2400" dirty="0">
                <a:latin typeface="Consolas" panose="020B0609020204030204" pitchFamily="49" charset="0"/>
              </a:rPr>
              <a:t>, format = "%m/%d/%Y", </a:t>
            </a:r>
            <a:r>
              <a:rPr lang="en-US" sz="2400" dirty="0" err="1">
                <a:latin typeface="Consolas" panose="020B0609020204030204" pitchFamily="49" charset="0"/>
              </a:rPr>
              <a:t>tz</a:t>
            </a:r>
            <a:r>
              <a:rPr lang="en-US" sz="2400" dirty="0">
                <a:latin typeface="Consolas" panose="020B0609020204030204" pitchFamily="49" charset="0"/>
              </a:rPr>
              <a:t> = "US/Alaska"))</a:t>
            </a:r>
          </a:p>
          <a:p>
            <a:endParaRPr lang="en-US" dirty="0"/>
          </a:p>
        </p:txBody>
      </p:sp>
    </p:spTree>
    <p:extLst>
      <p:ext uri="{BB962C8B-B14F-4D97-AF65-F5344CB8AC3E}">
        <p14:creationId xmlns:p14="http://schemas.microsoft.com/office/powerpoint/2010/main" val="170455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E450-0A86-4145-A882-CDDE02BB8F6D}"/>
              </a:ext>
            </a:extLst>
          </p:cNvPr>
          <p:cNvSpPr>
            <a:spLocks noGrp="1"/>
          </p:cNvSpPr>
          <p:nvPr>
            <p:ph type="title"/>
          </p:nvPr>
        </p:nvSpPr>
        <p:spPr/>
        <p:txBody>
          <a:bodyPr/>
          <a:lstStyle/>
          <a:p>
            <a:r>
              <a:rPr lang="en-US" dirty="0" err="1"/>
              <a:t>tidyr</a:t>
            </a:r>
            <a:r>
              <a:rPr lang="en-US" dirty="0"/>
              <a:t> </a:t>
            </a:r>
          </a:p>
        </p:txBody>
      </p:sp>
      <p:pic>
        <p:nvPicPr>
          <p:cNvPr id="5" name="Content Placeholder 4" descr="A close up of a sign&#10;&#10;Description automatically generated">
            <a:extLst>
              <a:ext uri="{FF2B5EF4-FFF2-40B4-BE49-F238E27FC236}">
                <a16:creationId xmlns:a16="http://schemas.microsoft.com/office/drawing/2014/main" id="{6F67AF35-2B7A-4C55-96B1-13783FD832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3934" y="0"/>
            <a:ext cx="2018066" cy="2339163"/>
          </a:xfrm>
        </p:spPr>
      </p:pic>
      <p:sp>
        <p:nvSpPr>
          <p:cNvPr id="3" name="Slide Number Placeholder 2">
            <a:extLst>
              <a:ext uri="{FF2B5EF4-FFF2-40B4-BE49-F238E27FC236}">
                <a16:creationId xmlns:a16="http://schemas.microsoft.com/office/drawing/2014/main" id="{9E8BBF7F-3148-4076-B0EC-61F0E3D8B479}"/>
              </a:ext>
            </a:extLst>
          </p:cNvPr>
          <p:cNvSpPr>
            <a:spLocks noGrp="1"/>
          </p:cNvSpPr>
          <p:nvPr>
            <p:ph type="sldNum" sz="quarter" idx="12"/>
          </p:nvPr>
        </p:nvSpPr>
        <p:spPr/>
        <p:txBody>
          <a:bodyPr/>
          <a:lstStyle/>
          <a:p>
            <a:fld id="{6D95AE55-B5F4-483D-AEFF-E8059F5502F5}" type="slidenum">
              <a:rPr lang="en-US" smtClean="0"/>
              <a:t>85</a:t>
            </a:fld>
            <a:endParaRPr lang="en-US"/>
          </a:p>
        </p:txBody>
      </p:sp>
      <p:sp>
        <p:nvSpPr>
          <p:cNvPr id="4" name="Content Placeholder 2">
            <a:extLst>
              <a:ext uri="{FF2B5EF4-FFF2-40B4-BE49-F238E27FC236}">
                <a16:creationId xmlns:a16="http://schemas.microsoft.com/office/drawing/2014/main" id="{68344952-B3FE-4B10-8855-A1EEA3C51529}"/>
              </a:ext>
            </a:extLst>
          </p:cNvPr>
          <p:cNvSpPr txBox="1">
            <a:spLocks/>
          </p:cNvSpPr>
          <p:nvPr/>
        </p:nvSpPr>
        <p:spPr>
          <a:xfrm>
            <a:off x="838200" y="1825625"/>
            <a:ext cx="991353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tidyr</a:t>
            </a:r>
            <a:r>
              <a:rPr lang="en-US" dirty="0"/>
              <a:t> is a package whose main functions help to turn “wide” data into “long” data and vice-versa</a:t>
            </a:r>
          </a:p>
          <a:p>
            <a:r>
              <a:rPr lang="en-US" dirty="0" err="1"/>
              <a:t>pivot_wider</a:t>
            </a:r>
            <a:r>
              <a:rPr lang="en-US" dirty="0"/>
              <a:t>() and </a:t>
            </a:r>
            <a:r>
              <a:rPr lang="en-US" dirty="0" err="1"/>
              <a:t>pivot_longer</a:t>
            </a:r>
            <a:r>
              <a:rPr lang="en-US" dirty="0"/>
              <a:t>()</a:t>
            </a:r>
          </a:p>
          <a:p>
            <a:r>
              <a:rPr lang="en-US" dirty="0"/>
              <a:t>When possible, keep data in long format</a:t>
            </a:r>
          </a:p>
        </p:txBody>
      </p:sp>
    </p:spTree>
    <p:extLst>
      <p:ext uri="{BB962C8B-B14F-4D97-AF65-F5344CB8AC3E}">
        <p14:creationId xmlns:p14="http://schemas.microsoft.com/office/powerpoint/2010/main" val="8677970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CDB9-DB4F-44E0-AD19-2418B509A330}"/>
              </a:ext>
            </a:extLst>
          </p:cNvPr>
          <p:cNvSpPr>
            <a:spLocks noGrp="1"/>
          </p:cNvSpPr>
          <p:nvPr>
            <p:ph type="title"/>
          </p:nvPr>
        </p:nvSpPr>
        <p:spPr/>
        <p:txBody>
          <a:bodyPr/>
          <a:lstStyle/>
          <a:p>
            <a:r>
              <a:rPr lang="en-US" dirty="0"/>
              <a:t>Motivating Examples</a:t>
            </a:r>
          </a:p>
        </p:txBody>
      </p:sp>
      <p:sp>
        <p:nvSpPr>
          <p:cNvPr id="3" name="Content Placeholder 2">
            <a:extLst>
              <a:ext uri="{FF2B5EF4-FFF2-40B4-BE49-F238E27FC236}">
                <a16:creationId xmlns:a16="http://schemas.microsoft.com/office/drawing/2014/main" id="{A600B12A-DDDA-4A6F-ABC1-54264A07B26F}"/>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FF3391A-8FD3-41CB-903F-31532753525B}"/>
              </a:ext>
            </a:extLst>
          </p:cNvPr>
          <p:cNvSpPr>
            <a:spLocks noGrp="1"/>
          </p:cNvSpPr>
          <p:nvPr>
            <p:ph type="sldNum" sz="quarter" idx="12"/>
          </p:nvPr>
        </p:nvSpPr>
        <p:spPr/>
        <p:txBody>
          <a:bodyPr/>
          <a:lstStyle/>
          <a:p>
            <a:fld id="{6D95AE55-B5F4-483D-AEFF-E8059F5502F5}" type="slidenum">
              <a:rPr lang="en-US" smtClean="0"/>
              <a:t>86</a:t>
            </a:fld>
            <a:endParaRPr lang="en-US"/>
          </a:p>
        </p:txBody>
      </p:sp>
    </p:spTree>
    <p:extLst>
      <p:ext uri="{BB962C8B-B14F-4D97-AF65-F5344CB8AC3E}">
        <p14:creationId xmlns:p14="http://schemas.microsoft.com/office/powerpoint/2010/main" val="26148815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F1FF3-2872-4C1B-A1EF-A293C48FD53C}"/>
              </a:ext>
            </a:extLst>
          </p:cNvPr>
          <p:cNvSpPr>
            <a:spLocks noGrp="1"/>
          </p:cNvSpPr>
          <p:nvPr>
            <p:ph type="title"/>
          </p:nvPr>
        </p:nvSpPr>
        <p:spPr/>
        <p:txBody>
          <a:bodyPr/>
          <a:lstStyle/>
          <a:p>
            <a:r>
              <a:rPr lang="en-US" dirty="0"/>
              <a:t>Project</a:t>
            </a:r>
          </a:p>
        </p:txBody>
      </p:sp>
      <p:sp>
        <p:nvSpPr>
          <p:cNvPr id="3" name="Text Placeholder 2">
            <a:extLst>
              <a:ext uri="{FF2B5EF4-FFF2-40B4-BE49-F238E27FC236}">
                <a16:creationId xmlns:a16="http://schemas.microsoft.com/office/drawing/2014/main" id="{667875EE-2A83-474B-A874-5A81ABD5D1F0}"/>
              </a:ext>
            </a:extLst>
          </p:cNvPr>
          <p:cNvSpPr>
            <a:spLocks noGrp="1"/>
          </p:cNvSpPr>
          <p:nvPr>
            <p:ph type="body" idx="1"/>
          </p:nvPr>
        </p:nvSpPr>
        <p:spPr/>
        <p:txBody>
          <a:bodyPr/>
          <a:lstStyle/>
          <a:p>
            <a:r>
              <a:rPr lang="en-US" dirty="0"/>
              <a:t>Use any dataset provided to create a visualization</a:t>
            </a:r>
          </a:p>
        </p:txBody>
      </p:sp>
      <p:sp>
        <p:nvSpPr>
          <p:cNvPr id="4" name="Slide Number Placeholder 3">
            <a:extLst>
              <a:ext uri="{FF2B5EF4-FFF2-40B4-BE49-F238E27FC236}">
                <a16:creationId xmlns:a16="http://schemas.microsoft.com/office/drawing/2014/main" id="{C357507C-6440-417D-8C6A-AEF1303BE6D1}"/>
              </a:ext>
            </a:extLst>
          </p:cNvPr>
          <p:cNvSpPr>
            <a:spLocks noGrp="1"/>
          </p:cNvSpPr>
          <p:nvPr>
            <p:ph type="sldNum" sz="quarter" idx="12"/>
          </p:nvPr>
        </p:nvSpPr>
        <p:spPr/>
        <p:txBody>
          <a:bodyPr/>
          <a:lstStyle/>
          <a:p>
            <a:fld id="{6D95AE55-B5F4-483D-AEFF-E8059F5502F5}" type="slidenum">
              <a:rPr lang="en-US" smtClean="0"/>
              <a:t>87</a:t>
            </a:fld>
            <a:endParaRPr lang="en-US"/>
          </a:p>
        </p:txBody>
      </p:sp>
    </p:spTree>
    <p:extLst>
      <p:ext uri="{BB962C8B-B14F-4D97-AF65-F5344CB8AC3E}">
        <p14:creationId xmlns:p14="http://schemas.microsoft.com/office/powerpoint/2010/main" val="25933773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F207B-C7C2-42A3-BD27-4F9935843905}"/>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F154BA05-0339-44D4-821A-C40D000B5A16}"/>
              </a:ext>
            </a:extLst>
          </p:cNvPr>
          <p:cNvSpPr>
            <a:spLocks noGrp="1"/>
          </p:cNvSpPr>
          <p:nvPr>
            <p:ph idx="1"/>
          </p:nvPr>
        </p:nvSpPr>
        <p:spPr>
          <a:xfrm>
            <a:off x="838200" y="1825625"/>
            <a:ext cx="10515600" cy="3871790"/>
          </a:xfrm>
        </p:spPr>
        <p:txBody>
          <a:bodyPr/>
          <a:lstStyle/>
          <a:p>
            <a:pPr marL="0" indent="0">
              <a:buNone/>
            </a:pPr>
            <a:r>
              <a:rPr lang="en-US" dirty="0"/>
              <a:t>Over the next hour, create a script that does the following:</a:t>
            </a:r>
          </a:p>
          <a:p>
            <a:r>
              <a:rPr lang="en-US" dirty="0"/>
              <a:t>Imports one of the provided datasets (your choice)</a:t>
            </a:r>
          </a:p>
          <a:p>
            <a:r>
              <a:rPr lang="en-US" dirty="0"/>
              <a:t>Loads needed libraries</a:t>
            </a:r>
          </a:p>
          <a:p>
            <a:r>
              <a:rPr lang="en-US" dirty="0"/>
              <a:t>Filters to a specific subset of data</a:t>
            </a:r>
          </a:p>
          <a:p>
            <a:r>
              <a:rPr lang="en-US" dirty="0"/>
              <a:t>Using </a:t>
            </a:r>
            <a:r>
              <a:rPr lang="en-US" dirty="0" err="1"/>
              <a:t>ggplot</a:t>
            </a:r>
            <a:r>
              <a:rPr lang="en-US" dirty="0"/>
              <a:t>, visualize some aspect of the data</a:t>
            </a:r>
          </a:p>
          <a:p>
            <a:pPr marL="0" indent="0">
              <a:buNone/>
            </a:pPr>
            <a:endParaRPr lang="en-US" dirty="0"/>
          </a:p>
          <a:p>
            <a:pPr marL="0" indent="0">
              <a:buNone/>
            </a:pPr>
            <a:r>
              <a:rPr lang="en-US" dirty="0"/>
              <a:t>Email me your plot!</a:t>
            </a:r>
          </a:p>
          <a:p>
            <a:endParaRPr lang="en-US" dirty="0"/>
          </a:p>
        </p:txBody>
      </p:sp>
      <p:sp>
        <p:nvSpPr>
          <p:cNvPr id="4" name="Slide Number Placeholder 3">
            <a:extLst>
              <a:ext uri="{FF2B5EF4-FFF2-40B4-BE49-F238E27FC236}">
                <a16:creationId xmlns:a16="http://schemas.microsoft.com/office/drawing/2014/main" id="{4319EED3-6FE2-48D2-9B59-F33517B852AA}"/>
              </a:ext>
            </a:extLst>
          </p:cNvPr>
          <p:cNvSpPr>
            <a:spLocks noGrp="1"/>
          </p:cNvSpPr>
          <p:nvPr>
            <p:ph type="sldNum" sz="quarter" idx="12"/>
          </p:nvPr>
        </p:nvSpPr>
        <p:spPr/>
        <p:txBody>
          <a:bodyPr/>
          <a:lstStyle/>
          <a:p>
            <a:fld id="{6D95AE55-B5F4-483D-AEFF-E8059F5502F5}" type="slidenum">
              <a:rPr lang="en-US" smtClean="0"/>
              <a:t>88</a:t>
            </a:fld>
            <a:endParaRPr lang="en-US"/>
          </a:p>
        </p:txBody>
      </p:sp>
      <p:sp>
        <p:nvSpPr>
          <p:cNvPr id="5" name="TextBox 4">
            <a:extLst>
              <a:ext uri="{FF2B5EF4-FFF2-40B4-BE49-F238E27FC236}">
                <a16:creationId xmlns:a16="http://schemas.microsoft.com/office/drawing/2014/main" id="{D9096A12-551B-4C40-9350-E731815EE30A}"/>
              </a:ext>
            </a:extLst>
          </p:cNvPr>
          <p:cNvSpPr txBox="1"/>
          <p:nvPr/>
        </p:nvSpPr>
        <p:spPr>
          <a:xfrm>
            <a:off x="838200" y="5473005"/>
            <a:ext cx="5904244" cy="954107"/>
          </a:xfrm>
          <a:prstGeom prst="rect">
            <a:avLst/>
          </a:prstGeom>
          <a:noFill/>
        </p:spPr>
        <p:txBody>
          <a:bodyPr wrap="square" rtlCol="0">
            <a:spAutoFit/>
          </a:bodyPr>
          <a:lstStyle/>
          <a:p>
            <a:r>
              <a:rPr lang="en-US" sz="2800" b="1" dirty="0"/>
              <a:t>Remember! It’s OK to Google how to do something. I do it for EVERY script </a:t>
            </a:r>
          </a:p>
        </p:txBody>
      </p:sp>
    </p:spTree>
    <p:extLst>
      <p:ext uri="{BB962C8B-B14F-4D97-AF65-F5344CB8AC3E}">
        <p14:creationId xmlns:p14="http://schemas.microsoft.com/office/powerpoint/2010/main" val="33630056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2A94-63C6-4C13-A440-F792CAD2DF4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721DB6B3-A990-42DF-8919-4E8A2B72DE47}"/>
              </a:ext>
            </a:extLst>
          </p:cNvPr>
          <p:cNvSpPr>
            <a:spLocks noGrp="1"/>
          </p:cNvSpPr>
          <p:nvPr>
            <p:ph idx="1"/>
          </p:nvPr>
        </p:nvSpPr>
        <p:spPr/>
        <p:txBody>
          <a:bodyPr/>
          <a:lstStyle/>
          <a:p>
            <a:r>
              <a:rPr lang="en-US" dirty="0"/>
              <a:t>Some example projects that you could do are:</a:t>
            </a:r>
          </a:p>
          <a:p>
            <a:r>
              <a:rPr lang="en-US" dirty="0"/>
              <a:t>Tanner crab chela width vs crab width</a:t>
            </a:r>
          </a:p>
          <a:p>
            <a:r>
              <a:rPr lang="en-US" dirty="0"/>
              <a:t>Pink salmon</a:t>
            </a:r>
          </a:p>
          <a:p>
            <a:endParaRPr lang="en-US" dirty="0"/>
          </a:p>
          <a:p>
            <a:endParaRPr lang="en-US" dirty="0"/>
          </a:p>
          <a:p>
            <a:r>
              <a:rPr lang="en-US" dirty="0"/>
              <a:t>You are welcome (and expected) to copy code over that we’ve done together. Read error statements closely. Google your problems. </a:t>
            </a:r>
          </a:p>
          <a:p>
            <a:r>
              <a:rPr lang="en-US" dirty="0"/>
              <a:t>If you want to pair up and work on the same dataset, it’s fine to share code but the more you write, the more the ideas are cemented</a:t>
            </a:r>
          </a:p>
        </p:txBody>
      </p:sp>
      <p:sp>
        <p:nvSpPr>
          <p:cNvPr id="4" name="Slide Number Placeholder 3">
            <a:extLst>
              <a:ext uri="{FF2B5EF4-FFF2-40B4-BE49-F238E27FC236}">
                <a16:creationId xmlns:a16="http://schemas.microsoft.com/office/drawing/2014/main" id="{E787F169-7D96-4195-9844-051009111E66}"/>
              </a:ext>
            </a:extLst>
          </p:cNvPr>
          <p:cNvSpPr>
            <a:spLocks noGrp="1"/>
          </p:cNvSpPr>
          <p:nvPr>
            <p:ph type="sldNum" sz="quarter" idx="12"/>
          </p:nvPr>
        </p:nvSpPr>
        <p:spPr/>
        <p:txBody>
          <a:bodyPr/>
          <a:lstStyle/>
          <a:p>
            <a:fld id="{6D95AE55-B5F4-483D-AEFF-E8059F5502F5}" type="slidenum">
              <a:rPr lang="en-US" smtClean="0"/>
              <a:t>89</a:t>
            </a:fld>
            <a:endParaRPr lang="en-US"/>
          </a:p>
        </p:txBody>
      </p:sp>
    </p:spTree>
    <p:extLst>
      <p:ext uri="{BB962C8B-B14F-4D97-AF65-F5344CB8AC3E}">
        <p14:creationId xmlns:p14="http://schemas.microsoft.com/office/powerpoint/2010/main" val="1685775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669B-2AC4-47F1-BBBE-967A325F1D26}"/>
              </a:ext>
            </a:extLst>
          </p:cNvPr>
          <p:cNvSpPr>
            <a:spLocks noGrp="1"/>
          </p:cNvSpPr>
          <p:nvPr>
            <p:ph type="title"/>
          </p:nvPr>
        </p:nvSpPr>
        <p:spPr/>
        <p:txBody>
          <a:bodyPr/>
          <a:lstStyle/>
          <a:p>
            <a:r>
              <a:rPr lang="en-US" dirty="0"/>
              <a:t>Guide cont.</a:t>
            </a:r>
          </a:p>
        </p:txBody>
      </p:sp>
      <p:sp>
        <p:nvSpPr>
          <p:cNvPr id="3" name="Content Placeholder 2">
            <a:extLst>
              <a:ext uri="{FF2B5EF4-FFF2-40B4-BE49-F238E27FC236}">
                <a16:creationId xmlns:a16="http://schemas.microsoft.com/office/drawing/2014/main" id="{A07A6619-5DAC-4E21-B774-5895F3814E20}"/>
              </a:ext>
            </a:extLst>
          </p:cNvPr>
          <p:cNvSpPr>
            <a:spLocks noGrp="1"/>
          </p:cNvSpPr>
          <p:nvPr>
            <p:ph idx="1"/>
          </p:nvPr>
        </p:nvSpPr>
        <p:spPr/>
        <p:txBody>
          <a:bodyPr/>
          <a:lstStyle/>
          <a:p>
            <a:r>
              <a:rPr lang="en-US" dirty="0"/>
              <a:t>There are several types of scripts that we’ll work through in RStudio</a:t>
            </a:r>
          </a:p>
          <a:p>
            <a:pPr marL="0" indent="0">
              <a:buNone/>
            </a:pPr>
            <a:endParaRPr lang="en-US" dirty="0"/>
          </a:p>
          <a:p>
            <a:r>
              <a:rPr lang="en-US" dirty="0"/>
              <a:t>In the “code” folder, you’ll find:</a:t>
            </a:r>
          </a:p>
          <a:p>
            <a:pPr lvl="1"/>
            <a:r>
              <a:rPr lang="en-US" dirty="0"/>
              <a:t>Files that start with numbers (e.g., 1_First_script.R) will be walked through together. </a:t>
            </a:r>
          </a:p>
          <a:p>
            <a:pPr lvl="1"/>
            <a:r>
              <a:rPr lang="en-US" dirty="0"/>
              <a:t>Folders/files that start with “Tutorial” which are a review of the topics just learned with small &amp; quick coding exercises</a:t>
            </a:r>
          </a:p>
          <a:p>
            <a:pPr lvl="1"/>
            <a:r>
              <a:rPr lang="en-US" dirty="0"/>
              <a:t>Files that start with “</a:t>
            </a:r>
            <a:r>
              <a:rPr lang="en-US" dirty="0" err="1"/>
              <a:t>motivatingexample</a:t>
            </a:r>
            <a:r>
              <a:rPr lang="en-US" dirty="0"/>
              <a:t>” are more advanced scripts intended to show you the usefulness of R. Don’t get bogged down in the details!</a:t>
            </a:r>
          </a:p>
          <a:p>
            <a:endParaRPr lang="en-US" dirty="0"/>
          </a:p>
        </p:txBody>
      </p:sp>
      <p:sp>
        <p:nvSpPr>
          <p:cNvPr id="7" name="Slide Number Placeholder 6">
            <a:extLst>
              <a:ext uri="{FF2B5EF4-FFF2-40B4-BE49-F238E27FC236}">
                <a16:creationId xmlns:a16="http://schemas.microsoft.com/office/drawing/2014/main" id="{6D94D2C2-85F6-4B6D-980B-CB9546A566BE}"/>
              </a:ext>
            </a:extLst>
          </p:cNvPr>
          <p:cNvSpPr>
            <a:spLocks noGrp="1"/>
          </p:cNvSpPr>
          <p:nvPr>
            <p:ph type="sldNum" sz="quarter" idx="12"/>
          </p:nvPr>
        </p:nvSpPr>
        <p:spPr/>
        <p:txBody>
          <a:bodyPr/>
          <a:lstStyle/>
          <a:p>
            <a:fld id="{6D95AE55-B5F4-483D-AEFF-E8059F5502F5}" type="slidenum">
              <a:rPr lang="en-US" smtClean="0"/>
              <a:t>9</a:t>
            </a:fld>
            <a:endParaRPr lang="en-US" dirty="0"/>
          </a:p>
        </p:txBody>
      </p:sp>
    </p:spTree>
    <p:extLst>
      <p:ext uri="{BB962C8B-B14F-4D97-AF65-F5344CB8AC3E}">
        <p14:creationId xmlns:p14="http://schemas.microsoft.com/office/powerpoint/2010/main" val="29784248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F1209-B70D-4C5D-9FCA-35F8EF5C288C}"/>
              </a:ext>
            </a:extLst>
          </p:cNvPr>
          <p:cNvSpPr>
            <a:spLocks noGrp="1"/>
          </p:cNvSpPr>
          <p:nvPr>
            <p:ph type="title"/>
          </p:nvPr>
        </p:nvSpPr>
        <p:spPr/>
        <p:txBody>
          <a:bodyPr/>
          <a:lstStyle/>
          <a:p>
            <a:r>
              <a:rPr lang="en-US" dirty="0"/>
              <a:t>Project Steps</a:t>
            </a:r>
          </a:p>
        </p:txBody>
      </p:sp>
      <p:sp>
        <p:nvSpPr>
          <p:cNvPr id="3" name="Content Placeholder 2">
            <a:extLst>
              <a:ext uri="{FF2B5EF4-FFF2-40B4-BE49-F238E27FC236}">
                <a16:creationId xmlns:a16="http://schemas.microsoft.com/office/drawing/2014/main" id="{85A2EB23-5B98-42F7-BB42-3066FE93CC5E}"/>
              </a:ext>
            </a:extLst>
          </p:cNvPr>
          <p:cNvSpPr>
            <a:spLocks noGrp="1"/>
          </p:cNvSpPr>
          <p:nvPr>
            <p:ph idx="1"/>
          </p:nvPr>
        </p:nvSpPr>
        <p:spPr>
          <a:xfrm>
            <a:off x="503674" y="1711590"/>
            <a:ext cx="6155453" cy="4725900"/>
          </a:xfrm>
        </p:spPr>
        <p:txBody>
          <a:bodyPr>
            <a:normAutofit lnSpcReduction="10000"/>
          </a:bodyPr>
          <a:lstStyle/>
          <a:p>
            <a:pPr marL="514350" indent="-514350">
              <a:buFont typeface="+mj-lt"/>
              <a:buAutoNum type="arabicPeriod"/>
            </a:pPr>
            <a:r>
              <a:rPr lang="en-US" dirty="0"/>
              <a:t>Choose a dataset</a:t>
            </a:r>
          </a:p>
          <a:p>
            <a:pPr marL="514350" indent="-514350">
              <a:buFont typeface="+mj-lt"/>
              <a:buAutoNum type="arabicPeriod"/>
            </a:pPr>
            <a:r>
              <a:rPr lang="en-US" dirty="0"/>
              <a:t>Open in Excel to look at data</a:t>
            </a:r>
          </a:p>
          <a:p>
            <a:pPr marL="514350" indent="-514350">
              <a:buFont typeface="+mj-lt"/>
              <a:buAutoNum type="arabicPeriod"/>
            </a:pPr>
            <a:r>
              <a:rPr lang="en-US" dirty="0"/>
              <a:t>Create a new directory/project &amp; copy over all needed files (not required but helpful if you want to use this later)</a:t>
            </a:r>
          </a:p>
          <a:p>
            <a:pPr marL="514350" indent="-514350">
              <a:buFont typeface="+mj-lt"/>
              <a:buAutoNum type="arabicPeriod"/>
            </a:pPr>
            <a:r>
              <a:rPr lang="en-US" dirty="0"/>
              <a:t>Import data into R</a:t>
            </a:r>
          </a:p>
          <a:p>
            <a:pPr marL="514350" indent="-514350">
              <a:buFont typeface="+mj-lt"/>
              <a:buAutoNum type="arabicPeriod"/>
            </a:pPr>
            <a:r>
              <a:rPr lang="en-US" dirty="0"/>
              <a:t>Perform needed data manipulation</a:t>
            </a:r>
          </a:p>
          <a:p>
            <a:pPr marL="514350" indent="-514350">
              <a:buFont typeface="+mj-lt"/>
              <a:buAutoNum type="arabicPeriod"/>
            </a:pPr>
            <a:r>
              <a:rPr lang="en-US" dirty="0"/>
              <a:t>View data, decide what to visualize</a:t>
            </a:r>
          </a:p>
          <a:p>
            <a:pPr marL="514350" indent="-514350">
              <a:buFont typeface="+mj-lt"/>
              <a:buAutoNum type="arabicPeriod"/>
            </a:pPr>
            <a:r>
              <a:rPr lang="en-US" dirty="0"/>
              <a:t>Plot in </a:t>
            </a:r>
            <a:r>
              <a:rPr lang="en-US" dirty="0" err="1"/>
              <a:t>ggplot</a:t>
            </a:r>
            <a:r>
              <a:rPr lang="en-US" dirty="0"/>
              <a:t> (and troubleshoot along way)</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45DCAAD1-F56C-470E-A8AC-C815743DC212}"/>
              </a:ext>
            </a:extLst>
          </p:cNvPr>
          <p:cNvSpPr>
            <a:spLocks noGrp="1"/>
          </p:cNvSpPr>
          <p:nvPr>
            <p:ph type="sldNum" sz="quarter" idx="12"/>
          </p:nvPr>
        </p:nvSpPr>
        <p:spPr/>
        <p:txBody>
          <a:bodyPr/>
          <a:lstStyle/>
          <a:p>
            <a:fld id="{6D95AE55-B5F4-483D-AEFF-E8059F5502F5}" type="slidenum">
              <a:rPr lang="en-US" smtClean="0"/>
              <a:t>90</a:t>
            </a:fld>
            <a:endParaRPr lang="en-US"/>
          </a:p>
        </p:txBody>
      </p:sp>
      <p:sp>
        <p:nvSpPr>
          <p:cNvPr id="5" name="Content Placeholder 2">
            <a:extLst>
              <a:ext uri="{FF2B5EF4-FFF2-40B4-BE49-F238E27FC236}">
                <a16:creationId xmlns:a16="http://schemas.microsoft.com/office/drawing/2014/main" id="{E16B1C8D-AA4C-41BF-8A5E-1CB5FFEA2CC1}"/>
              </a:ext>
            </a:extLst>
          </p:cNvPr>
          <p:cNvSpPr txBox="1">
            <a:spLocks/>
          </p:cNvSpPr>
          <p:nvPr/>
        </p:nvSpPr>
        <p:spPr>
          <a:xfrm>
            <a:off x="7449785" y="1711590"/>
            <a:ext cx="474221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If you finish early, you can:</a:t>
            </a:r>
          </a:p>
          <a:p>
            <a:r>
              <a:rPr lang="en-US" dirty="0"/>
              <a:t>Message &amp; help others</a:t>
            </a:r>
          </a:p>
          <a:p>
            <a:r>
              <a:rPr lang="en-US" dirty="0"/>
              <a:t>Make more plots</a:t>
            </a:r>
          </a:p>
          <a:p>
            <a:r>
              <a:rPr lang="en-US" dirty="0"/>
              <a:t>Do some simple analysis / summaries</a:t>
            </a:r>
          </a:p>
          <a:p>
            <a:endParaRPr lang="en-US" dirty="0"/>
          </a:p>
          <a:p>
            <a:pPr marL="0" indent="0">
              <a:buNone/>
            </a:pPr>
            <a:r>
              <a:rPr lang="en-US" dirty="0"/>
              <a:t>If you feel like you’re not making progress that’s fine! Message me or a peer </a:t>
            </a:r>
            <a:r>
              <a:rPr lang="en-US" dirty="0">
                <a:sym typeface="Wingdings" panose="05000000000000000000" pitchFamily="2" charset="2"/>
              </a:rPr>
              <a:t></a:t>
            </a:r>
            <a:r>
              <a:rPr lang="en-US" dirty="0"/>
              <a:t> </a:t>
            </a:r>
          </a:p>
        </p:txBody>
      </p:sp>
    </p:spTree>
    <p:extLst>
      <p:ext uri="{BB962C8B-B14F-4D97-AF65-F5344CB8AC3E}">
        <p14:creationId xmlns:p14="http://schemas.microsoft.com/office/powerpoint/2010/main" val="163431637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F52C6-0276-4BAC-86F2-2C99AED97735}"/>
              </a:ext>
            </a:extLst>
          </p:cNvPr>
          <p:cNvSpPr>
            <a:spLocks noGrp="1"/>
          </p:cNvSpPr>
          <p:nvPr>
            <p:ph type="title"/>
          </p:nvPr>
        </p:nvSpPr>
        <p:spPr/>
        <p:txBody>
          <a:bodyPr/>
          <a:lstStyle/>
          <a:p>
            <a:r>
              <a:rPr lang="en-US" dirty="0"/>
              <a:t>Chart Presentation &amp; </a:t>
            </a:r>
            <a:br>
              <a:rPr lang="en-US" dirty="0"/>
            </a:br>
            <a:r>
              <a:rPr lang="en-US" dirty="0"/>
              <a:t>Concluding Thoughts</a:t>
            </a:r>
          </a:p>
        </p:txBody>
      </p:sp>
      <p:sp>
        <p:nvSpPr>
          <p:cNvPr id="3" name="Text Placeholder 2">
            <a:extLst>
              <a:ext uri="{FF2B5EF4-FFF2-40B4-BE49-F238E27FC236}">
                <a16:creationId xmlns:a16="http://schemas.microsoft.com/office/drawing/2014/main" id="{F65B6C42-43E3-4FFC-909C-5F8299C69966}"/>
              </a:ext>
            </a:extLst>
          </p:cNvPr>
          <p:cNvSpPr>
            <a:spLocks noGrp="1"/>
          </p:cNvSpPr>
          <p:nvPr>
            <p:ph type="body" idx="1"/>
          </p:nvPr>
        </p:nvSpPr>
        <p:spPr/>
        <p:txBody>
          <a:bodyPr/>
          <a:lstStyle/>
          <a:p>
            <a:r>
              <a:rPr lang="en-US" dirty="0"/>
              <a:t>Present plots </a:t>
            </a:r>
          </a:p>
          <a:p>
            <a:r>
              <a:rPr lang="en-US" dirty="0"/>
              <a:t>Some miscellaneous best practices and ways to have a smoother R experience</a:t>
            </a:r>
          </a:p>
        </p:txBody>
      </p:sp>
      <p:sp>
        <p:nvSpPr>
          <p:cNvPr id="4" name="Slide Number Placeholder 3">
            <a:extLst>
              <a:ext uri="{FF2B5EF4-FFF2-40B4-BE49-F238E27FC236}">
                <a16:creationId xmlns:a16="http://schemas.microsoft.com/office/drawing/2014/main" id="{90BE86B4-56E5-4703-B6BC-7114E0FB5A77}"/>
              </a:ext>
            </a:extLst>
          </p:cNvPr>
          <p:cNvSpPr>
            <a:spLocks noGrp="1"/>
          </p:cNvSpPr>
          <p:nvPr>
            <p:ph type="sldNum" sz="quarter" idx="12"/>
          </p:nvPr>
        </p:nvSpPr>
        <p:spPr/>
        <p:txBody>
          <a:bodyPr/>
          <a:lstStyle/>
          <a:p>
            <a:fld id="{6D95AE55-B5F4-483D-AEFF-E8059F5502F5}" type="slidenum">
              <a:rPr lang="en-US" smtClean="0"/>
              <a:t>91</a:t>
            </a:fld>
            <a:endParaRPr lang="en-US"/>
          </a:p>
        </p:txBody>
      </p:sp>
    </p:spTree>
    <p:extLst>
      <p:ext uri="{BB962C8B-B14F-4D97-AF65-F5344CB8AC3E}">
        <p14:creationId xmlns:p14="http://schemas.microsoft.com/office/powerpoint/2010/main" val="14418676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B7CEB-20B7-461C-A648-7CE8F70B897B}"/>
              </a:ext>
            </a:extLst>
          </p:cNvPr>
          <p:cNvSpPr>
            <a:spLocks noGrp="1"/>
          </p:cNvSpPr>
          <p:nvPr>
            <p:ph type="title"/>
          </p:nvPr>
        </p:nvSpPr>
        <p:spPr/>
        <p:txBody>
          <a:bodyPr/>
          <a:lstStyle/>
          <a:p>
            <a:r>
              <a:rPr lang="en-US" dirty="0"/>
              <a:t>Plots</a:t>
            </a:r>
          </a:p>
        </p:txBody>
      </p:sp>
      <p:sp>
        <p:nvSpPr>
          <p:cNvPr id="3" name="Content Placeholder 2">
            <a:extLst>
              <a:ext uri="{FF2B5EF4-FFF2-40B4-BE49-F238E27FC236}">
                <a16:creationId xmlns:a16="http://schemas.microsoft.com/office/drawing/2014/main" id="{2230F8A9-9EC1-4C87-B173-DE76F31E45D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57881594-A2CC-4EBF-968D-51F71ED52948}"/>
              </a:ext>
            </a:extLst>
          </p:cNvPr>
          <p:cNvSpPr>
            <a:spLocks noGrp="1"/>
          </p:cNvSpPr>
          <p:nvPr>
            <p:ph type="sldNum" sz="quarter" idx="12"/>
          </p:nvPr>
        </p:nvSpPr>
        <p:spPr/>
        <p:txBody>
          <a:bodyPr/>
          <a:lstStyle/>
          <a:p>
            <a:fld id="{6D95AE55-B5F4-483D-AEFF-E8059F5502F5}" type="slidenum">
              <a:rPr lang="en-US" smtClean="0"/>
              <a:t>92</a:t>
            </a:fld>
            <a:endParaRPr lang="en-US"/>
          </a:p>
        </p:txBody>
      </p:sp>
    </p:spTree>
    <p:extLst>
      <p:ext uri="{BB962C8B-B14F-4D97-AF65-F5344CB8AC3E}">
        <p14:creationId xmlns:p14="http://schemas.microsoft.com/office/powerpoint/2010/main" val="34690576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FC13-F043-41A8-81A0-02DDF0D668A7}"/>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29B112FC-95E0-4A41-872B-81433FE8BEAF}"/>
              </a:ext>
            </a:extLst>
          </p:cNvPr>
          <p:cNvSpPr>
            <a:spLocks noGrp="1"/>
          </p:cNvSpPr>
          <p:nvPr>
            <p:ph idx="1"/>
          </p:nvPr>
        </p:nvSpPr>
        <p:spPr/>
        <p:txBody>
          <a:bodyPr>
            <a:normAutofit/>
          </a:bodyPr>
          <a:lstStyle/>
          <a:p>
            <a:r>
              <a:rPr lang="en-US" dirty="0"/>
              <a:t>R is not that great for tables but is excellent for figures</a:t>
            </a:r>
          </a:p>
          <a:p>
            <a:r>
              <a:rPr lang="en-US" dirty="0"/>
              <a:t>Don’t use spaces in filenames or directories if you can</a:t>
            </a:r>
          </a:p>
          <a:p>
            <a:pPr lvl="1"/>
            <a:r>
              <a:rPr lang="en-US" dirty="0"/>
              <a:t>Name files descriptively </a:t>
            </a:r>
          </a:p>
          <a:p>
            <a:pPr lvl="1"/>
            <a:r>
              <a:rPr lang="en-US" dirty="0"/>
              <a:t>Don’t overwrite previous files but rename them clearly</a:t>
            </a:r>
          </a:p>
          <a:p>
            <a:r>
              <a:rPr lang="en-US" dirty="0"/>
              <a:t>Use easy to understand variable names</a:t>
            </a:r>
          </a:p>
          <a:p>
            <a:r>
              <a:rPr lang="en-US" dirty="0"/>
              <a:t>Comment often and be VERY thorough, I can almost promise that you’ll experience frustration at yourself for not being clearer</a:t>
            </a:r>
          </a:p>
          <a:p>
            <a:r>
              <a:rPr lang="en-US" dirty="0"/>
              <a:t>Use several scripts that “link” together rather than one long one</a:t>
            </a:r>
          </a:p>
          <a:p>
            <a:endParaRPr lang="en-US" dirty="0"/>
          </a:p>
          <a:p>
            <a:endParaRPr lang="en-US" dirty="0"/>
          </a:p>
        </p:txBody>
      </p:sp>
      <p:sp>
        <p:nvSpPr>
          <p:cNvPr id="4" name="Slide Number Placeholder 3">
            <a:extLst>
              <a:ext uri="{FF2B5EF4-FFF2-40B4-BE49-F238E27FC236}">
                <a16:creationId xmlns:a16="http://schemas.microsoft.com/office/drawing/2014/main" id="{A7BD81D2-F048-42DC-8A38-5B89D2C8B164}"/>
              </a:ext>
            </a:extLst>
          </p:cNvPr>
          <p:cNvSpPr>
            <a:spLocks noGrp="1"/>
          </p:cNvSpPr>
          <p:nvPr>
            <p:ph type="sldNum" sz="quarter" idx="12"/>
          </p:nvPr>
        </p:nvSpPr>
        <p:spPr/>
        <p:txBody>
          <a:bodyPr/>
          <a:lstStyle/>
          <a:p>
            <a:fld id="{6D95AE55-B5F4-483D-AEFF-E8059F5502F5}" type="slidenum">
              <a:rPr lang="en-US" smtClean="0"/>
              <a:t>93</a:t>
            </a:fld>
            <a:endParaRPr lang="en-US"/>
          </a:p>
        </p:txBody>
      </p:sp>
    </p:spTree>
    <p:extLst>
      <p:ext uri="{BB962C8B-B14F-4D97-AF65-F5344CB8AC3E}">
        <p14:creationId xmlns:p14="http://schemas.microsoft.com/office/powerpoint/2010/main" val="13215103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FC13-F043-41A8-81A0-02DDF0D668A7}"/>
              </a:ext>
            </a:extLst>
          </p:cNvPr>
          <p:cNvSpPr>
            <a:spLocks noGrp="1"/>
          </p:cNvSpPr>
          <p:nvPr>
            <p:ph type="title"/>
          </p:nvPr>
        </p:nvSpPr>
        <p:spPr/>
        <p:txBody>
          <a:bodyPr/>
          <a:lstStyle/>
          <a:p>
            <a:r>
              <a:rPr lang="en-US" dirty="0"/>
              <a:t>Best Practices, cont.</a:t>
            </a:r>
          </a:p>
        </p:txBody>
      </p:sp>
      <p:sp>
        <p:nvSpPr>
          <p:cNvPr id="3" name="Content Placeholder 2">
            <a:extLst>
              <a:ext uri="{FF2B5EF4-FFF2-40B4-BE49-F238E27FC236}">
                <a16:creationId xmlns:a16="http://schemas.microsoft.com/office/drawing/2014/main" id="{29B112FC-95E0-4A41-872B-81433FE8BEAF}"/>
              </a:ext>
            </a:extLst>
          </p:cNvPr>
          <p:cNvSpPr>
            <a:spLocks noGrp="1"/>
          </p:cNvSpPr>
          <p:nvPr>
            <p:ph idx="1"/>
          </p:nvPr>
        </p:nvSpPr>
        <p:spPr/>
        <p:txBody>
          <a:bodyPr>
            <a:normAutofit/>
          </a:bodyPr>
          <a:lstStyle/>
          <a:p>
            <a:r>
              <a:rPr lang="en-US" dirty="0"/>
              <a:t>Update your R version and all packages often (unless you’re about to publish and need absolutely nothing to change)</a:t>
            </a:r>
          </a:p>
          <a:p>
            <a:r>
              <a:rPr lang="en-US" dirty="0"/>
              <a:t>Follow people on GitHub/Twitter to read other people’s code and learn better coding practices</a:t>
            </a:r>
          </a:p>
          <a:p>
            <a:r>
              <a:rPr lang="en-US" dirty="0"/>
              <a:t>Read in data using .csv files (unless already in relational DB), never use </a:t>
            </a:r>
            <a:r>
              <a:rPr lang="en-US" dirty="0" err="1"/>
              <a:t>file.choose</a:t>
            </a:r>
            <a:r>
              <a:rPr lang="en-US" dirty="0"/>
              <a:t>(). Keep file paths relative and not static</a:t>
            </a:r>
          </a:p>
          <a:p>
            <a:r>
              <a:rPr lang="en-US" dirty="0"/>
              <a:t>Use “Projects” in </a:t>
            </a:r>
            <a:r>
              <a:rPr lang="en-US" dirty="0" err="1"/>
              <a:t>Rstudio</a:t>
            </a:r>
            <a:r>
              <a:rPr lang="en-US" dirty="0"/>
              <a:t> to keep scripts organized </a:t>
            </a:r>
          </a:p>
          <a:p>
            <a:endParaRPr lang="en-US" dirty="0"/>
          </a:p>
        </p:txBody>
      </p:sp>
      <p:sp>
        <p:nvSpPr>
          <p:cNvPr id="4" name="Slide Number Placeholder 3">
            <a:extLst>
              <a:ext uri="{FF2B5EF4-FFF2-40B4-BE49-F238E27FC236}">
                <a16:creationId xmlns:a16="http://schemas.microsoft.com/office/drawing/2014/main" id="{CE6C6964-C203-4F36-9E96-CE3CEF992205}"/>
              </a:ext>
            </a:extLst>
          </p:cNvPr>
          <p:cNvSpPr>
            <a:spLocks noGrp="1"/>
          </p:cNvSpPr>
          <p:nvPr>
            <p:ph type="sldNum" sz="quarter" idx="12"/>
          </p:nvPr>
        </p:nvSpPr>
        <p:spPr/>
        <p:txBody>
          <a:bodyPr/>
          <a:lstStyle/>
          <a:p>
            <a:fld id="{6D95AE55-B5F4-483D-AEFF-E8059F5502F5}" type="slidenum">
              <a:rPr lang="en-US" smtClean="0"/>
              <a:t>94</a:t>
            </a:fld>
            <a:endParaRPr lang="en-US"/>
          </a:p>
        </p:txBody>
      </p:sp>
    </p:spTree>
    <p:extLst>
      <p:ext uri="{BB962C8B-B14F-4D97-AF65-F5344CB8AC3E}">
        <p14:creationId xmlns:p14="http://schemas.microsoft.com/office/powerpoint/2010/main" val="95871933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87E4-B3EB-4D35-B2EF-500A6560BB80}"/>
              </a:ext>
            </a:extLst>
          </p:cNvPr>
          <p:cNvSpPr>
            <a:spLocks noGrp="1"/>
          </p:cNvSpPr>
          <p:nvPr>
            <p:ph type="title"/>
          </p:nvPr>
        </p:nvSpPr>
        <p:spPr/>
        <p:txBody>
          <a:bodyPr/>
          <a:lstStyle/>
          <a:p>
            <a:r>
              <a:rPr lang="en-US" dirty="0"/>
              <a:t>Relative Paths</a:t>
            </a:r>
          </a:p>
        </p:txBody>
      </p:sp>
      <p:sp>
        <p:nvSpPr>
          <p:cNvPr id="3" name="Content Placeholder 2">
            <a:extLst>
              <a:ext uri="{FF2B5EF4-FFF2-40B4-BE49-F238E27FC236}">
                <a16:creationId xmlns:a16="http://schemas.microsoft.com/office/drawing/2014/main" id="{5B148F6F-495F-4D24-B73D-C041A7918700}"/>
              </a:ext>
            </a:extLst>
          </p:cNvPr>
          <p:cNvSpPr>
            <a:spLocks noGrp="1"/>
          </p:cNvSpPr>
          <p:nvPr>
            <p:ph idx="1"/>
          </p:nvPr>
        </p:nvSpPr>
        <p:spPr/>
        <p:txBody>
          <a:bodyPr>
            <a:normAutofit/>
          </a:bodyPr>
          <a:lstStyle/>
          <a:p>
            <a:pPr marL="0" indent="0">
              <a:buNone/>
            </a:pPr>
            <a:r>
              <a:rPr lang="en-US" dirty="0"/>
              <a:t>If the first line of your R script is</a:t>
            </a:r>
          </a:p>
          <a:p>
            <a:pPr marL="0" indent="0">
              <a:buNone/>
            </a:pPr>
            <a:r>
              <a:rPr lang="en-US" dirty="0" err="1">
                <a:latin typeface="Consolas" panose="020B0609020204030204" pitchFamily="49" charset="0"/>
              </a:rPr>
              <a:t>setwd</a:t>
            </a:r>
            <a:r>
              <a:rPr lang="en-US" dirty="0">
                <a:latin typeface="Consolas" panose="020B0609020204030204" pitchFamily="49" charset="0"/>
              </a:rPr>
              <a:t>("C:\Users\jenny\path\that\only\I\have")</a:t>
            </a:r>
          </a:p>
          <a:p>
            <a:pPr marL="0" indent="0">
              <a:buNone/>
            </a:pPr>
            <a:r>
              <a:rPr lang="en-US" dirty="0"/>
              <a:t>I will come into your office and SET YOUR COMPUTER ON FIRE </a:t>
            </a:r>
          </a:p>
          <a:p>
            <a:pPr marL="0" indent="0">
              <a:buNone/>
            </a:pPr>
            <a:endParaRPr lang="en-US" dirty="0"/>
          </a:p>
          <a:p>
            <a:pPr marL="0" indent="0">
              <a:buNone/>
            </a:pPr>
            <a:r>
              <a:rPr lang="en-US" dirty="0"/>
              <a:t>If the first line of your R script is</a:t>
            </a:r>
          </a:p>
          <a:p>
            <a:pPr marL="0" indent="0">
              <a:buNone/>
            </a:pPr>
            <a:r>
              <a:rPr lang="en-US" dirty="0">
                <a:latin typeface="Consolas" panose="020B0609020204030204" pitchFamily="49" charset="0"/>
              </a:rPr>
              <a:t>rm(list = ls())</a:t>
            </a:r>
          </a:p>
          <a:p>
            <a:pPr marL="0" indent="0">
              <a:buNone/>
            </a:pPr>
            <a:r>
              <a:rPr lang="en-US" dirty="0"/>
              <a:t>I will come into your office and SET YOUR COMPUTER ON FIRE </a:t>
            </a:r>
          </a:p>
          <a:p>
            <a:pPr marL="0" indent="0">
              <a:buNone/>
            </a:pPr>
            <a:r>
              <a:rPr lang="en-US" dirty="0"/>
              <a:t>- Jenny Bryan</a:t>
            </a:r>
          </a:p>
        </p:txBody>
      </p:sp>
      <p:sp>
        <p:nvSpPr>
          <p:cNvPr id="4" name="Slide Number Placeholder 3">
            <a:extLst>
              <a:ext uri="{FF2B5EF4-FFF2-40B4-BE49-F238E27FC236}">
                <a16:creationId xmlns:a16="http://schemas.microsoft.com/office/drawing/2014/main" id="{98A95F6C-40E7-46EC-BE6D-5D33F9E7FD90}"/>
              </a:ext>
            </a:extLst>
          </p:cNvPr>
          <p:cNvSpPr>
            <a:spLocks noGrp="1"/>
          </p:cNvSpPr>
          <p:nvPr>
            <p:ph type="sldNum" sz="quarter" idx="12"/>
          </p:nvPr>
        </p:nvSpPr>
        <p:spPr/>
        <p:txBody>
          <a:bodyPr/>
          <a:lstStyle/>
          <a:p>
            <a:fld id="{6D95AE55-B5F4-483D-AEFF-E8059F5502F5}" type="slidenum">
              <a:rPr lang="en-US" smtClean="0"/>
              <a:t>95</a:t>
            </a:fld>
            <a:endParaRPr lang="en-US"/>
          </a:p>
        </p:txBody>
      </p:sp>
    </p:spTree>
    <p:extLst>
      <p:ext uri="{BB962C8B-B14F-4D97-AF65-F5344CB8AC3E}">
        <p14:creationId xmlns:p14="http://schemas.microsoft.com/office/powerpoint/2010/main" val="1729445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263A1-0B57-49D0-8BAD-2FFF0A3ECCF3}"/>
              </a:ext>
            </a:extLst>
          </p:cNvPr>
          <p:cNvSpPr>
            <a:spLocks noGrp="1"/>
          </p:cNvSpPr>
          <p:nvPr>
            <p:ph type="title"/>
          </p:nvPr>
        </p:nvSpPr>
        <p:spPr/>
        <p:txBody>
          <a:bodyPr/>
          <a:lstStyle/>
          <a:p>
            <a:r>
              <a:rPr lang="en-US" dirty="0"/>
              <a:t>Relative Paths cont.</a:t>
            </a:r>
          </a:p>
        </p:txBody>
      </p:sp>
      <p:sp>
        <p:nvSpPr>
          <p:cNvPr id="3" name="Content Placeholder 2">
            <a:extLst>
              <a:ext uri="{FF2B5EF4-FFF2-40B4-BE49-F238E27FC236}">
                <a16:creationId xmlns:a16="http://schemas.microsoft.com/office/drawing/2014/main" id="{1A0D5306-C930-43F4-8BCB-2BD25E00A0AD}"/>
              </a:ext>
            </a:extLst>
          </p:cNvPr>
          <p:cNvSpPr>
            <a:spLocks noGrp="1"/>
          </p:cNvSpPr>
          <p:nvPr>
            <p:ph idx="1"/>
          </p:nvPr>
        </p:nvSpPr>
        <p:spPr/>
        <p:txBody>
          <a:bodyPr/>
          <a:lstStyle/>
          <a:p>
            <a:r>
              <a:rPr lang="en-US" dirty="0"/>
              <a:t>Why is this a bad idea?</a:t>
            </a:r>
          </a:p>
          <a:p>
            <a:pPr lvl="1"/>
            <a:r>
              <a:rPr lang="en-US" dirty="0"/>
              <a:t>If you will be the only person to ever run this code and you will absolutely never change computers, it’s fine to keep it this way. </a:t>
            </a:r>
          </a:p>
          <a:p>
            <a:endParaRPr lang="en-US" dirty="0"/>
          </a:p>
          <a:p>
            <a:r>
              <a:rPr lang="en-US" dirty="0"/>
              <a:t>The solution: Use relative paths and RStudio projects</a:t>
            </a:r>
          </a:p>
          <a:p>
            <a:endParaRPr lang="en-US" dirty="0"/>
          </a:p>
        </p:txBody>
      </p:sp>
      <p:sp>
        <p:nvSpPr>
          <p:cNvPr id="4" name="Slide Number Placeholder 3">
            <a:extLst>
              <a:ext uri="{FF2B5EF4-FFF2-40B4-BE49-F238E27FC236}">
                <a16:creationId xmlns:a16="http://schemas.microsoft.com/office/drawing/2014/main" id="{45C1F298-9EF3-44F1-B235-24A4441690C5}"/>
              </a:ext>
            </a:extLst>
          </p:cNvPr>
          <p:cNvSpPr>
            <a:spLocks noGrp="1"/>
          </p:cNvSpPr>
          <p:nvPr>
            <p:ph type="sldNum" sz="quarter" idx="12"/>
          </p:nvPr>
        </p:nvSpPr>
        <p:spPr/>
        <p:txBody>
          <a:bodyPr/>
          <a:lstStyle/>
          <a:p>
            <a:fld id="{6D95AE55-B5F4-483D-AEFF-E8059F5502F5}" type="slidenum">
              <a:rPr lang="en-US" smtClean="0"/>
              <a:t>96</a:t>
            </a:fld>
            <a:endParaRPr lang="en-US"/>
          </a:p>
        </p:txBody>
      </p:sp>
    </p:spTree>
    <p:extLst>
      <p:ext uri="{BB962C8B-B14F-4D97-AF65-F5344CB8AC3E}">
        <p14:creationId xmlns:p14="http://schemas.microsoft.com/office/powerpoint/2010/main" val="287836814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639A-06BB-4F48-92DF-7A70CCA94403}"/>
              </a:ext>
            </a:extLst>
          </p:cNvPr>
          <p:cNvSpPr>
            <a:spLocks noGrp="1"/>
          </p:cNvSpPr>
          <p:nvPr>
            <p:ph type="title"/>
          </p:nvPr>
        </p:nvSpPr>
        <p:spPr/>
        <p:txBody>
          <a:bodyPr/>
          <a:lstStyle/>
          <a:p>
            <a:r>
              <a:rPr lang="en-US" dirty="0"/>
              <a:t>Not Covered</a:t>
            </a:r>
          </a:p>
        </p:txBody>
      </p:sp>
      <p:sp>
        <p:nvSpPr>
          <p:cNvPr id="3" name="Content Placeholder 2">
            <a:extLst>
              <a:ext uri="{FF2B5EF4-FFF2-40B4-BE49-F238E27FC236}">
                <a16:creationId xmlns:a16="http://schemas.microsoft.com/office/drawing/2014/main" id="{E0EA90D0-3CC9-4065-812A-EEE75D6AFEAA}"/>
              </a:ext>
            </a:extLst>
          </p:cNvPr>
          <p:cNvSpPr>
            <a:spLocks noGrp="1"/>
          </p:cNvSpPr>
          <p:nvPr>
            <p:ph idx="1"/>
          </p:nvPr>
        </p:nvSpPr>
        <p:spPr>
          <a:xfrm>
            <a:off x="838200" y="1413144"/>
            <a:ext cx="10230293" cy="5444855"/>
          </a:xfrm>
        </p:spPr>
        <p:txBody>
          <a:bodyPr>
            <a:normAutofit fontScale="92500"/>
          </a:bodyPr>
          <a:lstStyle/>
          <a:p>
            <a:pPr marL="0" indent="0">
              <a:buNone/>
            </a:pPr>
            <a:r>
              <a:rPr lang="en-US" dirty="0"/>
              <a:t>So many things weren’t covered but some of the more interesting that you can look into are:</a:t>
            </a:r>
          </a:p>
          <a:p>
            <a:pPr marL="0" indent="0">
              <a:spcBef>
                <a:spcPts val="0"/>
              </a:spcBef>
              <a:buNone/>
            </a:pPr>
            <a:endParaRPr lang="en-US" sz="1500" dirty="0"/>
          </a:p>
          <a:p>
            <a:pPr marL="1031875" indent="0">
              <a:buNone/>
            </a:pPr>
            <a:r>
              <a:rPr lang="en-US" dirty="0"/>
              <a:t>GitHub – Can sync your files to the internet which makes life MUCH simpler, especially if you are collaborating. Highly recommended</a:t>
            </a:r>
          </a:p>
          <a:p>
            <a:pPr marL="1031875" indent="0">
              <a:spcBef>
                <a:spcPts val="0"/>
              </a:spcBef>
              <a:buNone/>
            </a:pPr>
            <a:endParaRPr lang="en-US" sz="1500" dirty="0"/>
          </a:p>
          <a:p>
            <a:pPr marL="0" indent="0">
              <a:buNone/>
            </a:pPr>
            <a:r>
              <a:rPr lang="en-US" dirty="0" err="1"/>
              <a:t>Rmarkdown</a:t>
            </a:r>
            <a:r>
              <a:rPr lang="en-US" dirty="0"/>
              <a:t> – Create PDF, HTML, Word etc. files embedded with your R script outputs. Allows automatic report creations. </a:t>
            </a:r>
          </a:p>
          <a:p>
            <a:endParaRPr lang="en-US" sz="1900" dirty="0"/>
          </a:p>
          <a:p>
            <a:pPr marL="1084263" indent="0">
              <a:buNone/>
            </a:pPr>
            <a:r>
              <a:rPr lang="en-US" dirty="0"/>
              <a:t>Shiny – This package allows for the creation of interactive apps</a:t>
            </a:r>
          </a:p>
          <a:p>
            <a:endParaRPr lang="en-US" dirty="0"/>
          </a:p>
          <a:p>
            <a:pPr marL="0" indent="0">
              <a:buNone/>
            </a:pPr>
            <a:r>
              <a:rPr lang="en-US" dirty="0"/>
              <a:t>Spatial Analysis – Unique enough analyses to warrant its own discipline.    If you can do it with ArcGIS, you can probably do it with R </a:t>
            </a:r>
          </a:p>
        </p:txBody>
      </p:sp>
      <p:pic>
        <p:nvPicPr>
          <p:cNvPr id="5" name="Picture 4" descr="A close up of a sign&#10;&#10;Description automatically generated">
            <a:extLst>
              <a:ext uri="{FF2B5EF4-FFF2-40B4-BE49-F238E27FC236}">
                <a16:creationId xmlns:a16="http://schemas.microsoft.com/office/drawing/2014/main" id="{3DBB21E6-D43C-43BA-A0BF-F5FBB1E86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9359" y="3154318"/>
            <a:ext cx="1284422" cy="1488603"/>
          </a:xfrm>
          <a:prstGeom prst="rect">
            <a:avLst/>
          </a:prstGeom>
        </p:spPr>
      </p:pic>
      <p:pic>
        <p:nvPicPr>
          <p:cNvPr id="7" name="Picture 6" descr="A close up of a sign&#10;&#10;Description automatically generated">
            <a:extLst>
              <a:ext uri="{FF2B5EF4-FFF2-40B4-BE49-F238E27FC236}">
                <a16:creationId xmlns:a16="http://schemas.microsoft.com/office/drawing/2014/main" id="{2714C9E3-3082-44EF-986A-C815660B2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331632"/>
            <a:ext cx="1143745" cy="1325563"/>
          </a:xfrm>
          <a:prstGeom prst="rect">
            <a:avLst/>
          </a:prstGeom>
        </p:spPr>
      </p:pic>
      <p:pic>
        <p:nvPicPr>
          <p:cNvPr id="9" name="Picture 8" descr="A close up of a logo&#10;&#10;Description automatically generated">
            <a:extLst>
              <a:ext uri="{FF2B5EF4-FFF2-40B4-BE49-F238E27FC236}">
                <a16:creationId xmlns:a16="http://schemas.microsoft.com/office/drawing/2014/main" id="{C7F36DBA-349C-4984-8BAC-D3C977A389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273697"/>
            <a:ext cx="1144588" cy="1144588"/>
          </a:xfrm>
          <a:prstGeom prst="rect">
            <a:avLst/>
          </a:prstGeom>
        </p:spPr>
      </p:pic>
      <p:pic>
        <p:nvPicPr>
          <p:cNvPr id="11" name="Picture 10" descr="A picture containing cage, drawing, game&#10;&#10;Description automatically generated">
            <a:extLst>
              <a:ext uri="{FF2B5EF4-FFF2-40B4-BE49-F238E27FC236}">
                <a16:creationId xmlns:a16="http://schemas.microsoft.com/office/drawing/2014/main" id="{A4E31CBD-08B3-4ED5-BBC2-6786C4BD90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7314" y="4994414"/>
            <a:ext cx="1468512" cy="1468512"/>
          </a:xfrm>
          <a:prstGeom prst="rect">
            <a:avLst/>
          </a:prstGeom>
        </p:spPr>
      </p:pic>
      <p:sp>
        <p:nvSpPr>
          <p:cNvPr id="4" name="Slide Number Placeholder 3">
            <a:extLst>
              <a:ext uri="{FF2B5EF4-FFF2-40B4-BE49-F238E27FC236}">
                <a16:creationId xmlns:a16="http://schemas.microsoft.com/office/drawing/2014/main" id="{2F068632-2375-4A27-A964-FBBB924D5FDC}"/>
              </a:ext>
            </a:extLst>
          </p:cNvPr>
          <p:cNvSpPr>
            <a:spLocks noGrp="1"/>
          </p:cNvSpPr>
          <p:nvPr>
            <p:ph type="sldNum" sz="quarter" idx="12"/>
          </p:nvPr>
        </p:nvSpPr>
        <p:spPr/>
        <p:txBody>
          <a:bodyPr/>
          <a:lstStyle/>
          <a:p>
            <a:fld id="{6D95AE55-B5F4-483D-AEFF-E8059F5502F5}" type="slidenum">
              <a:rPr lang="en-US" smtClean="0"/>
              <a:t>97</a:t>
            </a:fld>
            <a:endParaRPr lang="en-US"/>
          </a:p>
        </p:txBody>
      </p:sp>
    </p:spTree>
    <p:extLst>
      <p:ext uri="{BB962C8B-B14F-4D97-AF65-F5344CB8AC3E}">
        <p14:creationId xmlns:p14="http://schemas.microsoft.com/office/powerpoint/2010/main" val="5637032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D873-9229-4D12-A564-14D83263C5AC}"/>
              </a:ext>
            </a:extLst>
          </p:cNvPr>
          <p:cNvSpPr>
            <a:spLocks noGrp="1"/>
          </p:cNvSpPr>
          <p:nvPr>
            <p:ph type="title"/>
          </p:nvPr>
        </p:nvSpPr>
        <p:spPr/>
        <p:txBody>
          <a:bodyPr/>
          <a:lstStyle/>
          <a:p>
            <a:r>
              <a:rPr lang="en-US" dirty="0"/>
              <a:t>Parting Thoughts</a:t>
            </a:r>
          </a:p>
        </p:txBody>
      </p:sp>
      <p:sp>
        <p:nvSpPr>
          <p:cNvPr id="3" name="Content Placeholder 2">
            <a:extLst>
              <a:ext uri="{FF2B5EF4-FFF2-40B4-BE49-F238E27FC236}">
                <a16:creationId xmlns:a16="http://schemas.microsoft.com/office/drawing/2014/main" id="{C542BEA5-5D16-420A-97F9-2A7CE9B11703}"/>
              </a:ext>
            </a:extLst>
          </p:cNvPr>
          <p:cNvSpPr>
            <a:spLocks noGrp="1"/>
          </p:cNvSpPr>
          <p:nvPr>
            <p:ph idx="1"/>
          </p:nvPr>
        </p:nvSpPr>
        <p:spPr>
          <a:xfrm>
            <a:off x="741872" y="1825625"/>
            <a:ext cx="10611928" cy="4351338"/>
          </a:xfrm>
        </p:spPr>
        <p:txBody>
          <a:bodyPr>
            <a:normAutofit fontScale="92500"/>
          </a:bodyPr>
          <a:lstStyle/>
          <a:p>
            <a:r>
              <a:rPr lang="en-US" dirty="0"/>
              <a:t>Like any language, becoming familiar with R requires a little practice over a long period of time. It’s easy to get discouraged right off the bat. For me, the best way to motivate myself to learn was having my own dataset to work through; for others, online tutorials were best.</a:t>
            </a:r>
          </a:p>
          <a:p>
            <a:r>
              <a:rPr lang="en-US" dirty="0"/>
              <a:t>Keep googling your problems; especially when starting out it is extremely unlikely that you’re the first with this issue. I still google how to do something almost every other line of code. Even the best programmers still google and read Stack Exchange.</a:t>
            </a:r>
          </a:p>
          <a:p>
            <a:r>
              <a:rPr lang="en-US" dirty="0"/>
              <a:t>Programming is not the same as asking the right questions: </a:t>
            </a:r>
            <a:r>
              <a:rPr lang="en-US" b="1" dirty="0"/>
              <a:t>learn more statistics</a:t>
            </a:r>
            <a:r>
              <a:rPr lang="en-US" dirty="0"/>
              <a:t>! It is possible that you are attempting analysis that is best accomplished differently. Or worse, doing something you shouldn’t.</a:t>
            </a:r>
          </a:p>
        </p:txBody>
      </p:sp>
      <p:sp>
        <p:nvSpPr>
          <p:cNvPr id="4" name="Slide Number Placeholder 3">
            <a:extLst>
              <a:ext uri="{FF2B5EF4-FFF2-40B4-BE49-F238E27FC236}">
                <a16:creationId xmlns:a16="http://schemas.microsoft.com/office/drawing/2014/main" id="{07AC7A6C-5F75-40F2-88D8-602B38F9C7CD}"/>
              </a:ext>
            </a:extLst>
          </p:cNvPr>
          <p:cNvSpPr>
            <a:spLocks noGrp="1"/>
          </p:cNvSpPr>
          <p:nvPr>
            <p:ph type="sldNum" sz="quarter" idx="12"/>
          </p:nvPr>
        </p:nvSpPr>
        <p:spPr/>
        <p:txBody>
          <a:bodyPr/>
          <a:lstStyle/>
          <a:p>
            <a:fld id="{6D95AE55-B5F4-483D-AEFF-E8059F5502F5}" type="slidenum">
              <a:rPr lang="en-US" smtClean="0"/>
              <a:t>98</a:t>
            </a:fld>
            <a:endParaRPr lang="en-US"/>
          </a:p>
        </p:txBody>
      </p:sp>
    </p:spTree>
    <p:extLst>
      <p:ext uri="{BB962C8B-B14F-4D97-AF65-F5344CB8AC3E}">
        <p14:creationId xmlns:p14="http://schemas.microsoft.com/office/powerpoint/2010/main" val="26249442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86E7-5385-4D4A-9614-EB98E01A935A}"/>
              </a:ext>
            </a:extLst>
          </p:cNvPr>
          <p:cNvSpPr>
            <a:spLocks noGrp="1"/>
          </p:cNvSpPr>
          <p:nvPr>
            <p:ph type="title"/>
          </p:nvPr>
        </p:nvSpPr>
        <p:spPr/>
        <p:txBody>
          <a:bodyPr/>
          <a:lstStyle/>
          <a:p>
            <a:r>
              <a:rPr lang="en-US" dirty="0"/>
              <a:t>Congrats!</a:t>
            </a:r>
          </a:p>
        </p:txBody>
      </p:sp>
      <p:sp>
        <p:nvSpPr>
          <p:cNvPr id="3" name="Content Placeholder 2">
            <a:extLst>
              <a:ext uri="{FF2B5EF4-FFF2-40B4-BE49-F238E27FC236}">
                <a16:creationId xmlns:a16="http://schemas.microsoft.com/office/drawing/2014/main" id="{D8CFDC81-45AA-44D4-944C-1E4B8B022B65}"/>
              </a:ext>
            </a:extLst>
          </p:cNvPr>
          <p:cNvSpPr>
            <a:spLocks noGrp="1"/>
          </p:cNvSpPr>
          <p:nvPr>
            <p:ph idx="1"/>
          </p:nvPr>
        </p:nvSpPr>
        <p:spPr>
          <a:xfrm>
            <a:off x="1456659" y="3659336"/>
            <a:ext cx="9897140" cy="1966470"/>
          </a:xfrm>
        </p:spPr>
        <p:txBody>
          <a:bodyPr>
            <a:normAutofit fontScale="92500"/>
          </a:bodyPr>
          <a:lstStyle/>
          <a:p>
            <a:pPr marL="0" indent="0" algn="ctr">
              <a:buNone/>
            </a:pPr>
            <a:r>
              <a:rPr lang="en-US" sz="6000" dirty="0"/>
              <a:t>This certificate is good for a free R help session, one-on-one!</a:t>
            </a:r>
          </a:p>
        </p:txBody>
      </p:sp>
      <p:pic>
        <p:nvPicPr>
          <p:cNvPr id="6" name="Content Placeholder 4" descr="Diploma roll">
            <a:extLst>
              <a:ext uri="{FF2B5EF4-FFF2-40B4-BE49-F238E27FC236}">
                <a16:creationId xmlns:a16="http://schemas.microsoft.com/office/drawing/2014/main" id="{B6FF11E2-60A1-467F-A8D0-25AE534BD69A}"/>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6780" t="22224" r="5728" b="21997"/>
          <a:stretch/>
        </p:blipFill>
        <p:spPr>
          <a:xfrm>
            <a:off x="4233293" y="1392754"/>
            <a:ext cx="3952240" cy="2519680"/>
          </a:xfrm>
          <a:prstGeom prst="rect">
            <a:avLst/>
          </a:prstGeom>
        </p:spPr>
      </p:pic>
      <p:sp>
        <p:nvSpPr>
          <p:cNvPr id="7" name="Content Placeholder 2">
            <a:extLst>
              <a:ext uri="{FF2B5EF4-FFF2-40B4-BE49-F238E27FC236}">
                <a16:creationId xmlns:a16="http://schemas.microsoft.com/office/drawing/2014/main" id="{7545F961-3A05-488D-9276-EE10C42CC681}"/>
              </a:ext>
            </a:extLst>
          </p:cNvPr>
          <p:cNvSpPr txBox="1">
            <a:spLocks/>
          </p:cNvSpPr>
          <p:nvPr/>
        </p:nvSpPr>
        <p:spPr>
          <a:xfrm>
            <a:off x="2153092" y="5625806"/>
            <a:ext cx="8112642" cy="122975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000" dirty="0"/>
              <a:t>Plus, you’re </a:t>
            </a:r>
            <a:r>
              <a:rPr lang="en-US" sz="4000" i="1" dirty="0"/>
              <a:t>always</a:t>
            </a:r>
            <a:r>
              <a:rPr lang="en-US" sz="4000" dirty="0"/>
              <a:t> welcome to ask me for help; the worst I can say is I’m busy</a:t>
            </a:r>
          </a:p>
        </p:txBody>
      </p:sp>
      <p:sp>
        <p:nvSpPr>
          <p:cNvPr id="4" name="Slide Number Placeholder 3">
            <a:extLst>
              <a:ext uri="{FF2B5EF4-FFF2-40B4-BE49-F238E27FC236}">
                <a16:creationId xmlns:a16="http://schemas.microsoft.com/office/drawing/2014/main" id="{6188C0DC-A350-4EB7-B374-FF35A2DAE2F7}"/>
              </a:ext>
            </a:extLst>
          </p:cNvPr>
          <p:cNvSpPr>
            <a:spLocks noGrp="1"/>
          </p:cNvSpPr>
          <p:nvPr>
            <p:ph type="sldNum" sz="quarter" idx="12"/>
          </p:nvPr>
        </p:nvSpPr>
        <p:spPr/>
        <p:txBody>
          <a:bodyPr/>
          <a:lstStyle/>
          <a:p>
            <a:fld id="{6D95AE55-B5F4-483D-AEFF-E8059F5502F5}" type="slidenum">
              <a:rPr lang="en-US" smtClean="0"/>
              <a:t>99</a:t>
            </a:fld>
            <a:endParaRPr lang="en-US"/>
          </a:p>
        </p:txBody>
      </p:sp>
    </p:spTree>
    <p:extLst>
      <p:ext uri="{BB962C8B-B14F-4D97-AF65-F5344CB8AC3E}">
        <p14:creationId xmlns:p14="http://schemas.microsoft.com/office/powerpoint/2010/main" val="2513024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10647</TotalTime>
  <Words>8128</Words>
  <Application>Microsoft Office PowerPoint</Application>
  <PresentationFormat>Widescreen</PresentationFormat>
  <Paragraphs>1011</Paragraphs>
  <Slides>104</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104</vt:i4>
      </vt:variant>
    </vt:vector>
  </HeadingPairs>
  <TitlesOfParts>
    <vt:vector size="111" baseType="lpstr">
      <vt:lpstr>Arial</vt:lpstr>
      <vt:lpstr>Calibri</vt:lpstr>
      <vt:lpstr>Calibri Light</vt:lpstr>
      <vt:lpstr>Consolas</vt:lpstr>
      <vt:lpstr>Courier New</vt:lpstr>
      <vt:lpstr>Times New Roman</vt:lpstr>
      <vt:lpstr>Office Theme</vt:lpstr>
      <vt:lpstr>The Basics of R</vt:lpstr>
      <vt:lpstr>Course Outcomes</vt:lpstr>
      <vt:lpstr>Course Outcomes cont.</vt:lpstr>
      <vt:lpstr>Learning Philosophy</vt:lpstr>
      <vt:lpstr>Learning Philosophy cont.</vt:lpstr>
      <vt:lpstr>When to Use R</vt:lpstr>
      <vt:lpstr>Sections</vt:lpstr>
      <vt:lpstr>Guide</vt:lpstr>
      <vt:lpstr>Guide cont.</vt:lpstr>
      <vt:lpstr>1 – About R</vt:lpstr>
      <vt:lpstr>What is R</vt:lpstr>
      <vt:lpstr>Why Use R?</vt:lpstr>
      <vt:lpstr>Jargon</vt:lpstr>
      <vt:lpstr>Jargon cont.</vt:lpstr>
      <vt:lpstr>Jargon cont.</vt:lpstr>
      <vt:lpstr>Even more Jargon</vt:lpstr>
      <vt:lpstr>Jargon / basic commands</vt:lpstr>
      <vt:lpstr>RStudio</vt:lpstr>
      <vt:lpstr>RStudio cont.</vt:lpstr>
      <vt:lpstr>RStudio cont.</vt:lpstr>
      <vt:lpstr>RStudio</vt:lpstr>
      <vt:lpstr>RStudio Summary</vt:lpstr>
      <vt:lpstr>2 – The Basics of Programming</vt:lpstr>
      <vt:lpstr>Errors</vt:lpstr>
      <vt:lpstr>Basic Programming</vt:lpstr>
      <vt:lpstr>Basic Programming cont.</vt:lpstr>
      <vt:lpstr>Basic Programming cont.</vt:lpstr>
      <vt:lpstr>Basic Programming cont.</vt:lpstr>
      <vt:lpstr>NAs</vt:lpstr>
      <vt:lpstr>Operators</vt:lpstr>
      <vt:lpstr>A Word About Types</vt:lpstr>
      <vt:lpstr>Object Types</vt:lpstr>
      <vt:lpstr>Variables</vt:lpstr>
      <vt:lpstr>Errors Revisited</vt:lpstr>
      <vt:lpstr>Errors Revisted cont.</vt:lpstr>
      <vt:lpstr>Stop! And Restarting</vt:lpstr>
      <vt:lpstr>Quiz 2-1</vt:lpstr>
      <vt:lpstr>Quiz 2-1 ANSWERS</vt:lpstr>
      <vt:lpstr>3 – Working With Your Data</vt:lpstr>
      <vt:lpstr>But First! Directories</vt:lpstr>
      <vt:lpstr>Directory Structure</vt:lpstr>
      <vt:lpstr>Packages</vt:lpstr>
      <vt:lpstr>Packages cont.</vt:lpstr>
      <vt:lpstr>But Wait! There’s More!</vt:lpstr>
      <vt:lpstr>Data</vt:lpstr>
      <vt:lpstr>Tidy vs non-tidy data</vt:lpstr>
      <vt:lpstr>Tidy vs non-tidy data</vt:lpstr>
      <vt:lpstr>Data cont.</vt:lpstr>
      <vt:lpstr>FINALLY! Getting data into R!</vt:lpstr>
      <vt:lpstr>SHOW ME THE DATA</vt:lpstr>
      <vt:lpstr>Data Import </vt:lpstr>
      <vt:lpstr>Let’s play with data</vt:lpstr>
      <vt:lpstr>4 – Basic Data Manipulation</vt:lpstr>
      <vt:lpstr>What is data manipulation</vt:lpstr>
      <vt:lpstr>Filtering</vt:lpstr>
      <vt:lpstr>Rename Columns</vt:lpstr>
      <vt:lpstr>Add New Column</vt:lpstr>
      <vt:lpstr>Keep Only Certain Columns</vt:lpstr>
      <vt:lpstr>The “pipe”</vt:lpstr>
      <vt:lpstr>%&gt;% advantages</vt:lpstr>
      <vt:lpstr>Review &amp; Day 1 Break</vt:lpstr>
      <vt:lpstr>Review – About R </vt:lpstr>
      <vt:lpstr>Review – Basics </vt:lpstr>
      <vt:lpstr>Review – Working with your data</vt:lpstr>
      <vt:lpstr>Review – Data manipulation</vt:lpstr>
      <vt:lpstr>Review – Tomorrow</vt:lpstr>
      <vt:lpstr>5 – Let’s Make Charts!</vt:lpstr>
      <vt:lpstr>Chart Types</vt:lpstr>
      <vt:lpstr>Chart Types</vt:lpstr>
      <vt:lpstr>Chart Basics</vt:lpstr>
      <vt:lpstr>ggplot2 – A Better Way</vt:lpstr>
      <vt:lpstr>ggplot2</vt:lpstr>
      <vt:lpstr>Anatomy of a ggplot</vt:lpstr>
      <vt:lpstr>Anatomy of a ggplot</vt:lpstr>
      <vt:lpstr>Let’s practice</vt:lpstr>
      <vt:lpstr>6 – Basic Analysis</vt:lpstr>
      <vt:lpstr>table() and summary()</vt:lpstr>
      <vt:lpstr>PowerPoint Presentation</vt:lpstr>
      <vt:lpstr>7 - Tidyverse</vt:lpstr>
      <vt:lpstr>What is the Tidyverse</vt:lpstr>
      <vt:lpstr>Why Should You Use the Tidyverse?</vt:lpstr>
      <vt:lpstr>dplyr </vt:lpstr>
      <vt:lpstr>ggplot2</vt:lpstr>
      <vt:lpstr>lubridate </vt:lpstr>
      <vt:lpstr>tidyr </vt:lpstr>
      <vt:lpstr>Motivating Examples</vt:lpstr>
      <vt:lpstr>Project</vt:lpstr>
      <vt:lpstr>Project Goal</vt:lpstr>
      <vt:lpstr>Examples</vt:lpstr>
      <vt:lpstr>Project Steps</vt:lpstr>
      <vt:lpstr>Chart Presentation &amp;  Concluding Thoughts</vt:lpstr>
      <vt:lpstr>Plots</vt:lpstr>
      <vt:lpstr>Best Practices</vt:lpstr>
      <vt:lpstr>Best Practices, cont.</vt:lpstr>
      <vt:lpstr>Relative Paths</vt:lpstr>
      <vt:lpstr>Relative Paths cont.</vt:lpstr>
      <vt:lpstr>Not Covered</vt:lpstr>
      <vt:lpstr>Parting Thoughts</vt:lpstr>
      <vt:lpstr>Congrats!</vt:lpstr>
      <vt:lpstr>Resources</vt:lpstr>
      <vt:lpstr>Resources</vt:lpstr>
      <vt:lpstr>Resources</vt:lpstr>
      <vt:lpstr>Cheatsheets</vt:lpstr>
      <vt:lpstr>Special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Basics of R</dc:title>
  <dc:creator>Justin Priest</dc:creator>
  <cp:lastModifiedBy>Justin T Priest (DFG)</cp:lastModifiedBy>
  <cp:revision>185</cp:revision>
  <dcterms:created xsi:type="dcterms:W3CDTF">2019-01-02T06:51:07Z</dcterms:created>
  <dcterms:modified xsi:type="dcterms:W3CDTF">2020-11-25T02:17:50Z</dcterms:modified>
</cp:coreProperties>
</file>