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82" r:id="rId3"/>
    <p:sldId id="383" r:id="rId4"/>
    <p:sldId id="339" r:id="rId5"/>
    <p:sldId id="369" r:id="rId6"/>
    <p:sldId id="370" r:id="rId7"/>
    <p:sldId id="287" r:id="rId8"/>
    <p:sldId id="288" r:id="rId9"/>
    <p:sldId id="320" r:id="rId10"/>
    <p:sldId id="372" r:id="rId11"/>
    <p:sldId id="395" r:id="rId12"/>
    <p:sldId id="397" r:id="rId13"/>
    <p:sldId id="398" r:id="rId14"/>
    <p:sldId id="399" r:id="rId15"/>
    <p:sldId id="401" r:id="rId16"/>
    <p:sldId id="396" r:id="rId17"/>
    <p:sldId id="373" r:id="rId18"/>
    <p:sldId id="391" r:id="rId19"/>
    <p:sldId id="400" r:id="rId20"/>
    <p:sldId id="374" r:id="rId21"/>
    <p:sldId id="340" r:id="rId22"/>
    <p:sldId id="375" r:id="rId23"/>
    <p:sldId id="296" r:id="rId24"/>
    <p:sldId id="376" r:id="rId25"/>
    <p:sldId id="377" r:id="rId26"/>
    <p:sldId id="379" r:id="rId27"/>
    <p:sldId id="378" r:id="rId28"/>
    <p:sldId id="358" r:id="rId29"/>
    <p:sldId id="278" r:id="rId30"/>
    <p:sldId id="289" r:id="rId31"/>
    <p:sldId id="290" r:id="rId32"/>
    <p:sldId id="404" r:id="rId33"/>
    <p:sldId id="291" r:id="rId34"/>
    <p:sldId id="292" r:id="rId35"/>
    <p:sldId id="392" r:id="rId36"/>
    <p:sldId id="293" r:id="rId37"/>
    <p:sldId id="393" r:id="rId38"/>
    <p:sldId id="367" r:id="rId39"/>
    <p:sldId id="353" r:id="rId40"/>
    <p:sldId id="354" r:id="rId41"/>
    <p:sldId id="355" r:id="rId42"/>
    <p:sldId id="356" r:id="rId43"/>
    <p:sldId id="394" r:id="rId44"/>
    <p:sldId id="402" r:id="rId45"/>
    <p:sldId id="403" r:id="rId46"/>
    <p:sldId id="345" r:id="rId47"/>
    <p:sldId id="357" r:id="rId48"/>
    <p:sldId id="384" r:id="rId49"/>
    <p:sldId id="258" r:id="rId50"/>
    <p:sldId id="279" r:id="rId51"/>
    <p:sldId id="284" r:id="rId52"/>
    <p:sldId id="285" r:id="rId53"/>
    <p:sldId id="271" r:id="rId54"/>
    <p:sldId id="277" r:id="rId55"/>
    <p:sldId id="333" r:id="rId56"/>
    <p:sldId id="270" r:id="rId57"/>
    <p:sldId id="281" r:id="rId58"/>
    <p:sldId id="314" r:id="rId59"/>
    <p:sldId id="294" r:id="rId60"/>
    <p:sldId id="28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779"/>
    <a:srgbClr val="38D7EC"/>
    <a:srgbClr val="6D3B89"/>
    <a:srgbClr val="B5517D"/>
    <a:srgbClr val="463075"/>
    <a:srgbClr val="6D24A4"/>
    <a:srgbClr val="75AADB"/>
    <a:srgbClr val="AB8DF7"/>
    <a:srgbClr val="6D9CE1"/>
    <a:srgbClr val="3825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2597" autoAdjust="0"/>
  </p:normalViewPr>
  <p:slideViewPr>
    <p:cSldViewPr snapToGrid="0">
      <p:cViewPr varScale="1">
        <p:scale>
          <a:sx n="102" d="100"/>
          <a:sy n="102"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guide: </a:t>
            </a:r>
            <a:br>
              <a:rPr lang="en-US" dirty="0"/>
            </a:br>
            <a:r>
              <a:rPr lang="en-US" dirty="0"/>
              <a:t>http://sape.inf.usi.ch/quick-reference/ggplot2/geom</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391838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code here as a template for your future code</a:t>
            </a:r>
          </a:p>
        </p:txBody>
      </p:sp>
      <p:sp>
        <p:nvSpPr>
          <p:cNvPr id="4" name="Slide Number Placeholder 3"/>
          <p:cNvSpPr>
            <a:spLocks noGrp="1"/>
          </p:cNvSpPr>
          <p:nvPr>
            <p:ph type="sldNum" sz="quarter" idx="5"/>
          </p:nvPr>
        </p:nvSpPr>
        <p:spPr/>
        <p:txBody>
          <a:bodyPr/>
          <a:lstStyle/>
          <a:p>
            <a:fld id="{AD86E2D3-8F12-4CB7-B6F3-018CFC08298B}" type="slidenum">
              <a:rPr lang="en-US" smtClean="0"/>
              <a:t>35</a:t>
            </a:fld>
            <a:endParaRPr lang="en-US"/>
          </a:p>
        </p:txBody>
      </p:sp>
    </p:spTree>
    <p:extLst>
      <p:ext uri="{BB962C8B-B14F-4D97-AF65-F5344CB8AC3E}">
        <p14:creationId xmlns:p14="http://schemas.microsoft.com/office/powerpoint/2010/main" val="202803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 helping people with their R questions. Please message me</a:t>
            </a:r>
          </a:p>
        </p:txBody>
      </p:sp>
      <p:sp>
        <p:nvSpPr>
          <p:cNvPr id="4" name="Slide Number Placeholder 3"/>
          <p:cNvSpPr>
            <a:spLocks noGrp="1"/>
          </p:cNvSpPr>
          <p:nvPr>
            <p:ph type="sldNum" sz="quarter" idx="5"/>
          </p:nvPr>
        </p:nvSpPr>
        <p:spPr/>
        <p:txBody>
          <a:bodyPr/>
          <a:lstStyle/>
          <a:p>
            <a:fld id="{AD86E2D3-8F12-4CB7-B6F3-018CFC08298B}" type="slidenum">
              <a:rPr lang="en-US" smtClean="0"/>
              <a:t>55</a:t>
            </a:fld>
            <a:endParaRPr lang="en-US"/>
          </a:p>
        </p:txBody>
      </p:sp>
    </p:spTree>
    <p:extLst>
      <p:ext uri="{BB962C8B-B14F-4D97-AF65-F5344CB8AC3E}">
        <p14:creationId xmlns:p14="http://schemas.microsoft.com/office/powerpoint/2010/main" val="246096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too many types of scales to list. </a:t>
            </a:r>
          </a:p>
        </p:txBody>
      </p:sp>
      <p:sp>
        <p:nvSpPr>
          <p:cNvPr id="4" name="Slide Number Placeholder 3"/>
          <p:cNvSpPr>
            <a:spLocks noGrp="1"/>
          </p:cNvSpPr>
          <p:nvPr>
            <p:ph type="sldNum" sz="quarter" idx="5"/>
          </p:nvPr>
        </p:nvSpPr>
        <p:spPr/>
        <p:txBody>
          <a:bodyPr/>
          <a:lstStyle/>
          <a:p>
            <a:fld id="{AD86E2D3-8F12-4CB7-B6F3-018CFC08298B}" type="slidenum">
              <a:rPr lang="en-US" smtClean="0"/>
              <a:t>13</a:t>
            </a:fld>
            <a:endParaRPr lang="en-US"/>
          </a:p>
        </p:txBody>
      </p:sp>
    </p:spTree>
    <p:extLst>
      <p:ext uri="{BB962C8B-B14F-4D97-AF65-F5344CB8AC3E}">
        <p14:creationId xmlns:p14="http://schemas.microsoft.com/office/powerpoint/2010/main" val="316165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what next plot will be!</a:t>
            </a:r>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415332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very quick and easy to produce an ANOVA in 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24</a:t>
            </a:fld>
            <a:endParaRPr lang="en-US"/>
          </a:p>
        </p:txBody>
      </p:sp>
    </p:spTree>
    <p:extLst>
      <p:ext uri="{BB962C8B-B14F-4D97-AF65-F5344CB8AC3E}">
        <p14:creationId xmlns:p14="http://schemas.microsoft.com/office/powerpoint/2010/main" val="260452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response, independent variable 1, and independent variable 2 will all be in different columns</a:t>
            </a:r>
          </a:p>
        </p:txBody>
      </p:sp>
      <p:sp>
        <p:nvSpPr>
          <p:cNvPr id="4" name="Slide Number Placeholder 3"/>
          <p:cNvSpPr>
            <a:spLocks noGrp="1"/>
          </p:cNvSpPr>
          <p:nvPr>
            <p:ph type="sldNum" sz="quarter" idx="5"/>
          </p:nvPr>
        </p:nvSpPr>
        <p:spPr/>
        <p:txBody>
          <a:bodyPr/>
          <a:lstStyle/>
          <a:p>
            <a:fld id="{AD86E2D3-8F12-4CB7-B6F3-018CFC08298B}" type="slidenum">
              <a:rPr lang="en-US" smtClean="0"/>
              <a:t>25</a:t>
            </a:fld>
            <a:endParaRPr lang="en-US"/>
          </a:p>
        </p:txBody>
      </p:sp>
    </p:spTree>
    <p:extLst>
      <p:ext uri="{BB962C8B-B14F-4D97-AF65-F5344CB8AC3E}">
        <p14:creationId xmlns:p14="http://schemas.microsoft.com/office/powerpoint/2010/main" val="399931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29</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most of these previously because they’re so useful!</a:t>
            </a:r>
          </a:p>
        </p:txBody>
      </p:sp>
      <p:sp>
        <p:nvSpPr>
          <p:cNvPr id="4" name="Slide Number Placeholder 3"/>
          <p:cNvSpPr>
            <a:spLocks noGrp="1"/>
          </p:cNvSpPr>
          <p:nvPr>
            <p:ph type="sldNum" sz="quarter" idx="5"/>
          </p:nvPr>
        </p:nvSpPr>
        <p:spPr/>
        <p:txBody>
          <a:bodyPr/>
          <a:lstStyle/>
          <a:p>
            <a:fld id="{AD86E2D3-8F12-4CB7-B6F3-018CFC08298B}" type="slidenum">
              <a:rPr lang="en-US" smtClean="0"/>
              <a:t>31</a:t>
            </a:fld>
            <a:endParaRPr lang="en-US"/>
          </a:p>
        </p:txBody>
      </p:sp>
    </p:spTree>
    <p:extLst>
      <p:ext uri="{BB962C8B-B14F-4D97-AF65-F5344CB8AC3E}">
        <p14:creationId xmlns:p14="http://schemas.microsoft.com/office/powerpoint/2010/main" val="300861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most of these previously because they’re so useful!</a:t>
            </a:r>
          </a:p>
        </p:txBody>
      </p:sp>
      <p:sp>
        <p:nvSpPr>
          <p:cNvPr id="4" name="Slide Number Placeholder 3"/>
          <p:cNvSpPr>
            <a:spLocks noGrp="1"/>
          </p:cNvSpPr>
          <p:nvPr>
            <p:ph type="sldNum" sz="quarter" idx="5"/>
          </p:nvPr>
        </p:nvSpPr>
        <p:spPr/>
        <p:txBody>
          <a:bodyPr/>
          <a:lstStyle/>
          <a:p>
            <a:fld id="{AD86E2D3-8F12-4CB7-B6F3-018CFC08298B}" type="slidenum">
              <a:rPr lang="en-US" smtClean="0"/>
              <a:t>32</a:t>
            </a:fld>
            <a:endParaRPr lang="en-US"/>
          </a:p>
        </p:txBody>
      </p:sp>
    </p:spTree>
    <p:extLst>
      <p:ext uri="{BB962C8B-B14F-4D97-AF65-F5344CB8AC3E}">
        <p14:creationId xmlns:p14="http://schemas.microsoft.com/office/powerpoint/2010/main" val="137063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covered previously</a:t>
            </a:r>
          </a:p>
        </p:txBody>
      </p:sp>
      <p:sp>
        <p:nvSpPr>
          <p:cNvPr id="4" name="Slide Number Placeholder 3"/>
          <p:cNvSpPr>
            <a:spLocks noGrp="1"/>
          </p:cNvSpPr>
          <p:nvPr>
            <p:ph type="sldNum" sz="quarter" idx="5"/>
          </p:nvPr>
        </p:nvSpPr>
        <p:spPr/>
        <p:txBody>
          <a:bodyPr/>
          <a:lstStyle/>
          <a:p>
            <a:fld id="{AD86E2D3-8F12-4CB7-B6F3-018CFC08298B}" type="slidenum">
              <a:rPr lang="en-US" smtClean="0"/>
              <a:t>33</a:t>
            </a:fld>
            <a:endParaRPr lang="en-US"/>
          </a:p>
        </p:txBody>
      </p:sp>
    </p:spTree>
    <p:extLst>
      <p:ext uri="{BB962C8B-B14F-4D97-AF65-F5344CB8AC3E}">
        <p14:creationId xmlns:p14="http://schemas.microsoft.com/office/powerpoint/2010/main" val="419020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425C1FC9-CEFE-4DA0-997C-D01837396D71}" type="datetime1">
              <a:rPr lang="en-US" smtClean="0"/>
              <a:t>1/23/2021</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AA69B9D0-5C5B-4392-B215-97E05BBBB85D}" type="datetime1">
              <a:rPr lang="en-US" smtClean="0"/>
              <a:t>1/23/2021</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0BEF35C2-0BC0-423C-AD0C-B0FB8B05D81C}" type="datetime1">
              <a:rPr lang="en-US" smtClean="0"/>
              <a:t>1/23/2021</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4AC42C6-468A-48CE-9201-E6C788867EFA}"/>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14EC8E9-9851-433F-900F-BC4945019F12}"/>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a:xfrm>
            <a:off x="2192594" y="185469"/>
            <a:ext cx="9161205" cy="1227676"/>
          </a:xfrm>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3708F307-CBB1-40A3-A4F3-E055A6AAB753}" type="datetime1">
              <a:rPr lang="en-US" smtClean="0"/>
              <a:t>1/23/2021</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grpSp>
        <p:nvGrpSpPr>
          <p:cNvPr id="17" name="Group 16">
            <a:extLst>
              <a:ext uri="{FF2B5EF4-FFF2-40B4-BE49-F238E27FC236}">
                <a16:creationId xmlns:a16="http://schemas.microsoft.com/office/drawing/2014/main" id="{98FD284B-EA02-485A-AD24-67AA29D6AD73}"/>
              </a:ext>
            </a:extLst>
          </p:cNvPr>
          <p:cNvGrpSpPr/>
          <p:nvPr userDrawn="1"/>
        </p:nvGrpSpPr>
        <p:grpSpPr>
          <a:xfrm>
            <a:off x="185194" y="87580"/>
            <a:ext cx="2297645" cy="1325565"/>
            <a:chOff x="206318" y="21969"/>
            <a:chExt cx="2297645" cy="1325565"/>
          </a:xfrm>
        </p:grpSpPr>
        <p:sp>
          <p:nvSpPr>
            <p:cNvPr id="16" name="Oval 15">
              <a:extLst>
                <a:ext uri="{FF2B5EF4-FFF2-40B4-BE49-F238E27FC236}">
                  <a16:creationId xmlns:a16="http://schemas.microsoft.com/office/drawing/2014/main" id="{E8A5025E-754C-4F0E-9063-70779F2494F9}"/>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descr="A close up of a sign&#10;&#10;Description automatically generated">
              <a:extLst>
                <a:ext uri="{FF2B5EF4-FFF2-40B4-BE49-F238E27FC236}">
                  <a16:creationId xmlns:a16="http://schemas.microsoft.com/office/drawing/2014/main" id="{E8F87050-BA28-4E2B-8328-20DC8756D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F36C557B-7130-4018-B1D3-68D1D254D821}" type="datetime1">
              <a:rPr lang="en-US" smtClean="0"/>
              <a:t>1/23/2021</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
        <p:nvSpPr>
          <p:cNvPr id="7" name="Freeform: Shape 6">
            <a:extLst>
              <a:ext uri="{FF2B5EF4-FFF2-40B4-BE49-F238E27FC236}">
                <a16:creationId xmlns:a16="http://schemas.microsoft.com/office/drawing/2014/main" id="{A6FDEAF8-9373-4A0E-89D2-60AAA131E7F7}"/>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10DA3C7-A639-417D-9FFA-527F5B9C7F2A}"/>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3A454D6-A602-4656-B39D-5991D450F610}"/>
              </a:ext>
            </a:extLst>
          </p:cNvPr>
          <p:cNvGrpSpPr/>
          <p:nvPr userDrawn="1"/>
        </p:nvGrpSpPr>
        <p:grpSpPr>
          <a:xfrm>
            <a:off x="0" y="314171"/>
            <a:ext cx="3718212" cy="2145123"/>
            <a:chOff x="206318" y="21969"/>
            <a:chExt cx="2297645" cy="1325565"/>
          </a:xfrm>
        </p:grpSpPr>
        <p:sp>
          <p:nvSpPr>
            <p:cNvPr id="10" name="Oval 9">
              <a:extLst>
                <a:ext uri="{FF2B5EF4-FFF2-40B4-BE49-F238E27FC236}">
                  <a16:creationId xmlns:a16="http://schemas.microsoft.com/office/drawing/2014/main" id="{05EAB2FD-F971-4F11-9C2E-6AF0B720EAA1}"/>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close up of a sign&#10;&#10;Description automatically generated">
              <a:extLst>
                <a:ext uri="{FF2B5EF4-FFF2-40B4-BE49-F238E27FC236}">
                  <a16:creationId xmlns:a16="http://schemas.microsoft.com/office/drawing/2014/main" id="{92076D25-1E1C-45C2-84A5-0D0DDE031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DC3E9E80-1393-4721-9265-63222BA50530}" type="datetime1">
              <a:rPr lang="en-US" smtClean="0"/>
              <a:t>1/23/2021</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C5049FD8-D8E3-498E-B8F1-2DC0B53E9A03}" type="datetime1">
              <a:rPr lang="en-US" smtClean="0"/>
              <a:t>1/23/2021</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A6A3F936-3671-4B08-95D1-9DD21281B622}" type="datetime1">
              <a:rPr lang="en-US" smtClean="0"/>
              <a:t>1/23/2021</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D1509383-719A-450D-BDBE-BC303DBAE820}" type="datetime1">
              <a:rPr lang="en-US" smtClean="0"/>
              <a:t>1/23/2021</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252BCE7C-2A79-48C0-A396-F1BC9CE3B8D7}" type="datetime1">
              <a:rPr lang="en-US" smtClean="0"/>
              <a:t>1/23/2021</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DBCCB7F5-F5FA-4699-AE2B-2ED92AE6DF0B}" type="datetime1">
              <a:rPr lang="en-US" smtClean="0"/>
              <a:t>1/23/2021</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9A4F-84AB-42EF-87AE-CC9BC29CDA30}" type="datetime1">
              <a:rPr lang="en-US" smtClean="0"/>
              <a:t>1/23/2021</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j7F-IdJAOJs" TargetMode="External"/><Relationship Id="rId2" Type="http://schemas.openxmlformats.org/officeDocument/2006/relationships/hyperlink" Target="https://www.youtube.com/watch?v=0OtY38LVy-o" TargetMode="External"/><Relationship Id="rId1" Type="http://schemas.openxmlformats.org/officeDocument/2006/relationships/slideLayout" Target="../slideLayouts/slideLayout2.xml"/><Relationship Id="rId5" Type="http://schemas.openxmlformats.org/officeDocument/2006/relationships/hyperlink" Target="https://ggplot-dplyr-intro.netlify.app/" TargetMode="External"/><Relationship Id="rId4" Type="http://schemas.openxmlformats.org/officeDocument/2006/relationships/hyperlink" Target="https://www.youtube.com/watch?v=1SYzVMH62y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r-bloggers.com/2011/03/anova-%E2%80%93-type-iiiiii-ss-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f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f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gif"/><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56.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6" Type="http://schemas.openxmlformats.org/officeDocument/2006/relationships/hyperlink" Target="https://ggplot-dplyr-intro.netlify.app/" TargetMode="Externa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annebeaudreau.com/2018/02/04/data-management-tips/" TargetMode="External"/><Relationship Id="rId2" Type="http://schemas.openxmlformats.org/officeDocument/2006/relationships/hyperlink" Target="https://www.tandfonline.com/doi/full/10.1080/00031305.2017.1375989" TargetMode="External"/><Relationship Id="rId1" Type="http://schemas.openxmlformats.org/officeDocument/2006/relationships/slideLayout" Target="../slideLayouts/slideLayout2.xml"/><Relationship Id="rId5" Type="http://schemas.openxmlformats.org/officeDocument/2006/relationships/hyperlink" Target="https://www.tidyverse.org/articles/2017/12/workflow-vs-script/" TargetMode="External"/><Relationship Id="rId4" Type="http://schemas.openxmlformats.org/officeDocument/2006/relationships/hyperlink" Target="https://whattheyforgot.org/project-oriented-workflow.html"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a:xfrm>
            <a:off x="4053840" y="838058"/>
            <a:ext cx="7284720" cy="1539453"/>
          </a:xfrm>
        </p:spPr>
        <p:txBody>
          <a:bodyPr>
            <a:normAutofit/>
          </a:bodyPr>
          <a:lstStyle/>
          <a:p>
            <a:pPr algn="r"/>
            <a:r>
              <a:rPr lang="en-US" sz="8800" b="1"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a:xfrm>
            <a:off x="4165600" y="2856328"/>
            <a:ext cx="7172960" cy="1419128"/>
          </a:xfrm>
        </p:spPr>
        <p:txBody>
          <a:bodyPr>
            <a:normAutofit lnSpcReduction="10000"/>
          </a:bodyPr>
          <a:lstStyle/>
          <a:p>
            <a:pPr algn="r"/>
            <a:r>
              <a:rPr lang="en-US" sz="2800" dirty="0"/>
              <a:t>An Introduction to the R Programming Language for ADF&amp;G Fishery Biologists</a:t>
            </a:r>
          </a:p>
          <a:p>
            <a:pPr algn="r">
              <a:spcBef>
                <a:spcPts val="1800"/>
              </a:spcBef>
            </a:pPr>
            <a:r>
              <a:rPr lang="en-US" sz="2800" dirty="0"/>
              <a:t>Day 2 – Charts and Analysis</a:t>
            </a:r>
          </a:p>
        </p:txBody>
      </p:sp>
      <p:pic>
        <p:nvPicPr>
          <p:cNvPr id="6" name="Picture 5" descr="A close up of a sign&#10;&#10;Description automatically generated">
            <a:extLst>
              <a:ext uri="{FF2B5EF4-FFF2-40B4-BE49-F238E27FC236}">
                <a16:creationId xmlns:a16="http://schemas.microsoft.com/office/drawing/2014/main" id="{86B3A62E-9E01-4C06-9958-864CB3F6ED81}"/>
              </a:ext>
            </a:extLst>
          </p:cNvPr>
          <p:cNvPicPr>
            <a:picLocks noChangeAspect="1"/>
          </p:cNvPicPr>
          <p:nvPr/>
        </p:nvPicPr>
        <p:blipFill rotWithShape="1">
          <a:blip r:embed="rId2">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54E85C43-0878-4A90-9B97-8C7854699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545" y="4258363"/>
            <a:ext cx="4612292" cy="2660936"/>
          </a:xfrm>
          <a:prstGeom prst="rect">
            <a:avLst/>
          </a:prstGeom>
        </p:spPr>
      </p:pic>
      <p:sp>
        <p:nvSpPr>
          <p:cNvPr id="9" name="TextBox 8">
            <a:extLst>
              <a:ext uri="{FF2B5EF4-FFF2-40B4-BE49-F238E27FC236}">
                <a16:creationId xmlns:a16="http://schemas.microsoft.com/office/drawing/2014/main" id="{C9A221B6-A8E0-47A3-A952-EB32777556C2}"/>
              </a:ext>
            </a:extLst>
          </p:cNvPr>
          <p:cNvSpPr txBox="1"/>
          <p:nvPr/>
        </p:nvSpPr>
        <p:spPr>
          <a:xfrm>
            <a:off x="2738120" y="5261394"/>
            <a:ext cx="6715760" cy="1200329"/>
          </a:xfrm>
          <a:prstGeom prst="rect">
            <a:avLst/>
          </a:prstGeom>
          <a:noFill/>
        </p:spPr>
        <p:txBody>
          <a:bodyPr wrap="square" rtlCol="0">
            <a:spAutoFit/>
          </a:bodyPr>
          <a:lstStyle/>
          <a:p>
            <a:pPr algn="ctr"/>
            <a:r>
              <a:rPr lang="en-US" sz="2400" dirty="0"/>
              <a:t>January 2021</a:t>
            </a:r>
          </a:p>
          <a:p>
            <a:pPr algn="ctr"/>
            <a:r>
              <a:rPr lang="en-US" sz="2400" dirty="0"/>
              <a:t>Instructor: Justin Priest</a:t>
            </a:r>
          </a:p>
          <a:p>
            <a:pPr algn="ctr"/>
            <a:r>
              <a:rPr lang="en-US" sz="2400" dirty="0"/>
              <a:t>https://github.com/justinpriest/R_Intro_ADFG/</a:t>
            </a:r>
          </a:p>
        </p:txBody>
      </p:sp>
      <p:cxnSp>
        <p:nvCxnSpPr>
          <p:cNvPr id="11" name="Straight Connector 10">
            <a:extLst>
              <a:ext uri="{FF2B5EF4-FFF2-40B4-BE49-F238E27FC236}">
                <a16:creationId xmlns:a16="http://schemas.microsoft.com/office/drawing/2014/main" id="{A39C5655-1916-425D-ADCA-B9FDA91B9C31}"/>
              </a:ext>
            </a:extLst>
          </p:cNvPr>
          <p:cNvCxnSpPr/>
          <p:nvPr/>
        </p:nvCxnSpPr>
        <p:spPr>
          <a:xfrm>
            <a:off x="6085840" y="2494280"/>
            <a:ext cx="525272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D60A-98B0-4C78-BE0C-309D42EC53E9}"/>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094C2C34-6CFA-4444-A09B-4D6F32FC9137}"/>
              </a:ext>
            </a:extLst>
          </p:cNvPr>
          <p:cNvSpPr>
            <a:spLocks noGrp="1"/>
          </p:cNvSpPr>
          <p:nvPr>
            <p:ph idx="1"/>
          </p:nvPr>
        </p:nvSpPr>
        <p:spPr>
          <a:xfrm>
            <a:off x="656797" y="1834980"/>
            <a:ext cx="6128657" cy="2430689"/>
          </a:xfrm>
        </p:spPr>
        <p:txBody>
          <a:bodyPr/>
          <a:lstStyle/>
          <a:p>
            <a:pPr marL="0" indent="0">
              <a:buNone/>
            </a:pPr>
            <a:r>
              <a:rPr lang="en-US" dirty="0" err="1"/>
              <a:t>ggplot</a:t>
            </a:r>
            <a:r>
              <a:rPr lang="en-US" dirty="0"/>
              <a:t>(data = sablefish, </a:t>
            </a:r>
          </a:p>
          <a:p>
            <a:pPr marL="0" indent="0">
              <a:buNone/>
            </a:pPr>
            <a:r>
              <a:rPr lang="en-US" dirty="0"/>
              <a:t>             </a:t>
            </a:r>
            <a:r>
              <a:rPr lang="en-US" dirty="0" err="1"/>
              <a:t>aes</a:t>
            </a:r>
            <a:r>
              <a:rPr lang="en-US" dirty="0"/>
              <a:t>(x=Sex, y = </a:t>
            </a:r>
            <a:r>
              <a:rPr lang="en-US" dirty="0" err="1"/>
              <a:t>Length_mm</a:t>
            </a:r>
            <a:r>
              <a:rPr lang="en-US" dirty="0"/>
              <a:t>, </a:t>
            </a:r>
          </a:p>
          <a:p>
            <a:pPr marL="0" indent="0">
              <a:buNone/>
            </a:pPr>
            <a:r>
              <a:rPr lang="en-US" dirty="0"/>
              <a:t>                    fill = Sex)) +</a:t>
            </a:r>
          </a:p>
          <a:p>
            <a:pPr marL="0" indent="0">
              <a:buNone/>
            </a:pPr>
            <a:r>
              <a:rPr lang="en-US" dirty="0"/>
              <a:t>     </a:t>
            </a:r>
            <a:r>
              <a:rPr lang="en-US" dirty="0" err="1"/>
              <a:t>geom_boxplot</a:t>
            </a:r>
            <a:r>
              <a:rPr lang="en-US" dirty="0"/>
              <a:t>()</a:t>
            </a:r>
          </a:p>
          <a:p>
            <a:endParaRPr lang="en-US" dirty="0"/>
          </a:p>
        </p:txBody>
      </p:sp>
      <p:sp>
        <p:nvSpPr>
          <p:cNvPr id="4" name="Slide Number Placeholder 3">
            <a:extLst>
              <a:ext uri="{FF2B5EF4-FFF2-40B4-BE49-F238E27FC236}">
                <a16:creationId xmlns:a16="http://schemas.microsoft.com/office/drawing/2014/main" id="{82713E07-E361-4C90-A4F0-F3B49F67FC69}"/>
              </a:ext>
            </a:extLst>
          </p:cNvPr>
          <p:cNvSpPr>
            <a:spLocks noGrp="1"/>
          </p:cNvSpPr>
          <p:nvPr>
            <p:ph type="sldNum" sz="quarter" idx="12"/>
          </p:nvPr>
        </p:nvSpPr>
        <p:spPr/>
        <p:txBody>
          <a:bodyPr/>
          <a:lstStyle/>
          <a:p>
            <a:fld id="{6D95AE55-B5F4-483D-AEFF-E8059F5502F5}" type="slidenum">
              <a:rPr lang="en-US" smtClean="0"/>
              <a:t>10</a:t>
            </a:fld>
            <a:endParaRPr lang="en-US" dirty="0"/>
          </a:p>
        </p:txBody>
      </p:sp>
      <p:grpSp>
        <p:nvGrpSpPr>
          <p:cNvPr id="9" name="Group 8">
            <a:extLst>
              <a:ext uri="{FF2B5EF4-FFF2-40B4-BE49-F238E27FC236}">
                <a16:creationId xmlns:a16="http://schemas.microsoft.com/office/drawing/2014/main" id="{A4945AEB-C1A6-4E33-9B23-6288E0EBDA37}"/>
              </a:ext>
            </a:extLst>
          </p:cNvPr>
          <p:cNvGrpSpPr/>
          <p:nvPr/>
        </p:nvGrpSpPr>
        <p:grpSpPr>
          <a:xfrm>
            <a:off x="4199605" y="1587109"/>
            <a:ext cx="3386978" cy="607201"/>
            <a:chOff x="5102519" y="1762291"/>
            <a:chExt cx="3386978" cy="607201"/>
          </a:xfrm>
        </p:grpSpPr>
        <p:sp>
          <p:nvSpPr>
            <p:cNvPr id="5" name="Freeform: Shape 4">
              <a:extLst>
                <a:ext uri="{FF2B5EF4-FFF2-40B4-BE49-F238E27FC236}">
                  <a16:creationId xmlns:a16="http://schemas.microsoft.com/office/drawing/2014/main" id="{9ED6A69A-A5F8-440B-B862-6CE7C4B4B351}"/>
                </a:ext>
              </a:extLst>
            </p:cNvPr>
            <p:cNvSpPr/>
            <p:nvPr/>
          </p:nvSpPr>
          <p:spPr>
            <a:xfrm>
              <a:off x="5366657" y="1762291"/>
              <a:ext cx="3122840" cy="501937"/>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 name="connsiteX0" fmla="*/ 0 w 3122840"/>
                <a:gd name="connsiteY0" fmla="*/ 393106 h 501964"/>
                <a:gd name="connsiteX1" fmla="*/ 1219201 w 3122840"/>
                <a:gd name="connsiteY1" fmla="*/ 1221 h 501964"/>
                <a:gd name="connsiteX2" fmla="*/ 3122840 w 3122840"/>
                <a:gd name="connsiteY2" fmla="*/ 501964 h 501964"/>
                <a:gd name="connsiteX0" fmla="*/ 0 w 3122840"/>
                <a:gd name="connsiteY0" fmla="*/ 393079 h 501937"/>
                <a:gd name="connsiteX1" fmla="*/ 1219201 w 3122840"/>
                <a:gd name="connsiteY1" fmla="*/ 1194 h 501937"/>
                <a:gd name="connsiteX2" fmla="*/ 3122840 w 3122840"/>
                <a:gd name="connsiteY2" fmla="*/ 501937 h 501937"/>
              </a:gdLst>
              <a:ahLst/>
              <a:cxnLst>
                <a:cxn ang="0">
                  <a:pos x="connsiteX0" y="connsiteY0"/>
                </a:cxn>
                <a:cxn ang="0">
                  <a:pos x="connsiteX1" y="connsiteY1"/>
                </a:cxn>
                <a:cxn ang="0">
                  <a:pos x="connsiteX2" y="connsiteY2"/>
                </a:cxn>
              </a:cxnLst>
              <a:rect l="l" t="t" r="r" b="b"/>
              <a:pathLst>
                <a:path w="3122840" h="501937">
                  <a:moveTo>
                    <a:pt x="0" y="393079"/>
                  </a:moveTo>
                  <a:cubicBezTo>
                    <a:pt x="298450" y="237050"/>
                    <a:pt x="607787" y="-16950"/>
                    <a:pt x="1219201" y="1194"/>
                  </a:cubicBezTo>
                  <a:cubicBezTo>
                    <a:pt x="1950358" y="-24206"/>
                    <a:pt x="2210708" y="362690"/>
                    <a:pt x="3122840" y="501937"/>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F3F19CA3-62AA-4A1F-A45C-B6BBB9C0C71C}"/>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7BA4E8C-A120-43B7-B53A-9503B8A9540D}"/>
              </a:ext>
            </a:extLst>
          </p:cNvPr>
          <p:cNvGrpSpPr/>
          <p:nvPr/>
        </p:nvGrpSpPr>
        <p:grpSpPr>
          <a:xfrm rot="551400" flipV="1">
            <a:off x="4213240" y="3100076"/>
            <a:ext cx="3053103" cy="496744"/>
            <a:chOff x="5102519" y="1762347"/>
            <a:chExt cx="3312057" cy="607145"/>
          </a:xfrm>
        </p:grpSpPr>
        <p:sp>
          <p:nvSpPr>
            <p:cNvPr id="11" name="Freeform: Shape 10">
              <a:extLst>
                <a:ext uri="{FF2B5EF4-FFF2-40B4-BE49-F238E27FC236}">
                  <a16:creationId xmlns:a16="http://schemas.microsoft.com/office/drawing/2014/main" id="{657678A2-BDB4-478A-8DFB-A370AE1561E7}"/>
                </a:ext>
              </a:extLst>
            </p:cNvPr>
            <p:cNvSpPr/>
            <p:nvPr/>
          </p:nvSpPr>
          <p:spPr>
            <a:xfrm>
              <a:off x="5366656" y="1762347"/>
              <a:ext cx="3047920" cy="531629"/>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 name="connsiteX0" fmla="*/ 0 w 3047919"/>
                <a:gd name="connsiteY0" fmla="*/ 393022 h 531629"/>
                <a:gd name="connsiteX1" fmla="*/ 1219201 w 3047919"/>
                <a:gd name="connsiteY1" fmla="*/ 1137 h 531629"/>
                <a:gd name="connsiteX2" fmla="*/ 3047919 w 3047919"/>
                <a:gd name="connsiteY2" fmla="*/ 531630 h 531629"/>
              </a:gdLst>
              <a:ahLst/>
              <a:cxnLst>
                <a:cxn ang="0">
                  <a:pos x="connsiteX0" y="connsiteY0"/>
                </a:cxn>
                <a:cxn ang="0">
                  <a:pos x="connsiteX1" y="connsiteY1"/>
                </a:cxn>
                <a:cxn ang="0">
                  <a:pos x="connsiteX2" y="connsiteY2"/>
                </a:cxn>
              </a:cxnLst>
              <a:rect l="l" t="t" r="r" b="b"/>
              <a:pathLst>
                <a:path w="3047919" h="531629">
                  <a:moveTo>
                    <a:pt x="0" y="393022"/>
                  </a:moveTo>
                  <a:cubicBezTo>
                    <a:pt x="298450" y="236993"/>
                    <a:pt x="607787" y="-17007"/>
                    <a:pt x="1219201" y="1137"/>
                  </a:cubicBezTo>
                  <a:cubicBezTo>
                    <a:pt x="1950358" y="-24263"/>
                    <a:pt x="2602512" y="382858"/>
                    <a:pt x="3047919" y="531630"/>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38381E77-1CEB-4AE6-83B8-07B963854A05}"/>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
            <a:extLst>
              <a:ext uri="{FF2B5EF4-FFF2-40B4-BE49-F238E27FC236}">
                <a16:creationId xmlns:a16="http://schemas.microsoft.com/office/drawing/2014/main" id="{6752B2F0-6697-4F76-8A95-51B01D5B3AA5}"/>
              </a:ext>
            </a:extLst>
          </p:cNvPr>
          <p:cNvSpPr txBox="1">
            <a:spLocks/>
          </p:cNvSpPr>
          <p:nvPr/>
        </p:nvSpPr>
        <p:spPr>
          <a:xfrm>
            <a:off x="7690300" y="1560632"/>
            <a:ext cx="3680989" cy="1346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Establish which </a:t>
            </a:r>
            <a:r>
              <a:rPr lang="en-US" dirty="0" err="1"/>
              <a:t>dataframe</a:t>
            </a:r>
            <a:r>
              <a:rPr lang="en-US" dirty="0"/>
              <a:t> to look at</a:t>
            </a:r>
          </a:p>
          <a:p>
            <a:endParaRPr lang="en-US" dirty="0"/>
          </a:p>
        </p:txBody>
      </p:sp>
      <p:sp>
        <p:nvSpPr>
          <p:cNvPr id="14" name="Content Placeholder 2">
            <a:extLst>
              <a:ext uri="{FF2B5EF4-FFF2-40B4-BE49-F238E27FC236}">
                <a16:creationId xmlns:a16="http://schemas.microsoft.com/office/drawing/2014/main" id="{9773E62C-5EFE-4AD3-A440-45B004ED48A2}"/>
              </a:ext>
            </a:extLst>
          </p:cNvPr>
          <p:cNvSpPr txBox="1">
            <a:spLocks/>
          </p:cNvSpPr>
          <p:nvPr/>
        </p:nvSpPr>
        <p:spPr>
          <a:xfrm>
            <a:off x="7312176" y="3007410"/>
            <a:ext cx="4059113" cy="13464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“Sex” should be along x-axis, with length on y </a:t>
            </a:r>
          </a:p>
          <a:p>
            <a:pPr marL="0" indent="0">
              <a:buFont typeface="Arial" panose="020B0604020202020204" pitchFamily="34" charset="0"/>
              <a:buNone/>
            </a:pPr>
            <a:r>
              <a:rPr lang="en-US" dirty="0"/>
              <a:t>Fill the objects based on the Sex column</a:t>
            </a:r>
          </a:p>
          <a:p>
            <a:endParaRPr lang="en-US" dirty="0"/>
          </a:p>
        </p:txBody>
      </p:sp>
      <p:grpSp>
        <p:nvGrpSpPr>
          <p:cNvPr id="17" name="Group 16">
            <a:extLst>
              <a:ext uri="{FF2B5EF4-FFF2-40B4-BE49-F238E27FC236}">
                <a16:creationId xmlns:a16="http://schemas.microsoft.com/office/drawing/2014/main" id="{DB0DEB54-6D7E-4A67-BC76-82AC69BEC8D4}"/>
              </a:ext>
            </a:extLst>
          </p:cNvPr>
          <p:cNvGrpSpPr/>
          <p:nvPr/>
        </p:nvGrpSpPr>
        <p:grpSpPr>
          <a:xfrm>
            <a:off x="2979723" y="3800654"/>
            <a:ext cx="3408583" cy="1352449"/>
            <a:chOff x="2979723" y="3800654"/>
            <a:chExt cx="3408583" cy="1352449"/>
          </a:xfrm>
        </p:grpSpPr>
        <p:sp>
          <p:nvSpPr>
            <p:cNvPr id="15" name="Freeform: Shape 14">
              <a:extLst>
                <a:ext uri="{FF2B5EF4-FFF2-40B4-BE49-F238E27FC236}">
                  <a16:creationId xmlns:a16="http://schemas.microsoft.com/office/drawing/2014/main" id="{6F57B9B2-4655-42C6-BEF3-5FFEFE8CDA19}"/>
                </a:ext>
              </a:extLst>
            </p:cNvPr>
            <p:cNvSpPr/>
            <p:nvPr/>
          </p:nvSpPr>
          <p:spPr>
            <a:xfrm>
              <a:off x="3162785" y="4024227"/>
              <a:ext cx="3225521" cy="1128876"/>
            </a:xfrm>
            <a:custGeom>
              <a:avLst/>
              <a:gdLst>
                <a:gd name="connsiteX0" fmla="*/ 0 w 3225521"/>
                <a:gd name="connsiteY0" fmla="*/ 0 h 1128876"/>
                <a:gd name="connsiteX1" fmla="*/ 1597688 w 3225521"/>
                <a:gd name="connsiteY1" fmla="*/ 954593 h 1128876"/>
                <a:gd name="connsiteX2" fmla="*/ 3225521 w 3225521"/>
                <a:gd name="connsiteY2" fmla="*/ 1125415 h 1128876"/>
              </a:gdLst>
              <a:ahLst/>
              <a:cxnLst>
                <a:cxn ang="0">
                  <a:pos x="connsiteX0" y="connsiteY0"/>
                </a:cxn>
                <a:cxn ang="0">
                  <a:pos x="connsiteX1" y="connsiteY1"/>
                </a:cxn>
                <a:cxn ang="0">
                  <a:pos x="connsiteX2" y="connsiteY2"/>
                </a:cxn>
              </a:cxnLst>
              <a:rect l="l" t="t" r="r" b="b"/>
              <a:pathLst>
                <a:path w="3225521" h="1128876">
                  <a:moveTo>
                    <a:pt x="0" y="0"/>
                  </a:moveTo>
                  <a:cubicBezTo>
                    <a:pt x="530050" y="383512"/>
                    <a:pt x="1060101" y="767024"/>
                    <a:pt x="1597688" y="954593"/>
                  </a:cubicBezTo>
                  <a:cubicBezTo>
                    <a:pt x="2135275" y="1142162"/>
                    <a:pt x="2680398" y="1133788"/>
                    <a:pt x="3225521" y="112541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7A5729C-29E7-477B-844A-71967F0FC65D}"/>
                </a:ext>
              </a:extLst>
            </p:cNvPr>
            <p:cNvSpPr/>
            <p:nvPr/>
          </p:nvSpPr>
          <p:spPr>
            <a:xfrm rot="8765898" flipV="1">
              <a:off x="2979723" y="3800654"/>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225A4D7E-AF46-49A2-A6CF-E3F998B01BC3}"/>
              </a:ext>
            </a:extLst>
          </p:cNvPr>
          <p:cNvSpPr txBox="1">
            <a:spLocks/>
          </p:cNvSpPr>
          <p:nvPr/>
        </p:nvSpPr>
        <p:spPr>
          <a:xfrm>
            <a:off x="6507186" y="4897032"/>
            <a:ext cx="3680989" cy="1000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Create a boxplot!</a:t>
            </a:r>
          </a:p>
          <a:p>
            <a:endParaRPr lang="en-US" dirty="0"/>
          </a:p>
        </p:txBody>
      </p:sp>
      <p:pic>
        <p:nvPicPr>
          <p:cNvPr id="19" name="Picture 18">
            <a:extLst>
              <a:ext uri="{FF2B5EF4-FFF2-40B4-BE49-F238E27FC236}">
                <a16:creationId xmlns:a16="http://schemas.microsoft.com/office/drawing/2014/main" id="{5B85C5E0-B49E-43F8-BFE8-A400A419BC74}"/>
              </a:ext>
            </a:extLst>
          </p:cNvPr>
          <p:cNvPicPr>
            <a:picLocks noChangeAspect="1"/>
          </p:cNvPicPr>
          <p:nvPr/>
        </p:nvPicPr>
        <p:blipFill>
          <a:blip r:embed="rId2"/>
          <a:stretch>
            <a:fillRect/>
          </a:stretch>
        </p:blipFill>
        <p:spPr>
          <a:xfrm>
            <a:off x="5697212" y="1501097"/>
            <a:ext cx="6394164" cy="4722425"/>
          </a:xfrm>
          <a:prstGeom prst="rect">
            <a:avLst/>
          </a:prstGeom>
        </p:spPr>
      </p:pic>
    </p:spTree>
    <p:extLst>
      <p:ext uri="{BB962C8B-B14F-4D97-AF65-F5344CB8AC3E}">
        <p14:creationId xmlns:p14="http://schemas.microsoft.com/office/powerpoint/2010/main" val="32567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8" grpId="0"/>
      <p:bldP spid="1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29CA-8152-486C-A171-5555111C2585}"/>
              </a:ext>
            </a:extLst>
          </p:cNvPr>
          <p:cNvSpPr>
            <a:spLocks noGrp="1"/>
          </p:cNvSpPr>
          <p:nvPr>
            <p:ph type="title"/>
          </p:nvPr>
        </p:nvSpPr>
        <p:spPr/>
        <p:txBody>
          <a:bodyPr/>
          <a:lstStyle/>
          <a:p>
            <a:r>
              <a:rPr lang="en-US" dirty="0" err="1"/>
              <a:t>ggplot</a:t>
            </a:r>
            <a:r>
              <a:rPr lang="en-US" dirty="0"/>
              <a:t> parts: </a:t>
            </a:r>
            <a:r>
              <a:rPr lang="en-US" dirty="0" err="1"/>
              <a:t>ggplot</a:t>
            </a:r>
            <a:r>
              <a:rPr lang="en-US" dirty="0"/>
              <a:t>()</a:t>
            </a:r>
          </a:p>
        </p:txBody>
      </p:sp>
      <p:sp>
        <p:nvSpPr>
          <p:cNvPr id="3" name="Content Placeholder 2">
            <a:extLst>
              <a:ext uri="{FF2B5EF4-FFF2-40B4-BE49-F238E27FC236}">
                <a16:creationId xmlns:a16="http://schemas.microsoft.com/office/drawing/2014/main" id="{0ACFAF5F-5DB4-4BE3-8F45-E26C4CEE5668}"/>
              </a:ext>
            </a:extLst>
          </p:cNvPr>
          <p:cNvSpPr>
            <a:spLocks noGrp="1"/>
          </p:cNvSpPr>
          <p:nvPr>
            <p:ph idx="1"/>
          </p:nvPr>
        </p:nvSpPr>
        <p:spPr>
          <a:xfrm>
            <a:off x="838201" y="1825625"/>
            <a:ext cx="5920818" cy="4351338"/>
          </a:xfrm>
        </p:spPr>
        <p:txBody>
          <a:bodyPr/>
          <a:lstStyle/>
          <a:p>
            <a:r>
              <a:rPr lang="en-US" dirty="0"/>
              <a:t>Establish data</a:t>
            </a:r>
          </a:p>
          <a:p>
            <a:r>
              <a:rPr lang="en-US" dirty="0"/>
              <a:t>Use aesthetics to “map” different variables to the x-axis, y-axis, fill, color, group (series), etc.</a:t>
            </a:r>
          </a:p>
          <a:p>
            <a:pPr lvl="1"/>
            <a:r>
              <a:rPr lang="en-US" dirty="0"/>
              <a:t>Done within the </a:t>
            </a:r>
            <a:r>
              <a:rPr lang="en-US" dirty="0" err="1"/>
              <a:t>aes</a:t>
            </a:r>
            <a:r>
              <a:rPr lang="en-US" dirty="0"/>
              <a:t>() function</a:t>
            </a:r>
          </a:p>
          <a:p>
            <a:endParaRPr lang="en-US" dirty="0"/>
          </a:p>
          <a:p>
            <a:r>
              <a:rPr lang="en-US" dirty="0"/>
              <a:t>Technically, all of this can happen within the </a:t>
            </a:r>
            <a:r>
              <a:rPr lang="en-US" dirty="0" err="1"/>
              <a:t>geom_xxx</a:t>
            </a:r>
            <a:r>
              <a:rPr lang="en-US" dirty="0"/>
              <a:t>() </a:t>
            </a:r>
          </a:p>
        </p:txBody>
      </p:sp>
      <p:sp>
        <p:nvSpPr>
          <p:cNvPr id="4" name="Slide Number Placeholder 3">
            <a:extLst>
              <a:ext uri="{FF2B5EF4-FFF2-40B4-BE49-F238E27FC236}">
                <a16:creationId xmlns:a16="http://schemas.microsoft.com/office/drawing/2014/main" id="{C5F1C4D4-0609-4285-AE96-522969FD79C2}"/>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43722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29CA-8152-486C-A171-5555111C2585}"/>
              </a:ext>
            </a:extLst>
          </p:cNvPr>
          <p:cNvSpPr>
            <a:spLocks noGrp="1"/>
          </p:cNvSpPr>
          <p:nvPr>
            <p:ph type="title"/>
          </p:nvPr>
        </p:nvSpPr>
        <p:spPr/>
        <p:txBody>
          <a:bodyPr/>
          <a:lstStyle/>
          <a:p>
            <a:r>
              <a:rPr lang="en-US" dirty="0" err="1"/>
              <a:t>ggplot</a:t>
            </a:r>
            <a:r>
              <a:rPr lang="en-US" dirty="0"/>
              <a:t> parts: </a:t>
            </a:r>
            <a:r>
              <a:rPr lang="en-US" dirty="0" err="1"/>
              <a:t>geoms</a:t>
            </a:r>
            <a:endParaRPr lang="en-US" dirty="0"/>
          </a:p>
        </p:txBody>
      </p:sp>
      <p:sp>
        <p:nvSpPr>
          <p:cNvPr id="4" name="Slide Number Placeholder 3">
            <a:extLst>
              <a:ext uri="{FF2B5EF4-FFF2-40B4-BE49-F238E27FC236}">
                <a16:creationId xmlns:a16="http://schemas.microsoft.com/office/drawing/2014/main" id="{C5F1C4D4-0609-4285-AE96-522969FD79C2}"/>
              </a:ext>
            </a:extLst>
          </p:cNvPr>
          <p:cNvSpPr>
            <a:spLocks noGrp="1"/>
          </p:cNvSpPr>
          <p:nvPr>
            <p:ph type="sldNum" sz="quarter" idx="12"/>
          </p:nvPr>
        </p:nvSpPr>
        <p:spPr/>
        <p:txBody>
          <a:bodyPr/>
          <a:lstStyle/>
          <a:p>
            <a:fld id="{6D95AE55-B5F4-483D-AEFF-E8059F5502F5}" type="slidenum">
              <a:rPr lang="en-US" smtClean="0"/>
              <a:t>12</a:t>
            </a:fld>
            <a:endParaRPr lang="en-US"/>
          </a:p>
        </p:txBody>
      </p:sp>
      <p:sp>
        <p:nvSpPr>
          <p:cNvPr id="5" name="Content Placeholder 2">
            <a:extLst>
              <a:ext uri="{FF2B5EF4-FFF2-40B4-BE49-F238E27FC236}">
                <a16:creationId xmlns:a16="http://schemas.microsoft.com/office/drawing/2014/main" id="{D6AC9376-5CD6-411F-8030-2B8A6778C34C}"/>
              </a:ext>
            </a:extLst>
          </p:cNvPr>
          <p:cNvSpPr txBox="1">
            <a:spLocks/>
          </p:cNvSpPr>
          <p:nvPr/>
        </p:nvSpPr>
        <p:spPr>
          <a:xfrm>
            <a:off x="990601" y="1753386"/>
            <a:ext cx="5966380" cy="496808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Tell </a:t>
            </a:r>
            <a:r>
              <a:rPr lang="en-US" dirty="0" err="1"/>
              <a:t>ggplot</a:t>
            </a:r>
            <a:r>
              <a:rPr lang="en-US" dirty="0"/>
              <a:t> what kind of plot you’d like:</a:t>
            </a:r>
          </a:p>
          <a:p>
            <a:pPr lvl="1"/>
            <a:r>
              <a:rPr lang="en-US" dirty="0" err="1"/>
              <a:t>geom_line</a:t>
            </a:r>
            <a:r>
              <a:rPr lang="en-US" dirty="0"/>
              <a:t>()</a:t>
            </a:r>
          </a:p>
          <a:p>
            <a:pPr lvl="1"/>
            <a:r>
              <a:rPr lang="en-US" dirty="0" err="1"/>
              <a:t>geom_point</a:t>
            </a:r>
            <a:r>
              <a:rPr lang="en-US" dirty="0"/>
              <a:t>()</a:t>
            </a:r>
          </a:p>
          <a:p>
            <a:pPr lvl="1"/>
            <a:r>
              <a:rPr lang="en-US" dirty="0" err="1"/>
              <a:t>geom_col</a:t>
            </a:r>
            <a:r>
              <a:rPr lang="en-US" dirty="0"/>
              <a:t>()</a:t>
            </a:r>
          </a:p>
          <a:p>
            <a:pPr lvl="1"/>
            <a:r>
              <a:rPr lang="en-US" dirty="0" err="1"/>
              <a:t>geom_text</a:t>
            </a:r>
            <a:r>
              <a:rPr lang="en-US" dirty="0"/>
              <a:t>()</a:t>
            </a:r>
          </a:p>
          <a:p>
            <a:pPr lvl="1"/>
            <a:r>
              <a:rPr lang="en-US" dirty="0" err="1"/>
              <a:t>geom_boxplot</a:t>
            </a:r>
            <a:r>
              <a:rPr lang="en-US" dirty="0"/>
              <a:t>()</a:t>
            </a:r>
          </a:p>
          <a:p>
            <a:pPr lvl="1"/>
            <a:r>
              <a:rPr lang="en-US" dirty="0" err="1"/>
              <a:t>geom_histogram</a:t>
            </a:r>
            <a:r>
              <a:rPr lang="en-US" dirty="0"/>
              <a:t>()</a:t>
            </a:r>
          </a:p>
          <a:p>
            <a:pPr lvl="1"/>
            <a:r>
              <a:rPr lang="en-US" dirty="0" err="1"/>
              <a:t>geom_smooth</a:t>
            </a:r>
            <a:r>
              <a:rPr lang="en-US" dirty="0"/>
              <a:t>()</a:t>
            </a:r>
          </a:p>
          <a:p>
            <a:pPr lvl="1"/>
            <a:r>
              <a:rPr lang="en-US" dirty="0" err="1"/>
              <a:t>geom_abline</a:t>
            </a:r>
            <a:r>
              <a:rPr lang="en-US" dirty="0"/>
              <a:t>()</a:t>
            </a:r>
          </a:p>
          <a:p>
            <a:pPr lvl="1"/>
            <a:r>
              <a:rPr lang="en-US" sz="2200" i="1" dirty="0"/>
              <a:t>many more!</a:t>
            </a:r>
            <a:endParaRPr lang="en-US" i="1" dirty="0"/>
          </a:p>
          <a:p>
            <a:r>
              <a:rPr lang="en-US" dirty="0"/>
              <a:t>Set color line, fill color, size, transparency (alpha), shape, (assuming these are not changing by variable!)</a:t>
            </a:r>
          </a:p>
        </p:txBody>
      </p:sp>
      <p:cxnSp>
        <p:nvCxnSpPr>
          <p:cNvPr id="12" name="Straight Arrow Connector 11">
            <a:extLst>
              <a:ext uri="{FF2B5EF4-FFF2-40B4-BE49-F238E27FC236}">
                <a16:creationId xmlns:a16="http://schemas.microsoft.com/office/drawing/2014/main" id="{204FBDB4-71F1-46A5-8510-69AD5F21F32F}"/>
              </a:ext>
            </a:extLst>
          </p:cNvPr>
          <p:cNvCxnSpPr>
            <a:cxnSpLocks/>
          </p:cNvCxnSpPr>
          <p:nvPr/>
        </p:nvCxnSpPr>
        <p:spPr>
          <a:xfrm flipH="1">
            <a:off x="3677051" y="2378413"/>
            <a:ext cx="3375502" cy="1719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97F505C-169B-49D0-82B8-0D19EE5E6E1E}"/>
              </a:ext>
            </a:extLst>
          </p:cNvPr>
          <p:cNvSpPr/>
          <p:nvPr/>
        </p:nvSpPr>
        <p:spPr>
          <a:xfrm>
            <a:off x="1673157" y="2188724"/>
            <a:ext cx="1760707" cy="3793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E6A0E1F-5FF6-44A1-85E1-5D3A57AB5D77}"/>
              </a:ext>
            </a:extLst>
          </p:cNvPr>
          <p:cNvSpPr txBox="1"/>
          <p:nvPr/>
        </p:nvSpPr>
        <p:spPr>
          <a:xfrm>
            <a:off x="8077201" y="1732082"/>
            <a:ext cx="2743200" cy="492443"/>
          </a:xfrm>
          <a:prstGeom prst="rect">
            <a:avLst/>
          </a:prstGeom>
          <a:noFill/>
        </p:spPr>
        <p:txBody>
          <a:bodyPr wrap="square" rtlCol="0">
            <a:spAutoFit/>
          </a:bodyPr>
          <a:lstStyle/>
          <a:p>
            <a:r>
              <a:rPr lang="en-US" sz="2600" u="sng" dirty="0"/>
              <a:t>Plot Type &amp; Notes:</a:t>
            </a:r>
          </a:p>
        </p:txBody>
      </p:sp>
      <p:sp>
        <p:nvSpPr>
          <p:cNvPr id="17" name="TextBox 16">
            <a:extLst>
              <a:ext uri="{FF2B5EF4-FFF2-40B4-BE49-F238E27FC236}">
                <a16:creationId xmlns:a16="http://schemas.microsoft.com/office/drawing/2014/main" id="{A3B0A171-8AA6-4F00-A261-33E33AB727E3}"/>
              </a:ext>
            </a:extLst>
          </p:cNvPr>
          <p:cNvSpPr txBox="1"/>
          <p:nvPr/>
        </p:nvSpPr>
        <p:spPr>
          <a:xfrm>
            <a:off x="8077201" y="2140229"/>
            <a:ext cx="2743200" cy="892552"/>
          </a:xfrm>
          <a:prstGeom prst="rect">
            <a:avLst/>
          </a:prstGeom>
          <a:noFill/>
        </p:spPr>
        <p:txBody>
          <a:bodyPr wrap="square" rtlCol="0">
            <a:spAutoFit/>
          </a:bodyPr>
          <a:lstStyle/>
          <a:p>
            <a:r>
              <a:rPr lang="en-US" sz="2600" dirty="0"/>
              <a:t>Basic line. Typical arguments</a:t>
            </a:r>
          </a:p>
        </p:txBody>
      </p:sp>
      <p:cxnSp>
        <p:nvCxnSpPr>
          <p:cNvPr id="18" name="Straight Arrow Connector 17">
            <a:extLst>
              <a:ext uri="{FF2B5EF4-FFF2-40B4-BE49-F238E27FC236}">
                <a16:creationId xmlns:a16="http://schemas.microsoft.com/office/drawing/2014/main" id="{41EAD6FF-54A8-4F56-8A27-020694E6CC5A}"/>
              </a:ext>
            </a:extLst>
          </p:cNvPr>
          <p:cNvCxnSpPr>
            <a:cxnSpLocks/>
          </p:cNvCxnSpPr>
          <p:nvPr/>
        </p:nvCxnSpPr>
        <p:spPr>
          <a:xfrm flipH="1">
            <a:off x="3677051" y="2718654"/>
            <a:ext cx="3375502" cy="1719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FEB8038-05B3-4A75-A777-4672914BA078}"/>
              </a:ext>
            </a:extLst>
          </p:cNvPr>
          <p:cNvSpPr/>
          <p:nvPr/>
        </p:nvSpPr>
        <p:spPr>
          <a:xfrm>
            <a:off x="1673157" y="2528965"/>
            <a:ext cx="1760707" cy="3793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3D9C104-EA49-4756-B3F9-66195886DDC8}"/>
              </a:ext>
            </a:extLst>
          </p:cNvPr>
          <p:cNvSpPr txBox="1"/>
          <p:nvPr/>
        </p:nvSpPr>
        <p:spPr>
          <a:xfrm>
            <a:off x="8077201" y="2480470"/>
            <a:ext cx="2743200" cy="892552"/>
          </a:xfrm>
          <a:prstGeom prst="rect">
            <a:avLst/>
          </a:prstGeom>
          <a:solidFill>
            <a:schemeClr val="bg1"/>
          </a:solidFill>
        </p:spPr>
        <p:txBody>
          <a:bodyPr wrap="square" rtlCol="0">
            <a:spAutoFit/>
          </a:bodyPr>
          <a:lstStyle/>
          <a:p>
            <a:r>
              <a:rPr lang="en-US" sz="2600" dirty="0"/>
              <a:t>Basic scatterplot. Typical arguments</a:t>
            </a:r>
          </a:p>
        </p:txBody>
      </p:sp>
      <p:cxnSp>
        <p:nvCxnSpPr>
          <p:cNvPr id="24" name="Straight Arrow Connector 23">
            <a:extLst>
              <a:ext uri="{FF2B5EF4-FFF2-40B4-BE49-F238E27FC236}">
                <a16:creationId xmlns:a16="http://schemas.microsoft.com/office/drawing/2014/main" id="{05FB887F-3FFE-41E7-8BAB-86453A59E11D}"/>
              </a:ext>
            </a:extLst>
          </p:cNvPr>
          <p:cNvCxnSpPr>
            <a:cxnSpLocks/>
          </p:cNvCxnSpPr>
          <p:nvPr/>
        </p:nvCxnSpPr>
        <p:spPr>
          <a:xfrm flipH="1">
            <a:off x="3677051" y="3112419"/>
            <a:ext cx="3375502" cy="1719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2DB7DB5-6F9A-412F-9B10-EE53AA1583BD}"/>
              </a:ext>
            </a:extLst>
          </p:cNvPr>
          <p:cNvSpPr/>
          <p:nvPr/>
        </p:nvSpPr>
        <p:spPr>
          <a:xfrm>
            <a:off x="1673157" y="2922730"/>
            <a:ext cx="1760707" cy="3793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DF86DA7-6679-466B-B2EC-A762B7A7A4A9}"/>
              </a:ext>
            </a:extLst>
          </p:cNvPr>
          <p:cNvSpPr txBox="1"/>
          <p:nvPr/>
        </p:nvSpPr>
        <p:spPr>
          <a:xfrm>
            <a:off x="8077200" y="2874235"/>
            <a:ext cx="3578771" cy="1292662"/>
          </a:xfrm>
          <a:prstGeom prst="rect">
            <a:avLst/>
          </a:prstGeom>
          <a:solidFill>
            <a:schemeClr val="bg1"/>
          </a:solidFill>
        </p:spPr>
        <p:txBody>
          <a:bodyPr wrap="square" rtlCol="0">
            <a:spAutoFit/>
          </a:bodyPr>
          <a:lstStyle/>
          <a:p>
            <a:r>
              <a:rPr lang="en-US" sz="2600" dirty="0"/>
              <a:t>Basic bar (columns). Note that “fill” is the bar color, color is bar outline</a:t>
            </a:r>
          </a:p>
        </p:txBody>
      </p:sp>
      <p:cxnSp>
        <p:nvCxnSpPr>
          <p:cNvPr id="27" name="Straight Arrow Connector 26">
            <a:extLst>
              <a:ext uri="{FF2B5EF4-FFF2-40B4-BE49-F238E27FC236}">
                <a16:creationId xmlns:a16="http://schemas.microsoft.com/office/drawing/2014/main" id="{1D068F4D-FEB2-468C-8E29-512026E1CB4A}"/>
              </a:ext>
            </a:extLst>
          </p:cNvPr>
          <p:cNvCxnSpPr>
            <a:cxnSpLocks/>
          </p:cNvCxnSpPr>
          <p:nvPr/>
        </p:nvCxnSpPr>
        <p:spPr>
          <a:xfrm flipH="1">
            <a:off x="3677051" y="3487781"/>
            <a:ext cx="3375502" cy="1719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DE45C3F-F66E-45C8-BDC2-C7EC3FE41CEF}"/>
              </a:ext>
            </a:extLst>
          </p:cNvPr>
          <p:cNvSpPr/>
          <p:nvPr/>
        </p:nvSpPr>
        <p:spPr>
          <a:xfrm>
            <a:off x="1673157" y="3298092"/>
            <a:ext cx="1760707" cy="3793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DE32F31-DB48-4A04-BDCA-01BDB9BAB5F1}"/>
              </a:ext>
            </a:extLst>
          </p:cNvPr>
          <p:cNvSpPr txBox="1"/>
          <p:nvPr/>
        </p:nvSpPr>
        <p:spPr>
          <a:xfrm>
            <a:off x="8077200" y="3249597"/>
            <a:ext cx="3368565" cy="892552"/>
          </a:xfrm>
          <a:prstGeom prst="rect">
            <a:avLst/>
          </a:prstGeom>
          <a:solidFill>
            <a:schemeClr val="bg1"/>
          </a:solidFill>
        </p:spPr>
        <p:txBody>
          <a:bodyPr wrap="square" rtlCol="0">
            <a:spAutoFit/>
          </a:bodyPr>
          <a:lstStyle/>
          <a:p>
            <a:r>
              <a:rPr lang="en-US" sz="2600" dirty="0"/>
              <a:t>Scatterplot but use text instead of symbols. </a:t>
            </a:r>
          </a:p>
        </p:txBody>
      </p:sp>
      <p:cxnSp>
        <p:nvCxnSpPr>
          <p:cNvPr id="30" name="Straight Arrow Connector 29">
            <a:extLst>
              <a:ext uri="{FF2B5EF4-FFF2-40B4-BE49-F238E27FC236}">
                <a16:creationId xmlns:a16="http://schemas.microsoft.com/office/drawing/2014/main" id="{DCE9A4C0-88C4-49E4-B105-400D6CC895AE}"/>
              </a:ext>
            </a:extLst>
          </p:cNvPr>
          <p:cNvCxnSpPr>
            <a:cxnSpLocks/>
          </p:cNvCxnSpPr>
          <p:nvPr/>
        </p:nvCxnSpPr>
        <p:spPr>
          <a:xfrm flipH="1">
            <a:off x="3677051" y="3871781"/>
            <a:ext cx="3375502" cy="1719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EABF2C7-840F-4971-B48E-052CFA0AD4A6}"/>
              </a:ext>
            </a:extLst>
          </p:cNvPr>
          <p:cNvSpPr/>
          <p:nvPr/>
        </p:nvSpPr>
        <p:spPr>
          <a:xfrm>
            <a:off x="1673157" y="3640051"/>
            <a:ext cx="1952912" cy="3793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72788CF-95CB-4561-8076-5303A5FA9CBC}"/>
              </a:ext>
            </a:extLst>
          </p:cNvPr>
          <p:cNvSpPr txBox="1"/>
          <p:nvPr/>
        </p:nvSpPr>
        <p:spPr>
          <a:xfrm>
            <a:off x="8077201" y="3633597"/>
            <a:ext cx="2743200" cy="492443"/>
          </a:xfrm>
          <a:prstGeom prst="rect">
            <a:avLst/>
          </a:prstGeom>
          <a:solidFill>
            <a:schemeClr val="bg1"/>
          </a:solidFill>
        </p:spPr>
        <p:txBody>
          <a:bodyPr wrap="square" rtlCol="0">
            <a:spAutoFit/>
          </a:bodyPr>
          <a:lstStyle/>
          <a:p>
            <a:r>
              <a:rPr lang="en-US" sz="2600" dirty="0"/>
              <a:t>Add a boxplot</a:t>
            </a:r>
          </a:p>
        </p:txBody>
      </p:sp>
      <p:cxnSp>
        <p:nvCxnSpPr>
          <p:cNvPr id="33" name="Straight Arrow Connector 32">
            <a:extLst>
              <a:ext uri="{FF2B5EF4-FFF2-40B4-BE49-F238E27FC236}">
                <a16:creationId xmlns:a16="http://schemas.microsoft.com/office/drawing/2014/main" id="{247737D2-8F42-4AC3-ADFD-379148BB178E}"/>
              </a:ext>
            </a:extLst>
          </p:cNvPr>
          <p:cNvCxnSpPr>
            <a:cxnSpLocks/>
          </p:cNvCxnSpPr>
          <p:nvPr/>
        </p:nvCxnSpPr>
        <p:spPr>
          <a:xfrm flipH="1">
            <a:off x="3973791" y="4194213"/>
            <a:ext cx="3078762" cy="1318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6812B5C-FD9A-4D3F-B870-3D1B5E5E7258}"/>
              </a:ext>
            </a:extLst>
          </p:cNvPr>
          <p:cNvSpPr/>
          <p:nvPr/>
        </p:nvSpPr>
        <p:spPr>
          <a:xfrm>
            <a:off x="1673156" y="4004524"/>
            <a:ext cx="2236691" cy="3793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1584B25-4878-4000-992F-4750902960D9}"/>
              </a:ext>
            </a:extLst>
          </p:cNvPr>
          <p:cNvSpPr txBox="1"/>
          <p:nvPr/>
        </p:nvSpPr>
        <p:spPr>
          <a:xfrm>
            <a:off x="8077201" y="3998070"/>
            <a:ext cx="3368564" cy="892552"/>
          </a:xfrm>
          <a:prstGeom prst="rect">
            <a:avLst/>
          </a:prstGeom>
          <a:solidFill>
            <a:schemeClr val="bg1"/>
          </a:solidFill>
        </p:spPr>
        <p:txBody>
          <a:bodyPr wrap="square" rtlCol="0">
            <a:spAutoFit/>
          </a:bodyPr>
          <a:lstStyle/>
          <a:p>
            <a:r>
              <a:rPr lang="en-US" sz="2600" dirty="0"/>
              <a:t>Histogram. No y-axis specified in </a:t>
            </a:r>
            <a:r>
              <a:rPr lang="en-US" sz="2600" dirty="0" err="1"/>
              <a:t>aes</a:t>
            </a:r>
            <a:r>
              <a:rPr lang="en-US" sz="2600" dirty="0"/>
              <a:t>()</a:t>
            </a:r>
          </a:p>
        </p:txBody>
      </p:sp>
      <p:cxnSp>
        <p:nvCxnSpPr>
          <p:cNvPr id="38" name="Straight Arrow Connector 37">
            <a:extLst>
              <a:ext uri="{FF2B5EF4-FFF2-40B4-BE49-F238E27FC236}">
                <a16:creationId xmlns:a16="http://schemas.microsoft.com/office/drawing/2014/main" id="{CB0EDD1C-9F19-4825-AF25-5C0E7F9B5705}"/>
              </a:ext>
            </a:extLst>
          </p:cNvPr>
          <p:cNvCxnSpPr>
            <a:cxnSpLocks/>
          </p:cNvCxnSpPr>
          <p:nvPr/>
        </p:nvCxnSpPr>
        <p:spPr>
          <a:xfrm flipH="1">
            <a:off x="3677051" y="4602890"/>
            <a:ext cx="3375502" cy="1719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F77DC76-3B4A-41A2-A705-7B26B8ED8332}"/>
              </a:ext>
            </a:extLst>
          </p:cNvPr>
          <p:cNvSpPr/>
          <p:nvPr/>
        </p:nvSpPr>
        <p:spPr>
          <a:xfrm>
            <a:off x="1673157" y="4371160"/>
            <a:ext cx="1952912" cy="3793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9F5B041-BB13-4CBE-BAA2-0BBE5CE038D6}"/>
              </a:ext>
            </a:extLst>
          </p:cNvPr>
          <p:cNvSpPr txBox="1"/>
          <p:nvPr/>
        </p:nvSpPr>
        <p:spPr>
          <a:xfrm>
            <a:off x="8077200" y="4364706"/>
            <a:ext cx="3757447" cy="1292662"/>
          </a:xfrm>
          <a:prstGeom prst="rect">
            <a:avLst/>
          </a:prstGeom>
          <a:solidFill>
            <a:schemeClr val="bg1"/>
          </a:solidFill>
        </p:spPr>
        <p:txBody>
          <a:bodyPr wrap="square" rtlCol="0">
            <a:spAutoFit/>
          </a:bodyPr>
          <a:lstStyle/>
          <a:p>
            <a:r>
              <a:rPr lang="en-US" sz="2600" dirty="0"/>
              <a:t>Add linear or LOESS smoothing. Use method = “</a:t>
            </a:r>
            <a:r>
              <a:rPr lang="en-US" sz="2600" dirty="0" err="1"/>
              <a:t>lm</a:t>
            </a:r>
            <a:r>
              <a:rPr lang="en-US" sz="2600" dirty="0"/>
              <a:t>” or method = “loess”</a:t>
            </a:r>
          </a:p>
        </p:txBody>
      </p:sp>
      <p:cxnSp>
        <p:nvCxnSpPr>
          <p:cNvPr id="41" name="Straight Arrow Connector 40">
            <a:extLst>
              <a:ext uri="{FF2B5EF4-FFF2-40B4-BE49-F238E27FC236}">
                <a16:creationId xmlns:a16="http://schemas.microsoft.com/office/drawing/2014/main" id="{17C619D2-19B9-4140-8C24-196BA607EAA3}"/>
              </a:ext>
            </a:extLst>
          </p:cNvPr>
          <p:cNvCxnSpPr>
            <a:cxnSpLocks/>
          </p:cNvCxnSpPr>
          <p:nvPr/>
        </p:nvCxnSpPr>
        <p:spPr>
          <a:xfrm flipH="1">
            <a:off x="3677051" y="4958764"/>
            <a:ext cx="3375502" cy="1719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D24704B-44EC-4AAD-AA3E-A37C41E76C0A}"/>
              </a:ext>
            </a:extLst>
          </p:cNvPr>
          <p:cNvSpPr/>
          <p:nvPr/>
        </p:nvSpPr>
        <p:spPr>
          <a:xfrm>
            <a:off x="1673157" y="4727034"/>
            <a:ext cx="1952912" cy="3793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AC90CAF-CA7E-44AF-921A-6D5DE04B1B69}"/>
              </a:ext>
            </a:extLst>
          </p:cNvPr>
          <p:cNvSpPr txBox="1"/>
          <p:nvPr/>
        </p:nvSpPr>
        <p:spPr>
          <a:xfrm>
            <a:off x="8077201" y="4720580"/>
            <a:ext cx="3757446" cy="1292662"/>
          </a:xfrm>
          <a:prstGeom prst="rect">
            <a:avLst/>
          </a:prstGeom>
          <a:solidFill>
            <a:schemeClr val="bg1"/>
          </a:solidFill>
        </p:spPr>
        <p:txBody>
          <a:bodyPr wrap="square" rtlCol="0">
            <a:spAutoFit/>
          </a:bodyPr>
          <a:lstStyle/>
          <a:p>
            <a:r>
              <a:rPr lang="en-US" sz="2600" dirty="0"/>
              <a:t>Add straight line with arguments slope = 1, intercept = 0.</a:t>
            </a:r>
          </a:p>
        </p:txBody>
      </p:sp>
    </p:spTree>
    <p:extLst>
      <p:ext uri="{BB962C8B-B14F-4D97-AF65-F5344CB8AC3E}">
        <p14:creationId xmlns:p14="http://schemas.microsoft.com/office/powerpoint/2010/main" val="239843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8"/>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31"/>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3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3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3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3"/>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39"/>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38"/>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0"/>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41"/>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7" grpId="0"/>
      <p:bldP spid="17" grpId="1"/>
      <p:bldP spid="19" grpId="0" animBg="1"/>
      <p:bldP spid="19" grpId="1" animBg="1"/>
      <p:bldP spid="20" grpId="0" animBg="1"/>
      <p:bldP spid="20" grpId="1" animBg="1"/>
      <p:bldP spid="25" grpId="0" animBg="1"/>
      <p:bldP spid="25" grpId="1" animBg="1"/>
      <p:bldP spid="26" grpId="0" animBg="1"/>
      <p:bldP spid="26" grpId="1" animBg="1"/>
      <p:bldP spid="28" grpId="0" animBg="1"/>
      <p:bldP spid="28" grpId="1" animBg="1"/>
      <p:bldP spid="29" grpId="0" animBg="1"/>
      <p:bldP spid="29" grpId="1" animBg="1"/>
      <p:bldP spid="31" grpId="0" animBg="1"/>
      <p:bldP spid="31" grpId="1" animBg="1"/>
      <p:bldP spid="32" grpId="0" animBg="1"/>
      <p:bldP spid="32" grpId="1" animBg="1"/>
      <p:bldP spid="34" grpId="0" animBg="1"/>
      <p:bldP spid="34" grpId="1" animBg="1"/>
      <p:bldP spid="35" grpId="0" animBg="1"/>
      <p:bldP spid="35" grpId="1" animBg="1"/>
      <p:bldP spid="39" grpId="0" animBg="1"/>
      <p:bldP spid="39" grpId="1" animBg="1"/>
      <p:bldP spid="40" grpId="0" animBg="1"/>
      <p:bldP spid="40" grpId="1" animBg="1"/>
      <p:bldP spid="42" grpId="0" animBg="1"/>
      <p:bldP spid="42" grpId="1" animBg="1"/>
      <p:bldP spid="43" grpId="0" animBg="1"/>
      <p:bldP spid="4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29CA-8152-486C-A171-5555111C2585}"/>
              </a:ext>
            </a:extLst>
          </p:cNvPr>
          <p:cNvSpPr>
            <a:spLocks noGrp="1"/>
          </p:cNvSpPr>
          <p:nvPr>
            <p:ph type="title"/>
          </p:nvPr>
        </p:nvSpPr>
        <p:spPr/>
        <p:txBody>
          <a:bodyPr/>
          <a:lstStyle/>
          <a:p>
            <a:r>
              <a:rPr lang="en-US" dirty="0" err="1"/>
              <a:t>ggplot</a:t>
            </a:r>
            <a:r>
              <a:rPr lang="en-US" dirty="0"/>
              <a:t> parts: scales</a:t>
            </a:r>
          </a:p>
        </p:txBody>
      </p:sp>
      <p:sp>
        <p:nvSpPr>
          <p:cNvPr id="3" name="Content Placeholder 2">
            <a:extLst>
              <a:ext uri="{FF2B5EF4-FFF2-40B4-BE49-F238E27FC236}">
                <a16:creationId xmlns:a16="http://schemas.microsoft.com/office/drawing/2014/main" id="{0ACFAF5F-5DB4-4BE3-8F45-E26C4CEE5668}"/>
              </a:ext>
            </a:extLst>
          </p:cNvPr>
          <p:cNvSpPr>
            <a:spLocks noGrp="1"/>
          </p:cNvSpPr>
          <p:nvPr>
            <p:ph idx="1"/>
          </p:nvPr>
        </p:nvSpPr>
        <p:spPr>
          <a:xfrm>
            <a:off x="238761" y="1709078"/>
            <a:ext cx="5450839" cy="4351338"/>
          </a:xfrm>
        </p:spPr>
        <p:txBody>
          <a:bodyPr/>
          <a:lstStyle/>
          <a:p>
            <a:r>
              <a:rPr lang="en-US" dirty="0"/>
              <a:t>The scale_ family are helper functions to control aspects such as specifying color, fill, axis range / breaks, </a:t>
            </a:r>
            <a:r>
              <a:rPr lang="en-US" dirty="0" err="1"/>
              <a:t>etc</a:t>
            </a:r>
            <a:endParaRPr lang="en-US" dirty="0"/>
          </a:p>
          <a:p>
            <a:endParaRPr lang="en-US" dirty="0"/>
          </a:p>
        </p:txBody>
      </p:sp>
      <p:sp>
        <p:nvSpPr>
          <p:cNvPr id="4" name="Slide Number Placeholder 3">
            <a:extLst>
              <a:ext uri="{FF2B5EF4-FFF2-40B4-BE49-F238E27FC236}">
                <a16:creationId xmlns:a16="http://schemas.microsoft.com/office/drawing/2014/main" id="{C5F1C4D4-0609-4285-AE96-522969FD79C2}"/>
              </a:ext>
            </a:extLst>
          </p:cNvPr>
          <p:cNvSpPr>
            <a:spLocks noGrp="1"/>
          </p:cNvSpPr>
          <p:nvPr>
            <p:ph type="sldNum" sz="quarter" idx="12"/>
          </p:nvPr>
        </p:nvSpPr>
        <p:spPr/>
        <p:txBody>
          <a:bodyPr/>
          <a:lstStyle/>
          <a:p>
            <a:fld id="{6D95AE55-B5F4-483D-AEFF-E8059F5502F5}" type="slidenum">
              <a:rPr lang="en-US" smtClean="0"/>
              <a:t>13</a:t>
            </a:fld>
            <a:endParaRPr lang="en-US"/>
          </a:p>
        </p:txBody>
      </p:sp>
      <p:pic>
        <p:nvPicPr>
          <p:cNvPr id="6" name="Picture 5">
            <a:extLst>
              <a:ext uri="{FF2B5EF4-FFF2-40B4-BE49-F238E27FC236}">
                <a16:creationId xmlns:a16="http://schemas.microsoft.com/office/drawing/2014/main" id="{CEB9A179-F11F-49C9-A103-C445CB190371}"/>
              </a:ext>
            </a:extLst>
          </p:cNvPr>
          <p:cNvPicPr>
            <a:picLocks noChangeAspect="1"/>
          </p:cNvPicPr>
          <p:nvPr/>
        </p:nvPicPr>
        <p:blipFill rotWithShape="1">
          <a:blip r:embed="rId3"/>
          <a:srcRect l="1181" t="837"/>
          <a:stretch/>
        </p:blipFill>
        <p:spPr>
          <a:xfrm>
            <a:off x="6832600" y="1562100"/>
            <a:ext cx="4970232" cy="3325005"/>
          </a:xfrm>
          <a:prstGeom prst="rect">
            <a:avLst/>
          </a:prstGeom>
        </p:spPr>
      </p:pic>
      <p:sp>
        <p:nvSpPr>
          <p:cNvPr id="7" name="TextBox 6">
            <a:extLst>
              <a:ext uri="{FF2B5EF4-FFF2-40B4-BE49-F238E27FC236}">
                <a16:creationId xmlns:a16="http://schemas.microsoft.com/office/drawing/2014/main" id="{83F791B9-E46F-4B2E-ADA1-B58F33E8F035}"/>
              </a:ext>
            </a:extLst>
          </p:cNvPr>
          <p:cNvSpPr txBox="1"/>
          <p:nvPr/>
        </p:nvSpPr>
        <p:spPr>
          <a:xfrm>
            <a:off x="7142591" y="4887105"/>
            <a:ext cx="3757446" cy="492443"/>
          </a:xfrm>
          <a:prstGeom prst="rect">
            <a:avLst/>
          </a:prstGeom>
          <a:solidFill>
            <a:schemeClr val="bg1"/>
          </a:solidFill>
        </p:spPr>
        <p:txBody>
          <a:bodyPr wrap="square" rtlCol="0">
            <a:spAutoFit/>
          </a:bodyPr>
          <a:lstStyle/>
          <a:p>
            <a:r>
              <a:rPr lang="en-US" sz="2600" dirty="0"/>
              <a:t>No modified scales</a:t>
            </a:r>
          </a:p>
        </p:txBody>
      </p:sp>
      <p:pic>
        <p:nvPicPr>
          <p:cNvPr id="9" name="Picture 8">
            <a:extLst>
              <a:ext uri="{FF2B5EF4-FFF2-40B4-BE49-F238E27FC236}">
                <a16:creationId xmlns:a16="http://schemas.microsoft.com/office/drawing/2014/main" id="{90A61F4C-2E67-4682-990E-0971661A5F82}"/>
              </a:ext>
            </a:extLst>
          </p:cNvPr>
          <p:cNvPicPr>
            <a:picLocks noChangeAspect="1"/>
          </p:cNvPicPr>
          <p:nvPr/>
        </p:nvPicPr>
        <p:blipFill rotWithShape="1">
          <a:blip r:embed="rId4"/>
          <a:srcRect l="1115" t="762"/>
          <a:stretch/>
        </p:blipFill>
        <p:spPr>
          <a:xfrm>
            <a:off x="6829294" y="1560830"/>
            <a:ext cx="4973538" cy="3327545"/>
          </a:xfrm>
          <a:prstGeom prst="rect">
            <a:avLst/>
          </a:prstGeom>
        </p:spPr>
      </p:pic>
      <p:sp>
        <p:nvSpPr>
          <p:cNvPr id="12" name="TextBox 11">
            <a:extLst>
              <a:ext uri="{FF2B5EF4-FFF2-40B4-BE49-F238E27FC236}">
                <a16:creationId xmlns:a16="http://schemas.microsoft.com/office/drawing/2014/main" id="{88D375A1-A1CE-455D-89E0-03AB5FFF7397}"/>
              </a:ext>
            </a:extLst>
          </p:cNvPr>
          <p:cNvSpPr txBox="1"/>
          <p:nvPr/>
        </p:nvSpPr>
        <p:spPr>
          <a:xfrm>
            <a:off x="6577455" y="4898452"/>
            <a:ext cx="5614545" cy="646331"/>
          </a:xfrm>
          <a:prstGeom prst="rect">
            <a:avLst/>
          </a:prstGeom>
          <a:solidFill>
            <a:schemeClr val="bg1"/>
          </a:solidFill>
        </p:spPr>
        <p:txBody>
          <a:bodyPr wrap="square" rtlCol="0">
            <a:spAutoFit/>
          </a:bodyPr>
          <a:lstStyle/>
          <a:p>
            <a:r>
              <a:rPr lang="en-US" dirty="0" err="1">
                <a:latin typeface="Consolas" panose="020B0609020204030204" pitchFamily="49" charset="0"/>
              </a:rPr>
              <a:t>scale_y_continuous</a:t>
            </a:r>
            <a:r>
              <a:rPr lang="en-US" dirty="0">
                <a:latin typeface="Consolas" panose="020B0609020204030204" pitchFamily="49" charset="0"/>
              </a:rPr>
              <a:t>(breaks = c(10000, 15000, 20000, 30000, 40000))</a:t>
            </a:r>
          </a:p>
        </p:txBody>
      </p:sp>
      <p:pic>
        <p:nvPicPr>
          <p:cNvPr id="14" name="Picture 13">
            <a:extLst>
              <a:ext uri="{FF2B5EF4-FFF2-40B4-BE49-F238E27FC236}">
                <a16:creationId xmlns:a16="http://schemas.microsoft.com/office/drawing/2014/main" id="{C982245D-95EA-4BE9-862C-E5DA25527DAF}"/>
              </a:ext>
            </a:extLst>
          </p:cNvPr>
          <p:cNvPicPr>
            <a:picLocks noChangeAspect="1"/>
          </p:cNvPicPr>
          <p:nvPr/>
        </p:nvPicPr>
        <p:blipFill rotWithShape="1">
          <a:blip r:embed="rId5"/>
          <a:srcRect l="511" t="459"/>
          <a:stretch/>
        </p:blipFill>
        <p:spPr>
          <a:xfrm>
            <a:off x="6773196" y="1486946"/>
            <a:ext cx="5003908" cy="3337705"/>
          </a:xfrm>
          <a:prstGeom prst="rect">
            <a:avLst/>
          </a:prstGeom>
        </p:spPr>
      </p:pic>
      <p:sp>
        <p:nvSpPr>
          <p:cNvPr id="15" name="TextBox 14">
            <a:extLst>
              <a:ext uri="{FF2B5EF4-FFF2-40B4-BE49-F238E27FC236}">
                <a16:creationId xmlns:a16="http://schemas.microsoft.com/office/drawing/2014/main" id="{12481CBA-1E64-4983-AB26-4BD66B316912}"/>
              </a:ext>
            </a:extLst>
          </p:cNvPr>
          <p:cNvSpPr txBox="1"/>
          <p:nvPr/>
        </p:nvSpPr>
        <p:spPr>
          <a:xfrm>
            <a:off x="6508790" y="4908529"/>
            <a:ext cx="5614545" cy="646331"/>
          </a:xfrm>
          <a:prstGeom prst="rect">
            <a:avLst/>
          </a:prstGeom>
          <a:solidFill>
            <a:schemeClr val="bg1"/>
          </a:solidFill>
        </p:spPr>
        <p:txBody>
          <a:bodyPr wrap="square" rtlCol="0">
            <a:spAutoFit/>
          </a:bodyPr>
          <a:lstStyle/>
          <a:p>
            <a:r>
              <a:rPr lang="en-US" dirty="0" err="1">
                <a:latin typeface="Consolas" panose="020B0609020204030204" pitchFamily="49" charset="0"/>
              </a:rPr>
              <a:t>scale_fill_manual</a:t>
            </a:r>
            <a:r>
              <a:rPr lang="en-US" dirty="0">
                <a:latin typeface="Consolas" panose="020B0609020204030204" pitchFamily="49" charset="0"/>
              </a:rPr>
              <a:t>(values = c("#808080", "</a:t>
            </a:r>
            <a:r>
              <a:rPr lang="en-US" dirty="0" err="1">
                <a:latin typeface="Consolas" panose="020B0609020204030204" pitchFamily="49" charset="0"/>
              </a:rPr>
              <a:t>lightblue</a:t>
            </a:r>
            <a:r>
              <a:rPr lang="en-US" dirty="0">
                <a:latin typeface="Consolas" panose="020B0609020204030204" pitchFamily="49" charset="0"/>
              </a:rPr>
              <a:t>"))</a:t>
            </a:r>
          </a:p>
        </p:txBody>
      </p:sp>
      <p:pic>
        <p:nvPicPr>
          <p:cNvPr id="17" name="Picture 16">
            <a:extLst>
              <a:ext uri="{FF2B5EF4-FFF2-40B4-BE49-F238E27FC236}">
                <a16:creationId xmlns:a16="http://schemas.microsoft.com/office/drawing/2014/main" id="{6D1F4B4C-91BB-407D-83FB-6138DC8FF468}"/>
              </a:ext>
            </a:extLst>
          </p:cNvPr>
          <p:cNvPicPr>
            <a:picLocks noChangeAspect="1"/>
          </p:cNvPicPr>
          <p:nvPr/>
        </p:nvPicPr>
        <p:blipFill rotWithShape="1">
          <a:blip r:embed="rId6"/>
          <a:srcRect l="1293" t="874"/>
          <a:stretch/>
        </p:blipFill>
        <p:spPr>
          <a:xfrm>
            <a:off x="6838200" y="1449364"/>
            <a:ext cx="4964632" cy="3323802"/>
          </a:xfrm>
          <a:prstGeom prst="rect">
            <a:avLst/>
          </a:prstGeom>
        </p:spPr>
      </p:pic>
      <p:sp>
        <p:nvSpPr>
          <p:cNvPr id="18" name="TextBox 17">
            <a:extLst>
              <a:ext uri="{FF2B5EF4-FFF2-40B4-BE49-F238E27FC236}">
                <a16:creationId xmlns:a16="http://schemas.microsoft.com/office/drawing/2014/main" id="{8FDC8445-1852-40D6-99D0-E28EFB4FFC80}"/>
              </a:ext>
            </a:extLst>
          </p:cNvPr>
          <p:cNvSpPr txBox="1"/>
          <p:nvPr/>
        </p:nvSpPr>
        <p:spPr>
          <a:xfrm>
            <a:off x="6338694" y="4861245"/>
            <a:ext cx="5614545" cy="1046440"/>
          </a:xfrm>
          <a:prstGeom prst="rect">
            <a:avLst/>
          </a:prstGeom>
          <a:solidFill>
            <a:schemeClr val="bg1"/>
          </a:solidFill>
        </p:spPr>
        <p:txBody>
          <a:bodyPr wrap="square" rtlCol="0">
            <a:spAutoFit/>
          </a:bodyPr>
          <a:lstStyle/>
          <a:p>
            <a:r>
              <a:rPr lang="en-US" dirty="0" err="1">
                <a:latin typeface="Consolas" panose="020B0609020204030204" pitchFamily="49" charset="0"/>
              </a:rPr>
              <a:t>expand_limits</a:t>
            </a:r>
            <a:r>
              <a:rPr lang="en-US" dirty="0">
                <a:latin typeface="Consolas" panose="020B0609020204030204" pitchFamily="49" charset="0"/>
              </a:rPr>
              <a:t>(x = c(2010, 2022)) +</a:t>
            </a:r>
          </a:p>
          <a:p>
            <a:endParaRPr lang="en-US" sz="800" dirty="0">
              <a:latin typeface="Consolas" panose="020B0609020204030204" pitchFamily="49" charset="0"/>
            </a:endParaRPr>
          </a:p>
          <a:p>
            <a:r>
              <a:rPr lang="en-US" dirty="0" err="1">
                <a:latin typeface="Consolas" panose="020B0609020204030204" pitchFamily="49" charset="0"/>
              </a:rPr>
              <a:t>scale_x_continuous</a:t>
            </a:r>
            <a:r>
              <a:rPr lang="en-US" dirty="0">
                <a:latin typeface="Consolas" panose="020B0609020204030204" pitchFamily="49" charset="0"/>
              </a:rPr>
              <a:t>(breaks = c(2010, 2012, 2014, 2016, 2018, 2020, 2021)) </a:t>
            </a:r>
          </a:p>
        </p:txBody>
      </p:sp>
      <p:pic>
        <p:nvPicPr>
          <p:cNvPr id="20" name="Picture 19">
            <a:extLst>
              <a:ext uri="{FF2B5EF4-FFF2-40B4-BE49-F238E27FC236}">
                <a16:creationId xmlns:a16="http://schemas.microsoft.com/office/drawing/2014/main" id="{39518CA6-2505-474D-B89C-939BE7D0A4AC}"/>
              </a:ext>
            </a:extLst>
          </p:cNvPr>
          <p:cNvPicPr>
            <a:picLocks noChangeAspect="1"/>
          </p:cNvPicPr>
          <p:nvPr/>
        </p:nvPicPr>
        <p:blipFill rotWithShape="1">
          <a:blip r:embed="rId7"/>
          <a:srcRect l="914" t="762"/>
          <a:stretch/>
        </p:blipFill>
        <p:spPr>
          <a:xfrm>
            <a:off x="6747468" y="1455698"/>
            <a:ext cx="4983698" cy="3327545"/>
          </a:xfrm>
          <a:prstGeom prst="rect">
            <a:avLst/>
          </a:prstGeom>
        </p:spPr>
      </p:pic>
      <p:sp>
        <p:nvSpPr>
          <p:cNvPr id="21" name="TextBox 20">
            <a:extLst>
              <a:ext uri="{FF2B5EF4-FFF2-40B4-BE49-F238E27FC236}">
                <a16:creationId xmlns:a16="http://schemas.microsoft.com/office/drawing/2014/main" id="{16462605-78BC-4AE1-9A39-905830BB8A0D}"/>
              </a:ext>
            </a:extLst>
          </p:cNvPr>
          <p:cNvSpPr txBox="1"/>
          <p:nvPr/>
        </p:nvSpPr>
        <p:spPr>
          <a:xfrm>
            <a:off x="6270029" y="4820450"/>
            <a:ext cx="5614545" cy="1200329"/>
          </a:xfrm>
          <a:prstGeom prst="rect">
            <a:avLst/>
          </a:prstGeom>
          <a:solidFill>
            <a:schemeClr val="bg1"/>
          </a:solidFill>
        </p:spPr>
        <p:txBody>
          <a:bodyPr wrap="square" rtlCol="0">
            <a:spAutoFit/>
          </a:bodyPr>
          <a:lstStyle/>
          <a:p>
            <a:r>
              <a:rPr lang="en-US" dirty="0">
                <a:latin typeface="Consolas" panose="020B0609020204030204" pitchFamily="49" charset="0"/>
              </a:rPr>
              <a:t>labs(x = "Return Year", y = "Total Weight (</a:t>
            </a:r>
            <a:r>
              <a:rPr lang="en-US" dirty="0" err="1">
                <a:latin typeface="Consolas" panose="020B0609020204030204" pitchFamily="49" charset="0"/>
              </a:rPr>
              <a:t>lbs</a:t>
            </a:r>
            <a:r>
              <a:rPr lang="en-US" dirty="0">
                <a:latin typeface="Consolas" panose="020B0609020204030204" pitchFamily="49" charset="0"/>
              </a:rPr>
              <a:t>)", title = "This is the best title")</a:t>
            </a: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20210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29CA-8152-486C-A171-5555111C2585}"/>
              </a:ext>
            </a:extLst>
          </p:cNvPr>
          <p:cNvSpPr>
            <a:spLocks noGrp="1"/>
          </p:cNvSpPr>
          <p:nvPr>
            <p:ph type="title"/>
          </p:nvPr>
        </p:nvSpPr>
        <p:spPr/>
        <p:txBody>
          <a:bodyPr/>
          <a:lstStyle/>
          <a:p>
            <a:r>
              <a:rPr lang="en-US" dirty="0" err="1"/>
              <a:t>ggplot</a:t>
            </a:r>
            <a:r>
              <a:rPr lang="en-US" dirty="0"/>
              <a:t> parts: theme</a:t>
            </a:r>
          </a:p>
        </p:txBody>
      </p:sp>
      <p:sp>
        <p:nvSpPr>
          <p:cNvPr id="3" name="Content Placeholder 2">
            <a:extLst>
              <a:ext uri="{FF2B5EF4-FFF2-40B4-BE49-F238E27FC236}">
                <a16:creationId xmlns:a16="http://schemas.microsoft.com/office/drawing/2014/main" id="{0ACFAF5F-5DB4-4BE3-8F45-E26C4CEE5668}"/>
              </a:ext>
            </a:extLst>
          </p:cNvPr>
          <p:cNvSpPr>
            <a:spLocks noGrp="1"/>
          </p:cNvSpPr>
          <p:nvPr>
            <p:ph idx="1"/>
          </p:nvPr>
        </p:nvSpPr>
        <p:spPr>
          <a:xfrm>
            <a:off x="838201" y="1825624"/>
            <a:ext cx="5638798" cy="4726005"/>
          </a:xfrm>
        </p:spPr>
        <p:txBody>
          <a:bodyPr>
            <a:normAutofit lnSpcReduction="10000"/>
          </a:bodyPr>
          <a:lstStyle/>
          <a:p>
            <a:r>
              <a:rPr lang="en-US" dirty="0"/>
              <a:t>If you want to modify the appearance of text, axis lines, legend, etc., use theme()</a:t>
            </a:r>
          </a:p>
          <a:p>
            <a:r>
              <a:rPr lang="en-US" dirty="0"/>
              <a:t>There are several built in themes</a:t>
            </a:r>
          </a:p>
          <a:p>
            <a:pPr lvl="1"/>
            <a:r>
              <a:rPr lang="en-US" dirty="0" err="1"/>
              <a:t>theme_bw</a:t>
            </a:r>
            <a:r>
              <a:rPr lang="en-US" dirty="0"/>
              <a:t>()</a:t>
            </a:r>
          </a:p>
          <a:p>
            <a:pPr lvl="1"/>
            <a:r>
              <a:rPr lang="en-US" dirty="0" err="1"/>
              <a:t>theme_minimal</a:t>
            </a:r>
            <a:r>
              <a:rPr lang="en-US" dirty="0"/>
              <a:t>()</a:t>
            </a:r>
          </a:p>
          <a:p>
            <a:pPr lvl="1"/>
            <a:r>
              <a:rPr lang="en-US" dirty="0" err="1"/>
              <a:t>theme_classic</a:t>
            </a:r>
            <a:r>
              <a:rPr lang="en-US" dirty="0"/>
              <a:t>()</a:t>
            </a:r>
          </a:p>
          <a:p>
            <a:pPr lvl="1"/>
            <a:r>
              <a:rPr lang="en-US" dirty="0" err="1"/>
              <a:t>theme_light</a:t>
            </a:r>
            <a:r>
              <a:rPr lang="en-US" dirty="0"/>
              <a:t>()</a:t>
            </a:r>
          </a:p>
          <a:p>
            <a:endParaRPr lang="en-US" dirty="0"/>
          </a:p>
          <a:p>
            <a:r>
              <a:rPr lang="en-US" dirty="0"/>
              <a:t>I never remember how to do most theme modifications and google it</a:t>
            </a:r>
          </a:p>
        </p:txBody>
      </p:sp>
      <p:sp>
        <p:nvSpPr>
          <p:cNvPr id="4" name="Slide Number Placeholder 3">
            <a:extLst>
              <a:ext uri="{FF2B5EF4-FFF2-40B4-BE49-F238E27FC236}">
                <a16:creationId xmlns:a16="http://schemas.microsoft.com/office/drawing/2014/main" id="{C5F1C4D4-0609-4285-AE96-522969FD79C2}"/>
              </a:ext>
            </a:extLst>
          </p:cNvPr>
          <p:cNvSpPr>
            <a:spLocks noGrp="1"/>
          </p:cNvSpPr>
          <p:nvPr>
            <p:ph type="sldNum" sz="quarter" idx="12"/>
          </p:nvPr>
        </p:nvSpPr>
        <p:spPr/>
        <p:txBody>
          <a:bodyPr/>
          <a:lstStyle/>
          <a:p>
            <a:fld id="{6D95AE55-B5F4-483D-AEFF-E8059F5502F5}" type="slidenum">
              <a:rPr lang="en-US" smtClean="0"/>
              <a:t>14</a:t>
            </a:fld>
            <a:endParaRPr lang="en-US"/>
          </a:p>
        </p:txBody>
      </p:sp>
      <p:pic>
        <p:nvPicPr>
          <p:cNvPr id="5" name="Picture 4">
            <a:extLst>
              <a:ext uri="{FF2B5EF4-FFF2-40B4-BE49-F238E27FC236}">
                <a16:creationId xmlns:a16="http://schemas.microsoft.com/office/drawing/2014/main" id="{440D39CD-185D-46DA-BCEA-0CA0FD3AAACD}"/>
              </a:ext>
            </a:extLst>
          </p:cNvPr>
          <p:cNvPicPr>
            <a:picLocks noChangeAspect="1"/>
          </p:cNvPicPr>
          <p:nvPr/>
        </p:nvPicPr>
        <p:blipFill rotWithShape="1">
          <a:blip r:embed="rId2"/>
          <a:srcRect l="19655" r="17257"/>
          <a:stretch/>
        </p:blipFill>
        <p:spPr>
          <a:xfrm>
            <a:off x="6892085" y="1610432"/>
            <a:ext cx="5299915" cy="4351338"/>
          </a:xfrm>
          <a:prstGeom prst="rect">
            <a:avLst/>
          </a:prstGeom>
        </p:spPr>
      </p:pic>
      <p:sp>
        <p:nvSpPr>
          <p:cNvPr id="6" name="TextBox 5">
            <a:extLst>
              <a:ext uri="{FF2B5EF4-FFF2-40B4-BE49-F238E27FC236}">
                <a16:creationId xmlns:a16="http://schemas.microsoft.com/office/drawing/2014/main" id="{16B8890B-DA6C-442C-B1D9-861BBEBBB0F1}"/>
              </a:ext>
            </a:extLst>
          </p:cNvPr>
          <p:cNvSpPr txBox="1"/>
          <p:nvPr/>
        </p:nvSpPr>
        <p:spPr>
          <a:xfrm>
            <a:off x="6892084" y="5605062"/>
            <a:ext cx="5299916" cy="338554"/>
          </a:xfrm>
          <a:prstGeom prst="rect">
            <a:avLst/>
          </a:prstGeom>
          <a:noFill/>
        </p:spPr>
        <p:txBody>
          <a:bodyPr wrap="square" rtlCol="0">
            <a:spAutoFit/>
          </a:bodyPr>
          <a:lstStyle/>
          <a:p>
            <a:r>
              <a:rPr lang="en-US" sz="1600" dirty="0"/>
              <a:t>Source: https://cwd.numbat.space/lectures/lecture-06.html</a:t>
            </a:r>
          </a:p>
        </p:txBody>
      </p:sp>
      <p:pic>
        <p:nvPicPr>
          <p:cNvPr id="8" name="Picture 7">
            <a:extLst>
              <a:ext uri="{FF2B5EF4-FFF2-40B4-BE49-F238E27FC236}">
                <a16:creationId xmlns:a16="http://schemas.microsoft.com/office/drawing/2014/main" id="{46BA89E5-29CB-45A7-AD61-FD12DB67FBE8}"/>
              </a:ext>
            </a:extLst>
          </p:cNvPr>
          <p:cNvPicPr>
            <a:picLocks noChangeAspect="1"/>
          </p:cNvPicPr>
          <p:nvPr/>
        </p:nvPicPr>
        <p:blipFill rotWithShape="1">
          <a:blip r:embed="rId3"/>
          <a:srcRect l="19328" r="19654"/>
          <a:stretch/>
        </p:blipFill>
        <p:spPr>
          <a:xfrm>
            <a:off x="6890995" y="1610432"/>
            <a:ext cx="5301006" cy="4604845"/>
          </a:xfrm>
          <a:prstGeom prst="rect">
            <a:avLst/>
          </a:prstGeom>
        </p:spPr>
      </p:pic>
    </p:spTree>
    <p:extLst>
      <p:ext uri="{BB962C8B-B14F-4D97-AF65-F5344CB8AC3E}">
        <p14:creationId xmlns:p14="http://schemas.microsoft.com/office/powerpoint/2010/main" val="12574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1B36-F6DB-488F-88ED-E0B11C9EDED0}"/>
              </a:ext>
            </a:extLst>
          </p:cNvPr>
          <p:cNvSpPr>
            <a:spLocks noGrp="1"/>
          </p:cNvSpPr>
          <p:nvPr>
            <p:ph type="title"/>
          </p:nvPr>
        </p:nvSpPr>
        <p:spPr/>
        <p:txBody>
          <a:bodyPr/>
          <a:lstStyle/>
          <a:p>
            <a:r>
              <a:rPr lang="en-US" dirty="0" err="1"/>
              <a:t>ggplot</a:t>
            </a:r>
            <a:r>
              <a:rPr lang="en-US" dirty="0"/>
              <a:t> parts: theme</a:t>
            </a:r>
          </a:p>
        </p:txBody>
      </p:sp>
      <p:sp>
        <p:nvSpPr>
          <p:cNvPr id="3" name="Content Placeholder 2">
            <a:extLst>
              <a:ext uri="{FF2B5EF4-FFF2-40B4-BE49-F238E27FC236}">
                <a16:creationId xmlns:a16="http://schemas.microsoft.com/office/drawing/2014/main" id="{0EAF2C42-C0A4-467A-B38E-A0746440A6B6}"/>
              </a:ext>
            </a:extLst>
          </p:cNvPr>
          <p:cNvSpPr>
            <a:spLocks noGrp="1"/>
          </p:cNvSpPr>
          <p:nvPr>
            <p:ph idx="1"/>
          </p:nvPr>
        </p:nvSpPr>
        <p:spPr>
          <a:xfrm>
            <a:off x="838200" y="1567543"/>
            <a:ext cx="5914292" cy="4609420"/>
          </a:xfrm>
        </p:spPr>
        <p:txBody>
          <a:bodyPr/>
          <a:lstStyle/>
          <a:p>
            <a:pPr marL="0" indent="0">
              <a:buNone/>
            </a:pPr>
            <a:r>
              <a:rPr lang="en-US" dirty="0"/>
              <a:t>Some common theme() changes:</a:t>
            </a:r>
          </a:p>
          <a:p>
            <a:pPr>
              <a:spcBef>
                <a:spcPts val="1800"/>
              </a:spcBef>
            </a:pPr>
            <a:r>
              <a:rPr lang="en-US" dirty="0"/>
              <a:t>Rotate x axis text</a:t>
            </a:r>
          </a:p>
          <a:p>
            <a:endParaRPr lang="en-US" dirty="0"/>
          </a:p>
          <a:p>
            <a:pPr>
              <a:spcBef>
                <a:spcPts val="1800"/>
              </a:spcBef>
            </a:pPr>
            <a:r>
              <a:rPr lang="en-US" dirty="0"/>
              <a:t>Increase font size &amp; change font</a:t>
            </a:r>
          </a:p>
          <a:p>
            <a:endParaRPr lang="en-US" dirty="0"/>
          </a:p>
          <a:p>
            <a:pPr>
              <a:spcBef>
                <a:spcPts val="3000"/>
              </a:spcBef>
            </a:pPr>
            <a:r>
              <a:rPr lang="en-US" dirty="0"/>
              <a:t>Move legend position &amp; remove legend title</a:t>
            </a:r>
          </a:p>
          <a:p>
            <a:endParaRPr lang="en-US" dirty="0"/>
          </a:p>
        </p:txBody>
      </p:sp>
      <p:sp>
        <p:nvSpPr>
          <p:cNvPr id="4" name="Slide Number Placeholder 3">
            <a:extLst>
              <a:ext uri="{FF2B5EF4-FFF2-40B4-BE49-F238E27FC236}">
                <a16:creationId xmlns:a16="http://schemas.microsoft.com/office/drawing/2014/main" id="{F80A4A79-77BF-453E-86E6-5743094C1B12}"/>
              </a:ext>
            </a:extLst>
          </p:cNvPr>
          <p:cNvSpPr>
            <a:spLocks noGrp="1"/>
          </p:cNvSpPr>
          <p:nvPr>
            <p:ph type="sldNum" sz="quarter" idx="12"/>
          </p:nvPr>
        </p:nvSpPr>
        <p:spPr/>
        <p:txBody>
          <a:bodyPr/>
          <a:lstStyle/>
          <a:p>
            <a:fld id="{6D95AE55-B5F4-483D-AEFF-E8059F5502F5}" type="slidenum">
              <a:rPr lang="en-US" smtClean="0"/>
              <a:t>15</a:t>
            </a:fld>
            <a:endParaRPr lang="en-US"/>
          </a:p>
        </p:txBody>
      </p:sp>
      <p:sp>
        <p:nvSpPr>
          <p:cNvPr id="5" name="TextBox 4">
            <a:extLst>
              <a:ext uri="{FF2B5EF4-FFF2-40B4-BE49-F238E27FC236}">
                <a16:creationId xmlns:a16="http://schemas.microsoft.com/office/drawing/2014/main" id="{4112CBF1-93B8-4EA2-B14A-D54879877E43}"/>
              </a:ext>
            </a:extLst>
          </p:cNvPr>
          <p:cNvSpPr txBox="1"/>
          <p:nvPr/>
        </p:nvSpPr>
        <p:spPr>
          <a:xfrm>
            <a:off x="7084087" y="1959575"/>
            <a:ext cx="4893547" cy="707886"/>
          </a:xfrm>
          <a:prstGeom prst="rect">
            <a:avLst/>
          </a:prstGeom>
          <a:noFill/>
        </p:spPr>
        <p:txBody>
          <a:bodyPr wrap="square" rtlCol="0">
            <a:spAutoFit/>
          </a:bodyPr>
          <a:lstStyle/>
          <a:p>
            <a:r>
              <a:rPr lang="en-US" sz="2000" dirty="0">
                <a:latin typeface="Consolas" panose="020B0609020204030204" pitchFamily="49" charset="0"/>
              </a:rPr>
              <a:t>theme(</a:t>
            </a:r>
            <a:r>
              <a:rPr lang="en-US" sz="2000" dirty="0" err="1">
                <a:latin typeface="Consolas" panose="020B0609020204030204" pitchFamily="49" charset="0"/>
              </a:rPr>
              <a:t>axis.text.x</a:t>
            </a:r>
            <a:r>
              <a:rPr lang="en-US" sz="2000" dirty="0">
                <a:latin typeface="Consolas" panose="020B0609020204030204" pitchFamily="49" charset="0"/>
              </a:rPr>
              <a:t> = </a:t>
            </a:r>
            <a:r>
              <a:rPr lang="en-US" sz="2000" dirty="0" err="1">
                <a:latin typeface="Consolas" panose="020B0609020204030204" pitchFamily="49" charset="0"/>
              </a:rPr>
              <a:t>element_text</a:t>
            </a:r>
            <a:r>
              <a:rPr lang="en-US" sz="2000" dirty="0">
                <a:latin typeface="Consolas" panose="020B0609020204030204" pitchFamily="49" charset="0"/>
              </a:rPr>
              <a:t>( angle = 45, </a:t>
            </a:r>
            <a:r>
              <a:rPr lang="en-US" sz="2000" dirty="0" err="1">
                <a:latin typeface="Consolas" panose="020B0609020204030204" pitchFamily="49" charset="0"/>
              </a:rPr>
              <a:t>vjust</a:t>
            </a:r>
            <a:r>
              <a:rPr lang="en-US" sz="2000" dirty="0">
                <a:latin typeface="Consolas" panose="020B0609020204030204" pitchFamily="49" charset="0"/>
              </a:rPr>
              <a:t>=1, </a:t>
            </a:r>
            <a:r>
              <a:rPr lang="en-US" sz="2000" dirty="0" err="1">
                <a:latin typeface="Consolas" panose="020B0609020204030204" pitchFamily="49" charset="0"/>
              </a:rPr>
              <a:t>hjust</a:t>
            </a:r>
            <a:r>
              <a:rPr lang="en-US" sz="2000" dirty="0">
                <a:latin typeface="Consolas" panose="020B0609020204030204" pitchFamily="49" charset="0"/>
              </a:rPr>
              <a:t>=1)</a:t>
            </a:r>
          </a:p>
        </p:txBody>
      </p:sp>
      <p:sp>
        <p:nvSpPr>
          <p:cNvPr id="6" name="TextBox 5">
            <a:extLst>
              <a:ext uri="{FF2B5EF4-FFF2-40B4-BE49-F238E27FC236}">
                <a16:creationId xmlns:a16="http://schemas.microsoft.com/office/drawing/2014/main" id="{87A29C82-7C59-488E-BB11-20DFE3222499}"/>
              </a:ext>
            </a:extLst>
          </p:cNvPr>
          <p:cNvSpPr txBox="1"/>
          <p:nvPr/>
        </p:nvSpPr>
        <p:spPr>
          <a:xfrm>
            <a:off x="7084086" y="3236432"/>
            <a:ext cx="4893547" cy="1200329"/>
          </a:xfrm>
          <a:prstGeom prst="rect">
            <a:avLst/>
          </a:prstGeom>
          <a:noFill/>
        </p:spPr>
        <p:txBody>
          <a:bodyPr wrap="square" rtlCol="0">
            <a:spAutoFit/>
          </a:bodyPr>
          <a:lstStyle>
            <a:defPPr>
              <a:defRPr lang="en-US"/>
            </a:defPPr>
            <a:lvl1pPr>
              <a:defRPr sz="2000">
                <a:latin typeface="Consolas" panose="020B0609020204030204" pitchFamily="49" charset="0"/>
              </a:defRPr>
            </a:lvl1pPr>
          </a:lstStyle>
          <a:p>
            <a:r>
              <a:rPr lang="en-US" dirty="0"/>
              <a:t>library(</a:t>
            </a:r>
            <a:r>
              <a:rPr lang="en-US" dirty="0" err="1"/>
              <a:t>extrafont</a:t>
            </a:r>
            <a:r>
              <a:rPr lang="en-US" dirty="0"/>
              <a:t>)</a:t>
            </a:r>
          </a:p>
          <a:p>
            <a:r>
              <a:rPr lang="en-US" dirty="0"/>
              <a:t>theme(</a:t>
            </a:r>
            <a:r>
              <a:rPr lang="en-US" dirty="0" err="1"/>
              <a:t>base_size</a:t>
            </a:r>
            <a:r>
              <a:rPr lang="en-US" dirty="0"/>
              <a:t> = 12, </a:t>
            </a:r>
            <a:r>
              <a:rPr lang="en-US" dirty="0" err="1"/>
              <a:t>base_family</a:t>
            </a:r>
            <a:r>
              <a:rPr lang="en-US" dirty="0"/>
              <a:t> = “Arial”)</a:t>
            </a:r>
          </a:p>
        </p:txBody>
      </p:sp>
      <p:sp>
        <p:nvSpPr>
          <p:cNvPr id="7" name="TextBox 6">
            <a:extLst>
              <a:ext uri="{FF2B5EF4-FFF2-40B4-BE49-F238E27FC236}">
                <a16:creationId xmlns:a16="http://schemas.microsoft.com/office/drawing/2014/main" id="{8F7D4019-ADA5-4C8A-9A74-1C86A9D26B9B}"/>
              </a:ext>
            </a:extLst>
          </p:cNvPr>
          <p:cNvSpPr txBox="1"/>
          <p:nvPr/>
        </p:nvSpPr>
        <p:spPr>
          <a:xfrm>
            <a:off x="7084086" y="4675815"/>
            <a:ext cx="5084463" cy="707886"/>
          </a:xfrm>
          <a:prstGeom prst="rect">
            <a:avLst/>
          </a:prstGeom>
          <a:noFill/>
        </p:spPr>
        <p:txBody>
          <a:bodyPr wrap="square" rtlCol="0">
            <a:spAutoFit/>
          </a:bodyPr>
          <a:lstStyle>
            <a:defPPr>
              <a:defRPr lang="en-US"/>
            </a:defPPr>
            <a:lvl1pPr>
              <a:defRPr sz="2000">
                <a:latin typeface="Consolas" panose="020B0609020204030204" pitchFamily="49" charset="0"/>
              </a:defRPr>
            </a:lvl1pPr>
          </a:lstStyle>
          <a:p>
            <a:r>
              <a:rPr lang="en-US" dirty="0"/>
              <a:t>theme(</a:t>
            </a:r>
            <a:r>
              <a:rPr lang="en-US" dirty="0" err="1"/>
              <a:t>legend.position</a:t>
            </a:r>
            <a:r>
              <a:rPr lang="en-US" dirty="0"/>
              <a:t>=c(0.5, 0.05), </a:t>
            </a:r>
            <a:r>
              <a:rPr lang="en-US" dirty="0" err="1"/>
              <a:t>legend.title</a:t>
            </a:r>
            <a:r>
              <a:rPr lang="en-US" dirty="0"/>
              <a:t> = </a:t>
            </a:r>
            <a:r>
              <a:rPr lang="en-US" dirty="0" err="1"/>
              <a:t>element_blank</a:t>
            </a:r>
            <a:r>
              <a:rPr lang="en-US" dirty="0"/>
              <a:t>())</a:t>
            </a:r>
          </a:p>
        </p:txBody>
      </p:sp>
      <p:cxnSp>
        <p:nvCxnSpPr>
          <p:cNvPr id="9" name="Straight Connector 8">
            <a:extLst>
              <a:ext uri="{FF2B5EF4-FFF2-40B4-BE49-F238E27FC236}">
                <a16:creationId xmlns:a16="http://schemas.microsoft.com/office/drawing/2014/main" id="{974A04CF-6EB7-4961-AE17-355DC9E4E0F2}"/>
              </a:ext>
            </a:extLst>
          </p:cNvPr>
          <p:cNvCxnSpPr/>
          <p:nvPr/>
        </p:nvCxnSpPr>
        <p:spPr>
          <a:xfrm>
            <a:off x="1105319" y="2964264"/>
            <a:ext cx="10319657" cy="0"/>
          </a:xfrm>
          <a:prstGeom prst="line">
            <a:avLst/>
          </a:prstGeom>
          <a:ln w="57150">
            <a:solidFill>
              <a:srgbClr val="F27779"/>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8B5438B-7430-4044-993C-0A278FDA0DAB}"/>
              </a:ext>
            </a:extLst>
          </p:cNvPr>
          <p:cNvCxnSpPr/>
          <p:nvPr/>
        </p:nvCxnSpPr>
        <p:spPr>
          <a:xfrm>
            <a:off x="1105319" y="4453095"/>
            <a:ext cx="10319657" cy="0"/>
          </a:xfrm>
          <a:prstGeom prst="line">
            <a:avLst/>
          </a:prstGeom>
          <a:ln w="57150">
            <a:solidFill>
              <a:srgbClr val="F277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6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29CA-8152-486C-A171-5555111C2585}"/>
              </a:ext>
            </a:extLst>
          </p:cNvPr>
          <p:cNvSpPr>
            <a:spLocks noGrp="1"/>
          </p:cNvSpPr>
          <p:nvPr>
            <p:ph type="title"/>
          </p:nvPr>
        </p:nvSpPr>
        <p:spPr/>
        <p:txBody>
          <a:bodyPr/>
          <a:lstStyle/>
          <a:p>
            <a:r>
              <a:rPr lang="en-US" dirty="0" err="1"/>
              <a:t>ggplot</a:t>
            </a:r>
            <a:r>
              <a:rPr lang="en-US" dirty="0"/>
              <a:t> parts: Facets</a:t>
            </a:r>
          </a:p>
        </p:txBody>
      </p:sp>
      <p:sp>
        <p:nvSpPr>
          <p:cNvPr id="3" name="Content Placeholder 2">
            <a:extLst>
              <a:ext uri="{FF2B5EF4-FFF2-40B4-BE49-F238E27FC236}">
                <a16:creationId xmlns:a16="http://schemas.microsoft.com/office/drawing/2014/main" id="{0ACFAF5F-5DB4-4BE3-8F45-E26C4CEE5668}"/>
              </a:ext>
            </a:extLst>
          </p:cNvPr>
          <p:cNvSpPr>
            <a:spLocks noGrp="1"/>
          </p:cNvSpPr>
          <p:nvPr>
            <p:ph idx="1"/>
          </p:nvPr>
        </p:nvSpPr>
        <p:spPr>
          <a:xfrm>
            <a:off x="838201" y="1825625"/>
            <a:ext cx="6083300" cy="4351338"/>
          </a:xfrm>
        </p:spPr>
        <p:txBody>
          <a:bodyPr/>
          <a:lstStyle/>
          <a:p>
            <a:r>
              <a:rPr lang="en-US" dirty="0"/>
              <a:t>One amazing feature of </a:t>
            </a:r>
            <a:r>
              <a:rPr lang="en-US" dirty="0" err="1"/>
              <a:t>ggplot</a:t>
            </a:r>
            <a:r>
              <a:rPr lang="en-US" dirty="0"/>
              <a:t> is the ability to create a different plot for specific subsets of a variable</a:t>
            </a:r>
          </a:p>
          <a:p>
            <a:r>
              <a:rPr lang="en-US" dirty="0"/>
              <a:t>Use command </a:t>
            </a:r>
            <a:r>
              <a:rPr lang="en-US" dirty="0" err="1"/>
              <a:t>facet_wrap</a:t>
            </a:r>
            <a:r>
              <a:rPr lang="en-US" dirty="0"/>
              <a:t>(~variable) or </a:t>
            </a:r>
            <a:r>
              <a:rPr lang="en-US" dirty="0" err="1"/>
              <a:t>facet_grid</a:t>
            </a:r>
            <a:r>
              <a:rPr lang="en-US" dirty="0"/>
              <a:t>(~variable)</a:t>
            </a:r>
          </a:p>
          <a:p>
            <a:endParaRPr lang="en-US" dirty="0"/>
          </a:p>
          <a:p>
            <a:r>
              <a:rPr lang="en-US" dirty="0"/>
              <a:t>You could even facet it based on two variables: </a:t>
            </a:r>
          </a:p>
          <a:p>
            <a:pPr lvl="1"/>
            <a:r>
              <a:rPr lang="en-US" dirty="0" err="1"/>
              <a:t>facet_wrap</a:t>
            </a:r>
            <a:r>
              <a:rPr lang="en-US" dirty="0"/>
              <a:t>(variable1 ~ variable2)</a:t>
            </a:r>
          </a:p>
          <a:p>
            <a:endParaRPr lang="en-US" dirty="0"/>
          </a:p>
          <a:p>
            <a:endParaRPr lang="en-US" dirty="0"/>
          </a:p>
        </p:txBody>
      </p:sp>
      <p:sp>
        <p:nvSpPr>
          <p:cNvPr id="4" name="Slide Number Placeholder 3">
            <a:extLst>
              <a:ext uri="{FF2B5EF4-FFF2-40B4-BE49-F238E27FC236}">
                <a16:creationId xmlns:a16="http://schemas.microsoft.com/office/drawing/2014/main" id="{C5F1C4D4-0609-4285-AE96-522969FD79C2}"/>
              </a:ext>
            </a:extLst>
          </p:cNvPr>
          <p:cNvSpPr>
            <a:spLocks noGrp="1"/>
          </p:cNvSpPr>
          <p:nvPr>
            <p:ph type="sldNum" sz="quarter" idx="12"/>
          </p:nvPr>
        </p:nvSpPr>
        <p:spPr/>
        <p:txBody>
          <a:bodyPr/>
          <a:lstStyle/>
          <a:p>
            <a:fld id="{6D95AE55-B5F4-483D-AEFF-E8059F5502F5}" type="slidenum">
              <a:rPr lang="en-US" smtClean="0"/>
              <a:t>16</a:t>
            </a:fld>
            <a:endParaRPr lang="en-US"/>
          </a:p>
        </p:txBody>
      </p:sp>
      <p:pic>
        <p:nvPicPr>
          <p:cNvPr id="8" name="Picture 7">
            <a:extLst>
              <a:ext uri="{FF2B5EF4-FFF2-40B4-BE49-F238E27FC236}">
                <a16:creationId xmlns:a16="http://schemas.microsoft.com/office/drawing/2014/main" id="{038E66A2-08F0-4129-A8AC-E969591534FA}"/>
              </a:ext>
            </a:extLst>
          </p:cNvPr>
          <p:cNvPicPr>
            <a:picLocks noChangeAspect="1"/>
          </p:cNvPicPr>
          <p:nvPr/>
        </p:nvPicPr>
        <p:blipFill rotWithShape="1">
          <a:blip r:embed="rId2"/>
          <a:srcRect l="778" t="1363"/>
          <a:stretch/>
        </p:blipFill>
        <p:spPr>
          <a:xfrm>
            <a:off x="7201499" y="1988820"/>
            <a:ext cx="4990501" cy="3307371"/>
          </a:xfrm>
          <a:prstGeom prst="rect">
            <a:avLst/>
          </a:prstGeom>
        </p:spPr>
      </p:pic>
    </p:spTree>
    <p:extLst>
      <p:ext uri="{BB962C8B-B14F-4D97-AF65-F5344CB8AC3E}">
        <p14:creationId xmlns:p14="http://schemas.microsoft.com/office/powerpoint/2010/main" val="142015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41B3-1BBA-4C6A-9C26-01D87DBCFE75}"/>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773E8AD7-8E95-4E0D-AE76-953C911465F4}"/>
              </a:ext>
            </a:extLst>
          </p:cNvPr>
          <p:cNvSpPr>
            <a:spLocks noGrp="1"/>
          </p:cNvSpPr>
          <p:nvPr>
            <p:ph idx="1"/>
          </p:nvPr>
        </p:nvSpPr>
        <p:spPr>
          <a:xfrm>
            <a:off x="453531" y="1825625"/>
            <a:ext cx="5257800" cy="4351338"/>
          </a:xfrm>
          <a:solidFill>
            <a:schemeClr val="bg1"/>
          </a:solidFill>
        </p:spPr>
        <p:txBody>
          <a:bodyPr>
            <a:normAutofit/>
          </a:body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A90D7D40-7CA0-4B09-887F-D325769457B5}"/>
              </a:ext>
            </a:extLst>
          </p:cNvPr>
          <p:cNvSpPr>
            <a:spLocks noGrp="1"/>
          </p:cNvSpPr>
          <p:nvPr>
            <p:ph type="sldNum" sz="quarter" idx="12"/>
          </p:nvPr>
        </p:nvSpPr>
        <p:spPr/>
        <p:txBody>
          <a:bodyPr/>
          <a:lstStyle/>
          <a:p>
            <a:fld id="{6D95AE55-B5F4-483D-AEFF-E8059F5502F5}" type="slidenum">
              <a:rPr lang="en-US" smtClean="0"/>
              <a:t>17</a:t>
            </a:fld>
            <a:endParaRPr lang="en-US"/>
          </a:p>
        </p:txBody>
      </p:sp>
      <p:pic>
        <p:nvPicPr>
          <p:cNvPr id="5" name="Picture 4">
            <a:extLst>
              <a:ext uri="{FF2B5EF4-FFF2-40B4-BE49-F238E27FC236}">
                <a16:creationId xmlns:a16="http://schemas.microsoft.com/office/drawing/2014/main" id="{86195CC3-CF0F-4508-A43C-4415D09896E3}"/>
              </a:ext>
            </a:extLst>
          </p:cNvPr>
          <p:cNvPicPr>
            <a:picLocks noChangeAspect="1"/>
          </p:cNvPicPr>
          <p:nvPr/>
        </p:nvPicPr>
        <p:blipFill>
          <a:blip r:embed="rId3"/>
          <a:stretch>
            <a:fillRect/>
          </a:stretch>
        </p:blipFill>
        <p:spPr>
          <a:xfrm>
            <a:off x="6579282" y="1770920"/>
            <a:ext cx="5159187" cy="3810330"/>
          </a:xfrm>
          <a:prstGeom prst="rect">
            <a:avLst/>
          </a:prstGeom>
        </p:spPr>
      </p:pic>
      <p:sp>
        <p:nvSpPr>
          <p:cNvPr id="6" name="Content Placeholder 2">
            <a:extLst>
              <a:ext uri="{FF2B5EF4-FFF2-40B4-BE49-F238E27FC236}">
                <a16:creationId xmlns:a16="http://schemas.microsoft.com/office/drawing/2014/main" id="{44ABF550-409D-4FE5-9680-BC377AED9193}"/>
              </a:ext>
            </a:extLst>
          </p:cNvPr>
          <p:cNvSpPr txBox="1">
            <a:spLocks/>
          </p:cNvSpPr>
          <p:nvPr/>
        </p:nvSpPr>
        <p:spPr>
          <a:xfrm>
            <a:off x="453531" y="1904633"/>
            <a:ext cx="52578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a:p>
            <a:pPr marL="0" indent="0">
              <a:buNone/>
            </a:pPr>
            <a:endParaRPr lang="en-US" sz="2000" dirty="0" err="1">
              <a:latin typeface="Consolas" panose="020B0609020204030204" pitchFamily="49" charset="0"/>
            </a:endParaRPr>
          </a:p>
        </p:txBody>
      </p:sp>
      <p:pic>
        <p:nvPicPr>
          <p:cNvPr id="7" name="Picture 6">
            <a:extLst>
              <a:ext uri="{FF2B5EF4-FFF2-40B4-BE49-F238E27FC236}">
                <a16:creationId xmlns:a16="http://schemas.microsoft.com/office/drawing/2014/main" id="{0A71FCA9-CB21-400B-9214-22248499FA3F}"/>
              </a:ext>
            </a:extLst>
          </p:cNvPr>
          <p:cNvPicPr>
            <a:picLocks noChangeAspect="1"/>
          </p:cNvPicPr>
          <p:nvPr/>
        </p:nvPicPr>
        <p:blipFill>
          <a:blip r:embed="rId4"/>
          <a:stretch>
            <a:fillRect/>
          </a:stretch>
        </p:blipFill>
        <p:spPr>
          <a:xfrm>
            <a:off x="6579281" y="1770920"/>
            <a:ext cx="5159187" cy="3810330"/>
          </a:xfrm>
          <a:prstGeom prst="rect">
            <a:avLst/>
          </a:prstGeom>
        </p:spPr>
      </p:pic>
      <p:sp>
        <p:nvSpPr>
          <p:cNvPr id="8" name="Content Placeholder 2">
            <a:extLst>
              <a:ext uri="{FF2B5EF4-FFF2-40B4-BE49-F238E27FC236}">
                <a16:creationId xmlns:a16="http://schemas.microsoft.com/office/drawing/2014/main" id="{F8D6F20A-61B4-474D-B068-328C2578E19C}"/>
              </a:ext>
            </a:extLst>
          </p:cNvPr>
          <p:cNvSpPr txBox="1">
            <a:spLocks/>
          </p:cNvSpPr>
          <p:nvPr/>
        </p:nvSpPr>
        <p:spPr>
          <a:xfrm>
            <a:off x="453531" y="1904633"/>
            <a:ext cx="5610208"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a:t>
            </a:r>
          </a:p>
        </p:txBody>
      </p:sp>
      <p:pic>
        <p:nvPicPr>
          <p:cNvPr id="10" name="Picture 9">
            <a:extLst>
              <a:ext uri="{FF2B5EF4-FFF2-40B4-BE49-F238E27FC236}">
                <a16:creationId xmlns:a16="http://schemas.microsoft.com/office/drawing/2014/main" id="{44F2A0B4-2952-4D03-8938-ED782660FB65}"/>
              </a:ext>
            </a:extLst>
          </p:cNvPr>
          <p:cNvPicPr>
            <a:picLocks noChangeAspect="1"/>
          </p:cNvPicPr>
          <p:nvPr/>
        </p:nvPicPr>
        <p:blipFill>
          <a:blip r:embed="rId5"/>
          <a:stretch>
            <a:fillRect/>
          </a:stretch>
        </p:blipFill>
        <p:spPr>
          <a:xfrm>
            <a:off x="6579281" y="1770920"/>
            <a:ext cx="5159187" cy="3810330"/>
          </a:xfrm>
          <a:prstGeom prst="rect">
            <a:avLst/>
          </a:prstGeom>
        </p:spPr>
      </p:pic>
      <p:pic>
        <p:nvPicPr>
          <p:cNvPr id="11" name="Picture 10">
            <a:extLst>
              <a:ext uri="{FF2B5EF4-FFF2-40B4-BE49-F238E27FC236}">
                <a16:creationId xmlns:a16="http://schemas.microsoft.com/office/drawing/2014/main" id="{D75DE99F-05AB-4069-912F-DC124EA17436}"/>
              </a:ext>
            </a:extLst>
          </p:cNvPr>
          <p:cNvPicPr>
            <a:picLocks noChangeAspect="1"/>
          </p:cNvPicPr>
          <p:nvPr/>
        </p:nvPicPr>
        <p:blipFill>
          <a:blip r:embed="rId6"/>
          <a:stretch>
            <a:fillRect/>
          </a:stretch>
        </p:blipFill>
        <p:spPr>
          <a:xfrm>
            <a:off x="6480671" y="1770920"/>
            <a:ext cx="5159187" cy="3810330"/>
          </a:xfrm>
          <a:prstGeom prst="rect">
            <a:avLst/>
          </a:prstGeom>
        </p:spPr>
      </p:pic>
      <p:sp>
        <p:nvSpPr>
          <p:cNvPr id="12" name="Content Placeholder 2">
            <a:extLst>
              <a:ext uri="{FF2B5EF4-FFF2-40B4-BE49-F238E27FC236}">
                <a16:creationId xmlns:a16="http://schemas.microsoft.com/office/drawing/2014/main" id="{B257BFA0-A0F5-4836-8AEE-9C43D21F52CE}"/>
              </a:ext>
            </a:extLst>
          </p:cNvPr>
          <p:cNvSpPr txBox="1">
            <a:spLocks/>
          </p:cNvSpPr>
          <p:nvPr/>
        </p:nvSpPr>
        <p:spPr>
          <a:xfrm>
            <a:off x="453529" y="1904633"/>
            <a:ext cx="57731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a:t>
            </a:r>
          </a:p>
        </p:txBody>
      </p:sp>
      <p:sp>
        <p:nvSpPr>
          <p:cNvPr id="13" name="Content Placeholder 2">
            <a:extLst>
              <a:ext uri="{FF2B5EF4-FFF2-40B4-BE49-F238E27FC236}">
                <a16:creationId xmlns:a16="http://schemas.microsoft.com/office/drawing/2014/main" id="{6019E757-75FA-4D4F-90E1-2891FEB69066}"/>
              </a:ext>
            </a:extLst>
          </p:cNvPr>
          <p:cNvSpPr txBox="1">
            <a:spLocks/>
          </p:cNvSpPr>
          <p:nvPr/>
        </p:nvSpPr>
        <p:spPr>
          <a:xfrm>
            <a:off x="453528" y="1904633"/>
            <a:ext cx="6027142" cy="468481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a:t>
            </a:r>
          </a:p>
          <a:p>
            <a:pPr marL="0" indent="0">
              <a:buNone/>
            </a:pPr>
            <a:endParaRPr lang="en-US" sz="2000" dirty="0">
              <a:latin typeface="Consolas" panose="020B0609020204030204" pitchFamily="49" charset="0"/>
            </a:endParaRPr>
          </a:p>
        </p:txBody>
      </p:sp>
      <p:pic>
        <p:nvPicPr>
          <p:cNvPr id="14" name="Picture 13">
            <a:extLst>
              <a:ext uri="{FF2B5EF4-FFF2-40B4-BE49-F238E27FC236}">
                <a16:creationId xmlns:a16="http://schemas.microsoft.com/office/drawing/2014/main" id="{FAD91EEF-1051-4643-85D0-8903932A2FAE}"/>
              </a:ext>
            </a:extLst>
          </p:cNvPr>
          <p:cNvPicPr>
            <a:picLocks noChangeAspect="1"/>
          </p:cNvPicPr>
          <p:nvPr/>
        </p:nvPicPr>
        <p:blipFill>
          <a:blip r:embed="rId7"/>
          <a:stretch>
            <a:fillRect/>
          </a:stretch>
        </p:blipFill>
        <p:spPr>
          <a:xfrm>
            <a:off x="6480670" y="1770920"/>
            <a:ext cx="5159187" cy="3810330"/>
          </a:xfrm>
          <a:prstGeom prst="rect">
            <a:avLst/>
          </a:prstGeom>
        </p:spPr>
      </p:pic>
      <p:sp>
        <p:nvSpPr>
          <p:cNvPr id="15" name="Content Placeholder 2">
            <a:extLst>
              <a:ext uri="{FF2B5EF4-FFF2-40B4-BE49-F238E27FC236}">
                <a16:creationId xmlns:a16="http://schemas.microsoft.com/office/drawing/2014/main" id="{5A12B569-6D7E-4E5E-9E80-47EA26907E91}"/>
              </a:ext>
            </a:extLst>
          </p:cNvPr>
          <p:cNvSpPr txBox="1">
            <a:spLocks/>
          </p:cNvSpPr>
          <p:nvPr/>
        </p:nvSpPr>
        <p:spPr>
          <a:xfrm>
            <a:off x="396069" y="1854102"/>
            <a:ext cx="6027142" cy="4684810"/>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a:t>
            </a:r>
          </a:p>
          <a:p>
            <a:pPr marL="0" indent="0">
              <a:buNone/>
            </a:pPr>
            <a:endParaRPr lang="en-US" sz="2000" dirty="0">
              <a:latin typeface="Consolas" panose="020B0609020204030204" pitchFamily="49" charset="0"/>
            </a:endParaRPr>
          </a:p>
        </p:txBody>
      </p:sp>
      <p:pic>
        <p:nvPicPr>
          <p:cNvPr id="17" name="Picture 16">
            <a:extLst>
              <a:ext uri="{FF2B5EF4-FFF2-40B4-BE49-F238E27FC236}">
                <a16:creationId xmlns:a16="http://schemas.microsoft.com/office/drawing/2014/main" id="{87678B67-50CB-4252-AF67-B1A310A3CA50}"/>
              </a:ext>
            </a:extLst>
          </p:cNvPr>
          <p:cNvPicPr>
            <a:picLocks noChangeAspect="1"/>
          </p:cNvPicPr>
          <p:nvPr/>
        </p:nvPicPr>
        <p:blipFill rotWithShape="1">
          <a:blip r:embed="rId8"/>
          <a:srcRect t="1078"/>
          <a:stretch/>
        </p:blipFill>
        <p:spPr>
          <a:xfrm>
            <a:off x="6579280" y="1811990"/>
            <a:ext cx="5159187" cy="3769259"/>
          </a:xfrm>
          <a:prstGeom prst="rect">
            <a:avLst/>
          </a:prstGeom>
        </p:spPr>
      </p:pic>
      <p:sp>
        <p:nvSpPr>
          <p:cNvPr id="18" name="Content Placeholder 2">
            <a:extLst>
              <a:ext uri="{FF2B5EF4-FFF2-40B4-BE49-F238E27FC236}">
                <a16:creationId xmlns:a16="http://schemas.microsoft.com/office/drawing/2014/main" id="{59C62002-600E-45B5-B1B0-AA07F8234FDF}"/>
              </a:ext>
            </a:extLst>
          </p:cNvPr>
          <p:cNvSpPr txBox="1">
            <a:spLocks/>
          </p:cNvSpPr>
          <p:nvPr/>
        </p:nvSpPr>
        <p:spPr>
          <a:xfrm>
            <a:off x="396069" y="1874569"/>
            <a:ext cx="6027142" cy="4846906"/>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theme_bw</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p:txBody>
      </p:sp>
      <p:pic>
        <p:nvPicPr>
          <p:cNvPr id="19" name="Picture 18">
            <a:extLst>
              <a:ext uri="{FF2B5EF4-FFF2-40B4-BE49-F238E27FC236}">
                <a16:creationId xmlns:a16="http://schemas.microsoft.com/office/drawing/2014/main" id="{0444C18E-B2FE-47CB-B83E-62E28CC04C5E}"/>
              </a:ext>
            </a:extLst>
          </p:cNvPr>
          <p:cNvPicPr>
            <a:picLocks noChangeAspect="1"/>
          </p:cNvPicPr>
          <p:nvPr/>
        </p:nvPicPr>
        <p:blipFill rotWithShape="1">
          <a:blip r:embed="rId9"/>
          <a:srcRect t="828" b="-1"/>
          <a:stretch/>
        </p:blipFill>
        <p:spPr>
          <a:xfrm>
            <a:off x="6529974" y="1770919"/>
            <a:ext cx="5159187" cy="3778819"/>
          </a:xfrm>
          <a:prstGeom prst="rect">
            <a:avLst/>
          </a:prstGeom>
        </p:spPr>
      </p:pic>
    </p:spTree>
    <p:extLst>
      <p:ext uri="{BB962C8B-B14F-4D97-AF65-F5344CB8AC3E}">
        <p14:creationId xmlns:p14="http://schemas.microsoft.com/office/powerpoint/2010/main" val="12879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15"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AC7F-FE4B-4598-A2E3-A0AE0BA1B879}"/>
              </a:ext>
            </a:extLst>
          </p:cNvPr>
          <p:cNvSpPr>
            <a:spLocks noGrp="1"/>
          </p:cNvSpPr>
          <p:nvPr>
            <p:ph type="title"/>
          </p:nvPr>
        </p:nvSpPr>
        <p:spPr/>
        <p:txBody>
          <a:bodyPr/>
          <a:lstStyle/>
          <a:p>
            <a:r>
              <a:rPr lang="en-US" dirty="0"/>
              <a:t>Plotting Approach</a:t>
            </a:r>
          </a:p>
        </p:txBody>
      </p:sp>
      <p:sp>
        <p:nvSpPr>
          <p:cNvPr id="3" name="Content Placeholder 2">
            <a:extLst>
              <a:ext uri="{FF2B5EF4-FFF2-40B4-BE49-F238E27FC236}">
                <a16:creationId xmlns:a16="http://schemas.microsoft.com/office/drawing/2014/main" id="{8D4E226E-10BE-4B8E-8B38-A08D1AE4F6BB}"/>
              </a:ext>
            </a:extLst>
          </p:cNvPr>
          <p:cNvSpPr>
            <a:spLocks noGrp="1"/>
          </p:cNvSpPr>
          <p:nvPr>
            <p:ph idx="1"/>
          </p:nvPr>
        </p:nvSpPr>
        <p:spPr/>
        <p:txBody>
          <a:bodyPr/>
          <a:lstStyle/>
          <a:p>
            <a:r>
              <a:rPr lang="en-US" dirty="0"/>
              <a:t>When starting out, it’s tempting to paste a lot of code from a previous figure or something you found online.</a:t>
            </a:r>
          </a:p>
          <a:p>
            <a:endParaRPr lang="en-US" dirty="0"/>
          </a:p>
          <a:p>
            <a:r>
              <a:rPr lang="en-US" dirty="0"/>
              <a:t>If you can, try not to do this. A better approach is to build it step by step, line by line. </a:t>
            </a:r>
          </a:p>
          <a:p>
            <a:pPr lvl="1"/>
            <a:r>
              <a:rPr lang="en-US" dirty="0"/>
              <a:t>Add just the skeleton, e.g., </a:t>
            </a:r>
            <a:r>
              <a:rPr lang="en-US" dirty="0" err="1"/>
              <a:t>ggplot</a:t>
            </a:r>
            <a:r>
              <a:rPr lang="en-US" dirty="0"/>
              <a:t>(</a:t>
            </a:r>
            <a:r>
              <a:rPr lang="en-US" dirty="0" err="1"/>
              <a:t>aes</a:t>
            </a:r>
            <a:r>
              <a:rPr lang="en-US" dirty="0"/>
              <a:t>()) + </a:t>
            </a:r>
            <a:r>
              <a:rPr lang="en-US" dirty="0" err="1"/>
              <a:t>geom_line</a:t>
            </a:r>
            <a:r>
              <a:rPr lang="en-US" dirty="0"/>
              <a:t>(), and build out</a:t>
            </a:r>
          </a:p>
          <a:p>
            <a:endParaRPr lang="en-US" dirty="0"/>
          </a:p>
          <a:p>
            <a:r>
              <a:rPr lang="en-US" dirty="0"/>
              <a:t>This will immediately identify where errors exist</a:t>
            </a:r>
          </a:p>
        </p:txBody>
      </p:sp>
      <p:sp>
        <p:nvSpPr>
          <p:cNvPr id="4" name="Slide Number Placeholder 3">
            <a:extLst>
              <a:ext uri="{FF2B5EF4-FFF2-40B4-BE49-F238E27FC236}">
                <a16:creationId xmlns:a16="http://schemas.microsoft.com/office/drawing/2014/main" id="{29C16906-5087-4AE6-A46B-E63AA1E9AC49}"/>
              </a:ext>
            </a:extLst>
          </p:cNvPr>
          <p:cNvSpPr>
            <a:spLocks noGrp="1"/>
          </p:cNvSpPr>
          <p:nvPr>
            <p:ph type="sldNum" sz="quarter" idx="12"/>
          </p:nvPr>
        </p:nvSpPr>
        <p:spPr/>
        <p:txBody>
          <a:bodyPr/>
          <a:lstStyle/>
          <a:p>
            <a:fld id="{6D95AE55-B5F4-483D-AEFF-E8059F5502F5}" type="slidenum">
              <a:rPr lang="en-US" smtClean="0"/>
              <a:t>18</a:t>
            </a:fld>
            <a:endParaRPr lang="en-US"/>
          </a:p>
        </p:txBody>
      </p:sp>
    </p:spTree>
    <p:extLst>
      <p:ext uri="{BB962C8B-B14F-4D97-AF65-F5344CB8AC3E}">
        <p14:creationId xmlns:p14="http://schemas.microsoft.com/office/powerpoint/2010/main" val="146314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290-65EE-4BCF-BD1A-0FB01851CF33}"/>
              </a:ext>
            </a:extLst>
          </p:cNvPr>
          <p:cNvSpPr>
            <a:spLocks noGrp="1"/>
          </p:cNvSpPr>
          <p:nvPr>
            <p:ph type="title"/>
          </p:nvPr>
        </p:nvSpPr>
        <p:spPr/>
        <p:txBody>
          <a:bodyPr/>
          <a:lstStyle/>
          <a:p>
            <a:r>
              <a:rPr lang="en-US" dirty="0"/>
              <a:t>Common </a:t>
            </a:r>
            <a:r>
              <a:rPr lang="en-US" dirty="0" err="1"/>
              <a:t>ggplot</a:t>
            </a:r>
            <a:r>
              <a:rPr lang="en-US" dirty="0"/>
              <a:t> errors</a:t>
            </a:r>
          </a:p>
        </p:txBody>
      </p:sp>
      <p:sp>
        <p:nvSpPr>
          <p:cNvPr id="3" name="Content Placeholder 2">
            <a:extLst>
              <a:ext uri="{FF2B5EF4-FFF2-40B4-BE49-F238E27FC236}">
                <a16:creationId xmlns:a16="http://schemas.microsoft.com/office/drawing/2014/main" id="{E4C955B0-E271-4481-8473-B4A92D3BC8FD}"/>
              </a:ext>
            </a:extLst>
          </p:cNvPr>
          <p:cNvSpPr>
            <a:spLocks noGrp="1"/>
          </p:cNvSpPr>
          <p:nvPr>
            <p:ph idx="1"/>
          </p:nvPr>
        </p:nvSpPr>
        <p:spPr>
          <a:xfrm>
            <a:off x="838200" y="1413145"/>
            <a:ext cx="5748580" cy="5308330"/>
          </a:xfrm>
        </p:spPr>
        <p:txBody>
          <a:bodyPr>
            <a:normAutofit lnSpcReduction="10000"/>
          </a:bodyPr>
          <a:lstStyle/>
          <a:p>
            <a:pPr marL="0" indent="0">
              <a:buNone/>
            </a:pPr>
            <a:r>
              <a:rPr lang="en-US" dirty="0"/>
              <a:t>The most common errors I see are:</a:t>
            </a:r>
          </a:p>
          <a:p>
            <a:r>
              <a:rPr lang="en-US" dirty="0"/>
              <a:t>What goes inside vs outside </a:t>
            </a:r>
            <a:r>
              <a:rPr lang="en-US" dirty="0" err="1"/>
              <a:t>aes</a:t>
            </a:r>
            <a:r>
              <a:rPr lang="en-US" dirty="0"/>
              <a:t>()</a:t>
            </a:r>
          </a:p>
          <a:p>
            <a:pPr lvl="1"/>
            <a:r>
              <a:rPr lang="en-US" dirty="0"/>
              <a:t>Items inside </a:t>
            </a:r>
            <a:r>
              <a:rPr lang="en-US" dirty="0" err="1"/>
              <a:t>aes</a:t>
            </a:r>
            <a:r>
              <a:rPr lang="en-US" dirty="0"/>
              <a:t>() are variables (changeable), outside are static</a:t>
            </a:r>
          </a:p>
          <a:p>
            <a:r>
              <a:rPr lang="en-US" dirty="0"/>
              <a:t>Jagged lines</a:t>
            </a:r>
          </a:p>
          <a:p>
            <a:pPr lvl="1"/>
            <a:r>
              <a:rPr lang="en-US" dirty="0"/>
              <a:t>You have multiple y points for each x point. Add a “group = variable2” to plot a line for each group</a:t>
            </a:r>
          </a:p>
          <a:p>
            <a:r>
              <a:rPr lang="en-US" dirty="0"/>
              <a:t>Color vs Fill</a:t>
            </a:r>
          </a:p>
          <a:p>
            <a:pPr lvl="1"/>
            <a:r>
              <a:rPr lang="en-US" dirty="0"/>
              <a:t>Easy mistake, remember the difference</a:t>
            </a:r>
          </a:p>
          <a:p>
            <a:r>
              <a:rPr lang="en-US" dirty="0"/>
              <a:t>Overwriting a theme</a:t>
            </a:r>
          </a:p>
          <a:p>
            <a:pPr lvl="1"/>
            <a:r>
              <a:rPr lang="en-US" dirty="0" err="1"/>
              <a:t>ggplot</a:t>
            </a:r>
            <a:r>
              <a:rPr lang="en-US" dirty="0"/>
              <a:t> will use the last theme settings you gave it</a:t>
            </a:r>
          </a:p>
        </p:txBody>
      </p:sp>
      <p:sp>
        <p:nvSpPr>
          <p:cNvPr id="4" name="Slide Number Placeholder 3">
            <a:extLst>
              <a:ext uri="{FF2B5EF4-FFF2-40B4-BE49-F238E27FC236}">
                <a16:creationId xmlns:a16="http://schemas.microsoft.com/office/drawing/2014/main" id="{1A495D90-4A97-426B-AD80-4FA3C9619B8D}"/>
              </a:ext>
            </a:extLst>
          </p:cNvPr>
          <p:cNvSpPr>
            <a:spLocks noGrp="1"/>
          </p:cNvSpPr>
          <p:nvPr>
            <p:ph type="sldNum" sz="quarter" idx="12"/>
          </p:nvPr>
        </p:nvSpPr>
        <p:spPr/>
        <p:txBody>
          <a:bodyPr/>
          <a:lstStyle/>
          <a:p>
            <a:fld id="{6D95AE55-B5F4-483D-AEFF-E8059F5502F5}" type="slidenum">
              <a:rPr lang="en-US" smtClean="0"/>
              <a:t>19</a:t>
            </a:fld>
            <a:endParaRPr lang="en-US"/>
          </a:p>
        </p:txBody>
      </p:sp>
      <p:pic>
        <p:nvPicPr>
          <p:cNvPr id="6" name="Picture 5">
            <a:extLst>
              <a:ext uri="{FF2B5EF4-FFF2-40B4-BE49-F238E27FC236}">
                <a16:creationId xmlns:a16="http://schemas.microsoft.com/office/drawing/2014/main" id="{70DB3C7F-6E7B-4AD4-BF96-3151F956CEEE}"/>
              </a:ext>
            </a:extLst>
          </p:cNvPr>
          <p:cNvPicPr>
            <a:picLocks noChangeAspect="1"/>
          </p:cNvPicPr>
          <p:nvPr/>
        </p:nvPicPr>
        <p:blipFill rotWithShape="1">
          <a:blip r:embed="rId2"/>
          <a:srcRect l="916" t="575"/>
          <a:stretch/>
        </p:blipFill>
        <p:spPr>
          <a:xfrm>
            <a:off x="6881247" y="1825625"/>
            <a:ext cx="5310753" cy="3552666"/>
          </a:xfrm>
          <a:prstGeom prst="rect">
            <a:avLst/>
          </a:prstGeom>
        </p:spPr>
      </p:pic>
    </p:spTree>
    <p:extLst>
      <p:ext uri="{BB962C8B-B14F-4D97-AF65-F5344CB8AC3E}">
        <p14:creationId xmlns:p14="http://schemas.microsoft.com/office/powerpoint/2010/main" val="336692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B181-329B-40E6-B14F-21E78D7563CB}"/>
              </a:ext>
            </a:extLst>
          </p:cNvPr>
          <p:cNvSpPr>
            <a:spLocks noGrp="1"/>
          </p:cNvSpPr>
          <p:nvPr>
            <p:ph type="title"/>
          </p:nvPr>
        </p:nvSpPr>
        <p:spPr/>
        <p:txBody>
          <a:bodyPr/>
          <a:lstStyle/>
          <a:p>
            <a:r>
              <a:rPr lang="en-US" dirty="0"/>
              <a:t>Welcome Back!</a:t>
            </a:r>
          </a:p>
        </p:txBody>
      </p:sp>
      <p:sp>
        <p:nvSpPr>
          <p:cNvPr id="3" name="Content Placeholder 2">
            <a:extLst>
              <a:ext uri="{FF2B5EF4-FFF2-40B4-BE49-F238E27FC236}">
                <a16:creationId xmlns:a16="http://schemas.microsoft.com/office/drawing/2014/main" id="{AF17B8D6-64F8-4488-8642-7611696D9465}"/>
              </a:ext>
            </a:extLst>
          </p:cNvPr>
          <p:cNvSpPr>
            <a:spLocks noGrp="1"/>
          </p:cNvSpPr>
          <p:nvPr>
            <p:ph idx="1"/>
          </p:nvPr>
        </p:nvSpPr>
        <p:spPr>
          <a:xfrm>
            <a:off x="838200" y="1825625"/>
            <a:ext cx="6653645" cy="4846906"/>
          </a:xfrm>
        </p:spPr>
        <p:txBody>
          <a:bodyPr>
            <a:normAutofit/>
          </a:bodyPr>
          <a:lstStyle/>
          <a:p>
            <a:pPr marL="0" indent="0">
              <a:buNone/>
            </a:pPr>
            <a:r>
              <a:rPr lang="en-US" dirty="0"/>
              <a:t>Today we have 10 participants</a:t>
            </a:r>
          </a:p>
          <a:p>
            <a:endParaRPr lang="en-US" dirty="0"/>
          </a:p>
          <a:p>
            <a:pPr marL="0" indent="0">
              <a:buNone/>
            </a:pPr>
            <a:r>
              <a:rPr lang="en-US" dirty="0"/>
              <a:t>What you’ll need today:</a:t>
            </a:r>
          </a:p>
          <a:p>
            <a:pPr lvl="1"/>
            <a:r>
              <a:rPr lang="en-US" dirty="0"/>
              <a:t>Computer with R &amp; RStudio installed</a:t>
            </a:r>
          </a:p>
          <a:p>
            <a:pPr lvl="1"/>
            <a:r>
              <a:rPr lang="en-US" dirty="0"/>
              <a:t>Files that Justin emailed over</a:t>
            </a:r>
          </a:p>
          <a:p>
            <a:endParaRPr lang="en-US" dirty="0"/>
          </a:p>
          <a:p>
            <a:pPr marL="0" indent="0">
              <a:buNone/>
            </a:pPr>
            <a:r>
              <a:rPr lang="en-US" sz="2400" dirty="0"/>
              <a:t>If there is something that is wrong (e.g., broken link) or poorly explained (Justin’s teaching), please let me know and write it down. After the course, fill out survey to give me feedback on improvements</a:t>
            </a:r>
          </a:p>
        </p:txBody>
      </p:sp>
      <p:sp>
        <p:nvSpPr>
          <p:cNvPr id="4" name="Slide Number Placeholder 3">
            <a:extLst>
              <a:ext uri="{FF2B5EF4-FFF2-40B4-BE49-F238E27FC236}">
                <a16:creationId xmlns:a16="http://schemas.microsoft.com/office/drawing/2014/main" id="{0517DE60-94E6-41D2-9303-4D442F8BF45B}"/>
              </a:ext>
            </a:extLst>
          </p:cNvPr>
          <p:cNvSpPr>
            <a:spLocks noGrp="1"/>
          </p:cNvSpPr>
          <p:nvPr>
            <p:ph type="sldNum" sz="quarter" idx="12"/>
          </p:nvPr>
        </p:nvSpPr>
        <p:spPr/>
        <p:txBody>
          <a:bodyPr/>
          <a:lstStyle/>
          <a:p>
            <a:fld id="{6D95AE55-B5F4-483D-AEFF-E8059F5502F5}" type="slidenum">
              <a:rPr lang="en-US" smtClean="0"/>
              <a:t>2</a:t>
            </a:fld>
            <a:endParaRPr lang="en-US"/>
          </a:p>
        </p:txBody>
      </p:sp>
    </p:spTree>
    <p:extLst>
      <p:ext uri="{BB962C8B-B14F-4D97-AF65-F5344CB8AC3E}">
        <p14:creationId xmlns:p14="http://schemas.microsoft.com/office/powerpoint/2010/main" val="2589173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30FE-9AAF-4CA8-90A0-9E9DE0B0BC8C}"/>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60BBBAB5-371B-444C-A646-6ECB2D6E037D}"/>
              </a:ext>
            </a:extLst>
          </p:cNvPr>
          <p:cNvSpPr>
            <a:spLocks noGrp="1"/>
          </p:cNvSpPr>
          <p:nvPr>
            <p:ph idx="1"/>
          </p:nvPr>
        </p:nvSpPr>
        <p:spPr/>
        <p:txBody>
          <a:bodyPr/>
          <a:lstStyle/>
          <a:p>
            <a:r>
              <a:rPr lang="en-US" dirty="0"/>
              <a:t>In RStudio, we’ll run through the script</a:t>
            </a:r>
          </a:p>
          <a:p>
            <a:r>
              <a:rPr lang="en-US" dirty="0"/>
              <a:t>Towards the end, let’s make it a little bit free-form. If you have a question about how to modify the plot, challenge me.</a:t>
            </a:r>
          </a:p>
          <a:p>
            <a:endParaRPr lang="en-US" dirty="0"/>
          </a:p>
          <a:p>
            <a:r>
              <a:rPr lang="en-US" dirty="0"/>
              <a:t>If you need another explanation later, Dr. </a:t>
            </a:r>
            <a:r>
              <a:rPr lang="en-US" dirty="0" err="1"/>
              <a:t>Lendway’s</a:t>
            </a:r>
            <a:r>
              <a:rPr lang="en-US" dirty="0"/>
              <a:t> videos are great! </a:t>
            </a:r>
          </a:p>
          <a:p>
            <a:pPr lvl="1"/>
            <a:r>
              <a:rPr lang="en-US" dirty="0">
                <a:hlinkClick r:id="rId2"/>
              </a:rPr>
              <a:t>Intro to </a:t>
            </a:r>
            <a:r>
              <a:rPr lang="en-US" dirty="0" err="1">
                <a:hlinkClick r:id="rId2"/>
              </a:rPr>
              <a:t>ggplot</a:t>
            </a:r>
            <a:r>
              <a:rPr lang="en-US" dirty="0">
                <a:hlinkClick r:id="rId2"/>
              </a:rPr>
              <a:t>() – 8 min</a:t>
            </a:r>
            <a:endParaRPr lang="en-US" dirty="0"/>
          </a:p>
          <a:p>
            <a:pPr lvl="1"/>
            <a:r>
              <a:rPr lang="en-US" dirty="0">
                <a:hlinkClick r:id="rId3"/>
              </a:rPr>
              <a:t>Common </a:t>
            </a:r>
            <a:r>
              <a:rPr lang="en-US" dirty="0" err="1">
                <a:hlinkClick r:id="rId3"/>
              </a:rPr>
              <a:t>ggplot</a:t>
            </a:r>
            <a:r>
              <a:rPr lang="en-US" dirty="0">
                <a:hlinkClick r:id="rId3"/>
              </a:rPr>
              <a:t> mistakes – 3 min</a:t>
            </a:r>
            <a:endParaRPr lang="en-US" dirty="0"/>
          </a:p>
          <a:p>
            <a:pPr lvl="1"/>
            <a:r>
              <a:rPr lang="en-US" dirty="0" err="1">
                <a:hlinkClick r:id="rId4"/>
              </a:rPr>
              <a:t>ggplot</a:t>
            </a:r>
            <a:r>
              <a:rPr lang="en-US" dirty="0">
                <a:hlinkClick r:id="rId4"/>
              </a:rPr>
              <a:t> demo – 32 min</a:t>
            </a:r>
            <a:endParaRPr lang="en-US" dirty="0"/>
          </a:p>
          <a:p>
            <a:pPr lvl="1"/>
            <a:r>
              <a:rPr lang="en-US" dirty="0"/>
              <a:t>These videos support material on </a:t>
            </a:r>
            <a:r>
              <a:rPr lang="en-US" dirty="0">
                <a:hlinkClick r:id="rId5"/>
              </a:rPr>
              <a:t>her learning website</a:t>
            </a:r>
            <a:endParaRPr lang="en-US" dirty="0"/>
          </a:p>
        </p:txBody>
      </p:sp>
      <p:sp>
        <p:nvSpPr>
          <p:cNvPr id="4" name="Slide Number Placeholder 3">
            <a:extLst>
              <a:ext uri="{FF2B5EF4-FFF2-40B4-BE49-F238E27FC236}">
                <a16:creationId xmlns:a16="http://schemas.microsoft.com/office/drawing/2014/main" id="{9322444E-FDBC-4693-919A-E90C77F9ACBA}"/>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3796622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2ED5-DAB2-435B-A465-CFA0CC1B170F}"/>
              </a:ext>
            </a:extLst>
          </p:cNvPr>
          <p:cNvSpPr>
            <a:spLocks noGrp="1"/>
          </p:cNvSpPr>
          <p:nvPr>
            <p:ph type="title"/>
          </p:nvPr>
        </p:nvSpPr>
        <p:spPr/>
        <p:txBody>
          <a:bodyPr/>
          <a:lstStyle/>
          <a:p>
            <a:r>
              <a:rPr lang="en-US" sz="6000" b="1" dirty="0"/>
              <a:t>6 – Basic Analysis</a:t>
            </a:r>
            <a:endParaRPr lang="en-US" dirty="0"/>
          </a:p>
        </p:txBody>
      </p:sp>
      <p:sp>
        <p:nvSpPr>
          <p:cNvPr id="3" name="Text Placeholder 2">
            <a:extLst>
              <a:ext uri="{FF2B5EF4-FFF2-40B4-BE49-F238E27FC236}">
                <a16:creationId xmlns:a16="http://schemas.microsoft.com/office/drawing/2014/main" id="{F5EDF0B5-5782-46D6-9BA6-78CBC472DFE1}"/>
              </a:ext>
            </a:extLst>
          </p:cNvPr>
          <p:cNvSpPr>
            <a:spLocks noGrp="1"/>
          </p:cNvSpPr>
          <p:nvPr>
            <p:ph type="body" idx="1"/>
          </p:nvPr>
        </p:nvSpPr>
        <p:spPr/>
        <p:txBody>
          <a:bodyPr/>
          <a:lstStyle/>
          <a:p>
            <a:r>
              <a:rPr lang="en-US" dirty="0"/>
              <a:t>Because using 30-year-old Excel macros is so yesterday</a:t>
            </a:r>
          </a:p>
        </p:txBody>
      </p:sp>
      <p:sp>
        <p:nvSpPr>
          <p:cNvPr id="4" name="Slide Number Placeholder 3">
            <a:extLst>
              <a:ext uri="{FF2B5EF4-FFF2-40B4-BE49-F238E27FC236}">
                <a16:creationId xmlns:a16="http://schemas.microsoft.com/office/drawing/2014/main" id="{0B0770E4-372F-4D34-9F58-192BB8FC1A78}"/>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3660981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A0C7-A92F-49A5-8C56-456A74558847}"/>
              </a:ext>
            </a:extLst>
          </p:cNvPr>
          <p:cNvSpPr>
            <a:spLocks noGrp="1"/>
          </p:cNvSpPr>
          <p:nvPr>
            <p:ph type="title"/>
          </p:nvPr>
        </p:nvSpPr>
        <p:spPr/>
        <p:txBody>
          <a:bodyPr/>
          <a:lstStyle/>
          <a:p>
            <a:r>
              <a:rPr lang="en-US" dirty="0"/>
              <a:t>table() and summary()</a:t>
            </a:r>
          </a:p>
        </p:txBody>
      </p:sp>
      <p:sp>
        <p:nvSpPr>
          <p:cNvPr id="3" name="Content Placeholder 2">
            <a:extLst>
              <a:ext uri="{FF2B5EF4-FFF2-40B4-BE49-F238E27FC236}">
                <a16:creationId xmlns:a16="http://schemas.microsoft.com/office/drawing/2014/main" id="{145710BE-E00E-4AB3-ACC3-0981648DF63B}"/>
              </a:ext>
            </a:extLst>
          </p:cNvPr>
          <p:cNvSpPr>
            <a:spLocks noGrp="1"/>
          </p:cNvSpPr>
          <p:nvPr>
            <p:ph idx="1"/>
          </p:nvPr>
        </p:nvSpPr>
        <p:spPr>
          <a:xfrm>
            <a:off x="838200" y="1825625"/>
            <a:ext cx="6105211" cy="4351338"/>
          </a:xfrm>
        </p:spPr>
        <p:txBody>
          <a:bodyPr/>
          <a:lstStyle/>
          <a:p>
            <a:r>
              <a:rPr lang="en-US" dirty="0"/>
              <a:t>These two functions quickly summarize your data</a:t>
            </a:r>
          </a:p>
          <a:p>
            <a:endParaRPr lang="en-US" dirty="0"/>
          </a:p>
          <a:p>
            <a:r>
              <a:rPr lang="en-US" dirty="0"/>
              <a:t>table() makes a 1x1 or 1x2 summary table of all your counts by variable </a:t>
            </a:r>
          </a:p>
          <a:p>
            <a:pPr lvl="1"/>
            <a:r>
              <a:rPr lang="en-US" dirty="0"/>
              <a:t>table(variable1, variable2)</a:t>
            </a:r>
          </a:p>
          <a:p>
            <a:endParaRPr lang="en-US" dirty="0"/>
          </a:p>
          <a:p>
            <a:r>
              <a:rPr lang="en-US" dirty="0"/>
              <a:t>summary() is a quartile distribution of your continuous data</a:t>
            </a:r>
          </a:p>
        </p:txBody>
      </p:sp>
      <p:sp>
        <p:nvSpPr>
          <p:cNvPr id="4" name="Slide Number Placeholder 3">
            <a:extLst>
              <a:ext uri="{FF2B5EF4-FFF2-40B4-BE49-F238E27FC236}">
                <a16:creationId xmlns:a16="http://schemas.microsoft.com/office/drawing/2014/main" id="{A610889C-6331-4F04-A84C-741C57EEAECB}"/>
              </a:ext>
            </a:extLst>
          </p:cNvPr>
          <p:cNvSpPr>
            <a:spLocks noGrp="1"/>
          </p:cNvSpPr>
          <p:nvPr>
            <p:ph type="sldNum" sz="quarter" idx="12"/>
          </p:nvPr>
        </p:nvSpPr>
        <p:spPr/>
        <p:txBody>
          <a:bodyPr/>
          <a:lstStyle/>
          <a:p>
            <a:fld id="{6D95AE55-B5F4-483D-AEFF-E8059F5502F5}" type="slidenum">
              <a:rPr lang="en-US" smtClean="0"/>
              <a:t>22</a:t>
            </a:fld>
            <a:endParaRPr lang="en-US"/>
          </a:p>
        </p:txBody>
      </p:sp>
      <p:pic>
        <p:nvPicPr>
          <p:cNvPr id="6" name="Picture 5">
            <a:extLst>
              <a:ext uri="{FF2B5EF4-FFF2-40B4-BE49-F238E27FC236}">
                <a16:creationId xmlns:a16="http://schemas.microsoft.com/office/drawing/2014/main" id="{B3688E68-C205-4273-89F6-7C0BED74023D}"/>
              </a:ext>
            </a:extLst>
          </p:cNvPr>
          <p:cNvPicPr>
            <a:picLocks noChangeAspect="1"/>
          </p:cNvPicPr>
          <p:nvPr/>
        </p:nvPicPr>
        <p:blipFill>
          <a:blip r:embed="rId2"/>
          <a:stretch>
            <a:fillRect/>
          </a:stretch>
        </p:blipFill>
        <p:spPr>
          <a:xfrm>
            <a:off x="7219652" y="1825625"/>
            <a:ext cx="4972348" cy="3848534"/>
          </a:xfrm>
          <a:prstGeom prst="rect">
            <a:avLst/>
          </a:prstGeom>
        </p:spPr>
      </p:pic>
    </p:spTree>
    <p:extLst>
      <p:ext uri="{BB962C8B-B14F-4D97-AF65-F5344CB8AC3E}">
        <p14:creationId xmlns:p14="http://schemas.microsoft.com/office/powerpoint/2010/main" val="610390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err="1"/>
              <a:t>group_by</a:t>
            </a:r>
            <a:r>
              <a:rPr lang="en-US" dirty="0"/>
              <a:t>()</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a:xfrm>
            <a:off x="838200" y="1825625"/>
            <a:ext cx="5803760" cy="4314606"/>
          </a:xfrm>
        </p:spPr>
        <p:txBody>
          <a:bodyPr/>
          <a:lstStyle/>
          <a:p>
            <a:r>
              <a:rPr lang="en-US" dirty="0" err="1"/>
              <a:t>group_by</a:t>
            </a:r>
            <a:r>
              <a:rPr lang="en-US" dirty="0"/>
              <a:t>() %&gt;% summarize()</a:t>
            </a:r>
          </a:p>
          <a:p>
            <a:pPr lvl="1"/>
            <a:r>
              <a:rPr lang="en-US" dirty="0"/>
              <a:t>Together, these are like a pivot table</a:t>
            </a:r>
          </a:p>
          <a:p>
            <a:endParaRPr lang="en-US" dirty="0"/>
          </a:p>
          <a:p>
            <a:r>
              <a:rPr lang="en-US" dirty="0" err="1"/>
              <a:t>group_by</a:t>
            </a:r>
            <a:r>
              <a:rPr lang="en-US" dirty="0"/>
              <a:t>() can be used to produce grouped calculations in mutate()</a:t>
            </a:r>
          </a:p>
          <a:p>
            <a:endParaRPr lang="en-US" dirty="0"/>
          </a:p>
          <a:p>
            <a:r>
              <a:rPr lang="en-US" dirty="0"/>
              <a:t>Very fast and useful way to view data summaries</a:t>
            </a:r>
          </a:p>
          <a:p>
            <a:endParaRPr lang="en-US" dirty="0"/>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23</a:t>
            </a:fld>
            <a:endParaRPr lang="en-US"/>
          </a:p>
        </p:txBody>
      </p:sp>
      <p:sp>
        <p:nvSpPr>
          <p:cNvPr id="5" name="Content Placeholder 2">
            <a:extLst>
              <a:ext uri="{FF2B5EF4-FFF2-40B4-BE49-F238E27FC236}">
                <a16:creationId xmlns:a16="http://schemas.microsoft.com/office/drawing/2014/main" id="{94100794-0892-44FC-8880-B43F936D1B77}"/>
              </a:ext>
            </a:extLst>
          </p:cNvPr>
          <p:cNvSpPr txBox="1">
            <a:spLocks/>
          </p:cNvSpPr>
          <p:nvPr/>
        </p:nvSpPr>
        <p:spPr>
          <a:xfrm>
            <a:off x="7132165" y="1917953"/>
            <a:ext cx="4909075" cy="3441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%&gt;%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group_by</a:t>
            </a:r>
            <a:r>
              <a:rPr lang="en-US" sz="2000" dirty="0">
                <a:latin typeface="Consolas" panose="020B0609020204030204" pitchFamily="49" charset="0"/>
              </a:rPr>
              <a:t>(Year) %&gt;%</a:t>
            </a:r>
          </a:p>
          <a:p>
            <a:pPr marL="0" indent="0">
              <a:buNone/>
            </a:pPr>
            <a:r>
              <a:rPr lang="en-US" sz="2000" dirty="0">
                <a:latin typeface="Consolas" panose="020B0609020204030204" pitchFamily="49" charset="0"/>
              </a:rPr>
              <a:t>    summarize(newname =</a:t>
            </a:r>
          </a:p>
          <a:p>
            <a:pPr marL="0" indent="0">
              <a:buNone/>
            </a:pPr>
            <a:r>
              <a:rPr lang="en-US" sz="2000" dirty="0">
                <a:latin typeface="Consolas" panose="020B0609020204030204" pitchFamily="49" charset="0"/>
              </a:rPr>
              <a:t>              mean(variable1))</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grpSp>
        <p:nvGrpSpPr>
          <p:cNvPr id="8" name="Group 7">
            <a:extLst>
              <a:ext uri="{FF2B5EF4-FFF2-40B4-BE49-F238E27FC236}">
                <a16:creationId xmlns:a16="http://schemas.microsoft.com/office/drawing/2014/main" id="{30E4C453-243F-4620-8F0E-50317234915B}"/>
              </a:ext>
            </a:extLst>
          </p:cNvPr>
          <p:cNvGrpSpPr/>
          <p:nvPr/>
        </p:nvGrpSpPr>
        <p:grpSpPr>
          <a:xfrm>
            <a:off x="7079759" y="2590061"/>
            <a:ext cx="1429031" cy="1539812"/>
            <a:chOff x="7079759" y="2590061"/>
            <a:chExt cx="1429031" cy="1539812"/>
          </a:xfrm>
        </p:grpSpPr>
        <p:sp>
          <p:nvSpPr>
            <p:cNvPr id="6" name="Freeform: Shape 5">
              <a:extLst>
                <a:ext uri="{FF2B5EF4-FFF2-40B4-BE49-F238E27FC236}">
                  <a16:creationId xmlns:a16="http://schemas.microsoft.com/office/drawing/2014/main" id="{594841C5-23F1-49B7-B497-C3491DC38919}"/>
                </a:ext>
              </a:extLst>
            </p:cNvPr>
            <p:cNvSpPr/>
            <p:nvPr/>
          </p:nvSpPr>
          <p:spPr>
            <a:xfrm>
              <a:off x="7079759" y="2753248"/>
              <a:ext cx="1429031" cy="1376625"/>
            </a:xfrm>
            <a:custGeom>
              <a:avLst/>
              <a:gdLst>
                <a:gd name="connsiteX0" fmla="*/ 519978 w 1484592"/>
                <a:gd name="connsiteY0" fmla="*/ 0 h 1718268"/>
                <a:gd name="connsiteX1" fmla="*/ 168285 w 1484592"/>
                <a:gd name="connsiteY1" fmla="*/ 331595 h 1718268"/>
                <a:gd name="connsiteX2" fmla="*/ 77850 w 1484592"/>
                <a:gd name="connsiteY2" fmla="*/ 984738 h 1718268"/>
                <a:gd name="connsiteX3" fmla="*/ 1303749 w 1484592"/>
                <a:gd name="connsiteY3" fmla="*/ 1266092 h 1718268"/>
                <a:gd name="connsiteX4" fmla="*/ 1454474 w 1484592"/>
                <a:gd name="connsiteY4" fmla="*/ 1718268 h 1718268"/>
                <a:gd name="connsiteX0" fmla="*/ 579516 w 1544130"/>
                <a:gd name="connsiteY0" fmla="*/ 53901 h 1772169"/>
                <a:gd name="connsiteX1" fmla="*/ 227823 w 1544130"/>
                <a:gd name="connsiteY1" fmla="*/ 385496 h 1772169"/>
                <a:gd name="connsiteX2" fmla="*/ 137388 w 1544130"/>
                <a:gd name="connsiteY2" fmla="*/ 1038639 h 1772169"/>
                <a:gd name="connsiteX3" fmla="*/ 1363287 w 1544130"/>
                <a:gd name="connsiteY3" fmla="*/ 1319993 h 1772169"/>
                <a:gd name="connsiteX4" fmla="*/ 1514012 w 1544130"/>
                <a:gd name="connsiteY4" fmla="*/ 1772169 h 1772169"/>
                <a:gd name="connsiteX0" fmla="*/ 540709 w 1485227"/>
                <a:gd name="connsiteY0" fmla="*/ 0 h 1818752"/>
                <a:gd name="connsiteX1" fmla="*/ 168920 w 1485227"/>
                <a:gd name="connsiteY1" fmla="*/ 432079 h 1818752"/>
                <a:gd name="connsiteX2" fmla="*/ 78485 w 1485227"/>
                <a:gd name="connsiteY2" fmla="*/ 1085222 h 1818752"/>
                <a:gd name="connsiteX3" fmla="*/ 1304384 w 1485227"/>
                <a:gd name="connsiteY3" fmla="*/ 1366576 h 1818752"/>
                <a:gd name="connsiteX4" fmla="*/ 1455109 w 1485227"/>
                <a:gd name="connsiteY4" fmla="*/ 1818752 h 1818752"/>
                <a:gd name="connsiteX0" fmla="*/ 554022 w 1498540"/>
                <a:gd name="connsiteY0" fmla="*/ 0 h 1818752"/>
                <a:gd name="connsiteX1" fmla="*/ 182233 w 1498540"/>
                <a:gd name="connsiteY1" fmla="*/ 432079 h 1818752"/>
                <a:gd name="connsiteX2" fmla="*/ 91798 w 1498540"/>
                <a:gd name="connsiteY2" fmla="*/ 1085222 h 1818752"/>
                <a:gd name="connsiteX3" fmla="*/ 1317697 w 1498540"/>
                <a:gd name="connsiteY3" fmla="*/ 1366576 h 1818752"/>
                <a:gd name="connsiteX4" fmla="*/ 1468422 w 1498540"/>
                <a:gd name="connsiteY4" fmla="*/ 1818752 h 1818752"/>
                <a:gd name="connsiteX0" fmla="*/ 529983 w 1474501"/>
                <a:gd name="connsiteY0" fmla="*/ 0 h 1818752"/>
                <a:gd name="connsiteX1" fmla="*/ 158194 w 1474501"/>
                <a:gd name="connsiteY1" fmla="*/ 432079 h 1818752"/>
                <a:gd name="connsiteX2" fmla="*/ 97904 w 1474501"/>
                <a:gd name="connsiteY2" fmla="*/ 1155561 h 1818752"/>
                <a:gd name="connsiteX3" fmla="*/ 1293658 w 1474501"/>
                <a:gd name="connsiteY3" fmla="*/ 1366576 h 1818752"/>
                <a:gd name="connsiteX4" fmla="*/ 1444383 w 1474501"/>
                <a:gd name="connsiteY4" fmla="*/ 1818752 h 1818752"/>
                <a:gd name="connsiteX0" fmla="*/ 526261 w 1538200"/>
                <a:gd name="connsiteY0" fmla="*/ 0 h 1818752"/>
                <a:gd name="connsiteX1" fmla="*/ 154472 w 1538200"/>
                <a:gd name="connsiteY1" fmla="*/ 432079 h 1818752"/>
                <a:gd name="connsiteX2" fmla="*/ 94182 w 1538200"/>
                <a:gd name="connsiteY2" fmla="*/ 1155561 h 1818752"/>
                <a:gd name="connsiteX3" fmla="*/ 1420565 w 1538200"/>
                <a:gd name="connsiteY3" fmla="*/ 1266092 h 1818752"/>
                <a:gd name="connsiteX4" fmla="*/ 1440661 w 1538200"/>
                <a:gd name="connsiteY4" fmla="*/ 1818752 h 1818752"/>
                <a:gd name="connsiteX0" fmla="*/ 526261 w 1692076"/>
                <a:gd name="connsiteY0" fmla="*/ 0 h 1718269"/>
                <a:gd name="connsiteX1" fmla="*/ 154472 w 1692076"/>
                <a:gd name="connsiteY1" fmla="*/ 432079 h 1718269"/>
                <a:gd name="connsiteX2" fmla="*/ 94182 w 1692076"/>
                <a:gd name="connsiteY2" fmla="*/ 1155561 h 1718269"/>
                <a:gd name="connsiteX3" fmla="*/ 1420565 w 1692076"/>
                <a:gd name="connsiteY3" fmla="*/ 1266092 h 1718269"/>
                <a:gd name="connsiteX4" fmla="*/ 1681822 w 1692076"/>
                <a:gd name="connsiteY4" fmla="*/ 1718269 h 1718269"/>
                <a:gd name="connsiteX0" fmla="*/ 460041 w 1625856"/>
                <a:gd name="connsiteY0" fmla="*/ 0 h 1718269"/>
                <a:gd name="connsiteX1" fmla="*/ 27962 w 1625856"/>
                <a:gd name="connsiteY1" fmla="*/ 1155561 h 1718269"/>
                <a:gd name="connsiteX2" fmla="*/ 1354345 w 1625856"/>
                <a:gd name="connsiteY2" fmla="*/ 1266092 h 1718269"/>
                <a:gd name="connsiteX3" fmla="*/ 1615602 w 1625856"/>
                <a:gd name="connsiteY3" fmla="*/ 1718269 h 1718269"/>
                <a:gd name="connsiteX0" fmla="*/ 553658 w 1719473"/>
                <a:gd name="connsiteY0" fmla="*/ 0 h 1718269"/>
                <a:gd name="connsiteX1" fmla="*/ 121579 w 1719473"/>
                <a:gd name="connsiteY1" fmla="*/ 1155561 h 1718269"/>
                <a:gd name="connsiteX2" fmla="*/ 1447962 w 1719473"/>
                <a:gd name="connsiteY2" fmla="*/ 1266092 h 1718269"/>
                <a:gd name="connsiteX3" fmla="*/ 1709219 w 1719473"/>
                <a:gd name="connsiteY3" fmla="*/ 1718269 h 1718269"/>
                <a:gd name="connsiteX0" fmla="*/ 553658 w 1719473"/>
                <a:gd name="connsiteY0" fmla="*/ 0 h 1718269"/>
                <a:gd name="connsiteX1" fmla="*/ 121579 w 1719473"/>
                <a:gd name="connsiteY1" fmla="*/ 874207 h 1718269"/>
                <a:gd name="connsiteX2" fmla="*/ 1447962 w 1719473"/>
                <a:gd name="connsiteY2" fmla="*/ 1266092 h 1718269"/>
                <a:gd name="connsiteX3" fmla="*/ 1709219 w 1719473"/>
                <a:gd name="connsiteY3" fmla="*/ 1718269 h 1718269"/>
                <a:gd name="connsiteX0" fmla="*/ 586196 w 1752011"/>
                <a:gd name="connsiteY0" fmla="*/ 0 h 1718269"/>
                <a:gd name="connsiteX1" fmla="*/ 154117 w 1752011"/>
                <a:gd name="connsiteY1" fmla="*/ 874207 h 1718269"/>
                <a:gd name="connsiteX2" fmla="*/ 1480500 w 1752011"/>
                <a:gd name="connsiteY2" fmla="*/ 1266092 h 1718269"/>
                <a:gd name="connsiteX3" fmla="*/ 1741757 w 1752011"/>
                <a:gd name="connsiteY3" fmla="*/ 1718269 h 1718269"/>
                <a:gd name="connsiteX0" fmla="*/ 447739 w 1613554"/>
                <a:gd name="connsiteY0" fmla="*/ 0 h 1718269"/>
                <a:gd name="connsiteX1" fmla="*/ 15660 w 1613554"/>
                <a:gd name="connsiteY1" fmla="*/ 874207 h 1718269"/>
                <a:gd name="connsiteX2" fmla="*/ 1342043 w 1613554"/>
                <a:gd name="connsiteY2" fmla="*/ 1266092 h 1718269"/>
                <a:gd name="connsiteX3" fmla="*/ 1603300 w 1613554"/>
                <a:gd name="connsiteY3" fmla="*/ 1718269 h 1718269"/>
                <a:gd name="connsiteX0" fmla="*/ 447739 w 1429399"/>
                <a:gd name="connsiteY0" fmla="*/ 0 h 1728318"/>
                <a:gd name="connsiteX1" fmla="*/ 15660 w 1429399"/>
                <a:gd name="connsiteY1" fmla="*/ 874207 h 1728318"/>
                <a:gd name="connsiteX2" fmla="*/ 1342043 w 1429399"/>
                <a:gd name="connsiteY2" fmla="*/ 1266092 h 1728318"/>
                <a:gd name="connsiteX3" fmla="*/ 1241559 w 1429399"/>
                <a:gd name="connsiteY3" fmla="*/ 1728318 h 1728318"/>
                <a:gd name="connsiteX0" fmla="*/ 470705 w 1264525"/>
                <a:gd name="connsiteY0" fmla="*/ 0 h 1728318"/>
                <a:gd name="connsiteX1" fmla="*/ 38626 w 1264525"/>
                <a:gd name="connsiteY1" fmla="*/ 874207 h 1728318"/>
                <a:gd name="connsiteX2" fmla="*/ 1264525 w 1264525"/>
                <a:gd name="connsiteY2" fmla="*/ 1728318 h 1728318"/>
                <a:gd name="connsiteX0" fmla="*/ 477192 w 1371496"/>
                <a:gd name="connsiteY0" fmla="*/ 0 h 1376625"/>
                <a:gd name="connsiteX1" fmla="*/ 45113 w 1371496"/>
                <a:gd name="connsiteY1" fmla="*/ 874207 h 1376625"/>
                <a:gd name="connsiteX2" fmla="*/ 1371496 w 1371496"/>
                <a:gd name="connsiteY2" fmla="*/ 1376625 h 1376625"/>
                <a:gd name="connsiteX0" fmla="*/ 477192 w 1371496"/>
                <a:gd name="connsiteY0" fmla="*/ 0 h 1376625"/>
                <a:gd name="connsiteX1" fmla="*/ 45113 w 1371496"/>
                <a:gd name="connsiteY1" fmla="*/ 874207 h 1376625"/>
                <a:gd name="connsiteX2" fmla="*/ 1371496 w 1371496"/>
                <a:gd name="connsiteY2" fmla="*/ 1376625 h 1376625"/>
              </a:gdLst>
              <a:ahLst/>
              <a:cxnLst>
                <a:cxn ang="0">
                  <a:pos x="connsiteX0" y="connsiteY0"/>
                </a:cxn>
                <a:cxn ang="0">
                  <a:pos x="connsiteX1" y="connsiteY1"/>
                </a:cxn>
                <a:cxn ang="0">
                  <a:pos x="connsiteX2" y="connsiteY2"/>
                </a:cxn>
              </a:cxnLst>
              <a:rect l="l" t="t" r="r" b="b"/>
              <a:pathLst>
                <a:path w="1371496" h="1376625">
                  <a:moveTo>
                    <a:pt x="477192" y="0"/>
                  </a:moveTo>
                  <a:cubicBezTo>
                    <a:pt x="135967" y="230693"/>
                    <a:pt x="-103938" y="644770"/>
                    <a:pt x="45113" y="874207"/>
                  </a:cubicBezTo>
                  <a:cubicBezTo>
                    <a:pt x="194164" y="1103644"/>
                    <a:pt x="1116101" y="836944"/>
                    <a:pt x="1371496" y="137662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a:extLst>
                <a:ext uri="{FF2B5EF4-FFF2-40B4-BE49-F238E27FC236}">
                  <a16:creationId xmlns:a16="http://schemas.microsoft.com/office/drawing/2014/main" id="{6E146335-34B6-4004-85A6-6883D29C2F31}"/>
                </a:ext>
              </a:extLst>
            </p:cNvPr>
            <p:cNvSpPr/>
            <p:nvPr/>
          </p:nvSpPr>
          <p:spPr>
            <a:xfrm rot="3239678">
              <a:off x="7421356" y="2612570"/>
              <a:ext cx="326371" cy="28135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ontent Placeholder 2">
            <a:extLst>
              <a:ext uri="{FF2B5EF4-FFF2-40B4-BE49-F238E27FC236}">
                <a16:creationId xmlns:a16="http://schemas.microsoft.com/office/drawing/2014/main" id="{65952B7B-74BA-44A5-A252-858D2A0A19BD}"/>
              </a:ext>
            </a:extLst>
          </p:cNvPr>
          <p:cNvSpPr txBox="1">
            <a:spLocks/>
          </p:cNvSpPr>
          <p:nvPr/>
        </p:nvSpPr>
        <p:spPr>
          <a:xfrm>
            <a:off x="7552173" y="3964562"/>
            <a:ext cx="3801626" cy="217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Output: </a:t>
            </a:r>
          </a:p>
          <a:p>
            <a:pPr marL="0" indent="0" algn="ctr">
              <a:buNone/>
            </a:pPr>
            <a:r>
              <a:rPr lang="en-US" dirty="0"/>
              <a:t>For each year, what is the mean of variable1?</a:t>
            </a:r>
          </a:p>
          <a:p>
            <a:pPr marL="0" indent="0" algn="ctr">
              <a:buNone/>
            </a:pPr>
            <a:r>
              <a:rPr lang="en-US" sz="2400" dirty="0"/>
              <a:t>(New column is named “newname” here)</a:t>
            </a:r>
          </a:p>
        </p:txBody>
      </p:sp>
    </p:spTree>
    <p:extLst>
      <p:ext uri="{BB962C8B-B14F-4D97-AF65-F5344CB8AC3E}">
        <p14:creationId xmlns:p14="http://schemas.microsoft.com/office/powerpoint/2010/main" val="115312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a:t>ANOVA</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normAutofit lnSpcReduction="10000"/>
          </a:bodyPr>
          <a:lstStyle/>
          <a:p>
            <a:r>
              <a:rPr lang="en-US" dirty="0"/>
              <a:t>ANOVAs test whether categorical variables have different continuous distributions. For example:</a:t>
            </a:r>
          </a:p>
          <a:p>
            <a:pPr lvl="1"/>
            <a:r>
              <a:rPr lang="en-US" dirty="0"/>
              <a:t>Is mean length significantly different between species? </a:t>
            </a:r>
          </a:p>
          <a:p>
            <a:pPr lvl="1"/>
            <a:r>
              <a:rPr lang="en-US" dirty="0"/>
              <a:t>Different mean weights between years?</a:t>
            </a:r>
          </a:p>
          <a:p>
            <a:endParaRPr lang="en-US" dirty="0"/>
          </a:p>
          <a:p>
            <a:r>
              <a:rPr lang="en-US" dirty="0"/>
              <a:t>Use </a:t>
            </a:r>
            <a:r>
              <a:rPr lang="en-US" dirty="0" err="1"/>
              <a:t>aov</a:t>
            </a:r>
            <a:r>
              <a:rPr lang="en-US" dirty="0"/>
              <a:t>() and NOT </a:t>
            </a:r>
            <a:r>
              <a:rPr lang="en-US" dirty="0" err="1"/>
              <a:t>anova</a:t>
            </a:r>
            <a:r>
              <a:rPr lang="en-US" dirty="0"/>
              <a:t>()</a:t>
            </a:r>
          </a:p>
          <a:p>
            <a:endParaRPr lang="en-US" dirty="0"/>
          </a:p>
          <a:p>
            <a:r>
              <a:rPr lang="en-US" dirty="0"/>
              <a:t>Remember that there are some items to be aware of for an ANOVA (type I, II, &amp; III). </a:t>
            </a:r>
            <a:r>
              <a:rPr lang="en-US" dirty="0">
                <a:hlinkClick r:id="rId3"/>
              </a:rPr>
              <a:t>More ANOVA info here</a:t>
            </a:r>
            <a:endParaRPr lang="en-US" dirty="0"/>
          </a:p>
          <a:p>
            <a:pPr lvl="1"/>
            <a:r>
              <a:rPr lang="en-US" dirty="0"/>
              <a:t>The </a:t>
            </a:r>
            <a:r>
              <a:rPr lang="en-US" dirty="0" err="1"/>
              <a:t>Anova</a:t>
            </a:r>
            <a:r>
              <a:rPr lang="en-US" dirty="0"/>
              <a:t>() function from package “car” allows specifying type!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24</a:t>
            </a:fld>
            <a:endParaRPr lang="en-US"/>
          </a:p>
        </p:txBody>
      </p:sp>
    </p:spTree>
    <p:extLst>
      <p:ext uri="{BB962C8B-B14F-4D97-AF65-F5344CB8AC3E}">
        <p14:creationId xmlns:p14="http://schemas.microsoft.com/office/powerpoint/2010/main" val="260783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a:t>Linear Modeling</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a:xfrm>
            <a:off x="838200" y="1564849"/>
            <a:ext cx="10515600" cy="3499520"/>
          </a:xfrm>
        </p:spPr>
        <p:txBody>
          <a:bodyPr/>
          <a:lstStyle/>
          <a:p>
            <a:r>
              <a:rPr lang="en-US" dirty="0"/>
              <a:t>Modeling a linear trend in R is EASY!</a:t>
            </a:r>
          </a:p>
          <a:p>
            <a:pPr lvl="1"/>
            <a:r>
              <a:rPr lang="en-US" dirty="0" err="1"/>
              <a:t>lm</a:t>
            </a:r>
            <a:r>
              <a:rPr lang="en-US" dirty="0"/>
              <a:t>(response ~ </a:t>
            </a:r>
            <a:r>
              <a:rPr lang="en-US" dirty="0" err="1"/>
              <a:t>independentvar</a:t>
            </a:r>
            <a:r>
              <a:rPr lang="en-US" dirty="0"/>
              <a:t>, data =df)</a:t>
            </a:r>
          </a:p>
          <a:p>
            <a:r>
              <a:rPr lang="en-US" dirty="0"/>
              <a:t>Save this output or wrap in summary()</a:t>
            </a:r>
          </a:p>
          <a:p>
            <a:r>
              <a:rPr lang="en-US" dirty="0"/>
              <a:t>Multiple variables are easy too:</a:t>
            </a:r>
          </a:p>
          <a:p>
            <a:pPr lvl="1"/>
            <a:r>
              <a:rPr lang="en-US" dirty="0" err="1"/>
              <a:t>lm</a:t>
            </a:r>
            <a:r>
              <a:rPr lang="en-US" dirty="0"/>
              <a:t>(response ~ var1 + var2, data =df)</a:t>
            </a:r>
          </a:p>
          <a:p>
            <a:endParaRPr lang="en-US" dirty="0"/>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25</a:t>
            </a:fld>
            <a:endParaRPr lang="en-US"/>
          </a:p>
        </p:txBody>
      </p:sp>
      <p:sp>
        <p:nvSpPr>
          <p:cNvPr id="5" name="Content Placeholder 2">
            <a:extLst>
              <a:ext uri="{FF2B5EF4-FFF2-40B4-BE49-F238E27FC236}">
                <a16:creationId xmlns:a16="http://schemas.microsoft.com/office/drawing/2014/main" id="{25FEF57B-B80D-42F5-864B-F12807DFF603}"/>
              </a:ext>
            </a:extLst>
          </p:cNvPr>
          <p:cNvSpPr txBox="1">
            <a:spLocks/>
          </p:cNvSpPr>
          <p:nvPr/>
        </p:nvSpPr>
        <p:spPr>
          <a:xfrm>
            <a:off x="2798211" y="4472169"/>
            <a:ext cx="3245390" cy="10582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u="sng" dirty="0"/>
              <a:t>R notation:</a:t>
            </a:r>
          </a:p>
          <a:p>
            <a:pPr marL="0" indent="0" algn="ctr">
              <a:buFont typeface="Arial" panose="020B0604020202020204" pitchFamily="34" charset="0"/>
              <a:buNone/>
            </a:pPr>
            <a:r>
              <a:rPr lang="en-US" sz="3600" dirty="0" err="1">
                <a:latin typeface="Cambria Math" panose="02040503050406030204" pitchFamily="18" charset="0"/>
                <a:ea typeface="Cambria Math" panose="02040503050406030204" pitchFamily="18" charset="0"/>
              </a:rPr>
              <a:t>lm</a:t>
            </a:r>
            <a:r>
              <a:rPr lang="en-US" sz="3600" dirty="0">
                <a:latin typeface="Cambria Math" panose="02040503050406030204" pitchFamily="18" charset="0"/>
                <a:ea typeface="Cambria Math" panose="02040503050406030204" pitchFamily="18" charset="0"/>
              </a:rPr>
              <a:t>(y ~ var1)  </a:t>
            </a:r>
          </a:p>
        </p:txBody>
      </p:sp>
      <p:sp>
        <p:nvSpPr>
          <p:cNvPr id="6" name="Content Placeholder 2">
            <a:extLst>
              <a:ext uri="{FF2B5EF4-FFF2-40B4-BE49-F238E27FC236}">
                <a16:creationId xmlns:a16="http://schemas.microsoft.com/office/drawing/2014/main" id="{E570828D-B4AB-4C0A-AB5D-71C84D03DB23}"/>
              </a:ext>
            </a:extLst>
          </p:cNvPr>
          <p:cNvSpPr txBox="1">
            <a:spLocks/>
          </p:cNvSpPr>
          <p:nvPr/>
        </p:nvSpPr>
        <p:spPr>
          <a:xfrm>
            <a:off x="6974235" y="4472169"/>
            <a:ext cx="3378720" cy="14221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u="sng" dirty="0"/>
              <a:t>Formula notation:</a:t>
            </a:r>
          </a:p>
          <a:p>
            <a:pPr marL="0" indent="0" algn="ctr">
              <a:buFont typeface="Arial" panose="020B0604020202020204" pitchFamily="34" charset="0"/>
              <a:buNone/>
            </a:pPr>
            <a:r>
              <a:rPr lang="en-US" sz="3600" dirty="0">
                <a:latin typeface="Cambria Math" panose="02040503050406030204" pitchFamily="18" charset="0"/>
                <a:ea typeface="Cambria Math" panose="02040503050406030204" pitchFamily="18" charset="0"/>
              </a:rPr>
              <a:t>y = </a:t>
            </a:r>
            <a:r>
              <a:rPr lang="el-GR" sz="3600" dirty="0">
                <a:latin typeface="Cambria Math" panose="02040503050406030204" pitchFamily="18" charset="0"/>
                <a:ea typeface="Cambria Math" panose="02040503050406030204" pitchFamily="18" charset="0"/>
              </a:rPr>
              <a:t>β</a:t>
            </a:r>
            <a:r>
              <a:rPr lang="en-US" sz="3600" baseline="-25000" dirty="0">
                <a:latin typeface="Cambria Math" panose="02040503050406030204" pitchFamily="18" charset="0"/>
                <a:ea typeface="Cambria Math" panose="02040503050406030204" pitchFamily="18" charset="0"/>
              </a:rPr>
              <a:t>0 </a:t>
            </a:r>
            <a:r>
              <a:rPr lang="en-US" sz="3600" dirty="0">
                <a:latin typeface="Cambria Math" panose="02040503050406030204" pitchFamily="18" charset="0"/>
                <a:ea typeface="Cambria Math" panose="02040503050406030204" pitchFamily="18" charset="0"/>
              </a:rPr>
              <a:t>+ </a:t>
            </a:r>
            <a:r>
              <a:rPr lang="el-GR" sz="3600" dirty="0">
                <a:latin typeface="Cambria Math" panose="02040503050406030204" pitchFamily="18" charset="0"/>
                <a:ea typeface="Cambria Math" panose="02040503050406030204" pitchFamily="18" charset="0"/>
              </a:rPr>
              <a:t>β</a:t>
            </a:r>
            <a:r>
              <a:rPr lang="en-US" sz="3600" baseline="-25000" dirty="0">
                <a:latin typeface="Cambria Math" panose="02040503050406030204" pitchFamily="18" charset="0"/>
                <a:ea typeface="Cambria Math" panose="02040503050406030204" pitchFamily="18" charset="0"/>
              </a:rPr>
              <a:t>1</a:t>
            </a:r>
            <a:r>
              <a:rPr lang="en-US" sz="3600" dirty="0">
                <a:latin typeface="Cambria Math" panose="02040503050406030204" pitchFamily="18" charset="0"/>
                <a:ea typeface="Cambria Math" panose="02040503050406030204" pitchFamily="18" charset="0"/>
              </a:rPr>
              <a:t>var1 </a:t>
            </a:r>
          </a:p>
        </p:txBody>
      </p:sp>
      <p:sp>
        <p:nvSpPr>
          <p:cNvPr id="7" name="Content Placeholder 2">
            <a:extLst>
              <a:ext uri="{FF2B5EF4-FFF2-40B4-BE49-F238E27FC236}">
                <a16:creationId xmlns:a16="http://schemas.microsoft.com/office/drawing/2014/main" id="{3BC69C61-DE4A-4260-BAC6-6B59DFD4301D}"/>
              </a:ext>
            </a:extLst>
          </p:cNvPr>
          <p:cNvSpPr txBox="1">
            <a:spLocks/>
          </p:cNvSpPr>
          <p:nvPr/>
        </p:nvSpPr>
        <p:spPr>
          <a:xfrm>
            <a:off x="5470314" y="4536023"/>
            <a:ext cx="1879879" cy="10582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200" b="1" dirty="0">
                <a:solidFill>
                  <a:schemeClr val="accent5"/>
                </a:solidFill>
              </a:rPr>
              <a:t>=</a:t>
            </a:r>
            <a:endParaRPr lang="en-US" b="1" dirty="0">
              <a:solidFill>
                <a:schemeClr val="accent5"/>
              </a:solidFill>
              <a:latin typeface="Cambria Math" panose="02040503050406030204" pitchFamily="18" charset="0"/>
              <a:ea typeface="Cambria Math" panose="02040503050406030204" pitchFamily="18" charset="0"/>
            </a:endParaRPr>
          </a:p>
        </p:txBody>
      </p:sp>
      <p:grpSp>
        <p:nvGrpSpPr>
          <p:cNvPr id="8" name="Group 7">
            <a:extLst>
              <a:ext uri="{FF2B5EF4-FFF2-40B4-BE49-F238E27FC236}">
                <a16:creationId xmlns:a16="http://schemas.microsoft.com/office/drawing/2014/main" id="{F394CEA0-AEAD-4CCA-A120-4BA17EFEF409}"/>
              </a:ext>
            </a:extLst>
          </p:cNvPr>
          <p:cNvGrpSpPr/>
          <p:nvPr/>
        </p:nvGrpSpPr>
        <p:grpSpPr>
          <a:xfrm>
            <a:off x="8459771" y="1742605"/>
            <a:ext cx="2489655" cy="1849947"/>
            <a:chOff x="8922923" y="3811839"/>
            <a:chExt cx="1756253" cy="1304990"/>
          </a:xfrm>
        </p:grpSpPr>
        <p:cxnSp>
          <p:nvCxnSpPr>
            <p:cNvPr id="9" name="Straight Connector 8">
              <a:extLst>
                <a:ext uri="{FF2B5EF4-FFF2-40B4-BE49-F238E27FC236}">
                  <a16:creationId xmlns:a16="http://schemas.microsoft.com/office/drawing/2014/main" id="{5D3C60CB-4228-4361-9367-FC1349D77E58}"/>
                </a:ext>
              </a:extLst>
            </p:cNvPr>
            <p:cNvCxnSpPr>
              <a:cxnSpLocks/>
            </p:cNvCxnSpPr>
            <p:nvPr/>
          </p:nvCxnSpPr>
          <p:spPr>
            <a:xfrm flipH="1">
              <a:off x="8922923" y="5116828"/>
              <a:ext cx="1756253" cy="0"/>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25ED647-834D-42FC-BC33-8BA8FD589F28}"/>
                </a:ext>
              </a:extLst>
            </p:cNvPr>
            <p:cNvGrpSpPr/>
            <p:nvPr/>
          </p:nvGrpSpPr>
          <p:grpSpPr>
            <a:xfrm>
              <a:off x="8922923" y="3811839"/>
              <a:ext cx="1463444" cy="1304990"/>
              <a:chOff x="8922923" y="3811839"/>
              <a:chExt cx="1463444" cy="1304990"/>
            </a:xfrm>
          </p:grpSpPr>
          <p:cxnSp>
            <p:nvCxnSpPr>
              <p:cNvPr id="11" name="Straight Connector 10">
                <a:extLst>
                  <a:ext uri="{FF2B5EF4-FFF2-40B4-BE49-F238E27FC236}">
                    <a16:creationId xmlns:a16="http://schemas.microsoft.com/office/drawing/2014/main" id="{94806AE3-D9A4-4132-AD69-C3D2AA860435}"/>
                  </a:ext>
                </a:extLst>
              </p:cNvPr>
              <p:cNvCxnSpPr>
                <a:cxnSpLocks/>
              </p:cNvCxnSpPr>
              <p:nvPr/>
            </p:nvCxnSpPr>
            <p:spPr>
              <a:xfrm>
                <a:off x="8922923" y="3845823"/>
                <a:ext cx="0" cy="1271006"/>
              </a:xfrm>
              <a:prstGeom prst="line">
                <a:avLst/>
              </a:prstGeom>
              <a:ln w="762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4C67DA1-A550-4270-9BAF-1439A9A59413}"/>
                  </a:ext>
                </a:extLst>
              </p:cNvPr>
              <p:cNvSpPr/>
              <p:nvPr/>
            </p:nvSpPr>
            <p:spPr>
              <a:xfrm>
                <a:off x="9192565" y="4589301"/>
                <a:ext cx="53490" cy="53490"/>
              </a:xfrm>
              <a:prstGeom prst="ellipse">
                <a:avLst/>
              </a:prstGeom>
              <a:solidFill>
                <a:srgbClr val="50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3E546B-A947-413A-B0FC-20FEE92E8848}"/>
                  </a:ext>
                </a:extLst>
              </p:cNvPr>
              <p:cNvSpPr/>
              <p:nvPr/>
            </p:nvSpPr>
            <p:spPr>
              <a:xfrm>
                <a:off x="10052861" y="4328466"/>
                <a:ext cx="53490" cy="53490"/>
              </a:xfrm>
              <a:prstGeom prst="ellipse">
                <a:avLst/>
              </a:prstGeom>
              <a:solidFill>
                <a:srgbClr val="50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B74F485-D354-43E1-AB5F-C6B0575A2163}"/>
                  </a:ext>
                </a:extLst>
              </p:cNvPr>
              <p:cNvSpPr/>
              <p:nvPr/>
            </p:nvSpPr>
            <p:spPr>
              <a:xfrm>
                <a:off x="10265733" y="3811839"/>
                <a:ext cx="53490" cy="53490"/>
              </a:xfrm>
              <a:prstGeom prst="ellipse">
                <a:avLst/>
              </a:prstGeom>
              <a:solidFill>
                <a:srgbClr val="50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DA2EE03-3CCF-43EC-915B-F8047A5194B2}"/>
                  </a:ext>
                </a:extLst>
              </p:cNvPr>
              <p:cNvSpPr/>
              <p:nvPr/>
            </p:nvSpPr>
            <p:spPr>
              <a:xfrm>
                <a:off x="9576882" y="4616046"/>
                <a:ext cx="53490" cy="53490"/>
              </a:xfrm>
              <a:prstGeom prst="ellipse">
                <a:avLst/>
              </a:prstGeom>
              <a:solidFill>
                <a:srgbClr val="50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DBE52AB-D09E-4922-89B8-B8FCDE0AE9D6}"/>
                  </a:ext>
                </a:extLst>
              </p:cNvPr>
              <p:cNvCxnSpPr/>
              <p:nvPr/>
            </p:nvCxnSpPr>
            <p:spPr>
              <a:xfrm flipV="1">
                <a:off x="9215732" y="3838584"/>
                <a:ext cx="1170635" cy="958437"/>
              </a:xfrm>
              <a:prstGeom prst="line">
                <a:avLst/>
              </a:prstGeom>
              <a:ln w="44450">
                <a:solidFill>
                  <a:srgbClr val="506E7A"/>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8AAC2229-7CDF-4634-9B88-080D829B925C}"/>
                  </a:ext>
                </a:extLst>
              </p:cNvPr>
              <p:cNvSpPr/>
              <p:nvPr/>
            </p:nvSpPr>
            <p:spPr>
              <a:xfrm>
                <a:off x="9630372" y="3865329"/>
                <a:ext cx="53490" cy="53490"/>
              </a:xfrm>
              <a:prstGeom prst="ellipse">
                <a:avLst/>
              </a:prstGeom>
              <a:solidFill>
                <a:srgbClr val="50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BADF63D-423A-4F6F-8736-EF9652ABC475}"/>
                  </a:ext>
                </a:extLst>
              </p:cNvPr>
              <p:cNvSpPr/>
              <p:nvPr/>
            </p:nvSpPr>
            <p:spPr>
              <a:xfrm>
                <a:off x="10204923" y="4036779"/>
                <a:ext cx="53490" cy="53490"/>
              </a:xfrm>
              <a:prstGeom prst="ellipse">
                <a:avLst/>
              </a:prstGeom>
              <a:solidFill>
                <a:srgbClr val="50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Content Placeholder 2">
            <a:extLst>
              <a:ext uri="{FF2B5EF4-FFF2-40B4-BE49-F238E27FC236}">
                <a16:creationId xmlns:a16="http://schemas.microsoft.com/office/drawing/2014/main" id="{8E721EEC-E6B2-4ECB-A058-04CAE4471AD8}"/>
              </a:ext>
            </a:extLst>
          </p:cNvPr>
          <p:cNvSpPr txBox="1">
            <a:spLocks/>
          </p:cNvSpPr>
          <p:nvPr/>
        </p:nvSpPr>
        <p:spPr>
          <a:xfrm>
            <a:off x="1816641" y="5530421"/>
            <a:ext cx="3965481" cy="1058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300" dirty="0" err="1">
                <a:latin typeface="Cambria Math" panose="02040503050406030204" pitchFamily="18" charset="0"/>
                <a:ea typeface="Cambria Math" panose="02040503050406030204" pitchFamily="18" charset="0"/>
              </a:rPr>
              <a:t>lm</a:t>
            </a:r>
            <a:r>
              <a:rPr lang="en-US" sz="3300" dirty="0">
                <a:latin typeface="Cambria Math" panose="02040503050406030204" pitchFamily="18" charset="0"/>
                <a:ea typeface="Cambria Math" panose="02040503050406030204" pitchFamily="18" charset="0"/>
              </a:rPr>
              <a:t>(y ~ var1 + var2)  </a:t>
            </a:r>
          </a:p>
        </p:txBody>
      </p:sp>
      <p:sp>
        <p:nvSpPr>
          <p:cNvPr id="20" name="Content Placeholder 2">
            <a:extLst>
              <a:ext uri="{FF2B5EF4-FFF2-40B4-BE49-F238E27FC236}">
                <a16:creationId xmlns:a16="http://schemas.microsoft.com/office/drawing/2014/main" id="{3BF7096A-32B6-4444-9A5C-9E31A80F3B85}"/>
              </a:ext>
            </a:extLst>
          </p:cNvPr>
          <p:cNvSpPr txBox="1">
            <a:spLocks/>
          </p:cNvSpPr>
          <p:nvPr/>
        </p:nvSpPr>
        <p:spPr>
          <a:xfrm>
            <a:off x="6929417" y="5552571"/>
            <a:ext cx="5142285" cy="822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300" dirty="0">
                <a:latin typeface="Cambria Math" panose="02040503050406030204" pitchFamily="18" charset="0"/>
                <a:ea typeface="Cambria Math" panose="02040503050406030204" pitchFamily="18" charset="0"/>
              </a:rPr>
              <a:t>y = </a:t>
            </a:r>
            <a:r>
              <a:rPr lang="el-GR" sz="3300" dirty="0">
                <a:latin typeface="Cambria Math" panose="02040503050406030204" pitchFamily="18" charset="0"/>
                <a:ea typeface="Cambria Math" panose="02040503050406030204" pitchFamily="18" charset="0"/>
              </a:rPr>
              <a:t>β</a:t>
            </a:r>
            <a:r>
              <a:rPr lang="en-US" sz="3300" baseline="-25000" dirty="0">
                <a:latin typeface="Cambria Math" panose="02040503050406030204" pitchFamily="18" charset="0"/>
                <a:ea typeface="Cambria Math" panose="02040503050406030204" pitchFamily="18" charset="0"/>
              </a:rPr>
              <a:t>0 </a:t>
            </a:r>
            <a:r>
              <a:rPr lang="en-US" sz="3300" dirty="0">
                <a:latin typeface="Cambria Math" panose="02040503050406030204" pitchFamily="18" charset="0"/>
                <a:ea typeface="Cambria Math" panose="02040503050406030204" pitchFamily="18" charset="0"/>
              </a:rPr>
              <a:t>+ </a:t>
            </a:r>
            <a:r>
              <a:rPr lang="el-GR" sz="3300" dirty="0">
                <a:latin typeface="Cambria Math" panose="02040503050406030204" pitchFamily="18" charset="0"/>
                <a:ea typeface="Cambria Math" panose="02040503050406030204" pitchFamily="18" charset="0"/>
              </a:rPr>
              <a:t>β</a:t>
            </a:r>
            <a:r>
              <a:rPr lang="en-US" sz="3300" baseline="-25000" dirty="0">
                <a:latin typeface="Cambria Math" panose="02040503050406030204" pitchFamily="18" charset="0"/>
                <a:ea typeface="Cambria Math" panose="02040503050406030204" pitchFamily="18" charset="0"/>
              </a:rPr>
              <a:t>1</a:t>
            </a:r>
            <a:r>
              <a:rPr lang="en-US" sz="3300" dirty="0">
                <a:latin typeface="Cambria Math" panose="02040503050406030204" pitchFamily="18" charset="0"/>
                <a:ea typeface="Cambria Math" panose="02040503050406030204" pitchFamily="18" charset="0"/>
              </a:rPr>
              <a:t>var1 + </a:t>
            </a:r>
            <a:r>
              <a:rPr lang="el-GR" sz="3300" dirty="0">
                <a:latin typeface="Cambria Math" panose="02040503050406030204" pitchFamily="18" charset="0"/>
                <a:ea typeface="Cambria Math" panose="02040503050406030204" pitchFamily="18" charset="0"/>
              </a:rPr>
              <a:t>β</a:t>
            </a:r>
            <a:r>
              <a:rPr lang="en-US" sz="3300" baseline="-25000" dirty="0">
                <a:latin typeface="Cambria Math" panose="02040503050406030204" pitchFamily="18" charset="0"/>
                <a:ea typeface="Cambria Math" panose="02040503050406030204" pitchFamily="18" charset="0"/>
              </a:rPr>
              <a:t>2</a:t>
            </a:r>
            <a:r>
              <a:rPr lang="en-US" sz="3300" dirty="0">
                <a:latin typeface="Cambria Math" panose="02040503050406030204" pitchFamily="18" charset="0"/>
                <a:ea typeface="Cambria Math" panose="02040503050406030204" pitchFamily="18" charset="0"/>
              </a:rPr>
              <a:t>var2 </a:t>
            </a:r>
          </a:p>
        </p:txBody>
      </p:sp>
    </p:spTree>
    <p:extLst>
      <p:ext uri="{BB962C8B-B14F-4D97-AF65-F5344CB8AC3E}">
        <p14:creationId xmlns:p14="http://schemas.microsoft.com/office/powerpoint/2010/main" val="204032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a:t>Reading </a:t>
            </a:r>
            <a:r>
              <a:rPr lang="en-US" dirty="0" err="1"/>
              <a:t>lm</a:t>
            </a:r>
            <a:r>
              <a:rPr lang="en-US" dirty="0"/>
              <a:t>() output</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a:xfrm>
            <a:off x="838200" y="1825625"/>
            <a:ext cx="2050473" cy="646270"/>
          </a:xfrm>
        </p:spPr>
        <p:txBody>
          <a:bodyPr/>
          <a:lstStyle/>
          <a:p>
            <a:pPr marL="0" indent="0">
              <a:buNone/>
            </a:pPr>
            <a:r>
              <a:rPr lang="en-US" dirty="0"/>
              <a:t>Formula</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26</a:t>
            </a:fld>
            <a:endParaRPr lang="en-US"/>
          </a:p>
        </p:txBody>
      </p:sp>
      <p:pic>
        <p:nvPicPr>
          <p:cNvPr id="5" name="Picture 4">
            <a:extLst>
              <a:ext uri="{FF2B5EF4-FFF2-40B4-BE49-F238E27FC236}">
                <a16:creationId xmlns:a16="http://schemas.microsoft.com/office/drawing/2014/main" id="{ACE2A9A7-0FE5-45FC-A827-C010080D10EA}"/>
              </a:ext>
            </a:extLst>
          </p:cNvPr>
          <p:cNvPicPr>
            <a:picLocks noChangeAspect="1"/>
          </p:cNvPicPr>
          <p:nvPr/>
        </p:nvPicPr>
        <p:blipFill>
          <a:blip r:embed="rId2"/>
          <a:stretch>
            <a:fillRect/>
          </a:stretch>
        </p:blipFill>
        <p:spPr>
          <a:xfrm>
            <a:off x="3050164" y="1825625"/>
            <a:ext cx="7196316" cy="4194897"/>
          </a:xfrm>
          <a:prstGeom prst="rect">
            <a:avLst/>
          </a:prstGeom>
        </p:spPr>
      </p:pic>
      <p:grpSp>
        <p:nvGrpSpPr>
          <p:cNvPr id="11" name="Group 10">
            <a:extLst>
              <a:ext uri="{FF2B5EF4-FFF2-40B4-BE49-F238E27FC236}">
                <a16:creationId xmlns:a16="http://schemas.microsoft.com/office/drawing/2014/main" id="{7E781216-D6E4-4A1F-A0D7-D273C387C3C6}"/>
              </a:ext>
            </a:extLst>
          </p:cNvPr>
          <p:cNvGrpSpPr/>
          <p:nvPr/>
        </p:nvGrpSpPr>
        <p:grpSpPr>
          <a:xfrm>
            <a:off x="1522457" y="2360597"/>
            <a:ext cx="1623119" cy="403466"/>
            <a:chOff x="1592795" y="2270162"/>
            <a:chExt cx="1623119" cy="403466"/>
          </a:xfrm>
        </p:grpSpPr>
        <p:sp>
          <p:nvSpPr>
            <p:cNvPr id="6" name="Freeform: Shape 5">
              <a:extLst>
                <a:ext uri="{FF2B5EF4-FFF2-40B4-BE49-F238E27FC236}">
                  <a16:creationId xmlns:a16="http://schemas.microsoft.com/office/drawing/2014/main" id="{1D893782-161C-4492-951C-F7C402A1BA5A}"/>
                </a:ext>
              </a:extLst>
            </p:cNvPr>
            <p:cNvSpPr/>
            <p:nvPr/>
          </p:nvSpPr>
          <p:spPr>
            <a:xfrm>
              <a:off x="1592795" y="2270162"/>
              <a:ext cx="1376624" cy="403466"/>
            </a:xfrm>
            <a:custGeom>
              <a:avLst/>
              <a:gdLst>
                <a:gd name="connsiteX0" fmla="*/ 0 w 1376624"/>
                <a:gd name="connsiteY0" fmla="*/ 0 h 403466"/>
                <a:gd name="connsiteX1" fmla="*/ 271305 w 1376624"/>
                <a:gd name="connsiteY1" fmla="*/ 391885 h 403466"/>
                <a:gd name="connsiteX2" fmla="*/ 1376624 w 1376624"/>
                <a:gd name="connsiteY2" fmla="*/ 261257 h 403466"/>
              </a:gdLst>
              <a:ahLst/>
              <a:cxnLst>
                <a:cxn ang="0">
                  <a:pos x="connsiteX0" y="connsiteY0"/>
                </a:cxn>
                <a:cxn ang="0">
                  <a:pos x="connsiteX1" y="connsiteY1"/>
                </a:cxn>
                <a:cxn ang="0">
                  <a:pos x="connsiteX2" y="connsiteY2"/>
                </a:cxn>
              </a:cxnLst>
              <a:rect l="l" t="t" r="r" b="b"/>
              <a:pathLst>
                <a:path w="1376624" h="403466">
                  <a:moveTo>
                    <a:pt x="0" y="0"/>
                  </a:moveTo>
                  <a:cubicBezTo>
                    <a:pt x="20934" y="174171"/>
                    <a:pt x="41868" y="348342"/>
                    <a:pt x="271305" y="391885"/>
                  </a:cubicBezTo>
                  <a:cubicBezTo>
                    <a:pt x="500742" y="435428"/>
                    <a:pt x="938683" y="348342"/>
                    <a:pt x="1376624" y="261257"/>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BF7FCD9-1D61-4872-9C57-2E7AFD2C7AFB}"/>
                </a:ext>
              </a:extLst>
            </p:cNvPr>
            <p:cNvSpPr/>
            <p:nvPr/>
          </p:nvSpPr>
          <p:spPr>
            <a:xfrm rot="4505662">
              <a:off x="2912051" y="2350153"/>
              <a:ext cx="326371" cy="28135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1735A331-C9DF-4C15-B0F0-1BC1A7F888E8}"/>
              </a:ext>
            </a:extLst>
          </p:cNvPr>
          <p:cNvGrpSpPr/>
          <p:nvPr/>
        </p:nvGrpSpPr>
        <p:grpSpPr>
          <a:xfrm rot="9313981" flipV="1">
            <a:off x="7376968" y="2754060"/>
            <a:ext cx="1954386" cy="345984"/>
            <a:chOff x="1261528" y="2327644"/>
            <a:chExt cx="1954386" cy="345984"/>
          </a:xfrm>
        </p:grpSpPr>
        <p:sp>
          <p:nvSpPr>
            <p:cNvPr id="13" name="Freeform: Shape 12">
              <a:extLst>
                <a:ext uri="{FF2B5EF4-FFF2-40B4-BE49-F238E27FC236}">
                  <a16:creationId xmlns:a16="http://schemas.microsoft.com/office/drawing/2014/main" id="{8607D005-3592-4CFC-83D3-769B10F22D62}"/>
                </a:ext>
              </a:extLst>
            </p:cNvPr>
            <p:cNvSpPr/>
            <p:nvPr/>
          </p:nvSpPr>
          <p:spPr>
            <a:xfrm>
              <a:off x="1261528" y="2367667"/>
              <a:ext cx="1707891" cy="305961"/>
            </a:xfrm>
            <a:custGeom>
              <a:avLst/>
              <a:gdLst>
                <a:gd name="connsiteX0" fmla="*/ 0 w 1376624"/>
                <a:gd name="connsiteY0" fmla="*/ 0 h 403466"/>
                <a:gd name="connsiteX1" fmla="*/ 271305 w 1376624"/>
                <a:gd name="connsiteY1" fmla="*/ 391885 h 403466"/>
                <a:gd name="connsiteX2" fmla="*/ 1376624 w 1376624"/>
                <a:gd name="connsiteY2" fmla="*/ 261257 h 403466"/>
                <a:gd name="connsiteX0" fmla="*/ 0 w 1707891"/>
                <a:gd name="connsiteY0" fmla="*/ 0 h 305961"/>
                <a:gd name="connsiteX1" fmla="*/ 602572 w 1707891"/>
                <a:gd name="connsiteY1" fmla="*/ 294380 h 305961"/>
                <a:gd name="connsiteX2" fmla="*/ 1707891 w 1707891"/>
                <a:gd name="connsiteY2" fmla="*/ 163752 h 305961"/>
                <a:gd name="connsiteX0" fmla="*/ 0 w 1707891"/>
                <a:gd name="connsiteY0" fmla="*/ 0 h 305961"/>
                <a:gd name="connsiteX1" fmla="*/ 602572 w 1707891"/>
                <a:gd name="connsiteY1" fmla="*/ 294380 h 305961"/>
                <a:gd name="connsiteX2" fmla="*/ 1707891 w 1707891"/>
                <a:gd name="connsiteY2" fmla="*/ 163752 h 305961"/>
              </a:gdLst>
              <a:ahLst/>
              <a:cxnLst>
                <a:cxn ang="0">
                  <a:pos x="connsiteX0" y="connsiteY0"/>
                </a:cxn>
                <a:cxn ang="0">
                  <a:pos x="connsiteX1" y="connsiteY1"/>
                </a:cxn>
                <a:cxn ang="0">
                  <a:pos x="connsiteX2" y="connsiteY2"/>
                </a:cxn>
              </a:cxnLst>
              <a:rect l="l" t="t" r="r" b="b"/>
              <a:pathLst>
                <a:path w="1707891" h="305961">
                  <a:moveTo>
                    <a:pt x="0" y="0"/>
                  </a:moveTo>
                  <a:cubicBezTo>
                    <a:pt x="66554" y="153123"/>
                    <a:pt x="373135" y="250837"/>
                    <a:pt x="602572" y="294380"/>
                  </a:cubicBezTo>
                  <a:cubicBezTo>
                    <a:pt x="832009" y="337923"/>
                    <a:pt x="1269950" y="250837"/>
                    <a:pt x="1707891" y="163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9374807D-C761-404F-A2F0-E592657A7818}"/>
                </a:ext>
              </a:extLst>
            </p:cNvPr>
            <p:cNvSpPr/>
            <p:nvPr/>
          </p:nvSpPr>
          <p:spPr>
            <a:xfrm rot="4505662">
              <a:off x="2912051" y="2350153"/>
              <a:ext cx="326371" cy="28135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ontent Placeholder 2">
            <a:extLst>
              <a:ext uri="{FF2B5EF4-FFF2-40B4-BE49-F238E27FC236}">
                <a16:creationId xmlns:a16="http://schemas.microsoft.com/office/drawing/2014/main" id="{3268912E-64D5-4C95-8B24-2A593FEE4145}"/>
              </a:ext>
            </a:extLst>
          </p:cNvPr>
          <p:cNvSpPr txBox="1">
            <a:spLocks/>
          </p:cNvSpPr>
          <p:nvPr/>
        </p:nvSpPr>
        <p:spPr>
          <a:xfrm>
            <a:off x="8754975" y="1695136"/>
            <a:ext cx="2050473" cy="83229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Residual diagnostics</a:t>
            </a:r>
          </a:p>
        </p:txBody>
      </p:sp>
      <p:grpSp>
        <p:nvGrpSpPr>
          <p:cNvPr id="16" name="Group 15">
            <a:extLst>
              <a:ext uri="{FF2B5EF4-FFF2-40B4-BE49-F238E27FC236}">
                <a16:creationId xmlns:a16="http://schemas.microsoft.com/office/drawing/2014/main" id="{FBDA5DCA-BCDC-49DD-A462-C6DB542D6F7E}"/>
              </a:ext>
            </a:extLst>
          </p:cNvPr>
          <p:cNvGrpSpPr/>
          <p:nvPr/>
        </p:nvGrpSpPr>
        <p:grpSpPr>
          <a:xfrm rot="475581">
            <a:off x="1611961" y="5358929"/>
            <a:ext cx="1372629" cy="389638"/>
            <a:chOff x="1854052" y="2342748"/>
            <a:chExt cx="1372629" cy="389638"/>
          </a:xfrm>
        </p:grpSpPr>
        <p:sp>
          <p:nvSpPr>
            <p:cNvPr id="17" name="Freeform: Shape 16">
              <a:extLst>
                <a:ext uri="{FF2B5EF4-FFF2-40B4-BE49-F238E27FC236}">
                  <a16:creationId xmlns:a16="http://schemas.microsoft.com/office/drawing/2014/main" id="{7B769675-B9A4-4DA4-A3A2-3CEAEF7C6E20}"/>
                </a:ext>
              </a:extLst>
            </p:cNvPr>
            <p:cNvSpPr/>
            <p:nvPr/>
          </p:nvSpPr>
          <p:spPr>
            <a:xfrm>
              <a:off x="1854052" y="2531419"/>
              <a:ext cx="1115367" cy="200967"/>
            </a:xfrm>
            <a:custGeom>
              <a:avLst/>
              <a:gdLst>
                <a:gd name="connsiteX0" fmla="*/ 0 w 1376624"/>
                <a:gd name="connsiteY0" fmla="*/ 0 h 403466"/>
                <a:gd name="connsiteX1" fmla="*/ 271305 w 1376624"/>
                <a:gd name="connsiteY1" fmla="*/ 391885 h 403466"/>
                <a:gd name="connsiteX2" fmla="*/ 1376624 w 1376624"/>
                <a:gd name="connsiteY2" fmla="*/ 261257 h 403466"/>
                <a:gd name="connsiteX0" fmla="*/ 0 w 1105319"/>
                <a:gd name="connsiteY0" fmla="*/ 130628 h 142209"/>
                <a:gd name="connsiteX1" fmla="*/ 1105319 w 1105319"/>
                <a:gd name="connsiteY1" fmla="*/ 0 h 142209"/>
                <a:gd name="connsiteX0" fmla="*/ 0 w 1115367"/>
                <a:gd name="connsiteY0" fmla="*/ 200967 h 208432"/>
                <a:gd name="connsiteX1" fmla="*/ 1115367 w 1115367"/>
                <a:gd name="connsiteY1" fmla="*/ 0 h 208432"/>
                <a:gd name="connsiteX0" fmla="*/ 0 w 1115367"/>
                <a:gd name="connsiteY0" fmla="*/ 200967 h 200967"/>
                <a:gd name="connsiteX1" fmla="*/ 1115367 w 1115367"/>
                <a:gd name="connsiteY1" fmla="*/ 0 h 200967"/>
                <a:gd name="connsiteX0" fmla="*/ 0 w 1115367"/>
                <a:gd name="connsiteY0" fmla="*/ 200967 h 200967"/>
                <a:gd name="connsiteX1" fmla="*/ 1115367 w 1115367"/>
                <a:gd name="connsiteY1" fmla="*/ 0 h 200967"/>
              </a:gdLst>
              <a:ahLst/>
              <a:cxnLst>
                <a:cxn ang="0">
                  <a:pos x="connsiteX0" y="connsiteY0"/>
                </a:cxn>
                <a:cxn ang="0">
                  <a:pos x="connsiteX1" y="connsiteY1"/>
                </a:cxn>
              </a:cxnLst>
              <a:rect l="l" t="t" r="r" b="b"/>
              <a:pathLst>
                <a:path w="1115367" h="200967">
                  <a:moveTo>
                    <a:pt x="0" y="200967"/>
                  </a:moveTo>
                  <a:cubicBezTo>
                    <a:pt x="1314659" y="-36844"/>
                    <a:pt x="24283" y="187569"/>
                    <a:pt x="1115367" y="0"/>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9A171EB8-42DA-4DA3-8FE3-F5BCDE79F7FB}"/>
                </a:ext>
              </a:extLst>
            </p:cNvPr>
            <p:cNvSpPr/>
            <p:nvPr/>
          </p:nvSpPr>
          <p:spPr>
            <a:xfrm rot="4735614">
              <a:off x="2922818" y="2365257"/>
              <a:ext cx="326371" cy="28135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Content Placeholder 2">
            <a:extLst>
              <a:ext uri="{FF2B5EF4-FFF2-40B4-BE49-F238E27FC236}">
                <a16:creationId xmlns:a16="http://schemas.microsoft.com/office/drawing/2014/main" id="{3D9236FC-8714-40B8-A4F5-ACF3C5131E43}"/>
              </a:ext>
            </a:extLst>
          </p:cNvPr>
          <p:cNvSpPr txBox="1">
            <a:spLocks/>
          </p:cNvSpPr>
          <p:nvPr/>
        </p:nvSpPr>
        <p:spPr>
          <a:xfrm>
            <a:off x="980719" y="5374252"/>
            <a:ext cx="879292" cy="646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a:t>
            </a:r>
            <a:r>
              <a:rPr lang="en-US" baseline="30000" dirty="0"/>
              <a:t>2</a:t>
            </a:r>
          </a:p>
        </p:txBody>
      </p:sp>
      <p:sp>
        <p:nvSpPr>
          <p:cNvPr id="23" name="Rectangle 22">
            <a:extLst>
              <a:ext uri="{FF2B5EF4-FFF2-40B4-BE49-F238E27FC236}">
                <a16:creationId xmlns:a16="http://schemas.microsoft.com/office/drawing/2014/main" id="{16635CDA-31E6-42CF-8A11-9C05A5257FE5}"/>
              </a:ext>
            </a:extLst>
          </p:cNvPr>
          <p:cNvSpPr/>
          <p:nvPr/>
        </p:nvSpPr>
        <p:spPr>
          <a:xfrm>
            <a:off x="3050164" y="3567165"/>
            <a:ext cx="5953159" cy="993305"/>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8FF5FB14-6AD4-4EE9-9AA8-422CD5071735}"/>
              </a:ext>
            </a:extLst>
          </p:cNvPr>
          <p:cNvSpPr txBox="1">
            <a:spLocks/>
          </p:cNvSpPr>
          <p:nvPr/>
        </p:nvSpPr>
        <p:spPr>
          <a:xfrm>
            <a:off x="9085914" y="3193966"/>
            <a:ext cx="2743200" cy="15114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Estimate =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rPr>
              <a:t>,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1</a:t>
            </a:r>
            <a:r>
              <a:rPr lang="en-US" dirty="0"/>
              <a:t> </a:t>
            </a:r>
          </a:p>
          <a:p>
            <a:pPr marL="0" indent="0">
              <a:buNone/>
            </a:pPr>
            <a:r>
              <a:rPr lang="en-US" dirty="0"/>
              <a:t>Std. Error &amp; t value</a:t>
            </a:r>
          </a:p>
          <a:p>
            <a:pPr marL="0" indent="0">
              <a:buNone/>
            </a:pPr>
            <a:r>
              <a:rPr lang="en-US" dirty="0" err="1"/>
              <a:t>Pr</a:t>
            </a:r>
            <a:r>
              <a:rPr lang="en-US" dirty="0"/>
              <a:t>(&gt;|t|) = p-value</a:t>
            </a:r>
          </a:p>
        </p:txBody>
      </p:sp>
    </p:spTree>
    <p:extLst>
      <p:ext uri="{BB962C8B-B14F-4D97-AF65-F5344CB8AC3E}">
        <p14:creationId xmlns:p14="http://schemas.microsoft.com/office/powerpoint/2010/main" val="322624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5" grpId="0"/>
      <p:bldP spid="15" grpId="1"/>
      <p:bldP spid="22" grpId="0"/>
      <p:bldP spid="22" grpId="1"/>
      <p:bldP spid="23" grpId="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r>
              <a:rPr lang="en-US" dirty="0"/>
              <a:t>Binomial</a:t>
            </a:r>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err="1"/>
              <a:t>glm</a:t>
            </a:r>
            <a:r>
              <a:rPr lang="en-US" dirty="0"/>
              <a:t>() binomial</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27</a:t>
            </a:fld>
            <a:endParaRPr lang="en-US"/>
          </a:p>
        </p:txBody>
      </p:sp>
    </p:spTree>
    <p:extLst>
      <p:ext uri="{BB962C8B-B14F-4D97-AF65-F5344CB8AC3E}">
        <p14:creationId xmlns:p14="http://schemas.microsoft.com/office/powerpoint/2010/main" val="203049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B059-BF28-4170-A9CA-216CCEE54062}"/>
              </a:ext>
            </a:extLst>
          </p:cNvPr>
          <p:cNvSpPr>
            <a:spLocks noGrp="1"/>
          </p:cNvSpPr>
          <p:nvPr>
            <p:ph type="title"/>
          </p:nvPr>
        </p:nvSpPr>
        <p:spPr/>
        <p:txBody>
          <a:bodyPr/>
          <a:lstStyle/>
          <a:p>
            <a:r>
              <a:rPr lang="en-US" dirty="0"/>
              <a:t>7 - </a:t>
            </a:r>
            <a:r>
              <a:rPr lang="en-US" dirty="0" err="1"/>
              <a:t>Tidyverse</a:t>
            </a:r>
            <a:endParaRPr lang="en-US" dirty="0"/>
          </a:p>
        </p:txBody>
      </p:sp>
      <p:sp>
        <p:nvSpPr>
          <p:cNvPr id="3" name="Text Placeholder 2">
            <a:extLst>
              <a:ext uri="{FF2B5EF4-FFF2-40B4-BE49-F238E27FC236}">
                <a16:creationId xmlns:a16="http://schemas.microsoft.com/office/drawing/2014/main" id="{58915320-41B1-4960-A044-12A75C9D4E46}"/>
              </a:ext>
            </a:extLst>
          </p:cNvPr>
          <p:cNvSpPr>
            <a:spLocks noGrp="1"/>
          </p:cNvSpPr>
          <p:nvPr>
            <p:ph type="body" idx="1"/>
          </p:nvPr>
        </p:nvSpPr>
        <p:spPr/>
        <p:txBody>
          <a:bodyPr/>
          <a:lstStyle/>
          <a:p>
            <a:r>
              <a:rPr lang="en-US" dirty="0"/>
              <a:t>It’s like R, but different. And better. Definitely better. </a:t>
            </a:r>
          </a:p>
        </p:txBody>
      </p:sp>
      <p:sp>
        <p:nvSpPr>
          <p:cNvPr id="4" name="Slide Number Placeholder 3">
            <a:extLst>
              <a:ext uri="{FF2B5EF4-FFF2-40B4-BE49-F238E27FC236}">
                <a16:creationId xmlns:a16="http://schemas.microsoft.com/office/drawing/2014/main" id="{8E0BB3C5-9F05-4ED9-8CB6-9FFC0DCEBA73}"/>
              </a:ext>
            </a:extLst>
          </p:cNvPr>
          <p:cNvSpPr>
            <a:spLocks noGrp="1"/>
          </p:cNvSpPr>
          <p:nvPr>
            <p:ph type="sldNum" sz="quarter" idx="12"/>
          </p:nvPr>
        </p:nvSpPr>
        <p:spPr/>
        <p:txBody>
          <a:bodyPr/>
          <a:lstStyle/>
          <a:p>
            <a:fld id="{6D95AE55-B5F4-483D-AEFF-E8059F5502F5}" type="slidenum">
              <a:rPr lang="en-US" smtClean="0"/>
              <a:t>28</a:t>
            </a:fld>
            <a:endParaRPr lang="en-US"/>
          </a:p>
        </p:txBody>
      </p:sp>
    </p:spTree>
    <p:extLst>
      <p:ext uri="{BB962C8B-B14F-4D97-AF65-F5344CB8AC3E}">
        <p14:creationId xmlns:p14="http://schemas.microsoft.com/office/powerpoint/2010/main" val="35337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1300898" y="1825625"/>
            <a:ext cx="10052901"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97CB39-1923-400C-AEBB-EDF728171E1A}"/>
              </a:ext>
            </a:extLst>
          </p:cNvPr>
          <p:cNvSpPr>
            <a:spLocks noGrp="1"/>
          </p:cNvSpPr>
          <p:nvPr>
            <p:ph type="sldNum" sz="quarter" idx="12"/>
          </p:nvPr>
        </p:nvSpPr>
        <p:spPr/>
        <p:txBody>
          <a:bodyPr/>
          <a:lstStyle/>
          <a:p>
            <a:fld id="{6D95AE55-B5F4-483D-AEFF-E8059F5502F5}" type="slidenum">
              <a:rPr lang="en-US" smtClean="0"/>
              <a:t>29</a:t>
            </a:fld>
            <a:endParaRPr lang="en-US"/>
          </a:p>
        </p:txBody>
      </p:sp>
      <p:sp>
        <p:nvSpPr>
          <p:cNvPr id="5" name="TextBox 4">
            <a:extLst>
              <a:ext uri="{FF2B5EF4-FFF2-40B4-BE49-F238E27FC236}">
                <a16:creationId xmlns:a16="http://schemas.microsoft.com/office/drawing/2014/main" id="{E83F340E-36ED-4CAF-88D0-272257896936}"/>
              </a:ext>
            </a:extLst>
          </p:cNvPr>
          <p:cNvSpPr txBox="1"/>
          <p:nvPr/>
        </p:nvSpPr>
        <p:spPr>
          <a:xfrm>
            <a:off x="0" y="3906503"/>
            <a:ext cx="1923068" cy="646331"/>
          </a:xfrm>
          <a:prstGeom prst="rect">
            <a:avLst/>
          </a:prstGeom>
          <a:noFill/>
        </p:spPr>
        <p:txBody>
          <a:bodyPr wrap="square" rtlCol="0">
            <a:spAutoFit/>
          </a:bodyPr>
          <a:lstStyle/>
          <a:p>
            <a:pPr algn="ctr"/>
            <a:r>
              <a:rPr lang="en-US" dirty="0"/>
              <a:t>Loaded with</a:t>
            </a:r>
          </a:p>
          <a:p>
            <a:pPr algn="ctr"/>
            <a:r>
              <a:rPr lang="en-US" dirty="0"/>
              <a:t>library(</a:t>
            </a:r>
            <a:r>
              <a:rPr lang="en-US" dirty="0" err="1"/>
              <a:t>tidyverse</a:t>
            </a:r>
            <a:r>
              <a:rPr lang="en-US" dirty="0"/>
              <a:t>)</a:t>
            </a:r>
          </a:p>
        </p:txBody>
      </p:sp>
      <p:pic>
        <p:nvPicPr>
          <p:cNvPr id="7" name="Picture 6">
            <a:extLst>
              <a:ext uri="{FF2B5EF4-FFF2-40B4-BE49-F238E27FC236}">
                <a16:creationId xmlns:a16="http://schemas.microsoft.com/office/drawing/2014/main" id="{B5F433B0-113F-443E-AAE9-2E3A0EFF0690}"/>
              </a:ext>
            </a:extLst>
          </p:cNvPr>
          <p:cNvPicPr>
            <a:picLocks noChangeAspect="1"/>
          </p:cNvPicPr>
          <p:nvPr/>
        </p:nvPicPr>
        <p:blipFill rotWithShape="1">
          <a:blip r:embed="rId3"/>
          <a:srcRect l="40088" t="23848" r="39028" b="25071"/>
          <a:stretch/>
        </p:blipFill>
        <p:spPr>
          <a:xfrm flipH="1">
            <a:off x="1834158" y="3139126"/>
            <a:ext cx="519290" cy="2793018"/>
          </a:xfrm>
          <a:prstGeom prst="rect">
            <a:avLst/>
          </a:prstGeom>
        </p:spPr>
      </p:pic>
    </p:spTree>
    <p:extLst>
      <p:ext uri="{BB962C8B-B14F-4D97-AF65-F5344CB8AC3E}">
        <p14:creationId xmlns:p14="http://schemas.microsoft.com/office/powerpoint/2010/main" val="111679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2477-B04B-41CD-B187-DF3BDF1EC822}"/>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D27CD436-6A5A-4189-AD98-3CF0D84DF993}"/>
              </a:ext>
            </a:extLst>
          </p:cNvPr>
          <p:cNvSpPr>
            <a:spLocks noGrp="1"/>
          </p:cNvSpPr>
          <p:nvPr>
            <p:ph idx="1"/>
          </p:nvPr>
        </p:nvSpPr>
        <p:spPr>
          <a:xfrm>
            <a:off x="2192594" y="2239320"/>
            <a:ext cx="7304961" cy="3525694"/>
          </a:xfrm>
        </p:spPr>
        <p:txBody>
          <a:bodyPr>
            <a:normAutofit lnSpcReduction="10000"/>
          </a:bodyPr>
          <a:lstStyle/>
          <a:p>
            <a:pPr marL="0" indent="0">
              <a:buNone/>
            </a:pPr>
            <a:r>
              <a:rPr lang="en-US" sz="3600" i="1" dirty="0"/>
              <a:t>09:00–10:00</a:t>
            </a:r>
            <a:r>
              <a:rPr lang="en-US" sz="3600" dirty="0"/>
              <a:t>     Let’s Make Charts</a:t>
            </a:r>
          </a:p>
          <a:p>
            <a:pPr marL="0" indent="0">
              <a:buNone/>
            </a:pPr>
            <a:r>
              <a:rPr lang="en-US" sz="3600" i="1" dirty="0"/>
              <a:t>10:30–11:30</a:t>
            </a:r>
            <a:r>
              <a:rPr lang="en-US" sz="3600" dirty="0"/>
              <a:t>     Basic Analysis</a:t>
            </a:r>
          </a:p>
          <a:p>
            <a:pPr marL="0" indent="0">
              <a:buNone/>
            </a:pPr>
            <a:r>
              <a:rPr lang="en-US" sz="3600" i="1" dirty="0"/>
              <a:t>11:30–12:00</a:t>
            </a:r>
            <a:r>
              <a:rPr lang="en-US" sz="3600" dirty="0"/>
              <a:t>     </a:t>
            </a:r>
            <a:r>
              <a:rPr lang="en-US" sz="3600" dirty="0" err="1"/>
              <a:t>Tidyverse</a:t>
            </a:r>
            <a:endParaRPr lang="en-US" sz="3600" dirty="0"/>
          </a:p>
          <a:p>
            <a:pPr marL="0" indent="0">
              <a:buNone/>
            </a:pPr>
            <a:r>
              <a:rPr lang="en-US" sz="3600" i="1" dirty="0"/>
              <a:t>12:00–13:00</a:t>
            </a:r>
            <a:r>
              <a:rPr lang="en-US" sz="3600" dirty="0"/>
              <a:t>     Lunch</a:t>
            </a:r>
          </a:p>
          <a:p>
            <a:pPr marL="0" indent="0">
              <a:buNone/>
            </a:pPr>
            <a:r>
              <a:rPr lang="en-US" sz="3600" i="1" dirty="0"/>
              <a:t>13:00–14:00</a:t>
            </a:r>
            <a:r>
              <a:rPr lang="en-US" sz="3600" dirty="0"/>
              <a:t>     Project</a:t>
            </a:r>
          </a:p>
          <a:p>
            <a:pPr marL="0" indent="0">
              <a:buNone/>
            </a:pPr>
            <a:r>
              <a:rPr lang="en-US" sz="3600" i="1" dirty="0"/>
              <a:t>14:00–14:15</a:t>
            </a:r>
            <a:r>
              <a:rPr lang="en-US" sz="3600" dirty="0"/>
              <a:t>     Concluding Thoughts</a:t>
            </a:r>
          </a:p>
        </p:txBody>
      </p:sp>
      <p:sp>
        <p:nvSpPr>
          <p:cNvPr id="4" name="Slide Number Placeholder 3">
            <a:extLst>
              <a:ext uri="{FF2B5EF4-FFF2-40B4-BE49-F238E27FC236}">
                <a16:creationId xmlns:a16="http://schemas.microsoft.com/office/drawing/2014/main" id="{49340FDD-5A0B-47E3-8B31-24B773E77072}"/>
              </a:ext>
            </a:extLst>
          </p:cNvPr>
          <p:cNvSpPr>
            <a:spLocks noGrp="1"/>
          </p:cNvSpPr>
          <p:nvPr>
            <p:ph type="sldNum" sz="quarter" idx="12"/>
          </p:nvPr>
        </p:nvSpPr>
        <p:spPr/>
        <p:txBody>
          <a:bodyPr/>
          <a:lstStyle/>
          <a:p>
            <a:fld id="{6D95AE55-B5F4-483D-AEFF-E8059F5502F5}" type="slidenum">
              <a:rPr lang="en-US" smtClean="0"/>
              <a:t>3</a:t>
            </a:fld>
            <a:endParaRPr lang="en-US"/>
          </a:p>
        </p:txBody>
      </p:sp>
    </p:spTree>
    <p:extLst>
      <p:ext uri="{BB962C8B-B14F-4D97-AF65-F5344CB8AC3E}">
        <p14:creationId xmlns:p14="http://schemas.microsoft.com/office/powerpoint/2010/main" val="28313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
        <p:nvSpPr>
          <p:cNvPr id="4" name="Slide Number Placeholder 3">
            <a:extLst>
              <a:ext uri="{FF2B5EF4-FFF2-40B4-BE49-F238E27FC236}">
                <a16:creationId xmlns:a16="http://schemas.microsoft.com/office/drawing/2014/main" id="{B9E0D9EB-6984-4B89-8137-4E08D56EEED9}"/>
              </a:ext>
            </a:extLst>
          </p:cNvPr>
          <p:cNvSpPr>
            <a:spLocks noGrp="1"/>
          </p:cNvSpPr>
          <p:nvPr>
            <p:ph type="sldNum" sz="quarter" idx="12"/>
          </p:nvPr>
        </p:nvSpPr>
        <p:spPr/>
        <p:txBody>
          <a:bodyPr/>
          <a:lstStyle/>
          <a:p>
            <a:fld id="{6D95AE55-B5F4-483D-AEFF-E8059F5502F5}" type="slidenum">
              <a:rPr lang="en-US" smtClean="0"/>
              <a:t>30</a:t>
            </a:fld>
            <a:endParaRPr lang="en-US"/>
          </a:p>
        </p:txBody>
      </p:sp>
    </p:spTree>
    <p:extLst>
      <p:ext uri="{BB962C8B-B14F-4D97-AF65-F5344CB8AC3E}">
        <p14:creationId xmlns:p14="http://schemas.microsoft.com/office/powerpoint/2010/main" val="4164308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a:t>Already learned about most of these functions</a:t>
            </a:r>
          </a:p>
          <a:p>
            <a:r>
              <a:rPr lang="en-US" dirty="0"/>
              <a:t>Introduces the “pipe” operator %&gt;% </a:t>
            </a:r>
          </a:p>
          <a:p>
            <a:r>
              <a:rPr lang="en-US" dirty="0"/>
              <a:t>Add a new column using mutate(), choose specific rows based on column values using filter(), change whether a column is included using select(), change column names using rename()</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31</a:t>
            </a:fld>
            <a:endParaRPr lang="en-US"/>
          </a:p>
        </p:txBody>
      </p:sp>
    </p:spTree>
    <p:extLst>
      <p:ext uri="{BB962C8B-B14F-4D97-AF65-F5344CB8AC3E}">
        <p14:creationId xmlns:p14="http://schemas.microsoft.com/office/powerpoint/2010/main" val="906994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a:t>join functions add two datasets together based on some common columns</a:t>
            </a:r>
          </a:p>
          <a:p>
            <a:r>
              <a:rPr lang="en-US" dirty="0"/>
              <a:t>Most often, I use </a:t>
            </a:r>
            <a:r>
              <a:rPr lang="en-US" dirty="0" err="1"/>
              <a:t>left_join</a:t>
            </a:r>
            <a:r>
              <a:rPr lang="en-US" dirty="0"/>
              <a:t>()</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32</a:t>
            </a:fld>
            <a:endParaRPr lang="en-US"/>
          </a:p>
        </p:txBody>
      </p:sp>
    </p:spTree>
    <p:extLst>
      <p:ext uri="{BB962C8B-B14F-4D97-AF65-F5344CB8AC3E}">
        <p14:creationId xmlns:p14="http://schemas.microsoft.com/office/powerpoint/2010/main" val="171790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pPr>
              <a:spcBef>
                <a:spcPts val="1800"/>
              </a:spcBef>
            </a:pPr>
            <a:r>
              <a:rPr lang="en-US" dirty="0"/>
              <a:t>The most popular way to plot in R</a:t>
            </a:r>
          </a:p>
          <a:p>
            <a:pPr>
              <a:spcBef>
                <a:spcPts val="1800"/>
              </a:spcBef>
            </a:pPr>
            <a:r>
              <a:rPr lang="en-US" dirty="0"/>
              <a:t>Uses a “grammar of graphics” which takes a bit to learn </a:t>
            </a:r>
          </a:p>
          <a:p>
            <a:pPr>
              <a:spcBef>
                <a:spcPts val="1800"/>
              </a:spcBef>
            </a:pPr>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pPr>
              <a:spcBef>
                <a:spcPts val="1800"/>
              </a:spcBef>
            </a:pPr>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
        <p:nvSpPr>
          <p:cNvPr id="4" name="Slide Number Placeholder 3">
            <a:extLst>
              <a:ext uri="{FF2B5EF4-FFF2-40B4-BE49-F238E27FC236}">
                <a16:creationId xmlns:a16="http://schemas.microsoft.com/office/drawing/2014/main" id="{898F6A5A-4F49-4E08-A2CA-6BB6B9E1B56D}"/>
              </a:ext>
            </a:extLst>
          </p:cNvPr>
          <p:cNvSpPr>
            <a:spLocks noGrp="1"/>
          </p:cNvSpPr>
          <p:nvPr>
            <p:ph type="sldNum" sz="quarter" idx="12"/>
          </p:nvPr>
        </p:nvSpPr>
        <p:spPr/>
        <p:txBody>
          <a:bodyPr/>
          <a:lstStyle/>
          <a:p>
            <a:fld id="{6D95AE55-B5F4-483D-AEFF-E8059F5502F5}" type="slidenum">
              <a:rPr lang="en-US" smtClean="0"/>
              <a:t>33</a:t>
            </a:fld>
            <a:endParaRPr lang="en-US"/>
          </a:p>
        </p:txBody>
      </p:sp>
    </p:spTree>
    <p:extLst>
      <p:ext uri="{BB962C8B-B14F-4D97-AF65-F5344CB8AC3E}">
        <p14:creationId xmlns:p14="http://schemas.microsoft.com/office/powerpoint/2010/main" val="612555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6" name="Content Placeholder 2">
            <a:extLst>
              <a:ext uri="{FF2B5EF4-FFF2-40B4-BE49-F238E27FC236}">
                <a16:creationId xmlns:a16="http://schemas.microsoft.com/office/drawing/2014/main" id="{3D63FC5D-7548-4A97-9601-F1687BA055F4}"/>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Dates are probably the most difficult thing to deal with when starting out in R.</a:t>
            </a:r>
          </a:p>
          <a:p>
            <a:r>
              <a:rPr lang="en-US" dirty="0" err="1"/>
              <a:t>lubridate</a:t>
            </a:r>
            <a:r>
              <a:rPr lang="en-US" dirty="0"/>
              <a:t> provides a better interface; can easily convert between date formats, subtract time periods, calc day of year, etc. </a:t>
            </a:r>
          </a:p>
          <a:p>
            <a:endParaRPr lang="en-US" dirty="0"/>
          </a:p>
          <a:p>
            <a:r>
              <a:rPr lang="en-US" dirty="0"/>
              <a:t>For “11/12/12”, what is the month? Are you sure?</a:t>
            </a:r>
          </a:p>
          <a:p>
            <a:endParaRPr lang="en-US" dirty="0"/>
          </a:p>
          <a:p>
            <a:r>
              <a:rPr lang="en-US" dirty="0"/>
              <a:t>Excel is great at dealing with dates but it isn’t perfect either</a:t>
            </a:r>
          </a:p>
        </p:txBody>
      </p:sp>
    </p:spTree>
    <p:extLst>
      <p:ext uri="{BB962C8B-B14F-4D97-AF65-F5344CB8AC3E}">
        <p14:creationId xmlns:p14="http://schemas.microsoft.com/office/powerpoint/2010/main" val="170455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examples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6" name="Content Placeholder 2">
            <a:extLst>
              <a:ext uri="{FF2B5EF4-FFF2-40B4-BE49-F238E27FC236}">
                <a16:creationId xmlns:a16="http://schemas.microsoft.com/office/drawing/2014/main" id="{3D63FC5D-7548-4A97-9601-F1687BA055F4}"/>
              </a:ext>
            </a:extLst>
          </p:cNvPr>
          <p:cNvSpPr txBox="1">
            <a:spLocks/>
          </p:cNvSpPr>
          <p:nvPr/>
        </p:nvSpPr>
        <p:spPr>
          <a:xfrm>
            <a:off x="430924" y="1825625"/>
            <a:ext cx="10320812" cy="4846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1: Convert “11/12/2020” to a date (12 Nov 2020)</a:t>
            </a:r>
          </a:p>
          <a:p>
            <a:r>
              <a:rPr lang="en-US" dirty="0"/>
              <a:t>Answer 1:</a:t>
            </a:r>
          </a:p>
          <a:p>
            <a:pPr marL="568325" indent="0">
              <a:buNone/>
            </a:pPr>
            <a:r>
              <a:rPr lang="en-US" sz="2400" dirty="0">
                <a:latin typeface="Consolas" panose="020B0609020204030204" pitchFamily="49" charset="0"/>
              </a:rPr>
              <a:t>mutate(</a:t>
            </a:r>
            <a:r>
              <a:rPr lang="en-US" sz="2400" dirty="0" err="1">
                <a:latin typeface="Consolas" panose="020B0609020204030204" pitchFamily="49" charset="0"/>
              </a:rPr>
              <a:t>newdate</a:t>
            </a:r>
            <a:r>
              <a:rPr lang="en-US" sz="2400" dirty="0">
                <a:latin typeface="Consolas" panose="020B0609020204030204" pitchFamily="49" charset="0"/>
              </a:rPr>
              <a:t> = </a:t>
            </a:r>
            <a:r>
              <a:rPr lang="en-US" sz="2400" dirty="0" err="1">
                <a:latin typeface="Consolas" panose="020B0609020204030204" pitchFamily="49" charset="0"/>
              </a:rPr>
              <a:t>ymd</a:t>
            </a:r>
            <a:r>
              <a:rPr lang="en-US" sz="2400" dirty="0">
                <a:latin typeface="Consolas" panose="020B0609020204030204" pitchFamily="49" charset="0"/>
              </a:rPr>
              <a:t>(</a:t>
            </a:r>
            <a:r>
              <a:rPr lang="en-US" sz="2400" dirty="0" err="1">
                <a:latin typeface="Consolas" panose="020B0609020204030204" pitchFamily="49" charset="0"/>
              </a:rPr>
              <a:t>as.POSIXct</a:t>
            </a:r>
            <a:r>
              <a:rPr lang="en-US" sz="2400" dirty="0">
                <a:latin typeface="Consolas" panose="020B0609020204030204" pitchFamily="49" charset="0"/>
              </a:rPr>
              <a:t>(</a:t>
            </a:r>
            <a:r>
              <a:rPr lang="en-US" sz="2400" dirty="0" err="1">
                <a:latin typeface="Consolas" panose="020B0609020204030204" pitchFamily="49" charset="0"/>
              </a:rPr>
              <a:t>olddate</a:t>
            </a:r>
            <a:r>
              <a:rPr lang="en-US" sz="2400" dirty="0">
                <a:latin typeface="Consolas" panose="020B0609020204030204" pitchFamily="49" charset="0"/>
              </a:rPr>
              <a:t>, format = "%m/%d/%Y", </a:t>
            </a:r>
            <a:r>
              <a:rPr lang="en-US" sz="2400" dirty="0" err="1">
                <a:latin typeface="Consolas" panose="020B0609020204030204" pitchFamily="49" charset="0"/>
              </a:rPr>
              <a:t>tz</a:t>
            </a:r>
            <a:r>
              <a:rPr lang="en-US" sz="2400" dirty="0">
                <a:latin typeface="Consolas" panose="020B0609020204030204" pitchFamily="49" charset="0"/>
              </a:rPr>
              <a:t> = "US/Alaska"))</a:t>
            </a:r>
          </a:p>
          <a:p>
            <a:endParaRPr lang="en-US" dirty="0"/>
          </a:p>
          <a:p>
            <a:endParaRPr lang="en-US" dirty="0"/>
          </a:p>
          <a:p>
            <a:r>
              <a:rPr lang="en-US" dirty="0"/>
              <a:t>Example 2: Convert “2020-12-31” to a date (31 Dec 2020)</a:t>
            </a:r>
          </a:p>
          <a:p>
            <a:r>
              <a:rPr lang="en-US" dirty="0"/>
              <a:t>Answer 2:</a:t>
            </a:r>
          </a:p>
          <a:p>
            <a:pPr marL="568325" indent="0">
              <a:buNone/>
            </a:pPr>
            <a:r>
              <a:rPr lang="en-US" sz="2400" dirty="0">
                <a:latin typeface="Consolas" panose="020B0609020204030204" pitchFamily="49" charset="0"/>
              </a:rPr>
              <a:t>mutate(</a:t>
            </a:r>
            <a:r>
              <a:rPr lang="en-US" sz="2400" dirty="0" err="1">
                <a:latin typeface="Consolas" panose="020B0609020204030204" pitchFamily="49" charset="0"/>
              </a:rPr>
              <a:t>newdate</a:t>
            </a:r>
            <a:r>
              <a:rPr lang="en-US" sz="2400" dirty="0">
                <a:latin typeface="Consolas" panose="020B0609020204030204" pitchFamily="49" charset="0"/>
              </a:rPr>
              <a:t> = </a:t>
            </a:r>
            <a:r>
              <a:rPr lang="en-US" sz="2400" dirty="0" err="1">
                <a:latin typeface="Consolas" panose="020B0609020204030204" pitchFamily="49" charset="0"/>
              </a:rPr>
              <a:t>ymd</a:t>
            </a:r>
            <a:r>
              <a:rPr lang="en-US" sz="2400" dirty="0">
                <a:latin typeface="Consolas" panose="020B0609020204030204" pitchFamily="49" charset="0"/>
              </a:rPr>
              <a:t>(</a:t>
            </a:r>
            <a:r>
              <a:rPr lang="en-US" sz="2400" dirty="0" err="1">
                <a:latin typeface="Consolas" panose="020B0609020204030204" pitchFamily="49" charset="0"/>
              </a:rPr>
              <a:t>as.POSIXct</a:t>
            </a:r>
            <a:r>
              <a:rPr lang="en-US" sz="2400" dirty="0">
                <a:latin typeface="Consolas" panose="020B0609020204030204" pitchFamily="49" charset="0"/>
              </a:rPr>
              <a:t>(</a:t>
            </a:r>
            <a:r>
              <a:rPr lang="en-US" sz="2400" dirty="0" err="1">
                <a:latin typeface="Consolas" panose="020B0609020204030204" pitchFamily="49" charset="0"/>
              </a:rPr>
              <a:t>olddate</a:t>
            </a:r>
            <a:r>
              <a:rPr lang="en-US" sz="2400" dirty="0">
                <a:latin typeface="Consolas" panose="020B0609020204030204" pitchFamily="49" charset="0"/>
              </a:rPr>
              <a:t>, format =    "%Y-%m-%d", </a:t>
            </a:r>
            <a:r>
              <a:rPr lang="en-US" sz="2400" dirty="0" err="1">
                <a:latin typeface="Consolas" panose="020B0609020204030204" pitchFamily="49" charset="0"/>
              </a:rPr>
              <a:t>tz</a:t>
            </a:r>
            <a:r>
              <a:rPr lang="en-US" sz="2400" dirty="0">
                <a:latin typeface="Consolas" panose="020B0609020204030204" pitchFamily="49" charset="0"/>
              </a:rPr>
              <a:t> = "US/Alaska"))</a:t>
            </a:r>
          </a:p>
          <a:p>
            <a:endParaRPr lang="en-US" dirty="0"/>
          </a:p>
        </p:txBody>
      </p:sp>
      <p:grpSp>
        <p:nvGrpSpPr>
          <p:cNvPr id="7" name="Group 6">
            <a:extLst>
              <a:ext uri="{FF2B5EF4-FFF2-40B4-BE49-F238E27FC236}">
                <a16:creationId xmlns:a16="http://schemas.microsoft.com/office/drawing/2014/main" id="{F2285F70-E1D8-4013-95FA-2270B6229F8A}"/>
              </a:ext>
            </a:extLst>
          </p:cNvPr>
          <p:cNvGrpSpPr/>
          <p:nvPr/>
        </p:nvGrpSpPr>
        <p:grpSpPr>
          <a:xfrm rot="11528257">
            <a:off x="9411772" y="3111072"/>
            <a:ext cx="1731239" cy="470755"/>
            <a:chOff x="1261528" y="2367666"/>
            <a:chExt cx="1550147" cy="591950"/>
          </a:xfrm>
        </p:grpSpPr>
        <p:sp>
          <p:nvSpPr>
            <p:cNvPr id="8" name="Freeform: Shape 7">
              <a:extLst>
                <a:ext uri="{FF2B5EF4-FFF2-40B4-BE49-F238E27FC236}">
                  <a16:creationId xmlns:a16="http://schemas.microsoft.com/office/drawing/2014/main" id="{4962FBCE-DFA2-4680-9228-DD9634080443}"/>
                </a:ext>
              </a:extLst>
            </p:cNvPr>
            <p:cNvSpPr/>
            <p:nvPr/>
          </p:nvSpPr>
          <p:spPr>
            <a:xfrm>
              <a:off x="1261528" y="2367666"/>
              <a:ext cx="1283966" cy="536897"/>
            </a:xfrm>
            <a:custGeom>
              <a:avLst/>
              <a:gdLst>
                <a:gd name="connsiteX0" fmla="*/ 0 w 1376624"/>
                <a:gd name="connsiteY0" fmla="*/ 0 h 403466"/>
                <a:gd name="connsiteX1" fmla="*/ 271305 w 1376624"/>
                <a:gd name="connsiteY1" fmla="*/ 391885 h 403466"/>
                <a:gd name="connsiteX2" fmla="*/ 1376624 w 1376624"/>
                <a:gd name="connsiteY2" fmla="*/ 261257 h 403466"/>
                <a:gd name="connsiteX0" fmla="*/ 0 w 1707891"/>
                <a:gd name="connsiteY0" fmla="*/ 0 h 305961"/>
                <a:gd name="connsiteX1" fmla="*/ 602572 w 1707891"/>
                <a:gd name="connsiteY1" fmla="*/ 294380 h 305961"/>
                <a:gd name="connsiteX2" fmla="*/ 1707891 w 1707891"/>
                <a:gd name="connsiteY2" fmla="*/ 163752 h 305961"/>
                <a:gd name="connsiteX0" fmla="*/ 0 w 1707891"/>
                <a:gd name="connsiteY0" fmla="*/ 0 h 305961"/>
                <a:gd name="connsiteX1" fmla="*/ 602572 w 1707891"/>
                <a:gd name="connsiteY1" fmla="*/ 294380 h 305961"/>
                <a:gd name="connsiteX2" fmla="*/ 1707891 w 1707891"/>
                <a:gd name="connsiteY2" fmla="*/ 163752 h 305961"/>
                <a:gd name="connsiteX0" fmla="*/ 0 w 1588733"/>
                <a:gd name="connsiteY0" fmla="*/ 0 h 467231"/>
                <a:gd name="connsiteX1" fmla="*/ 602572 w 1588733"/>
                <a:gd name="connsiteY1" fmla="*/ 294380 h 467231"/>
                <a:gd name="connsiteX2" fmla="*/ 1588733 w 1588733"/>
                <a:gd name="connsiteY2" fmla="*/ 445026 h 467231"/>
                <a:gd name="connsiteX0" fmla="*/ 0 w 1588733"/>
                <a:gd name="connsiteY0" fmla="*/ 0 h 445370"/>
                <a:gd name="connsiteX1" fmla="*/ 602572 w 1588733"/>
                <a:gd name="connsiteY1" fmla="*/ 294380 h 445370"/>
                <a:gd name="connsiteX2" fmla="*/ 1588733 w 1588733"/>
                <a:gd name="connsiteY2" fmla="*/ 445026 h 445370"/>
                <a:gd name="connsiteX0" fmla="*/ 0 w 1588733"/>
                <a:gd name="connsiteY0" fmla="*/ 0 h 470837"/>
                <a:gd name="connsiteX1" fmla="*/ 482715 w 1588733"/>
                <a:gd name="connsiteY1" fmla="*/ 451513 h 470837"/>
                <a:gd name="connsiteX2" fmla="*/ 1588733 w 1588733"/>
                <a:gd name="connsiteY2" fmla="*/ 445026 h 470837"/>
                <a:gd name="connsiteX0" fmla="*/ 0 w 1588733"/>
                <a:gd name="connsiteY0" fmla="*/ 0 h 592574"/>
                <a:gd name="connsiteX1" fmla="*/ 363577 w 1588733"/>
                <a:gd name="connsiteY1" fmla="*/ 585684 h 592574"/>
                <a:gd name="connsiteX2" fmla="*/ 1588733 w 1588733"/>
                <a:gd name="connsiteY2" fmla="*/ 445026 h 592574"/>
                <a:gd name="connsiteX0" fmla="*/ 0 w 1588733"/>
                <a:gd name="connsiteY0" fmla="*/ 0 h 545909"/>
                <a:gd name="connsiteX1" fmla="*/ 420272 w 1588733"/>
                <a:gd name="connsiteY1" fmla="*/ 536897 h 545909"/>
                <a:gd name="connsiteX2" fmla="*/ 1588733 w 1588733"/>
                <a:gd name="connsiteY2" fmla="*/ 445026 h 545909"/>
                <a:gd name="connsiteX0" fmla="*/ 0 w 1588733"/>
                <a:gd name="connsiteY0" fmla="*/ 0 h 545909"/>
                <a:gd name="connsiteX1" fmla="*/ 420272 w 1588733"/>
                <a:gd name="connsiteY1" fmla="*/ 536897 h 545909"/>
                <a:gd name="connsiteX2" fmla="*/ 1588733 w 1588733"/>
                <a:gd name="connsiteY2" fmla="*/ 445026 h 545909"/>
                <a:gd name="connsiteX0" fmla="*/ 0 w 1588733"/>
                <a:gd name="connsiteY0" fmla="*/ 0 h 536897"/>
                <a:gd name="connsiteX1" fmla="*/ 420272 w 1588733"/>
                <a:gd name="connsiteY1" fmla="*/ 536897 h 536897"/>
                <a:gd name="connsiteX2" fmla="*/ 1588733 w 1588733"/>
                <a:gd name="connsiteY2" fmla="*/ 445026 h 536897"/>
                <a:gd name="connsiteX0" fmla="*/ 0 w 1588733"/>
                <a:gd name="connsiteY0" fmla="*/ 0 h 536897"/>
                <a:gd name="connsiteX1" fmla="*/ 420272 w 1588733"/>
                <a:gd name="connsiteY1" fmla="*/ 536897 h 536897"/>
                <a:gd name="connsiteX2" fmla="*/ 1588733 w 1588733"/>
                <a:gd name="connsiteY2" fmla="*/ 445026 h 536897"/>
              </a:gdLst>
              <a:ahLst/>
              <a:cxnLst>
                <a:cxn ang="0">
                  <a:pos x="connsiteX0" y="connsiteY0"/>
                </a:cxn>
                <a:cxn ang="0">
                  <a:pos x="connsiteX1" y="connsiteY1"/>
                </a:cxn>
                <a:cxn ang="0">
                  <a:pos x="connsiteX2" y="connsiteY2"/>
                </a:cxn>
              </a:cxnLst>
              <a:rect l="l" t="t" r="r" b="b"/>
              <a:pathLst>
                <a:path w="1588733" h="536897">
                  <a:moveTo>
                    <a:pt x="0" y="0"/>
                  </a:moveTo>
                  <a:cubicBezTo>
                    <a:pt x="66554" y="153123"/>
                    <a:pt x="113338" y="472533"/>
                    <a:pt x="420272" y="536897"/>
                  </a:cubicBezTo>
                  <a:cubicBezTo>
                    <a:pt x="913787" y="515178"/>
                    <a:pt x="1060384" y="483304"/>
                    <a:pt x="1588733" y="445026"/>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76B259FF-E49E-4086-B501-4DE2B853D6C0}"/>
                </a:ext>
              </a:extLst>
            </p:cNvPr>
            <p:cNvSpPr/>
            <p:nvPr/>
          </p:nvSpPr>
          <p:spPr>
            <a:xfrm rot="4958903">
              <a:off x="2507812" y="2655754"/>
              <a:ext cx="326371" cy="28135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Content Placeholder 2">
            <a:extLst>
              <a:ext uri="{FF2B5EF4-FFF2-40B4-BE49-F238E27FC236}">
                <a16:creationId xmlns:a16="http://schemas.microsoft.com/office/drawing/2014/main" id="{0A9ECA14-52E6-445A-A499-6A5EA71B676A}"/>
              </a:ext>
            </a:extLst>
          </p:cNvPr>
          <p:cNvSpPr txBox="1">
            <a:spLocks/>
          </p:cNvSpPr>
          <p:nvPr/>
        </p:nvSpPr>
        <p:spPr>
          <a:xfrm>
            <a:off x="9339557" y="3758571"/>
            <a:ext cx="2640457" cy="10288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This is the format of the existing data NOT the format you want it in</a:t>
            </a:r>
          </a:p>
        </p:txBody>
      </p:sp>
    </p:spTree>
    <p:extLst>
      <p:ext uri="{BB962C8B-B14F-4D97-AF65-F5344CB8AC3E}">
        <p14:creationId xmlns:p14="http://schemas.microsoft.com/office/powerpoint/2010/main" val="211211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36</a:t>
            </a:fld>
            <a:endParaRPr lang="en-US"/>
          </a:p>
        </p:txBody>
      </p:sp>
      <p:sp>
        <p:nvSpPr>
          <p:cNvPr id="4" name="Content Placeholder 2">
            <a:extLst>
              <a:ext uri="{FF2B5EF4-FFF2-40B4-BE49-F238E27FC236}">
                <a16:creationId xmlns:a16="http://schemas.microsoft.com/office/drawing/2014/main" id="{68344952-B3FE-4B10-8855-A1EEA3C51529}"/>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tidyr</a:t>
            </a:r>
            <a:r>
              <a:rPr lang="en-US" dirty="0"/>
              <a:t> is a package whose main functions help to turn “wide” data into “long” data and vice-versa</a:t>
            </a:r>
          </a:p>
          <a:p>
            <a:r>
              <a:rPr lang="en-US" dirty="0" err="1"/>
              <a:t>pivot_wider</a:t>
            </a:r>
            <a:r>
              <a:rPr lang="en-US" dirty="0"/>
              <a:t>() and </a:t>
            </a:r>
            <a:r>
              <a:rPr lang="en-US" dirty="0" err="1"/>
              <a:t>pivot_longer</a:t>
            </a:r>
            <a:r>
              <a:rPr lang="en-US" dirty="0"/>
              <a:t>()</a:t>
            </a:r>
          </a:p>
          <a:p>
            <a:pPr lvl="1"/>
            <a:r>
              <a:rPr lang="en-US" dirty="0"/>
              <a:t>These two easily turn data from wide to long (</a:t>
            </a:r>
            <a:r>
              <a:rPr lang="en-US" dirty="0" err="1"/>
              <a:t>pivot_longer</a:t>
            </a:r>
            <a:r>
              <a:rPr lang="en-US" dirty="0"/>
              <a:t>) or from long to wide (</a:t>
            </a:r>
            <a:r>
              <a:rPr lang="en-US" dirty="0" err="1"/>
              <a:t>pivot_wider</a:t>
            </a:r>
            <a:r>
              <a:rPr lang="en-US" dirty="0"/>
              <a:t>)</a:t>
            </a:r>
          </a:p>
          <a:p>
            <a:r>
              <a:rPr lang="en-US" dirty="0"/>
              <a:t>When possible, keep data in long format</a:t>
            </a:r>
          </a:p>
          <a:p>
            <a:pPr lvl="1"/>
            <a:r>
              <a:rPr lang="en-US" dirty="0"/>
              <a:t>Allows you to model / plot easier</a:t>
            </a:r>
          </a:p>
          <a:p>
            <a:endParaRPr lang="en-US" dirty="0"/>
          </a:p>
        </p:txBody>
      </p:sp>
    </p:spTree>
    <p:extLst>
      <p:ext uri="{BB962C8B-B14F-4D97-AF65-F5344CB8AC3E}">
        <p14:creationId xmlns:p14="http://schemas.microsoft.com/office/powerpoint/2010/main" val="867797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example</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37</a:t>
            </a:fld>
            <a:endParaRPr lang="en-US"/>
          </a:p>
        </p:txBody>
      </p:sp>
      <p:sp>
        <p:nvSpPr>
          <p:cNvPr id="4" name="Content Placeholder 2">
            <a:extLst>
              <a:ext uri="{FF2B5EF4-FFF2-40B4-BE49-F238E27FC236}">
                <a16:creationId xmlns:a16="http://schemas.microsoft.com/office/drawing/2014/main" id="{68344952-B3FE-4B10-8855-A1EEA3C51529}"/>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78610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CDB9-DB4F-44E0-AD19-2418B509A330}"/>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A600B12A-DDDA-4A6F-ABC1-54264A07B26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FF3391A-8FD3-41CB-903F-31532753525B}"/>
              </a:ext>
            </a:extLst>
          </p:cNvPr>
          <p:cNvSpPr>
            <a:spLocks noGrp="1"/>
          </p:cNvSpPr>
          <p:nvPr>
            <p:ph type="sldNum" sz="quarter" idx="12"/>
          </p:nvPr>
        </p:nvSpPr>
        <p:spPr/>
        <p:txBody>
          <a:bodyPr/>
          <a:lstStyle/>
          <a:p>
            <a:fld id="{6D95AE55-B5F4-483D-AEFF-E8059F5502F5}" type="slidenum">
              <a:rPr lang="en-US" smtClean="0"/>
              <a:t>38</a:t>
            </a:fld>
            <a:endParaRPr lang="en-US"/>
          </a:p>
        </p:txBody>
      </p:sp>
    </p:spTree>
    <p:extLst>
      <p:ext uri="{BB962C8B-B14F-4D97-AF65-F5344CB8AC3E}">
        <p14:creationId xmlns:p14="http://schemas.microsoft.com/office/powerpoint/2010/main" val="2614881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Project</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Use a provided dataset (or bring your own) to create a visualization</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39</a:t>
            </a:fld>
            <a:endParaRPr lang="en-US"/>
          </a:p>
        </p:txBody>
      </p:sp>
    </p:spTree>
    <p:extLst>
      <p:ext uri="{BB962C8B-B14F-4D97-AF65-F5344CB8AC3E}">
        <p14:creationId xmlns:p14="http://schemas.microsoft.com/office/powerpoint/2010/main" val="259337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271F-B47F-4614-A072-B8ACF3826F99}"/>
              </a:ext>
            </a:extLst>
          </p:cNvPr>
          <p:cNvSpPr>
            <a:spLocks noGrp="1"/>
          </p:cNvSpPr>
          <p:nvPr>
            <p:ph type="title"/>
          </p:nvPr>
        </p:nvSpPr>
        <p:spPr/>
        <p:txBody>
          <a:bodyPr/>
          <a:lstStyle/>
          <a:p>
            <a:r>
              <a:rPr lang="en-US" sz="6000" b="1" dirty="0"/>
              <a:t>5 – Let’s Make Charts!</a:t>
            </a:r>
            <a:endParaRPr lang="en-US" dirty="0"/>
          </a:p>
        </p:txBody>
      </p:sp>
      <p:sp>
        <p:nvSpPr>
          <p:cNvPr id="3" name="Text Placeholder 2">
            <a:extLst>
              <a:ext uri="{FF2B5EF4-FFF2-40B4-BE49-F238E27FC236}">
                <a16:creationId xmlns:a16="http://schemas.microsoft.com/office/drawing/2014/main" id="{1E5828A6-BFEC-4AD1-B031-2760C6042600}"/>
              </a:ext>
            </a:extLst>
          </p:cNvPr>
          <p:cNvSpPr>
            <a:spLocks noGrp="1"/>
          </p:cNvSpPr>
          <p:nvPr>
            <p:ph type="body" idx="1"/>
          </p:nvPr>
        </p:nvSpPr>
        <p:spPr/>
        <p:txBody>
          <a:bodyPr/>
          <a:lstStyle/>
          <a:p>
            <a:r>
              <a:rPr lang="en-US" dirty="0"/>
              <a:t>Charts and plots and graphs, oh my!</a:t>
            </a:r>
          </a:p>
        </p:txBody>
      </p:sp>
      <p:sp>
        <p:nvSpPr>
          <p:cNvPr id="4" name="Slide Number Placeholder 3">
            <a:extLst>
              <a:ext uri="{FF2B5EF4-FFF2-40B4-BE49-F238E27FC236}">
                <a16:creationId xmlns:a16="http://schemas.microsoft.com/office/drawing/2014/main" id="{8C7A22D3-D51C-4D87-82A4-7FE7771FBB90}"/>
              </a:ext>
            </a:extLst>
          </p:cNvPr>
          <p:cNvSpPr>
            <a:spLocks noGrp="1"/>
          </p:cNvSpPr>
          <p:nvPr>
            <p:ph type="sldNum" sz="quarter" idx="12"/>
          </p:nvPr>
        </p:nvSpPr>
        <p:spPr/>
        <p:txBody>
          <a:bodyPr/>
          <a:lstStyle/>
          <a:p>
            <a:fld id="{6D95AE55-B5F4-483D-AEFF-E8059F5502F5}" type="slidenum">
              <a:rPr lang="en-US" smtClean="0"/>
              <a:t>4</a:t>
            </a:fld>
            <a:endParaRPr lang="en-US"/>
          </a:p>
        </p:txBody>
      </p:sp>
    </p:spTree>
    <p:extLst>
      <p:ext uri="{BB962C8B-B14F-4D97-AF65-F5344CB8AC3E}">
        <p14:creationId xmlns:p14="http://schemas.microsoft.com/office/powerpoint/2010/main" val="3640180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207B-C7C2-42A3-BD27-4F9935843905}"/>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154BA05-0339-44D4-821A-C40D000B5A16}"/>
              </a:ext>
            </a:extLst>
          </p:cNvPr>
          <p:cNvSpPr>
            <a:spLocks noGrp="1"/>
          </p:cNvSpPr>
          <p:nvPr>
            <p:ph idx="1"/>
          </p:nvPr>
        </p:nvSpPr>
        <p:spPr>
          <a:xfrm>
            <a:off x="838200" y="1825625"/>
            <a:ext cx="10515600" cy="3871790"/>
          </a:xfrm>
        </p:spPr>
        <p:txBody>
          <a:bodyPr>
            <a:normAutofit lnSpcReduction="10000"/>
          </a:bodyPr>
          <a:lstStyle/>
          <a:p>
            <a:pPr marL="0" indent="0">
              <a:buNone/>
            </a:pPr>
            <a:r>
              <a:rPr lang="en-US" dirty="0"/>
              <a:t>When we come back from lunch, create and save a script that does the following:</a:t>
            </a:r>
          </a:p>
          <a:p>
            <a:r>
              <a:rPr lang="en-US" dirty="0"/>
              <a:t>Imports one of the provided datasets (your choice)</a:t>
            </a:r>
          </a:p>
          <a:p>
            <a:r>
              <a:rPr lang="en-US" dirty="0"/>
              <a:t>Loads needed libraries</a:t>
            </a:r>
          </a:p>
          <a:p>
            <a:r>
              <a:rPr lang="en-US" dirty="0"/>
              <a:t>Filters to a specific subset of data (optional)</a:t>
            </a:r>
          </a:p>
          <a:p>
            <a:r>
              <a:rPr lang="en-US" dirty="0"/>
              <a:t>Using </a:t>
            </a:r>
            <a:r>
              <a:rPr lang="en-US" dirty="0" err="1"/>
              <a:t>ggplot</a:t>
            </a:r>
            <a:r>
              <a:rPr lang="en-US" dirty="0"/>
              <a:t>, visualize some aspect of the data</a:t>
            </a:r>
          </a:p>
          <a:p>
            <a:pPr marL="0" indent="0">
              <a:buNone/>
            </a:pPr>
            <a:endParaRPr lang="en-US" dirty="0"/>
          </a:p>
          <a:p>
            <a:pPr marL="0" indent="0">
              <a:buNone/>
            </a:pPr>
            <a:r>
              <a:rPr lang="en-US" dirty="0"/>
              <a:t>Email me your plot and script file!</a:t>
            </a:r>
          </a:p>
          <a:p>
            <a:endParaRPr lang="en-US" dirty="0"/>
          </a:p>
        </p:txBody>
      </p:sp>
      <p:sp>
        <p:nvSpPr>
          <p:cNvPr id="4" name="Slide Number Placeholder 3">
            <a:extLst>
              <a:ext uri="{FF2B5EF4-FFF2-40B4-BE49-F238E27FC236}">
                <a16:creationId xmlns:a16="http://schemas.microsoft.com/office/drawing/2014/main" id="{4319EED3-6FE2-48D2-9B59-F33517B852AA}"/>
              </a:ext>
            </a:extLst>
          </p:cNvPr>
          <p:cNvSpPr>
            <a:spLocks noGrp="1"/>
          </p:cNvSpPr>
          <p:nvPr>
            <p:ph type="sldNum" sz="quarter" idx="12"/>
          </p:nvPr>
        </p:nvSpPr>
        <p:spPr/>
        <p:txBody>
          <a:bodyPr/>
          <a:lstStyle/>
          <a:p>
            <a:fld id="{6D95AE55-B5F4-483D-AEFF-E8059F5502F5}" type="slidenum">
              <a:rPr lang="en-US" smtClean="0"/>
              <a:t>40</a:t>
            </a:fld>
            <a:endParaRPr lang="en-US"/>
          </a:p>
        </p:txBody>
      </p:sp>
      <p:sp>
        <p:nvSpPr>
          <p:cNvPr id="5" name="TextBox 4">
            <a:extLst>
              <a:ext uri="{FF2B5EF4-FFF2-40B4-BE49-F238E27FC236}">
                <a16:creationId xmlns:a16="http://schemas.microsoft.com/office/drawing/2014/main" id="{D9096A12-551B-4C40-9350-E731815EE30A}"/>
              </a:ext>
            </a:extLst>
          </p:cNvPr>
          <p:cNvSpPr txBox="1"/>
          <p:nvPr/>
        </p:nvSpPr>
        <p:spPr>
          <a:xfrm>
            <a:off x="838200" y="5473005"/>
            <a:ext cx="5904244" cy="954107"/>
          </a:xfrm>
          <a:prstGeom prst="rect">
            <a:avLst/>
          </a:prstGeom>
          <a:noFill/>
        </p:spPr>
        <p:txBody>
          <a:bodyPr wrap="square" rtlCol="0">
            <a:spAutoFit/>
          </a:bodyPr>
          <a:lstStyle/>
          <a:p>
            <a:r>
              <a:rPr lang="en-US" sz="2800" b="1" dirty="0"/>
              <a:t>Remember! It’s OK to Google how to do something. I do it for EVERY script </a:t>
            </a:r>
          </a:p>
        </p:txBody>
      </p:sp>
    </p:spTree>
    <p:extLst>
      <p:ext uri="{BB962C8B-B14F-4D97-AF65-F5344CB8AC3E}">
        <p14:creationId xmlns:p14="http://schemas.microsoft.com/office/powerpoint/2010/main" val="3363005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209-B70D-4C5D-9FCA-35F8EF5C288C}"/>
              </a:ext>
            </a:extLst>
          </p:cNvPr>
          <p:cNvSpPr>
            <a:spLocks noGrp="1"/>
          </p:cNvSpPr>
          <p:nvPr>
            <p:ph type="title"/>
          </p:nvPr>
        </p:nvSpPr>
        <p:spPr/>
        <p:txBody>
          <a:bodyPr/>
          <a:lstStyle/>
          <a:p>
            <a:r>
              <a:rPr lang="en-US" dirty="0"/>
              <a:t>Project Steps</a:t>
            </a:r>
          </a:p>
        </p:txBody>
      </p:sp>
      <p:sp>
        <p:nvSpPr>
          <p:cNvPr id="3" name="Content Placeholder 2">
            <a:extLst>
              <a:ext uri="{FF2B5EF4-FFF2-40B4-BE49-F238E27FC236}">
                <a16:creationId xmlns:a16="http://schemas.microsoft.com/office/drawing/2014/main" id="{85A2EB23-5B98-42F7-BB42-3066FE93CC5E}"/>
              </a:ext>
            </a:extLst>
          </p:cNvPr>
          <p:cNvSpPr>
            <a:spLocks noGrp="1"/>
          </p:cNvSpPr>
          <p:nvPr>
            <p:ph idx="1"/>
          </p:nvPr>
        </p:nvSpPr>
        <p:spPr>
          <a:xfrm>
            <a:off x="503674" y="1711589"/>
            <a:ext cx="6155453" cy="5009885"/>
          </a:xfrm>
        </p:spPr>
        <p:txBody>
          <a:bodyPr>
            <a:normAutofit fontScale="92500"/>
          </a:bodyPr>
          <a:lstStyle/>
          <a:p>
            <a:pPr marL="514350" indent="-514350">
              <a:buFont typeface="+mj-lt"/>
              <a:buAutoNum type="arabicPeriod"/>
            </a:pPr>
            <a:r>
              <a:rPr lang="en-US" dirty="0"/>
              <a:t>Choose a dataset</a:t>
            </a:r>
          </a:p>
          <a:p>
            <a:pPr marL="514350" indent="-514350">
              <a:buFont typeface="+mj-lt"/>
              <a:buAutoNum type="arabicPeriod"/>
            </a:pPr>
            <a:r>
              <a:rPr lang="en-US" dirty="0"/>
              <a:t>Open in Excel to look at data</a:t>
            </a:r>
          </a:p>
          <a:p>
            <a:pPr marL="514350" indent="-514350">
              <a:buFont typeface="+mj-lt"/>
              <a:buAutoNum type="arabicPeriod"/>
            </a:pPr>
            <a:r>
              <a:rPr lang="en-US" dirty="0"/>
              <a:t>Create a new directory/project &amp; copy over all needed files (not required but helpful if you want to use this later)</a:t>
            </a:r>
          </a:p>
          <a:p>
            <a:pPr marL="514350" indent="-514350">
              <a:buFont typeface="+mj-lt"/>
              <a:buAutoNum type="arabicPeriod"/>
            </a:pPr>
            <a:r>
              <a:rPr lang="en-US" dirty="0"/>
              <a:t>Create &amp; save a blank script file</a:t>
            </a:r>
          </a:p>
          <a:p>
            <a:pPr marL="514350" indent="-514350">
              <a:buFont typeface="+mj-lt"/>
              <a:buAutoNum type="arabicPeriod"/>
            </a:pPr>
            <a:r>
              <a:rPr lang="en-US" dirty="0"/>
              <a:t>Import data into R</a:t>
            </a:r>
          </a:p>
          <a:p>
            <a:pPr marL="514350" indent="-514350">
              <a:buFont typeface="+mj-lt"/>
              <a:buAutoNum type="arabicPeriod"/>
            </a:pPr>
            <a:r>
              <a:rPr lang="en-US" dirty="0"/>
              <a:t>Perform needed data manipulation</a:t>
            </a:r>
          </a:p>
          <a:p>
            <a:pPr marL="514350" indent="-514350">
              <a:buFont typeface="+mj-lt"/>
              <a:buAutoNum type="arabicPeriod"/>
            </a:pPr>
            <a:r>
              <a:rPr lang="en-US" dirty="0"/>
              <a:t>View data, decide what to visualize</a:t>
            </a:r>
          </a:p>
          <a:p>
            <a:pPr marL="514350" indent="-514350">
              <a:buFont typeface="+mj-lt"/>
              <a:buAutoNum type="arabicPeriod"/>
            </a:pPr>
            <a:r>
              <a:rPr lang="en-US" dirty="0"/>
              <a:t>Plot in </a:t>
            </a:r>
            <a:r>
              <a:rPr lang="en-US" dirty="0" err="1"/>
              <a:t>ggplot</a:t>
            </a:r>
            <a:r>
              <a:rPr lang="en-US" dirty="0"/>
              <a:t> (and troubleshoot along way)</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5DCAAD1-F56C-470E-A8AC-C815743DC212}"/>
              </a:ext>
            </a:extLst>
          </p:cNvPr>
          <p:cNvSpPr>
            <a:spLocks noGrp="1"/>
          </p:cNvSpPr>
          <p:nvPr>
            <p:ph type="sldNum" sz="quarter" idx="12"/>
          </p:nvPr>
        </p:nvSpPr>
        <p:spPr/>
        <p:txBody>
          <a:bodyPr/>
          <a:lstStyle/>
          <a:p>
            <a:fld id="{6D95AE55-B5F4-483D-AEFF-E8059F5502F5}" type="slidenum">
              <a:rPr lang="en-US" smtClean="0"/>
              <a:t>41</a:t>
            </a:fld>
            <a:endParaRPr lang="en-US"/>
          </a:p>
        </p:txBody>
      </p:sp>
      <p:sp>
        <p:nvSpPr>
          <p:cNvPr id="5" name="Content Placeholder 2">
            <a:extLst>
              <a:ext uri="{FF2B5EF4-FFF2-40B4-BE49-F238E27FC236}">
                <a16:creationId xmlns:a16="http://schemas.microsoft.com/office/drawing/2014/main" id="{E16B1C8D-AA4C-41BF-8A5E-1CB5FFEA2CC1}"/>
              </a:ext>
            </a:extLst>
          </p:cNvPr>
          <p:cNvSpPr txBox="1">
            <a:spLocks/>
          </p:cNvSpPr>
          <p:nvPr/>
        </p:nvSpPr>
        <p:spPr>
          <a:xfrm>
            <a:off x="7449785" y="1711590"/>
            <a:ext cx="474221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If you finish early, you can:</a:t>
            </a:r>
          </a:p>
          <a:p>
            <a:r>
              <a:rPr lang="en-US" dirty="0"/>
              <a:t>Message &amp; help others</a:t>
            </a:r>
          </a:p>
          <a:p>
            <a:r>
              <a:rPr lang="en-US" dirty="0"/>
              <a:t>Make more plots</a:t>
            </a:r>
          </a:p>
          <a:p>
            <a:r>
              <a:rPr lang="en-US" dirty="0"/>
              <a:t>Google other “touch ups”</a:t>
            </a:r>
          </a:p>
          <a:p>
            <a:r>
              <a:rPr lang="en-US" dirty="0"/>
              <a:t>Do some simple analysis / summaries</a:t>
            </a:r>
          </a:p>
          <a:p>
            <a:endParaRPr lang="en-US" dirty="0"/>
          </a:p>
          <a:p>
            <a:pPr marL="0" indent="0">
              <a:buNone/>
            </a:pPr>
            <a:r>
              <a:rPr lang="en-US" dirty="0"/>
              <a:t>If you feel like you’re not making progress that’s fine! Message me or a peer </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163431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2A94-63C6-4C13-A440-F792CAD2DF4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21DB6B3-A990-42DF-8919-4E8A2B72DE47}"/>
              </a:ext>
            </a:extLst>
          </p:cNvPr>
          <p:cNvSpPr>
            <a:spLocks noGrp="1"/>
          </p:cNvSpPr>
          <p:nvPr>
            <p:ph idx="1"/>
          </p:nvPr>
        </p:nvSpPr>
        <p:spPr/>
        <p:txBody>
          <a:bodyPr>
            <a:normAutofit lnSpcReduction="10000"/>
          </a:bodyPr>
          <a:lstStyle/>
          <a:p>
            <a:r>
              <a:rPr lang="en-US" dirty="0"/>
              <a:t>Some example projects that you could do are:</a:t>
            </a:r>
          </a:p>
          <a:p>
            <a:r>
              <a:rPr lang="en-US" dirty="0"/>
              <a:t>Tanner crab chela width vs crab width</a:t>
            </a:r>
          </a:p>
          <a:p>
            <a:r>
              <a:rPr lang="en-US" dirty="0"/>
              <a:t>Pink salmon</a:t>
            </a:r>
          </a:p>
          <a:p>
            <a:endParaRPr lang="en-US" dirty="0"/>
          </a:p>
          <a:p>
            <a:endParaRPr lang="en-US" dirty="0"/>
          </a:p>
          <a:p>
            <a:r>
              <a:rPr lang="en-US" dirty="0"/>
              <a:t>You are welcome (and expected) to copy code over that we’ve done together. Read error statements closely. Google your problems. </a:t>
            </a:r>
          </a:p>
          <a:p>
            <a:r>
              <a:rPr lang="en-US" dirty="0"/>
              <a:t>If you want to pair up and work on the same dataset, it’s great to talk it out and share code! However, write as much individually as you can: the more you write, the more the ideas are cemented</a:t>
            </a:r>
          </a:p>
        </p:txBody>
      </p:sp>
      <p:sp>
        <p:nvSpPr>
          <p:cNvPr id="4" name="Slide Number Placeholder 3">
            <a:extLst>
              <a:ext uri="{FF2B5EF4-FFF2-40B4-BE49-F238E27FC236}">
                <a16:creationId xmlns:a16="http://schemas.microsoft.com/office/drawing/2014/main" id="{E787F169-7D96-4195-9844-051009111E66}"/>
              </a:ext>
            </a:extLst>
          </p:cNvPr>
          <p:cNvSpPr>
            <a:spLocks noGrp="1"/>
          </p:cNvSpPr>
          <p:nvPr>
            <p:ph type="sldNum" sz="quarter" idx="12"/>
          </p:nvPr>
        </p:nvSpPr>
        <p:spPr/>
        <p:txBody>
          <a:bodyPr/>
          <a:lstStyle/>
          <a:p>
            <a:fld id="{6D95AE55-B5F4-483D-AEFF-E8059F5502F5}" type="slidenum">
              <a:rPr lang="en-US" smtClean="0"/>
              <a:t>42</a:t>
            </a:fld>
            <a:endParaRPr lang="en-US"/>
          </a:p>
        </p:txBody>
      </p:sp>
    </p:spTree>
    <p:extLst>
      <p:ext uri="{BB962C8B-B14F-4D97-AF65-F5344CB8AC3E}">
        <p14:creationId xmlns:p14="http://schemas.microsoft.com/office/powerpoint/2010/main" val="1685775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Lunch Break</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See you all at 1 PM</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43</a:t>
            </a:fld>
            <a:endParaRPr lang="en-US"/>
          </a:p>
        </p:txBody>
      </p:sp>
    </p:spTree>
    <p:extLst>
      <p:ext uri="{BB962C8B-B14F-4D97-AF65-F5344CB8AC3E}">
        <p14:creationId xmlns:p14="http://schemas.microsoft.com/office/powerpoint/2010/main" val="184094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Work on Projects</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Good luck! I’ll try to help as many people as possible during this time</a:t>
            </a:r>
          </a:p>
          <a:p>
            <a:r>
              <a:rPr lang="en-US" dirty="0"/>
              <a:t>Start simple, work up to complicated. </a:t>
            </a:r>
          </a:p>
          <a:p>
            <a:r>
              <a:rPr lang="en-US" dirty="0"/>
              <a:t>Send me some of your plots by email / chat!</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44</a:t>
            </a:fld>
            <a:endParaRPr lang="en-US"/>
          </a:p>
        </p:txBody>
      </p:sp>
    </p:spTree>
    <p:extLst>
      <p:ext uri="{BB962C8B-B14F-4D97-AF65-F5344CB8AC3E}">
        <p14:creationId xmlns:p14="http://schemas.microsoft.com/office/powerpoint/2010/main" val="2162543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209-B70D-4C5D-9FCA-35F8EF5C288C}"/>
              </a:ext>
            </a:extLst>
          </p:cNvPr>
          <p:cNvSpPr>
            <a:spLocks noGrp="1"/>
          </p:cNvSpPr>
          <p:nvPr>
            <p:ph type="title"/>
          </p:nvPr>
        </p:nvSpPr>
        <p:spPr/>
        <p:txBody>
          <a:bodyPr/>
          <a:lstStyle/>
          <a:p>
            <a:r>
              <a:rPr lang="en-US" dirty="0"/>
              <a:t>Project Steps</a:t>
            </a:r>
          </a:p>
        </p:txBody>
      </p:sp>
      <p:sp>
        <p:nvSpPr>
          <p:cNvPr id="3" name="Content Placeholder 2">
            <a:extLst>
              <a:ext uri="{FF2B5EF4-FFF2-40B4-BE49-F238E27FC236}">
                <a16:creationId xmlns:a16="http://schemas.microsoft.com/office/drawing/2014/main" id="{85A2EB23-5B98-42F7-BB42-3066FE93CC5E}"/>
              </a:ext>
            </a:extLst>
          </p:cNvPr>
          <p:cNvSpPr>
            <a:spLocks noGrp="1"/>
          </p:cNvSpPr>
          <p:nvPr>
            <p:ph idx="1"/>
          </p:nvPr>
        </p:nvSpPr>
        <p:spPr>
          <a:xfrm>
            <a:off x="2090057" y="1529027"/>
            <a:ext cx="6990723" cy="5009885"/>
          </a:xfrm>
        </p:spPr>
        <p:txBody>
          <a:bodyPr>
            <a:normAutofit/>
          </a:bodyPr>
          <a:lstStyle/>
          <a:p>
            <a:pPr marL="514350" indent="-514350">
              <a:buFont typeface="+mj-lt"/>
              <a:buAutoNum type="arabicPeriod"/>
            </a:pPr>
            <a:r>
              <a:rPr lang="en-US" dirty="0"/>
              <a:t>Choose a dataset</a:t>
            </a:r>
          </a:p>
          <a:p>
            <a:pPr marL="514350" indent="-514350">
              <a:buFont typeface="+mj-lt"/>
              <a:buAutoNum type="arabicPeriod"/>
            </a:pPr>
            <a:r>
              <a:rPr lang="en-US" dirty="0"/>
              <a:t>Open in Excel to look at data</a:t>
            </a:r>
          </a:p>
          <a:p>
            <a:pPr marL="514350" indent="-514350">
              <a:buFont typeface="+mj-lt"/>
              <a:buAutoNum type="arabicPeriod"/>
            </a:pPr>
            <a:r>
              <a:rPr lang="en-US" dirty="0"/>
              <a:t>Create a new directory/project &amp; copy over all needed files (not required but helpful if you want to use this later)</a:t>
            </a:r>
          </a:p>
          <a:p>
            <a:pPr marL="514350" indent="-514350">
              <a:buFont typeface="+mj-lt"/>
              <a:buAutoNum type="arabicPeriod"/>
            </a:pPr>
            <a:r>
              <a:rPr lang="en-US" dirty="0"/>
              <a:t>Create &amp; save a blank script file</a:t>
            </a:r>
          </a:p>
          <a:p>
            <a:pPr marL="514350" indent="-514350">
              <a:buFont typeface="+mj-lt"/>
              <a:buAutoNum type="arabicPeriod"/>
            </a:pPr>
            <a:r>
              <a:rPr lang="en-US" dirty="0"/>
              <a:t>Import data into R</a:t>
            </a:r>
          </a:p>
          <a:p>
            <a:pPr marL="514350" indent="-514350">
              <a:buFont typeface="+mj-lt"/>
              <a:buAutoNum type="arabicPeriod"/>
            </a:pPr>
            <a:r>
              <a:rPr lang="en-US" dirty="0"/>
              <a:t>Perform needed data manipulation</a:t>
            </a:r>
          </a:p>
          <a:p>
            <a:pPr marL="514350" indent="-514350">
              <a:buFont typeface="+mj-lt"/>
              <a:buAutoNum type="arabicPeriod"/>
            </a:pPr>
            <a:r>
              <a:rPr lang="en-US" dirty="0"/>
              <a:t>View data, decide what to visualize</a:t>
            </a:r>
          </a:p>
          <a:p>
            <a:pPr marL="514350" indent="-514350">
              <a:buFont typeface="+mj-lt"/>
              <a:buAutoNum type="arabicPeriod"/>
            </a:pPr>
            <a:r>
              <a:rPr lang="en-US" dirty="0"/>
              <a:t>Plot in </a:t>
            </a:r>
            <a:r>
              <a:rPr lang="en-US" dirty="0" err="1"/>
              <a:t>ggplot</a:t>
            </a:r>
            <a:r>
              <a:rPr lang="en-US" dirty="0"/>
              <a:t> (and troubleshoot along way)</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5DCAAD1-F56C-470E-A8AC-C815743DC212}"/>
              </a:ext>
            </a:extLst>
          </p:cNvPr>
          <p:cNvSpPr>
            <a:spLocks noGrp="1"/>
          </p:cNvSpPr>
          <p:nvPr>
            <p:ph type="sldNum" sz="quarter" idx="12"/>
          </p:nvPr>
        </p:nvSpPr>
        <p:spPr/>
        <p:txBody>
          <a:bodyPr/>
          <a:lstStyle/>
          <a:p>
            <a:fld id="{6D95AE55-B5F4-483D-AEFF-E8059F5502F5}" type="slidenum">
              <a:rPr lang="en-US" smtClean="0"/>
              <a:t>45</a:t>
            </a:fld>
            <a:endParaRPr lang="en-US"/>
          </a:p>
        </p:txBody>
      </p:sp>
    </p:spTree>
    <p:extLst>
      <p:ext uri="{BB962C8B-B14F-4D97-AF65-F5344CB8AC3E}">
        <p14:creationId xmlns:p14="http://schemas.microsoft.com/office/powerpoint/2010/main" val="4206599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2C6-0276-4BAC-86F2-2C99AED97735}"/>
              </a:ext>
            </a:extLst>
          </p:cNvPr>
          <p:cNvSpPr>
            <a:spLocks noGrp="1"/>
          </p:cNvSpPr>
          <p:nvPr>
            <p:ph type="title"/>
          </p:nvPr>
        </p:nvSpPr>
        <p:spPr/>
        <p:txBody>
          <a:bodyPr/>
          <a:lstStyle/>
          <a:p>
            <a:r>
              <a:rPr lang="en-US" dirty="0"/>
              <a:t>Chart Presentation &amp; </a:t>
            </a:r>
            <a:br>
              <a:rPr lang="en-US" dirty="0"/>
            </a:br>
            <a:r>
              <a:rPr lang="en-US" dirty="0"/>
              <a:t>Concluding Thoughts</a:t>
            </a:r>
          </a:p>
        </p:txBody>
      </p:sp>
      <p:sp>
        <p:nvSpPr>
          <p:cNvPr id="3" name="Text Placeholder 2">
            <a:extLst>
              <a:ext uri="{FF2B5EF4-FFF2-40B4-BE49-F238E27FC236}">
                <a16:creationId xmlns:a16="http://schemas.microsoft.com/office/drawing/2014/main" id="{F65B6C42-43E3-4FFC-909C-5F8299C69966}"/>
              </a:ext>
            </a:extLst>
          </p:cNvPr>
          <p:cNvSpPr>
            <a:spLocks noGrp="1"/>
          </p:cNvSpPr>
          <p:nvPr>
            <p:ph type="body" idx="1"/>
          </p:nvPr>
        </p:nvSpPr>
        <p:spPr/>
        <p:txBody>
          <a:bodyPr/>
          <a:lstStyle/>
          <a:p>
            <a:r>
              <a:rPr lang="en-US" dirty="0"/>
              <a:t>Present plots </a:t>
            </a:r>
          </a:p>
          <a:p>
            <a:r>
              <a:rPr lang="en-US" dirty="0"/>
              <a:t>Some miscellaneous best practices and ways to have a smoother R experience</a:t>
            </a:r>
          </a:p>
        </p:txBody>
      </p:sp>
      <p:sp>
        <p:nvSpPr>
          <p:cNvPr id="4" name="Slide Number Placeholder 3">
            <a:extLst>
              <a:ext uri="{FF2B5EF4-FFF2-40B4-BE49-F238E27FC236}">
                <a16:creationId xmlns:a16="http://schemas.microsoft.com/office/drawing/2014/main" id="{90BE86B4-56E5-4703-B6BC-7114E0FB5A77}"/>
              </a:ext>
            </a:extLst>
          </p:cNvPr>
          <p:cNvSpPr>
            <a:spLocks noGrp="1"/>
          </p:cNvSpPr>
          <p:nvPr>
            <p:ph type="sldNum" sz="quarter" idx="12"/>
          </p:nvPr>
        </p:nvSpPr>
        <p:spPr/>
        <p:txBody>
          <a:bodyPr/>
          <a:lstStyle/>
          <a:p>
            <a:fld id="{6D95AE55-B5F4-483D-AEFF-E8059F5502F5}" type="slidenum">
              <a:rPr lang="en-US" smtClean="0"/>
              <a:t>46</a:t>
            </a:fld>
            <a:endParaRPr lang="en-US"/>
          </a:p>
        </p:txBody>
      </p:sp>
    </p:spTree>
    <p:extLst>
      <p:ext uri="{BB962C8B-B14F-4D97-AF65-F5344CB8AC3E}">
        <p14:creationId xmlns:p14="http://schemas.microsoft.com/office/powerpoint/2010/main" val="1441867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7CEB-20B7-461C-A648-7CE8F70B897B}"/>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2230F8A9-9EC1-4C87-B173-DE76F31E45D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7881594-A2CC-4EBF-968D-51F71ED52948}"/>
              </a:ext>
            </a:extLst>
          </p:cNvPr>
          <p:cNvSpPr>
            <a:spLocks noGrp="1"/>
          </p:cNvSpPr>
          <p:nvPr>
            <p:ph type="sldNum" sz="quarter" idx="12"/>
          </p:nvPr>
        </p:nvSpPr>
        <p:spPr/>
        <p:txBody>
          <a:bodyPr/>
          <a:lstStyle/>
          <a:p>
            <a:fld id="{6D95AE55-B5F4-483D-AEFF-E8059F5502F5}" type="slidenum">
              <a:rPr lang="en-US" smtClean="0"/>
              <a:t>47</a:t>
            </a:fld>
            <a:endParaRPr lang="en-US"/>
          </a:p>
        </p:txBody>
      </p:sp>
    </p:spTree>
    <p:extLst>
      <p:ext uri="{BB962C8B-B14F-4D97-AF65-F5344CB8AC3E}">
        <p14:creationId xmlns:p14="http://schemas.microsoft.com/office/powerpoint/2010/main" val="3469057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1FE6-ED36-4568-B4D9-78768C4589EC}"/>
              </a:ext>
            </a:extLst>
          </p:cNvPr>
          <p:cNvSpPr>
            <a:spLocks noGrp="1"/>
          </p:cNvSpPr>
          <p:nvPr>
            <p:ph type="title"/>
          </p:nvPr>
        </p:nvSpPr>
        <p:spPr/>
        <p:txBody>
          <a:bodyPr/>
          <a:lstStyle/>
          <a:p>
            <a:r>
              <a:rPr lang="en-US" dirty="0"/>
              <a:t>Workflow</a:t>
            </a:r>
          </a:p>
        </p:txBody>
      </p:sp>
      <p:sp>
        <p:nvSpPr>
          <p:cNvPr id="4" name="Slide Number Placeholder 3">
            <a:extLst>
              <a:ext uri="{FF2B5EF4-FFF2-40B4-BE49-F238E27FC236}">
                <a16:creationId xmlns:a16="http://schemas.microsoft.com/office/drawing/2014/main" id="{56156713-C22F-4BF8-8AAB-26F0FA395305}"/>
              </a:ext>
            </a:extLst>
          </p:cNvPr>
          <p:cNvSpPr>
            <a:spLocks noGrp="1"/>
          </p:cNvSpPr>
          <p:nvPr>
            <p:ph type="sldNum" sz="quarter" idx="12"/>
          </p:nvPr>
        </p:nvSpPr>
        <p:spPr/>
        <p:txBody>
          <a:bodyPr/>
          <a:lstStyle/>
          <a:p>
            <a:fld id="{6D95AE55-B5F4-483D-AEFF-E8059F5502F5}" type="slidenum">
              <a:rPr lang="en-US" smtClean="0"/>
              <a:t>48</a:t>
            </a:fld>
            <a:endParaRPr lang="en-US"/>
          </a:p>
        </p:txBody>
      </p:sp>
      <p:sp>
        <p:nvSpPr>
          <p:cNvPr id="5" name="Content Placeholder 2">
            <a:extLst>
              <a:ext uri="{FF2B5EF4-FFF2-40B4-BE49-F238E27FC236}">
                <a16:creationId xmlns:a16="http://schemas.microsoft.com/office/drawing/2014/main" id="{A278CFC4-264D-46DD-9959-978D6FA2D9EF}"/>
              </a:ext>
            </a:extLst>
          </p:cNvPr>
          <p:cNvSpPr>
            <a:spLocks noGrp="1"/>
          </p:cNvSpPr>
          <p:nvPr>
            <p:ph idx="1"/>
          </p:nvPr>
        </p:nvSpPr>
        <p:spPr>
          <a:xfrm>
            <a:off x="838200" y="1825624"/>
            <a:ext cx="10515600" cy="4735949"/>
          </a:xfrm>
        </p:spPr>
        <p:txBody>
          <a:bodyPr>
            <a:normAutofit/>
          </a:bodyPr>
          <a:lstStyle/>
          <a:p>
            <a:r>
              <a:rPr kumimoji="0" lang="en-US" altLang="en-US" sz="2800" b="0" i="0" u="none" strike="noStrike" cap="none" normalizeH="0" baseline="0" dirty="0">
                <a:ln>
                  <a:noFill/>
                </a:ln>
                <a:solidFill>
                  <a:schemeClr val="tx1"/>
                </a:solidFill>
                <a:effectLst/>
                <a:latin typeface="Arial" panose="020B0604020202020204" pitchFamily="34" charset="0"/>
              </a:rPr>
              <a:t>When starting out, it’s common to manipulate your data in Excel, save this file, then import/analyze in R</a:t>
            </a:r>
          </a:p>
          <a:p>
            <a:endParaRPr lang="en-US" altLang="en-US" dirty="0">
              <a:latin typeface="Arial" panose="020B0604020202020204" pitchFamily="34" charset="0"/>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r>
              <a:rPr lang="en-US" altLang="en-US" i="1" dirty="0">
                <a:latin typeface="Arial" panose="020B0604020202020204" pitchFamily="34" charset="0"/>
              </a:rPr>
              <a:t>There is nothing wrong with this and if it works for you, great!</a:t>
            </a:r>
          </a:p>
          <a:p>
            <a:endParaRPr kumimoji="0" lang="en-US" altLang="en-US" sz="2000" b="0" i="0" u="none" strike="noStrike" cap="none" normalizeH="0" baseline="0" dirty="0">
              <a:ln>
                <a:noFill/>
              </a:ln>
              <a:solidFill>
                <a:schemeClr val="tx1"/>
              </a:solidFill>
              <a:effectLst/>
              <a:latin typeface="Arial" panose="020B0604020202020204" pitchFamily="34" charset="0"/>
            </a:endParaRPr>
          </a:p>
          <a:p>
            <a:r>
              <a:rPr kumimoji="0" lang="en-US" altLang="en-US" sz="2800" b="0" i="0" u="none" strike="noStrike" cap="none" normalizeH="0" baseline="0" dirty="0">
                <a:ln>
                  <a:noFill/>
                </a:ln>
                <a:solidFill>
                  <a:schemeClr val="tx1"/>
                </a:solidFill>
                <a:effectLst/>
                <a:latin typeface="Arial" panose="020B0604020202020204" pitchFamily="34" charset="0"/>
              </a:rPr>
              <a:t>It’s better though to do all this in R </a:t>
            </a:r>
          </a:p>
          <a:p>
            <a:pPr lvl="1"/>
            <a:r>
              <a:rPr lang="en-US" altLang="en-US" dirty="0">
                <a:latin typeface="Arial" panose="020B0604020202020204" pitchFamily="34" charset="0"/>
              </a:rPr>
              <a:t>Documents what you did</a:t>
            </a:r>
          </a:p>
          <a:p>
            <a:pPr lvl="1"/>
            <a:r>
              <a:rPr kumimoji="0" lang="en-US" altLang="en-US" b="0" i="0" u="none" strike="noStrike" cap="none" normalizeH="0" baseline="0" dirty="0">
                <a:ln>
                  <a:noFill/>
                </a:ln>
                <a:solidFill>
                  <a:schemeClr val="tx1"/>
                </a:solidFill>
                <a:effectLst/>
                <a:latin typeface="Arial" panose="020B0604020202020204" pitchFamily="34" charset="0"/>
              </a:rPr>
              <a:t>Saves steps for cleanup that is performed each time</a:t>
            </a:r>
          </a:p>
          <a:p>
            <a:endParaRPr lang="en-US" dirty="0"/>
          </a:p>
        </p:txBody>
      </p:sp>
      <p:pic>
        <p:nvPicPr>
          <p:cNvPr id="6" name="Picture 5">
            <a:extLst>
              <a:ext uri="{FF2B5EF4-FFF2-40B4-BE49-F238E27FC236}">
                <a16:creationId xmlns:a16="http://schemas.microsoft.com/office/drawing/2014/main" id="{87F8C9F6-CC3B-490F-83DA-FA01BBFAC55E}"/>
              </a:ext>
            </a:extLst>
          </p:cNvPr>
          <p:cNvPicPr>
            <a:picLocks noChangeAspect="1"/>
          </p:cNvPicPr>
          <p:nvPr/>
        </p:nvPicPr>
        <p:blipFill>
          <a:blip r:embed="rId2"/>
          <a:stretch>
            <a:fillRect/>
          </a:stretch>
        </p:blipFill>
        <p:spPr>
          <a:xfrm>
            <a:off x="1743265" y="2865719"/>
            <a:ext cx="2112033" cy="594939"/>
          </a:xfrm>
          <a:prstGeom prst="rect">
            <a:avLst/>
          </a:prstGeom>
        </p:spPr>
      </p:pic>
      <p:pic>
        <p:nvPicPr>
          <p:cNvPr id="7" name="Picture 6" descr="A close up of a sign&#10;&#10;Description automatically generated">
            <a:extLst>
              <a:ext uri="{FF2B5EF4-FFF2-40B4-BE49-F238E27FC236}">
                <a16:creationId xmlns:a16="http://schemas.microsoft.com/office/drawing/2014/main" id="{5DA216EF-5876-40C2-AD50-08807BAE1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838" y="2677698"/>
            <a:ext cx="970979" cy="970979"/>
          </a:xfrm>
          <a:prstGeom prst="rect">
            <a:avLst/>
          </a:prstGeom>
        </p:spPr>
      </p:pic>
      <p:pic>
        <p:nvPicPr>
          <p:cNvPr id="8" name="Picture 7" descr="A close up of a sign&#10;&#10;Description automatically generated">
            <a:extLst>
              <a:ext uri="{FF2B5EF4-FFF2-40B4-BE49-F238E27FC236}">
                <a16:creationId xmlns:a16="http://schemas.microsoft.com/office/drawing/2014/main" id="{DCDF9CE4-82E6-49F7-8A76-B98B7BF82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7357" y="2860384"/>
            <a:ext cx="1619250" cy="568616"/>
          </a:xfrm>
          <a:prstGeom prst="rect">
            <a:avLst/>
          </a:prstGeom>
        </p:spPr>
      </p:pic>
      <p:cxnSp>
        <p:nvCxnSpPr>
          <p:cNvPr id="9" name="Straight Arrow Connector 8">
            <a:extLst>
              <a:ext uri="{FF2B5EF4-FFF2-40B4-BE49-F238E27FC236}">
                <a16:creationId xmlns:a16="http://schemas.microsoft.com/office/drawing/2014/main" id="{21A158B9-4130-4634-8D92-756050096729}"/>
              </a:ext>
            </a:extLst>
          </p:cNvPr>
          <p:cNvCxnSpPr/>
          <p:nvPr/>
        </p:nvCxnSpPr>
        <p:spPr>
          <a:xfrm>
            <a:off x="4165092" y="3144692"/>
            <a:ext cx="10382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B1C498B-9706-4564-A7E8-D732CA925DC1}"/>
              </a:ext>
            </a:extLst>
          </p:cNvPr>
          <p:cNvCxnSpPr/>
          <p:nvPr/>
        </p:nvCxnSpPr>
        <p:spPr>
          <a:xfrm>
            <a:off x="6932676" y="3163187"/>
            <a:ext cx="10382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4975062-B9A5-4E5F-AEAD-7D9398F1BBA2}"/>
              </a:ext>
            </a:extLst>
          </p:cNvPr>
          <p:cNvPicPr>
            <a:picLocks noChangeAspect="1"/>
          </p:cNvPicPr>
          <p:nvPr/>
        </p:nvPicPr>
        <p:blipFill>
          <a:blip r:embed="rId2"/>
          <a:stretch>
            <a:fillRect/>
          </a:stretch>
        </p:blipFill>
        <p:spPr>
          <a:xfrm>
            <a:off x="3109075" y="5846333"/>
            <a:ext cx="2112033" cy="594939"/>
          </a:xfrm>
          <a:prstGeom prst="rect">
            <a:avLst/>
          </a:prstGeom>
        </p:spPr>
      </p:pic>
      <p:pic>
        <p:nvPicPr>
          <p:cNvPr id="12" name="Picture 11" descr="A close up of a sign&#10;&#10;Description automatically generated">
            <a:extLst>
              <a:ext uri="{FF2B5EF4-FFF2-40B4-BE49-F238E27FC236}">
                <a16:creationId xmlns:a16="http://schemas.microsoft.com/office/drawing/2014/main" id="{21822F0C-8EB9-4129-AD95-394FFAFFFE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45" y="5859494"/>
            <a:ext cx="1619250" cy="568616"/>
          </a:xfrm>
          <a:prstGeom prst="rect">
            <a:avLst/>
          </a:prstGeom>
        </p:spPr>
      </p:pic>
      <p:cxnSp>
        <p:nvCxnSpPr>
          <p:cNvPr id="13" name="Straight Arrow Connector 12">
            <a:extLst>
              <a:ext uri="{FF2B5EF4-FFF2-40B4-BE49-F238E27FC236}">
                <a16:creationId xmlns:a16="http://schemas.microsoft.com/office/drawing/2014/main" id="{4647C937-B2ED-4B99-9B14-3B673A7F4642}"/>
              </a:ext>
            </a:extLst>
          </p:cNvPr>
          <p:cNvCxnSpPr/>
          <p:nvPr/>
        </p:nvCxnSpPr>
        <p:spPr>
          <a:xfrm>
            <a:off x="5497564" y="6162297"/>
            <a:ext cx="10382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6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a:xfrm>
            <a:off x="838200" y="1413145"/>
            <a:ext cx="10035735" cy="5259386"/>
          </a:xfrm>
        </p:spPr>
        <p:txBody>
          <a:bodyPr>
            <a:normAutofit/>
          </a:bodyPr>
          <a:lstStyle/>
          <a:p>
            <a:r>
              <a:rPr lang="en-US" dirty="0"/>
              <a:t>R is not that great for tables but is excellent for figures</a:t>
            </a:r>
          </a:p>
          <a:p>
            <a:pPr>
              <a:spcBef>
                <a:spcPts val="1800"/>
              </a:spcBef>
            </a:pPr>
            <a:r>
              <a:rPr lang="en-US" dirty="0"/>
              <a:t>Don’t use spaces in filenames or directories if you can</a:t>
            </a:r>
          </a:p>
          <a:p>
            <a:pPr lvl="1"/>
            <a:r>
              <a:rPr lang="en-US" dirty="0"/>
              <a:t>Name files descriptively </a:t>
            </a:r>
          </a:p>
          <a:p>
            <a:pPr lvl="1"/>
            <a:r>
              <a:rPr lang="en-US" dirty="0"/>
              <a:t>Don’t overwrite previous files but rename them clearly</a:t>
            </a:r>
          </a:p>
          <a:p>
            <a:pPr>
              <a:spcBef>
                <a:spcPts val="1800"/>
              </a:spcBef>
            </a:pPr>
            <a:r>
              <a:rPr lang="en-US" dirty="0"/>
              <a:t>Use easy to understand variable names</a:t>
            </a:r>
          </a:p>
          <a:p>
            <a:pPr>
              <a:spcBef>
                <a:spcPts val="1800"/>
              </a:spcBef>
            </a:pPr>
            <a:r>
              <a:rPr lang="en-US" dirty="0"/>
              <a:t>Break up your data import / cleanup &amp; analysis scripts</a:t>
            </a:r>
          </a:p>
          <a:p>
            <a:pPr lvl="1"/>
            <a:r>
              <a:rPr lang="en-US" dirty="0"/>
              <a:t>Use several scripts that “link” together rather than one long one</a:t>
            </a:r>
          </a:p>
          <a:p>
            <a:pPr>
              <a:spcBef>
                <a:spcPts val="1800"/>
              </a:spcBef>
            </a:pPr>
            <a:r>
              <a:rPr lang="en-US" dirty="0"/>
              <a:t>Comment often and be VERY thorough, I promise that you’ll experience frustration at yourself for not being clearer</a:t>
            </a:r>
          </a:p>
          <a:p>
            <a:pPr lvl="1"/>
            <a:r>
              <a:rPr lang="en-US" dirty="0"/>
              <a:t>“Always comment your code as if the person who reviews your code will be a violent psychopath who knows where you live”</a:t>
            </a:r>
          </a:p>
          <a:p>
            <a:endParaRPr lang="en-US" dirty="0"/>
          </a:p>
          <a:p>
            <a:endParaRPr lang="en-US" dirty="0"/>
          </a:p>
        </p:txBody>
      </p:sp>
      <p:sp>
        <p:nvSpPr>
          <p:cNvPr id="4" name="Slide Number Placeholder 3">
            <a:extLst>
              <a:ext uri="{FF2B5EF4-FFF2-40B4-BE49-F238E27FC236}">
                <a16:creationId xmlns:a16="http://schemas.microsoft.com/office/drawing/2014/main" id="{A7BD81D2-F048-42DC-8A38-5B89D2C8B164}"/>
              </a:ext>
            </a:extLst>
          </p:cNvPr>
          <p:cNvSpPr>
            <a:spLocks noGrp="1"/>
          </p:cNvSpPr>
          <p:nvPr>
            <p:ph type="sldNum" sz="quarter" idx="12"/>
          </p:nvPr>
        </p:nvSpPr>
        <p:spPr/>
        <p:txBody>
          <a:bodyPr/>
          <a:lstStyle/>
          <a:p>
            <a:fld id="{6D95AE55-B5F4-483D-AEFF-E8059F5502F5}" type="slidenum">
              <a:rPr lang="en-US" smtClean="0"/>
              <a:t>49</a:t>
            </a:fld>
            <a:endParaRPr lang="en-US"/>
          </a:p>
        </p:txBody>
      </p:sp>
      <p:grpSp>
        <p:nvGrpSpPr>
          <p:cNvPr id="7" name="Group 6">
            <a:extLst>
              <a:ext uri="{FF2B5EF4-FFF2-40B4-BE49-F238E27FC236}">
                <a16:creationId xmlns:a16="http://schemas.microsoft.com/office/drawing/2014/main" id="{E1AE735E-098B-4811-9270-86198EAB9FAA}"/>
              </a:ext>
            </a:extLst>
          </p:cNvPr>
          <p:cNvGrpSpPr/>
          <p:nvPr/>
        </p:nvGrpSpPr>
        <p:grpSpPr>
          <a:xfrm>
            <a:off x="9746671" y="3261426"/>
            <a:ext cx="2445329" cy="991070"/>
            <a:chOff x="9244444" y="1404640"/>
            <a:chExt cx="2445329" cy="991070"/>
          </a:xfrm>
        </p:grpSpPr>
        <p:sp>
          <p:nvSpPr>
            <p:cNvPr id="5" name="Rectangle 4">
              <a:extLst>
                <a:ext uri="{FF2B5EF4-FFF2-40B4-BE49-F238E27FC236}">
                  <a16:creationId xmlns:a16="http://schemas.microsoft.com/office/drawing/2014/main" id="{1853C96F-EA45-4F19-9B96-B9C1A3537928}"/>
                </a:ext>
              </a:extLst>
            </p:cNvPr>
            <p:cNvSpPr/>
            <p:nvPr/>
          </p:nvSpPr>
          <p:spPr>
            <a:xfrm>
              <a:off x="9327282" y="1404640"/>
              <a:ext cx="2026517" cy="769441"/>
            </a:xfrm>
            <a:prstGeom prst="rect">
              <a:avLst/>
            </a:prstGeom>
            <a:noFill/>
          </p:spPr>
          <p:txBody>
            <a:bodyPr wrap="none" lIns="91440" tIns="45720" rIns="91440" bIns="45720">
              <a:spAutoFit/>
            </a:bodyPr>
            <a:lstStyle/>
            <a:p>
              <a:pPr algn="ctr"/>
              <a:r>
                <a:rPr lang="en-US" sz="4400" b="0" cap="none" spc="0" dirty="0">
                  <a:ln w="0"/>
                  <a:solidFill>
                    <a:srgbClr val="C00000"/>
                  </a:solidFill>
                  <a:effectLst>
                    <a:outerShdw blurRad="38100" dist="25400" dir="5400000" algn="ctr" rotWithShape="0">
                      <a:srgbClr val="6E747A">
                        <a:alpha val="43000"/>
                      </a:srgbClr>
                    </a:outerShdw>
                  </a:effectLst>
                  <a:latin typeface="Arial Narrow" panose="020B0606020202030204" pitchFamily="34" charset="0"/>
                </a:rPr>
                <a:t>Surprise</a:t>
              </a:r>
              <a:r>
                <a:rPr lang="en-US" sz="4000" b="0" cap="none" spc="0" dirty="0">
                  <a:ln w="0"/>
                  <a:solidFill>
                    <a:srgbClr val="C00000"/>
                  </a:solidFill>
                  <a:effectLst>
                    <a:outerShdw blurRad="38100" dist="25400" dir="5400000" algn="ctr" rotWithShape="0">
                      <a:srgbClr val="6E747A">
                        <a:alpha val="43000"/>
                      </a:srgbClr>
                    </a:outerShdw>
                  </a:effectLst>
                  <a:latin typeface="Arial Narrow" panose="020B0606020202030204" pitchFamily="34" charset="0"/>
                </a:rPr>
                <a:t>!</a:t>
              </a:r>
            </a:p>
          </p:txBody>
        </p:sp>
        <p:sp>
          <p:nvSpPr>
            <p:cNvPr id="6" name="TextBox 5">
              <a:extLst>
                <a:ext uri="{FF2B5EF4-FFF2-40B4-BE49-F238E27FC236}">
                  <a16:creationId xmlns:a16="http://schemas.microsoft.com/office/drawing/2014/main" id="{0B1323A7-1CD8-4851-AB8F-1004955CB39B}"/>
                </a:ext>
              </a:extLst>
            </p:cNvPr>
            <p:cNvSpPr txBox="1"/>
            <p:nvPr/>
          </p:nvSpPr>
          <p:spPr>
            <a:xfrm>
              <a:off x="9244444" y="1995600"/>
              <a:ext cx="2445329" cy="400110"/>
            </a:xfrm>
            <a:prstGeom prst="rect">
              <a:avLst/>
            </a:prstGeom>
            <a:noFill/>
          </p:spPr>
          <p:txBody>
            <a:bodyPr wrap="square" rtlCol="0">
              <a:spAutoFit/>
            </a:bodyPr>
            <a:lstStyle/>
            <a:p>
              <a:r>
                <a:rPr lang="en-US" sz="2000" dirty="0"/>
                <a:t>It’s going to be you…</a:t>
              </a:r>
            </a:p>
          </p:txBody>
        </p:sp>
      </p:grpSp>
      <p:grpSp>
        <p:nvGrpSpPr>
          <p:cNvPr id="8" name="Group 7">
            <a:extLst>
              <a:ext uri="{FF2B5EF4-FFF2-40B4-BE49-F238E27FC236}">
                <a16:creationId xmlns:a16="http://schemas.microsoft.com/office/drawing/2014/main" id="{6E69F381-5922-4FB6-93DC-E36D72505416}"/>
              </a:ext>
            </a:extLst>
          </p:cNvPr>
          <p:cNvGrpSpPr/>
          <p:nvPr/>
        </p:nvGrpSpPr>
        <p:grpSpPr>
          <a:xfrm rot="11031175">
            <a:off x="10791671" y="4236764"/>
            <a:ext cx="355329" cy="757527"/>
            <a:chOff x="7162971" y="4737262"/>
            <a:chExt cx="355329" cy="757527"/>
          </a:xfrm>
        </p:grpSpPr>
        <p:sp>
          <p:nvSpPr>
            <p:cNvPr id="9" name="Freeform: Shape 8">
              <a:extLst>
                <a:ext uri="{FF2B5EF4-FFF2-40B4-BE49-F238E27FC236}">
                  <a16:creationId xmlns:a16="http://schemas.microsoft.com/office/drawing/2014/main" id="{97FAEF42-5C66-4F55-BE1A-A91C5888A967}"/>
                </a:ext>
              </a:extLst>
            </p:cNvPr>
            <p:cNvSpPr/>
            <p:nvPr/>
          </p:nvSpPr>
          <p:spPr>
            <a:xfrm>
              <a:off x="7162971" y="4884229"/>
              <a:ext cx="257669" cy="610560"/>
            </a:xfrm>
            <a:custGeom>
              <a:avLst/>
              <a:gdLst>
                <a:gd name="connsiteX0" fmla="*/ 295224 w 295224"/>
                <a:gd name="connsiteY0" fmla="*/ 0 h 778213"/>
                <a:gd name="connsiteX1" fmla="*/ 32577 w 295224"/>
                <a:gd name="connsiteY1" fmla="*/ 408562 h 778213"/>
                <a:gd name="connsiteX2" fmla="*/ 13122 w 295224"/>
                <a:gd name="connsiteY2" fmla="*/ 778213 h 778213"/>
              </a:gdLst>
              <a:ahLst/>
              <a:cxnLst>
                <a:cxn ang="0">
                  <a:pos x="connsiteX0" y="connsiteY0"/>
                </a:cxn>
                <a:cxn ang="0">
                  <a:pos x="connsiteX1" y="connsiteY1"/>
                </a:cxn>
                <a:cxn ang="0">
                  <a:pos x="connsiteX2" y="connsiteY2"/>
                </a:cxn>
              </a:cxnLst>
              <a:rect l="l" t="t" r="r" b="b"/>
              <a:pathLst>
                <a:path w="295224" h="778213">
                  <a:moveTo>
                    <a:pt x="295224" y="0"/>
                  </a:moveTo>
                  <a:cubicBezTo>
                    <a:pt x="187409" y="139430"/>
                    <a:pt x="79594" y="278860"/>
                    <a:pt x="32577" y="408562"/>
                  </a:cubicBezTo>
                  <a:cubicBezTo>
                    <a:pt x="-14440" y="538264"/>
                    <a:pt x="-659" y="658238"/>
                    <a:pt x="13122" y="778213"/>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525E7951-0A01-403B-B146-5BB0A4330D14}"/>
                </a:ext>
              </a:extLst>
            </p:cNvPr>
            <p:cNvSpPr/>
            <p:nvPr/>
          </p:nvSpPr>
          <p:spPr>
            <a:xfrm rot="6522431" flipV="1">
              <a:off x="7307356" y="4752888"/>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D808D8C-FB3F-4348-8501-1D074D580E55}"/>
              </a:ext>
            </a:extLst>
          </p:cNvPr>
          <p:cNvSpPr/>
          <p:nvPr/>
        </p:nvSpPr>
        <p:spPr>
          <a:xfrm>
            <a:off x="780836" y="5054317"/>
            <a:ext cx="9957188" cy="161821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5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5</a:t>
            </a:fld>
            <a:endParaRPr lang="en-US"/>
          </a:p>
        </p:txBody>
      </p:sp>
      <p:sp>
        <p:nvSpPr>
          <p:cNvPr id="8" name="Content Placeholder 7">
            <a:extLst>
              <a:ext uri="{FF2B5EF4-FFF2-40B4-BE49-F238E27FC236}">
                <a16:creationId xmlns:a16="http://schemas.microsoft.com/office/drawing/2014/main" id="{CB83F950-0882-45ED-9C16-DEC16CCF24A6}"/>
              </a:ext>
            </a:extLst>
          </p:cNvPr>
          <p:cNvSpPr>
            <a:spLocks noGrp="1"/>
          </p:cNvSpPr>
          <p:nvPr>
            <p:ph idx="1"/>
          </p:nvPr>
        </p:nvSpPr>
        <p:spPr>
          <a:xfrm>
            <a:off x="2358736" y="1825625"/>
            <a:ext cx="7658100" cy="4351338"/>
          </a:xfrm>
        </p:spPr>
        <p:txBody>
          <a:bodyPr>
            <a:normAutofit/>
          </a:bodyPr>
          <a:lstStyle/>
          <a:p>
            <a:r>
              <a:rPr lang="en-US" sz="3200" dirty="0"/>
              <a:t>First, decide how to present your data</a:t>
            </a:r>
          </a:p>
          <a:p>
            <a:r>
              <a:rPr lang="en-US" sz="3200" dirty="0"/>
              <a:t>Are you looking to show:</a:t>
            </a:r>
          </a:p>
          <a:p>
            <a:pPr lvl="1"/>
            <a:r>
              <a:rPr lang="en-US" sz="2800" dirty="0"/>
              <a:t>Trend over time</a:t>
            </a:r>
          </a:p>
          <a:p>
            <a:pPr lvl="1"/>
            <a:r>
              <a:rPr lang="en-US" sz="2800" dirty="0"/>
              <a:t>Composition</a:t>
            </a:r>
          </a:p>
          <a:p>
            <a:pPr lvl="1"/>
            <a:r>
              <a:rPr lang="en-US" sz="2800" dirty="0"/>
              <a:t>Compare / contrast</a:t>
            </a:r>
          </a:p>
          <a:p>
            <a:pPr lvl="1"/>
            <a:r>
              <a:rPr lang="en-US" sz="2800" dirty="0"/>
              <a:t>Distribution</a:t>
            </a:r>
          </a:p>
          <a:p>
            <a:pPr lvl="1"/>
            <a:r>
              <a:rPr lang="en-US" sz="2800" dirty="0"/>
              <a:t>Relationship</a:t>
            </a:r>
          </a:p>
        </p:txBody>
      </p:sp>
    </p:spTree>
    <p:extLst>
      <p:ext uri="{BB962C8B-B14F-4D97-AF65-F5344CB8AC3E}">
        <p14:creationId xmlns:p14="http://schemas.microsoft.com/office/powerpoint/2010/main" val="975915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a:xfrm>
            <a:off x="838200" y="1825625"/>
            <a:ext cx="10515600" cy="4846906"/>
          </a:xfrm>
        </p:spPr>
        <p:txBody>
          <a:bodyPr>
            <a:normAutofit/>
          </a:bodyPr>
          <a:lstStyle/>
          <a:p>
            <a:r>
              <a:rPr lang="en-US" dirty="0"/>
              <a:t>Update your R version and all packages often </a:t>
            </a:r>
          </a:p>
          <a:p>
            <a:pPr lvl="1"/>
            <a:r>
              <a:rPr lang="en-US" dirty="0"/>
              <a:t>Unless you’re about to publish and need absolutely nothing to change</a:t>
            </a:r>
          </a:p>
          <a:p>
            <a:pPr>
              <a:spcBef>
                <a:spcPts val="2400"/>
              </a:spcBef>
            </a:pPr>
            <a:r>
              <a:rPr lang="en-US" dirty="0"/>
              <a:t>Follow people on GitHub/Twitter to read other people’s code and learn better coding practices</a:t>
            </a:r>
          </a:p>
          <a:p>
            <a:pPr>
              <a:spcBef>
                <a:spcPts val="2400"/>
              </a:spcBef>
            </a:pPr>
            <a:r>
              <a:rPr lang="en-US" dirty="0"/>
              <a:t>Read in data using .csv files (unless already in relational DB), never use </a:t>
            </a:r>
            <a:r>
              <a:rPr lang="en-US" dirty="0" err="1"/>
              <a:t>file.choose</a:t>
            </a:r>
            <a:r>
              <a:rPr lang="en-US" dirty="0"/>
              <a:t>(), never use the “Import Dataset” wizard in RStudio. Keep file paths relative and not static</a:t>
            </a:r>
          </a:p>
          <a:p>
            <a:pPr>
              <a:spcBef>
                <a:spcPts val="2400"/>
              </a:spcBef>
            </a:pPr>
            <a:r>
              <a:rPr lang="en-US" dirty="0"/>
              <a:t>Use “Projects” in </a:t>
            </a:r>
            <a:r>
              <a:rPr lang="en-US" dirty="0" err="1"/>
              <a:t>Rstudio</a:t>
            </a:r>
            <a:r>
              <a:rPr lang="en-US" dirty="0"/>
              <a:t> to keep scripts organized </a:t>
            </a:r>
          </a:p>
          <a:p>
            <a:endParaRPr lang="en-US" dirty="0"/>
          </a:p>
        </p:txBody>
      </p:sp>
      <p:sp>
        <p:nvSpPr>
          <p:cNvPr id="4" name="Slide Number Placeholder 3">
            <a:extLst>
              <a:ext uri="{FF2B5EF4-FFF2-40B4-BE49-F238E27FC236}">
                <a16:creationId xmlns:a16="http://schemas.microsoft.com/office/drawing/2014/main" id="{CE6C6964-C203-4F36-9E96-CE3CEF992205}"/>
              </a:ext>
            </a:extLst>
          </p:cNvPr>
          <p:cNvSpPr>
            <a:spLocks noGrp="1"/>
          </p:cNvSpPr>
          <p:nvPr>
            <p:ph type="sldNum" sz="quarter" idx="12"/>
          </p:nvPr>
        </p:nvSpPr>
        <p:spPr/>
        <p:txBody>
          <a:bodyPr/>
          <a:lstStyle/>
          <a:p>
            <a:fld id="{6D95AE55-B5F4-483D-AEFF-E8059F5502F5}" type="slidenum">
              <a:rPr lang="en-US" smtClean="0"/>
              <a:t>50</a:t>
            </a:fld>
            <a:endParaRPr lang="en-US"/>
          </a:p>
        </p:txBody>
      </p:sp>
    </p:spTree>
    <p:extLst>
      <p:ext uri="{BB962C8B-B14F-4D97-AF65-F5344CB8AC3E}">
        <p14:creationId xmlns:p14="http://schemas.microsoft.com/office/powerpoint/2010/main" val="958719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
        <p:nvSpPr>
          <p:cNvPr id="4" name="Slide Number Placeholder 3">
            <a:extLst>
              <a:ext uri="{FF2B5EF4-FFF2-40B4-BE49-F238E27FC236}">
                <a16:creationId xmlns:a16="http://schemas.microsoft.com/office/drawing/2014/main" id="{98A95F6C-40E7-46EC-BE6D-5D33F9E7FD90}"/>
              </a:ext>
            </a:extLst>
          </p:cNvPr>
          <p:cNvSpPr>
            <a:spLocks noGrp="1"/>
          </p:cNvSpPr>
          <p:nvPr>
            <p:ph type="sldNum" sz="quarter" idx="12"/>
          </p:nvPr>
        </p:nvSpPr>
        <p:spPr/>
        <p:txBody>
          <a:bodyPr/>
          <a:lstStyle/>
          <a:p>
            <a:fld id="{6D95AE55-B5F4-483D-AEFF-E8059F5502F5}" type="slidenum">
              <a:rPr lang="en-US" smtClean="0"/>
              <a:t>51</a:t>
            </a:fld>
            <a:endParaRPr lang="en-US"/>
          </a:p>
        </p:txBody>
      </p:sp>
    </p:spTree>
    <p:extLst>
      <p:ext uri="{BB962C8B-B14F-4D97-AF65-F5344CB8AC3E}">
        <p14:creationId xmlns:p14="http://schemas.microsoft.com/office/powerpoint/2010/main" val="172944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 cont.</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
        <p:nvSpPr>
          <p:cNvPr id="4" name="Slide Number Placeholder 3">
            <a:extLst>
              <a:ext uri="{FF2B5EF4-FFF2-40B4-BE49-F238E27FC236}">
                <a16:creationId xmlns:a16="http://schemas.microsoft.com/office/drawing/2014/main" id="{45C1F298-9EF3-44F1-B235-24A4441690C5}"/>
              </a:ext>
            </a:extLst>
          </p:cNvPr>
          <p:cNvSpPr>
            <a:spLocks noGrp="1"/>
          </p:cNvSpPr>
          <p:nvPr>
            <p:ph type="sldNum" sz="quarter" idx="12"/>
          </p:nvPr>
        </p:nvSpPr>
        <p:spPr/>
        <p:txBody>
          <a:bodyPr/>
          <a:lstStyle/>
          <a:p>
            <a:fld id="{6D95AE55-B5F4-483D-AEFF-E8059F5502F5}" type="slidenum">
              <a:rPr lang="en-US" smtClean="0"/>
              <a:t>52</a:t>
            </a:fld>
            <a:endParaRPr lang="en-US"/>
          </a:p>
        </p:txBody>
      </p:sp>
    </p:spTree>
    <p:extLst>
      <p:ext uri="{BB962C8B-B14F-4D97-AF65-F5344CB8AC3E}">
        <p14:creationId xmlns:p14="http://schemas.microsoft.com/office/powerpoint/2010/main" val="2878368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a:xfrm>
            <a:off x="838200" y="1350818"/>
            <a:ext cx="10230293" cy="5507181"/>
          </a:xfrm>
        </p:spPr>
        <p:txBody>
          <a:bodyPr>
            <a:normAutofit/>
          </a:bodyPr>
          <a:lstStyle/>
          <a:p>
            <a:pPr marL="0" indent="0">
              <a:buNone/>
            </a:pPr>
            <a:r>
              <a:rPr lang="en-US" sz="2400" dirty="0"/>
              <a:t>So many things weren’t covered but some of the more interesting are:</a:t>
            </a:r>
          </a:p>
          <a:p>
            <a:pPr marL="0" indent="0">
              <a:spcBef>
                <a:spcPts val="0"/>
              </a:spcBef>
              <a:buNone/>
            </a:pPr>
            <a:endParaRPr lang="en-US" sz="1200" dirty="0"/>
          </a:p>
          <a:p>
            <a:pPr marL="1031875" indent="0">
              <a:buNone/>
            </a:pPr>
            <a:r>
              <a:rPr lang="en-US" sz="2600" dirty="0"/>
              <a:t>GitHub – Can sync your files to the internet which makes life MUCH simpler, especially if you are collaborating. Highly recommended</a:t>
            </a:r>
          </a:p>
          <a:p>
            <a:pPr marL="1031875" indent="0">
              <a:spcBef>
                <a:spcPts val="0"/>
              </a:spcBef>
              <a:buNone/>
            </a:pPr>
            <a:endParaRPr lang="en-US" dirty="0"/>
          </a:p>
          <a:p>
            <a:pPr marL="0" indent="0">
              <a:buNone/>
            </a:pPr>
            <a:r>
              <a:rPr lang="en-US" sz="2600" dirty="0" err="1"/>
              <a:t>Rmarkdown</a:t>
            </a:r>
            <a:r>
              <a:rPr lang="en-US" sz="2600" dirty="0"/>
              <a:t> – Create PDF, HTML, Word etc. files embedded with your R script outputs. Allows automatic report creations. </a:t>
            </a:r>
          </a:p>
          <a:p>
            <a:endParaRPr lang="en-US" dirty="0"/>
          </a:p>
          <a:p>
            <a:pPr marL="1084263" indent="0">
              <a:buNone/>
            </a:pPr>
            <a:r>
              <a:rPr lang="en-US" sz="2600" dirty="0"/>
              <a:t>Shiny – This package allows for the creation of interactive apps</a:t>
            </a:r>
          </a:p>
          <a:p>
            <a:endParaRPr lang="en-US" sz="2600" dirty="0"/>
          </a:p>
          <a:p>
            <a:pPr marL="0" indent="0">
              <a:buNone/>
            </a:pPr>
            <a:r>
              <a:rPr lang="en-US" sz="2600" dirty="0"/>
              <a:t>Spatial Analysis – Unique enough analyses to warrant its own discipline.    If you can do it with ArcGIS, you can probably do it with R </a:t>
            </a:r>
          </a:p>
        </p:txBody>
      </p:sp>
      <p:pic>
        <p:nvPicPr>
          <p:cNvPr id="5" name="Picture 4" descr="A close up of a sign&#10;&#10;Description automatically generated">
            <a:extLst>
              <a:ext uri="{FF2B5EF4-FFF2-40B4-BE49-F238E27FC236}">
                <a16:creationId xmlns:a16="http://schemas.microsoft.com/office/drawing/2014/main" id="{3DBB21E6-D43C-43BA-A0BF-F5FBB1E8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2814" y="2801910"/>
            <a:ext cx="1284422" cy="1488603"/>
          </a:xfrm>
          <a:prstGeom prst="rect">
            <a:avLst/>
          </a:prstGeom>
        </p:spPr>
      </p:pic>
      <p:pic>
        <p:nvPicPr>
          <p:cNvPr id="7" name="Picture 6" descr="A close up of a sign&#10;&#10;Description automatically generated">
            <a:extLst>
              <a:ext uri="{FF2B5EF4-FFF2-40B4-BE49-F238E27FC236}">
                <a16:creationId xmlns:a16="http://schemas.microsoft.com/office/drawing/2014/main" id="{2714C9E3-3082-44EF-986A-C815660B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04408"/>
            <a:ext cx="1143745" cy="1325563"/>
          </a:xfrm>
          <a:prstGeom prst="rect">
            <a:avLst/>
          </a:prstGeom>
        </p:spPr>
      </p:pic>
      <p:pic>
        <p:nvPicPr>
          <p:cNvPr id="9" name="Picture 8" descr="A close up of a logo&#10;&#10;Description automatically generated">
            <a:extLst>
              <a:ext uri="{FF2B5EF4-FFF2-40B4-BE49-F238E27FC236}">
                <a16:creationId xmlns:a16="http://schemas.microsoft.com/office/drawing/2014/main" id="{C7F36DBA-349C-4984-8BAC-D3C977A38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126" y="1835819"/>
            <a:ext cx="1144588" cy="1144588"/>
          </a:xfrm>
          <a:prstGeom prst="rect">
            <a:avLst/>
          </a:prstGeom>
        </p:spPr>
      </p:pic>
      <p:pic>
        <p:nvPicPr>
          <p:cNvPr id="11" name="Picture 10" descr="A picture containing cage, drawing, game&#10;&#10;Description automatically generated">
            <a:extLst>
              <a:ext uri="{FF2B5EF4-FFF2-40B4-BE49-F238E27FC236}">
                <a16:creationId xmlns:a16="http://schemas.microsoft.com/office/drawing/2014/main" id="{A4E31CBD-08B3-4ED5-BBC2-6786C4BD9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0769" y="4945022"/>
            <a:ext cx="1468512" cy="1468512"/>
          </a:xfrm>
          <a:prstGeom prst="rect">
            <a:avLst/>
          </a:prstGeom>
        </p:spPr>
      </p:pic>
      <p:sp>
        <p:nvSpPr>
          <p:cNvPr id="4" name="Slide Number Placeholder 3">
            <a:extLst>
              <a:ext uri="{FF2B5EF4-FFF2-40B4-BE49-F238E27FC236}">
                <a16:creationId xmlns:a16="http://schemas.microsoft.com/office/drawing/2014/main" id="{2F068632-2375-4A27-A964-FBBB924D5FDC}"/>
              </a:ext>
            </a:extLst>
          </p:cNvPr>
          <p:cNvSpPr>
            <a:spLocks noGrp="1"/>
          </p:cNvSpPr>
          <p:nvPr>
            <p:ph type="sldNum" sz="quarter" idx="12"/>
          </p:nvPr>
        </p:nvSpPr>
        <p:spPr/>
        <p:txBody>
          <a:bodyPr/>
          <a:lstStyle/>
          <a:p>
            <a:fld id="{6D95AE55-B5F4-483D-AEFF-E8059F5502F5}" type="slidenum">
              <a:rPr lang="en-US" smtClean="0"/>
              <a:t>53</a:t>
            </a:fld>
            <a:endParaRPr lang="en-US"/>
          </a:p>
        </p:txBody>
      </p:sp>
    </p:spTree>
    <p:extLst>
      <p:ext uri="{BB962C8B-B14F-4D97-AF65-F5344CB8AC3E}">
        <p14:creationId xmlns:p14="http://schemas.microsoft.com/office/powerpoint/2010/main" val="563703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
        <p:nvSpPr>
          <p:cNvPr id="4" name="Slide Number Placeholder 3">
            <a:extLst>
              <a:ext uri="{FF2B5EF4-FFF2-40B4-BE49-F238E27FC236}">
                <a16:creationId xmlns:a16="http://schemas.microsoft.com/office/drawing/2014/main" id="{07AC7A6C-5F75-40F2-88D8-602B38F9C7CD}"/>
              </a:ext>
            </a:extLst>
          </p:cNvPr>
          <p:cNvSpPr>
            <a:spLocks noGrp="1"/>
          </p:cNvSpPr>
          <p:nvPr>
            <p:ph type="sldNum" sz="quarter" idx="12"/>
          </p:nvPr>
        </p:nvSpPr>
        <p:spPr/>
        <p:txBody>
          <a:bodyPr/>
          <a:lstStyle/>
          <a:p>
            <a:fld id="{6D95AE55-B5F4-483D-AEFF-E8059F5502F5}" type="slidenum">
              <a:rPr lang="en-US" smtClean="0"/>
              <a:t>54</a:t>
            </a:fld>
            <a:endParaRPr lang="en-US"/>
          </a:p>
        </p:txBody>
      </p:sp>
    </p:spTree>
    <p:extLst>
      <p:ext uri="{BB962C8B-B14F-4D97-AF65-F5344CB8AC3E}">
        <p14:creationId xmlns:p14="http://schemas.microsoft.com/office/powerpoint/2010/main" val="2624944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6E7-5385-4D4A-9614-EB98E01A935A}"/>
              </a:ext>
            </a:extLst>
          </p:cNvPr>
          <p:cNvSpPr>
            <a:spLocks noGrp="1"/>
          </p:cNvSpPr>
          <p:nvPr>
            <p:ph type="title"/>
          </p:nvPr>
        </p:nvSpPr>
        <p:spPr/>
        <p:txBody>
          <a:bodyPr/>
          <a:lstStyle/>
          <a:p>
            <a:r>
              <a:rPr lang="en-US" dirty="0"/>
              <a:t>Congrats!</a:t>
            </a:r>
          </a:p>
        </p:txBody>
      </p:sp>
      <p:sp>
        <p:nvSpPr>
          <p:cNvPr id="3" name="Content Placeholder 2">
            <a:extLst>
              <a:ext uri="{FF2B5EF4-FFF2-40B4-BE49-F238E27FC236}">
                <a16:creationId xmlns:a16="http://schemas.microsoft.com/office/drawing/2014/main" id="{D8CFDC81-45AA-44D4-944C-1E4B8B022B65}"/>
              </a:ext>
            </a:extLst>
          </p:cNvPr>
          <p:cNvSpPr>
            <a:spLocks noGrp="1"/>
          </p:cNvSpPr>
          <p:nvPr>
            <p:ph idx="1"/>
          </p:nvPr>
        </p:nvSpPr>
        <p:spPr>
          <a:xfrm>
            <a:off x="1456659" y="3659336"/>
            <a:ext cx="9897140" cy="1966470"/>
          </a:xfrm>
        </p:spPr>
        <p:txBody>
          <a:bodyPr>
            <a:normAutofit fontScale="92500"/>
          </a:bodyPr>
          <a:lstStyle/>
          <a:p>
            <a:pPr marL="0" indent="0" algn="ctr">
              <a:buNone/>
            </a:pPr>
            <a:r>
              <a:rPr lang="en-US" sz="6000" dirty="0"/>
              <a:t>This certificate is good for a free R help session, one-on-one!</a:t>
            </a:r>
          </a:p>
        </p:txBody>
      </p:sp>
      <p:pic>
        <p:nvPicPr>
          <p:cNvPr id="6" name="Content Placeholder 4" descr="Diploma roll">
            <a:extLst>
              <a:ext uri="{FF2B5EF4-FFF2-40B4-BE49-F238E27FC236}">
                <a16:creationId xmlns:a16="http://schemas.microsoft.com/office/drawing/2014/main" id="{B6FF11E2-60A1-467F-A8D0-25AE534BD69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780" t="22224" r="5728" b="21997"/>
          <a:stretch/>
        </p:blipFill>
        <p:spPr>
          <a:xfrm>
            <a:off x="4233293" y="1392754"/>
            <a:ext cx="3952240" cy="2519680"/>
          </a:xfrm>
          <a:prstGeom prst="rect">
            <a:avLst/>
          </a:prstGeom>
        </p:spPr>
      </p:pic>
      <p:sp>
        <p:nvSpPr>
          <p:cNvPr id="7" name="Content Placeholder 2">
            <a:extLst>
              <a:ext uri="{FF2B5EF4-FFF2-40B4-BE49-F238E27FC236}">
                <a16:creationId xmlns:a16="http://schemas.microsoft.com/office/drawing/2014/main" id="{7545F961-3A05-488D-9276-EE10C42CC681}"/>
              </a:ext>
            </a:extLst>
          </p:cNvPr>
          <p:cNvSpPr txBox="1">
            <a:spLocks/>
          </p:cNvSpPr>
          <p:nvPr/>
        </p:nvSpPr>
        <p:spPr>
          <a:xfrm>
            <a:off x="2153092" y="5625806"/>
            <a:ext cx="8112642" cy="12297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Plus, you’re </a:t>
            </a:r>
            <a:r>
              <a:rPr lang="en-US" sz="4000" i="1" dirty="0"/>
              <a:t>always</a:t>
            </a:r>
            <a:r>
              <a:rPr lang="en-US" sz="4000" dirty="0"/>
              <a:t> welcome to ask me for help; the worst I can say is I’m busy</a:t>
            </a:r>
          </a:p>
        </p:txBody>
      </p:sp>
      <p:sp>
        <p:nvSpPr>
          <p:cNvPr id="4" name="Slide Number Placeholder 3">
            <a:extLst>
              <a:ext uri="{FF2B5EF4-FFF2-40B4-BE49-F238E27FC236}">
                <a16:creationId xmlns:a16="http://schemas.microsoft.com/office/drawing/2014/main" id="{6188C0DC-A350-4EB7-B374-FF35A2DAE2F7}"/>
              </a:ext>
            </a:extLst>
          </p:cNvPr>
          <p:cNvSpPr>
            <a:spLocks noGrp="1"/>
          </p:cNvSpPr>
          <p:nvPr>
            <p:ph type="sldNum" sz="quarter" idx="12"/>
          </p:nvPr>
        </p:nvSpPr>
        <p:spPr/>
        <p:txBody>
          <a:bodyPr/>
          <a:lstStyle/>
          <a:p>
            <a:fld id="{6D95AE55-B5F4-483D-AEFF-E8059F5502F5}" type="slidenum">
              <a:rPr lang="en-US" smtClean="0"/>
              <a:t>55</a:t>
            </a:fld>
            <a:endParaRPr lang="en-US"/>
          </a:p>
        </p:txBody>
      </p:sp>
    </p:spTree>
    <p:extLst>
      <p:ext uri="{BB962C8B-B14F-4D97-AF65-F5344CB8AC3E}">
        <p14:creationId xmlns:p14="http://schemas.microsoft.com/office/powerpoint/2010/main" val="2513024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r>
              <a:rPr lang="en-US" dirty="0">
                <a:hlinkClick r:id="rId6"/>
              </a:rPr>
              <a:t>https://ggplot-dplyr-intro.netlify.app/</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
        <p:nvSpPr>
          <p:cNvPr id="6" name="Slide Number Placeholder 5">
            <a:extLst>
              <a:ext uri="{FF2B5EF4-FFF2-40B4-BE49-F238E27FC236}">
                <a16:creationId xmlns:a16="http://schemas.microsoft.com/office/drawing/2014/main" id="{AD2E38E7-CA8C-4B66-A349-81DA52A799B3}"/>
              </a:ext>
            </a:extLst>
          </p:cNvPr>
          <p:cNvSpPr>
            <a:spLocks noGrp="1"/>
          </p:cNvSpPr>
          <p:nvPr>
            <p:ph type="sldNum" sz="quarter" idx="12"/>
          </p:nvPr>
        </p:nvSpPr>
        <p:spPr/>
        <p:txBody>
          <a:bodyPr/>
          <a:lstStyle/>
          <a:p>
            <a:fld id="{6D95AE55-B5F4-483D-AEFF-E8059F5502F5}" type="slidenum">
              <a:rPr lang="en-US" smtClean="0"/>
              <a:t>56</a:t>
            </a:fld>
            <a:endParaRPr lang="en-US"/>
          </a:p>
        </p:txBody>
      </p:sp>
      <p:sp>
        <p:nvSpPr>
          <p:cNvPr id="7" name="Star: 5 Points 6">
            <a:extLst>
              <a:ext uri="{FF2B5EF4-FFF2-40B4-BE49-F238E27FC236}">
                <a16:creationId xmlns:a16="http://schemas.microsoft.com/office/drawing/2014/main" id="{832C82C5-5CDD-4635-BD0C-64F5E6F48F2B}"/>
              </a:ext>
            </a:extLst>
          </p:cNvPr>
          <p:cNvSpPr/>
          <p:nvPr/>
        </p:nvSpPr>
        <p:spPr>
          <a:xfrm>
            <a:off x="446315" y="4762918"/>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4FA4E552-5205-4996-A446-5AA2A70211A3}"/>
              </a:ext>
            </a:extLst>
          </p:cNvPr>
          <p:cNvSpPr/>
          <p:nvPr/>
        </p:nvSpPr>
        <p:spPr>
          <a:xfrm>
            <a:off x="450502" y="5236011"/>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867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Data Organization in Spreadsheets</a:t>
            </a:r>
            <a:endParaRPr lang="en-US" dirty="0">
              <a:hlinkClick r:id="rId3"/>
            </a:endParaRPr>
          </a:p>
          <a:p>
            <a:r>
              <a:rPr lang="en-US" dirty="0">
                <a:hlinkClick r:id="rId3"/>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4"/>
              </a:rPr>
              <a:t>https://whattheyforgot.org/project-oriented-workflow.html</a:t>
            </a:r>
            <a:endParaRPr lang="en-US" dirty="0"/>
          </a:p>
          <a:p>
            <a:r>
              <a:rPr lang="en-US" dirty="0">
                <a:hlinkClick r:id="rId5"/>
              </a:rPr>
              <a:t>https://www.tidyverse.org/articles/2017/12/workflow-vs-script/</a:t>
            </a:r>
            <a:endParaRPr lang="en-US" dirty="0"/>
          </a:p>
          <a:p>
            <a:endParaRPr lang="en-US" dirty="0"/>
          </a:p>
        </p:txBody>
      </p:sp>
      <p:sp>
        <p:nvSpPr>
          <p:cNvPr id="4" name="Slide Number Placeholder 3">
            <a:extLst>
              <a:ext uri="{FF2B5EF4-FFF2-40B4-BE49-F238E27FC236}">
                <a16:creationId xmlns:a16="http://schemas.microsoft.com/office/drawing/2014/main" id="{60F3C25A-1B25-438F-AAB5-2290309999A6}"/>
              </a:ext>
            </a:extLst>
          </p:cNvPr>
          <p:cNvSpPr>
            <a:spLocks noGrp="1"/>
          </p:cNvSpPr>
          <p:nvPr>
            <p:ph type="sldNum" sz="quarter" idx="12"/>
          </p:nvPr>
        </p:nvSpPr>
        <p:spPr/>
        <p:txBody>
          <a:bodyPr/>
          <a:lstStyle/>
          <a:p>
            <a:fld id="{6D95AE55-B5F4-483D-AEFF-E8059F5502F5}" type="slidenum">
              <a:rPr lang="en-US" smtClean="0"/>
              <a:t>57</a:t>
            </a:fld>
            <a:endParaRPr lang="en-US"/>
          </a:p>
        </p:txBody>
      </p:sp>
      <p:sp>
        <p:nvSpPr>
          <p:cNvPr id="6" name="Star: 5 Points 5">
            <a:extLst>
              <a:ext uri="{FF2B5EF4-FFF2-40B4-BE49-F238E27FC236}">
                <a16:creationId xmlns:a16="http://schemas.microsoft.com/office/drawing/2014/main" id="{B9BC03AA-F343-4F02-9448-B90794E2430A}"/>
              </a:ext>
            </a:extLst>
          </p:cNvPr>
          <p:cNvSpPr/>
          <p:nvPr/>
        </p:nvSpPr>
        <p:spPr>
          <a:xfrm>
            <a:off x="526702" y="2351314"/>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6446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802B11-8FB6-4AEA-9444-F2A0B44EF268}"/>
              </a:ext>
            </a:extLst>
          </p:cNvPr>
          <p:cNvSpPr>
            <a:spLocks noGrp="1"/>
          </p:cNvSpPr>
          <p:nvPr>
            <p:ph type="sldNum" sz="quarter" idx="12"/>
          </p:nvPr>
        </p:nvSpPr>
        <p:spPr/>
        <p:txBody>
          <a:bodyPr/>
          <a:lstStyle/>
          <a:p>
            <a:fld id="{6D95AE55-B5F4-483D-AEFF-E8059F5502F5}" type="slidenum">
              <a:rPr lang="en-US" smtClean="0"/>
              <a:t>58</a:t>
            </a:fld>
            <a:endParaRPr lang="en-US"/>
          </a:p>
        </p:txBody>
      </p:sp>
      <p:sp>
        <p:nvSpPr>
          <p:cNvPr id="6" name="Star: 5 Points 5">
            <a:extLst>
              <a:ext uri="{FF2B5EF4-FFF2-40B4-BE49-F238E27FC236}">
                <a16:creationId xmlns:a16="http://schemas.microsoft.com/office/drawing/2014/main" id="{BB5B63B7-06EA-4ADE-8530-A0B7078E9145}"/>
              </a:ext>
            </a:extLst>
          </p:cNvPr>
          <p:cNvSpPr/>
          <p:nvPr/>
        </p:nvSpPr>
        <p:spPr>
          <a:xfrm>
            <a:off x="446314" y="4904092"/>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FF97BDD-32F6-41C1-AF99-2F37A1020420}"/>
              </a:ext>
            </a:extLst>
          </p:cNvPr>
          <p:cNvSpPr/>
          <p:nvPr/>
        </p:nvSpPr>
        <p:spPr>
          <a:xfrm>
            <a:off x="446314" y="537134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68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a:xfrm>
            <a:off x="838200" y="1825625"/>
            <a:ext cx="4065396" cy="4351338"/>
          </a:xfrm>
        </p:spPr>
        <p:txBody>
          <a:bodyPr>
            <a:normAutofit lnSpcReduction="10000"/>
          </a:bodyPr>
          <a:lstStyle/>
          <a:p>
            <a:pPr marL="0" indent="0" algn="ctr">
              <a:buNone/>
            </a:pPr>
            <a:r>
              <a:rPr lang="en-US" sz="3200" b="1" dirty="0">
                <a:hlinkClick r:id="rId2"/>
              </a:rPr>
              <a:t>All </a:t>
            </a:r>
            <a:r>
              <a:rPr lang="en-US" sz="3200" b="1" dirty="0" err="1">
                <a:hlinkClick r:id="rId2"/>
              </a:rPr>
              <a:t>cheatsheets</a:t>
            </a:r>
            <a:endParaRPr lang="en-US" sz="3200" b="1" dirty="0"/>
          </a:p>
          <a:p>
            <a:pPr marL="0" indent="0" algn="ctr">
              <a:buNone/>
            </a:pPr>
            <a:endParaRPr lang="en-US" sz="3200" b="1" dirty="0">
              <a:hlinkClick r:id="rId3"/>
            </a:endParaRPr>
          </a:p>
          <a:p>
            <a:pPr marL="0" indent="0" algn="ctr">
              <a:buNone/>
            </a:pPr>
            <a:r>
              <a:rPr lang="en-US" sz="3200" dirty="0">
                <a:hlinkClick r:id="rId4"/>
              </a:rPr>
              <a:t>Getting started  </a:t>
            </a:r>
            <a:endParaRPr lang="en-US" sz="3200" dirty="0"/>
          </a:p>
          <a:p>
            <a:pPr marL="0" indent="0" algn="ctr">
              <a:buNone/>
            </a:pPr>
            <a:r>
              <a:rPr lang="en-US" sz="3200" dirty="0" err="1">
                <a:hlinkClick r:id="rId5"/>
              </a:rPr>
              <a:t>dplyr</a:t>
            </a:r>
            <a:r>
              <a:rPr lang="en-US" sz="3200" dirty="0">
                <a:hlinkClick r:id="rId5"/>
              </a:rPr>
              <a:t> and </a:t>
            </a:r>
            <a:r>
              <a:rPr lang="en-US" sz="3200" dirty="0" err="1">
                <a:hlinkClick r:id="rId5"/>
              </a:rPr>
              <a:t>tidyr</a:t>
            </a:r>
            <a:endParaRPr lang="en-US" sz="3200" dirty="0"/>
          </a:p>
          <a:p>
            <a:pPr marL="0" indent="0" algn="ctr">
              <a:buNone/>
            </a:pPr>
            <a:r>
              <a:rPr lang="en-US" sz="3200" dirty="0">
                <a:hlinkClick r:id="rId6"/>
              </a:rPr>
              <a:t>Data import</a:t>
            </a:r>
            <a:endParaRPr lang="en-US" sz="3200" dirty="0"/>
          </a:p>
          <a:p>
            <a:pPr marL="0" indent="0" algn="ctr">
              <a:buNone/>
            </a:pPr>
            <a:r>
              <a:rPr lang="en-US" sz="3200" dirty="0" err="1">
                <a:hlinkClick r:id="rId7"/>
              </a:rPr>
              <a:t>lubridate</a:t>
            </a:r>
            <a:endParaRPr lang="en-US" sz="3200" dirty="0"/>
          </a:p>
          <a:p>
            <a:pPr marL="0" indent="0" algn="ctr">
              <a:buNone/>
            </a:pPr>
            <a:r>
              <a:rPr lang="en-US" sz="3200" dirty="0">
                <a:hlinkClick r:id="rId8"/>
              </a:rPr>
              <a:t>ggplot2</a:t>
            </a:r>
            <a:r>
              <a:rPr lang="en-US" sz="3200" dirty="0"/>
              <a:t> </a:t>
            </a:r>
          </a:p>
          <a:p>
            <a:pPr marL="0" indent="0" algn="ctr">
              <a:buNone/>
            </a:pPr>
            <a:r>
              <a:rPr lang="en-US" sz="3200" dirty="0">
                <a:hlinkClick r:id="rId9"/>
              </a:rPr>
              <a:t>RStudio</a:t>
            </a:r>
            <a:endParaRPr lang="en-US" sz="3200" dirty="0"/>
          </a:p>
          <a:p>
            <a:pPr algn="ctr"/>
            <a:endParaRPr lang="en-US" sz="3200" dirty="0"/>
          </a:p>
          <a:p>
            <a:pPr algn="ctr"/>
            <a:endParaRPr lang="en-US" sz="3200" dirty="0"/>
          </a:p>
          <a:p>
            <a:pPr algn="ctr"/>
            <a:endParaRPr lang="en-US" sz="3200" dirty="0"/>
          </a:p>
        </p:txBody>
      </p:sp>
      <p:sp>
        <p:nvSpPr>
          <p:cNvPr id="4" name="Slide Number Placeholder 3">
            <a:extLst>
              <a:ext uri="{FF2B5EF4-FFF2-40B4-BE49-F238E27FC236}">
                <a16:creationId xmlns:a16="http://schemas.microsoft.com/office/drawing/2014/main" id="{56F05800-8698-43BD-A4C9-EB4870C71911}"/>
              </a:ext>
            </a:extLst>
          </p:cNvPr>
          <p:cNvSpPr>
            <a:spLocks noGrp="1"/>
          </p:cNvSpPr>
          <p:nvPr>
            <p:ph type="sldNum" sz="quarter" idx="12"/>
          </p:nvPr>
        </p:nvSpPr>
        <p:spPr/>
        <p:txBody>
          <a:bodyPr/>
          <a:lstStyle/>
          <a:p>
            <a:fld id="{6D95AE55-B5F4-483D-AEFF-E8059F5502F5}" type="slidenum">
              <a:rPr lang="en-US" smtClean="0"/>
              <a:t>59</a:t>
            </a:fld>
            <a:endParaRPr lang="en-US"/>
          </a:p>
        </p:txBody>
      </p:sp>
      <p:sp>
        <p:nvSpPr>
          <p:cNvPr id="6" name="Star: 5 Points 5">
            <a:extLst>
              <a:ext uri="{FF2B5EF4-FFF2-40B4-BE49-F238E27FC236}">
                <a16:creationId xmlns:a16="http://schemas.microsoft.com/office/drawing/2014/main" id="{BCC359ED-F056-47EF-B183-3478CEAC671E}"/>
              </a:ext>
            </a:extLst>
          </p:cNvPr>
          <p:cNvSpPr/>
          <p:nvPr/>
        </p:nvSpPr>
        <p:spPr>
          <a:xfrm>
            <a:off x="1079361" y="342900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20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pic>
        <p:nvPicPr>
          <p:cNvPr id="6" name="Content Placeholder 5" descr="Diagram, schematic&#10;&#10;Description automatically generated">
            <a:extLst>
              <a:ext uri="{FF2B5EF4-FFF2-40B4-BE49-F238E27FC236}">
                <a16:creationId xmlns:a16="http://schemas.microsoft.com/office/drawing/2014/main" id="{BC3A0A27-9474-41E8-92A0-EBE2E8EDB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653" y="1075960"/>
            <a:ext cx="7998487" cy="5782040"/>
          </a:xfrm>
        </p:spPr>
      </p:pic>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a:t>
            </a:fld>
            <a:endParaRPr lang="en-US"/>
          </a:p>
        </p:txBody>
      </p:sp>
    </p:spTree>
    <p:extLst>
      <p:ext uri="{BB962C8B-B14F-4D97-AF65-F5344CB8AC3E}">
        <p14:creationId xmlns:p14="http://schemas.microsoft.com/office/powerpoint/2010/main" val="4188426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1855342" y="1537399"/>
            <a:ext cx="7463319" cy="5320601"/>
          </a:xfrm>
        </p:spPr>
        <p:txBody>
          <a:bodyPr>
            <a:normAutofit lnSpcReduction="10000"/>
          </a:bodyPr>
          <a:lstStyle/>
          <a:p>
            <a:pPr marL="0" indent="0" algn="ctr">
              <a:buNone/>
            </a:pPr>
            <a:r>
              <a:rPr lang="en-US" dirty="0"/>
              <a:t>People who have taught me or whose code I have shamelessly copied and learned from:</a:t>
            </a:r>
          </a:p>
          <a:p>
            <a:pPr marL="1654175">
              <a:buNone/>
            </a:pPr>
            <a:r>
              <a:rPr lang="en-US" i="1" dirty="0"/>
              <a:t>Franz Mueter </a:t>
            </a:r>
            <a:r>
              <a:rPr lang="en-US" dirty="0"/>
              <a:t>(UAF)</a:t>
            </a:r>
          </a:p>
          <a:p>
            <a:pPr marL="1654175" lvl="1"/>
            <a:r>
              <a:rPr lang="en-US" dirty="0"/>
              <a:t>All UAF classmates</a:t>
            </a:r>
          </a:p>
          <a:p>
            <a:pPr marL="1654175">
              <a:buNone/>
            </a:pPr>
            <a:r>
              <a:rPr lang="en-US" i="1" dirty="0"/>
              <a:t>Ben Williams </a:t>
            </a:r>
            <a:r>
              <a:rPr lang="en-US" dirty="0"/>
              <a:t>(NOAA/ADF&amp;G)</a:t>
            </a:r>
          </a:p>
          <a:p>
            <a:pPr marL="1654175">
              <a:buNone/>
            </a:pPr>
            <a:r>
              <a:rPr lang="en-US" i="1" dirty="0"/>
              <a:t>Jordan Watson </a:t>
            </a:r>
            <a:r>
              <a:rPr lang="en-US" dirty="0"/>
              <a:t>(NOAA)</a:t>
            </a:r>
          </a:p>
          <a:p>
            <a:pPr marL="1425575" indent="0">
              <a:buNone/>
            </a:pPr>
            <a:r>
              <a:rPr lang="en-US" i="1" dirty="0"/>
              <a:t>Curry Cunningham </a:t>
            </a:r>
            <a:r>
              <a:rPr lang="en-US" dirty="0"/>
              <a:t>(UAF/NOAA)</a:t>
            </a:r>
          </a:p>
          <a:p>
            <a:pPr marL="1425575" indent="0">
              <a:buNone/>
            </a:pPr>
            <a:r>
              <a:rPr lang="en-US" i="1" dirty="0"/>
              <a:t>Jenny Bryan </a:t>
            </a:r>
            <a:r>
              <a:rPr lang="en-US" dirty="0"/>
              <a:t>(UBC)</a:t>
            </a:r>
          </a:p>
          <a:p>
            <a:pPr marL="1425575" indent="0">
              <a:buNone/>
            </a:pPr>
            <a:r>
              <a:rPr lang="en-US" i="1" dirty="0"/>
              <a:t>Hadley Wickham </a:t>
            </a:r>
            <a:r>
              <a:rPr lang="en-US" dirty="0"/>
              <a:t>(RStudio)</a:t>
            </a:r>
          </a:p>
          <a:p>
            <a:pPr marL="1425575" indent="0">
              <a:buNone/>
            </a:pPr>
            <a:r>
              <a:rPr lang="en-US" i="1" dirty="0"/>
              <a:t>Greg Wilson </a:t>
            </a:r>
            <a:r>
              <a:rPr lang="en-US" dirty="0"/>
              <a:t>(RStudio)</a:t>
            </a:r>
          </a:p>
          <a:p>
            <a:pPr marL="1425575" indent="0">
              <a:buNone/>
            </a:pPr>
            <a:r>
              <a:rPr lang="en-US" i="1" dirty="0"/>
              <a:t>Allison Horst </a:t>
            </a:r>
            <a:r>
              <a:rPr lang="en-US" dirty="0"/>
              <a:t>(RStudio)</a:t>
            </a:r>
          </a:p>
        </p:txBody>
      </p:sp>
      <p:sp>
        <p:nvSpPr>
          <p:cNvPr id="4" name="Slide Number Placeholder 3">
            <a:extLst>
              <a:ext uri="{FF2B5EF4-FFF2-40B4-BE49-F238E27FC236}">
                <a16:creationId xmlns:a16="http://schemas.microsoft.com/office/drawing/2014/main" id="{E06F703E-3B49-4893-9772-A8F666081C12}"/>
              </a:ext>
            </a:extLst>
          </p:cNvPr>
          <p:cNvSpPr>
            <a:spLocks noGrp="1"/>
          </p:cNvSpPr>
          <p:nvPr>
            <p:ph type="sldNum" sz="quarter" idx="12"/>
          </p:nvPr>
        </p:nvSpPr>
        <p:spPr/>
        <p:txBody>
          <a:bodyPr/>
          <a:lstStyle/>
          <a:p>
            <a:fld id="{6D95AE55-B5F4-483D-AEFF-E8059F5502F5}" type="slidenum">
              <a:rPr lang="en-US" smtClean="0"/>
              <a:t>60</a:t>
            </a:fld>
            <a:endParaRPr lang="en-US"/>
          </a:p>
        </p:txBody>
      </p:sp>
    </p:spTree>
    <p:extLst>
      <p:ext uri="{BB962C8B-B14F-4D97-AF65-F5344CB8AC3E}">
        <p14:creationId xmlns:p14="http://schemas.microsoft.com/office/powerpoint/2010/main" val="306684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r>
              <a:rPr lang="en-US" dirty="0"/>
              <a:t>Using plot() is very quick and easy!</a:t>
            </a:r>
          </a:p>
          <a:p>
            <a:endParaRPr lang="en-US" dirty="0"/>
          </a:p>
        </p:txBody>
      </p:sp>
      <p:sp>
        <p:nvSpPr>
          <p:cNvPr id="4" name="Slide Number Placeholder 3">
            <a:extLst>
              <a:ext uri="{FF2B5EF4-FFF2-40B4-BE49-F238E27FC236}">
                <a16:creationId xmlns:a16="http://schemas.microsoft.com/office/drawing/2014/main" id="{6C71F8D6-4315-4CFB-BCD9-9ADF549C5991}"/>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5" name="Picture 4">
            <a:extLst>
              <a:ext uri="{FF2B5EF4-FFF2-40B4-BE49-F238E27FC236}">
                <a16:creationId xmlns:a16="http://schemas.microsoft.com/office/drawing/2014/main" id="{68CFBB17-129C-462A-9E1C-D35C724FB201}"/>
              </a:ext>
            </a:extLst>
          </p:cNvPr>
          <p:cNvPicPr>
            <a:picLocks noChangeAspect="1"/>
          </p:cNvPicPr>
          <p:nvPr/>
        </p:nvPicPr>
        <p:blipFill rotWithShape="1">
          <a:blip r:embed="rId2"/>
          <a:srcRect t="15585"/>
          <a:stretch/>
        </p:blipFill>
        <p:spPr>
          <a:xfrm>
            <a:off x="3701826" y="3557857"/>
            <a:ext cx="5159187" cy="3300143"/>
          </a:xfrm>
          <a:prstGeom prst="rect">
            <a:avLst/>
          </a:prstGeom>
        </p:spPr>
      </p:pic>
    </p:spTree>
    <p:extLst>
      <p:ext uri="{BB962C8B-B14F-4D97-AF65-F5344CB8AC3E}">
        <p14:creationId xmlns:p14="http://schemas.microsoft.com/office/powerpoint/2010/main" val="173827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
        <p:nvSpPr>
          <p:cNvPr id="4" name="Slide Number Placeholder 3">
            <a:extLst>
              <a:ext uri="{FF2B5EF4-FFF2-40B4-BE49-F238E27FC236}">
                <a16:creationId xmlns:a16="http://schemas.microsoft.com/office/drawing/2014/main" id="{8CB28D5C-E81F-4CC9-A0B6-8FF18C4DF7A2}"/>
              </a:ext>
            </a:extLst>
          </p:cNvPr>
          <p:cNvSpPr>
            <a:spLocks noGrp="1"/>
          </p:cNvSpPr>
          <p:nvPr>
            <p:ph type="sldNum" sz="quarter" idx="12"/>
          </p:nvPr>
        </p:nvSpPr>
        <p:spPr/>
        <p:txBody>
          <a:bodyPr/>
          <a:lstStyle/>
          <a:p>
            <a:fld id="{6D95AE55-B5F4-483D-AEFF-E8059F5502F5}" type="slidenum">
              <a:rPr lang="en-US" smtClean="0"/>
              <a:t>8</a:t>
            </a:fld>
            <a:endParaRPr lang="en-US"/>
          </a:p>
        </p:txBody>
      </p:sp>
    </p:spTree>
    <p:extLst>
      <p:ext uri="{BB962C8B-B14F-4D97-AF65-F5344CB8AC3E}">
        <p14:creationId xmlns:p14="http://schemas.microsoft.com/office/powerpoint/2010/main" val="108105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a:xfrm>
            <a:off x="352710" y="1610591"/>
            <a:ext cx="6135639" cy="5247409"/>
          </a:xfrm>
        </p:spPr>
        <p:txBody>
          <a:bodyPr>
            <a:normAutofit/>
          </a:bodyPr>
          <a:lstStyle/>
          <a:p>
            <a:pPr>
              <a:spcAft>
                <a:spcPts val="1200"/>
              </a:spcAft>
            </a:pPr>
            <a:r>
              <a:rPr lang="en-US" dirty="0"/>
              <a:t>Use a “+” to connect between lines</a:t>
            </a:r>
          </a:p>
          <a:p>
            <a:pPr>
              <a:spcAft>
                <a:spcPts val="1200"/>
              </a:spcAft>
            </a:pPr>
            <a:r>
              <a:rPr lang="en-US" dirty="0"/>
              <a:t>The </a:t>
            </a:r>
            <a:r>
              <a:rPr lang="en-US" dirty="0" err="1"/>
              <a:t>aes</a:t>
            </a:r>
            <a:r>
              <a:rPr lang="en-US" dirty="0"/>
              <a:t>() command is the “aesthetics”. Set which columns are equal to x, y, color, fill, and group. </a:t>
            </a:r>
          </a:p>
          <a:p>
            <a:pPr>
              <a:spcAft>
                <a:spcPts val="1200"/>
              </a:spcAft>
            </a:pPr>
            <a:r>
              <a:rPr lang="en-US" dirty="0"/>
              <a:t>Add data using “</a:t>
            </a:r>
            <a:r>
              <a:rPr lang="en-US" dirty="0" err="1"/>
              <a:t>geom</a:t>
            </a:r>
            <a:r>
              <a:rPr lang="en-US" dirty="0"/>
              <a:t>_”, e.g., </a:t>
            </a:r>
            <a:r>
              <a:rPr lang="en-US" dirty="0" err="1"/>
              <a:t>geom_point</a:t>
            </a:r>
            <a:r>
              <a:rPr lang="en-US" dirty="0"/>
              <a:t>(), </a:t>
            </a:r>
            <a:r>
              <a:rPr lang="en-US" dirty="0" err="1"/>
              <a:t>geom_line</a:t>
            </a:r>
            <a:r>
              <a:rPr lang="en-US" dirty="0"/>
              <a:t>(), </a:t>
            </a:r>
            <a:r>
              <a:rPr lang="en-US" dirty="0" err="1"/>
              <a:t>etc</a:t>
            </a:r>
            <a:endParaRPr lang="en-US" dirty="0"/>
          </a:p>
          <a:p>
            <a:pPr>
              <a:spcAft>
                <a:spcPts val="1200"/>
              </a:spcAft>
            </a:pPr>
            <a:r>
              <a:rPr lang="en-US" dirty="0"/>
              <a:t>Control aspects of the axes (and other parts) with “scale_”, e.g., </a:t>
            </a:r>
            <a:r>
              <a:rPr lang="en-US" dirty="0" err="1"/>
              <a:t>scale_y_continuous</a:t>
            </a:r>
            <a:r>
              <a:rPr lang="en-US" dirty="0"/>
              <a:t>, </a:t>
            </a:r>
            <a:r>
              <a:rPr lang="en-US" dirty="0" err="1"/>
              <a:t>scale_x_discrete</a:t>
            </a:r>
            <a:endParaRPr lang="en-US" dirty="0"/>
          </a:p>
          <a:p>
            <a:pPr>
              <a:spcAft>
                <a:spcPts val="1200"/>
              </a:spcAft>
            </a:pPr>
            <a:r>
              <a:rPr lang="en-US" dirty="0"/>
              <a:t>Set visual elements using theme()</a:t>
            </a:r>
          </a:p>
        </p:txBody>
      </p:sp>
      <p:sp>
        <p:nvSpPr>
          <p:cNvPr id="4" name="Slide Number Placeholder 3">
            <a:extLst>
              <a:ext uri="{FF2B5EF4-FFF2-40B4-BE49-F238E27FC236}">
                <a16:creationId xmlns:a16="http://schemas.microsoft.com/office/drawing/2014/main" id="{67889695-1029-45D7-8CA0-E5AA27A170C7}"/>
              </a:ext>
            </a:extLst>
          </p:cNvPr>
          <p:cNvSpPr>
            <a:spLocks noGrp="1"/>
          </p:cNvSpPr>
          <p:nvPr>
            <p:ph type="sldNum" sz="quarter" idx="12"/>
          </p:nvPr>
        </p:nvSpPr>
        <p:spPr/>
        <p:txBody>
          <a:bodyPr/>
          <a:lstStyle/>
          <a:p>
            <a:fld id="{6D95AE55-B5F4-483D-AEFF-E8059F5502F5}" type="slidenum">
              <a:rPr lang="en-US" smtClean="0"/>
              <a:t>9</a:t>
            </a:fld>
            <a:endParaRPr lang="en-US"/>
          </a:p>
        </p:txBody>
      </p:sp>
      <p:sp>
        <p:nvSpPr>
          <p:cNvPr id="5" name="Content Placeholder 2">
            <a:extLst>
              <a:ext uri="{FF2B5EF4-FFF2-40B4-BE49-F238E27FC236}">
                <a16:creationId xmlns:a16="http://schemas.microsoft.com/office/drawing/2014/main" id="{22DFA84D-5B63-4CA6-A793-9D0D90C43EF1}"/>
              </a:ext>
            </a:extLst>
          </p:cNvPr>
          <p:cNvSpPr txBox="1">
            <a:spLocks/>
          </p:cNvSpPr>
          <p:nvPr/>
        </p:nvSpPr>
        <p:spPr>
          <a:xfrm>
            <a:off x="7182407" y="2782111"/>
            <a:ext cx="4909075" cy="3441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a:t>
            </a:r>
            <a:r>
              <a:rPr lang="en-US" sz="2000" dirty="0" err="1">
                <a:latin typeface="Consolas" panose="020B0609020204030204" pitchFamily="49" charset="0"/>
              </a:rPr>
              <a:t>mydataframe</a:t>
            </a: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xcolumn</a:t>
            </a:r>
            <a:r>
              <a:rPr lang="en-US" sz="2000" dirty="0">
                <a:latin typeface="Consolas" panose="020B0609020204030204" pitchFamily="49" charset="0"/>
              </a:rPr>
              <a:t>, y = </a:t>
            </a:r>
            <a:r>
              <a:rPr lang="en-US" sz="2000" dirty="0" err="1">
                <a:latin typeface="Consolas" panose="020B0609020204030204" pitchFamily="49" charset="0"/>
              </a:rPr>
              <a:t>ycolumn</a:t>
            </a:r>
            <a:r>
              <a:rPr lang="en-US" sz="2000" dirty="0">
                <a:latin typeface="Consolas" panose="020B0609020204030204" pitchFamily="49" charset="0"/>
              </a:rPr>
              <a:t>, group = Year)) +</a:t>
            </a:r>
          </a:p>
          <a:p>
            <a:pPr marL="0" indent="0">
              <a:buNone/>
            </a:pPr>
            <a:r>
              <a:rPr lang="en-US" sz="2000" dirty="0" err="1">
                <a:latin typeface="Consolas" panose="020B0609020204030204" pitchFamily="49" charset="0"/>
              </a:rPr>
              <a:t>scale_x_continuous</a:t>
            </a:r>
            <a:r>
              <a:rPr lang="en-US" sz="2000" dirty="0">
                <a:latin typeface="Consolas" panose="020B0609020204030204" pitchFamily="49" charset="0"/>
              </a:rPr>
              <a:t>(breaks = c(1990, 2000, 2010, 2020)) +</a:t>
            </a:r>
          </a:p>
          <a:p>
            <a:pPr marL="0" indent="0">
              <a:buNone/>
            </a:pPr>
            <a:r>
              <a:rPr lang="en-US" sz="2000" dirty="0" err="1">
                <a:latin typeface="Consolas" panose="020B0609020204030204" pitchFamily="49" charset="0"/>
              </a:rPr>
              <a:t>geom_line</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grpSp>
        <p:nvGrpSpPr>
          <p:cNvPr id="10" name="Group 9">
            <a:extLst>
              <a:ext uri="{FF2B5EF4-FFF2-40B4-BE49-F238E27FC236}">
                <a16:creationId xmlns:a16="http://schemas.microsoft.com/office/drawing/2014/main" id="{68B37988-AA99-4E4C-B732-9AF4BEF52DFC}"/>
              </a:ext>
            </a:extLst>
          </p:cNvPr>
          <p:cNvGrpSpPr/>
          <p:nvPr/>
        </p:nvGrpSpPr>
        <p:grpSpPr>
          <a:xfrm>
            <a:off x="10398869" y="2033080"/>
            <a:ext cx="1339693" cy="1128514"/>
            <a:chOff x="10398869" y="2033080"/>
            <a:chExt cx="1339693" cy="1128514"/>
          </a:xfrm>
        </p:grpSpPr>
        <p:sp>
          <p:nvSpPr>
            <p:cNvPr id="8" name="Freeform: Shape 7">
              <a:extLst>
                <a:ext uri="{FF2B5EF4-FFF2-40B4-BE49-F238E27FC236}">
                  <a16:creationId xmlns:a16="http://schemas.microsoft.com/office/drawing/2014/main" id="{2E92D931-084C-4C76-9BA5-B1222DDF045A}"/>
                </a:ext>
              </a:extLst>
            </p:cNvPr>
            <p:cNvSpPr/>
            <p:nvPr/>
          </p:nvSpPr>
          <p:spPr>
            <a:xfrm>
              <a:off x="10398869" y="2033080"/>
              <a:ext cx="1339693" cy="1021405"/>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Lst>
              <a:ahLst/>
              <a:cxnLst>
                <a:cxn ang="0">
                  <a:pos x="connsiteX0" y="connsiteY0"/>
                </a:cxn>
                <a:cxn ang="0">
                  <a:pos x="connsiteX1" y="connsiteY1"/>
                </a:cxn>
                <a:cxn ang="0">
                  <a:pos x="connsiteX2" y="connsiteY2"/>
                </a:cxn>
              </a:cxnLst>
              <a:rect l="l" t="t" r="r" b="b"/>
              <a:pathLst>
                <a:path w="1339693" h="1021405">
                  <a:moveTo>
                    <a:pt x="0" y="0"/>
                  </a:moveTo>
                  <a:cubicBezTo>
                    <a:pt x="466117" y="20266"/>
                    <a:pt x="1146242" y="118353"/>
                    <a:pt x="1274323" y="359923"/>
                  </a:cubicBezTo>
                  <a:cubicBezTo>
                    <a:pt x="1451042" y="611221"/>
                    <a:pt x="1241087" y="898998"/>
                    <a:pt x="982494" y="102140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49C87B2-B1FD-4697-BB72-588496D3E13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3E9A492-50CB-4734-99CF-CD0ACEA4B67D}"/>
              </a:ext>
            </a:extLst>
          </p:cNvPr>
          <p:cNvGrpSpPr/>
          <p:nvPr/>
        </p:nvGrpSpPr>
        <p:grpSpPr>
          <a:xfrm flipV="1">
            <a:off x="11076565" y="4008713"/>
            <a:ext cx="638814" cy="1099331"/>
            <a:chOff x="11206267" y="2062263"/>
            <a:chExt cx="638814" cy="1099331"/>
          </a:xfrm>
        </p:grpSpPr>
        <p:sp>
          <p:nvSpPr>
            <p:cNvPr id="12" name="Freeform: Shape 11">
              <a:extLst>
                <a:ext uri="{FF2B5EF4-FFF2-40B4-BE49-F238E27FC236}">
                  <a16:creationId xmlns:a16="http://schemas.microsoft.com/office/drawing/2014/main" id="{828B8792-FB1B-4218-8382-785594FC71E9}"/>
                </a:ext>
              </a:extLst>
            </p:cNvPr>
            <p:cNvSpPr/>
            <p:nvPr/>
          </p:nvSpPr>
          <p:spPr>
            <a:xfrm>
              <a:off x="11206267" y="2062263"/>
              <a:ext cx="638814" cy="992222"/>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 name="connsiteX0" fmla="*/ 0 w 1826076"/>
                <a:gd name="connsiteY0" fmla="*/ 0 h 1361873"/>
                <a:gd name="connsiteX1" fmla="*/ 1760706 w 1826076"/>
                <a:gd name="connsiteY1" fmla="*/ 700391 h 1361873"/>
                <a:gd name="connsiteX2" fmla="*/ 1468877 w 1826076"/>
                <a:gd name="connsiteY2" fmla="*/ 1361873 h 1361873"/>
                <a:gd name="connsiteX0" fmla="*/ 0 w 1910240"/>
                <a:gd name="connsiteY0" fmla="*/ 0 h 1361873"/>
                <a:gd name="connsiteX1" fmla="*/ 1857983 w 1910240"/>
                <a:gd name="connsiteY1" fmla="*/ 739301 h 1361873"/>
                <a:gd name="connsiteX2" fmla="*/ 1468877 w 1910240"/>
                <a:gd name="connsiteY2" fmla="*/ 1361873 h 1361873"/>
                <a:gd name="connsiteX0" fmla="*/ 0 w 1491951"/>
                <a:gd name="connsiteY0" fmla="*/ 0 h 1070043"/>
                <a:gd name="connsiteX1" fmla="*/ 1439694 w 1491951"/>
                <a:gd name="connsiteY1" fmla="*/ 447471 h 1070043"/>
                <a:gd name="connsiteX2" fmla="*/ 1050588 w 1491951"/>
                <a:gd name="connsiteY2" fmla="*/ 1070043 h 1070043"/>
                <a:gd name="connsiteX0" fmla="*/ 0 w 1553458"/>
                <a:gd name="connsiteY0" fmla="*/ 0 h 1070043"/>
                <a:gd name="connsiteX1" fmla="*/ 1507788 w 1553458"/>
                <a:gd name="connsiteY1" fmla="*/ 583658 h 1070043"/>
                <a:gd name="connsiteX2" fmla="*/ 1050588 w 1553458"/>
                <a:gd name="connsiteY2" fmla="*/ 1070043 h 1070043"/>
                <a:gd name="connsiteX0" fmla="*/ 0 w 833611"/>
                <a:gd name="connsiteY0" fmla="*/ 0 h 1040860"/>
                <a:gd name="connsiteX1" fmla="*/ 787941 w 833611"/>
                <a:gd name="connsiteY1" fmla="*/ 554475 h 1040860"/>
                <a:gd name="connsiteX2" fmla="*/ 330741 w 833611"/>
                <a:gd name="connsiteY2" fmla="*/ 1040860 h 1040860"/>
                <a:gd name="connsiteX0" fmla="*/ 0 w 833611"/>
                <a:gd name="connsiteY0" fmla="*/ 0 h 1040860"/>
                <a:gd name="connsiteX1" fmla="*/ 787941 w 833611"/>
                <a:gd name="connsiteY1" fmla="*/ 554475 h 1040860"/>
                <a:gd name="connsiteX2" fmla="*/ 330741 w 833611"/>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638814"/>
                <a:gd name="connsiteY0" fmla="*/ 0 h 992222"/>
                <a:gd name="connsiteX1" fmla="*/ 632298 w 638814"/>
                <a:gd name="connsiteY1" fmla="*/ 505837 h 992222"/>
                <a:gd name="connsiteX2" fmla="*/ 175098 w 638814"/>
                <a:gd name="connsiteY2" fmla="*/ 992222 h 992222"/>
              </a:gdLst>
              <a:ahLst/>
              <a:cxnLst>
                <a:cxn ang="0">
                  <a:pos x="connsiteX0" y="connsiteY0"/>
                </a:cxn>
                <a:cxn ang="0">
                  <a:pos x="connsiteX1" y="connsiteY1"/>
                </a:cxn>
                <a:cxn ang="0">
                  <a:pos x="connsiteX2" y="connsiteY2"/>
                </a:cxn>
              </a:cxnLst>
              <a:rect l="l" t="t" r="r" b="b"/>
              <a:pathLst>
                <a:path w="638814" h="992222">
                  <a:moveTo>
                    <a:pt x="0" y="0"/>
                  </a:moveTo>
                  <a:cubicBezTo>
                    <a:pt x="466117" y="146726"/>
                    <a:pt x="582038" y="186445"/>
                    <a:pt x="632298" y="505837"/>
                  </a:cubicBezTo>
                  <a:cubicBezTo>
                    <a:pt x="682557" y="854412"/>
                    <a:pt x="433691" y="869815"/>
                    <a:pt x="175098" y="99222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5936AB8-01D0-4EBA-AAB5-5241152938B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Content Placeholder 2">
            <a:extLst>
              <a:ext uri="{FF2B5EF4-FFF2-40B4-BE49-F238E27FC236}">
                <a16:creationId xmlns:a16="http://schemas.microsoft.com/office/drawing/2014/main" id="{2A2CFD82-470B-491B-B680-8DB430BCDEFD}"/>
              </a:ext>
            </a:extLst>
          </p:cNvPr>
          <p:cNvSpPr txBox="1">
            <a:spLocks/>
          </p:cNvSpPr>
          <p:nvPr/>
        </p:nvSpPr>
        <p:spPr>
          <a:xfrm>
            <a:off x="7746611" y="1763527"/>
            <a:ext cx="2825074" cy="523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Establish the plot</a:t>
            </a:r>
          </a:p>
        </p:txBody>
      </p:sp>
      <p:sp>
        <p:nvSpPr>
          <p:cNvPr id="15" name="Content Placeholder 2">
            <a:extLst>
              <a:ext uri="{FF2B5EF4-FFF2-40B4-BE49-F238E27FC236}">
                <a16:creationId xmlns:a16="http://schemas.microsoft.com/office/drawing/2014/main" id="{AFC9D6C4-9505-439A-AAAB-227F5C717BA6}"/>
              </a:ext>
            </a:extLst>
          </p:cNvPr>
          <p:cNvSpPr txBox="1">
            <a:spLocks/>
          </p:cNvSpPr>
          <p:nvPr/>
        </p:nvSpPr>
        <p:spPr>
          <a:xfrm>
            <a:off x="9304079" y="5161891"/>
            <a:ext cx="2535211" cy="7567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Control x axis (set axis breaks)</a:t>
            </a:r>
          </a:p>
        </p:txBody>
      </p:sp>
      <p:grpSp>
        <p:nvGrpSpPr>
          <p:cNvPr id="18" name="Group 17">
            <a:extLst>
              <a:ext uri="{FF2B5EF4-FFF2-40B4-BE49-F238E27FC236}">
                <a16:creationId xmlns:a16="http://schemas.microsoft.com/office/drawing/2014/main" id="{2178917D-682B-41BB-B8AE-B9F640E9CCE8}"/>
              </a:ext>
            </a:extLst>
          </p:cNvPr>
          <p:cNvGrpSpPr/>
          <p:nvPr/>
        </p:nvGrpSpPr>
        <p:grpSpPr>
          <a:xfrm>
            <a:off x="7162971" y="4737262"/>
            <a:ext cx="355329" cy="757527"/>
            <a:chOff x="7162971" y="4737262"/>
            <a:chExt cx="355329" cy="757527"/>
          </a:xfrm>
        </p:grpSpPr>
        <p:sp>
          <p:nvSpPr>
            <p:cNvPr id="16" name="Freeform: Shape 15">
              <a:extLst>
                <a:ext uri="{FF2B5EF4-FFF2-40B4-BE49-F238E27FC236}">
                  <a16:creationId xmlns:a16="http://schemas.microsoft.com/office/drawing/2014/main" id="{2D01391F-70A2-400C-9F8B-5CE3D9902E7B}"/>
                </a:ext>
              </a:extLst>
            </p:cNvPr>
            <p:cNvSpPr/>
            <p:nvPr/>
          </p:nvSpPr>
          <p:spPr>
            <a:xfrm>
              <a:off x="7162971" y="4884229"/>
              <a:ext cx="257669" cy="610560"/>
            </a:xfrm>
            <a:custGeom>
              <a:avLst/>
              <a:gdLst>
                <a:gd name="connsiteX0" fmla="*/ 295224 w 295224"/>
                <a:gd name="connsiteY0" fmla="*/ 0 h 778213"/>
                <a:gd name="connsiteX1" fmla="*/ 32577 w 295224"/>
                <a:gd name="connsiteY1" fmla="*/ 408562 h 778213"/>
                <a:gd name="connsiteX2" fmla="*/ 13122 w 295224"/>
                <a:gd name="connsiteY2" fmla="*/ 778213 h 778213"/>
              </a:gdLst>
              <a:ahLst/>
              <a:cxnLst>
                <a:cxn ang="0">
                  <a:pos x="connsiteX0" y="connsiteY0"/>
                </a:cxn>
                <a:cxn ang="0">
                  <a:pos x="connsiteX1" y="connsiteY1"/>
                </a:cxn>
                <a:cxn ang="0">
                  <a:pos x="connsiteX2" y="connsiteY2"/>
                </a:cxn>
              </a:cxnLst>
              <a:rect l="l" t="t" r="r" b="b"/>
              <a:pathLst>
                <a:path w="295224" h="778213">
                  <a:moveTo>
                    <a:pt x="295224" y="0"/>
                  </a:moveTo>
                  <a:cubicBezTo>
                    <a:pt x="187409" y="139430"/>
                    <a:pt x="79594" y="278860"/>
                    <a:pt x="32577" y="408562"/>
                  </a:cubicBezTo>
                  <a:cubicBezTo>
                    <a:pt x="-14440" y="538264"/>
                    <a:pt x="-659" y="658238"/>
                    <a:pt x="13122" y="778213"/>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D57BBF3-994A-4DA6-BF70-A0359D307A9D}"/>
                </a:ext>
              </a:extLst>
            </p:cNvPr>
            <p:cNvSpPr/>
            <p:nvPr/>
          </p:nvSpPr>
          <p:spPr>
            <a:xfrm rot="6522431" flipV="1">
              <a:off x="7307356" y="4752888"/>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2">
            <a:extLst>
              <a:ext uri="{FF2B5EF4-FFF2-40B4-BE49-F238E27FC236}">
                <a16:creationId xmlns:a16="http://schemas.microsoft.com/office/drawing/2014/main" id="{A2AFA6E0-E0B7-44E3-9D01-06A5E1BAD127}"/>
              </a:ext>
            </a:extLst>
          </p:cNvPr>
          <p:cNvSpPr txBox="1">
            <a:spLocks/>
          </p:cNvSpPr>
          <p:nvPr/>
        </p:nvSpPr>
        <p:spPr>
          <a:xfrm>
            <a:off x="6509406" y="5480963"/>
            <a:ext cx="2743201" cy="756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Create lines</a:t>
            </a:r>
          </a:p>
        </p:txBody>
      </p:sp>
    </p:spTree>
    <p:extLst>
      <p:ext uri="{BB962C8B-B14F-4D97-AF65-F5344CB8AC3E}">
        <p14:creationId xmlns:p14="http://schemas.microsoft.com/office/powerpoint/2010/main" val="9915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gtEl>
                                        <p:attrNameLst>
                                          <p:attrName>style.color</p:attrName>
                                        </p:attrNameLst>
                                      </p:cBhvr>
                                      <p:to>
                                        <a:srgbClr val="A3A3A3"/>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11511</TotalTime>
  <Words>4261</Words>
  <Application>Microsoft Office PowerPoint</Application>
  <PresentationFormat>Widescreen</PresentationFormat>
  <Paragraphs>569</Paragraphs>
  <Slides>60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 Narrow</vt:lpstr>
      <vt:lpstr>Calibri</vt:lpstr>
      <vt:lpstr>Calibri Light</vt:lpstr>
      <vt:lpstr>Cambria Math</vt:lpstr>
      <vt:lpstr>Consolas</vt:lpstr>
      <vt:lpstr>Office Theme</vt:lpstr>
      <vt:lpstr>The Basics of R</vt:lpstr>
      <vt:lpstr>Welcome Back!</vt:lpstr>
      <vt:lpstr>Today’s Agenda</vt:lpstr>
      <vt:lpstr>5 – Let’s Make Charts!</vt:lpstr>
      <vt:lpstr>Chart Types</vt:lpstr>
      <vt:lpstr>Chart Types</vt:lpstr>
      <vt:lpstr>Chart Basics</vt:lpstr>
      <vt:lpstr>ggplot2 – A Better Way</vt:lpstr>
      <vt:lpstr>ggplot2</vt:lpstr>
      <vt:lpstr>Anatomy of a ggplot</vt:lpstr>
      <vt:lpstr>ggplot parts: ggplot()</vt:lpstr>
      <vt:lpstr>ggplot parts: geoms</vt:lpstr>
      <vt:lpstr>ggplot parts: scales</vt:lpstr>
      <vt:lpstr>ggplot parts: theme</vt:lpstr>
      <vt:lpstr>ggplot parts: theme</vt:lpstr>
      <vt:lpstr>ggplot parts: Facets</vt:lpstr>
      <vt:lpstr>Anatomy of a ggplot</vt:lpstr>
      <vt:lpstr>Plotting Approach</vt:lpstr>
      <vt:lpstr>Common ggplot errors</vt:lpstr>
      <vt:lpstr>Let’s practice</vt:lpstr>
      <vt:lpstr>6 – Basic Analysis</vt:lpstr>
      <vt:lpstr>table() and summary()</vt:lpstr>
      <vt:lpstr>group_by()</vt:lpstr>
      <vt:lpstr>ANOVA</vt:lpstr>
      <vt:lpstr>Linear Modeling</vt:lpstr>
      <vt:lpstr>Reading lm() output</vt:lpstr>
      <vt:lpstr>Binomial</vt:lpstr>
      <vt:lpstr>7 - Tidyverse</vt:lpstr>
      <vt:lpstr>What is the Tidyverse</vt:lpstr>
      <vt:lpstr>Why Should You Use the Tidyverse?</vt:lpstr>
      <vt:lpstr>dplyr </vt:lpstr>
      <vt:lpstr>dplyr </vt:lpstr>
      <vt:lpstr>ggplot2</vt:lpstr>
      <vt:lpstr>lubridate </vt:lpstr>
      <vt:lpstr>lubridate examples </vt:lpstr>
      <vt:lpstr>tidyr </vt:lpstr>
      <vt:lpstr>tidyr example</vt:lpstr>
      <vt:lpstr>Motivating Example</vt:lpstr>
      <vt:lpstr>Project</vt:lpstr>
      <vt:lpstr>Project Goal</vt:lpstr>
      <vt:lpstr>Project Steps</vt:lpstr>
      <vt:lpstr>Examples</vt:lpstr>
      <vt:lpstr>Lunch Break</vt:lpstr>
      <vt:lpstr>Work on Projects</vt:lpstr>
      <vt:lpstr>Project Steps</vt:lpstr>
      <vt:lpstr>Chart Presentation &amp;  Concluding Thoughts</vt:lpstr>
      <vt:lpstr>Plots</vt:lpstr>
      <vt:lpstr>Workflow</vt:lpstr>
      <vt:lpstr>Best Practices</vt:lpstr>
      <vt:lpstr>Best Practices, cont.</vt:lpstr>
      <vt:lpstr>Relative Paths</vt:lpstr>
      <vt:lpstr>Relative Paths cont.</vt:lpstr>
      <vt:lpstr>Not Covered</vt:lpstr>
      <vt:lpstr>Parting Thoughts</vt:lpstr>
      <vt:lpstr>Congrats!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250</cp:revision>
  <dcterms:created xsi:type="dcterms:W3CDTF">2019-01-02T06:51:07Z</dcterms:created>
  <dcterms:modified xsi:type="dcterms:W3CDTF">2021-01-24T00:32:34Z</dcterms:modified>
</cp:coreProperties>
</file>