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297" r:id="rId3"/>
    <p:sldId id="311" r:id="rId4"/>
    <p:sldId id="313" r:id="rId5"/>
    <p:sldId id="315" r:id="rId6"/>
    <p:sldId id="298" r:id="rId7"/>
    <p:sldId id="266" r:id="rId8"/>
    <p:sldId id="318" r:id="rId9"/>
    <p:sldId id="371" r:id="rId10"/>
    <p:sldId id="341" r:id="rId11"/>
    <p:sldId id="257" r:id="rId12"/>
    <p:sldId id="259" r:id="rId13"/>
    <p:sldId id="261" r:id="rId14"/>
    <p:sldId id="262" r:id="rId15"/>
    <p:sldId id="300" r:id="rId16"/>
    <p:sldId id="301" r:id="rId17"/>
    <p:sldId id="302" r:id="rId18"/>
    <p:sldId id="260" r:id="rId19"/>
    <p:sldId id="299" r:id="rId20"/>
    <p:sldId id="286" r:id="rId21"/>
    <p:sldId id="330" r:id="rId22"/>
    <p:sldId id="332" r:id="rId23"/>
    <p:sldId id="336" r:id="rId24"/>
    <p:sldId id="334" r:id="rId25"/>
    <p:sldId id="263" r:id="rId26"/>
    <p:sldId id="264" r:id="rId27"/>
    <p:sldId id="303" r:id="rId28"/>
    <p:sldId id="325" r:id="rId29"/>
    <p:sldId id="328" r:id="rId30"/>
    <p:sldId id="346" r:id="rId31"/>
    <p:sldId id="265" r:id="rId32"/>
    <p:sldId id="280" r:id="rId33"/>
    <p:sldId id="344" r:id="rId34"/>
    <p:sldId id="342" r:id="rId35"/>
    <p:sldId id="343" r:id="rId36"/>
    <p:sldId id="323" r:id="rId37"/>
    <p:sldId id="322" r:id="rId38"/>
    <p:sldId id="326" r:id="rId39"/>
    <p:sldId id="337" r:id="rId40"/>
    <p:sldId id="304" r:id="rId41"/>
    <p:sldId id="305" r:id="rId42"/>
    <p:sldId id="306" r:id="rId43"/>
    <p:sldId id="329" r:id="rId44"/>
    <p:sldId id="309" r:id="rId45"/>
    <p:sldId id="310" r:id="rId46"/>
    <p:sldId id="312" r:id="rId47"/>
    <p:sldId id="364" r:id="rId48"/>
    <p:sldId id="308" r:id="rId49"/>
    <p:sldId id="273" r:id="rId50"/>
    <p:sldId id="307" r:id="rId51"/>
    <p:sldId id="349" r:id="rId52"/>
    <p:sldId id="316" r:id="rId53"/>
    <p:sldId id="338" r:id="rId54"/>
    <p:sldId id="350" r:id="rId55"/>
    <p:sldId id="351" r:id="rId56"/>
    <p:sldId id="352" r:id="rId57"/>
    <p:sldId id="360" r:id="rId58"/>
    <p:sldId id="361" r:id="rId59"/>
    <p:sldId id="274" r:id="rId60"/>
    <p:sldId id="362" r:id="rId61"/>
    <p:sldId id="348" r:id="rId62"/>
    <p:sldId id="347" r:id="rId63"/>
    <p:sldId id="368" r:id="rId64"/>
    <p:sldId id="365" r:id="rId65"/>
    <p:sldId id="366" r:id="rId66"/>
    <p:sldId id="359" r:id="rId67"/>
    <p:sldId id="339" r:id="rId68"/>
    <p:sldId id="369" r:id="rId69"/>
    <p:sldId id="370" r:id="rId70"/>
    <p:sldId id="287" r:id="rId71"/>
    <p:sldId id="288" r:id="rId72"/>
    <p:sldId id="320" r:id="rId73"/>
    <p:sldId id="372" r:id="rId74"/>
    <p:sldId id="373" r:id="rId75"/>
    <p:sldId id="374" r:id="rId76"/>
    <p:sldId id="340" r:id="rId77"/>
    <p:sldId id="375" r:id="rId78"/>
    <p:sldId id="296" r:id="rId79"/>
    <p:sldId id="376" r:id="rId80"/>
    <p:sldId id="377" r:id="rId81"/>
    <p:sldId id="379" r:id="rId82"/>
    <p:sldId id="378" r:id="rId83"/>
    <p:sldId id="358" r:id="rId84"/>
    <p:sldId id="278" r:id="rId85"/>
    <p:sldId id="289" r:id="rId86"/>
    <p:sldId id="290" r:id="rId87"/>
    <p:sldId id="291" r:id="rId88"/>
    <p:sldId id="292" r:id="rId89"/>
    <p:sldId id="293" r:id="rId90"/>
    <p:sldId id="367" r:id="rId91"/>
    <p:sldId id="353" r:id="rId92"/>
    <p:sldId id="354" r:id="rId93"/>
    <p:sldId id="356" r:id="rId94"/>
    <p:sldId id="355" r:id="rId95"/>
    <p:sldId id="345" r:id="rId96"/>
    <p:sldId id="357" r:id="rId97"/>
    <p:sldId id="258" r:id="rId98"/>
    <p:sldId id="279" r:id="rId99"/>
    <p:sldId id="284" r:id="rId100"/>
    <p:sldId id="285" r:id="rId101"/>
    <p:sldId id="271" r:id="rId102"/>
    <p:sldId id="277" r:id="rId103"/>
    <p:sldId id="333" r:id="rId104"/>
    <p:sldId id="270" r:id="rId105"/>
    <p:sldId id="281" r:id="rId106"/>
    <p:sldId id="314" r:id="rId107"/>
    <p:sldId id="294" r:id="rId108"/>
    <p:sldId id="282"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AADB"/>
    <a:srgbClr val="CC0000"/>
    <a:srgbClr val="D9E5F7"/>
    <a:srgbClr val="6D9CE1"/>
    <a:srgbClr val="0068A5"/>
    <a:srgbClr val="0081D0"/>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2832" autoAdjust="0"/>
  </p:normalViewPr>
  <p:slideViewPr>
    <p:cSldViewPr snapToGrid="0">
      <p:cViewPr varScale="1">
        <p:scale>
          <a:sx n="76" d="100"/>
          <a:sy n="76"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21</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22</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xor</a:t>
            </a:r>
            <a:r>
              <a:rPr lang="en-US" dirty="0"/>
              <a:t>() is covered here for completeness but to be honest I’ve never used it</a:t>
            </a:r>
          </a:p>
        </p:txBody>
      </p:sp>
      <p:sp>
        <p:nvSpPr>
          <p:cNvPr id="4" name="Slide Number Placeholder 3"/>
          <p:cNvSpPr>
            <a:spLocks noGrp="1"/>
          </p:cNvSpPr>
          <p:nvPr>
            <p:ph type="sldNum" sz="quarter" idx="5"/>
          </p:nvPr>
        </p:nvSpPr>
        <p:spPr/>
        <p:txBody>
          <a:bodyPr/>
          <a:lstStyle/>
          <a:p>
            <a:fld id="{AD86E2D3-8F12-4CB7-B6F3-018CFC08298B}" type="slidenum">
              <a:rPr lang="en-US" smtClean="0"/>
              <a:t>30</a:t>
            </a:fld>
            <a:endParaRPr lang="en-US"/>
          </a:p>
        </p:txBody>
      </p:sp>
    </p:spTree>
    <p:extLst>
      <p:ext uri="{BB962C8B-B14F-4D97-AF65-F5344CB8AC3E}">
        <p14:creationId xmlns:p14="http://schemas.microsoft.com/office/powerpoint/2010/main" val="33724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would we want to set something as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33</a:t>
            </a:fld>
            <a:endParaRPr lang="en-US"/>
          </a:p>
        </p:txBody>
      </p:sp>
    </p:spTree>
    <p:extLst>
      <p:ext uri="{BB962C8B-B14F-4D97-AF65-F5344CB8AC3E}">
        <p14:creationId xmlns:p14="http://schemas.microsoft.com/office/powerpoint/2010/main" val="140851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35</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46</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isn’t this tidy? If the last column were for “comments”, which observation would the comment refer to? </a:t>
            </a:r>
          </a:p>
        </p:txBody>
      </p:sp>
      <p:sp>
        <p:nvSpPr>
          <p:cNvPr id="4" name="Slide Number Placeholder 3"/>
          <p:cNvSpPr>
            <a:spLocks noGrp="1"/>
          </p:cNvSpPr>
          <p:nvPr>
            <p:ph type="sldNum" sz="quarter" idx="5"/>
          </p:nvPr>
        </p:nvSpPr>
        <p:spPr/>
        <p:txBody>
          <a:bodyPr/>
          <a:lstStyle/>
          <a:p>
            <a:fld id="{AD86E2D3-8F12-4CB7-B6F3-018CFC08298B}" type="slidenum">
              <a:rPr lang="en-US" smtClean="0"/>
              <a:t>47</a:t>
            </a:fld>
            <a:endParaRPr lang="en-US"/>
          </a:p>
        </p:txBody>
      </p:sp>
    </p:spTree>
    <p:extLst>
      <p:ext uri="{BB962C8B-B14F-4D97-AF65-F5344CB8AC3E}">
        <p14:creationId xmlns:p14="http://schemas.microsoft.com/office/powerpoint/2010/main" val="2657259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48</a:t>
            </a:fld>
            <a:endParaRPr lang="en-US"/>
          </a:p>
        </p:txBody>
      </p:sp>
    </p:spTree>
    <p:extLst>
      <p:ext uri="{BB962C8B-B14F-4D97-AF65-F5344CB8AC3E}">
        <p14:creationId xmlns:p14="http://schemas.microsoft.com/office/powerpoint/2010/main" val="372708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filter() is from the </a:t>
            </a:r>
            <a:r>
              <a:rPr lang="en-US" dirty="0" err="1"/>
              <a:t>dplyr</a:t>
            </a:r>
            <a:r>
              <a:rPr lang="en-US" dirty="0"/>
              <a:t> library so you’ll need to load that first</a:t>
            </a:r>
          </a:p>
        </p:txBody>
      </p:sp>
      <p:sp>
        <p:nvSpPr>
          <p:cNvPr id="4" name="Slide Number Placeholder 3"/>
          <p:cNvSpPr>
            <a:spLocks noGrp="1"/>
          </p:cNvSpPr>
          <p:nvPr>
            <p:ph type="sldNum" sz="quarter" idx="5"/>
          </p:nvPr>
        </p:nvSpPr>
        <p:spPr/>
        <p:txBody>
          <a:bodyPr/>
          <a:lstStyle/>
          <a:p>
            <a:fld id="{AD86E2D3-8F12-4CB7-B6F3-018CFC08298B}" type="slidenum">
              <a:rPr lang="en-US" smtClean="0"/>
              <a:t>55</a:t>
            </a:fld>
            <a:endParaRPr lang="en-US"/>
          </a:p>
        </p:txBody>
      </p:sp>
    </p:spTree>
    <p:extLst>
      <p:ext uri="{BB962C8B-B14F-4D97-AF65-F5344CB8AC3E}">
        <p14:creationId xmlns:p14="http://schemas.microsoft.com/office/powerpoint/2010/main" val="4024798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Command rename() is from the </a:t>
            </a:r>
            <a:r>
              <a:rPr lang="en-US" dirty="0" err="1"/>
              <a:t>dplyr</a:t>
            </a:r>
            <a:r>
              <a:rPr lang="en-US" dirty="0"/>
              <a:t> library so you’ll need to load that first</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56</a:t>
            </a:fld>
            <a:endParaRPr lang="en-US"/>
          </a:p>
        </p:txBody>
      </p:sp>
    </p:spTree>
    <p:extLst>
      <p:ext uri="{BB962C8B-B14F-4D97-AF65-F5344CB8AC3E}">
        <p14:creationId xmlns:p14="http://schemas.microsoft.com/office/powerpoint/2010/main" val="156542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package </a:t>
            </a:r>
            <a:r>
              <a:rPr lang="en-US" dirty="0" err="1"/>
              <a:t>dplyr</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57</a:t>
            </a:fld>
            <a:endParaRPr lang="en-US"/>
          </a:p>
        </p:txBody>
      </p:sp>
    </p:spTree>
    <p:extLst>
      <p:ext uri="{BB962C8B-B14F-4D97-AF65-F5344CB8AC3E}">
        <p14:creationId xmlns:p14="http://schemas.microsoft.com/office/powerpoint/2010/main" val="2755661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 thousands of lines of code I’ve written, I only had the select conflict once. </a:t>
            </a:r>
          </a:p>
        </p:txBody>
      </p:sp>
      <p:sp>
        <p:nvSpPr>
          <p:cNvPr id="4" name="Slide Number Placeholder 3"/>
          <p:cNvSpPr>
            <a:spLocks noGrp="1"/>
          </p:cNvSpPr>
          <p:nvPr>
            <p:ph type="sldNum" sz="quarter" idx="5"/>
          </p:nvPr>
        </p:nvSpPr>
        <p:spPr/>
        <p:txBody>
          <a:bodyPr/>
          <a:lstStyle/>
          <a:p>
            <a:fld id="{AD86E2D3-8F12-4CB7-B6F3-018CFC08298B}" type="slidenum">
              <a:rPr lang="en-US" smtClean="0"/>
              <a:t>58</a:t>
            </a:fld>
            <a:endParaRPr lang="en-US"/>
          </a:p>
        </p:txBody>
      </p:sp>
    </p:spTree>
    <p:extLst>
      <p:ext uri="{BB962C8B-B14F-4D97-AF65-F5344CB8AC3E}">
        <p14:creationId xmlns:p14="http://schemas.microsoft.com/office/powerpoint/2010/main" val="260618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what next plot will be!</a:t>
            </a:r>
          </a:p>
        </p:txBody>
      </p:sp>
      <p:sp>
        <p:nvSpPr>
          <p:cNvPr id="4" name="Slide Number Placeholder 3"/>
          <p:cNvSpPr>
            <a:spLocks noGrp="1"/>
          </p:cNvSpPr>
          <p:nvPr>
            <p:ph type="sldNum" sz="quarter" idx="5"/>
          </p:nvPr>
        </p:nvSpPr>
        <p:spPr/>
        <p:txBody>
          <a:bodyPr/>
          <a:lstStyle/>
          <a:p>
            <a:fld id="{AD86E2D3-8F12-4CB7-B6F3-018CFC08298B}" type="slidenum">
              <a:rPr lang="en-US" smtClean="0"/>
              <a:t>74</a:t>
            </a:fld>
            <a:endParaRPr lang="en-US"/>
          </a:p>
        </p:txBody>
      </p:sp>
    </p:spTree>
    <p:extLst>
      <p:ext uri="{BB962C8B-B14F-4D97-AF65-F5344CB8AC3E}">
        <p14:creationId xmlns:p14="http://schemas.microsoft.com/office/powerpoint/2010/main" val="4153326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84</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most of these previously because they’re so useful!</a:t>
            </a:r>
          </a:p>
        </p:txBody>
      </p:sp>
      <p:sp>
        <p:nvSpPr>
          <p:cNvPr id="4" name="Slide Number Placeholder 3"/>
          <p:cNvSpPr>
            <a:spLocks noGrp="1"/>
          </p:cNvSpPr>
          <p:nvPr>
            <p:ph type="sldNum" sz="quarter" idx="5"/>
          </p:nvPr>
        </p:nvSpPr>
        <p:spPr/>
        <p:txBody>
          <a:bodyPr/>
          <a:lstStyle/>
          <a:p>
            <a:fld id="{AD86E2D3-8F12-4CB7-B6F3-018CFC08298B}" type="slidenum">
              <a:rPr lang="en-US" smtClean="0"/>
              <a:t>86</a:t>
            </a:fld>
            <a:endParaRPr lang="en-US"/>
          </a:p>
        </p:txBody>
      </p:sp>
    </p:spTree>
    <p:extLst>
      <p:ext uri="{BB962C8B-B14F-4D97-AF65-F5344CB8AC3E}">
        <p14:creationId xmlns:p14="http://schemas.microsoft.com/office/powerpoint/2010/main" val="3008618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covered previously</a:t>
            </a:r>
          </a:p>
        </p:txBody>
      </p:sp>
      <p:sp>
        <p:nvSpPr>
          <p:cNvPr id="4" name="Slide Number Placeholder 3"/>
          <p:cNvSpPr>
            <a:spLocks noGrp="1"/>
          </p:cNvSpPr>
          <p:nvPr>
            <p:ph type="sldNum" sz="quarter" idx="5"/>
          </p:nvPr>
        </p:nvSpPr>
        <p:spPr/>
        <p:txBody>
          <a:bodyPr/>
          <a:lstStyle/>
          <a:p>
            <a:fld id="{AD86E2D3-8F12-4CB7-B6F3-018CFC08298B}" type="slidenum">
              <a:rPr lang="en-US" smtClean="0"/>
              <a:t>87</a:t>
            </a:fld>
            <a:endParaRPr lang="en-US"/>
          </a:p>
        </p:txBody>
      </p:sp>
    </p:spTree>
    <p:extLst>
      <p:ext uri="{BB962C8B-B14F-4D97-AF65-F5344CB8AC3E}">
        <p14:creationId xmlns:p14="http://schemas.microsoft.com/office/powerpoint/2010/main" val="4190201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 helping people with their R questions. Please message me</a:t>
            </a:r>
          </a:p>
        </p:txBody>
      </p:sp>
      <p:sp>
        <p:nvSpPr>
          <p:cNvPr id="4" name="Slide Number Placeholder 3"/>
          <p:cNvSpPr>
            <a:spLocks noGrp="1"/>
          </p:cNvSpPr>
          <p:nvPr>
            <p:ph type="sldNum" sz="quarter" idx="5"/>
          </p:nvPr>
        </p:nvSpPr>
        <p:spPr/>
        <p:txBody>
          <a:bodyPr/>
          <a:lstStyle/>
          <a:p>
            <a:fld id="{AD86E2D3-8F12-4CB7-B6F3-018CFC08298B}" type="slidenum">
              <a:rPr lang="en-US" smtClean="0"/>
              <a:t>103</a:t>
            </a:fld>
            <a:endParaRPr lang="en-US"/>
          </a:p>
        </p:txBody>
      </p:sp>
    </p:spTree>
    <p:extLst>
      <p:ext uri="{BB962C8B-B14F-4D97-AF65-F5344CB8AC3E}">
        <p14:creationId xmlns:p14="http://schemas.microsoft.com/office/powerpoint/2010/main" val="246096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point of quizzes is for me to understand which parts to focus more on</a:t>
            </a:r>
          </a:p>
          <a:p>
            <a:r>
              <a:rPr lang="en-US" dirty="0"/>
              <a:t>Most quiz questions are open-ended and not scoreable. I’ll hopefully understand where I didn’t explain things as well.</a:t>
            </a:r>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310696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9</a:t>
            </a:fld>
            <a:endParaRPr lang="en-US"/>
          </a:p>
        </p:txBody>
      </p:sp>
    </p:spTree>
    <p:extLst>
      <p:ext uri="{BB962C8B-B14F-4D97-AF65-F5344CB8AC3E}">
        <p14:creationId xmlns:p14="http://schemas.microsoft.com/office/powerpoint/2010/main" val="99942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 is very welcoming of new people, very diverse, supportive of its members</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6828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2228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425C1FC9-CEFE-4DA0-997C-D01837396D71}" type="datetime1">
              <a:rPr lang="en-US" smtClean="0"/>
              <a:t>11/24/2020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AA69B9D0-5C5B-4392-B215-97E05BBBB85D}" type="datetime1">
              <a:rPr lang="en-US" smtClean="0"/>
              <a:t>11/24/2020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0BEF35C2-0BC0-423C-AD0C-B0FB8B05D81C}" type="datetime1">
              <a:rPr lang="en-US" smtClean="0"/>
              <a:t>11/24/2020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4AC42C6-468A-48CE-9201-E6C788867EFA}"/>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14EC8E9-9851-433F-900F-BC4945019F12}"/>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a:xfrm>
            <a:off x="2192594" y="185469"/>
            <a:ext cx="9161205" cy="1227676"/>
          </a:xfrm>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3708F307-CBB1-40A3-A4F3-E055A6AAB753}" type="datetime1">
              <a:rPr lang="en-US" smtClean="0"/>
              <a:t>11/24/2020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grpSp>
        <p:nvGrpSpPr>
          <p:cNvPr id="17" name="Group 16">
            <a:extLst>
              <a:ext uri="{FF2B5EF4-FFF2-40B4-BE49-F238E27FC236}">
                <a16:creationId xmlns:a16="http://schemas.microsoft.com/office/drawing/2014/main" id="{98FD284B-EA02-485A-AD24-67AA29D6AD73}"/>
              </a:ext>
            </a:extLst>
          </p:cNvPr>
          <p:cNvGrpSpPr/>
          <p:nvPr userDrawn="1"/>
        </p:nvGrpSpPr>
        <p:grpSpPr>
          <a:xfrm>
            <a:off x="185194" y="87580"/>
            <a:ext cx="2297645" cy="1325565"/>
            <a:chOff x="206318" y="21969"/>
            <a:chExt cx="2297645" cy="1325565"/>
          </a:xfrm>
        </p:grpSpPr>
        <p:sp>
          <p:nvSpPr>
            <p:cNvPr id="16" name="Oval 15">
              <a:extLst>
                <a:ext uri="{FF2B5EF4-FFF2-40B4-BE49-F238E27FC236}">
                  <a16:creationId xmlns:a16="http://schemas.microsoft.com/office/drawing/2014/main" id="{E8A5025E-754C-4F0E-9063-70779F2494F9}"/>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descr="A close up of a sign&#10;&#10;Description automatically generated">
              <a:extLst>
                <a:ext uri="{FF2B5EF4-FFF2-40B4-BE49-F238E27FC236}">
                  <a16:creationId xmlns:a16="http://schemas.microsoft.com/office/drawing/2014/main" id="{E8F87050-BA28-4E2B-8328-20DC8756D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F36C557B-7130-4018-B1D3-68D1D254D821}" type="datetime1">
              <a:rPr lang="en-US" smtClean="0"/>
              <a:t>11/24/2020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
        <p:nvSpPr>
          <p:cNvPr id="7" name="Freeform: Shape 6">
            <a:extLst>
              <a:ext uri="{FF2B5EF4-FFF2-40B4-BE49-F238E27FC236}">
                <a16:creationId xmlns:a16="http://schemas.microsoft.com/office/drawing/2014/main" id="{A6FDEAF8-9373-4A0E-89D2-60AAA131E7F7}"/>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10DA3C7-A639-417D-9FFA-527F5B9C7F2A}"/>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3A454D6-A602-4656-B39D-5991D450F610}"/>
              </a:ext>
            </a:extLst>
          </p:cNvPr>
          <p:cNvGrpSpPr/>
          <p:nvPr userDrawn="1"/>
        </p:nvGrpSpPr>
        <p:grpSpPr>
          <a:xfrm>
            <a:off x="0" y="314171"/>
            <a:ext cx="3718212" cy="2145123"/>
            <a:chOff x="206318" y="21969"/>
            <a:chExt cx="2297645" cy="1325565"/>
          </a:xfrm>
        </p:grpSpPr>
        <p:sp>
          <p:nvSpPr>
            <p:cNvPr id="10" name="Oval 9">
              <a:extLst>
                <a:ext uri="{FF2B5EF4-FFF2-40B4-BE49-F238E27FC236}">
                  <a16:creationId xmlns:a16="http://schemas.microsoft.com/office/drawing/2014/main" id="{05EAB2FD-F971-4F11-9C2E-6AF0B720EAA1}"/>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close up of a sign&#10;&#10;Description automatically generated">
              <a:extLst>
                <a:ext uri="{FF2B5EF4-FFF2-40B4-BE49-F238E27FC236}">
                  <a16:creationId xmlns:a16="http://schemas.microsoft.com/office/drawing/2014/main" id="{92076D25-1E1C-45C2-84A5-0D0DDE031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DC3E9E80-1393-4721-9265-63222BA50530}" type="datetime1">
              <a:rPr lang="en-US" smtClean="0"/>
              <a:t>11/24/2020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C5049FD8-D8E3-498E-B8F1-2DC0B53E9A03}" type="datetime1">
              <a:rPr lang="en-US" smtClean="0"/>
              <a:t>11/24/2020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A6A3F936-3671-4B08-95D1-9DD21281B622}" type="datetime1">
              <a:rPr lang="en-US" smtClean="0"/>
              <a:t>11/24/2020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D1509383-719A-450D-BDBE-BC303DBAE820}" type="datetime1">
              <a:rPr lang="en-US" smtClean="0"/>
              <a:t>11/24/2020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252BCE7C-2A79-48C0-A396-F1BC9CE3B8D7}" type="datetime1">
              <a:rPr lang="en-US" smtClean="0"/>
              <a:t>11/24/2020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DBCCB7F5-F5FA-4699-AE2B-2ED92AE6DF0B}" type="datetime1">
              <a:rPr lang="en-US" smtClean="0"/>
              <a:t>11/24/2020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9A4F-84AB-42EF-87AE-CC9BC29CDA30}" type="datetime1">
              <a:rPr lang="en-US" smtClean="0"/>
              <a:t>11/24/2020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04.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6" Type="http://schemas.openxmlformats.org/officeDocument/2006/relationships/hyperlink" Target="https://ggplot-dplyr-intro.netlify.app/" TargetMode="Externa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s://annebeaudreau.com/2018/02/04/data-management-tips/" TargetMode="External"/><Relationship Id="rId2" Type="http://schemas.openxmlformats.org/officeDocument/2006/relationships/hyperlink" Target="https://www.tandfonline.com/doi/full/10.1080/00031305.2017.1375989" TargetMode="External"/><Relationship Id="rId1" Type="http://schemas.openxmlformats.org/officeDocument/2006/relationships/slideLayout" Target="../slideLayouts/slideLayout2.xml"/><Relationship Id="rId5" Type="http://schemas.openxmlformats.org/officeDocument/2006/relationships/hyperlink" Target="https://www.tidyverse.org/articles/2017/12/workflow-vs-script/" TargetMode="External"/><Relationship Id="rId4" Type="http://schemas.openxmlformats.org/officeDocument/2006/relationships/hyperlink" Target="https://whattheyforgot.org/project-oriented-workflow.html" TargetMode="External"/></Relationships>
</file>

<file path=ppt/slides/_rels/slide106.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107.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j7F-IdJAOJs" TargetMode="External"/><Relationship Id="rId2" Type="http://schemas.openxmlformats.org/officeDocument/2006/relationships/hyperlink" Target="https://www.youtube.com/watch?v=0OtY38LVy-o" TargetMode="External"/><Relationship Id="rId1" Type="http://schemas.openxmlformats.org/officeDocument/2006/relationships/slideLayout" Target="../slideLayouts/slideLayout2.xml"/><Relationship Id="rId5" Type="http://schemas.openxmlformats.org/officeDocument/2006/relationships/hyperlink" Target="https://ggplot-dplyr-intro.netlify.app/" TargetMode="External"/><Relationship Id="rId4" Type="http://schemas.openxmlformats.org/officeDocument/2006/relationships/hyperlink" Target="https://www.youtube.com/watch?v=1SYzVMH62yw"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r-bloggers.com/2011/03/anova-%E2%80%93-type-iiiiii-ss-explain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jfi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a:xfrm>
            <a:off x="4053840" y="838058"/>
            <a:ext cx="7284720" cy="1539453"/>
          </a:xfrm>
        </p:spPr>
        <p:txBody>
          <a:bodyPr>
            <a:normAutofit/>
          </a:bodyPr>
          <a:lstStyle/>
          <a:p>
            <a:pPr algn="r"/>
            <a:r>
              <a:rPr lang="en-US" sz="8800" b="1"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a:xfrm>
            <a:off x="4165600" y="2931565"/>
            <a:ext cx="7172960" cy="1030288"/>
          </a:xfrm>
        </p:spPr>
        <p:txBody>
          <a:bodyPr>
            <a:normAutofit/>
          </a:bodyPr>
          <a:lstStyle/>
          <a:p>
            <a:pPr algn="r"/>
            <a:r>
              <a:rPr lang="en-US" sz="2800" dirty="0"/>
              <a:t>An Introduction to the R Programming Language for ADF&amp;G Fishery Biologists</a:t>
            </a:r>
          </a:p>
        </p:txBody>
      </p:sp>
      <p:pic>
        <p:nvPicPr>
          <p:cNvPr id="6" name="Picture 5" descr="A close up of a sign&#10;&#10;Description automatically generated">
            <a:extLst>
              <a:ext uri="{FF2B5EF4-FFF2-40B4-BE49-F238E27FC236}">
                <a16:creationId xmlns:a16="http://schemas.microsoft.com/office/drawing/2014/main" id="{86B3A62E-9E01-4C06-9958-864CB3F6ED81}"/>
              </a:ext>
            </a:extLst>
          </p:cNvPr>
          <p:cNvPicPr>
            <a:picLocks noChangeAspect="1"/>
          </p:cNvPicPr>
          <p:nvPr/>
        </p:nvPicPr>
        <p:blipFill rotWithShape="1">
          <a:blip r:embed="rId2">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54E85C43-0878-4A90-9B97-8C7854699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960" y="4277217"/>
            <a:ext cx="4612292" cy="2660936"/>
          </a:xfrm>
          <a:prstGeom prst="rect">
            <a:avLst/>
          </a:prstGeom>
        </p:spPr>
      </p:pic>
      <p:sp>
        <p:nvSpPr>
          <p:cNvPr id="9" name="TextBox 8">
            <a:extLst>
              <a:ext uri="{FF2B5EF4-FFF2-40B4-BE49-F238E27FC236}">
                <a16:creationId xmlns:a16="http://schemas.microsoft.com/office/drawing/2014/main" id="{C9A221B6-A8E0-47A3-A952-EB32777556C2}"/>
              </a:ext>
            </a:extLst>
          </p:cNvPr>
          <p:cNvSpPr txBox="1"/>
          <p:nvPr/>
        </p:nvSpPr>
        <p:spPr>
          <a:xfrm>
            <a:off x="2738120" y="5261394"/>
            <a:ext cx="6715760" cy="1200329"/>
          </a:xfrm>
          <a:prstGeom prst="rect">
            <a:avLst/>
          </a:prstGeom>
          <a:noFill/>
        </p:spPr>
        <p:txBody>
          <a:bodyPr wrap="square" rtlCol="0">
            <a:spAutoFit/>
          </a:bodyPr>
          <a:lstStyle/>
          <a:p>
            <a:pPr algn="ctr"/>
            <a:r>
              <a:rPr lang="en-US" sz="2400"/>
              <a:t>December </a:t>
            </a:r>
            <a:r>
              <a:rPr lang="en-US" sz="2400" dirty="0"/>
              <a:t>2020</a:t>
            </a:r>
          </a:p>
          <a:p>
            <a:pPr algn="ctr"/>
            <a:r>
              <a:rPr lang="en-US" sz="2400" dirty="0"/>
              <a:t>Instructor: Justin Priest</a:t>
            </a:r>
          </a:p>
          <a:p>
            <a:pPr algn="ctr"/>
            <a:r>
              <a:rPr lang="en-US" sz="2400" dirty="0"/>
              <a:t>https://github.com/justinpriest/R_Intro_ADFG/</a:t>
            </a:r>
          </a:p>
        </p:txBody>
      </p:sp>
      <p:cxnSp>
        <p:nvCxnSpPr>
          <p:cNvPr id="11" name="Straight Connector 10">
            <a:extLst>
              <a:ext uri="{FF2B5EF4-FFF2-40B4-BE49-F238E27FC236}">
                <a16:creationId xmlns:a16="http://schemas.microsoft.com/office/drawing/2014/main" id="{A39C5655-1916-425D-ADCA-B9FDA91B9C31}"/>
              </a:ext>
            </a:extLst>
          </p:cNvPr>
          <p:cNvCxnSpPr/>
          <p:nvPr/>
        </p:nvCxnSpPr>
        <p:spPr>
          <a:xfrm>
            <a:off x="6085840" y="2494280"/>
            <a:ext cx="525272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19E-AE80-42E6-A9F1-E3709F48A00C}"/>
              </a:ext>
            </a:extLst>
          </p:cNvPr>
          <p:cNvSpPr>
            <a:spLocks noGrp="1"/>
          </p:cNvSpPr>
          <p:nvPr>
            <p:ph type="title"/>
          </p:nvPr>
        </p:nvSpPr>
        <p:spPr/>
        <p:txBody>
          <a:bodyPr/>
          <a:lstStyle/>
          <a:p>
            <a:r>
              <a:rPr lang="en-US" dirty="0"/>
              <a:t>1 – About R</a:t>
            </a:r>
          </a:p>
        </p:txBody>
      </p:sp>
      <p:sp>
        <p:nvSpPr>
          <p:cNvPr id="3" name="Text Placeholder 2">
            <a:extLst>
              <a:ext uri="{FF2B5EF4-FFF2-40B4-BE49-F238E27FC236}">
                <a16:creationId xmlns:a16="http://schemas.microsoft.com/office/drawing/2014/main" id="{D3409B9B-307F-460E-B1B0-86B7853B01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017D02-A3A0-4912-9E4D-5D8AE5174F2C}"/>
              </a:ext>
            </a:extLst>
          </p:cNvPr>
          <p:cNvSpPr>
            <a:spLocks noGrp="1"/>
          </p:cNvSpPr>
          <p:nvPr>
            <p:ph type="sldNum" sz="quarter" idx="12"/>
          </p:nvPr>
        </p:nvSpPr>
        <p:spPr/>
        <p:txBody>
          <a:bodyPr/>
          <a:lstStyle/>
          <a:p>
            <a:fld id="{6D95AE55-B5F4-483D-AEFF-E8059F5502F5}" type="slidenum">
              <a:rPr lang="en-US" smtClean="0"/>
              <a:t>10</a:t>
            </a:fld>
            <a:endParaRPr lang="en-US"/>
          </a:p>
        </p:txBody>
      </p:sp>
    </p:spTree>
    <p:extLst>
      <p:ext uri="{BB962C8B-B14F-4D97-AF65-F5344CB8AC3E}">
        <p14:creationId xmlns:p14="http://schemas.microsoft.com/office/powerpoint/2010/main" val="2024635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 cont.</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
        <p:nvSpPr>
          <p:cNvPr id="4" name="Slide Number Placeholder 3">
            <a:extLst>
              <a:ext uri="{FF2B5EF4-FFF2-40B4-BE49-F238E27FC236}">
                <a16:creationId xmlns:a16="http://schemas.microsoft.com/office/drawing/2014/main" id="{45C1F298-9EF3-44F1-B235-24A4441690C5}"/>
              </a:ext>
            </a:extLst>
          </p:cNvPr>
          <p:cNvSpPr>
            <a:spLocks noGrp="1"/>
          </p:cNvSpPr>
          <p:nvPr>
            <p:ph type="sldNum" sz="quarter" idx="12"/>
          </p:nvPr>
        </p:nvSpPr>
        <p:spPr/>
        <p:txBody>
          <a:bodyPr/>
          <a:lstStyle/>
          <a:p>
            <a:fld id="{6D95AE55-B5F4-483D-AEFF-E8059F5502F5}" type="slidenum">
              <a:rPr lang="en-US" smtClean="0"/>
              <a:t>100</a:t>
            </a:fld>
            <a:endParaRPr lang="en-US"/>
          </a:p>
        </p:txBody>
      </p:sp>
    </p:spTree>
    <p:extLst>
      <p:ext uri="{BB962C8B-B14F-4D97-AF65-F5344CB8AC3E}">
        <p14:creationId xmlns:p14="http://schemas.microsoft.com/office/powerpoint/2010/main" val="2878368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a:xfrm>
            <a:off x="838200" y="1413144"/>
            <a:ext cx="10230293" cy="5444855"/>
          </a:xfrm>
        </p:spPr>
        <p:txBody>
          <a:bodyPr>
            <a:normAutofit fontScale="92500"/>
          </a:bodyPr>
          <a:lstStyle/>
          <a:p>
            <a:pPr marL="0" indent="0">
              <a:buNone/>
            </a:pPr>
            <a:r>
              <a:rPr lang="en-US" dirty="0"/>
              <a:t>So many things weren’t covered but some of the more interesting that you can look into are:</a:t>
            </a:r>
          </a:p>
          <a:p>
            <a:pPr marL="0" indent="0">
              <a:spcBef>
                <a:spcPts val="0"/>
              </a:spcBef>
              <a:buNone/>
            </a:pPr>
            <a:endParaRPr lang="en-US" sz="1500" dirty="0"/>
          </a:p>
          <a:p>
            <a:pPr marL="1031875" indent="0">
              <a:buNone/>
            </a:pPr>
            <a:r>
              <a:rPr lang="en-US" dirty="0"/>
              <a:t>GitHub – Can sync your files to the internet which makes life MUCH simpler, especially if you are collaborating. Highly recommended</a:t>
            </a:r>
          </a:p>
          <a:p>
            <a:pPr marL="1031875" indent="0">
              <a:spcBef>
                <a:spcPts val="0"/>
              </a:spcBef>
              <a:buNone/>
            </a:pPr>
            <a:endParaRPr lang="en-US" sz="1500" dirty="0"/>
          </a:p>
          <a:p>
            <a:pPr marL="0" indent="0">
              <a:buNone/>
            </a:pPr>
            <a:r>
              <a:rPr lang="en-US" dirty="0" err="1"/>
              <a:t>Rmarkdown</a:t>
            </a:r>
            <a:r>
              <a:rPr lang="en-US" dirty="0"/>
              <a:t> – Create PDF, HTML, Word etc. files embedded with your R script outputs. Allows automatic report creations. </a:t>
            </a:r>
          </a:p>
          <a:p>
            <a:endParaRPr lang="en-US" sz="1900" dirty="0"/>
          </a:p>
          <a:p>
            <a:pPr marL="1084263" indent="0">
              <a:buNone/>
            </a:pPr>
            <a:r>
              <a:rPr lang="en-US" dirty="0"/>
              <a:t>Shiny – This package allows for the creation of interactive apps</a:t>
            </a:r>
          </a:p>
          <a:p>
            <a:endParaRPr lang="en-US" dirty="0"/>
          </a:p>
          <a:p>
            <a:pPr marL="0" indent="0">
              <a:buNone/>
            </a:pPr>
            <a:r>
              <a:rPr lang="en-US" dirty="0"/>
              <a:t>Spatial Analysis – Unique enough analyses to warrant its own discipline.    If you can do it with ArcGIS, you can probably do it with R </a:t>
            </a:r>
          </a:p>
        </p:txBody>
      </p:sp>
      <p:pic>
        <p:nvPicPr>
          <p:cNvPr id="5" name="Picture 4" descr="A close up of a sign&#10;&#10;Description automatically generated">
            <a:extLst>
              <a:ext uri="{FF2B5EF4-FFF2-40B4-BE49-F238E27FC236}">
                <a16:creationId xmlns:a16="http://schemas.microsoft.com/office/drawing/2014/main" id="{3DBB21E6-D43C-43BA-A0BF-F5FBB1E8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359" y="3154318"/>
            <a:ext cx="1284422" cy="1488603"/>
          </a:xfrm>
          <a:prstGeom prst="rect">
            <a:avLst/>
          </a:prstGeom>
        </p:spPr>
      </p:pic>
      <p:pic>
        <p:nvPicPr>
          <p:cNvPr id="7" name="Picture 6" descr="A close up of a sign&#10;&#10;Description automatically generated">
            <a:extLst>
              <a:ext uri="{FF2B5EF4-FFF2-40B4-BE49-F238E27FC236}">
                <a16:creationId xmlns:a16="http://schemas.microsoft.com/office/drawing/2014/main" id="{2714C9E3-3082-44EF-986A-C815660B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31632"/>
            <a:ext cx="1143745" cy="1325563"/>
          </a:xfrm>
          <a:prstGeom prst="rect">
            <a:avLst/>
          </a:prstGeom>
        </p:spPr>
      </p:pic>
      <p:pic>
        <p:nvPicPr>
          <p:cNvPr id="9" name="Picture 8" descr="A close up of a logo&#10;&#10;Description automatically generated">
            <a:extLst>
              <a:ext uri="{FF2B5EF4-FFF2-40B4-BE49-F238E27FC236}">
                <a16:creationId xmlns:a16="http://schemas.microsoft.com/office/drawing/2014/main" id="{C7F36DBA-349C-4984-8BAC-D3C977A38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73697"/>
            <a:ext cx="1144588" cy="1144588"/>
          </a:xfrm>
          <a:prstGeom prst="rect">
            <a:avLst/>
          </a:prstGeom>
        </p:spPr>
      </p:pic>
      <p:pic>
        <p:nvPicPr>
          <p:cNvPr id="11" name="Picture 10" descr="A picture containing cage, drawing, game&#10;&#10;Description automatically generated">
            <a:extLst>
              <a:ext uri="{FF2B5EF4-FFF2-40B4-BE49-F238E27FC236}">
                <a16:creationId xmlns:a16="http://schemas.microsoft.com/office/drawing/2014/main" id="{A4E31CBD-08B3-4ED5-BBC2-6786C4BD9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7314" y="4994414"/>
            <a:ext cx="1468512" cy="1468512"/>
          </a:xfrm>
          <a:prstGeom prst="rect">
            <a:avLst/>
          </a:prstGeom>
        </p:spPr>
      </p:pic>
      <p:sp>
        <p:nvSpPr>
          <p:cNvPr id="4" name="Slide Number Placeholder 3">
            <a:extLst>
              <a:ext uri="{FF2B5EF4-FFF2-40B4-BE49-F238E27FC236}">
                <a16:creationId xmlns:a16="http://schemas.microsoft.com/office/drawing/2014/main" id="{2F068632-2375-4A27-A964-FBBB924D5FDC}"/>
              </a:ext>
            </a:extLst>
          </p:cNvPr>
          <p:cNvSpPr>
            <a:spLocks noGrp="1"/>
          </p:cNvSpPr>
          <p:nvPr>
            <p:ph type="sldNum" sz="quarter" idx="12"/>
          </p:nvPr>
        </p:nvSpPr>
        <p:spPr/>
        <p:txBody>
          <a:bodyPr/>
          <a:lstStyle/>
          <a:p>
            <a:fld id="{6D95AE55-B5F4-483D-AEFF-E8059F5502F5}" type="slidenum">
              <a:rPr lang="en-US" smtClean="0"/>
              <a:t>101</a:t>
            </a:fld>
            <a:endParaRPr lang="en-US"/>
          </a:p>
        </p:txBody>
      </p:sp>
    </p:spTree>
    <p:extLst>
      <p:ext uri="{BB962C8B-B14F-4D97-AF65-F5344CB8AC3E}">
        <p14:creationId xmlns:p14="http://schemas.microsoft.com/office/powerpoint/2010/main" val="5637032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
        <p:nvSpPr>
          <p:cNvPr id="4" name="Slide Number Placeholder 3">
            <a:extLst>
              <a:ext uri="{FF2B5EF4-FFF2-40B4-BE49-F238E27FC236}">
                <a16:creationId xmlns:a16="http://schemas.microsoft.com/office/drawing/2014/main" id="{07AC7A6C-5F75-40F2-88D8-602B38F9C7CD}"/>
              </a:ext>
            </a:extLst>
          </p:cNvPr>
          <p:cNvSpPr>
            <a:spLocks noGrp="1"/>
          </p:cNvSpPr>
          <p:nvPr>
            <p:ph type="sldNum" sz="quarter" idx="12"/>
          </p:nvPr>
        </p:nvSpPr>
        <p:spPr/>
        <p:txBody>
          <a:bodyPr/>
          <a:lstStyle/>
          <a:p>
            <a:fld id="{6D95AE55-B5F4-483D-AEFF-E8059F5502F5}" type="slidenum">
              <a:rPr lang="en-US" smtClean="0"/>
              <a:t>102</a:t>
            </a:fld>
            <a:endParaRPr lang="en-US"/>
          </a:p>
        </p:txBody>
      </p:sp>
    </p:spTree>
    <p:extLst>
      <p:ext uri="{BB962C8B-B14F-4D97-AF65-F5344CB8AC3E}">
        <p14:creationId xmlns:p14="http://schemas.microsoft.com/office/powerpoint/2010/main" val="2624944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6E7-5385-4D4A-9614-EB98E01A935A}"/>
              </a:ext>
            </a:extLst>
          </p:cNvPr>
          <p:cNvSpPr>
            <a:spLocks noGrp="1"/>
          </p:cNvSpPr>
          <p:nvPr>
            <p:ph type="title"/>
          </p:nvPr>
        </p:nvSpPr>
        <p:spPr/>
        <p:txBody>
          <a:bodyPr/>
          <a:lstStyle/>
          <a:p>
            <a:r>
              <a:rPr lang="en-US" dirty="0"/>
              <a:t>Congrats!</a:t>
            </a:r>
          </a:p>
        </p:txBody>
      </p:sp>
      <p:sp>
        <p:nvSpPr>
          <p:cNvPr id="3" name="Content Placeholder 2">
            <a:extLst>
              <a:ext uri="{FF2B5EF4-FFF2-40B4-BE49-F238E27FC236}">
                <a16:creationId xmlns:a16="http://schemas.microsoft.com/office/drawing/2014/main" id="{D8CFDC81-45AA-44D4-944C-1E4B8B022B65}"/>
              </a:ext>
            </a:extLst>
          </p:cNvPr>
          <p:cNvSpPr>
            <a:spLocks noGrp="1"/>
          </p:cNvSpPr>
          <p:nvPr>
            <p:ph idx="1"/>
          </p:nvPr>
        </p:nvSpPr>
        <p:spPr>
          <a:xfrm>
            <a:off x="1456659" y="3659336"/>
            <a:ext cx="9897140" cy="1966470"/>
          </a:xfrm>
        </p:spPr>
        <p:txBody>
          <a:bodyPr>
            <a:normAutofit fontScale="92500"/>
          </a:bodyPr>
          <a:lstStyle/>
          <a:p>
            <a:pPr marL="0" indent="0" algn="ctr">
              <a:buNone/>
            </a:pPr>
            <a:r>
              <a:rPr lang="en-US" sz="6000" dirty="0"/>
              <a:t>This certificate is good for a free R help session, one-on-one!</a:t>
            </a:r>
          </a:p>
        </p:txBody>
      </p:sp>
      <p:pic>
        <p:nvPicPr>
          <p:cNvPr id="6" name="Content Placeholder 4" descr="Diploma roll">
            <a:extLst>
              <a:ext uri="{FF2B5EF4-FFF2-40B4-BE49-F238E27FC236}">
                <a16:creationId xmlns:a16="http://schemas.microsoft.com/office/drawing/2014/main" id="{B6FF11E2-60A1-467F-A8D0-25AE534BD69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780" t="22224" r="5728" b="21997"/>
          <a:stretch/>
        </p:blipFill>
        <p:spPr>
          <a:xfrm>
            <a:off x="4233293" y="1392754"/>
            <a:ext cx="3952240" cy="2519680"/>
          </a:xfrm>
          <a:prstGeom prst="rect">
            <a:avLst/>
          </a:prstGeom>
        </p:spPr>
      </p:pic>
      <p:sp>
        <p:nvSpPr>
          <p:cNvPr id="7" name="Content Placeholder 2">
            <a:extLst>
              <a:ext uri="{FF2B5EF4-FFF2-40B4-BE49-F238E27FC236}">
                <a16:creationId xmlns:a16="http://schemas.microsoft.com/office/drawing/2014/main" id="{7545F961-3A05-488D-9276-EE10C42CC681}"/>
              </a:ext>
            </a:extLst>
          </p:cNvPr>
          <p:cNvSpPr txBox="1">
            <a:spLocks/>
          </p:cNvSpPr>
          <p:nvPr/>
        </p:nvSpPr>
        <p:spPr>
          <a:xfrm>
            <a:off x="2153092" y="5625806"/>
            <a:ext cx="8112642" cy="12297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Plus, you’re </a:t>
            </a:r>
            <a:r>
              <a:rPr lang="en-US" sz="4000" i="1" dirty="0"/>
              <a:t>always</a:t>
            </a:r>
            <a:r>
              <a:rPr lang="en-US" sz="4000" dirty="0"/>
              <a:t> welcome to ask me for help; the worst I can say is I’m busy</a:t>
            </a:r>
          </a:p>
        </p:txBody>
      </p:sp>
      <p:sp>
        <p:nvSpPr>
          <p:cNvPr id="4" name="Slide Number Placeholder 3">
            <a:extLst>
              <a:ext uri="{FF2B5EF4-FFF2-40B4-BE49-F238E27FC236}">
                <a16:creationId xmlns:a16="http://schemas.microsoft.com/office/drawing/2014/main" id="{6188C0DC-A350-4EB7-B374-FF35A2DAE2F7}"/>
              </a:ext>
            </a:extLst>
          </p:cNvPr>
          <p:cNvSpPr>
            <a:spLocks noGrp="1"/>
          </p:cNvSpPr>
          <p:nvPr>
            <p:ph type="sldNum" sz="quarter" idx="12"/>
          </p:nvPr>
        </p:nvSpPr>
        <p:spPr/>
        <p:txBody>
          <a:bodyPr/>
          <a:lstStyle/>
          <a:p>
            <a:fld id="{6D95AE55-B5F4-483D-AEFF-E8059F5502F5}" type="slidenum">
              <a:rPr lang="en-US" smtClean="0"/>
              <a:t>103</a:t>
            </a:fld>
            <a:endParaRPr lang="en-US"/>
          </a:p>
        </p:txBody>
      </p:sp>
    </p:spTree>
    <p:extLst>
      <p:ext uri="{BB962C8B-B14F-4D97-AF65-F5344CB8AC3E}">
        <p14:creationId xmlns:p14="http://schemas.microsoft.com/office/powerpoint/2010/main" val="25130241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r>
              <a:rPr lang="en-US" dirty="0">
                <a:hlinkClick r:id="rId6"/>
              </a:rPr>
              <a:t>https://ggplot-dplyr-intro.netlify.app/</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
        <p:nvSpPr>
          <p:cNvPr id="6" name="Slide Number Placeholder 5">
            <a:extLst>
              <a:ext uri="{FF2B5EF4-FFF2-40B4-BE49-F238E27FC236}">
                <a16:creationId xmlns:a16="http://schemas.microsoft.com/office/drawing/2014/main" id="{AD2E38E7-CA8C-4B66-A349-81DA52A799B3}"/>
              </a:ext>
            </a:extLst>
          </p:cNvPr>
          <p:cNvSpPr>
            <a:spLocks noGrp="1"/>
          </p:cNvSpPr>
          <p:nvPr>
            <p:ph type="sldNum" sz="quarter" idx="12"/>
          </p:nvPr>
        </p:nvSpPr>
        <p:spPr/>
        <p:txBody>
          <a:bodyPr/>
          <a:lstStyle/>
          <a:p>
            <a:fld id="{6D95AE55-B5F4-483D-AEFF-E8059F5502F5}" type="slidenum">
              <a:rPr lang="en-US" smtClean="0"/>
              <a:t>104</a:t>
            </a:fld>
            <a:endParaRPr lang="en-US"/>
          </a:p>
        </p:txBody>
      </p:sp>
      <p:sp>
        <p:nvSpPr>
          <p:cNvPr id="7" name="Star: 5 Points 6">
            <a:extLst>
              <a:ext uri="{FF2B5EF4-FFF2-40B4-BE49-F238E27FC236}">
                <a16:creationId xmlns:a16="http://schemas.microsoft.com/office/drawing/2014/main" id="{832C82C5-5CDD-4635-BD0C-64F5E6F48F2B}"/>
              </a:ext>
            </a:extLst>
          </p:cNvPr>
          <p:cNvSpPr/>
          <p:nvPr/>
        </p:nvSpPr>
        <p:spPr>
          <a:xfrm>
            <a:off x="446315" y="4762918"/>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4FA4E552-5205-4996-A446-5AA2A70211A3}"/>
              </a:ext>
            </a:extLst>
          </p:cNvPr>
          <p:cNvSpPr/>
          <p:nvPr/>
        </p:nvSpPr>
        <p:spPr>
          <a:xfrm>
            <a:off x="450502" y="5236011"/>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8678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Data Organization in Spreadsheets</a:t>
            </a:r>
            <a:endParaRPr lang="en-US" dirty="0">
              <a:hlinkClick r:id="rId3"/>
            </a:endParaRPr>
          </a:p>
          <a:p>
            <a:r>
              <a:rPr lang="en-US" dirty="0">
                <a:hlinkClick r:id="rId3"/>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4"/>
              </a:rPr>
              <a:t>https://whattheyforgot.org/project-oriented-workflow.html</a:t>
            </a:r>
            <a:endParaRPr lang="en-US" dirty="0"/>
          </a:p>
          <a:p>
            <a:r>
              <a:rPr lang="en-US" dirty="0">
                <a:hlinkClick r:id="rId5"/>
              </a:rPr>
              <a:t>https://www.tidyverse.org/articles/2017/12/workflow-vs-script/</a:t>
            </a:r>
            <a:endParaRPr lang="en-US" dirty="0"/>
          </a:p>
          <a:p>
            <a:endParaRPr lang="en-US" dirty="0"/>
          </a:p>
        </p:txBody>
      </p:sp>
      <p:sp>
        <p:nvSpPr>
          <p:cNvPr id="4" name="Slide Number Placeholder 3">
            <a:extLst>
              <a:ext uri="{FF2B5EF4-FFF2-40B4-BE49-F238E27FC236}">
                <a16:creationId xmlns:a16="http://schemas.microsoft.com/office/drawing/2014/main" id="{60F3C25A-1B25-438F-AAB5-2290309999A6}"/>
              </a:ext>
            </a:extLst>
          </p:cNvPr>
          <p:cNvSpPr>
            <a:spLocks noGrp="1"/>
          </p:cNvSpPr>
          <p:nvPr>
            <p:ph type="sldNum" sz="quarter" idx="12"/>
          </p:nvPr>
        </p:nvSpPr>
        <p:spPr/>
        <p:txBody>
          <a:bodyPr/>
          <a:lstStyle/>
          <a:p>
            <a:fld id="{6D95AE55-B5F4-483D-AEFF-E8059F5502F5}" type="slidenum">
              <a:rPr lang="en-US" smtClean="0"/>
              <a:t>105</a:t>
            </a:fld>
            <a:endParaRPr lang="en-US"/>
          </a:p>
        </p:txBody>
      </p:sp>
      <p:sp>
        <p:nvSpPr>
          <p:cNvPr id="6" name="Star: 5 Points 5">
            <a:extLst>
              <a:ext uri="{FF2B5EF4-FFF2-40B4-BE49-F238E27FC236}">
                <a16:creationId xmlns:a16="http://schemas.microsoft.com/office/drawing/2014/main" id="{B9BC03AA-F343-4F02-9448-B90794E2430A}"/>
              </a:ext>
            </a:extLst>
          </p:cNvPr>
          <p:cNvSpPr/>
          <p:nvPr/>
        </p:nvSpPr>
        <p:spPr>
          <a:xfrm>
            <a:off x="526702" y="2351314"/>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6446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802B11-8FB6-4AEA-9444-F2A0B44EF268}"/>
              </a:ext>
            </a:extLst>
          </p:cNvPr>
          <p:cNvSpPr>
            <a:spLocks noGrp="1"/>
          </p:cNvSpPr>
          <p:nvPr>
            <p:ph type="sldNum" sz="quarter" idx="12"/>
          </p:nvPr>
        </p:nvSpPr>
        <p:spPr/>
        <p:txBody>
          <a:bodyPr/>
          <a:lstStyle/>
          <a:p>
            <a:fld id="{6D95AE55-B5F4-483D-AEFF-E8059F5502F5}" type="slidenum">
              <a:rPr lang="en-US" smtClean="0"/>
              <a:t>106</a:t>
            </a:fld>
            <a:endParaRPr lang="en-US"/>
          </a:p>
        </p:txBody>
      </p:sp>
      <p:sp>
        <p:nvSpPr>
          <p:cNvPr id="6" name="Star: 5 Points 5">
            <a:extLst>
              <a:ext uri="{FF2B5EF4-FFF2-40B4-BE49-F238E27FC236}">
                <a16:creationId xmlns:a16="http://schemas.microsoft.com/office/drawing/2014/main" id="{BB5B63B7-06EA-4ADE-8530-A0B7078E9145}"/>
              </a:ext>
            </a:extLst>
          </p:cNvPr>
          <p:cNvSpPr/>
          <p:nvPr/>
        </p:nvSpPr>
        <p:spPr>
          <a:xfrm>
            <a:off x="446314" y="4904092"/>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FF97BDD-32F6-41C1-AF99-2F37A1020420}"/>
              </a:ext>
            </a:extLst>
          </p:cNvPr>
          <p:cNvSpPr/>
          <p:nvPr/>
        </p:nvSpPr>
        <p:spPr>
          <a:xfrm>
            <a:off x="446314" y="537134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687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a:xfrm>
            <a:off x="838200" y="1825625"/>
            <a:ext cx="4065396" cy="4351338"/>
          </a:xfrm>
        </p:spPr>
        <p:txBody>
          <a:bodyPr>
            <a:normAutofit lnSpcReduction="10000"/>
          </a:bodyPr>
          <a:lstStyle/>
          <a:p>
            <a:pPr marL="0" indent="0" algn="ctr">
              <a:buNone/>
            </a:pPr>
            <a:r>
              <a:rPr lang="en-US" sz="3200" b="1" dirty="0">
                <a:hlinkClick r:id="rId2"/>
              </a:rPr>
              <a:t>All </a:t>
            </a:r>
            <a:r>
              <a:rPr lang="en-US" sz="3200" b="1" dirty="0" err="1">
                <a:hlinkClick r:id="rId2"/>
              </a:rPr>
              <a:t>cheatsheets</a:t>
            </a:r>
            <a:endParaRPr lang="en-US" sz="3200" b="1" dirty="0"/>
          </a:p>
          <a:p>
            <a:pPr marL="0" indent="0" algn="ctr">
              <a:buNone/>
            </a:pPr>
            <a:endParaRPr lang="en-US" sz="3200" b="1" dirty="0">
              <a:hlinkClick r:id="rId3"/>
            </a:endParaRPr>
          </a:p>
          <a:p>
            <a:pPr marL="0" indent="0" algn="ctr">
              <a:buNone/>
            </a:pPr>
            <a:r>
              <a:rPr lang="en-US" sz="3200" dirty="0">
                <a:hlinkClick r:id="rId4"/>
              </a:rPr>
              <a:t>Getting started  </a:t>
            </a:r>
            <a:endParaRPr lang="en-US" sz="3200" dirty="0"/>
          </a:p>
          <a:p>
            <a:pPr marL="0" indent="0" algn="ctr">
              <a:buNone/>
            </a:pPr>
            <a:r>
              <a:rPr lang="en-US" sz="3200" dirty="0" err="1">
                <a:hlinkClick r:id="rId5"/>
              </a:rPr>
              <a:t>dplyr</a:t>
            </a:r>
            <a:r>
              <a:rPr lang="en-US" sz="3200" dirty="0">
                <a:hlinkClick r:id="rId5"/>
              </a:rPr>
              <a:t> and </a:t>
            </a:r>
            <a:r>
              <a:rPr lang="en-US" sz="3200" dirty="0" err="1">
                <a:hlinkClick r:id="rId5"/>
              </a:rPr>
              <a:t>tidyr</a:t>
            </a:r>
            <a:endParaRPr lang="en-US" sz="3200" dirty="0"/>
          </a:p>
          <a:p>
            <a:pPr marL="0" indent="0" algn="ctr">
              <a:buNone/>
            </a:pPr>
            <a:r>
              <a:rPr lang="en-US" sz="3200" dirty="0">
                <a:hlinkClick r:id="rId6"/>
              </a:rPr>
              <a:t>Data import</a:t>
            </a:r>
            <a:endParaRPr lang="en-US" sz="3200" dirty="0"/>
          </a:p>
          <a:p>
            <a:pPr marL="0" indent="0" algn="ctr">
              <a:buNone/>
            </a:pPr>
            <a:r>
              <a:rPr lang="en-US" sz="3200" dirty="0" err="1">
                <a:hlinkClick r:id="rId7"/>
              </a:rPr>
              <a:t>lubridate</a:t>
            </a:r>
            <a:endParaRPr lang="en-US" sz="3200" dirty="0"/>
          </a:p>
          <a:p>
            <a:pPr marL="0" indent="0" algn="ctr">
              <a:buNone/>
            </a:pPr>
            <a:r>
              <a:rPr lang="en-US" sz="3200" dirty="0">
                <a:hlinkClick r:id="rId8"/>
              </a:rPr>
              <a:t>ggplot2</a:t>
            </a:r>
            <a:r>
              <a:rPr lang="en-US" sz="3200" dirty="0"/>
              <a:t> </a:t>
            </a:r>
          </a:p>
          <a:p>
            <a:pPr marL="0" indent="0" algn="ctr">
              <a:buNone/>
            </a:pPr>
            <a:r>
              <a:rPr lang="en-US" sz="3200" dirty="0">
                <a:hlinkClick r:id="rId9"/>
              </a:rPr>
              <a:t>RStudio</a:t>
            </a:r>
            <a:endParaRPr lang="en-US" sz="3200" dirty="0"/>
          </a:p>
          <a:p>
            <a:pPr algn="ctr"/>
            <a:endParaRPr lang="en-US" sz="3200" dirty="0"/>
          </a:p>
          <a:p>
            <a:pPr algn="ctr"/>
            <a:endParaRPr lang="en-US" sz="3200" dirty="0"/>
          </a:p>
          <a:p>
            <a:pPr algn="ctr"/>
            <a:endParaRPr lang="en-US" sz="3200" dirty="0"/>
          </a:p>
        </p:txBody>
      </p:sp>
      <p:sp>
        <p:nvSpPr>
          <p:cNvPr id="4" name="Slide Number Placeholder 3">
            <a:extLst>
              <a:ext uri="{FF2B5EF4-FFF2-40B4-BE49-F238E27FC236}">
                <a16:creationId xmlns:a16="http://schemas.microsoft.com/office/drawing/2014/main" id="{56F05800-8698-43BD-A4C9-EB4870C71911}"/>
              </a:ext>
            </a:extLst>
          </p:cNvPr>
          <p:cNvSpPr>
            <a:spLocks noGrp="1"/>
          </p:cNvSpPr>
          <p:nvPr>
            <p:ph type="sldNum" sz="quarter" idx="12"/>
          </p:nvPr>
        </p:nvSpPr>
        <p:spPr/>
        <p:txBody>
          <a:bodyPr/>
          <a:lstStyle/>
          <a:p>
            <a:fld id="{6D95AE55-B5F4-483D-AEFF-E8059F5502F5}" type="slidenum">
              <a:rPr lang="en-US" smtClean="0"/>
              <a:t>107</a:t>
            </a:fld>
            <a:endParaRPr lang="en-US"/>
          </a:p>
        </p:txBody>
      </p:sp>
      <p:sp>
        <p:nvSpPr>
          <p:cNvPr id="6" name="Star: 5 Points 5">
            <a:extLst>
              <a:ext uri="{FF2B5EF4-FFF2-40B4-BE49-F238E27FC236}">
                <a16:creationId xmlns:a16="http://schemas.microsoft.com/office/drawing/2014/main" id="{BCC359ED-F056-47EF-B183-3478CEAC671E}"/>
              </a:ext>
            </a:extLst>
          </p:cNvPr>
          <p:cNvSpPr/>
          <p:nvPr/>
        </p:nvSpPr>
        <p:spPr>
          <a:xfrm>
            <a:off x="1079361" y="342900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2060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537398"/>
            <a:ext cx="10515600" cy="5320601"/>
          </a:xfrm>
        </p:spPr>
        <p:txBody>
          <a:bodyPr>
            <a:normAutofit lnSpcReduction="10000"/>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a:p>
            <a:r>
              <a:rPr lang="en-US" dirty="0"/>
              <a:t>Allison Horst (RStudio)</a:t>
            </a:r>
          </a:p>
        </p:txBody>
      </p:sp>
      <p:sp>
        <p:nvSpPr>
          <p:cNvPr id="4" name="Slide Number Placeholder 3">
            <a:extLst>
              <a:ext uri="{FF2B5EF4-FFF2-40B4-BE49-F238E27FC236}">
                <a16:creationId xmlns:a16="http://schemas.microsoft.com/office/drawing/2014/main" id="{E06F703E-3B49-4893-9772-A8F666081C12}"/>
              </a:ext>
            </a:extLst>
          </p:cNvPr>
          <p:cNvSpPr>
            <a:spLocks noGrp="1"/>
          </p:cNvSpPr>
          <p:nvPr>
            <p:ph type="sldNum" sz="quarter" idx="12"/>
          </p:nvPr>
        </p:nvSpPr>
        <p:spPr/>
        <p:txBody>
          <a:bodyPr/>
          <a:lstStyle/>
          <a:p>
            <a:fld id="{6D95AE55-B5F4-483D-AEFF-E8059F5502F5}" type="slidenum">
              <a:rPr lang="en-US" smtClean="0"/>
              <a:t>108</a:t>
            </a:fld>
            <a:endParaRPr lang="en-US"/>
          </a:p>
        </p:txBody>
      </p:sp>
    </p:spTree>
    <p:extLst>
      <p:ext uri="{BB962C8B-B14F-4D97-AF65-F5344CB8AC3E}">
        <p14:creationId xmlns:p14="http://schemas.microsoft.com/office/powerpoint/2010/main" val="306684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5" name="Slide Number Placeholder 4">
            <a:extLst>
              <a:ext uri="{FF2B5EF4-FFF2-40B4-BE49-F238E27FC236}">
                <a16:creationId xmlns:a16="http://schemas.microsoft.com/office/drawing/2014/main" id="{5C31F9DD-4DF5-419F-B6DF-D2F0BC416DDD}"/>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73976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4" name="Slide Number Placeholder 3">
            <a:extLst>
              <a:ext uri="{FF2B5EF4-FFF2-40B4-BE49-F238E27FC236}">
                <a16:creationId xmlns:a16="http://schemas.microsoft.com/office/drawing/2014/main" id="{3EF205E1-59FC-43D8-BE11-2C2777D8944A}"/>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327062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b="1" i="1" dirty="0"/>
              <a:t>Console</a:t>
            </a:r>
            <a:r>
              <a:rPr lang="en-US" dirty="0"/>
              <a:t> – The bottom part of the program where you can enter code to be run and where executed code is shown</a:t>
            </a:r>
          </a:p>
          <a:p>
            <a:r>
              <a:rPr lang="en-US" b="1" i="1" dirty="0"/>
              <a:t>Line</a:t>
            </a:r>
            <a:r>
              <a:rPr lang="en-US" dirty="0"/>
              <a:t>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b="1" i="1" dirty="0"/>
              <a:t>Script</a:t>
            </a:r>
            <a:r>
              <a:rPr lang="en-US" dirty="0"/>
              <a: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4" name="Slide Number Placeholder 3">
            <a:extLst>
              <a:ext uri="{FF2B5EF4-FFF2-40B4-BE49-F238E27FC236}">
                <a16:creationId xmlns:a16="http://schemas.microsoft.com/office/drawing/2014/main" id="{4BCBCE40-787F-4E2A-BD47-19711A9B0EC9}"/>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321882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normAutofit/>
          </a:bodyPr>
          <a:lstStyle/>
          <a:p>
            <a:r>
              <a:rPr lang="en-US" b="1" i="1" dirty="0"/>
              <a:t>Function</a:t>
            </a:r>
            <a:r>
              <a:rPr lang="en-US" dirty="0"/>
              <a:t> – A set of commands that evaluates your data in a specific way. You can write your own function, or they can be provided via other packages</a:t>
            </a:r>
          </a:p>
          <a:p>
            <a:r>
              <a:rPr lang="en-US" b="1" i="1" dirty="0"/>
              <a:t>Argument</a:t>
            </a:r>
            <a:r>
              <a:rPr lang="en-US" dirty="0"/>
              <a:t> – In a function, this tells the function how to proceed</a:t>
            </a:r>
          </a:p>
          <a:p>
            <a:pPr lvl="1"/>
            <a:r>
              <a:rPr lang="en-US" dirty="0"/>
              <a:t>E.g., mean(data, </a:t>
            </a:r>
            <a:r>
              <a:rPr lang="en-US" b="1" dirty="0">
                <a:solidFill>
                  <a:srgbClr val="FF0000"/>
                </a:solidFill>
              </a:rPr>
              <a:t>na.rm = TRUE</a:t>
            </a:r>
            <a:r>
              <a:rPr lang="en-US" dirty="0"/>
              <a:t>) uses an argument to remove NAs</a:t>
            </a:r>
          </a:p>
          <a:p>
            <a:r>
              <a:rPr lang="en-US" b="1" i="1" dirty="0"/>
              <a:t>Package</a:t>
            </a:r>
            <a:r>
              <a:rPr lang="en-US" dirty="0"/>
              <a:t> – A group of new commands / functions  to extend the usability of your analysis. </a:t>
            </a:r>
          </a:p>
          <a:p>
            <a:r>
              <a:rPr lang="en-US" b="1" i="1" dirty="0"/>
              <a:t>Object</a:t>
            </a:r>
            <a:r>
              <a:rPr lang="en-US" dirty="0"/>
              <a:t> – When something is saved in R’s memory it is saved as a specific type of item, with certain properties </a:t>
            </a:r>
          </a:p>
          <a:p>
            <a:pPr lvl="1"/>
            <a:r>
              <a:rPr lang="en-US" dirty="0"/>
              <a:t>A common subset of these are “</a:t>
            </a:r>
            <a:r>
              <a:rPr lang="en-US" b="1" i="1" dirty="0"/>
              <a:t>variables</a:t>
            </a:r>
            <a:r>
              <a:rPr lang="en-US" dirty="0"/>
              <a:t>”</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20711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838200" y="1825624"/>
            <a:ext cx="10515600" cy="4530725"/>
          </a:xfrm>
        </p:spPr>
        <p:txBody>
          <a:bodyPr>
            <a:normAutofit fontScale="92500" lnSpcReduction="10000"/>
          </a:bodyPr>
          <a:lstStyle/>
          <a:p>
            <a:r>
              <a:rPr lang="en-US" b="1" i="1"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b="1" i="1" dirty="0"/>
              <a:t>Factor</a:t>
            </a:r>
            <a:r>
              <a:rPr lang="en-US" dirty="0"/>
              <a:t>: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1084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247451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16148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a:xfrm>
            <a:off x="838200" y="1825625"/>
            <a:ext cx="10515600" cy="3134368"/>
          </a:xfrm>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r>
              <a:rPr lang="en-US" dirty="0"/>
              <a:t>Allows for more powerful features and is much more user friendly</a:t>
            </a:r>
          </a:p>
          <a:p>
            <a:r>
              <a:rPr lang="en-US" dirty="0"/>
              <a:t>Downsides: None until you’re a world-class expert </a:t>
            </a:r>
          </a:p>
        </p:txBody>
      </p:sp>
      <p:sp>
        <p:nvSpPr>
          <p:cNvPr id="4" name="Slide Number Placeholder 3">
            <a:extLst>
              <a:ext uri="{FF2B5EF4-FFF2-40B4-BE49-F238E27FC236}">
                <a16:creationId xmlns:a16="http://schemas.microsoft.com/office/drawing/2014/main" id="{E15CDFB3-1348-4483-B383-C8955C4D7E57}"/>
              </a:ext>
            </a:extLst>
          </p:cNvPr>
          <p:cNvSpPr>
            <a:spLocks noGrp="1"/>
          </p:cNvSpPr>
          <p:nvPr>
            <p:ph type="sldNum" sz="quarter" idx="12"/>
          </p:nvPr>
        </p:nvSpPr>
        <p:spPr/>
        <p:txBody>
          <a:bodyPr/>
          <a:lstStyle/>
          <a:p>
            <a:fld id="{6D95AE55-B5F4-483D-AEFF-E8059F5502F5}" type="slidenum">
              <a:rPr lang="en-US" smtClean="0"/>
              <a:t>18</a:t>
            </a:fld>
            <a:endParaRPr lang="en-US"/>
          </a:p>
        </p:txBody>
      </p:sp>
      <p:pic>
        <p:nvPicPr>
          <p:cNvPr id="7" name="Picture 6" descr="A close up of a sign&#10;&#10;Description automatically generated">
            <a:extLst>
              <a:ext uri="{FF2B5EF4-FFF2-40B4-BE49-F238E27FC236}">
                <a16:creationId xmlns:a16="http://schemas.microsoft.com/office/drawing/2014/main" id="{E3BEE39B-0186-41CA-AA88-36C45C907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07" y="4639348"/>
            <a:ext cx="5409393" cy="1899564"/>
          </a:xfrm>
          <a:prstGeom prst="rect">
            <a:avLst/>
          </a:prstGeom>
        </p:spPr>
      </p:pic>
    </p:spTree>
    <p:extLst>
      <p:ext uri="{BB962C8B-B14F-4D97-AF65-F5344CB8AC3E}">
        <p14:creationId xmlns:p14="http://schemas.microsoft.com/office/powerpoint/2010/main" val="189708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503606" cy="4351338"/>
          </a:xfrm>
        </p:spPr>
        <p:txBody>
          <a:bodyPr>
            <a:normAutofit fontScale="92500"/>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where you can see variables/</a:t>
            </a:r>
            <a:r>
              <a:rPr lang="en-US" dirty="0" err="1"/>
              <a:t>dataframes</a:t>
            </a:r>
            <a:r>
              <a:rPr lang="en-US" dirty="0"/>
              <a:t> (click on them to open up and view them!),</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19</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60288" y="1690688"/>
            <a:ext cx="5620351" cy="36535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84775"/>
          </a:xfrm>
          <a:prstGeom prst="rect">
            <a:avLst/>
          </a:prstGeom>
          <a:noFill/>
        </p:spPr>
        <p:txBody>
          <a:bodyPr wrap="square" rtlCol="0">
            <a:spAutoFit/>
          </a:bodyPr>
          <a:lstStyle/>
          <a:p>
            <a:r>
              <a:rPr lang="en-US" sz="16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will be familiar with the basics of R</a:t>
            </a:r>
          </a:p>
          <a:p>
            <a:pPr lvl="1"/>
            <a:r>
              <a:rPr lang="en-US" dirty="0"/>
              <a:t>Hopefully, you’ll be familiar enough to read it, and can use these slides as a reference when you write</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
        <p:nvSpPr>
          <p:cNvPr id="4" name="Slide Number Placeholder 3">
            <a:extLst>
              <a:ext uri="{FF2B5EF4-FFF2-40B4-BE49-F238E27FC236}">
                <a16:creationId xmlns:a16="http://schemas.microsoft.com/office/drawing/2014/main" id="{AEB161AA-7EF3-4528-8894-D1DFBA8FC2F3}"/>
              </a:ext>
            </a:extLst>
          </p:cNvPr>
          <p:cNvSpPr>
            <a:spLocks noGrp="1"/>
          </p:cNvSpPr>
          <p:nvPr>
            <p:ph type="sldNum" sz="quarter" idx="12"/>
          </p:nvPr>
        </p:nvSpPr>
        <p:spPr/>
        <p:txBody>
          <a:bodyPr/>
          <a:lstStyle/>
          <a:p>
            <a:fld id="{6D95AE55-B5F4-483D-AEFF-E8059F5502F5}" type="slidenum">
              <a:rPr lang="en-US" smtClean="0"/>
              <a:t>2</a:t>
            </a:fld>
            <a:endParaRPr lang="en-US"/>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endParaRPr lang="en-US" dirty="0"/>
          </a:p>
        </p:txBody>
      </p:sp>
      <p:sp>
        <p:nvSpPr>
          <p:cNvPr id="4" name="Slide Number Placeholder 3">
            <a:extLst>
              <a:ext uri="{FF2B5EF4-FFF2-40B4-BE49-F238E27FC236}">
                <a16:creationId xmlns:a16="http://schemas.microsoft.com/office/drawing/2014/main" id="{9EDF9600-D4C9-416A-AEDA-EEEF7A3343DD}"/>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280901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r>
              <a:rPr lang="en-US" dirty="0"/>
              <a:t>Let’s familiarize ourselves with RStudio</a:t>
            </a:r>
          </a:p>
          <a:p>
            <a:pPr lvl="1"/>
            <a:r>
              <a:rPr lang="en-US" dirty="0"/>
              <a:t>You are unfortunately learning two things at once: the new-to-you program RStudio and the R language</a:t>
            </a:r>
          </a:p>
          <a:p>
            <a:r>
              <a:rPr lang="en-US" dirty="0"/>
              <a:t>I’ll show you how to use RStudio and we’ll review the basics of the program. You can watch my screen and/or run the lines yourselves. We’ll assess ADF&amp;G data that you use</a:t>
            </a:r>
          </a:p>
          <a:p>
            <a:r>
              <a:rPr lang="en-US" dirty="0"/>
              <a:t>Ask questions in the chat or interrupt. PLEASE!</a:t>
            </a:r>
          </a:p>
          <a:p>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normAutofit lnSpcReduction="10000"/>
          </a:bodyPr>
          <a:lstStyle/>
          <a:p>
            <a:pPr marL="0" indent="0">
              <a:buNone/>
            </a:pPr>
            <a:r>
              <a:rPr lang="en-US" b="1" u="sng" dirty="0"/>
              <a:t>What we just learned</a:t>
            </a:r>
          </a:p>
          <a:p>
            <a:r>
              <a:rPr lang="en-US" dirty="0"/>
              <a:t>How to open a R project</a:t>
            </a:r>
          </a:p>
          <a:p>
            <a:r>
              <a:rPr lang="en-US" dirty="0"/>
              <a:t>4 panes in RStudio</a:t>
            </a:r>
          </a:p>
          <a:p>
            <a:r>
              <a:rPr lang="en-US" dirty="0"/>
              <a:t>How to run a line</a:t>
            </a:r>
          </a:p>
          <a:p>
            <a:r>
              <a:rPr lang="en-US" dirty="0"/>
              <a:t>Difference between script &amp; console</a:t>
            </a:r>
          </a:p>
          <a:p>
            <a:r>
              <a:rPr lang="en-US" dirty="0"/>
              <a:t>Autocomplete for functions</a:t>
            </a:r>
          </a:p>
          <a:p>
            <a:r>
              <a:rPr lang="en-US" dirty="0"/>
              <a:t>Highlighting a word</a:t>
            </a:r>
          </a:p>
          <a:p>
            <a:r>
              <a:rPr lang="en-US" dirty="0"/>
              <a:t>Help</a:t>
            </a:r>
          </a:p>
          <a:p>
            <a:r>
              <a:rPr lang="en-US" dirty="0"/>
              <a:t>Viewing a </a:t>
            </a:r>
            <a:r>
              <a:rPr lang="en-US" dirty="0" err="1"/>
              <a:t>dataframe</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2223636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B94-06F8-4CB7-8986-9F3DED090D53}"/>
              </a:ext>
            </a:extLst>
          </p:cNvPr>
          <p:cNvSpPr>
            <a:spLocks noGrp="1"/>
          </p:cNvSpPr>
          <p:nvPr>
            <p:ph type="title"/>
          </p:nvPr>
        </p:nvSpPr>
        <p:spPr/>
        <p:txBody>
          <a:bodyPr/>
          <a:lstStyle/>
          <a:p>
            <a:r>
              <a:rPr lang="en-US" sz="6000" b="1" dirty="0"/>
              <a:t>2 – The Basics of Programming</a:t>
            </a:r>
            <a:endParaRPr lang="en-US" dirty="0"/>
          </a:p>
        </p:txBody>
      </p:sp>
      <p:sp>
        <p:nvSpPr>
          <p:cNvPr id="3" name="Text Placeholder 2">
            <a:extLst>
              <a:ext uri="{FF2B5EF4-FFF2-40B4-BE49-F238E27FC236}">
                <a16:creationId xmlns:a16="http://schemas.microsoft.com/office/drawing/2014/main" id="{ED5DFB14-4E9B-40AD-AC23-D947BD06E46B}"/>
              </a:ext>
            </a:extLst>
          </p:cNvPr>
          <p:cNvSpPr>
            <a:spLocks noGrp="1"/>
          </p:cNvSpPr>
          <p:nvPr>
            <p:ph type="body" idx="1"/>
          </p:nvPr>
        </p:nvSpPr>
        <p:spPr/>
        <p:txBody>
          <a:bodyPr/>
          <a:lstStyle/>
          <a:p>
            <a:r>
              <a:rPr lang="en-US" dirty="0"/>
              <a:t>Did you know today was the day you became a programmer?</a:t>
            </a:r>
          </a:p>
        </p:txBody>
      </p:sp>
      <p:sp>
        <p:nvSpPr>
          <p:cNvPr id="4" name="Slide Number Placeholder 3">
            <a:extLst>
              <a:ext uri="{FF2B5EF4-FFF2-40B4-BE49-F238E27FC236}">
                <a16:creationId xmlns:a16="http://schemas.microsoft.com/office/drawing/2014/main" id="{93678454-C2C7-43A2-BF1B-A5C080773478}"/>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352571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10676860" cy="4667251"/>
          </a:xfrm>
        </p:spPr>
        <p:txBody>
          <a:bodyPr>
            <a:noAutofit/>
          </a:bodyPr>
          <a:lstStyle/>
          <a:p>
            <a:pPr marL="0" indent="0">
              <a:buNone/>
            </a:pPr>
            <a:r>
              <a:rPr lang="en-US" sz="3600" dirty="0"/>
              <a:t>If you use R, you WILL get errors</a:t>
            </a:r>
          </a:p>
          <a:p>
            <a:pPr marL="0" indent="0">
              <a:buNone/>
            </a:pPr>
            <a:r>
              <a:rPr lang="en-US" sz="3600" dirty="0"/>
              <a:t>You’ll get errors every other line (I do!) and that is OK!</a:t>
            </a:r>
          </a:p>
          <a:p>
            <a:pPr marL="0" indent="0">
              <a:buNone/>
            </a:pPr>
            <a:endParaRPr lang="en-US" sz="3600" dirty="0"/>
          </a:p>
          <a:p>
            <a:pPr marL="0" indent="0">
              <a:buNone/>
            </a:pPr>
            <a:r>
              <a:rPr lang="en-US" sz="3600" dirty="0"/>
              <a:t>Don’t stress about an error, just find what the issue is</a:t>
            </a:r>
          </a:p>
          <a:p>
            <a:pPr marL="0" indent="0">
              <a:buNone/>
            </a:pPr>
            <a:endParaRPr lang="en-US" sz="3600" dirty="0"/>
          </a:p>
          <a:p>
            <a:pPr marL="0" indent="0">
              <a:buNone/>
            </a:pPr>
            <a:r>
              <a:rPr lang="en-US" sz="3600" dirty="0"/>
              <a:t>Errors don’t go away, you just get faster at solving them </a:t>
            </a:r>
            <a:r>
              <a:rPr lang="en-US" sz="3600" dirty="0">
                <a:sym typeface="Wingdings" panose="05000000000000000000" pitchFamily="2" charset="2"/>
              </a:rPr>
              <a:t></a:t>
            </a:r>
            <a:endParaRPr lang="en-US" sz="3600"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24</a:t>
            </a:fld>
            <a:endParaRPr lang="en-US"/>
          </a:p>
        </p:txBody>
      </p:sp>
    </p:spTree>
    <p:extLst>
      <p:ext uri="{BB962C8B-B14F-4D97-AF65-F5344CB8AC3E}">
        <p14:creationId xmlns:p14="http://schemas.microsoft.com/office/powerpoint/2010/main" val="182244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5" name="Slide Number Placeholder 4">
            <a:extLst>
              <a:ext uri="{FF2B5EF4-FFF2-40B4-BE49-F238E27FC236}">
                <a16:creationId xmlns:a16="http://schemas.microsoft.com/office/drawing/2014/main" id="{ADF5FA28-E335-4149-BC34-18A08F368EF9}"/>
              </a:ext>
            </a:extLst>
          </p:cNvPr>
          <p:cNvSpPr>
            <a:spLocks noGrp="1"/>
          </p:cNvSpPr>
          <p:nvPr>
            <p:ph type="sldNum" sz="quarter" idx="12"/>
          </p:nvPr>
        </p:nvSpPr>
        <p:spPr/>
        <p:txBody>
          <a:bodyPr/>
          <a:lstStyle/>
          <a:p>
            <a:fld id="{6D95AE55-B5F4-483D-AEFF-E8059F5502F5}" type="slidenum">
              <a:rPr lang="en-US" smtClean="0"/>
              <a:t>25</a:t>
            </a:fld>
            <a:endParaRPr lang="en-US"/>
          </a:p>
        </p:txBody>
      </p:sp>
    </p:spTree>
    <p:extLst>
      <p:ext uri="{BB962C8B-B14F-4D97-AF65-F5344CB8AC3E}">
        <p14:creationId xmlns:p14="http://schemas.microsoft.com/office/powerpoint/2010/main" val="204779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5" name="Slide Number Placeholder 4">
            <a:extLst>
              <a:ext uri="{FF2B5EF4-FFF2-40B4-BE49-F238E27FC236}">
                <a16:creationId xmlns:a16="http://schemas.microsoft.com/office/drawing/2014/main" id="{6261BDF1-FDF0-4BED-B1BF-E6B6DA44EF13}"/>
              </a:ext>
            </a:extLst>
          </p:cNvPr>
          <p:cNvSpPr>
            <a:spLocks noGrp="1"/>
          </p:cNvSpPr>
          <p:nvPr>
            <p:ph type="sldNum" sz="quarter" idx="12"/>
          </p:nvPr>
        </p:nvSpPr>
        <p:spPr/>
        <p:txBody>
          <a:bodyPr/>
          <a:lstStyle/>
          <a:p>
            <a:fld id="{6D95AE55-B5F4-483D-AEFF-E8059F5502F5}" type="slidenum">
              <a:rPr lang="en-US" smtClean="0"/>
              <a:t>26</a:t>
            </a:fld>
            <a:endParaRPr lang="en-US"/>
          </a:p>
        </p:txBody>
      </p:sp>
    </p:spTree>
    <p:extLst>
      <p:ext uri="{BB962C8B-B14F-4D97-AF65-F5344CB8AC3E}">
        <p14:creationId xmlns:p14="http://schemas.microsoft.com/office/powerpoint/2010/main" val="15125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x3 &lt;- c(2,4,6,8,10)</a:t>
            </a:r>
          </a:p>
          <a:p>
            <a:pPr marL="0" indent="0">
              <a:buNone/>
            </a:pPr>
            <a:r>
              <a:rPr lang="en-US" sz="2400" dirty="0">
                <a:latin typeface="Consolas" panose="020B0609020204030204" pitchFamily="49" charset="0"/>
              </a:rPr>
              <a:t>x3[5]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7B6C8817-FDE5-4BFC-A51B-67BD0A415BBE}"/>
              </a:ext>
            </a:extLst>
          </p:cNvPr>
          <p:cNvSpPr>
            <a:spLocks noGrp="1"/>
          </p:cNvSpPr>
          <p:nvPr>
            <p:ph type="sldNum" sz="quarter" idx="12"/>
          </p:nvPr>
        </p:nvSpPr>
        <p:spPr/>
        <p:txBody>
          <a:bodyPr/>
          <a:lstStyle/>
          <a:p>
            <a:fld id="{6D95AE55-B5F4-483D-AEFF-E8059F5502F5}" type="slidenum">
              <a:rPr lang="en-US" smtClean="0"/>
              <a:t>27</a:t>
            </a:fld>
            <a:endParaRPr lang="en-US"/>
          </a:p>
        </p:txBody>
      </p:sp>
    </p:spTree>
    <p:extLst>
      <p:ext uri="{BB962C8B-B14F-4D97-AF65-F5344CB8AC3E}">
        <p14:creationId xmlns:p14="http://schemas.microsoft.com/office/powerpoint/2010/main" val="17304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6235840" cy="5209954"/>
          </a:xfrm>
        </p:spPr>
        <p:txBody>
          <a:bodyPr>
            <a:normAutofit/>
          </a:bodyPr>
          <a:lstStyle/>
          <a:p>
            <a:r>
              <a:rPr lang="en-US" dirty="0"/>
              <a:t>Single quotes ‘x’ are usually interchangeable with double quotes “x”</a:t>
            </a:r>
          </a:p>
          <a:p>
            <a:r>
              <a:rPr lang="en-US" dirty="0"/>
              <a:t>Often you put things in quotes when they’re a variable inside a function or conversely when you’re telling R about a character string</a:t>
            </a:r>
          </a:p>
          <a:p>
            <a:endParaRPr lang="en-US" dirty="0"/>
          </a:p>
        </p:txBody>
      </p:sp>
      <p:sp>
        <p:nvSpPr>
          <p:cNvPr id="4" name="Slide Number Placeholder 3">
            <a:extLst>
              <a:ext uri="{FF2B5EF4-FFF2-40B4-BE49-F238E27FC236}">
                <a16:creationId xmlns:a16="http://schemas.microsoft.com/office/drawing/2014/main" id="{9EECAB6B-26E9-4D8C-B313-0A7516909DC6}"/>
              </a:ext>
            </a:extLst>
          </p:cNvPr>
          <p:cNvSpPr>
            <a:spLocks noGrp="1"/>
          </p:cNvSpPr>
          <p:nvPr>
            <p:ph type="sldNum" sz="quarter" idx="12"/>
          </p:nvPr>
        </p:nvSpPr>
        <p:spPr/>
        <p:txBody>
          <a:bodyPr/>
          <a:lstStyle/>
          <a:p>
            <a:fld id="{6D95AE55-B5F4-483D-AEFF-E8059F5502F5}" type="slidenum">
              <a:rPr lang="en-US" smtClean="0"/>
              <a:t>28</a:t>
            </a:fld>
            <a:endParaRPr lang="en-US"/>
          </a:p>
        </p:txBody>
      </p:sp>
    </p:spTree>
    <p:extLst>
      <p:ext uri="{BB962C8B-B14F-4D97-AF65-F5344CB8AC3E}">
        <p14:creationId xmlns:p14="http://schemas.microsoft.com/office/powerpoint/2010/main" val="348574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NAs</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a:xfrm>
            <a:off x="838200" y="1825625"/>
            <a:ext cx="5509437" cy="4351338"/>
          </a:xfrm>
        </p:spPr>
        <p:txBody>
          <a:bodyPr/>
          <a:lstStyle/>
          <a:p>
            <a:r>
              <a:rPr lang="en-US" dirty="0"/>
              <a:t>If you import your own data, you’ll inevitably run into NA issues. </a:t>
            </a:r>
          </a:p>
          <a:p>
            <a:r>
              <a:rPr lang="en-US" dirty="0"/>
              <a:t>An NA is just a known “blank”</a:t>
            </a:r>
          </a:p>
          <a:p>
            <a:r>
              <a:rPr lang="en-US" dirty="0"/>
              <a:t>R will often throw errors for NAs</a:t>
            </a:r>
          </a:p>
          <a:p>
            <a:endParaRPr lang="en-US" dirty="0"/>
          </a:p>
          <a:p>
            <a:r>
              <a:rPr lang="en-US" dirty="0"/>
              <a:t>You can usually remove NAs in a function (usually good idea) or filter them out ahead of time</a:t>
            </a:r>
          </a:p>
          <a:p>
            <a:endParaRPr lang="en-US" dirty="0"/>
          </a:p>
        </p:txBody>
      </p:sp>
      <p:sp>
        <p:nvSpPr>
          <p:cNvPr id="4" name="Content Placeholder 2">
            <a:extLst>
              <a:ext uri="{FF2B5EF4-FFF2-40B4-BE49-F238E27FC236}">
                <a16:creationId xmlns:a16="http://schemas.microsoft.com/office/drawing/2014/main" id="{95D43AFE-ED3F-476D-AAAD-54CCF52FF24E}"/>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mean(c(3,4,5,6,NA))</a:t>
            </a:r>
          </a:p>
          <a:p>
            <a:pPr marL="0" indent="0">
              <a:buNone/>
            </a:pPr>
            <a:r>
              <a:rPr lang="en-US" sz="2000" dirty="0">
                <a:latin typeface="Consolas" panose="020B0609020204030204" pitchFamily="49" charset="0"/>
              </a:rPr>
              <a:t>[1] NA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mean(c(3,4,5,6,NA), na.rm = TRUE)</a:t>
            </a:r>
          </a:p>
          <a:p>
            <a:pPr marL="0" indent="0">
              <a:buNone/>
            </a:pPr>
            <a:r>
              <a:rPr lang="en-US" sz="2000" dirty="0">
                <a:latin typeface="Consolas" panose="020B0609020204030204" pitchFamily="49" charset="0"/>
              </a:rPr>
              <a:t>[1] 4.5</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6C8F6450-4806-49BA-B5FF-62DB7ABADC47}"/>
              </a:ext>
            </a:extLst>
          </p:cNvPr>
          <p:cNvSpPr txBox="1">
            <a:spLocks/>
          </p:cNvSpPr>
          <p:nvPr/>
        </p:nvSpPr>
        <p:spPr>
          <a:xfrm>
            <a:off x="6783572" y="4635795"/>
            <a:ext cx="4570228" cy="214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Remember: </a:t>
            </a:r>
          </a:p>
          <a:p>
            <a:pPr marL="0" indent="0">
              <a:buNone/>
            </a:pPr>
            <a:r>
              <a:rPr lang="en-US" sz="3200" dirty="0"/>
              <a:t>“A blank is not a zero!”</a:t>
            </a:r>
          </a:p>
          <a:p>
            <a:endParaRPr lang="en-US" sz="3200" dirty="0"/>
          </a:p>
        </p:txBody>
      </p:sp>
      <p:sp>
        <p:nvSpPr>
          <p:cNvPr id="5" name="Slide Number Placeholder 4">
            <a:extLst>
              <a:ext uri="{FF2B5EF4-FFF2-40B4-BE49-F238E27FC236}">
                <a16:creationId xmlns:a16="http://schemas.microsoft.com/office/drawing/2014/main" id="{C4EDD6AF-3D11-4A9B-9127-3B58329D3F34}"/>
              </a:ext>
            </a:extLst>
          </p:cNvPr>
          <p:cNvSpPr>
            <a:spLocks noGrp="1"/>
          </p:cNvSpPr>
          <p:nvPr>
            <p:ph type="sldNum" sz="quarter" idx="12"/>
          </p:nvPr>
        </p:nvSpPr>
        <p:spPr/>
        <p:txBody>
          <a:bodyPr/>
          <a:lstStyle/>
          <a:p>
            <a:fld id="{6D95AE55-B5F4-483D-AEFF-E8059F5502F5}" type="slidenum">
              <a:rPr lang="en-US" smtClean="0"/>
              <a:t>29</a:t>
            </a:fld>
            <a:endParaRPr lang="en-US"/>
          </a:p>
        </p:txBody>
      </p:sp>
    </p:spTree>
    <p:extLst>
      <p:ext uri="{BB962C8B-B14F-4D97-AF65-F5344CB8AC3E}">
        <p14:creationId xmlns:p14="http://schemas.microsoft.com/office/powerpoint/2010/main" val="213803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
        <p:nvSpPr>
          <p:cNvPr id="4" name="Slide Number Placeholder 3">
            <a:extLst>
              <a:ext uri="{FF2B5EF4-FFF2-40B4-BE49-F238E27FC236}">
                <a16:creationId xmlns:a16="http://schemas.microsoft.com/office/drawing/2014/main" id="{34C11371-6E01-4A74-9752-C7B62A330115}"/>
              </a:ext>
            </a:extLst>
          </p:cNvPr>
          <p:cNvSpPr>
            <a:spLocks noGrp="1"/>
          </p:cNvSpPr>
          <p:nvPr>
            <p:ph type="sldNum" sz="quarter" idx="12"/>
          </p:nvPr>
        </p:nvSpPr>
        <p:spPr/>
        <p:txBody>
          <a:bodyPr/>
          <a:lstStyle/>
          <a:p>
            <a:fld id="{6D95AE55-B5F4-483D-AEFF-E8059F5502F5}" type="slidenum">
              <a:rPr lang="en-US" smtClean="0"/>
              <a:t>3</a:t>
            </a:fld>
            <a:endParaRPr lang="en-US"/>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44EA-AA07-4F13-B003-0FC259939092}"/>
              </a:ext>
            </a:extLst>
          </p:cNvPr>
          <p:cNvSpPr>
            <a:spLocks noGrp="1"/>
          </p:cNvSpPr>
          <p:nvPr>
            <p:ph type="title"/>
          </p:nvPr>
        </p:nvSpPr>
        <p:spPr/>
        <p:txBody>
          <a:bodyPr>
            <a:normAutofit/>
          </a:bodyPr>
          <a:lstStyle/>
          <a:p>
            <a:r>
              <a:rPr lang="en-US" dirty="0"/>
              <a:t>Operators</a:t>
            </a:r>
          </a:p>
        </p:txBody>
      </p:sp>
      <p:sp>
        <p:nvSpPr>
          <p:cNvPr id="4" name="Slide Number Placeholder 3">
            <a:extLst>
              <a:ext uri="{FF2B5EF4-FFF2-40B4-BE49-F238E27FC236}">
                <a16:creationId xmlns:a16="http://schemas.microsoft.com/office/drawing/2014/main" id="{8CDE58F4-2A5A-4926-A536-B5C969F01743}"/>
              </a:ext>
            </a:extLst>
          </p:cNvPr>
          <p:cNvSpPr>
            <a:spLocks noGrp="1"/>
          </p:cNvSpPr>
          <p:nvPr>
            <p:ph type="sldNum" sz="quarter" idx="12"/>
          </p:nvPr>
        </p:nvSpPr>
        <p:spPr/>
        <p:txBody>
          <a:bodyPr/>
          <a:lstStyle/>
          <a:p>
            <a:fld id="{6D95AE55-B5F4-483D-AEFF-E8059F5502F5}" type="slidenum">
              <a:rPr lang="en-US" smtClean="0"/>
              <a:t>30</a:t>
            </a:fld>
            <a:endParaRPr lang="en-US"/>
          </a:p>
        </p:txBody>
      </p:sp>
      <p:grpSp>
        <p:nvGrpSpPr>
          <p:cNvPr id="72" name="Group 71">
            <a:extLst>
              <a:ext uri="{FF2B5EF4-FFF2-40B4-BE49-F238E27FC236}">
                <a16:creationId xmlns:a16="http://schemas.microsoft.com/office/drawing/2014/main" id="{3D51DDBD-DFBD-416F-A872-0BC943BF84AB}"/>
              </a:ext>
            </a:extLst>
          </p:cNvPr>
          <p:cNvGrpSpPr/>
          <p:nvPr/>
        </p:nvGrpSpPr>
        <p:grpSpPr>
          <a:xfrm>
            <a:off x="9609825" y="1416683"/>
            <a:ext cx="1758048" cy="1487151"/>
            <a:chOff x="3189814" y="1335253"/>
            <a:chExt cx="1758048" cy="1487151"/>
          </a:xfrm>
        </p:grpSpPr>
        <p:grpSp>
          <p:nvGrpSpPr>
            <p:cNvPr id="53" name="Group 52">
              <a:extLst>
                <a:ext uri="{FF2B5EF4-FFF2-40B4-BE49-F238E27FC236}">
                  <a16:creationId xmlns:a16="http://schemas.microsoft.com/office/drawing/2014/main" id="{99BC257E-FD2E-4B98-85EF-01195D51D1B6}"/>
                </a:ext>
              </a:extLst>
            </p:cNvPr>
            <p:cNvGrpSpPr/>
            <p:nvPr/>
          </p:nvGrpSpPr>
          <p:grpSpPr>
            <a:xfrm>
              <a:off x="3260695" y="1335253"/>
              <a:ext cx="1620285" cy="1487151"/>
              <a:chOff x="5428218" y="1861025"/>
              <a:chExt cx="1620285" cy="1487151"/>
            </a:xfrm>
          </p:grpSpPr>
          <p:grpSp>
            <p:nvGrpSpPr>
              <p:cNvPr id="34" name="Group 33">
                <a:extLst>
                  <a:ext uri="{FF2B5EF4-FFF2-40B4-BE49-F238E27FC236}">
                    <a16:creationId xmlns:a16="http://schemas.microsoft.com/office/drawing/2014/main" id="{705AE446-32A5-4519-881A-3970098C7EF3}"/>
                  </a:ext>
                </a:extLst>
              </p:cNvPr>
              <p:cNvGrpSpPr/>
              <p:nvPr/>
            </p:nvGrpSpPr>
            <p:grpSpPr>
              <a:xfrm>
                <a:off x="5428218" y="2275033"/>
                <a:ext cx="1620285" cy="1073143"/>
                <a:chOff x="6667736" y="2005965"/>
                <a:chExt cx="1351124" cy="894873"/>
              </a:xfrm>
            </p:grpSpPr>
            <p:sp>
              <p:nvSpPr>
                <p:cNvPr id="35" name="Freeform: Shape 34">
                  <a:extLst>
                    <a:ext uri="{FF2B5EF4-FFF2-40B4-BE49-F238E27FC236}">
                      <a16:creationId xmlns:a16="http://schemas.microsoft.com/office/drawing/2014/main" id="{5A8BA082-75B2-434A-8463-CB1E1A7CF210}"/>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CDCBF0-D472-41C3-B77D-537386C0238D}"/>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Freeform: Shape 36">
                  <a:extLst>
                    <a:ext uri="{FF2B5EF4-FFF2-40B4-BE49-F238E27FC236}">
                      <a16:creationId xmlns:a16="http://schemas.microsoft.com/office/drawing/2014/main" id="{DA91A760-EE6F-4957-BA31-2A6129F9A0F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Oval 37">
                  <a:extLst>
                    <a:ext uri="{FF2B5EF4-FFF2-40B4-BE49-F238E27FC236}">
                      <a16:creationId xmlns:a16="http://schemas.microsoft.com/office/drawing/2014/main" id="{E87DB7A2-BDB3-47D1-B940-E415565E4AE2}"/>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67CD9D9-E23D-4508-8DED-E8B8451B6B1E}"/>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B6E1CC75-4D16-4EFD-8720-C9773224AF24}"/>
                  </a:ext>
                </a:extLst>
              </p:cNvPr>
              <p:cNvSpPr txBox="1"/>
              <p:nvPr/>
            </p:nvSpPr>
            <p:spPr>
              <a:xfrm>
                <a:off x="5706357" y="1861025"/>
                <a:ext cx="1060008" cy="369332"/>
              </a:xfrm>
              <a:prstGeom prst="rect">
                <a:avLst/>
              </a:prstGeom>
              <a:noFill/>
            </p:spPr>
            <p:txBody>
              <a:bodyPr wrap="square" rtlCol="0">
                <a:spAutoFit/>
              </a:bodyPr>
              <a:lstStyle/>
              <a:p>
                <a:pPr algn="ctr"/>
                <a:r>
                  <a:rPr lang="en-US" dirty="0"/>
                  <a:t>X | Y</a:t>
                </a:r>
              </a:p>
            </p:txBody>
          </p:sp>
        </p:grpSp>
        <p:sp>
          <p:nvSpPr>
            <p:cNvPr id="63" name="TextBox 62">
              <a:extLst>
                <a:ext uri="{FF2B5EF4-FFF2-40B4-BE49-F238E27FC236}">
                  <a16:creationId xmlns:a16="http://schemas.microsoft.com/office/drawing/2014/main" id="{DED48D10-3A03-4D70-AAFF-14B944C73513}"/>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73" name="Group 72">
            <a:extLst>
              <a:ext uri="{FF2B5EF4-FFF2-40B4-BE49-F238E27FC236}">
                <a16:creationId xmlns:a16="http://schemas.microsoft.com/office/drawing/2014/main" id="{A2D15AD1-40DA-41E2-A511-057F4AFCFBEC}"/>
              </a:ext>
            </a:extLst>
          </p:cNvPr>
          <p:cNvGrpSpPr/>
          <p:nvPr/>
        </p:nvGrpSpPr>
        <p:grpSpPr>
          <a:xfrm>
            <a:off x="5239089" y="1447013"/>
            <a:ext cx="1758048" cy="1487153"/>
            <a:chOff x="3189814" y="1335253"/>
            <a:chExt cx="1758048" cy="1487153"/>
          </a:xfrm>
        </p:grpSpPr>
        <p:grpSp>
          <p:nvGrpSpPr>
            <p:cNvPr id="74" name="Group 73">
              <a:extLst>
                <a:ext uri="{FF2B5EF4-FFF2-40B4-BE49-F238E27FC236}">
                  <a16:creationId xmlns:a16="http://schemas.microsoft.com/office/drawing/2014/main" id="{024BF153-EB22-43C5-BACE-4DD39C93B299}"/>
                </a:ext>
              </a:extLst>
            </p:cNvPr>
            <p:cNvGrpSpPr/>
            <p:nvPr/>
          </p:nvGrpSpPr>
          <p:grpSpPr>
            <a:xfrm>
              <a:off x="3260695" y="1335253"/>
              <a:ext cx="1617143" cy="1487153"/>
              <a:chOff x="5428218" y="1861025"/>
              <a:chExt cx="1617143" cy="1487153"/>
            </a:xfrm>
          </p:grpSpPr>
          <p:grpSp>
            <p:nvGrpSpPr>
              <p:cNvPr id="76" name="Group 75">
                <a:extLst>
                  <a:ext uri="{FF2B5EF4-FFF2-40B4-BE49-F238E27FC236}">
                    <a16:creationId xmlns:a16="http://schemas.microsoft.com/office/drawing/2014/main" id="{BFF56ECA-4BBC-48C3-A555-80362FBE209A}"/>
                  </a:ext>
                </a:extLst>
              </p:cNvPr>
              <p:cNvGrpSpPr/>
              <p:nvPr/>
            </p:nvGrpSpPr>
            <p:grpSpPr>
              <a:xfrm>
                <a:off x="5428218" y="2281316"/>
                <a:ext cx="1617143" cy="1066862"/>
                <a:chOff x="6667736" y="2011203"/>
                <a:chExt cx="1348504" cy="889635"/>
              </a:xfrm>
            </p:grpSpPr>
            <p:sp>
              <p:nvSpPr>
                <p:cNvPr id="78" name="Freeform: Shape 77">
                  <a:extLst>
                    <a:ext uri="{FF2B5EF4-FFF2-40B4-BE49-F238E27FC236}">
                      <a16:creationId xmlns:a16="http://schemas.microsoft.com/office/drawing/2014/main" id="{6CA03B8F-8A5D-4076-A06D-671E22C8A43A}"/>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459C6754-DD3F-4BB3-BD69-D68123EFB142}"/>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1" name="Oval 80">
                  <a:extLst>
                    <a:ext uri="{FF2B5EF4-FFF2-40B4-BE49-F238E27FC236}">
                      <a16:creationId xmlns:a16="http://schemas.microsoft.com/office/drawing/2014/main" id="{2ED42E8A-B456-47DE-9C0D-9F21613DFFD3}"/>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5EE882E-006F-4B80-A20E-14222F732F43}"/>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A367B6FE-A0F6-419F-ABC2-527FABD1536F}"/>
                  </a:ext>
                </a:extLst>
              </p:cNvPr>
              <p:cNvSpPr txBox="1"/>
              <p:nvPr/>
            </p:nvSpPr>
            <p:spPr>
              <a:xfrm>
                <a:off x="5706357" y="1861025"/>
                <a:ext cx="1060008" cy="369332"/>
              </a:xfrm>
              <a:prstGeom prst="rect">
                <a:avLst/>
              </a:prstGeom>
              <a:noFill/>
            </p:spPr>
            <p:txBody>
              <a:bodyPr wrap="square" rtlCol="0">
                <a:spAutoFit/>
              </a:bodyPr>
              <a:lstStyle/>
              <a:p>
                <a:pPr algn="ctr"/>
                <a:r>
                  <a:rPr lang="en-US" dirty="0"/>
                  <a:t>X</a:t>
                </a:r>
              </a:p>
            </p:txBody>
          </p:sp>
        </p:grpSp>
        <p:sp>
          <p:nvSpPr>
            <p:cNvPr id="75" name="TextBox 74">
              <a:extLst>
                <a:ext uri="{FF2B5EF4-FFF2-40B4-BE49-F238E27FC236}">
                  <a16:creationId xmlns:a16="http://schemas.microsoft.com/office/drawing/2014/main" id="{02572DF3-7C5F-4828-8082-44736F6C48BF}"/>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83" name="Group 82">
            <a:extLst>
              <a:ext uri="{FF2B5EF4-FFF2-40B4-BE49-F238E27FC236}">
                <a16:creationId xmlns:a16="http://schemas.microsoft.com/office/drawing/2014/main" id="{E6E35FDE-A4D8-4214-8052-520588CCE0C8}"/>
              </a:ext>
            </a:extLst>
          </p:cNvPr>
          <p:cNvGrpSpPr/>
          <p:nvPr/>
        </p:nvGrpSpPr>
        <p:grpSpPr>
          <a:xfrm>
            <a:off x="7389445" y="1443862"/>
            <a:ext cx="1758048" cy="1480871"/>
            <a:chOff x="3189814" y="1335253"/>
            <a:chExt cx="1758048" cy="1480871"/>
          </a:xfrm>
        </p:grpSpPr>
        <p:grpSp>
          <p:nvGrpSpPr>
            <p:cNvPr id="84" name="Group 83">
              <a:extLst>
                <a:ext uri="{FF2B5EF4-FFF2-40B4-BE49-F238E27FC236}">
                  <a16:creationId xmlns:a16="http://schemas.microsoft.com/office/drawing/2014/main" id="{1CEB256E-25AB-475A-BDCE-E74E3DD72BFE}"/>
                </a:ext>
              </a:extLst>
            </p:cNvPr>
            <p:cNvGrpSpPr/>
            <p:nvPr/>
          </p:nvGrpSpPr>
          <p:grpSpPr>
            <a:xfrm>
              <a:off x="3269550" y="1335253"/>
              <a:ext cx="1611430" cy="1480871"/>
              <a:chOff x="5437073" y="1861025"/>
              <a:chExt cx="1611430" cy="1480871"/>
            </a:xfrm>
          </p:grpSpPr>
          <p:grpSp>
            <p:nvGrpSpPr>
              <p:cNvPr id="86" name="Group 85">
                <a:extLst>
                  <a:ext uri="{FF2B5EF4-FFF2-40B4-BE49-F238E27FC236}">
                    <a16:creationId xmlns:a16="http://schemas.microsoft.com/office/drawing/2014/main" id="{E63BFE51-6E1C-4337-98B8-4349F5636851}"/>
                  </a:ext>
                </a:extLst>
              </p:cNvPr>
              <p:cNvGrpSpPr/>
              <p:nvPr/>
            </p:nvGrpSpPr>
            <p:grpSpPr>
              <a:xfrm>
                <a:off x="5437073" y="2275034"/>
                <a:ext cx="1611430" cy="1066862"/>
                <a:chOff x="6675120" y="2005965"/>
                <a:chExt cx="1343740" cy="889635"/>
              </a:xfrm>
            </p:grpSpPr>
            <p:sp>
              <p:nvSpPr>
                <p:cNvPr id="88" name="Freeform: Shape 87">
                  <a:extLst>
                    <a:ext uri="{FF2B5EF4-FFF2-40B4-BE49-F238E27FC236}">
                      <a16:creationId xmlns:a16="http://schemas.microsoft.com/office/drawing/2014/main" id="{F08B29BC-90C8-4B7F-9DF9-6B3C8196ABA7}"/>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F72CE6AB-CA3B-4DEC-8A4E-4D7B604604B0}"/>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Oval 90">
                  <a:extLst>
                    <a:ext uri="{FF2B5EF4-FFF2-40B4-BE49-F238E27FC236}">
                      <a16:creationId xmlns:a16="http://schemas.microsoft.com/office/drawing/2014/main" id="{2B8C9964-B8C9-429E-8C9F-E0DAD3E50D0C}"/>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6B8772B-35A1-4114-9627-C1C41B1EEE2A}"/>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2C4E7B6A-D015-483C-AA17-9B1ABFAB44C4}"/>
                  </a:ext>
                </a:extLst>
              </p:cNvPr>
              <p:cNvSpPr txBox="1"/>
              <p:nvPr/>
            </p:nvSpPr>
            <p:spPr>
              <a:xfrm>
                <a:off x="5706357" y="1861025"/>
                <a:ext cx="1060008" cy="369332"/>
              </a:xfrm>
              <a:prstGeom prst="rect">
                <a:avLst/>
              </a:prstGeom>
              <a:noFill/>
            </p:spPr>
            <p:txBody>
              <a:bodyPr wrap="square" rtlCol="0">
                <a:spAutoFit/>
              </a:bodyPr>
              <a:lstStyle/>
              <a:p>
                <a:pPr algn="ctr"/>
                <a:r>
                  <a:rPr lang="en-US" dirty="0"/>
                  <a:t>Y</a:t>
                </a:r>
              </a:p>
            </p:txBody>
          </p:sp>
        </p:grpSp>
        <p:sp>
          <p:nvSpPr>
            <p:cNvPr id="85" name="TextBox 84">
              <a:extLst>
                <a:ext uri="{FF2B5EF4-FFF2-40B4-BE49-F238E27FC236}">
                  <a16:creationId xmlns:a16="http://schemas.microsoft.com/office/drawing/2014/main" id="{486D363F-8E42-4B61-B1EA-42E93A2D0B26}"/>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93" name="Group 92">
            <a:extLst>
              <a:ext uri="{FF2B5EF4-FFF2-40B4-BE49-F238E27FC236}">
                <a16:creationId xmlns:a16="http://schemas.microsoft.com/office/drawing/2014/main" id="{C49AAE65-9DF3-4C58-84D7-09562582F955}"/>
              </a:ext>
            </a:extLst>
          </p:cNvPr>
          <p:cNvGrpSpPr/>
          <p:nvPr/>
        </p:nvGrpSpPr>
        <p:grpSpPr>
          <a:xfrm>
            <a:off x="9596660" y="3588596"/>
            <a:ext cx="1758048" cy="1480869"/>
            <a:chOff x="3189814" y="1335253"/>
            <a:chExt cx="1758048" cy="1480869"/>
          </a:xfrm>
        </p:grpSpPr>
        <p:grpSp>
          <p:nvGrpSpPr>
            <p:cNvPr id="94" name="Group 93">
              <a:extLst>
                <a:ext uri="{FF2B5EF4-FFF2-40B4-BE49-F238E27FC236}">
                  <a16:creationId xmlns:a16="http://schemas.microsoft.com/office/drawing/2014/main" id="{4AD12157-EBE7-470F-8742-CB94FE9E18A0}"/>
                </a:ext>
              </a:extLst>
            </p:cNvPr>
            <p:cNvGrpSpPr/>
            <p:nvPr/>
          </p:nvGrpSpPr>
          <p:grpSpPr>
            <a:xfrm>
              <a:off x="3269550" y="1335253"/>
              <a:ext cx="1608288" cy="1480869"/>
              <a:chOff x="5437073" y="1861025"/>
              <a:chExt cx="1608288" cy="1480869"/>
            </a:xfrm>
          </p:grpSpPr>
          <p:grpSp>
            <p:nvGrpSpPr>
              <p:cNvPr id="96" name="Group 95">
                <a:extLst>
                  <a:ext uri="{FF2B5EF4-FFF2-40B4-BE49-F238E27FC236}">
                    <a16:creationId xmlns:a16="http://schemas.microsoft.com/office/drawing/2014/main" id="{BD507AFC-F343-44C9-9581-6A5E37DF82D6}"/>
                  </a:ext>
                </a:extLst>
              </p:cNvPr>
              <p:cNvGrpSpPr/>
              <p:nvPr/>
            </p:nvGrpSpPr>
            <p:grpSpPr>
              <a:xfrm>
                <a:off x="5437073" y="2281886"/>
                <a:ext cx="1608288" cy="1060008"/>
                <a:chOff x="6675120" y="2011680"/>
                <a:chExt cx="1341120" cy="883920"/>
              </a:xfrm>
            </p:grpSpPr>
            <p:sp>
              <p:nvSpPr>
                <p:cNvPr id="98" name="Freeform: Shape 97">
                  <a:extLst>
                    <a:ext uri="{FF2B5EF4-FFF2-40B4-BE49-F238E27FC236}">
                      <a16:creationId xmlns:a16="http://schemas.microsoft.com/office/drawing/2014/main" id="{61733DEC-1FD0-4A04-83D8-D9FC4F2A6804}"/>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AA20B63D-F3D2-4FAA-88B4-2A47309401F9}"/>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7944403D-846A-452C-B367-DADDF1A91B95}"/>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B80BE7A6-7F00-46D6-B3D4-7124232DCCC6}"/>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95" name="TextBox 94">
              <a:extLst>
                <a:ext uri="{FF2B5EF4-FFF2-40B4-BE49-F238E27FC236}">
                  <a16:creationId xmlns:a16="http://schemas.microsoft.com/office/drawing/2014/main" id="{60240169-334C-4550-B971-E6D0BEA97620}"/>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03" name="Group 102">
            <a:extLst>
              <a:ext uri="{FF2B5EF4-FFF2-40B4-BE49-F238E27FC236}">
                <a16:creationId xmlns:a16="http://schemas.microsoft.com/office/drawing/2014/main" id="{2FBA0DF8-0A23-4516-AFB6-FE4E3A364A46}"/>
              </a:ext>
            </a:extLst>
          </p:cNvPr>
          <p:cNvGrpSpPr/>
          <p:nvPr/>
        </p:nvGrpSpPr>
        <p:grpSpPr>
          <a:xfrm>
            <a:off x="5230885" y="3527455"/>
            <a:ext cx="1758048" cy="1487153"/>
            <a:chOff x="3189814" y="1335253"/>
            <a:chExt cx="1758048" cy="1487153"/>
          </a:xfrm>
        </p:grpSpPr>
        <p:grpSp>
          <p:nvGrpSpPr>
            <p:cNvPr id="104" name="Group 103">
              <a:extLst>
                <a:ext uri="{FF2B5EF4-FFF2-40B4-BE49-F238E27FC236}">
                  <a16:creationId xmlns:a16="http://schemas.microsoft.com/office/drawing/2014/main" id="{7B92E0AA-9376-443F-A764-0BC05A732388}"/>
                </a:ext>
              </a:extLst>
            </p:cNvPr>
            <p:cNvGrpSpPr/>
            <p:nvPr/>
          </p:nvGrpSpPr>
          <p:grpSpPr>
            <a:xfrm>
              <a:off x="3260695" y="1335253"/>
              <a:ext cx="1617143" cy="1487153"/>
              <a:chOff x="5428218" y="1861025"/>
              <a:chExt cx="1617143" cy="1487153"/>
            </a:xfrm>
          </p:grpSpPr>
          <p:grpSp>
            <p:nvGrpSpPr>
              <p:cNvPr id="106" name="Group 105">
                <a:extLst>
                  <a:ext uri="{FF2B5EF4-FFF2-40B4-BE49-F238E27FC236}">
                    <a16:creationId xmlns:a16="http://schemas.microsoft.com/office/drawing/2014/main" id="{DC579D23-AF08-4FD7-93F8-871AD6CF12A1}"/>
                  </a:ext>
                </a:extLst>
              </p:cNvPr>
              <p:cNvGrpSpPr/>
              <p:nvPr/>
            </p:nvGrpSpPr>
            <p:grpSpPr>
              <a:xfrm>
                <a:off x="5428218" y="2281316"/>
                <a:ext cx="1617143" cy="1066862"/>
                <a:chOff x="6667736" y="2011203"/>
                <a:chExt cx="1348504" cy="889635"/>
              </a:xfrm>
            </p:grpSpPr>
            <p:sp>
              <p:nvSpPr>
                <p:cNvPr id="110" name="Freeform: Shape 109">
                  <a:extLst>
                    <a:ext uri="{FF2B5EF4-FFF2-40B4-BE49-F238E27FC236}">
                      <a16:creationId xmlns:a16="http://schemas.microsoft.com/office/drawing/2014/main" id="{D1D1BCAC-D9EA-44A0-B655-F7AB821DD87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1" name="Oval 110">
                  <a:extLst>
                    <a:ext uri="{FF2B5EF4-FFF2-40B4-BE49-F238E27FC236}">
                      <a16:creationId xmlns:a16="http://schemas.microsoft.com/office/drawing/2014/main" id="{0913E402-0F57-40BB-A248-D3ADB3F2ACD5}"/>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444EB6E-5A72-4E7E-A9A2-3E916183AD22}"/>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C90650BF-9E2F-4B1E-BF5A-DA56399C82C9}"/>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05" name="TextBox 104">
              <a:extLst>
                <a:ext uri="{FF2B5EF4-FFF2-40B4-BE49-F238E27FC236}">
                  <a16:creationId xmlns:a16="http://schemas.microsoft.com/office/drawing/2014/main" id="{DE7B8758-F405-4ADE-B0D0-06C86974B6A5}"/>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13" name="Group 112">
            <a:extLst>
              <a:ext uri="{FF2B5EF4-FFF2-40B4-BE49-F238E27FC236}">
                <a16:creationId xmlns:a16="http://schemas.microsoft.com/office/drawing/2014/main" id="{B228AA4C-4045-461B-8255-BB71F9498B96}"/>
              </a:ext>
            </a:extLst>
          </p:cNvPr>
          <p:cNvGrpSpPr/>
          <p:nvPr/>
        </p:nvGrpSpPr>
        <p:grpSpPr>
          <a:xfrm>
            <a:off x="7389445" y="3603177"/>
            <a:ext cx="1758048" cy="1480871"/>
            <a:chOff x="3189814" y="1335253"/>
            <a:chExt cx="1758048" cy="1480871"/>
          </a:xfrm>
        </p:grpSpPr>
        <p:grpSp>
          <p:nvGrpSpPr>
            <p:cNvPr id="114" name="Group 113">
              <a:extLst>
                <a:ext uri="{FF2B5EF4-FFF2-40B4-BE49-F238E27FC236}">
                  <a16:creationId xmlns:a16="http://schemas.microsoft.com/office/drawing/2014/main" id="{C3001B2B-A670-47FF-8ABF-60BCF4312D25}"/>
                </a:ext>
              </a:extLst>
            </p:cNvPr>
            <p:cNvGrpSpPr/>
            <p:nvPr/>
          </p:nvGrpSpPr>
          <p:grpSpPr>
            <a:xfrm>
              <a:off x="3269550" y="1335253"/>
              <a:ext cx="1611430" cy="1480871"/>
              <a:chOff x="5437073" y="1861025"/>
              <a:chExt cx="1611430" cy="1480871"/>
            </a:xfrm>
          </p:grpSpPr>
          <p:grpSp>
            <p:nvGrpSpPr>
              <p:cNvPr id="116" name="Group 115">
                <a:extLst>
                  <a:ext uri="{FF2B5EF4-FFF2-40B4-BE49-F238E27FC236}">
                    <a16:creationId xmlns:a16="http://schemas.microsoft.com/office/drawing/2014/main" id="{F572CCD1-74F5-4475-A6C5-AF3712B4F139}"/>
                  </a:ext>
                </a:extLst>
              </p:cNvPr>
              <p:cNvGrpSpPr/>
              <p:nvPr/>
            </p:nvGrpSpPr>
            <p:grpSpPr>
              <a:xfrm>
                <a:off x="5437073" y="2275034"/>
                <a:ext cx="1611430" cy="1066862"/>
                <a:chOff x="6675120" y="2005965"/>
                <a:chExt cx="1343740" cy="889635"/>
              </a:xfrm>
            </p:grpSpPr>
            <p:sp>
              <p:nvSpPr>
                <p:cNvPr id="119" name="Freeform: Shape 118">
                  <a:extLst>
                    <a:ext uri="{FF2B5EF4-FFF2-40B4-BE49-F238E27FC236}">
                      <a16:creationId xmlns:a16="http://schemas.microsoft.com/office/drawing/2014/main" id="{6C4CDBDA-8FAF-4BC3-9472-106C10F951D8}"/>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1" name="Oval 120">
                  <a:extLst>
                    <a:ext uri="{FF2B5EF4-FFF2-40B4-BE49-F238E27FC236}">
                      <a16:creationId xmlns:a16="http://schemas.microsoft.com/office/drawing/2014/main" id="{F0F74E04-06C6-4FF8-82EC-03119FE9E55A}"/>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A7AB1FA-C149-46F7-8DF8-638770FC23A4}"/>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8C4BFE2F-2D07-49DA-A2E3-BDEA11E99792}"/>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15" name="TextBox 114">
              <a:extLst>
                <a:ext uri="{FF2B5EF4-FFF2-40B4-BE49-F238E27FC236}">
                  <a16:creationId xmlns:a16="http://schemas.microsoft.com/office/drawing/2014/main" id="{E3CA1AD3-148B-45D9-A24F-D8881CC609EE}"/>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23" name="Group 122">
            <a:extLst>
              <a:ext uri="{FF2B5EF4-FFF2-40B4-BE49-F238E27FC236}">
                <a16:creationId xmlns:a16="http://schemas.microsoft.com/office/drawing/2014/main" id="{EC11ADDF-05C3-44C3-85EB-E2988288D199}"/>
              </a:ext>
            </a:extLst>
          </p:cNvPr>
          <p:cNvGrpSpPr/>
          <p:nvPr/>
        </p:nvGrpSpPr>
        <p:grpSpPr>
          <a:xfrm>
            <a:off x="7389445" y="5294547"/>
            <a:ext cx="1758048" cy="1487151"/>
            <a:chOff x="3189814" y="1335253"/>
            <a:chExt cx="1758048" cy="1487151"/>
          </a:xfrm>
        </p:grpSpPr>
        <p:grpSp>
          <p:nvGrpSpPr>
            <p:cNvPr id="124" name="Group 123">
              <a:extLst>
                <a:ext uri="{FF2B5EF4-FFF2-40B4-BE49-F238E27FC236}">
                  <a16:creationId xmlns:a16="http://schemas.microsoft.com/office/drawing/2014/main" id="{2AF11F8A-73FA-45CE-8977-8FFED4F81172}"/>
                </a:ext>
              </a:extLst>
            </p:cNvPr>
            <p:cNvGrpSpPr/>
            <p:nvPr/>
          </p:nvGrpSpPr>
          <p:grpSpPr>
            <a:xfrm>
              <a:off x="3260695" y="1335253"/>
              <a:ext cx="1620285" cy="1487151"/>
              <a:chOff x="5428218" y="1861025"/>
              <a:chExt cx="1620285" cy="1487151"/>
            </a:xfrm>
          </p:grpSpPr>
          <p:grpSp>
            <p:nvGrpSpPr>
              <p:cNvPr id="126" name="Group 125">
                <a:extLst>
                  <a:ext uri="{FF2B5EF4-FFF2-40B4-BE49-F238E27FC236}">
                    <a16:creationId xmlns:a16="http://schemas.microsoft.com/office/drawing/2014/main" id="{4FD02200-2212-4B65-A6EE-AA69290383FE}"/>
                  </a:ext>
                </a:extLst>
              </p:cNvPr>
              <p:cNvGrpSpPr/>
              <p:nvPr/>
            </p:nvGrpSpPr>
            <p:grpSpPr>
              <a:xfrm>
                <a:off x="5428218" y="2275033"/>
                <a:ext cx="1620285" cy="1073143"/>
                <a:chOff x="6667736" y="2005965"/>
                <a:chExt cx="1351124" cy="894873"/>
              </a:xfrm>
            </p:grpSpPr>
            <p:sp>
              <p:nvSpPr>
                <p:cNvPr id="129" name="Freeform: Shape 128">
                  <a:extLst>
                    <a:ext uri="{FF2B5EF4-FFF2-40B4-BE49-F238E27FC236}">
                      <a16:creationId xmlns:a16="http://schemas.microsoft.com/office/drawing/2014/main" id="{79656ED0-F620-4E10-B853-3BA88C8E12E4}"/>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0" name="Freeform: Shape 129">
                  <a:extLst>
                    <a:ext uri="{FF2B5EF4-FFF2-40B4-BE49-F238E27FC236}">
                      <a16:creationId xmlns:a16="http://schemas.microsoft.com/office/drawing/2014/main" id="{AD335B42-C131-46C5-B90E-6D71D008C6CE}"/>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31" name="Oval 130">
                  <a:extLst>
                    <a:ext uri="{FF2B5EF4-FFF2-40B4-BE49-F238E27FC236}">
                      <a16:creationId xmlns:a16="http://schemas.microsoft.com/office/drawing/2014/main" id="{7CDC58F9-3129-4694-97B5-B974650BC097}"/>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80EE2E-AD01-41C4-9CC6-C9AACFAF8AA1}"/>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2DF32136-24AC-4046-8053-4E108715C23A}"/>
                  </a:ext>
                </a:extLst>
              </p:cNvPr>
              <p:cNvSpPr txBox="1"/>
              <p:nvPr/>
            </p:nvSpPr>
            <p:spPr>
              <a:xfrm>
                <a:off x="5706357" y="1861025"/>
                <a:ext cx="1060008" cy="369332"/>
              </a:xfrm>
              <a:prstGeom prst="rect">
                <a:avLst/>
              </a:prstGeom>
              <a:noFill/>
            </p:spPr>
            <p:txBody>
              <a:bodyPr wrap="square" rtlCol="0">
                <a:spAutoFit/>
              </a:bodyPr>
              <a:lstStyle/>
              <a:p>
                <a:pPr algn="ctr"/>
                <a:r>
                  <a:rPr lang="en-US" dirty="0" err="1"/>
                  <a:t>xor</a:t>
                </a:r>
                <a:r>
                  <a:rPr lang="en-US" dirty="0"/>
                  <a:t>(x, y)</a:t>
                </a:r>
              </a:p>
            </p:txBody>
          </p:sp>
        </p:grpSp>
        <p:sp>
          <p:nvSpPr>
            <p:cNvPr id="125" name="TextBox 124">
              <a:extLst>
                <a:ext uri="{FF2B5EF4-FFF2-40B4-BE49-F238E27FC236}">
                  <a16:creationId xmlns:a16="http://schemas.microsoft.com/office/drawing/2014/main" id="{090CCB26-315D-4BAA-A5B3-9EFAB06EC71A}"/>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sp>
        <p:nvSpPr>
          <p:cNvPr id="134" name="Content Placeholder 133">
            <a:extLst>
              <a:ext uri="{FF2B5EF4-FFF2-40B4-BE49-F238E27FC236}">
                <a16:creationId xmlns:a16="http://schemas.microsoft.com/office/drawing/2014/main" id="{0FD79038-D280-455A-A422-060F23E3CC11}"/>
              </a:ext>
            </a:extLst>
          </p:cNvPr>
          <p:cNvSpPr>
            <a:spLocks noGrp="1"/>
          </p:cNvSpPr>
          <p:nvPr>
            <p:ph idx="1"/>
          </p:nvPr>
        </p:nvSpPr>
        <p:spPr>
          <a:xfrm>
            <a:off x="838200" y="1825625"/>
            <a:ext cx="3881079" cy="3258423"/>
          </a:xfrm>
        </p:spPr>
        <p:txBody>
          <a:bodyPr/>
          <a:lstStyle/>
          <a:p>
            <a:r>
              <a:rPr lang="en-US" dirty="0"/>
              <a:t>&amp; means “and”</a:t>
            </a:r>
          </a:p>
          <a:p>
            <a:r>
              <a:rPr lang="en-US" dirty="0"/>
              <a:t>| means “or”</a:t>
            </a:r>
          </a:p>
          <a:p>
            <a:r>
              <a:rPr lang="en-US" dirty="0"/>
              <a:t>! means “not”</a:t>
            </a:r>
          </a:p>
          <a:p>
            <a:endParaRPr lang="en-US" dirty="0"/>
          </a:p>
          <a:p>
            <a:r>
              <a:rPr lang="en-US" dirty="0" err="1"/>
              <a:t>xor</a:t>
            </a:r>
            <a:r>
              <a:rPr lang="en-US" dirty="0"/>
              <a:t>() is a rare command</a:t>
            </a:r>
          </a:p>
        </p:txBody>
      </p:sp>
    </p:spTree>
    <p:extLst>
      <p:ext uri="{BB962C8B-B14F-4D97-AF65-F5344CB8AC3E}">
        <p14:creationId xmlns:p14="http://schemas.microsoft.com/office/powerpoint/2010/main" val="2353840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4" name="Slide Number Placeholder 3">
            <a:extLst>
              <a:ext uri="{FF2B5EF4-FFF2-40B4-BE49-F238E27FC236}">
                <a16:creationId xmlns:a16="http://schemas.microsoft.com/office/drawing/2014/main" id="{3EAD32F6-B5F8-40D9-821A-D7B8FF7B4909}"/>
              </a:ext>
            </a:extLst>
          </p:cNvPr>
          <p:cNvSpPr>
            <a:spLocks noGrp="1"/>
          </p:cNvSpPr>
          <p:nvPr>
            <p:ph type="sldNum" sz="quarter" idx="12"/>
          </p:nvPr>
        </p:nvSpPr>
        <p:spPr/>
        <p:txBody>
          <a:bodyPr/>
          <a:lstStyle/>
          <a:p>
            <a:fld id="{6D95AE55-B5F4-483D-AEFF-E8059F5502F5}" type="slidenum">
              <a:rPr lang="en-US" smtClean="0"/>
              <a:t>31</a:t>
            </a:fld>
            <a:endParaRPr lang="en-US"/>
          </a:p>
        </p:txBody>
      </p:sp>
    </p:spTree>
    <p:extLst>
      <p:ext uri="{BB962C8B-B14F-4D97-AF65-F5344CB8AC3E}">
        <p14:creationId xmlns:p14="http://schemas.microsoft.com/office/powerpoint/2010/main" val="164087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20A45654-F597-43B6-87C4-622C87198FD2}"/>
              </a:ext>
            </a:extLst>
          </p:cNvPr>
          <p:cNvSpPr>
            <a:spLocks noGrp="1"/>
          </p:cNvSpPr>
          <p:nvPr>
            <p:ph type="sldNum" sz="quarter" idx="12"/>
          </p:nvPr>
        </p:nvSpPr>
        <p:spPr/>
        <p:txBody>
          <a:bodyPr/>
          <a:lstStyle/>
          <a:p>
            <a:fld id="{6D95AE55-B5F4-483D-AEFF-E8059F5502F5}" type="slidenum">
              <a:rPr lang="en-US" smtClean="0"/>
              <a:t>32</a:t>
            </a:fld>
            <a:endParaRPr lang="en-US"/>
          </a:p>
        </p:txBody>
      </p:sp>
    </p:spTree>
    <p:extLst>
      <p:ext uri="{BB962C8B-B14F-4D97-AF65-F5344CB8AC3E}">
        <p14:creationId xmlns:p14="http://schemas.microsoft.com/office/powerpoint/2010/main" val="2618777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70BC-DAF3-4E1F-8373-220FF58C39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8AF674B-2C5B-4D49-8D7B-10A2BD43CFB6}"/>
              </a:ext>
            </a:extLst>
          </p:cNvPr>
          <p:cNvSpPr>
            <a:spLocks noGrp="1"/>
          </p:cNvSpPr>
          <p:nvPr>
            <p:ph idx="1"/>
          </p:nvPr>
        </p:nvSpPr>
        <p:spPr>
          <a:xfrm>
            <a:off x="838201" y="1825625"/>
            <a:ext cx="6185598" cy="4605320"/>
          </a:xfrm>
        </p:spPr>
        <p:txBody>
          <a:bodyPr>
            <a:normAutofit/>
          </a:bodyPr>
          <a:lstStyle/>
          <a:p>
            <a:r>
              <a:rPr lang="en-US" dirty="0"/>
              <a:t>What is a variable?</a:t>
            </a:r>
          </a:p>
          <a:p>
            <a:endParaRPr lang="en-US" dirty="0"/>
          </a:p>
          <a:p>
            <a:r>
              <a:rPr lang="en-US" dirty="0"/>
              <a:t>Variable Naming:</a:t>
            </a:r>
          </a:p>
          <a:p>
            <a:r>
              <a:rPr lang="en-US" dirty="0"/>
              <a:t>NEVER name something the same as a function (e.g., “mean”)</a:t>
            </a:r>
          </a:p>
          <a:p>
            <a:r>
              <a:rPr lang="en-US" dirty="0"/>
              <a:t>Can’t start with a number</a:t>
            </a:r>
          </a:p>
          <a:p>
            <a:r>
              <a:rPr lang="en-US" dirty="0"/>
              <a:t>Can’t contain a space</a:t>
            </a:r>
          </a:p>
          <a:p>
            <a:r>
              <a:rPr lang="en-US" dirty="0"/>
              <a:t>Make it unique and memorable</a:t>
            </a:r>
          </a:p>
          <a:p>
            <a:r>
              <a:rPr lang="en-US" dirty="0"/>
              <a:t>Upper vs lowercase </a:t>
            </a:r>
          </a:p>
          <a:p>
            <a:endParaRPr lang="en-US" dirty="0"/>
          </a:p>
        </p:txBody>
      </p:sp>
      <p:sp>
        <p:nvSpPr>
          <p:cNvPr id="4" name="Slide Number Placeholder 3">
            <a:extLst>
              <a:ext uri="{FF2B5EF4-FFF2-40B4-BE49-F238E27FC236}">
                <a16:creationId xmlns:a16="http://schemas.microsoft.com/office/drawing/2014/main" id="{AFBDA466-2DAD-4427-9ECE-858DDA860018}"/>
              </a:ext>
            </a:extLst>
          </p:cNvPr>
          <p:cNvSpPr>
            <a:spLocks noGrp="1"/>
          </p:cNvSpPr>
          <p:nvPr>
            <p:ph type="sldNum" sz="quarter" idx="12"/>
          </p:nvPr>
        </p:nvSpPr>
        <p:spPr/>
        <p:txBody>
          <a:bodyPr/>
          <a:lstStyle/>
          <a:p>
            <a:fld id="{6D95AE55-B5F4-483D-AEFF-E8059F5502F5}" type="slidenum">
              <a:rPr lang="en-US" smtClean="0"/>
              <a:t>33</a:t>
            </a:fld>
            <a:endParaRPr lang="en-US"/>
          </a:p>
        </p:txBody>
      </p:sp>
      <p:sp>
        <p:nvSpPr>
          <p:cNvPr id="5" name="TextBox 4">
            <a:extLst>
              <a:ext uri="{FF2B5EF4-FFF2-40B4-BE49-F238E27FC236}">
                <a16:creationId xmlns:a16="http://schemas.microsoft.com/office/drawing/2014/main" id="{05CBBF39-D719-45DD-A504-F6FBDDCA0B94}"/>
              </a:ext>
            </a:extLst>
          </p:cNvPr>
          <p:cNvSpPr txBox="1"/>
          <p:nvPr/>
        </p:nvSpPr>
        <p:spPr>
          <a:xfrm>
            <a:off x="7849437" y="1985885"/>
            <a:ext cx="3073122" cy="1569660"/>
          </a:xfrm>
          <a:prstGeom prst="rect">
            <a:avLst/>
          </a:prstGeom>
          <a:noFill/>
          <a:ln w="57150">
            <a:solidFill>
              <a:schemeClr val="accent6"/>
            </a:solidFill>
          </a:ln>
        </p:spPr>
        <p:txBody>
          <a:bodyPr wrap="square" rtlCol="0">
            <a:spAutoFit/>
          </a:bodyPr>
          <a:lstStyle/>
          <a:p>
            <a:pPr algn="ctr"/>
            <a:r>
              <a:rPr lang="en-US" sz="2400" b="1" dirty="0"/>
              <a:t>Good</a:t>
            </a:r>
          </a:p>
          <a:p>
            <a:r>
              <a:rPr lang="en-US" sz="2400" dirty="0"/>
              <a:t>juneaurain_2005-2019</a:t>
            </a:r>
          </a:p>
          <a:p>
            <a:r>
              <a:rPr lang="en-US" sz="2400" dirty="0" err="1"/>
              <a:t>blackcod_surveycount</a:t>
            </a:r>
            <a:endParaRPr lang="en-US" sz="2400" dirty="0"/>
          </a:p>
          <a:p>
            <a:r>
              <a:rPr lang="en-US" sz="2400" dirty="0" err="1"/>
              <a:t>tanner_chela</a:t>
            </a:r>
            <a:endParaRPr lang="en-US" sz="2400" dirty="0"/>
          </a:p>
        </p:txBody>
      </p:sp>
      <p:sp>
        <p:nvSpPr>
          <p:cNvPr id="7" name="TextBox 6">
            <a:extLst>
              <a:ext uri="{FF2B5EF4-FFF2-40B4-BE49-F238E27FC236}">
                <a16:creationId xmlns:a16="http://schemas.microsoft.com/office/drawing/2014/main" id="{A8C407C3-D7A7-4C2D-B8C1-A25CBA6FEB14}"/>
              </a:ext>
            </a:extLst>
          </p:cNvPr>
          <p:cNvSpPr txBox="1"/>
          <p:nvPr/>
        </p:nvSpPr>
        <p:spPr>
          <a:xfrm>
            <a:off x="7849438" y="4128285"/>
            <a:ext cx="3073122" cy="1938992"/>
          </a:xfrm>
          <a:prstGeom prst="rect">
            <a:avLst/>
          </a:prstGeom>
          <a:noFill/>
          <a:ln w="57150">
            <a:solidFill>
              <a:srgbClr val="C00000"/>
            </a:solidFill>
          </a:ln>
        </p:spPr>
        <p:txBody>
          <a:bodyPr wrap="square" rtlCol="0">
            <a:spAutoFit/>
          </a:bodyPr>
          <a:lstStyle/>
          <a:p>
            <a:pPr algn="ctr"/>
            <a:r>
              <a:rPr lang="en-US" sz="2400" b="1" dirty="0"/>
              <a:t>Bad</a:t>
            </a:r>
          </a:p>
          <a:p>
            <a:r>
              <a:rPr lang="en-US" sz="2400" dirty="0"/>
              <a:t>x</a:t>
            </a:r>
          </a:p>
          <a:p>
            <a:r>
              <a:rPr lang="en-US" sz="2400" dirty="0"/>
              <a:t>dataframe1</a:t>
            </a:r>
          </a:p>
          <a:p>
            <a:r>
              <a:rPr lang="en-US" sz="2400" dirty="0"/>
              <a:t>mean</a:t>
            </a:r>
          </a:p>
          <a:p>
            <a:r>
              <a:rPr lang="en-US" sz="2400" dirty="0"/>
              <a:t>weight</a:t>
            </a:r>
          </a:p>
        </p:txBody>
      </p:sp>
    </p:spTree>
    <p:extLst>
      <p:ext uri="{BB962C8B-B14F-4D97-AF65-F5344CB8AC3E}">
        <p14:creationId xmlns:p14="http://schemas.microsoft.com/office/powerpoint/2010/main" val="85335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 Revisited</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825624"/>
            <a:ext cx="6537290" cy="4667251"/>
          </a:xfrm>
        </p:spPr>
        <p:txBody>
          <a:bodyPr>
            <a:noAutofit/>
          </a:bodyPr>
          <a:lstStyle/>
          <a:p>
            <a:pPr marL="0" indent="0">
              <a:buNone/>
            </a:pPr>
            <a:r>
              <a:rPr lang="en-US" sz="3600" dirty="0"/>
              <a:t>Some common errors:</a:t>
            </a:r>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37544"/>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Errors </a:t>
            </a:r>
            <a:r>
              <a:rPr lang="en-US" dirty="0" err="1"/>
              <a:t>Revisted</a:t>
            </a:r>
            <a:r>
              <a:rPr lang="en-US" dirty="0"/>
              <a:t> cont.</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extLst>
              <p:ext uri="{D42A27DB-BD31-4B8C-83A1-F6EECF244321}">
                <p14:modId xmlns:p14="http://schemas.microsoft.com/office/powerpoint/2010/main" val="3550625978"/>
              </p:ext>
            </p:extLst>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7F8-B0B7-49B8-9131-D0D0143D5E07}"/>
              </a:ext>
            </a:extLst>
          </p:cNvPr>
          <p:cNvSpPr>
            <a:spLocks noGrp="1"/>
          </p:cNvSpPr>
          <p:nvPr>
            <p:ph type="title"/>
          </p:nvPr>
        </p:nvSpPr>
        <p:spPr/>
        <p:txBody>
          <a:bodyPr/>
          <a:lstStyle/>
          <a:p>
            <a:r>
              <a:rPr lang="en-US" dirty="0"/>
              <a:t>Stop! And Restarting</a:t>
            </a:r>
          </a:p>
        </p:txBody>
      </p:sp>
      <p:sp>
        <p:nvSpPr>
          <p:cNvPr id="3" name="Content Placeholder 2">
            <a:extLst>
              <a:ext uri="{FF2B5EF4-FFF2-40B4-BE49-F238E27FC236}">
                <a16:creationId xmlns:a16="http://schemas.microsoft.com/office/drawing/2014/main" id="{7EFCDCE9-A13B-4518-BF6C-69EF9291F3D7}"/>
              </a:ext>
            </a:extLst>
          </p:cNvPr>
          <p:cNvSpPr>
            <a:spLocks noGrp="1"/>
          </p:cNvSpPr>
          <p:nvPr>
            <p:ph idx="1"/>
          </p:nvPr>
        </p:nvSpPr>
        <p:spPr/>
        <p:txBody>
          <a:bodyPr/>
          <a:lstStyle/>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4" name="Slide Number Placeholder 3">
            <a:extLst>
              <a:ext uri="{FF2B5EF4-FFF2-40B4-BE49-F238E27FC236}">
                <a16:creationId xmlns:a16="http://schemas.microsoft.com/office/drawing/2014/main" id="{9B189068-6A85-4CE4-B975-0551D0606AFF}"/>
              </a:ext>
            </a:extLst>
          </p:cNvPr>
          <p:cNvSpPr>
            <a:spLocks noGrp="1"/>
          </p:cNvSpPr>
          <p:nvPr>
            <p:ph type="sldNum" sz="quarter" idx="12"/>
          </p:nvPr>
        </p:nvSpPr>
        <p:spPr/>
        <p:txBody>
          <a:bodyPr/>
          <a:lstStyle/>
          <a:p>
            <a:fld id="{6D95AE55-B5F4-483D-AEFF-E8059F5502F5}" type="slidenum">
              <a:rPr lang="en-US" smtClean="0"/>
              <a:t>36</a:t>
            </a:fld>
            <a:endParaRPr lang="en-US"/>
          </a:p>
        </p:txBody>
      </p:sp>
    </p:spTree>
    <p:extLst>
      <p:ext uri="{BB962C8B-B14F-4D97-AF65-F5344CB8AC3E}">
        <p14:creationId xmlns:p14="http://schemas.microsoft.com/office/powerpoint/2010/main" val="1477459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Tree>
    <p:extLst>
      <p:ext uri="{BB962C8B-B14F-4D97-AF65-F5344CB8AC3E}">
        <p14:creationId xmlns:p14="http://schemas.microsoft.com/office/powerpoint/2010/main" val="2155162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6"/>
            <a:ext cx="4884174" cy="321420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3416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pPr marL="0" indent="0">
              <a:buNone/>
            </a:pPr>
            <a:endParaRPr lang="en-US" dirty="0">
              <a:latin typeface="Consolas" panose="020B0609020204030204" pitchFamily="49" charset="0"/>
            </a:endParaRPr>
          </a:p>
        </p:txBody>
      </p:sp>
      <p:pic>
        <p:nvPicPr>
          <p:cNvPr id="9" name="Graphic 8" descr="Checkmark">
            <a:extLst>
              <a:ext uri="{FF2B5EF4-FFF2-40B4-BE49-F238E27FC236}">
                <a16:creationId xmlns:a16="http://schemas.microsoft.com/office/drawing/2014/main" id="{DB1B3E28-9775-44C2-827F-F73D5A165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4920" y="3312042"/>
            <a:ext cx="914400" cy="914400"/>
          </a:xfrm>
          <a:prstGeom prst="rect">
            <a:avLst/>
          </a:prstGeom>
        </p:spPr>
      </p:pic>
      <p:pic>
        <p:nvPicPr>
          <p:cNvPr id="11" name="Graphic 10" descr="Checkmark">
            <a:extLst>
              <a:ext uri="{FF2B5EF4-FFF2-40B4-BE49-F238E27FC236}">
                <a16:creationId xmlns:a16="http://schemas.microsoft.com/office/drawing/2014/main" id="{C4F17122-93F6-4CD8-AEB7-CD480AAA8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517" y="2397642"/>
            <a:ext cx="914400" cy="914400"/>
          </a:xfrm>
          <a:prstGeom prst="rect">
            <a:avLst/>
          </a:prstGeom>
        </p:spPr>
      </p:pic>
      <p:pic>
        <p:nvPicPr>
          <p:cNvPr id="13" name="Graphic 12" descr="Checkmark">
            <a:extLst>
              <a:ext uri="{FF2B5EF4-FFF2-40B4-BE49-F238E27FC236}">
                <a16:creationId xmlns:a16="http://schemas.microsoft.com/office/drawing/2014/main" id="{D15B4166-17B4-46FB-A837-60237F180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647" y="2971800"/>
            <a:ext cx="914400" cy="914400"/>
          </a:xfrm>
          <a:prstGeom prst="rect">
            <a:avLst/>
          </a:prstGeom>
        </p:spPr>
      </p:pic>
      <p:sp>
        <p:nvSpPr>
          <p:cNvPr id="14" name="Content Placeholder 2">
            <a:extLst>
              <a:ext uri="{FF2B5EF4-FFF2-40B4-BE49-F238E27FC236}">
                <a16:creationId xmlns:a16="http://schemas.microsoft.com/office/drawing/2014/main" id="{0DAAB178-C51A-4F15-BCC3-5083AF7871CA}"/>
              </a:ext>
            </a:extLst>
          </p:cNvPr>
          <p:cNvSpPr txBox="1">
            <a:spLocks/>
          </p:cNvSpPr>
          <p:nvPr/>
        </p:nvSpPr>
        <p:spPr>
          <a:xfrm>
            <a:off x="658762" y="5434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didn’t these run? </a:t>
            </a:r>
          </a:p>
          <a:p>
            <a:pPr marL="0" indent="0">
              <a:buFont typeface="Arial" panose="020B0604020202020204" pitchFamily="34" charset="0"/>
              <a:buNone/>
            </a:pPr>
            <a:r>
              <a:rPr lang="en-US" dirty="0"/>
              <a:t>Case sensitivity, combining types, and calling an object that doesn’t exist</a:t>
            </a:r>
          </a:p>
          <a:p>
            <a:pPr marL="0" indent="0">
              <a:buFont typeface="Arial" panose="020B0604020202020204" pitchFamily="34" charset="0"/>
              <a:buNone/>
            </a:pPr>
            <a:endParaRPr lang="en-US" dirty="0">
              <a:latin typeface="Consolas" panose="020B0609020204030204" pitchFamily="49" charset="0"/>
            </a:endParaRPr>
          </a:p>
          <a:p>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1E13AA94-92F4-4841-85A4-62F5837CB986}"/>
              </a:ext>
            </a:extLst>
          </p:cNvPr>
          <p:cNvSpPr txBox="1">
            <a:spLocks/>
          </p:cNvSpPr>
          <p:nvPr/>
        </p:nvSpPr>
        <p:spPr>
          <a:xfrm>
            <a:off x="6290188" y="5434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didn’t these run? </a:t>
            </a:r>
          </a:p>
          <a:p>
            <a:pPr marL="0" indent="0">
              <a:buFont typeface="Arial" panose="020B0604020202020204" pitchFamily="34" charset="0"/>
              <a:buNone/>
            </a:pPr>
            <a:r>
              <a:rPr lang="en-US" sz="2400" dirty="0"/>
              <a:t>Case sensitivity, used wrong code inputs</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
        <p:nvSpPr>
          <p:cNvPr id="4" name="Slide Number Placeholder 3">
            <a:extLst>
              <a:ext uri="{FF2B5EF4-FFF2-40B4-BE49-F238E27FC236}">
                <a16:creationId xmlns:a16="http://schemas.microsoft.com/office/drawing/2014/main" id="{A3DF053F-1EA2-4813-819C-FEB0B755A00F}"/>
              </a:ext>
            </a:extLst>
          </p:cNvPr>
          <p:cNvSpPr>
            <a:spLocks noGrp="1"/>
          </p:cNvSpPr>
          <p:nvPr>
            <p:ph type="sldNum" sz="quarter" idx="12"/>
          </p:nvPr>
        </p:nvSpPr>
        <p:spPr/>
        <p:txBody>
          <a:bodyPr/>
          <a:lstStyle/>
          <a:p>
            <a:fld id="{6D95AE55-B5F4-483D-AEFF-E8059F5502F5}" type="slidenum">
              <a:rPr lang="en-US" smtClean="0"/>
              <a:t>38</a:t>
            </a:fld>
            <a:endParaRPr lang="en-US"/>
          </a:p>
        </p:txBody>
      </p:sp>
    </p:spTree>
    <p:extLst>
      <p:ext uri="{BB962C8B-B14F-4D97-AF65-F5344CB8AC3E}">
        <p14:creationId xmlns:p14="http://schemas.microsoft.com/office/powerpoint/2010/main" val="367372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4214-BE5A-4A4E-84D4-E2140628103F}"/>
              </a:ext>
            </a:extLst>
          </p:cNvPr>
          <p:cNvSpPr>
            <a:spLocks noGrp="1"/>
          </p:cNvSpPr>
          <p:nvPr>
            <p:ph type="title"/>
          </p:nvPr>
        </p:nvSpPr>
        <p:spPr/>
        <p:txBody>
          <a:bodyPr/>
          <a:lstStyle/>
          <a:p>
            <a:r>
              <a:rPr lang="en-US" sz="6000" b="1" dirty="0"/>
              <a:t>3 – Working With </a:t>
            </a:r>
            <a:r>
              <a:rPr lang="en-US" sz="6000" b="1" i="1" dirty="0"/>
              <a:t>Your</a:t>
            </a:r>
            <a:r>
              <a:rPr lang="en-US" sz="6000" b="1" dirty="0"/>
              <a:t> Data</a:t>
            </a:r>
            <a:endParaRPr lang="en-US" dirty="0"/>
          </a:p>
        </p:txBody>
      </p:sp>
      <p:sp>
        <p:nvSpPr>
          <p:cNvPr id="3" name="Text Placeholder 2">
            <a:extLst>
              <a:ext uri="{FF2B5EF4-FFF2-40B4-BE49-F238E27FC236}">
                <a16:creationId xmlns:a16="http://schemas.microsoft.com/office/drawing/2014/main" id="{822C827F-694E-41F8-8209-DFE86AD1BEAF}"/>
              </a:ext>
            </a:extLst>
          </p:cNvPr>
          <p:cNvSpPr>
            <a:spLocks noGrp="1"/>
          </p:cNvSpPr>
          <p:nvPr>
            <p:ph type="body" idx="1"/>
          </p:nvPr>
        </p:nvSpPr>
        <p:spPr/>
        <p:txBody>
          <a:bodyPr/>
          <a:lstStyle/>
          <a:p>
            <a:r>
              <a:rPr lang="en-US" dirty="0"/>
              <a:t>It’s cooler than the underside of your pillow</a:t>
            </a:r>
          </a:p>
        </p:txBody>
      </p:sp>
      <p:sp>
        <p:nvSpPr>
          <p:cNvPr id="4" name="Slide Number Placeholder 3">
            <a:extLst>
              <a:ext uri="{FF2B5EF4-FFF2-40B4-BE49-F238E27FC236}">
                <a16:creationId xmlns:a16="http://schemas.microsoft.com/office/drawing/2014/main" id="{0B03CD59-2C96-4253-86C0-99BCB81C6E32}"/>
              </a:ext>
            </a:extLst>
          </p:cNvPr>
          <p:cNvSpPr>
            <a:spLocks noGrp="1"/>
          </p:cNvSpPr>
          <p:nvPr>
            <p:ph type="sldNum" sz="quarter" idx="12"/>
          </p:nvPr>
        </p:nvSpPr>
        <p:spPr/>
        <p:txBody>
          <a:bodyPr/>
          <a:lstStyle/>
          <a:p>
            <a:fld id="{6D95AE55-B5F4-483D-AEFF-E8059F5502F5}" type="slidenum">
              <a:rPr lang="en-US" smtClean="0"/>
              <a:t>39</a:t>
            </a:fld>
            <a:endParaRPr lang="en-US"/>
          </a:p>
        </p:txBody>
      </p:sp>
    </p:spTree>
    <p:extLst>
      <p:ext uri="{BB962C8B-B14F-4D97-AF65-F5344CB8AC3E}">
        <p14:creationId xmlns:p14="http://schemas.microsoft.com/office/powerpoint/2010/main" val="90992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lnSpcReduction="10000"/>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a:p>
            <a:endParaRPr lang="en-US" dirty="0"/>
          </a:p>
          <a:p>
            <a:r>
              <a:rPr lang="en-US" dirty="0"/>
              <a:t>One remote teaching request: if possible, keep video on that way I can see your faces</a:t>
            </a:r>
          </a:p>
        </p:txBody>
      </p:sp>
      <p:sp>
        <p:nvSpPr>
          <p:cNvPr id="4" name="Slide Number Placeholder 3">
            <a:extLst>
              <a:ext uri="{FF2B5EF4-FFF2-40B4-BE49-F238E27FC236}">
                <a16:creationId xmlns:a16="http://schemas.microsoft.com/office/drawing/2014/main" id="{9A1141B8-1F0E-4345-83AE-70BD3C99C4EA}"/>
              </a:ext>
            </a:extLst>
          </p:cNvPr>
          <p:cNvSpPr>
            <a:spLocks noGrp="1"/>
          </p:cNvSpPr>
          <p:nvPr>
            <p:ph type="sldNum" sz="quarter" idx="12"/>
          </p:nvPr>
        </p:nvSpPr>
        <p:spPr/>
        <p:txBody>
          <a:bodyPr/>
          <a:lstStyle/>
          <a:p>
            <a:fld id="{6D95AE55-B5F4-483D-AEFF-E8059F5502F5}" type="slidenum">
              <a:rPr lang="en-US" smtClean="0"/>
              <a:t>4</a:t>
            </a:fld>
            <a:endParaRPr lang="en-US"/>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4" name="Slide Number Placeholder 3">
            <a:extLst>
              <a:ext uri="{FF2B5EF4-FFF2-40B4-BE49-F238E27FC236}">
                <a16:creationId xmlns:a16="http://schemas.microsoft.com/office/drawing/2014/main" id="{27861926-771C-4845-867D-37F507B597D2}"/>
              </a:ext>
            </a:extLst>
          </p:cNvPr>
          <p:cNvSpPr>
            <a:spLocks noGrp="1"/>
          </p:cNvSpPr>
          <p:nvPr>
            <p:ph type="sldNum" sz="quarter" idx="12"/>
          </p:nvPr>
        </p:nvSpPr>
        <p:spPr/>
        <p:txBody>
          <a:bodyPr/>
          <a:lstStyle/>
          <a:p>
            <a:fld id="{6D95AE55-B5F4-483D-AEFF-E8059F5502F5}" type="slidenum">
              <a:rPr lang="en-US" smtClean="0"/>
              <a:t>40</a:t>
            </a:fld>
            <a:endParaRPr lang="en-US"/>
          </a:p>
        </p:txBody>
      </p:sp>
    </p:spTree>
    <p:extLst>
      <p:ext uri="{BB962C8B-B14F-4D97-AF65-F5344CB8AC3E}">
        <p14:creationId xmlns:p14="http://schemas.microsoft.com/office/powerpoint/2010/main" val="3077266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“output”, etc. </a:t>
            </a:r>
          </a:p>
        </p:txBody>
      </p:sp>
      <p:sp>
        <p:nvSpPr>
          <p:cNvPr id="4" name="Slide Number Placeholder 3">
            <a:extLst>
              <a:ext uri="{FF2B5EF4-FFF2-40B4-BE49-F238E27FC236}">
                <a16:creationId xmlns:a16="http://schemas.microsoft.com/office/drawing/2014/main" id="{B69BCCE6-6E45-4090-B8BA-986D360FB80E}"/>
              </a:ext>
            </a:extLst>
          </p:cNvPr>
          <p:cNvSpPr>
            <a:spLocks noGrp="1"/>
          </p:cNvSpPr>
          <p:nvPr>
            <p:ph type="sldNum" sz="quarter" idx="12"/>
          </p:nvPr>
        </p:nvSpPr>
        <p:spPr/>
        <p:txBody>
          <a:bodyPr/>
          <a:lstStyle/>
          <a:p>
            <a:fld id="{6D95AE55-B5F4-483D-AEFF-E8059F5502F5}" type="slidenum">
              <a:rPr lang="en-US" smtClean="0"/>
              <a:t>41</a:t>
            </a:fld>
            <a:endParaRPr lang="en-US"/>
          </a:p>
        </p:txBody>
      </p:sp>
    </p:spTree>
    <p:extLst>
      <p:ext uri="{BB962C8B-B14F-4D97-AF65-F5344CB8AC3E}">
        <p14:creationId xmlns:p14="http://schemas.microsoft.com/office/powerpoint/2010/main" val="176933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5892209" cy="4947315"/>
          </a:xfrm>
        </p:spPr>
        <p:txBody>
          <a:bodyPr>
            <a:normAutofit/>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a:t>
            </a:r>
          </a:p>
          <a:p>
            <a:r>
              <a:rPr lang="en-US" dirty="0"/>
              <a:t> After this, you load it into R by running library(“</a:t>
            </a:r>
            <a:r>
              <a:rPr lang="en-US" dirty="0" err="1"/>
              <a:t>packagename</a:t>
            </a:r>
            <a:r>
              <a:rPr lang="en-US" dirty="0"/>
              <a:t>”). </a:t>
            </a:r>
          </a:p>
          <a:p>
            <a:r>
              <a:rPr lang="en-US" dirty="0"/>
              <a:t>You’ll need to load your libraries every time you restart R, so add the libraries you’ll need for that specific script at the top. </a:t>
            </a:r>
          </a:p>
          <a:p>
            <a:pPr marL="0" indent="0">
              <a:buNone/>
            </a:pPr>
            <a:endParaRPr lang="en-US" dirty="0"/>
          </a:p>
        </p:txBody>
      </p:sp>
      <p:sp>
        <p:nvSpPr>
          <p:cNvPr id="4" name="Content Placeholder 2">
            <a:extLst>
              <a:ext uri="{FF2B5EF4-FFF2-40B4-BE49-F238E27FC236}">
                <a16:creationId xmlns:a16="http://schemas.microsoft.com/office/drawing/2014/main" id="{BBA5E44D-C839-4BBB-A5A2-E9D576DC7648}"/>
              </a:ext>
            </a:extLst>
          </p:cNvPr>
          <p:cNvSpPr txBox="1">
            <a:spLocks/>
          </p:cNvSpPr>
          <p:nvPr/>
        </p:nvSpPr>
        <p:spPr>
          <a:xfrm>
            <a:off x="7762422" y="3071620"/>
            <a:ext cx="4265455" cy="286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library(</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dirty="0">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07B4F63B-A2A1-4175-B8EB-917884A0DFD8}"/>
              </a:ext>
            </a:extLst>
          </p:cNvPr>
          <p:cNvCxnSpPr/>
          <p:nvPr/>
        </p:nvCxnSpPr>
        <p:spPr>
          <a:xfrm>
            <a:off x="9792054" y="2507598"/>
            <a:ext cx="350874" cy="49655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932827-00BF-4F65-A7D1-3BF337D7D765}"/>
              </a:ext>
            </a:extLst>
          </p:cNvPr>
          <p:cNvCxnSpPr>
            <a:cxnSpLocks/>
          </p:cNvCxnSpPr>
          <p:nvPr/>
        </p:nvCxnSpPr>
        <p:spPr>
          <a:xfrm flipH="1" flipV="1">
            <a:off x="8743351" y="4348153"/>
            <a:ext cx="241004" cy="47632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4742DD-5DD3-4D25-87B7-EAC7AEFC8152}"/>
              </a:ext>
            </a:extLst>
          </p:cNvPr>
          <p:cNvSpPr txBox="1"/>
          <p:nvPr/>
        </p:nvSpPr>
        <p:spPr>
          <a:xfrm>
            <a:off x="7178592" y="2168495"/>
            <a:ext cx="3370521" cy="369332"/>
          </a:xfrm>
          <a:prstGeom prst="rect">
            <a:avLst/>
          </a:prstGeom>
          <a:noFill/>
        </p:spPr>
        <p:txBody>
          <a:bodyPr wrap="square" rtlCol="0">
            <a:spAutoFit/>
          </a:bodyPr>
          <a:lstStyle/>
          <a:p>
            <a:r>
              <a:rPr lang="en-US" dirty="0"/>
              <a:t>Run Once! (until you update R)</a:t>
            </a:r>
          </a:p>
        </p:txBody>
      </p:sp>
      <p:sp>
        <p:nvSpPr>
          <p:cNvPr id="13" name="TextBox 12">
            <a:extLst>
              <a:ext uri="{FF2B5EF4-FFF2-40B4-BE49-F238E27FC236}">
                <a16:creationId xmlns:a16="http://schemas.microsoft.com/office/drawing/2014/main" id="{37F65949-DF72-47CE-8582-B858A6805EAC}"/>
              </a:ext>
            </a:extLst>
          </p:cNvPr>
          <p:cNvSpPr txBox="1"/>
          <p:nvPr/>
        </p:nvSpPr>
        <p:spPr>
          <a:xfrm>
            <a:off x="8457667" y="4824478"/>
            <a:ext cx="3370521" cy="369332"/>
          </a:xfrm>
          <a:prstGeom prst="rect">
            <a:avLst/>
          </a:prstGeom>
          <a:noFill/>
        </p:spPr>
        <p:txBody>
          <a:bodyPr wrap="square" rtlCol="0">
            <a:spAutoFit/>
          </a:bodyPr>
          <a:lstStyle/>
          <a:p>
            <a:r>
              <a:rPr lang="en-US" dirty="0"/>
              <a:t>Run every time you open R</a:t>
            </a:r>
          </a:p>
        </p:txBody>
      </p:sp>
      <p:sp>
        <p:nvSpPr>
          <p:cNvPr id="6" name="Slide Number Placeholder 5">
            <a:extLst>
              <a:ext uri="{FF2B5EF4-FFF2-40B4-BE49-F238E27FC236}">
                <a16:creationId xmlns:a16="http://schemas.microsoft.com/office/drawing/2014/main" id="{E8C0AF79-7827-4191-9596-3644F3635EE6}"/>
              </a:ext>
            </a:extLst>
          </p:cNvPr>
          <p:cNvSpPr>
            <a:spLocks noGrp="1"/>
          </p:cNvSpPr>
          <p:nvPr>
            <p:ph type="sldNum" sz="quarter" idx="12"/>
          </p:nvPr>
        </p:nvSpPr>
        <p:spPr/>
        <p:txBody>
          <a:bodyPr/>
          <a:lstStyle/>
          <a:p>
            <a:fld id="{6D95AE55-B5F4-483D-AEFF-E8059F5502F5}" type="slidenum">
              <a:rPr lang="en-US" smtClean="0"/>
              <a:t>42</a:t>
            </a:fld>
            <a:endParaRPr lang="en-US"/>
          </a:p>
        </p:txBody>
      </p:sp>
    </p:spTree>
    <p:extLst>
      <p:ext uri="{BB962C8B-B14F-4D97-AF65-F5344CB8AC3E}">
        <p14:creationId xmlns:p14="http://schemas.microsoft.com/office/powerpoint/2010/main" val="3933032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 cont.</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a:bodyPr>
          <a:lstStyle/>
          <a:p>
            <a:r>
              <a:rPr lang="en-US" dirty="0"/>
              <a:t>Common packages are the </a:t>
            </a:r>
            <a:r>
              <a:rPr lang="en-US" dirty="0" err="1"/>
              <a:t>tidyverse</a:t>
            </a:r>
            <a:r>
              <a:rPr lang="en-US" dirty="0"/>
              <a:t> collection (more on this later!),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 rename file directories), </a:t>
            </a:r>
          </a:p>
          <a:p>
            <a:pPr lvl="1"/>
            <a:r>
              <a:rPr lang="en-US" dirty="0" err="1"/>
              <a:t>cowplot</a:t>
            </a:r>
            <a:r>
              <a:rPr lang="en-US" dirty="0"/>
              <a:t> or patchwork for putting multiple plots together, </a:t>
            </a:r>
          </a:p>
          <a:p>
            <a:pPr lvl="1"/>
            <a:r>
              <a:rPr lang="en-US" dirty="0" err="1"/>
              <a:t>mgcv</a:t>
            </a:r>
            <a:r>
              <a:rPr lang="en-US" dirty="0"/>
              <a:t> or </a:t>
            </a:r>
            <a:r>
              <a:rPr lang="en-US" dirty="0" err="1"/>
              <a:t>nlme</a:t>
            </a:r>
            <a:r>
              <a:rPr lang="en-US" dirty="0"/>
              <a:t> for more advanced modeling, </a:t>
            </a:r>
          </a:p>
          <a:p>
            <a:pPr lvl="1"/>
            <a:r>
              <a:rPr lang="en-US" dirty="0"/>
              <a:t>vegan for multivariate statistics, </a:t>
            </a:r>
          </a:p>
          <a:p>
            <a:pPr lvl="1"/>
            <a:r>
              <a:rPr lang="en-US" dirty="0"/>
              <a:t>1000s of others. </a:t>
            </a:r>
          </a:p>
          <a:p>
            <a:endParaRPr lang="en-US" dirty="0"/>
          </a:p>
        </p:txBody>
      </p:sp>
      <p:sp>
        <p:nvSpPr>
          <p:cNvPr id="4" name="Slide Number Placeholder 3">
            <a:extLst>
              <a:ext uri="{FF2B5EF4-FFF2-40B4-BE49-F238E27FC236}">
                <a16:creationId xmlns:a16="http://schemas.microsoft.com/office/drawing/2014/main" id="{22964C12-17BC-4985-9798-7CBCB8B4A27B}"/>
              </a:ext>
            </a:extLst>
          </p:cNvPr>
          <p:cNvSpPr>
            <a:spLocks noGrp="1"/>
          </p:cNvSpPr>
          <p:nvPr>
            <p:ph type="sldNum" sz="quarter" idx="12"/>
          </p:nvPr>
        </p:nvSpPr>
        <p:spPr/>
        <p:txBody>
          <a:bodyPr/>
          <a:lstStyle/>
          <a:p>
            <a:fld id="{6D95AE55-B5F4-483D-AEFF-E8059F5502F5}" type="slidenum">
              <a:rPr lang="en-US" smtClean="0"/>
              <a:t>43</a:t>
            </a:fld>
            <a:endParaRPr lang="en-US"/>
          </a:p>
        </p:txBody>
      </p:sp>
    </p:spTree>
    <p:extLst>
      <p:ext uri="{BB962C8B-B14F-4D97-AF65-F5344CB8AC3E}">
        <p14:creationId xmlns:p14="http://schemas.microsoft.com/office/powerpoint/2010/main" val="2950130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
        <p:nvSpPr>
          <p:cNvPr id="2" name="Slide Number Placeholder 1">
            <a:extLst>
              <a:ext uri="{FF2B5EF4-FFF2-40B4-BE49-F238E27FC236}">
                <a16:creationId xmlns:a16="http://schemas.microsoft.com/office/drawing/2014/main" id="{F955946B-48F8-4F92-9450-1605033249B4}"/>
              </a:ext>
            </a:extLst>
          </p:cNvPr>
          <p:cNvSpPr>
            <a:spLocks noGrp="1"/>
          </p:cNvSpPr>
          <p:nvPr>
            <p:ph type="sldNum" sz="quarter" idx="12"/>
          </p:nvPr>
        </p:nvSpPr>
        <p:spPr/>
        <p:txBody>
          <a:bodyPr/>
          <a:lstStyle/>
          <a:p>
            <a:fld id="{6D95AE55-B5F4-483D-AEFF-E8059F5502F5}" type="slidenum">
              <a:rPr lang="en-US" smtClean="0"/>
              <a:t>44</a:t>
            </a:fld>
            <a:endParaRPr lang="en-US"/>
          </a:p>
        </p:txBody>
      </p:sp>
    </p:spTree>
    <p:extLst>
      <p:ext uri="{BB962C8B-B14F-4D97-AF65-F5344CB8AC3E}">
        <p14:creationId xmlns:p14="http://schemas.microsoft.com/office/powerpoint/2010/main" val="351222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Don’t use summarized data (if possible)</a:t>
            </a:r>
          </a:p>
          <a:p>
            <a:r>
              <a:rPr lang="en-US" dirty="0"/>
              <a:t>To the extent possible, do cleanup in R so that if you re-download from </a:t>
            </a:r>
            <a:r>
              <a:rPr lang="en-US" dirty="0" err="1"/>
              <a:t>OceanAK</a:t>
            </a:r>
            <a:r>
              <a:rPr lang="en-US" dirty="0"/>
              <a:t> you don’t have to spend time changing things</a:t>
            </a:r>
          </a:p>
          <a:p>
            <a:pPr lvl="1"/>
            <a:r>
              <a:rPr lang="en-US" dirty="0"/>
              <a:t>Starting out, it’s completely fine to clean things up in Excel first</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45</a:t>
            </a:fld>
            <a:endParaRPr lang="en-US"/>
          </a:p>
        </p:txBody>
      </p:sp>
    </p:spTree>
    <p:extLst>
      <p:ext uri="{BB962C8B-B14F-4D97-AF65-F5344CB8AC3E}">
        <p14:creationId xmlns:p14="http://schemas.microsoft.com/office/powerpoint/2010/main" val="3581434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838200" y="2317750"/>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46</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530832" y="232136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2733774" y="1614572"/>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5291580" y="5277759"/>
            <a:ext cx="6900420" cy="584775"/>
          </a:xfrm>
          <a:prstGeom prst="rect">
            <a:avLst/>
          </a:prstGeom>
          <a:noFill/>
        </p:spPr>
        <p:txBody>
          <a:bodyPr wrap="square" rtlCol="0">
            <a:spAutoFit/>
          </a:bodyPr>
          <a:lstStyle/>
          <a:p>
            <a:pPr algn="ctr"/>
            <a:r>
              <a:rPr lang="en-US" sz="3200" dirty="0"/>
              <a:t>Trick question! Neither are</a:t>
            </a:r>
          </a:p>
        </p:txBody>
      </p: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401346" y="2199347"/>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47</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242132" y="219607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779267" y="1623627"/>
            <a:ext cx="10341204" cy="584775"/>
          </a:xfrm>
          <a:prstGeom prst="rect">
            <a:avLst/>
          </a:prstGeom>
          <a:noFill/>
        </p:spPr>
        <p:txBody>
          <a:bodyPr wrap="square" rtlCol="0">
            <a:spAutoFit/>
          </a:bodyPr>
          <a:lstStyle/>
          <a:p>
            <a:pPr algn="ctr"/>
            <a:r>
              <a:rPr lang="en-US" sz="3200" dirty="0"/>
              <a:t>To see why, if there were a comment, which does it refer to? </a:t>
            </a:r>
          </a:p>
        </p:txBody>
      </p:sp>
      <p:sp>
        <p:nvSpPr>
          <p:cNvPr id="3" name="TextBox 2">
            <a:extLst>
              <a:ext uri="{FF2B5EF4-FFF2-40B4-BE49-F238E27FC236}">
                <a16:creationId xmlns:a16="http://schemas.microsoft.com/office/drawing/2014/main" id="{7B7D49D3-7B03-4675-B4CA-ED01FA9EB0D8}"/>
              </a:ext>
            </a:extLst>
          </p:cNvPr>
          <p:cNvSpPr txBox="1"/>
          <p:nvPr/>
        </p:nvSpPr>
        <p:spPr>
          <a:xfrm>
            <a:off x="4678848" y="2199347"/>
            <a:ext cx="1417152" cy="938719"/>
          </a:xfrm>
          <a:prstGeom prst="rect">
            <a:avLst/>
          </a:prstGeom>
          <a:noFill/>
        </p:spPr>
        <p:txBody>
          <a:bodyPr wrap="square" rtlCol="0">
            <a:spAutoFit/>
          </a:bodyPr>
          <a:lstStyle/>
          <a:p>
            <a:pPr algn="ctr"/>
            <a:r>
              <a:rPr lang="en-US" sz="1100" u="sng" dirty="0">
                <a:latin typeface="Times New Roman" panose="02020603050405020304" pitchFamily="18" charset="0"/>
                <a:cs typeface="Times New Roman" panose="02020603050405020304" pitchFamily="18" charset="0"/>
              </a:rPr>
              <a:t>Comments</a:t>
            </a:r>
          </a:p>
          <a:p>
            <a:pPr algn="ctr"/>
            <a:r>
              <a:rPr lang="en-US" sz="1100" dirty="0">
                <a:latin typeface="Times New Roman" panose="02020603050405020304" pitchFamily="18" charset="0"/>
                <a:cs typeface="Times New Roman" panose="02020603050405020304" pitchFamily="18" charset="0"/>
              </a:rPr>
              <a:t>No fish 7/24-8/25</a:t>
            </a:r>
          </a:p>
          <a:p>
            <a:pPr algn="ctr"/>
            <a:r>
              <a:rPr lang="en-US" sz="1100" dirty="0">
                <a:latin typeface="Times New Roman" panose="02020603050405020304" pitchFamily="18" charset="0"/>
                <a:cs typeface="Times New Roman" panose="02020603050405020304" pitchFamily="18" charset="0"/>
              </a:rPr>
              <a:t>Stopped early</a:t>
            </a:r>
          </a:p>
          <a:p>
            <a:pPr algn="ctr"/>
            <a:r>
              <a:rPr lang="en-US" sz="1100" dirty="0">
                <a:latin typeface="Times New Roman" panose="02020603050405020304" pitchFamily="18" charset="0"/>
                <a:cs typeface="Times New Roman" panose="02020603050405020304" pitchFamily="18" charset="0"/>
              </a:rPr>
              <a:t>Not sampling</a:t>
            </a:r>
          </a:p>
          <a:p>
            <a:pPr algn="ctr"/>
            <a:r>
              <a:rPr lang="en-US" sz="1100" dirty="0">
                <a:latin typeface="Times New Roman" panose="02020603050405020304" pitchFamily="18" charset="0"/>
                <a:cs typeface="Times New Roman" panose="02020603050405020304" pitchFamily="18" charset="0"/>
              </a:rPr>
              <a:t>Crew quit</a:t>
            </a:r>
          </a:p>
        </p:txBody>
      </p:sp>
      <p:sp>
        <p:nvSpPr>
          <p:cNvPr id="5" name="TextBox 4">
            <a:extLst>
              <a:ext uri="{FF2B5EF4-FFF2-40B4-BE49-F238E27FC236}">
                <a16:creationId xmlns:a16="http://schemas.microsoft.com/office/drawing/2014/main" id="{2D65B8F7-D383-44CC-9A96-E8B09FBC9C87}"/>
              </a:ext>
            </a:extLst>
          </p:cNvPr>
          <p:cNvSpPr txBox="1"/>
          <p:nvPr/>
        </p:nvSpPr>
        <p:spPr>
          <a:xfrm>
            <a:off x="10979068" y="2208402"/>
            <a:ext cx="1417152" cy="938719"/>
          </a:xfrm>
          <a:prstGeom prst="rect">
            <a:avLst/>
          </a:prstGeom>
          <a:noFill/>
        </p:spPr>
        <p:txBody>
          <a:bodyPr wrap="square" rtlCol="0">
            <a:spAutoFit/>
          </a:bodyPr>
          <a:lstStyle/>
          <a:p>
            <a:r>
              <a:rPr lang="en-US" sz="1100" dirty="0">
                <a:cs typeface="Times New Roman" panose="02020603050405020304" pitchFamily="18" charset="0"/>
              </a:rPr>
              <a:t>Comments</a:t>
            </a:r>
          </a:p>
          <a:p>
            <a:r>
              <a:rPr lang="en-US" sz="1100" dirty="0">
                <a:cs typeface="Times New Roman" panose="02020603050405020304" pitchFamily="18" charset="0"/>
              </a:rPr>
              <a:t>Skipped 2</a:t>
            </a:r>
          </a:p>
          <a:p>
            <a:r>
              <a:rPr lang="en-US" sz="1100" dirty="0">
                <a:cs typeface="Times New Roman" panose="02020603050405020304" pitchFamily="18" charset="0"/>
              </a:rPr>
              <a:t>Not sampling </a:t>
            </a:r>
          </a:p>
          <a:p>
            <a:r>
              <a:rPr lang="en-US" sz="1100" dirty="0">
                <a:cs typeface="Times New Roman" panose="02020603050405020304" pitchFamily="18" charset="0"/>
              </a:rPr>
              <a:t>Used pink mesh</a:t>
            </a:r>
          </a:p>
          <a:p>
            <a:r>
              <a:rPr lang="en-US" sz="1100" dirty="0">
                <a:cs typeface="Times New Roman" panose="02020603050405020304" pitchFamily="18" charset="0"/>
              </a:rPr>
              <a:t>We quit</a:t>
            </a:r>
          </a:p>
        </p:txBody>
      </p:sp>
      <p:sp>
        <p:nvSpPr>
          <p:cNvPr id="7" name="TextBox 6">
            <a:extLst>
              <a:ext uri="{FF2B5EF4-FFF2-40B4-BE49-F238E27FC236}">
                <a16:creationId xmlns:a16="http://schemas.microsoft.com/office/drawing/2014/main" id="{2ABF1737-2BF8-44BC-BDDB-39F28E09FF06}"/>
              </a:ext>
            </a:extLst>
          </p:cNvPr>
          <p:cNvSpPr txBox="1"/>
          <p:nvPr/>
        </p:nvSpPr>
        <p:spPr>
          <a:xfrm>
            <a:off x="5835214" y="4922726"/>
            <a:ext cx="6154088" cy="584775"/>
          </a:xfrm>
          <a:prstGeom prst="rect">
            <a:avLst/>
          </a:prstGeom>
          <a:noFill/>
        </p:spPr>
        <p:txBody>
          <a:bodyPr wrap="square" rtlCol="0">
            <a:spAutoFit/>
          </a:bodyPr>
          <a:lstStyle/>
          <a:p>
            <a:pPr algn="ctr"/>
            <a:r>
              <a:rPr lang="en-US" sz="3200" dirty="0"/>
              <a:t>This is pretty close to tidy though!</a:t>
            </a:r>
          </a:p>
        </p:txBody>
      </p:sp>
    </p:spTree>
    <p:extLst>
      <p:ext uri="{BB962C8B-B14F-4D97-AF65-F5344CB8AC3E}">
        <p14:creationId xmlns:p14="http://schemas.microsoft.com/office/powerpoint/2010/main" val="15667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199" y="1552353"/>
            <a:ext cx="10709635" cy="4940522"/>
          </a:xfrm>
        </p:spPr>
        <p:txBody>
          <a:bodyPr>
            <a:normAutofit fontScale="85000" lnSpcReduction="10000"/>
          </a:bodyPr>
          <a:lstStyle/>
          <a:p>
            <a:r>
              <a:rPr lang="en-US" dirty="0"/>
              <a:t>What is tidy data? From the </a:t>
            </a:r>
            <a:r>
              <a:rPr lang="en-US" dirty="0" err="1"/>
              <a:t>tidyr</a:t>
            </a:r>
            <a:r>
              <a:rPr lang="en-US" dirty="0"/>
              <a:t> overview:</a:t>
            </a:r>
          </a:p>
          <a:p>
            <a:pPr marL="0" indent="0" defTabSz="519113">
              <a:buNone/>
            </a:pPr>
            <a:r>
              <a:rPr lang="en-US" dirty="0"/>
              <a:t>	“Tidy data is data where: </a:t>
            </a:r>
          </a:p>
          <a:p>
            <a:pPr marL="1776413" indent="0" defTabSz="519113">
              <a:buNone/>
            </a:pPr>
            <a:r>
              <a:rPr lang="en-US" dirty="0"/>
              <a:t>Every column is variable.   </a:t>
            </a:r>
          </a:p>
          <a:p>
            <a:pPr marL="1776413" indent="0" defTabSz="519113">
              <a:buNone/>
            </a:pPr>
            <a:r>
              <a:rPr lang="en-US" dirty="0"/>
              <a:t>Every row is an observation. </a:t>
            </a:r>
          </a:p>
          <a:p>
            <a:pPr marL="1776413" indent="0" defTabSz="519113">
              <a:buNone/>
            </a:pPr>
            <a:r>
              <a:rPr lang="en-US" dirty="0"/>
              <a:t>Every cell is a single value.</a:t>
            </a:r>
          </a:p>
          <a:p>
            <a:pPr marL="519113" indent="0" defTabSz="519113">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a:t>
            </a:r>
          </a:p>
          <a:p>
            <a:pPr marL="914400" indent="0">
              <a:buNone/>
            </a:pPr>
            <a:endParaRPr lang="en-US" dirty="0"/>
          </a:p>
          <a:p>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4" name="Slide Number Placeholder 3">
            <a:extLst>
              <a:ext uri="{FF2B5EF4-FFF2-40B4-BE49-F238E27FC236}">
                <a16:creationId xmlns:a16="http://schemas.microsoft.com/office/drawing/2014/main" id="{511DDEB0-42E6-4B54-884E-C999C152A19C}"/>
              </a:ext>
            </a:extLst>
          </p:cNvPr>
          <p:cNvSpPr>
            <a:spLocks noGrp="1"/>
          </p:cNvSpPr>
          <p:nvPr>
            <p:ph type="sldNum" sz="quarter" idx="12"/>
          </p:nvPr>
        </p:nvSpPr>
        <p:spPr/>
        <p:txBody>
          <a:bodyPr/>
          <a:lstStyle/>
          <a:p>
            <a:fld id="{6D95AE55-B5F4-483D-AEFF-E8059F5502F5}" type="slidenum">
              <a:rPr lang="en-US" smtClean="0"/>
              <a:t>48</a:t>
            </a:fld>
            <a:endParaRPr lang="en-US"/>
          </a:p>
        </p:txBody>
      </p:sp>
    </p:spTree>
    <p:extLst>
      <p:ext uri="{BB962C8B-B14F-4D97-AF65-F5344CB8AC3E}">
        <p14:creationId xmlns:p14="http://schemas.microsoft.com/office/powerpoint/2010/main" val="2106175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49</a:t>
            </a:fld>
            <a:endParaRPr lang="en-US"/>
          </a:p>
        </p:txBody>
      </p:sp>
    </p:spTree>
    <p:extLst>
      <p:ext uri="{BB962C8B-B14F-4D97-AF65-F5344CB8AC3E}">
        <p14:creationId xmlns:p14="http://schemas.microsoft.com/office/powerpoint/2010/main" val="17094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
        <p:nvSpPr>
          <p:cNvPr id="4" name="Slide Number Placeholder 3">
            <a:extLst>
              <a:ext uri="{FF2B5EF4-FFF2-40B4-BE49-F238E27FC236}">
                <a16:creationId xmlns:a16="http://schemas.microsoft.com/office/drawing/2014/main" id="{33A2C190-AEB6-41E2-A335-3CB90DE58427}"/>
              </a:ext>
            </a:extLst>
          </p:cNvPr>
          <p:cNvSpPr>
            <a:spLocks noGrp="1"/>
          </p:cNvSpPr>
          <p:nvPr>
            <p:ph type="sldNum" sz="quarter" idx="12"/>
          </p:nvPr>
        </p:nvSpPr>
        <p:spPr/>
        <p:txBody>
          <a:bodyPr/>
          <a:lstStyle/>
          <a:p>
            <a:fld id="{6D95AE55-B5F4-483D-AEFF-E8059F5502F5}" type="slidenum">
              <a:rPr lang="en-US" smtClean="0"/>
              <a:t>5</a:t>
            </a:fld>
            <a:endParaRPr lang="en-US"/>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50</a:t>
            </a:fld>
            <a:endParaRPr lang="en-US"/>
          </a:p>
        </p:txBody>
      </p:sp>
    </p:spTree>
    <p:extLst>
      <p:ext uri="{BB962C8B-B14F-4D97-AF65-F5344CB8AC3E}">
        <p14:creationId xmlns:p14="http://schemas.microsoft.com/office/powerpoint/2010/main" val="591044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lstStyle/>
          <a:p>
            <a:pPr marL="0" indent="0">
              <a:buNone/>
            </a:pPr>
            <a:r>
              <a:rPr lang="en-US" b="1" u="sng" dirty="0"/>
              <a:t>Analysis Checklist</a:t>
            </a:r>
          </a:p>
          <a:p>
            <a:r>
              <a:rPr lang="en-US" dirty="0"/>
              <a:t>Data is:</a:t>
            </a:r>
          </a:p>
          <a:p>
            <a:pPr lvl="1"/>
            <a:r>
              <a:rPr lang="en-US" dirty="0"/>
              <a:t>QA/</a:t>
            </a:r>
            <a:r>
              <a:rPr lang="en-US" dirty="0" err="1"/>
              <a:t>QC’d</a:t>
            </a:r>
            <a:endParaRPr lang="en-US" dirty="0"/>
          </a:p>
          <a:p>
            <a:pPr lvl="1"/>
            <a:r>
              <a:rPr lang="en-US" dirty="0"/>
              <a:t>Flat file (.csv, etc.)</a:t>
            </a:r>
          </a:p>
          <a:p>
            <a:pPr lvl="1"/>
            <a:r>
              <a:rPr lang="en-US" dirty="0"/>
              <a:t>Not summarized</a:t>
            </a:r>
          </a:p>
          <a:p>
            <a:pPr lvl="1"/>
            <a:r>
              <a:rPr lang="en-US" dirty="0"/>
              <a:t>One row/observation</a:t>
            </a:r>
          </a:p>
          <a:p>
            <a:r>
              <a:rPr lang="en-US" dirty="0"/>
              <a:t>Make a new directory &amp; </a:t>
            </a:r>
            <a:r>
              <a:rPr lang="en-US" dirty="0" err="1"/>
              <a:t>RProject</a:t>
            </a:r>
            <a:endParaRPr lang="en-US" dirty="0"/>
          </a:p>
          <a:p>
            <a:endParaRPr lang="en-US"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51</a:t>
            </a:fld>
            <a:endParaRPr lang="en-US"/>
          </a:p>
        </p:txBody>
      </p:sp>
    </p:spTree>
    <p:extLst>
      <p:ext uri="{BB962C8B-B14F-4D97-AF65-F5344CB8AC3E}">
        <p14:creationId xmlns:p14="http://schemas.microsoft.com/office/powerpoint/2010/main" val="150995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r>
              <a:rPr lang="en-US" sz="2400" dirty="0"/>
              <a:t>Motivating example 1</a:t>
            </a:r>
          </a:p>
        </p:txBody>
      </p:sp>
      <p:sp>
        <p:nvSpPr>
          <p:cNvPr id="4" name="Slide Number Placeholder 3">
            <a:extLst>
              <a:ext uri="{FF2B5EF4-FFF2-40B4-BE49-F238E27FC236}">
                <a16:creationId xmlns:a16="http://schemas.microsoft.com/office/drawing/2014/main" id="{06F4C1FB-31D0-474C-AA27-B5600A6E1BA0}"/>
              </a:ext>
            </a:extLst>
          </p:cNvPr>
          <p:cNvSpPr>
            <a:spLocks noGrp="1"/>
          </p:cNvSpPr>
          <p:nvPr>
            <p:ph type="sldNum" sz="quarter" idx="12"/>
          </p:nvPr>
        </p:nvSpPr>
        <p:spPr/>
        <p:txBody>
          <a:bodyPr/>
          <a:lstStyle/>
          <a:p>
            <a:fld id="{6D95AE55-B5F4-483D-AEFF-E8059F5502F5}" type="slidenum">
              <a:rPr lang="en-US" smtClean="0"/>
              <a:t>52</a:t>
            </a:fld>
            <a:endParaRPr lang="en-US"/>
          </a:p>
        </p:txBody>
      </p:sp>
    </p:spTree>
    <p:extLst>
      <p:ext uri="{BB962C8B-B14F-4D97-AF65-F5344CB8AC3E}">
        <p14:creationId xmlns:p14="http://schemas.microsoft.com/office/powerpoint/2010/main" val="1998349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FE9A-C73A-4104-9D3E-95E042AD8A29}"/>
              </a:ext>
            </a:extLst>
          </p:cNvPr>
          <p:cNvSpPr>
            <a:spLocks noGrp="1"/>
          </p:cNvSpPr>
          <p:nvPr>
            <p:ph type="title"/>
          </p:nvPr>
        </p:nvSpPr>
        <p:spPr/>
        <p:txBody>
          <a:bodyPr/>
          <a:lstStyle/>
          <a:p>
            <a:r>
              <a:rPr lang="en-US" sz="6000" b="1" dirty="0"/>
              <a:t>4 – Basic Data Manipulation</a:t>
            </a:r>
            <a:endParaRPr lang="en-US" dirty="0"/>
          </a:p>
        </p:txBody>
      </p:sp>
      <p:sp>
        <p:nvSpPr>
          <p:cNvPr id="3" name="Text Placeholder 2">
            <a:extLst>
              <a:ext uri="{FF2B5EF4-FFF2-40B4-BE49-F238E27FC236}">
                <a16:creationId xmlns:a16="http://schemas.microsoft.com/office/drawing/2014/main" id="{7FDAC8F2-CD06-41C9-80AD-DB0CB327AE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689FBC-AF44-45C1-9E0F-B615053E6EA3}"/>
              </a:ext>
            </a:extLst>
          </p:cNvPr>
          <p:cNvSpPr>
            <a:spLocks noGrp="1"/>
          </p:cNvSpPr>
          <p:nvPr>
            <p:ph type="sldNum" sz="quarter" idx="12"/>
          </p:nvPr>
        </p:nvSpPr>
        <p:spPr/>
        <p:txBody>
          <a:bodyPr/>
          <a:lstStyle/>
          <a:p>
            <a:fld id="{6D95AE55-B5F4-483D-AEFF-E8059F5502F5}" type="slidenum">
              <a:rPr lang="en-US" smtClean="0"/>
              <a:t>53</a:t>
            </a:fld>
            <a:endParaRPr lang="en-US"/>
          </a:p>
        </p:txBody>
      </p:sp>
    </p:spTree>
    <p:extLst>
      <p:ext uri="{BB962C8B-B14F-4D97-AF65-F5344CB8AC3E}">
        <p14:creationId xmlns:p14="http://schemas.microsoft.com/office/powerpoint/2010/main" val="1953689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372-B00A-4C46-947D-7A8817FA153D}"/>
              </a:ext>
            </a:extLst>
          </p:cNvPr>
          <p:cNvSpPr>
            <a:spLocks noGrp="1"/>
          </p:cNvSpPr>
          <p:nvPr>
            <p:ph type="title"/>
          </p:nvPr>
        </p:nvSpPr>
        <p:spPr/>
        <p:txBody>
          <a:bodyPr/>
          <a:lstStyle/>
          <a:p>
            <a:r>
              <a:rPr lang="en-US" dirty="0"/>
              <a:t>What is data manipulation</a:t>
            </a:r>
          </a:p>
        </p:txBody>
      </p:sp>
      <p:sp>
        <p:nvSpPr>
          <p:cNvPr id="3" name="Content Placeholder 2">
            <a:extLst>
              <a:ext uri="{FF2B5EF4-FFF2-40B4-BE49-F238E27FC236}">
                <a16:creationId xmlns:a16="http://schemas.microsoft.com/office/drawing/2014/main" id="{F899C3D4-39EE-438C-A885-F1DFFAEB1309}"/>
              </a:ext>
            </a:extLst>
          </p:cNvPr>
          <p:cNvSpPr>
            <a:spLocks noGrp="1"/>
          </p:cNvSpPr>
          <p:nvPr>
            <p:ph idx="1"/>
          </p:nvPr>
        </p:nvSpPr>
        <p:spPr/>
        <p:txBody>
          <a:bodyPr>
            <a:normAutofit/>
          </a:bodyPr>
          <a:lstStyle/>
          <a:p>
            <a:r>
              <a:rPr lang="en-US" dirty="0"/>
              <a:t>Now that you’ve got your data into R, you’ll usually have to modify it in some way. This includes:</a:t>
            </a:r>
          </a:p>
          <a:p>
            <a:pPr lvl="1"/>
            <a:r>
              <a:rPr lang="en-US" dirty="0"/>
              <a:t>Excluding certain years or species</a:t>
            </a:r>
          </a:p>
          <a:p>
            <a:pPr lvl="1"/>
            <a:r>
              <a:rPr lang="en-US" dirty="0"/>
              <a:t>Adding a new calculated column (CPUE)</a:t>
            </a:r>
          </a:p>
          <a:p>
            <a:pPr lvl="1"/>
            <a:r>
              <a:rPr lang="en-US" dirty="0"/>
              <a:t>Pooling groups together</a:t>
            </a:r>
          </a:p>
          <a:p>
            <a:r>
              <a:rPr lang="en-US" dirty="0"/>
              <a:t>Why do this in R? </a:t>
            </a:r>
          </a:p>
          <a:p>
            <a:pPr lvl="1"/>
            <a:r>
              <a:rPr lang="en-US" dirty="0"/>
              <a:t>You’ll always have a record of what you did to your data</a:t>
            </a:r>
          </a:p>
          <a:p>
            <a:pPr lvl="1"/>
            <a:r>
              <a:rPr lang="en-US" dirty="0"/>
              <a:t>Your script can repeat process (e.g., if you re-download data out of </a:t>
            </a:r>
            <a:r>
              <a:rPr lang="en-US" dirty="0" err="1"/>
              <a:t>OceanAK</a:t>
            </a:r>
            <a:r>
              <a:rPr lang="en-US" dirty="0"/>
              <a:t> and need to rename data, add a calculated column, etc.)</a:t>
            </a:r>
          </a:p>
          <a:p>
            <a:r>
              <a:rPr lang="en-US" dirty="0"/>
              <a:t>The best package for this is “</a:t>
            </a:r>
            <a:r>
              <a:rPr lang="en-US" dirty="0" err="1"/>
              <a:t>dplyr</a:t>
            </a:r>
            <a:r>
              <a:rPr lang="en-US" dirty="0"/>
              <a:t>” (&amp; other </a:t>
            </a:r>
            <a:r>
              <a:rPr lang="en-US" dirty="0" err="1"/>
              <a:t>tidyverse</a:t>
            </a:r>
            <a:r>
              <a:rPr lang="en-US" dirty="0"/>
              <a:t> packages)</a:t>
            </a:r>
          </a:p>
        </p:txBody>
      </p:sp>
      <p:sp>
        <p:nvSpPr>
          <p:cNvPr id="4" name="Slide Number Placeholder 3">
            <a:extLst>
              <a:ext uri="{FF2B5EF4-FFF2-40B4-BE49-F238E27FC236}">
                <a16:creationId xmlns:a16="http://schemas.microsoft.com/office/drawing/2014/main" id="{028F16A9-E445-458C-AA51-BBF0E98342CB}"/>
              </a:ext>
            </a:extLst>
          </p:cNvPr>
          <p:cNvSpPr>
            <a:spLocks noGrp="1"/>
          </p:cNvSpPr>
          <p:nvPr>
            <p:ph type="sldNum" sz="quarter" idx="12"/>
          </p:nvPr>
        </p:nvSpPr>
        <p:spPr/>
        <p:txBody>
          <a:bodyPr/>
          <a:lstStyle/>
          <a:p>
            <a:fld id="{6D95AE55-B5F4-483D-AEFF-E8059F5502F5}" type="slidenum">
              <a:rPr lang="en-US" smtClean="0"/>
              <a:t>54</a:t>
            </a:fld>
            <a:endParaRPr lang="en-US"/>
          </a:p>
        </p:txBody>
      </p:sp>
    </p:spTree>
    <p:extLst>
      <p:ext uri="{BB962C8B-B14F-4D97-AF65-F5344CB8AC3E}">
        <p14:creationId xmlns:p14="http://schemas.microsoft.com/office/powerpoint/2010/main" val="588591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E60F-814F-41D3-9FFD-5BEEBBCB062D}"/>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578C06B3-CF1F-4CF3-B18F-47EE8B6236FD}"/>
              </a:ext>
            </a:extLst>
          </p:cNvPr>
          <p:cNvSpPr>
            <a:spLocks noGrp="1"/>
          </p:cNvSpPr>
          <p:nvPr>
            <p:ph idx="1"/>
          </p:nvPr>
        </p:nvSpPr>
        <p:spPr>
          <a:xfrm>
            <a:off x="838200" y="1825625"/>
            <a:ext cx="5703277" cy="4351338"/>
          </a:xfrm>
        </p:spPr>
        <p:txBody>
          <a:bodyPr/>
          <a:lstStyle/>
          <a:p>
            <a:r>
              <a:rPr lang="en-US" dirty="0"/>
              <a:t>You’ll often need to exclude or subset a group of data</a:t>
            </a:r>
          </a:p>
          <a:p>
            <a:r>
              <a:rPr lang="en-US" dirty="0"/>
              <a:t>Use filter() to keep certain rows</a:t>
            </a:r>
          </a:p>
          <a:p>
            <a:r>
              <a:rPr lang="en-US" dirty="0"/>
              <a:t>You might want to exclude NAs</a:t>
            </a:r>
          </a:p>
          <a:p>
            <a:pPr lvl="1"/>
            <a:r>
              <a:rPr lang="en-US" dirty="0"/>
              <a:t>This is a little trickier because something can’t be equal to an unknown. Use is.na()</a:t>
            </a:r>
          </a:p>
          <a:p>
            <a:endParaRPr lang="en-US" dirty="0"/>
          </a:p>
        </p:txBody>
      </p:sp>
      <p:sp>
        <p:nvSpPr>
          <p:cNvPr id="4" name="Slide Number Placeholder 3">
            <a:extLst>
              <a:ext uri="{FF2B5EF4-FFF2-40B4-BE49-F238E27FC236}">
                <a16:creationId xmlns:a16="http://schemas.microsoft.com/office/drawing/2014/main" id="{C9901F58-56F1-4CDA-A0BB-047F14899052}"/>
              </a:ext>
            </a:extLst>
          </p:cNvPr>
          <p:cNvSpPr>
            <a:spLocks noGrp="1"/>
          </p:cNvSpPr>
          <p:nvPr>
            <p:ph type="sldNum" sz="quarter" idx="12"/>
          </p:nvPr>
        </p:nvSpPr>
        <p:spPr/>
        <p:txBody>
          <a:bodyPr/>
          <a:lstStyle/>
          <a:p>
            <a:fld id="{6D95AE55-B5F4-483D-AEFF-E8059F5502F5}" type="slidenum">
              <a:rPr lang="en-US" smtClean="0"/>
              <a:t>55</a:t>
            </a:fld>
            <a:endParaRPr lang="en-US"/>
          </a:p>
        </p:txBody>
      </p:sp>
      <p:sp>
        <p:nvSpPr>
          <p:cNvPr id="6" name="Content Placeholder 2">
            <a:extLst>
              <a:ext uri="{FF2B5EF4-FFF2-40B4-BE49-F238E27FC236}">
                <a16:creationId xmlns:a16="http://schemas.microsoft.com/office/drawing/2014/main" id="{50318540-DBD4-4148-8CA4-EACB379B7866}"/>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Species != “Pink salmon”)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!is.na(Length))</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 Year == 2019)</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&amp; Year == 2019)</a:t>
            </a:r>
          </a:p>
          <a:p>
            <a:pPr marL="0" indent="0">
              <a:buNone/>
            </a:pPr>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F2CB2B3A-681B-43A6-ABAF-1827D29A1F73}"/>
              </a:ext>
            </a:extLst>
          </p:cNvPr>
          <p:cNvSpPr/>
          <p:nvPr/>
        </p:nvSpPr>
        <p:spPr>
          <a:xfrm>
            <a:off x="6783572" y="4923693"/>
            <a:ext cx="5244584" cy="793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321EA5-EA82-41D5-B7F3-260DC237BF3F}"/>
              </a:ext>
            </a:extLst>
          </p:cNvPr>
          <p:cNvSpPr txBox="1"/>
          <p:nvPr/>
        </p:nvSpPr>
        <p:spPr>
          <a:xfrm>
            <a:off x="6783572" y="5786477"/>
            <a:ext cx="3908809" cy="369332"/>
          </a:xfrm>
          <a:prstGeom prst="rect">
            <a:avLst/>
          </a:prstGeom>
          <a:noFill/>
        </p:spPr>
        <p:txBody>
          <a:bodyPr wrap="square" rtlCol="0">
            <a:spAutoFit/>
          </a:bodyPr>
          <a:lstStyle/>
          <a:p>
            <a:r>
              <a:rPr lang="en-US" dirty="0"/>
              <a:t>This would return no rows. Why?</a:t>
            </a:r>
          </a:p>
        </p:txBody>
      </p:sp>
      <p:sp>
        <p:nvSpPr>
          <p:cNvPr id="8" name="TextBox 7">
            <a:extLst>
              <a:ext uri="{FF2B5EF4-FFF2-40B4-BE49-F238E27FC236}">
                <a16:creationId xmlns:a16="http://schemas.microsoft.com/office/drawing/2014/main" id="{88403AA6-E7B2-4976-877E-DA47C3EB0C6F}"/>
              </a:ext>
            </a:extLst>
          </p:cNvPr>
          <p:cNvSpPr txBox="1"/>
          <p:nvPr/>
        </p:nvSpPr>
        <p:spPr>
          <a:xfrm>
            <a:off x="6773196" y="6117399"/>
            <a:ext cx="3908809" cy="369332"/>
          </a:xfrm>
          <a:prstGeom prst="rect">
            <a:avLst/>
          </a:prstGeom>
          <a:noFill/>
        </p:spPr>
        <p:txBody>
          <a:bodyPr wrap="square" rtlCol="0">
            <a:spAutoFit/>
          </a:bodyPr>
          <a:lstStyle/>
          <a:p>
            <a:r>
              <a:rPr lang="en-US" dirty="0"/>
              <a:t>Year can’t be 2018 AND 2019</a:t>
            </a:r>
          </a:p>
        </p:txBody>
      </p:sp>
    </p:spTree>
    <p:extLst>
      <p:ext uri="{BB962C8B-B14F-4D97-AF65-F5344CB8AC3E}">
        <p14:creationId xmlns:p14="http://schemas.microsoft.com/office/powerpoint/2010/main" val="23209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9144-F5D6-4025-8D1C-275D551FCAE9}"/>
              </a:ext>
            </a:extLst>
          </p:cNvPr>
          <p:cNvSpPr>
            <a:spLocks noGrp="1"/>
          </p:cNvSpPr>
          <p:nvPr>
            <p:ph type="title"/>
          </p:nvPr>
        </p:nvSpPr>
        <p:spPr/>
        <p:txBody>
          <a:bodyPr/>
          <a:lstStyle/>
          <a:p>
            <a:r>
              <a:rPr lang="en-US" dirty="0"/>
              <a:t>Rename Columns</a:t>
            </a:r>
          </a:p>
        </p:txBody>
      </p:sp>
      <p:sp>
        <p:nvSpPr>
          <p:cNvPr id="3" name="Content Placeholder 2">
            <a:extLst>
              <a:ext uri="{FF2B5EF4-FFF2-40B4-BE49-F238E27FC236}">
                <a16:creationId xmlns:a16="http://schemas.microsoft.com/office/drawing/2014/main" id="{723A2DA7-4AB5-4847-9926-4F14F8FB50D6}"/>
              </a:ext>
            </a:extLst>
          </p:cNvPr>
          <p:cNvSpPr>
            <a:spLocks noGrp="1"/>
          </p:cNvSpPr>
          <p:nvPr>
            <p:ph idx="1"/>
          </p:nvPr>
        </p:nvSpPr>
        <p:spPr>
          <a:xfrm>
            <a:off x="838200" y="1825625"/>
            <a:ext cx="4987565" cy="4351338"/>
          </a:xfrm>
        </p:spPr>
        <p:txBody>
          <a:bodyPr/>
          <a:lstStyle/>
          <a:p>
            <a:r>
              <a:rPr lang="en-US" dirty="0"/>
              <a:t>Columns often need to be renamed to something more manageable or descriptive, use rename()</a:t>
            </a:r>
          </a:p>
          <a:p>
            <a:r>
              <a:rPr lang="en-US" dirty="0"/>
              <a:t>If columns come from </a:t>
            </a:r>
            <a:r>
              <a:rPr lang="en-US" dirty="0" err="1"/>
              <a:t>OceanAK</a:t>
            </a:r>
            <a:r>
              <a:rPr lang="en-US" dirty="0"/>
              <a:t> with spaces in them, R imports them to have backticks, e.g., `Column 1 Name`. Rename these to remove spaces</a:t>
            </a:r>
          </a:p>
        </p:txBody>
      </p:sp>
      <p:sp>
        <p:nvSpPr>
          <p:cNvPr id="4" name="Slide Number Placeholder 3">
            <a:extLst>
              <a:ext uri="{FF2B5EF4-FFF2-40B4-BE49-F238E27FC236}">
                <a16:creationId xmlns:a16="http://schemas.microsoft.com/office/drawing/2014/main" id="{AFB1C597-C856-4549-8200-DD4C93D47F7B}"/>
              </a:ext>
            </a:extLst>
          </p:cNvPr>
          <p:cNvSpPr>
            <a:spLocks noGrp="1"/>
          </p:cNvSpPr>
          <p:nvPr>
            <p:ph type="sldNum" sz="quarter" idx="12"/>
          </p:nvPr>
        </p:nvSpPr>
        <p:spPr/>
        <p:txBody>
          <a:bodyPr/>
          <a:lstStyle/>
          <a:p>
            <a:fld id="{6D95AE55-B5F4-483D-AEFF-E8059F5502F5}" type="slidenum">
              <a:rPr lang="en-US" smtClean="0"/>
              <a:t>56</a:t>
            </a:fld>
            <a:endParaRPr lang="en-US"/>
          </a:p>
        </p:txBody>
      </p:sp>
      <p:sp>
        <p:nvSpPr>
          <p:cNvPr id="6" name="Content Placeholder 2">
            <a:extLst>
              <a:ext uri="{FF2B5EF4-FFF2-40B4-BE49-F238E27FC236}">
                <a16:creationId xmlns:a16="http://schemas.microsoft.com/office/drawing/2014/main" id="{42491765-681E-4613-BF8F-E0286F2FA5F5}"/>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“oldcolumnname1”, “newcolumnname2” = “oldcolumnname2”)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 column`)</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195227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8AE-D6C5-4D87-9592-59761133E743}"/>
              </a:ext>
            </a:extLst>
          </p:cNvPr>
          <p:cNvSpPr>
            <a:spLocks noGrp="1"/>
          </p:cNvSpPr>
          <p:nvPr>
            <p:ph type="title"/>
          </p:nvPr>
        </p:nvSpPr>
        <p:spPr/>
        <p:txBody>
          <a:bodyPr/>
          <a:lstStyle/>
          <a:p>
            <a:r>
              <a:rPr lang="en-US" dirty="0"/>
              <a:t>Add New Column</a:t>
            </a:r>
          </a:p>
        </p:txBody>
      </p:sp>
      <p:sp>
        <p:nvSpPr>
          <p:cNvPr id="3" name="Content Placeholder 2">
            <a:extLst>
              <a:ext uri="{FF2B5EF4-FFF2-40B4-BE49-F238E27FC236}">
                <a16:creationId xmlns:a16="http://schemas.microsoft.com/office/drawing/2014/main" id="{75B95B52-AC81-4ED6-82D9-207FD25058AA}"/>
              </a:ext>
            </a:extLst>
          </p:cNvPr>
          <p:cNvSpPr>
            <a:spLocks noGrp="1"/>
          </p:cNvSpPr>
          <p:nvPr>
            <p:ph idx="1"/>
          </p:nvPr>
        </p:nvSpPr>
        <p:spPr>
          <a:xfrm>
            <a:off x="838200" y="1825625"/>
            <a:ext cx="5773615" cy="4351338"/>
          </a:xfrm>
        </p:spPr>
        <p:txBody>
          <a:bodyPr/>
          <a:lstStyle/>
          <a:p>
            <a:r>
              <a:rPr lang="en-US" dirty="0"/>
              <a:t>mutate() provides a way to calculate a new column</a:t>
            </a:r>
          </a:p>
          <a:p>
            <a:r>
              <a:rPr lang="en-US" dirty="0"/>
              <a:t>You could add, divide, </a:t>
            </a:r>
            <a:r>
              <a:rPr lang="en-US" dirty="0" err="1"/>
              <a:t>etc</a:t>
            </a:r>
            <a:r>
              <a:rPr lang="en-US" dirty="0"/>
              <a:t> columns by each other</a:t>
            </a:r>
          </a:p>
          <a:p>
            <a:endParaRPr lang="en-US" dirty="0"/>
          </a:p>
          <a:p>
            <a:endParaRPr lang="en-US" dirty="0"/>
          </a:p>
          <a:p>
            <a:r>
              <a:rPr lang="en-US" dirty="0"/>
              <a:t>Though it’s more complex, you could also use an “if” statement to make a conditional column</a:t>
            </a:r>
          </a:p>
        </p:txBody>
      </p:sp>
      <p:sp>
        <p:nvSpPr>
          <p:cNvPr id="4" name="Slide Number Placeholder 3">
            <a:extLst>
              <a:ext uri="{FF2B5EF4-FFF2-40B4-BE49-F238E27FC236}">
                <a16:creationId xmlns:a16="http://schemas.microsoft.com/office/drawing/2014/main" id="{C8E872AC-0736-4B2D-AEF7-35F7D5217975}"/>
              </a:ext>
            </a:extLst>
          </p:cNvPr>
          <p:cNvSpPr>
            <a:spLocks noGrp="1"/>
          </p:cNvSpPr>
          <p:nvPr>
            <p:ph type="sldNum" sz="quarter" idx="12"/>
          </p:nvPr>
        </p:nvSpPr>
        <p:spPr/>
        <p:txBody>
          <a:bodyPr/>
          <a:lstStyle/>
          <a:p>
            <a:fld id="{6D95AE55-B5F4-483D-AEFF-E8059F5502F5}" type="slidenum">
              <a:rPr lang="en-US" smtClean="0"/>
              <a:t>57</a:t>
            </a:fld>
            <a:endParaRPr lang="en-US"/>
          </a:p>
        </p:txBody>
      </p:sp>
      <p:sp>
        <p:nvSpPr>
          <p:cNvPr id="6" name="Content Placeholder 2">
            <a:extLst>
              <a:ext uri="{FF2B5EF4-FFF2-40B4-BE49-F238E27FC236}">
                <a16:creationId xmlns:a16="http://schemas.microsoft.com/office/drawing/2014/main" id="{D639DD9F-7BE4-4471-81C2-1F7DE38E9B2F}"/>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“Good data”)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a:t>
            </a:r>
            <a:r>
              <a:rPr lang="en-US" sz="2000" dirty="0" err="1">
                <a:latin typeface="Consolas" panose="020B0609020204030204" pitchFamily="49" charset="0"/>
              </a:rPr>
              <a:t>ifelse</a:t>
            </a:r>
            <a:r>
              <a:rPr lang="en-US" sz="2000" dirty="0">
                <a:latin typeface="Consolas" panose="020B0609020204030204" pitchFamily="49" charset="0"/>
              </a:rPr>
              <a:t>(column1 &gt; 1, “what to write if true", “otherwise write this"))</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049878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D075-D7CE-4CA1-A8C2-1CDFCCD5301F}"/>
              </a:ext>
            </a:extLst>
          </p:cNvPr>
          <p:cNvSpPr>
            <a:spLocks noGrp="1"/>
          </p:cNvSpPr>
          <p:nvPr>
            <p:ph type="title"/>
          </p:nvPr>
        </p:nvSpPr>
        <p:spPr/>
        <p:txBody>
          <a:bodyPr/>
          <a:lstStyle/>
          <a:p>
            <a:r>
              <a:rPr lang="en-US" dirty="0"/>
              <a:t>Keep Only Certain Columns</a:t>
            </a:r>
          </a:p>
        </p:txBody>
      </p:sp>
      <p:sp>
        <p:nvSpPr>
          <p:cNvPr id="3" name="Content Placeholder 2">
            <a:extLst>
              <a:ext uri="{FF2B5EF4-FFF2-40B4-BE49-F238E27FC236}">
                <a16:creationId xmlns:a16="http://schemas.microsoft.com/office/drawing/2014/main" id="{BF0FB999-6A70-432C-A55B-88884BBD47A0}"/>
              </a:ext>
            </a:extLst>
          </p:cNvPr>
          <p:cNvSpPr>
            <a:spLocks noGrp="1"/>
          </p:cNvSpPr>
          <p:nvPr>
            <p:ph idx="1"/>
          </p:nvPr>
        </p:nvSpPr>
        <p:spPr>
          <a:xfrm>
            <a:off x="838200" y="1825625"/>
            <a:ext cx="4497475" cy="4351338"/>
          </a:xfrm>
        </p:spPr>
        <p:txBody>
          <a:bodyPr/>
          <a:lstStyle/>
          <a:p>
            <a:r>
              <a:rPr lang="en-US" dirty="0"/>
              <a:t>Use select() to keep or drop columns</a:t>
            </a:r>
          </a:p>
          <a:p>
            <a:r>
              <a:rPr lang="en-US" dirty="0"/>
              <a:t>List all columns to keep or add a negative to drop specific columns</a:t>
            </a:r>
          </a:p>
        </p:txBody>
      </p:sp>
      <p:sp>
        <p:nvSpPr>
          <p:cNvPr id="4" name="Slide Number Placeholder 3">
            <a:extLst>
              <a:ext uri="{FF2B5EF4-FFF2-40B4-BE49-F238E27FC236}">
                <a16:creationId xmlns:a16="http://schemas.microsoft.com/office/drawing/2014/main" id="{7F410B45-121D-4A5C-8FC4-30C17330B356}"/>
              </a:ext>
            </a:extLst>
          </p:cNvPr>
          <p:cNvSpPr>
            <a:spLocks noGrp="1"/>
          </p:cNvSpPr>
          <p:nvPr>
            <p:ph type="sldNum" sz="quarter" idx="12"/>
          </p:nvPr>
        </p:nvSpPr>
        <p:spPr/>
        <p:txBody>
          <a:bodyPr/>
          <a:lstStyle/>
          <a:p>
            <a:fld id="{6D95AE55-B5F4-483D-AEFF-E8059F5502F5}" type="slidenum">
              <a:rPr lang="en-US" smtClean="0"/>
              <a:t>58</a:t>
            </a:fld>
            <a:endParaRPr lang="en-US"/>
          </a:p>
        </p:txBody>
      </p:sp>
      <p:sp>
        <p:nvSpPr>
          <p:cNvPr id="5" name="TextBox 4">
            <a:extLst>
              <a:ext uri="{FF2B5EF4-FFF2-40B4-BE49-F238E27FC236}">
                <a16:creationId xmlns:a16="http://schemas.microsoft.com/office/drawing/2014/main" id="{C5BD56A2-1ACC-46F3-8C22-FB151E7864FE}"/>
              </a:ext>
            </a:extLst>
          </p:cNvPr>
          <p:cNvSpPr txBox="1"/>
          <p:nvPr/>
        </p:nvSpPr>
        <p:spPr>
          <a:xfrm>
            <a:off x="432078" y="6075144"/>
            <a:ext cx="9154049" cy="646331"/>
          </a:xfrm>
          <a:prstGeom prst="rect">
            <a:avLst/>
          </a:prstGeom>
          <a:noFill/>
        </p:spPr>
        <p:txBody>
          <a:bodyPr wrap="square" rtlCol="0">
            <a:spAutoFit/>
          </a:bodyPr>
          <a:lstStyle/>
          <a:p>
            <a:r>
              <a:rPr lang="en-US" dirty="0"/>
              <a:t>Note: There can occasionally be a conflict between </a:t>
            </a:r>
            <a:r>
              <a:rPr lang="en-US" dirty="0" err="1"/>
              <a:t>dplyr’s</a:t>
            </a:r>
            <a:r>
              <a:rPr lang="en-US" dirty="0"/>
              <a:t> select and another package. To ensure that you are using the right select, use </a:t>
            </a:r>
            <a:r>
              <a:rPr lang="en-US" dirty="0" err="1"/>
              <a:t>dplyr</a:t>
            </a:r>
            <a:r>
              <a:rPr lang="en-US" dirty="0"/>
              <a:t>::select(). This is a very rare issue however.</a:t>
            </a:r>
          </a:p>
        </p:txBody>
      </p:sp>
      <p:sp>
        <p:nvSpPr>
          <p:cNvPr id="7" name="Content Placeholder 2">
            <a:extLst>
              <a:ext uri="{FF2B5EF4-FFF2-40B4-BE49-F238E27FC236}">
                <a16:creationId xmlns:a16="http://schemas.microsoft.com/office/drawing/2014/main" id="{0C117F08-2E88-4E5D-967A-BCE294113B1D}"/>
              </a:ext>
            </a:extLst>
          </p:cNvPr>
          <p:cNvSpPr txBox="1">
            <a:spLocks/>
          </p:cNvSpPr>
          <p:nvPr/>
        </p:nvSpPr>
        <p:spPr>
          <a:xfrm>
            <a:off x="6773196" y="1659695"/>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a:t>
            </a:r>
          </a:p>
          <a:p>
            <a:pPr marL="0" indent="0">
              <a:buNone/>
            </a:pPr>
            <a:r>
              <a:rPr lang="en-US" sz="2000" dirty="0">
                <a:latin typeface="Consolas" panose="020B0609020204030204" pitchFamily="49" charset="0"/>
              </a:rPr>
              <a:t>-columnname1)</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columnname1:columnname4)</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182247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r>
              <a:rPr lang="en-US" dirty="0"/>
              <a:t>The “pipe”</a:t>
            </a:r>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err="1"/>
              <a:t>dplyr</a:t>
            </a:r>
            <a:r>
              <a:rPr lang="en-US" dirty="0"/>
              <a:t> also brings use the functionality of a “pipe”, written as %&gt;%</a:t>
            </a:r>
          </a:p>
          <a:p>
            <a:r>
              <a:rPr lang="en-US" dirty="0"/>
              <a:t>The pipe operator allows us to string together several functions and pass each of them to the next one</a:t>
            </a:r>
          </a:p>
          <a:p>
            <a:endParaRPr lang="en-US" dirty="0"/>
          </a:p>
        </p:txBody>
      </p:sp>
      <p:sp>
        <p:nvSpPr>
          <p:cNvPr id="4" name="Slide Number Placeholder 3">
            <a:extLst>
              <a:ext uri="{FF2B5EF4-FFF2-40B4-BE49-F238E27FC236}">
                <a16:creationId xmlns:a16="http://schemas.microsoft.com/office/drawing/2014/main" id="{C399A20E-0706-4BD6-BE7F-F0EA92D26EA8}"/>
              </a:ext>
            </a:extLst>
          </p:cNvPr>
          <p:cNvSpPr>
            <a:spLocks noGrp="1"/>
          </p:cNvSpPr>
          <p:nvPr>
            <p:ph type="sldNum" sz="quarter" idx="12"/>
          </p:nvPr>
        </p:nvSpPr>
        <p:spPr/>
        <p:txBody>
          <a:bodyPr/>
          <a:lstStyle/>
          <a:p>
            <a:fld id="{6D95AE55-B5F4-483D-AEFF-E8059F5502F5}" type="slidenum">
              <a:rPr lang="en-US" smtClean="0"/>
              <a:t>59</a:t>
            </a:fld>
            <a:endParaRPr lang="en-US"/>
          </a:p>
        </p:txBody>
      </p:sp>
      <p:sp>
        <p:nvSpPr>
          <p:cNvPr id="7" name="Content Placeholder 2">
            <a:extLst>
              <a:ext uri="{FF2B5EF4-FFF2-40B4-BE49-F238E27FC236}">
                <a16:creationId xmlns:a16="http://schemas.microsoft.com/office/drawing/2014/main" id="{1127E714-95AB-436E-BE41-87CD2ECE920D}"/>
              </a:ext>
            </a:extLst>
          </p:cNvPr>
          <p:cNvSpPr txBox="1">
            <a:spLocks/>
          </p:cNvSpPr>
          <p:nvPr/>
        </p:nvSpPr>
        <p:spPr>
          <a:xfrm>
            <a:off x="838200" y="3429000"/>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filter(</a:t>
            </a:r>
            <a:r>
              <a:rPr lang="en-US" sz="2000" dirty="0" err="1">
                <a:latin typeface="Consolas" panose="020B0609020204030204" pitchFamily="49" charset="0"/>
              </a:rPr>
              <a:t>dataframename</a:t>
            </a:r>
            <a:r>
              <a:rPr lang="en-US" sz="2000" dirty="0">
                <a:latin typeface="Consolas" panose="020B0609020204030204" pitchFamily="49" charset="0"/>
              </a:rPr>
              <a:t>, Year == 2018)</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select(</a:t>
            </a:r>
            <a:r>
              <a:rPr lang="en-US" sz="2000" dirty="0" err="1">
                <a:latin typeface="Consolas" panose="020B0609020204030204" pitchFamily="49" charset="0"/>
              </a:rPr>
              <a:t>dataframename</a:t>
            </a:r>
            <a:r>
              <a:rPr lang="en-US" sz="2000" dirty="0">
                <a:latin typeface="Consolas" panose="020B0609020204030204" pitchFamily="49" charset="0"/>
              </a:rPr>
              <a:t>, 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8230E1AD-DBA0-4D38-8203-37B1350A89D7}"/>
              </a:ext>
            </a:extLst>
          </p:cNvPr>
          <p:cNvSpPr txBox="1">
            <a:spLocks/>
          </p:cNvSpPr>
          <p:nvPr/>
        </p:nvSpPr>
        <p:spPr>
          <a:xfrm>
            <a:off x="838200" y="4961269"/>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a:t>
            </a:r>
            <a:r>
              <a:rPr lang="en-US" sz="2000" dirty="0" err="1">
                <a:latin typeface="Consolas" panose="020B0609020204030204" pitchFamily="49" charset="0"/>
              </a:rPr>
              <a:t>dataframename</a:t>
            </a:r>
            <a:r>
              <a:rPr lang="en-US" sz="2000" dirty="0">
                <a:latin typeface="Consolas" panose="020B0609020204030204" pitchFamily="49" charset="0"/>
              </a:rPr>
              <a:t> %&gt;% filter(Year == 2018) %&gt;% </a:t>
            </a:r>
          </a:p>
          <a:p>
            <a:pPr marL="0" indent="0">
              <a:buNone/>
            </a:pPr>
            <a:r>
              <a:rPr lang="en-US" sz="2000" dirty="0">
                <a:latin typeface="Consolas" panose="020B0609020204030204" pitchFamily="49" charset="0"/>
              </a:rPr>
              <a:t>				mutate(</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 %&gt;% </a:t>
            </a:r>
          </a:p>
          <a:p>
            <a:pPr marL="0" indent="0">
              <a:buNone/>
            </a:pPr>
            <a:r>
              <a:rPr lang="en-US" sz="2000" dirty="0">
                <a:latin typeface="Consolas" panose="020B0609020204030204" pitchFamily="49" charset="0"/>
              </a:rPr>
              <a:t>				select(Year,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2054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
        <p:nvSpPr>
          <p:cNvPr id="6" name="Slide Number Placeholder 5">
            <a:extLst>
              <a:ext uri="{FF2B5EF4-FFF2-40B4-BE49-F238E27FC236}">
                <a16:creationId xmlns:a16="http://schemas.microsoft.com/office/drawing/2014/main" id="{99C927B5-95ED-4452-8066-0694FE00BC41}"/>
              </a:ext>
            </a:extLst>
          </p:cNvPr>
          <p:cNvSpPr>
            <a:spLocks noGrp="1"/>
          </p:cNvSpPr>
          <p:nvPr>
            <p:ph type="sldNum" sz="quarter" idx="12"/>
          </p:nvPr>
        </p:nvSpPr>
        <p:spPr/>
        <p:txBody>
          <a:bodyPr/>
          <a:lstStyle/>
          <a:p>
            <a:fld id="{6D95AE55-B5F4-483D-AEFF-E8059F5502F5}" type="slidenum">
              <a:rPr lang="en-US" smtClean="0"/>
              <a:t>6</a:t>
            </a:fld>
            <a:endParaRPr lang="en-US"/>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54C9-AD97-48EA-AF14-12B07FAC814B}"/>
              </a:ext>
            </a:extLst>
          </p:cNvPr>
          <p:cNvSpPr>
            <a:spLocks noGrp="1"/>
          </p:cNvSpPr>
          <p:nvPr>
            <p:ph type="title"/>
          </p:nvPr>
        </p:nvSpPr>
        <p:spPr/>
        <p:txBody>
          <a:bodyPr/>
          <a:lstStyle/>
          <a:p>
            <a:r>
              <a:rPr lang="en-US" dirty="0"/>
              <a:t>%&gt;% advantages</a:t>
            </a:r>
          </a:p>
        </p:txBody>
      </p:sp>
      <p:sp>
        <p:nvSpPr>
          <p:cNvPr id="3" name="Content Placeholder 2">
            <a:extLst>
              <a:ext uri="{FF2B5EF4-FFF2-40B4-BE49-F238E27FC236}">
                <a16:creationId xmlns:a16="http://schemas.microsoft.com/office/drawing/2014/main" id="{4E4C28F4-A493-4943-8B41-D326FB9D1D4D}"/>
              </a:ext>
            </a:extLst>
          </p:cNvPr>
          <p:cNvSpPr>
            <a:spLocks noGrp="1"/>
          </p:cNvSpPr>
          <p:nvPr>
            <p:ph idx="1"/>
          </p:nvPr>
        </p:nvSpPr>
        <p:spPr>
          <a:xfrm>
            <a:off x="558800" y="1825625"/>
            <a:ext cx="7162800" cy="4351338"/>
          </a:xfrm>
        </p:spPr>
        <p:txBody>
          <a:bodyPr>
            <a:normAutofit fontScale="92500" lnSpcReduction="10000"/>
          </a:bodyPr>
          <a:lstStyle/>
          <a:p>
            <a:pPr marL="0" indent="0">
              <a:buNone/>
            </a:pPr>
            <a:r>
              <a:rPr lang="en-US" dirty="0"/>
              <a:t>The pipe passes the object from the left to the right. Most often this passes a </a:t>
            </a:r>
            <a:r>
              <a:rPr lang="en-US" dirty="0" err="1"/>
              <a:t>dataframe</a:t>
            </a:r>
            <a:r>
              <a:rPr lang="en-US" dirty="0"/>
              <a:t> as an argument from the left to the right side. </a:t>
            </a:r>
          </a:p>
          <a:p>
            <a:pPr marL="233363" lvl="1"/>
            <a:r>
              <a:rPr lang="en-US" sz="2600" dirty="0"/>
              <a:t>This seems a little confusing at first but is convenient</a:t>
            </a:r>
          </a:p>
          <a:p>
            <a:pPr marL="0" indent="0">
              <a:buNone/>
            </a:pPr>
            <a:endParaRPr lang="en-US" dirty="0"/>
          </a:p>
          <a:p>
            <a:pPr marL="0" indent="0">
              <a:buNone/>
            </a:pPr>
            <a:r>
              <a:rPr lang="en-US" dirty="0"/>
              <a:t>Stringing together many lines of code at once is: </a:t>
            </a:r>
          </a:p>
          <a:p>
            <a:r>
              <a:rPr lang="en-US" sz="2600" dirty="0"/>
              <a:t>more readable, </a:t>
            </a:r>
          </a:p>
          <a:p>
            <a:r>
              <a:rPr lang="en-US" sz="2600" dirty="0"/>
              <a:t>doesn’t repeat the same variables over and over, </a:t>
            </a:r>
          </a:p>
          <a:p>
            <a:r>
              <a:rPr lang="en-US" sz="2600" dirty="0"/>
              <a:t>helps prevent “out of order” code problems, </a:t>
            </a:r>
          </a:p>
          <a:p>
            <a:r>
              <a:rPr lang="en-US" sz="2600" dirty="0"/>
              <a:t>reduces excessive nesting of functions within functions</a:t>
            </a:r>
          </a:p>
        </p:txBody>
      </p:sp>
      <p:sp>
        <p:nvSpPr>
          <p:cNvPr id="4" name="Slide Number Placeholder 3">
            <a:extLst>
              <a:ext uri="{FF2B5EF4-FFF2-40B4-BE49-F238E27FC236}">
                <a16:creationId xmlns:a16="http://schemas.microsoft.com/office/drawing/2014/main" id="{50F24D77-9B66-48B9-93A9-C6EE7964EA22}"/>
              </a:ext>
            </a:extLst>
          </p:cNvPr>
          <p:cNvSpPr>
            <a:spLocks noGrp="1"/>
          </p:cNvSpPr>
          <p:nvPr>
            <p:ph type="sldNum" sz="quarter" idx="12"/>
          </p:nvPr>
        </p:nvSpPr>
        <p:spPr/>
        <p:txBody>
          <a:bodyPr/>
          <a:lstStyle/>
          <a:p>
            <a:fld id="{6D95AE55-B5F4-483D-AEFF-E8059F5502F5}" type="slidenum">
              <a:rPr lang="en-US" smtClean="0"/>
              <a:t>60</a:t>
            </a:fld>
            <a:endParaRPr lang="en-US"/>
          </a:p>
        </p:txBody>
      </p:sp>
      <p:pic>
        <p:nvPicPr>
          <p:cNvPr id="6" name="Picture 5" descr="A close up of a sign&#10;&#10;Description automatically generated">
            <a:extLst>
              <a:ext uri="{FF2B5EF4-FFF2-40B4-BE49-F238E27FC236}">
                <a16:creationId xmlns:a16="http://schemas.microsoft.com/office/drawing/2014/main" id="{A57B37E1-5B81-43A4-959B-35ED8056AA8E}"/>
              </a:ext>
            </a:extLst>
          </p:cNvPr>
          <p:cNvPicPr>
            <a:picLocks noChangeAspect="1"/>
          </p:cNvPicPr>
          <p:nvPr/>
        </p:nvPicPr>
        <p:blipFill rotWithShape="1">
          <a:blip r:embed="rId2">
            <a:extLst>
              <a:ext uri="{28A0092B-C50C-407E-A947-70E740481C1C}">
                <a14:useLocalDpi xmlns:a14="http://schemas.microsoft.com/office/drawing/2010/main" val="0"/>
              </a:ext>
            </a:extLst>
          </a:blip>
          <a:srcRect l="4365" t="27810" r="4613" b="27250"/>
          <a:stretch/>
        </p:blipFill>
        <p:spPr>
          <a:xfrm>
            <a:off x="8128000" y="2824297"/>
            <a:ext cx="3708400" cy="2120900"/>
          </a:xfrm>
          <a:prstGeom prst="rect">
            <a:avLst/>
          </a:prstGeom>
        </p:spPr>
      </p:pic>
    </p:spTree>
    <p:extLst>
      <p:ext uri="{BB962C8B-B14F-4D97-AF65-F5344CB8AC3E}">
        <p14:creationId xmlns:p14="http://schemas.microsoft.com/office/powerpoint/2010/main" val="2807404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D1F-C843-410E-8DAB-048C877AA3A3}"/>
              </a:ext>
            </a:extLst>
          </p:cNvPr>
          <p:cNvSpPr>
            <a:spLocks noGrp="1"/>
          </p:cNvSpPr>
          <p:nvPr>
            <p:ph type="title"/>
          </p:nvPr>
        </p:nvSpPr>
        <p:spPr/>
        <p:txBody>
          <a:bodyPr/>
          <a:lstStyle/>
          <a:p>
            <a:r>
              <a:rPr lang="en-US" b="1" dirty="0"/>
              <a:t>Review &amp; Day 1 Break</a:t>
            </a:r>
          </a:p>
        </p:txBody>
      </p:sp>
      <p:sp>
        <p:nvSpPr>
          <p:cNvPr id="3" name="Text Placeholder 2">
            <a:extLst>
              <a:ext uri="{FF2B5EF4-FFF2-40B4-BE49-F238E27FC236}">
                <a16:creationId xmlns:a16="http://schemas.microsoft.com/office/drawing/2014/main" id="{7A5FAC0F-862D-4FC1-8670-759077928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8B0FBF-5E01-41C0-8B0A-CBB1F92AABFC}"/>
              </a:ext>
            </a:extLst>
          </p:cNvPr>
          <p:cNvSpPr>
            <a:spLocks noGrp="1"/>
          </p:cNvSpPr>
          <p:nvPr>
            <p:ph type="sldNum" sz="quarter" idx="12"/>
          </p:nvPr>
        </p:nvSpPr>
        <p:spPr/>
        <p:txBody>
          <a:bodyPr/>
          <a:lstStyle/>
          <a:p>
            <a:fld id="{6D95AE55-B5F4-483D-AEFF-E8059F5502F5}" type="slidenum">
              <a:rPr lang="en-US" smtClean="0"/>
              <a:t>61</a:t>
            </a:fld>
            <a:endParaRPr lang="en-US"/>
          </a:p>
        </p:txBody>
      </p:sp>
    </p:spTree>
    <p:extLst>
      <p:ext uri="{BB962C8B-B14F-4D97-AF65-F5344CB8AC3E}">
        <p14:creationId xmlns:p14="http://schemas.microsoft.com/office/powerpoint/2010/main" val="3276401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About R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RStudio 4 panes: Script editor, console, environment, plot/help</a:t>
            </a:r>
          </a:p>
          <a:p>
            <a:r>
              <a:rPr lang="en-US" dirty="0"/>
              <a:t>Use &lt;- or = to set a variable</a:t>
            </a:r>
          </a:p>
          <a:p>
            <a:r>
              <a:rPr lang="en-US" dirty="0"/>
              <a:t>Code must end on comma or similar</a:t>
            </a:r>
          </a:p>
          <a:p>
            <a:r>
              <a:rPr lang="en-US" dirty="0"/>
              <a:t>A “function” is (usually) made up of argument(s)</a:t>
            </a:r>
          </a:p>
          <a:p>
            <a:r>
              <a:rPr lang="en-US" dirty="0"/>
              <a:t>Variables (</a:t>
            </a:r>
            <a:r>
              <a:rPr lang="en-US" dirty="0" err="1"/>
              <a:t>dataframe</a:t>
            </a:r>
            <a:r>
              <a:rPr lang="en-US" dirty="0"/>
              <a:t>) are set to access later</a:t>
            </a:r>
          </a:p>
          <a:p>
            <a:r>
              <a:rPr lang="en-US" dirty="0"/>
              <a:t>str(), $, [], c()</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62</a:t>
            </a:fld>
            <a:endParaRPr lang="en-US"/>
          </a:p>
        </p:txBody>
      </p:sp>
    </p:spTree>
    <p:extLst>
      <p:ext uri="{BB962C8B-B14F-4D97-AF65-F5344CB8AC3E}">
        <p14:creationId xmlns:p14="http://schemas.microsoft.com/office/powerpoint/2010/main" val="69934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Basics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Errors</a:t>
            </a:r>
          </a:p>
          <a:p>
            <a:r>
              <a:rPr lang="en-US" dirty="0"/>
              <a:t>NAs</a:t>
            </a:r>
          </a:p>
          <a:p>
            <a:r>
              <a:rPr lang="en-US" dirty="0"/>
              <a:t>mean(), sum(), log()</a:t>
            </a:r>
          </a:p>
          <a:p>
            <a:r>
              <a:rPr lang="en-US" dirty="0"/>
              <a:t>Make sure to use quotes when you describe a character</a:t>
            </a:r>
          </a:p>
          <a:p>
            <a:r>
              <a:rPr lang="en-US" dirty="0"/>
              <a:t>Use descriptive variable names</a:t>
            </a:r>
          </a:p>
          <a:p>
            <a:r>
              <a:rPr lang="en-US" dirty="0"/>
              <a:t>&amp; means “AND”, | means “OR”</a:t>
            </a:r>
          </a:p>
          <a:p>
            <a:r>
              <a:rPr lang="en-US" dirty="0"/>
              <a:t>A </a:t>
            </a:r>
            <a:r>
              <a:rPr lang="en-US" dirty="0" err="1"/>
              <a:t>dataframe</a:t>
            </a:r>
            <a:r>
              <a:rPr lang="en-US" dirty="0"/>
              <a:t> is group of columns and rows</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63</a:t>
            </a:fld>
            <a:endParaRPr lang="en-US"/>
          </a:p>
        </p:txBody>
      </p:sp>
    </p:spTree>
    <p:extLst>
      <p:ext uri="{BB962C8B-B14F-4D97-AF65-F5344CB8AC3E}">
        <p14:creationId xmlns:p14="http://schemas.microsoft.com/office/powerpoint/2010/main" val="3418053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Working with your data</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Directories – Make sure that you are in the correct directory</a:t>
            </a:r>
          </a:p>
          <a:p>
            <a:pPr lvl="1"/>
            <a:r>
              <a:rPr lang="en-US" dirty="0"/>
              <a:t>An </a:t>
            </a:r>
            <a:r>
              <a:rPr lang="en-US" dirty="0" err="1"/>
              <a:t>RProject</a:t>
            </a:r>
            <a:r>
              <a:rPr lang="en-US" dirty="0"/>
              <a:t> makes this very simple</a:t>
            </a:r>
          </a:p>
          <a:p>
            <a:r>
              <a:rPr lang="en-US" dirty="0"/>
              <a:t>Packages – Add more functions for us to use</a:t>
            </a:r>
          </a:p>
          <a:p>
            <a:pPr lvl="1"/>
            <a:r>
              <a:rPr lang="en-US" dirty="0"/>
              <a:t>Load them for use by using library()</a:t>
            </a:r>
          </a:p>
          <a:p>
            <a:r>
              <a:rPr lang="en-US" dirty="0"/>
              <a:t>Tidy data – One row per observation, not summarized</a:t>
            </a:r>
          </a:p>
          <a:p>
            <a:r>
              <a:rPr lang="en-US" dirty="0"/>
              <a:t>Check that structure of data matches what it should be</a:t>
            </a:r>
          </a:p>
          <a:p>
            <a:pPr lvl="1"/>
            <a:r>
              <a:rPr lang="en-US" dirty="0"/>
              <a:t>str(), especially checking for character vs factor or numerical vs character</a:t>
            </a:r>
          </a:p>
          <a:p>
            <a:endParaRPr lang="en-US" dirty="0"/>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64</a:t>
            </a:fld>
            <a:endParaRPr lang="en-US"/>
          </a:p>
        </p:txBody>
      </p:sp>
    </p:spTree>
    <p:extLst>
      <p:ext uri="{BB962C8B-B14F-4D97-AF65-F5344CB8AC3E}">
        <p14:creationId xmlns:p14="http://schemas.microsoft.com/office/powerpoint/2010/main" val="32728023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Data manipulation</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The basic commands to modify your data are:</a:t>
            </a:r>
          </a:p>
          <a:p>
            <a:pPr lvl="1"/>
            <a:r>
              <a:rPr lang="en-US" dirty="0"/>
              <a:t>select()       </a:t>
            </a:r>
            <a:r>
              <a:rPr lang="en-US" i="1" dirty="0"/>
              <a:t>Keep or remove columns</a:t>
            </a:r>
            <a:endParaRPr lang="en-US" dirty="0"/>
          </a:p>
          <a:p>
            <a:pPr lvl="1"/>
            <a:r>
              <a:rPr lang="en-US" dirty="0"/>
              <a:t>filter()         </a:t>
            </a:r>
            <a:r>
              <a:rPr lang="en-US" i="1" dirty="0"/>
              <a:t>Keep rows that meet your conditions</a:t>
            </a:r>
          </a:p>
          <a:p>
            <a:pPr lvl="1"/>
            <a:r>
              <a:rPr lang="en-US" dirty="0"/>
              <a:t>rename()   </a:t>
            </a:r>
            <a:r>
              <a:rPr lang="en-US" i="1" dirty="0"/>
              <a:t>Change column names</a:t>
            </a:r>
          </a:p>
          <a:p>
            <a:pPr lvl="1"/>
            <a:r>
              <a:rPr lang="en-US" dirty="0"/>
              <a:t>mutate</a:t>
            </a:r>
            <a:r>
              <a:rPr lang="en-US"/>
              <a:t>()    </a:t>
            </a:r>
            <a:r>
              <a:rPr lang="en-US" i="1"/>
              <a:t>Make </a:t>
            </a:r>
            <a:r>
              <a:rPr lang="en-US" i="1" dirty="0"/>
              <a:t>new columns</a:t>
            </a:r>
            <a:endParaRPr lang="en-US" dirty="0"/>
          </a:p>
          <a:p>
            <a:endParaRPr lang="en-US" dirty="0"/>
          </a:p>
          <a:p>
            <a:r>
              <a:rPr lang="en-US" dirty="0"/>
              <a:t>The pipe, %&gt;%, makes your code cleaner and shorter</a:t>
            </a:r>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65</a:t>
            </a:fld>
            <a:endParaRPr lang="en-US"/>
          </a:p>
        </p:txBody>
      </p:sp>
    </p:spTree>
    <p:extLst>
      <p:ext uri="{BB962C8B-B14F-4D97-AF65-F5344CB8AC3E}">
        <p14:creationId xmlns:p14="http://schemas.microsoft.com/office/powerpoint/2010/main" val="1021519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B85F-DB90-4EBC-A965-841B6665BBC7}"/>
              </a:ext>
            </a:extLst>
          </p:cNvPr>
          <p:cNvSpPr>
            <a:spLocks noGrp="1"/>
          </p:cNvSpPr>
          <p:nvPr>
            <p:ph type="title"/>
          </p:nvPr>
        </p:nvSpPr>
        <p:spPr/>
        <p:txBody>
          <a:bodyPr/>
          <a:lstStyle/>
          <a:p>
            <a:r>
              <a:rPr lang="en-US" dirty="0"/>
              <a:t>Review – Tomorrow</a:t>
            </a:r>
          </a:p>
        </p:txBody>
      </p:sp>
      <p:sp>
        <p:nvSpPr>
          <p:cNvPr id="3" name="Content Placeholder 2">
            <a:extLst>
              <a:ext uri="{FF2B5EF4-FFF2-40B4-BE49-F238E27FC236}">
                <a16:creationId xmlns:a16="http://schemas.microsoft.com/office/drawing/2014/main" id="{8D461E64-E24C-48B4-962F-AA6A9225E010}"/>
              </a:ext>
            </a:extLst>
          </p:cNvPr>
          <p:cNvSpPr>
            <a:spLocks noGrp="1"/>
          </p:cNvSpPr>
          <p:nvPr>
            <p:ph idx="1"/>
          </p:nvPr>
        </p:nvSpPr>
        <p:spPr/>
        <p:txBody>
          <a:bodyPr/>
          <a:lstStyle/>
          <a:p>
            <a:r>
              <a:rPr lang="en-US" dirty="0"/>
              <a:t>If today was difficult, that’s expected! Pat yourself on the back, we’ve covered a LOT of material.</a:t>
            </a:r>
          </a:p>
          <a:p>
            <a:r>
              <a:rPr lang="en-US" dirty="0"/>
              <a:t>Remember our goals. By the end of tomorrow you will be able to:</a:t>
            </a:r>
          </a:p>
          <a:p>
            <a:pPr lvl="1"/>
            <a:r>
              <a:rPr lang="en-US" dirty="0"/>
              <a:t>Import your OWN data into R</a:t>
            </a:r>
          </a:p>
          <a:p>
            <a:pPr lvl="1"/>
            <a:r>
              <a:rPr lang="en-US" dirty="0"/>
              <a:t>Perform basic analyses</a:t>
            </a:r>
          </a:p>
          <a:p>
            <a:pPr lvl="1"/>
            <a:r>
              <a:rPr lang="en-US" dirty="0"/>
              <a:t>Make publication worthy figures</a:t>
            </a:r>
          </a:p>
          <a:p>
            <a:endParaRPr lang="en-US" dirty="0"/>
          </a:p>
          <a:p>
            <a:r>
              <a:rPr lang="en-US" dirty="0"/>
              <a:t>If you have questions or are confused about anything, PLEASE email me this afternoon</a:t>
            </a:r>
          </a:p>
        </p:txBody>
      </p:sp>
      <p:sp>
        <p:nvSpPr>
          <p:cNvPr id="4" name="Slide Number Placeholder 3">
            <a:extLst>
              <a:ext uri="{FF2B5EF4-FFF2-40B4-BE49-F238E27FC236}">
                <a16:creationId xmlns:a16="http://schemas.microsoft.com/office/drawing/2014/main" id="{507147F9-57CE-4766-B387-9CACDC77FD3A}"/>
              </a:ext>
            </a:extLst>
          </p:cNvPr>
          <p:cNvSpPr>
            <a:spLocks noGrp="1"/>
          </p:cNvSpPr>
          <p:nvPr>
            <p:ph type="sldNum" sz="quarter" idx="12"/>
          </p:nvPr>
        </p:nvSpPr>
        <p:spPr/>
        <p:txBody>
          <a:bodyPr/>
          <a:lstStyle/>
          <a:p>
            <a:fld id="{6D95AE55-B5F4-483D-AEFF-E8059F5502F5}" type="slidenum">
              <a:rPr lang="en-US" smtClean="0"/>
              <a:t>66</a:t>
            </a:fld>
            <a:endParaRPr lang="en-US"/>
          </a:p>
        </p:txBody>
      </p:sp>
    </p:spTree>
    <p:extLst>
      <p:ext uri="{BB962C8B-B14F-4D97-AF65-F5344CB8AC3E}">
        <p14:creationId xmlns:p14="http://schemas.microsoft.com/office/powerpoint/2010/main" val="2003765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271F-B47F-4614-A072-B8ACF3826F99}"/>
              </a:ext>
            </a:extLst>
          </p:cNvPr>
          <p:cNvSpPr>
            <a:spLocks noGrp="1"/>
          </p:cNvSpPr>
          <p:nvPr>
            <p:ph type="title"/>
          </p:nvPr>
        </p:nvSpPr>
        <p:spPr/>
        <p:txBody>
          <a:bodyPr/>
          <a:lstStyle/>
          <a:p>
            <a:r>
              <a:rPr lang="en-US" sz="6000" b="1" dirty="0"/>
              <a:t>5 – Let’s Make Charts!</a:t>
            </a:r>
            <a:endParaRPr lang="en-US" dirty="0"/>
          </a:p>
        </p:txBody>
      </p:sp>
      <p:sp>
        <p:nvSpPr>
          <p:cNvPr id="3" name="Text Placeholder 2">
            <a:extLst>
              <a:ext uri="{FF2B5EF4-FFF2-40B4-BE49-F238E27FC236}">
                <a16:creationId xmlns:a16="http://schemas.microsoft.com/office/drawing/2014/main" id="{1E5828A6-BFEC-4AD1-B031-2760C6042600}"/>
              </a:ext>
            </a:extLst>
          </p:cNvPr>
          <p:cNvSpPr>
            <a:spLocks noGrp="1"/>
          </p:cNvSpPr>
          <p:nvPr>
            <p:ph type="body" idx="1"/>
          </p:nvPr>
        </p:nvSpPr>
        <p:spPr/>
        <p:txBody>
          <a:bodyPr/>
          <a:lstStyle/>
          <a:p>
            <a:r>
              <a:rPr lang="en-US" dirty="0"/>
              <a:t>Who doesn’t love a good chart?!</a:t>
            </a:r>
          </a:p>
        </p:txBody>
      </p:sp>
      <p:sp>
        <p:nvSpPr>
          <p:cNvPr id="4" name="Slide Number Placeholder 3">
            <a:extLst>
              <a:ext uri="{FF2B5EF4-FFF2-40B4-BE49-F238E27FC236}">
                <a16:creationId xmlns:a16="http://schemas.microsoft.com/office/drawing/2014/main" id="{8C7A22D3-D51C-4D87-82A4-7FE7771FBB90}"/>
              </a:ext>
            </a:extLst>
          </p:cNvPr>
          <p:cNvSpPr>
            <a:spLocks noGrp="1"/>
          </p:cNvSpPr>
          <p:nvPr>
            <p:ph type="sldNum" sz="quarter" idx="12"/>
          </p:nvPr>
        </p:nvSpPr>
        <p:spPr/>
        <p:txBody>
          <a:bodyPr/>
          <a:lstStyle/>
          <a:p>
            <a:fld id="{6D95AE55-B5F4-483D-AEFF-E8059F5502F5}" type="slidenum">
              <a:rPr lang="en-US" smtClean="0"/>
              <a:t>67</a:t>
            </a:fld>
            <a:endParaRPr lang="en-US"/>
          </a:p>
        </p:txBody>
      </p:sp>
    </p:spTree>
    <p:extLst>
      <p:ext uri="{BB962C8B-B14F-4D97-AF65-F5344CB8AC3E}">
        <p14:creationId xmlns:p14="http://schemas.microsoft.com/office/powerpoint/2010/main" val="3640180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68</a:t>
            </a:fld>
            <a:endParaRPr lang="en-US"/>
          </a:p>
        </p:txBody>
      </p:sp>
      <p:sp>
        <p:nvSpPr>
          <p:cNvPr id="8" name="Content Placeholder 7">
            <a:extLst>
              <a:ext uri="{FF2B5EF4-FFF2-40B4-BE49-F238E27FC236}">
                <a16:creationId xmlns:a16="http://schemas.microsoft.com/office/drawing/2014/main" id="{CB83F950-0882-45ED-9C16-DEC16CCF24A6}"/>
              </a:ext>
            </a:extLst>
          </p:cNvPr>
          <p:cNvSpPr>
            <a:spLocks noGrp="1"/>
          </p:cNvSpPr>
          <p:nvPr>
            <p:ph idx="1"/>
          </p:nvPr>
        </p:nvSpPr>
        <p:spPr>
          <a:xfrm>
            <a:off x="2358736" y="1825625"/>
            <a:ext cx="7658100" cy="4351338"/>
          </a:xfrm>
        </p:spPr>
        <p:txBody>
          <a:bodyPr>
            <a:normAutofit/>
          </a:bodyPr>
          <a:lstStyle/>
          <a:p>
            <a:r>
              <a:rPr lang="en-US" sz="3200" dirty="0"/>
              <a:t>First, decide how to present your data</a:t>
            </a:r>
          </a:p>
          <a:p>
            <a:r>
              <a:rPr lang="en-US" sz="3200" dirty="0"/>
              <a:t>Are you looking to show:</a:t>
            </a:r>
          </a:p>
          <a:p>
            <a:pPr lvl="1"/>
            <a:r>
              <a:rPr lang="en-US" sz="2800" dirty="0"/>
              <a:t>Trend over time</a:t>
            </a:r>
          </a:p>
          <a:p>
            <a:pPr lvl="1"/>
            <a:r>
              <a:rPr lang="en-US" sz="2800" dirty="0"/>
              <a:t>Composition</a:t>
            </a:r>
          </a:p>
          <a:p>
            <a:pPr lvl="1"/>
            <a:r>
              <a:rPr lang="en-US" sz="2800" dirty="0"/>
              <a:t>Compare / contrast</a:t>
            </a:r>
          </a:p>
          <a:p>
            <a:pPr lvl="1"/>
            <a:r>
              <a:rPr lang="en-US" sz="2800" dirty="0"/>
              <a:t>Distribution</a:t>
            </a:r>
          </a:p>
          <a:p>
            <a:pPr lvl="1"/>
            <a:r>
              <a:rPr lang="en-US" sz="2800" dirty="0"/>
              <a:t>Relationship</a:t>
            </a:r>
          </a:p>
        </p:txBody>
      </p:sp>
    </p:spTree>
    <p:extLst>
      <p:ext uri="{BB962C8B-B14F-4D97-AF65-F5344CB8AC3E}">
        <p14:creationId xmlns:p14="http://schemas.microsoft.com/office/powerpoint/2010/main" val="975915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pic>
        <p:nvPicPr>
          <p:cNvPr id="6" name="Content Placeholder 5" descr="Diagram, schematic&#10;&#10;Description automatically generated">
            <a:extLst>
              <a:ext uri="{FF2B5EF4-FFF2-40B4-BE49-F238E27FC236}">
                <a16:creationId xmlns:a16="http://schemas.microsoft.com/office/drawing/2014/main" id="{BC3A0A27-9474-41E8-92A0-EBE2E8EDB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653" y="1075960"/>
            <a:ext cx="7998487" cy="5782040"/>
          </a:xfrm>
        </p:spPr>
      </p:pic>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69</a:t>
            </a:fld>
            <a:endParaRPr lang="en-US"/>
          </a:p>
        </p:txBody>
      </p:sp>
    </p:spTree>
    <p:extLst>
      <p:ext uri="{BB962C8B-B14F-4D97-AF65-F5344CB8AC3E}">
        <p14:creationId xmlns:p14="http://schemas.microsoft.com/office/powerpoint/2010/main" val="418842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1366434" y="78246"/>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
        <p:nvSpPr>
          <p:cNvPr id="5" name="Slide Number Placeholder 4">
            <a:extLst>
              <a:ext uri="{FF2B5EF4-FFF2-40B4-BE49-F238E27FC236}">
                <a16:creationId xmlns:a16="http://schemas.microsoft.com/office/drawing/2014/main" id="{12D89051-758B-4614-8046-7D50EAD22235}"/>
              </a:ext>
            </a:extLst>
          </p:cNvPr>
          <p:cNvSpPr>
            <a:spLocks noGrp="1"/>
          </p:cNvSpPr>
          <p:nvPr>
            <p:ph type="sldNum" sz="quarter" idx="12"/>
          </p:nvPr>
        </p:nvSpPr>
        <p:spPr/>
        <p:txBody>
          <a:bodyPr/>
          <a:lstStyle/>
          <a:p>
            <a:fld id="{6D95AE55-B5F4-483D-AEFF-E8059F5502F5}" type="slidenum">
              <a:rPr lang="en-US" smtClean="0"/>
              <a:t>7</a:t>
            </a:fld>
            <a:endParaRPr lang="en-US"/>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r>
              <a:rPr lang="en-US" dirty="0"/>
              <a:t>Using plot() is very quick and easy!</a:t>
            </a:r>
          </a:p>
          <a:p>
            <a:endParaRPr lang="en-US" dirty="0"/>
          </a:p>
        </p:txBody>
      </p:sp>
      <p:sp>
        <p:nvSpPr>
          <p:cNvPr id="4" name="Slide Number Placeholder 3">
            <a:extLst>
              <a:ext uri="{FF2B5EF4-FFF2-40B4-BE49-F238E27FC236}">
                <a16:creationId xmlns:a16="http://schemas.microsoft.com/office/drawing/2014/main" id="{6C71F8D6-4315-4CFB-BCD9-9ADF549C5991}"/>
              </a:ext>
            </a:extLst>
          </p:cNvPr>
          <p:cNvSpPr>
            <a:spLocks noGrp="1"/>
          </p:cNvSpPr>
          <p:nvPr>
            <p:ph type="sldNum" sz="quarter" idx="12"/>
          </p:nvPr>
        </p:nvSpPr>
        <p:spPr/>
        <p:txBody>
          <a:bodyPr/>
          <a:lstStyle/>
          <a:p>
            <a:fld id="{6D95AE55-B5F4-483D-AEFF-E8059F5502F5}" type="slidenum">
              <a:rPr lang="en-US" smtClean="0"/>
              <a:t>70</a:t>
            </a:fld>
            <a:endParaRPr lang="en-US"/>
          </a:p>
        </p:txBody>
      </p:sp>
      <p:pic>
        <p:nvPicPr>
          <p:cNvPr id="5" name="Picture 4">
            <a:extLst>
              <a:ext uri="{FF2B5EF4-FFF2-40B4-BE49-F238E27FC236}">
                <a16:creationId xmlns:a16="http://schemas.microsoft.com/office/drawing/2014/main" id="{68CFBB17-129C-462A-9E1C-D35C724FB201}"/>
              </a:ext>
            </a:extLst>
          </p:cNvPr>
          <p:cNvPicPr>
            <a:picLocks noChangeAspect="1"/>
          </p:cNvPicPr>
          <p:nvPr/>
        </p:nvPicPr>
        <p:blipFill rotWithShape="1">
          <a:blip r:embed="rId2"/>
          <a:srcRect t="15585"/>
          <a:stretch/>
        </p:blipFill>
        <p:spPr>
          <a:xfrm>
            <a:off x="3701826" y="3557857"/>
            <a:ext cx="5159187" cy="3300143"/>
          </a:xfrm>
          <a:prstGeom prst="rect">
            <a:avLst/>
          </a:prstGeom>
        </p:spPr>
      </p:pic>
    </p:spTree>
    <p:extLst>
      <p:ext uri="{BB962C8B-B14F-4D97-AF65-F5344CB8AC3E}">
        <p14:creationId xmlns:p14="http://schemas.microsoft.com/office/powerpoint/2010/main" val="1738276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
        <p:nvSpPr>
          <p:cNvPr id="4" name="Slide Number Placeholder 3">
            <a:extLst>
              <a:ext uri="{FF2B5EF4-FFF2-40B4-BE49-F238E27FC236}">
                <a16:creationId xmlns:a16="http://schemas.microsoft.com/office/drawing/2014/main" id="{8CB28D5C-E81F-4CC9-A0B6-8FF18C4DF7A2}"/>
              </a:ext>
            </a:extLst>
          </p:cNvPr>
          <p:cNvSpPr>
            <a:spLocks noGrp="1"/>
          </p:cNvSpPr>
          <p:nvPr>
            <p:ph type="sldNum" sz="quarter" idx="12"/>
          </p:nvPr>
        </p:nvSpPr>
        <p:spPr/>
        <p:txBody>
          <a:bodyPr/>
          <a:lstStyle/>
          <a:p>
            <a:fld id="{6D95AE55-B5F4-483D-AEFF-E8059F5502F5}" type="slidenum">
              <a:rPr lang="en-US" smtClean="0"/>
              <a:t>71</a:t>
            </a:fld>
            <a:endParaRPr lang="en-US"/>
          </a:p>
        </p:txBody>
      </p:sp>
    </p:spTree>
    <p:extLst>
      <p:ext uri="{BB962C8B-B14F-4D97-AF65-F5344CB8AC3E}">
        <p14:creationId xmlns:p14="http://schemas.microsoft.com/office/powerpoint/2010/main" val="1081056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a:xfrm>
            <a:off x="838200" y="1825624"/>
            <a:ext cx="5650149" cy="4846907"/>
          </a:xfrm>
        </p:spPr>
        <p:txBody>
          <a:bodyPr>
            <a:normAutofit/>
          </a:bodyPr>
          <a:lstStyle/>
          <a:p>
            <a:r>
              <a:rPr lang="en-US" dirty="0"/>
              <a:t>Use a “+” to connect between lines</a:t>
            </a:r>
          </a:p>
          <a:p>
            <a:r>
              <a:rPr lang="en-US" dirty="0"/>
              <a:t>The </a:t>
            </a:r>
            <a:r>
              <a:rPr lang="en-US" dirty="0" err="1"/>
              <a:t>aes</a:t>
            </a:r>
            <a:r>
              <a:rPr lang="en-US" dirty="0"/>
              <a:t>() command is the “aesthetics”. Set which columns are equal to x, y, color, fill, and group. </a:t>
            </a:r>
          </a:p>
          <a:p>
            <a:r>
              <a:rPr lang="en-US" dirty="0"/>
              <a:t>Control aspects of the axes (and other parts) with “scale_”, e.g., </a:t>
            </a:r>
            <a:r>
              <a:rPr lang="en-US" dirty="0" err="1"/>
              <a:t>scale_y_continuous</a:t>
            </a:r>
            <a:r>
              <a:rPr lang="en-US" dirty="0"/>
              <a:t>, </a:t>
            </a:r>
            <a:r>
              <a:rPr lang="en-US" dirty="0" err="1"/>
              <a:t>scale_x_discrete</a:t>
            </a:r>
            <a:endParaRPr lang="en-US" dirty="0"/>
          </a:p>
          <a:p>
            <a:r>
              <a:rPr lang="en-US" dirty="0"/>
              <a:t>Add data using “</a:t>
            </a:r>
            <a:r>
              <a:rPr lang="en-US" dirty="0" err="1"/>
              <a:t>geom</a:t>
            </a:r>
            <a:r>
              <a:rPr lang="en-US" dirty="0"/>
              <a:t>_”, e.g., </a:t>
            </a:r>
            <a:r>
              <a:rPr lang="en-US" dirty="0" err="1"/>
              <a:t>geom_point</a:t>
            </a:r>
            <a:r>
              <a:rPr lang="en-US" dirty="0"/>
              <a:t>(), </a:t>
            </a:r>
            <a:r>
              <a:rPr lang="en-US" dirty="0" err="1"/>
              <a:t>geom_line</a:t>
            </a:r>
            <a:r>
              <a:rPr lang="en-US" dirty="0"/>
              <a:t>(), </a:t>
            </a:r>
            <a:r>
              <a:rPr lang="en-US" dirty="0" err="1"/>
              <a:t>etc</a:t>
            </a:r>
            <a:endParaRPr lang="en-US" dirty="0"/>
          </a:p>
          <a:p>
            <a:r>
              <a:rPr lang="en-US" dirty="0"/>
              <a:t>Set visual elements using theme()</a:t>
            </a:r>
          </a:p>
        </p:txBody>
      </p:sp>
      <p:sp>
        <p:nvSpPr>
          <p:cNvPr id="4" name="Slide Number Placeholder 3">
            <a:extLst>
              <a:ext uri="{FF2B5EF4-FFF2-40B4-BE49-F238E27FC236}">
                <a16:creationId xmlns:a16="http://schemas.microsoft.com/office/drawing/2014/main" id="{67889695-1029-45D7-8CA0-E5AA27A170C7}"/>
              </a:ext>
            </a:extLst>
          </p:cNvPr>
          <p:cNvSpPr>
            <a:spLocks noGrp="1"/>
          </p:cNvSpPr>
          <p:nvPr>
            <p:ph type="sldNum" sz="quarter" idx="12"/>
          </p:nvPr>
        </p:nvSpPr>
        <p:spPr/>
        <p:txBody>
          <a:bodyPr/>
          <a:lstStyle/>
          <a:p>
            <a:fld id="{6D95AE55-B5F4-483D-AEFF-E8059F5502F5}" type="slidenum">
              <a:rPr lang="en-US" smtClean="0"/>
              <a:t>72</a:t>
            </a:fld>
            <a:endParaRPr lang="en-US"/>
          </a:p>
        </p:txBody>
      </p:sp>
      <p:sp>
        <p:nvSpPr>
          <p:cNvPr id="5" name="Content Placeholder 2">
            <a:extLst>
              <a:ext uri="{FF2B5EF4-FFF2-40B4-BE49-F238E27FC236}">
                <a16:creationId xmlns:a16="http://schemas.microsoft.com/office/drawing/2014/main" id="{22DFA84D-5B63-4CA6-A793-9D0D90C43EF1}"/>
              </a:ext>
            </a:extLst>
          </p:cNvPr>
          <p:cNvSpPr txBox="1">
            <a:spLocks/>
          </p:cNvSpPr>
          <p:nvPr/>
        </p:nvSpPr>
        <p:spPr>
          <a:xfrm>
            <a:off x="7182407" y="2782111"/>
            <a:ext cx="4909075" cy="3441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a:t>
            </a:r>
            <a:r>
              <a:rPr lang="en-US" sz="2000" dirty="0" err="1">
                <a:latin typeface="Consolas" panose="020B0609020204030204" pitchFamily="49" charset="0"/>
              </a:rPr>
              <a:t>mydataframe</a:t>
            </a: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xcolumn</a:t>
            </a:r>
            <a:r>
              <a:rPr lang="en-US" sz="2000" dirty="0">
                <a:latin typeface="Consolas" panose="020B0609020204030204" pitchFamily="49" charset="0"/>
              </a:rPr>
              <a:t>, y = </a:t>
            </a:r>
            <a:r>
              <a:rPr lang="en-US" sz="2000" dirty="0" err="1">
                <a:latin typeface="Consolas" panose="020B0609020204030204" pitchFamily="49" charset="0"/>
              </a:rPr>
              <a:t>ycolumn</a:t>
            </a:r>
            <a:r>
              <a:rPr lang="en-US" sz="2000" dirty="0">
                <a:latin typeface="Consolas" panose="020B0609020204030204" pitchFamily="49" charset="0"/>
              </a:rPr>
              <a:t>, group = Year)) +</a:t>
            </a:r>
          </a:p>
          <a:p>
            <a:pPr marL="0" indent="0">
              <a:buNone/>
            </a:pPr>
            <a:r>
              <a:rPr lang="en-US" sz="2000" dirty="0" err="1">
                <a:latin typeface="Consolas" panose="020B0609020204030204" pitchFamily="49" charset="0"/>
              </a:rPr>
              <a:t>scale_x_continuous</a:t>
            </a:r>
            <a:r>
              <a:rPr lang="en-US" sz="2000" dirty="0">
                <a:latin typeface="Consolas" panose="020B0609020204030204" pitchFamily="49" charset="0"/>
              </a:rPr>
              <a:t>(breaks = c(1990, 2000, 2010, 2020)) +</a:t>
            </a:r>
          </a:p>
          <a:p>
            <a:pPr marL="0" indent="0">
              <a:buNone/>
            </a:pPr>
            <a:r>
              <a:rPr lang="en-US" sz="2000" dirty="0" err="1">
                <a:latin typeface="Consolas" panose="020B0609020204030204" pitchFamily="49" charset="0"/>
              </a:rPr>
              <a:t>geom_line</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grpSp>
        <p:nvGrpSpPr>
          <p:cNvPr id="10" name="Group 9">
            <a:extLst>
              <a:ext uri="{FF2B5EF4-FFF2-40B4-BE49-F238E27FC236}">
                <a16:creationId xmlns:a16="http://schemas.microsoft.com/office/drawing/2014/main" id="{68B37988-AA99-4E4C-B732-9AF4BEF52DFC}"/>
              </a:ext>
            </a:extLst>
          </p:cNvPr>
          <p:cNvGrpSpPr/>
          <p:nvPr/>
        </p:nvGrpSpPr>
        <p:grpSpPr>
          <a:xfrm>
            <a:off x="10398869" y="2033080"/>
            <a:ext cx="1339693" cy="1128514"/>
            <a:chOff x="10398869" y="2033080"/>
            <a:chExt cx="1339693" cy="1128514"/>
          </a:xfrm>
        </p:grpSpPr>
        <p:sp>
          <p:nvSpPr>
            <p:cNvPr id="8" name="Freeform: Shape 7">
              <a:extLst>
                <a:ext uri="{FF2B5EF4-FFF2-40B4-BE49-F238E27FC236}">
                  <a16:creationId xmlns:a16="http://schemas.microsoft.com/office/drawing/2014/main" id="{2E92D931-084C-4C76-9BA5-B1222DDF045A}"/>
                </a:ext>
              </a:extLst>
            </p:cNvPr>
            <p:cNvSpPr/>
            <p:nvPr/>
          </p:nvSpPr>
          <p:spPr>
            <a:xfrm>
              <a:off x="10398869" y="2033080"/>
              <a:ext cx="1339693" cy="1021405"/>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Lst>
              <a:ahLst/>
              <a:cxnLst>
                <a:cxn ang="0">
                  <a:pos x="connsiteX0" y="connsiteY0"/>
                </a:cxn>
                <a:cxn ang="0">
                  <a:pos x="connsiteX1" y="connsiteY1"/>
                </a:cxn>
                <a:cxn ang="0">
                  <a:pos x="connsiteX2" y="connsiteY2"/>
                </a:cxn>
              </a:cxnLst>
              <a:rect l="l" t="t" r="r" b="b"/>
              <a:pathLst>
                <a:path w="1339693" h="1021405">
                  <a:moveTo>
                    <a:pt x="0" y="0"/>
                  </a:moveTo>
                  <a:cubicBezTo>
                    <a:pt x="466117" y="20266"/>
                    <a:pt x="1146242" y="118353"/>
                    <a:pt x="1274323" y="359923"/>
                  </a:cubicBezTo>
                  <a:cubicBezTo>
                    <a:pt x="1451042" y="611221"/>
                    <a:pt x="1241087" y="898998"/>
                    <a:pt x="982494" y="102140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49C87B2-B1FD-4697-BB72-588496D3E13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3E9A492-50CB-4734-99CF-CD0ACEA4B67D}"/>
              </a:ext>
            </a:extLst>
          </p:cNvPr>
          <p:cNvGrpSpPr/>
          <p:nvPr/>
        </p:nvGrpSpPr>
        <p:grpSpPr>
          <a:xfrm flipV="1">
            <a:off x="11076565" y="4008713"/>
            <a:ext cx="638814" cy="1099331"/>
            <a:chOff x="11206267" y="2062263"/>
            <a:chExt cx="638814" cy="1099331"/>
          </a:xfrm>
        </p:grpSpPr>
        <p:sp>
          <p:nvSpPr>
            <p:cNvPr id="12" name="Freeform: Shape 11">
              <a:extLst>
                <a:ext uri="{FF2B5EF4-FFF2-40B4-BE49-F238E27FC236}">
                  <a16:creationId xmlns:a16="http://schemas.microsoft.com/office/drawing/2014/main" id="{828B8792-FB1B-4218-8382-785594FC71E9}"/>
                </a:ext>
              </a:extLst>
            </p:cNvPr>
            <p:cNvSpPr/>
            <p:nvPr/>
          </p:nvSpPr>
          <p:spPr>
            <a:xfrm>
              <a:off x="11206267" y="2062263"/>
              <a:ext cx="638814" cy="992222"/>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 name="connsiteX0" fmla="*/ 0 w 1826076"/>
                <a:gd name="connsiteY0" fmla="*/ 0 h 1361873"/>
                <a:gd name="connsiteX1" fmla="*/ 1760706 w 1826076"/>
                <a:gd name="connsiteY1" fmla="*/ 700391 h 1361873"/>
                <a:gd name="connsiteX2" fmla="*/ 1468877 w 1826076"/>
                <a:gd name="connsiteY2" fmla="*/ 1361873 h 1361873"/>
                <a:gd name="connsiteX0" fmla="*/ 0 w 1910240"/>
                <a:gd name="connsiteY0" fmla="*/ 0 h 1361873"/>
                <a:gd name="connsiteX1" fmla="*/ 1857983 w 1910240"/>
                <a:gd name="connsiteY1" fmla="*/ 739301 h 1361873"/>
                <a:gd name="connsiteX2" fmla="*/ 1468877 w 1910240"/>
                <a:gd name="connsiteY2" fmla="*/ 1361873 h 1361873"/>
                <a:gd name="connsiteX0" fmla="*/ 0 w 1491951"/>
                <a:gd name="connsiteY0" fmla="*/ 0 h 1070043"/>
                <a:gd name="connsiteX1" fmla="*/ 1439694 w 1491951"/>
                <a:gd name="connsiteY1" fmla="*/ 447471 h 1070043"/>
                <a:gd name="connsiteX2" fmla="*/ 1050588 w 1491951"/>
                <a:gd name="connsiteY2" fmla="*/ 1070043 h 1070043"/>
                <a:gd name="connsiteX0" fmla="*/ 0 w 1553458"/>
                <a:gd name="connsiteY0" fmla="*/ 0 h 1070043"/>
                <a:gd name="connsiteX1" fmla="*/ 1507788 w 1553458"/>
                <a:gd name="connsiteY1" fmla="*/ 583658 h 1070043"/>
                <a:gd name="connsiteX2" fmla="*/ 1050588 w 1553458"/>
                <a:gd name="connsiteY2" fmla="*/ 1070043 h 1070043"/>
                <a:gd name="connsiteX0" fmla="*/ 0 w 833611"/>
                <a:gd name="connsiteY0" fmla="*/ 0 h 1040860"/>
                <a:gd name="connsiteX1" fmla="*/ 787941 w 833611"/>
                <a:gd name="connsiteY1" fmla="*/ 554475 h 1040860"/>
                <a:gd name="connsiteX2" fmla="*/ 330741 w 833611"/>
                <a:gd name="connsiteY2" fmla="*/ 1040860 h 1040860"/>
                <a:gd name="connsiteX0" fmla="*/ 0 w 833611"/>
                <a:gd name="connsiteY0" fmla="*/ 0 h 1040860"/>
                <a:gd name="connsiteX1" fmla="*/ 787941 w 833611"/>
                <a:gd name="connsiteY1" fmla="*/ 554475 h 1040860"/>
                <a:gd name="connsiteX2" fmla="*/ 330741 w 833611"/>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638814"/>
                <a:gd name="connsiteY0" fmla="*/ 0 h 992222"/>
                <a:gd name="connsiteX1" fmla="*/ 632298 w 638814"/>
                <a:gd name="connsiteY1" fmla="*/ 505837 h 992222"/>
                <a:gd name="connsiteX2" fmla="*/ 175098 w 638814"/>
                <a:gd name="connsiteY2" fmla="*/ 992222 h 992222"/>
              </a:gdLst>
              <a:ahLst/>
              <a:cxnLst>
                <a:cxn ang="0">
                  <a:pos x="connsiteX0" y="connsiteY0"/>
                </a:cxn>
                <a:cxn ang="0">
                  <a:pos x="connsiteX1" y="connsiteY1"/>
                </a:cxn>
                <a:cxn ang="0">
                  <a:pos x="connsiteX2" y="connsiteY2"/>
                </a:cxn>
              </a:cxnLst>
              <a:rect l="l" t="t" r="r" b="b"/>
              <a:pathLst>
                <a:path w="638814" h="992222">
                  <a:moveTo>
                    <a:pt x="0" y="0"/>
                  </a:moveTo>
                  <a:cubicBezTo>
                    <a:pt x="466117" y="146726"/>
                    <a:pt x="582038" y="186445"/>
                    <a:pt x="632298" y="505837"/>
                  </a:cubicBezTo>
                  <a:cubicBezTo>
                    <a:pt x="682557" y="854412"/>
                    <a:pt x="433691" y="869815"/>
                    <a:pt x="175098" y="99222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5936AB8-01D0-4EBA-AAB5-5241152938B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Content Placeholder 2">
            <a:extLst>
              <a:ext uri="{FF2B5EF4-FFF2-40B4-BE49-F238E27FC236}">
                <a16:creationId xmlns:a16="http://schemas.microsoft.com/office/drawing/2014/main" id="{2A2CFD82-470B-491B-B680-8DB430BCDEFD}"/>
              </a:ext>
            </a:extLst>
          </p:cNvPr>
          <p:cNvSpPr txBox="1">
            <a:spLocks/>
          </p:cNvSpPr>
          <p:nvPr/>
        </p:nvSpPr>
        <p:spPr>
          <a:xfrm>
            <a:off x="7746611" y="1763527"/>
            <a:ext cx="2825074" cy="523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Establish the plot</a:t>
            </a:r>
          </a:p>
        </p:txBody>
      </p:sp>
      <p:sp>
        <p:nvSpPr>
          <p:cNvPr id="15" name="Content Placeholder 2">
            <a:extLst>
              <a:ext uri="{FF2B5EF4-FFF2-40B4-BE49-F238E27FC236}">
                <a16:creationId xmlns:a16="http://schemas.microsoft.com/office/drawing/2014/main" id="{AFC9D6C4-9505-439A-AAAB-227F5C717BA6}"/>
              </a:ext>
            </a:extLst>
          </p:cNvPr>
          <p:cNvSpPr txBox="1">
            <a:spLocks/>
          </p:cNvSpPr>
          <p:nvPr/>
        </p:nvSpPr>
        <p:spPr>
          <a:xfrm>
            <a:off x="9304079" y="5161891"/>
            <a:ext cx="2535211" cy="7567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Control x axis (set axis breaks)</a:t>
            </a:r>
          </a:p>
        </p:txBody>
      </p:sp>
      <p:grpSp>
        <p:nvGrpSpPr>
          <p:cNvPr id="18" name="Group 17">
            <a:extLst>
              <a:ext uri="{FF2B5EF4-FFF2-40B4-BE49-F238E27FC236}">
                <a16:creationId xmlns:a16="http://schemas.microsoft.com/office/drawing/2014/main" id="{2178917D-682B-41BB-B8AE-B9F640E9CCE8}"/>
              </a:ext>
            </a:extLst>
          </p:cNvPr>
          <p:cNvGrpSpPr/>
          <p:nvPr/>
        </p:nvGrpSpPr>
        <p:grpSpPr>
          <a:xfrm>
            <a:off x="7162971" y="4737262"/>
            <a:ext cx="355329" cy="757527"/>
            <a:chOff x="7162971" y="4737262"/>
            <a:chExt cx="355329" cy="757527"/>
          </a:xfrm>
        </p:grpSpPr>
        <p:sp>
          <p:nvSpPr>
            <p:cNvPr id="16" name="Freeform: Shape 15">
              <a:extLst>
                <a:ext uri="{FF2B5EF4-FFF2-40B4-BE49-F238E27FC236}">
                  <a16:creationId xmlns:a16="http://schemas.microsoft.com/office/drawing/2014/main" id="{2D01391F-70A2-400C-9F8B-5CE3D9902E7B}"/>
                </a:ext>
              </a:extLst>
            </p:cNvPr>
            <p:cNvSpPr/>
            <p:nvPr/>
          </p:nvSpPr>
          <p:spPr>
            <a:xfrm>
              <a:off x="7162971" y="4884229"/>
              <a:ext cx="257669" cy="610560"/>
            </a:xfrm>
            <a:custGeom>
              <a:avLst/>
              <a:gdLst>
                <a:gd name="connsiteX0" fmla="*/ 295224 w 295224"/>
                <a:gd name="connsiteY0" fmla="*/ 0 h 778213"/>
                <a:gd name="connsiteX1" fmla="*/ 32577 w 295224"/>
                <a:gd name="connsiteY1" fmla="*/ 408562 h 778213"/>
                <a:gd name="connsiteX2" fmla="*/ 13122 w 295224"/>
                <a:gd name="connsiteY2" fmla="*/ 778213 h 778213"/>
              </a:gdLst>
              <a:ahLst/>
              <a:cxnLst>
                <a:cxn ang="0">
                  <a:pos x="connsiteX0" y="connsiteY0"/>
                </a:cxn>
                <a:cxn ang="0">
                  <a:pos x="connsiteX1" y="connsiteY1"/>
                </a:cxn>
                <a:cxn ang="0">
                  <a:pos x="connsiteX2" y="connsiteY2"/>
                </a:cxn>
              </a:cxnLst>
              <a:rect l="l" t="t" r="r" b="b"/>
              <a:pathLst>
                <a:path w="295224" h="778213">
                  <a:moveTo>
                    <a:pt x="295224" y="0"/>
                  </a:moveTo>
                  <a:cubicBezTo>
                    <a:pt x="187409" y="139430"/>
                    <a:pt x="79594" y="278860"/>
                    <a:pt x="32577" y="408562"/>
                  </a:cubicBezTo>
                  <a:cubicBezTo>
                    <a:pt x="-14440" y="538264"/>
                    <a:pt x="-659" y="658238"/>
                    <a:pt x="13122" y="778213"/>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D57BBF3-994A-4DA6-BF70-A0359D307A9D}"/>
                </a:ext>
              </a:extLst>
            </p:cNvPr>
            <p:cNvSpPr/>
            <p:nvPr/>
          </p:nvSpPr>
          <p:spPr>
            <a:xfrm rot="6522431" flipV="1">
              <a:off x="7307356" y="4752888"/>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2">
            <a:extLst>
              <a:ext uri="{FF2B5EF4-FFF2-40B4-BE49-F238E27FC236}">
                <a16:creationId xmlns:a16="http://schemas.microsoft.com/office/drawing/2014/main" id="{A2AFA6E0-E0B7-44E3-9D01-06A5E1BAD127}"/>
              </a:ext>
            </a:extLst>
          </p:cNvPr>
          <p:cNvSpPr txBox="1">
            <a:spLocks/>
          </p:cNvSpPr>
          <p:nvPr/>
        </p:nvSpPr>
        <p:spPr>
          <a:xfrm>
            <a:off x="6509406" y="5480963"/>
            <a:ext cx="2743201" cy="756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Create lines</a:t>
            </a:r>
          </a:p>
        </p:txBody>
      </p:sp>
    </p:spTree>
    <p:extLst>
      <p:ext uri="{BB962C8B-B14F-4D97-AF65-F5344CB8AC3E}">
        <p14:creationId xmlns:p14="http://schemas.microsoft.com/office/powerpoint/2010/main" val="9915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gtEl>
                                        <p:attrNameLst>
                                          <p:attrName>style.color</p:attrName>
                                        </p:attrNameLst>
                                      </p:cBhvr>
                                      <p:to>
                                        <a:srgbClr val="A3A3A3"/>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D60A-98B0-4C78-BE0C-309D42EC53E9}"/>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094C2C34-6CFA-4444-A09B-4D6F32FC9137}"/>
              </a:ext>
            </a:extLst>
          </p:cNvPr>
          <p:cNvSpPr>
            <a:spLocks noGrp="1"/>
          </p:cNvSpPr>
          <p:nvPr>
            <p:ph idx="1"/>
          </p:nvPr>
        </p:nvSpPr>
        <p:spPr>
          <a:xfrm>
            <a:off x="838200" y="1825625"/>
            <a:ext cx="6128657" cy="2430689"/>
          </a:xfrm>
        </p:spPr>
        <p:txBody>
          <a:bodyPr/>
          <a:lstStyle/>
          <a:p>
            <a:pPr marL="0" indent="0">
              <a:buNone/>
            </a:pPr>
            <a:r>
              <a:rPr lang="en-US" dirty="0" err="1"/>
              <a:t>ggplot</a:t>
            </a:r>
            <a:r>
              <a:rPr lang="en-US" dirty="0"/>
              <a:t>(data = sablefish, </a:t>
            </a:r>
          </a:p>
          <a:p>
            <a:pPr marL="0" indent="0">
              <a:buNone/>
            </a:pPr>
            <a:r>
              <a:rPr lang="en-US" dirty="0"/>
              <a:t>             </a:t>
            </a:r>
            <a:r>
              <a:rPr lang="en-US" dirty="0" err="1"/>
              <a:t>aes</a:t>
            </a:r>
            <a:r>
              <a:rPr lang="en-US" dirty="0"/>
              <a:t>(x=Sex, y = </a:t>
            </a:r>
            <a:r>
              <a:rPr lang="en-US" dirty="0" err="1"/>
              <a:t>Length_mm</a:t>
            </a:r>
            <a:r>
              <a:rPr lang="en-US" dirty="0"/>
              <a:t>, </a:t>
            </a:r>
          </a:p>
          <a:p>
            <a:pPr marL="0" indent="0">
              <a:buNone/>
            </a:pPr>
            <a:r>
              <a:rPr lang="en-US" dirty="0"/>
              <a:t>                    fill = Sex)) +</a:t>
            </a:r>
          </a:p>
          <a:p>
            <a:pPr marL="0" indent="0">
              <a:buNone/>
            </a:pPr>
            <a:r>
              <a:rPr lang="en-US" dirty="0"/>
              <a:t>     </a:t>
            </a:r>
            <a:r>
              <a:rPr lang="en-US" dirty="0" err="1"/>
              <a:t>geom_boxplot</a:t>
            </a:r>
            <a:r>
              <a:rPr lang="en-US" dirty="0"/>
              <a:t>()</a:t>
            </a:r>
          </a:p>
          <a:p>
            <a:endParaRPr lang="en-US" dirty="0"/>
          </a:p>
        </p:txBody>
      </p:sp>
      <p:sp>
        <p:nvSpPr>
          <p:cNvPr id="4" name="Slide Number Placeholder 3">
            <a:extLst>
              <a:ext uri="{FF2B5EF4-FFF2-40B4-BE49-F238E27FC236}">
                <a16:creationId xmlns:a16="http://schemas.microsoft.com/office/drawing/2014/main" id="{82713E07-E361-4C90-A4F0-F3B49F67FC69}"/>
              </a:ext>
            </a:extLst>
          </p:cNvPr>
          <p:cNvSpPr>
            <a:spLocks noGrp="1"/>
          </p:cNvSpPr>
          <p:nvPr>
            <p:ph type="sldNum" sz="quarter" idx="12"/>
          </p:nvPr>
        </p:nvSpPr>
        <p:spPr/>
        <p:txBody>
          <a:bodyPr/>
          <a:lstStyle/>
          <a:p>
            <a:fld id="{6D95AE55-B5F4-483D-AEFF-E8059F5502F5}" type="slidenum">
              <a:rPr lang="en-US" smtClean="0"/>
              <a:t>73</a:t>
            </a:fld>
            <a:endParaRPr lang="en-US" dirty="0"/>
          </a:p>
        </p:txBody>
      </p:sp>
      <p:grpSp>
        <p:nvGrpSpPr>
          <p:cNvPr id="9" name="Group 8">
            <a:extLst>
              <a:ext uri="{FF2B5EF4-FFF2-40B4-BE49-F238E27FC236}">
                <a16:creationId xmlns:a16="http://schemas.microsoft.com/office/drawing/2014/main" id="{A4945AEB-C1A6-4E33-9B23-6288E0EBDA37}"/>
              </a:ext>
            </a:extLst>
          </p:cNvPr>
          <p:cNvGrpSpPr/>
          <p:nvPr/>
        </p:nvGrpSpPr>
        <p:grpSpPr>
          <a:xfrm>
            <a:off x="4480255" y="1586048"/>
            <a:ext cx="3148852" cy="607228"/>
            <a:chOff x="5102519" y="1762264"/>
            <a:chExt cx="3148852" cy="607228"/>
          </a:xfrm>
        </p:grpSpPr>
        <p:sp>
          <p:nvSpPr>
            <p:cNvPr id="5" name="Freeform: Shape 4">
              <a:extLst>
                <a:ext uri="{FF2B5EF4-FFF2-40B4-BE49-F238E27FC236}">
                  <a16:creationId xmlns:a16="http://schemas.microsoft.com/office/drawing/2014/main" id="{9ED6A69A-A5F8-440B-B862-6CE7C4B4B351}"/>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F3F19CA3-62AA-4A1F-A45C-B6BBB9C0C71C}"/>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7BA4E8C-A120-43B7-B53A-9503B8A9540D}"/>
              </a:ext>
            </a:extLst>
          </p:cNvPr>
          <p:cNvGrpSpPr/>
          <p:nvPr/>
        </p:nvGrpSpPr>
        <p:grpSpPr>
          <a:xfrm rot="551400" flipV="1">
            <a:off x="4351051" y="3120013"/>
            <a:ext cx="2902658" cy="496812"/>
            <a:chOff x="5102519" y="1762264"/>
            <a:chExt cx="3148852" cy="607228"/>
          </a:xfrm>
        </p:grpSpPr>
        <p:sp>
          <p:nvSpPr>
            <p:cNvPr id="11" name="Freeform: Shape 10">
              <a:extLst>
                <a:ext uri="{FF2B5EF4-FFF2-40B4-BE49-F238E27FC236}">
                  <a16:creationId xmlns:a16="http://schemas.microsoft.com/office/drawing/2014/main" id="{657678A2-BDB4-478A-8DFB-A370AE1561E7}"/>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38381E77-1CEB-4AE6-83B8-07B963854A05}"/>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
            <a:extLst>
              <a:ext uri="{FF2B5EF4-FFF2-40B4-BE49-F238E27FC236}">
                <a16:creationId xmlns:a16="http://schemas.microsoft.com/office/drawing/2014/main" id="{6752B2F0-6697-4F76-8A95-51B01D5B3AA5}"/>
              </a:ext>
            </a:extLst>
          </p:cNvPr>
          <p:cNvSpPr txBox="1">
            <a:spLocks/>
          </p:cNvSpPr>
          <p:nvPr/>
        </p:nvSpPr>
        <p:spPr>
          <a:xfrm>
            <a:off x="7690300" y="1560632"/>
            <a:ext cx="3680989" cy="1346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Establish which </a:t>
            </a:r>
            <a:r>
              <a:rPr lang="en-US" dirty="0" err="1"/>
              <a:t>dataframe</a:t>
            </a:r>
            <a:r>
              <a:rPr lang="en-US" dirty="0"/>
              <a:t> to look at</a:t>
            </a:r>
          </a:p>
          <a:p>
            <a:endParaRPr lang="en-US" dirty="0"/>
          </a:p>
        </p:txBody>
      </p:sp>
      <p:sp>
        <p:nvSpPr>
          <p:cNvPr id="14" name="Content Placeholder 2">
            <a:extLst>
              <a:ext uri="{FF2B5EF4-FFF2-40B4-BE49-F238E27FC236}">
                <a16:creationId xmlns:a16="http://schemas.microsoft.com/office/drawing/2014/main" id="{9773E62C-5EFE-4AD3-A440-45B004ED48A2}"/>
              </a:ext>
            </a:extLst>
          </p:cNvPr>
          <p:cNvSpPr txBox="1">
            <a:spLocks/>
          </p:cNvSpPr>
          <p:nvPr/>
        </p:nvSpPr>
        <p:spPr>
          <a:xfrm>
            <a:off x="7312176" y="3007410"/>
            <a:ext cx="3680989" cy="13464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“Sex” should be along x-axis, with length on y. </a:t>
            </a:r>
          </a:p>
          <a:p>
            <a:pPr marL="0" indent="0">
              <a:buFont typeface="Arial" panose="020B0604020202020204" pitchFamily="34" charset="0"/>
              <a:buNone/>
            </a:pPr>
            <a:r>
              <a:rPr lang="en-US" dirty="0"/>
              <a:t>Fill the objects based on the Sex column</a:t>
            </a:r>
          </a:p>
          <a:p>
            <a:endParaRPr lang="en-US" dirty="0"/>
          </a:p>
        </p:txBody>
      </p:sp>
      <p:grpSp>
        <p:nvGrpSpPr>
          <p:cNvPr id="17" name="Group 16">
            <a:extLst>
              <a:ext uri="{FF2B5EF4-FFF2-40B4-BE49-F238E27FC236}">
                <a16:creationId xmlns:a16="http://schemas.microsoft.com/office/drawing/2014/main" id="{DB0DEB54-6D7E-4A67-BC76-82AC69BEC8D4}"/>
              </a:ext>
            </a:extLst>
          </p:cNvPr>
          <p:cNvGrpSpPr/>
          <p:nvPr/>
        </p:nvGrpSpPr>
        <p:grpSpPr>
          <a:xfrm>
            <a:off x="2979723" y="3800654"/>
            <a:ext cx="3408583" cy="1352449"/>
            <a:chOff x="2979723" y="3800654"/>
            <a:chExt cx="3408583" cy="1352449"/>
          </a:xfrm>
        </p:grpSpPr>
        <p:sp>
          <p:nvSpPr>
            <p:cNvPr id="15" name="Freeform: Shape 14">
              <a:extLst>
                <a:ext uri="{FF2B5EF4-FFF2-40B4-BE49-F238E27FC236}">
                  <a16:creationId xmlns:a16="http://schemas.microsoft.com/office/drawing/2014/main" id="{6F57B9B2-4655-42C6-BEF3-5FFEFE8CDA19}"/>
                </a:ext>
              </a:extLst>
            </p:cNvPr>
            <p:cNvSpPr/>
            <p:nvPr/>
          </p:nvSpPr>
          <p:spPr>
            <a:xfrm>
              <a:off x="3162785" y="4024227"/>
              <a:ext cx="3225521" cy="1128876"/>
            </a:xfrm>
            <a:custGeom>
              <a:avLst/>
              <a:gdLst>
                <a:gd name="connsiteX0" fmla="*/ 0 w 3225521"/>
                <a:gd name="connsiteY0" fmla="*/ 0 h 1128876"/>
                <a:gd name="connsiteX1" fmla="*/ 1597688 w 3225521"/>
                <a:gd name="connsiteY1" fmla="*/ 954593 h 1128876"/>
                <a:gd name="connsiteX2" fmla="*/ 3225521 w 3225521"/>
                <a:gd name="connsiteY2" fmla="*/ 1125415 h 1128876"/>
              </a:gdLst>
              <a:ahLst/>
              <a:cxnLst>
                <a:cxn ang="0">
                  <a:pos x="connsiteX0" y="connsiteY0"/>
                </a:cxn>
                <a:cxn ang="0">
                  <a:pos x="connsiteX1" y="connsiteY1"/>
                </a:cxn>
                <a:cxn ang="0">
                  <a:pos x="connsiteX2" y="connsiteY2"/>
                </a:cxn>
              </a:cxnLst>
              <a:rect l="l" t="t" r="r" b="b"/>
              <a:pathLst>
                <a:path w="3225521" h="1128876">
                  <a:moveTo>
                    <a:pt x="0" y="0"/>
                  </a:moveTo>
                  <a:cubicBezTo>
                    <a:pt x="530050" y="383512"/>
                    <a:pt x="1060101" y="767024"/>
                    <a:pt x="1597688" y="954593"/>
                  </a:cubicBezTo>
                  <a:cubicBezTo>
                    <a:pt x="2135275" y="1142162"/>
                    <a:pt x="2680398" y="1133788"/>
                    <a:pt x="3225521" y="112541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7A5729C-29E7-477B-844A-71967F0FC65D}"/>
                </a:ext>
              </a:extLst>
            </p:cNvPr>
            <p:cNvSpPr/>
            <p:nvPr/>
          </p:nvSpPr>
          <p:spPr>
            <a:xfrm rot="8765898" flipV="1">
              <a:off x="2979723" y="3800654"/>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225A4D7E-AF46-49A2-A6CF-E3F998B01BC3}"/>
              </a:ext>
            </a:extLst>
          </p:cNvPr>
          <p:cNvSpPr txBox="1">
            <a:spLocks/>
          </p:cNvSpPr>
          <p:nvPr/>
        </p:nvSpPr>
        <p:spPr>
          <a:xfrm>
            <a:off x="6507186" y="4897032"/>
            <a:ext cx="3680989" cy="1000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Create a boxplot!</a:t>
            </a:r>
          </a:p>
          <a:p>
            <a:endParaRPr lang="en-US" dirty="0"/>
          </a:p>
        </p:txBody>
      </p:sp>
      <p:pic>
        <p:nvPicPr>
          <p:cNvPr id="19" name="Picture 18">
            <a:extLst>
              <a:ext uri="{FF2B5EF4-FFF2-40B4-BE49-F238E27FC236}">
                <a16:creationId xmlns:a16="http://schemas.microsoft.com/office/drawing/2014/main" id="{5B85C5E0-B49E-43F8-BFE8-A400A419BC74}"/>
              </a:ext>
            </a:extLst>
          </p:cNvPr>
          <p:cNvPicPr>
            <a:picLocks noChangeAspect="1"/>
          </p:cNvPicPr>
          <p:nvPr/>
        </p:nvPicPr>
        <p:blipFill>
          <a:blip r:embed="rId2"/>
          <a:stretch>
            <a:fillRect/>
          </a:stretch>
        </p:blipFill>
        <p:spPr>
          <a:xfrm>
            <a:off x="5797836" y="1484215"/>
            <a:ext cx="6394164" cy="4722425"/>
          </a:xfrm>
          <a:prstGeom prst="rect">
            <a:avLst/>
          </a:prstGeom>
        </p:spPr>
      </p:pic>
    </p:spTree>
    <p:extLst>
      <p:ext uri="{BB962C8B-B14F-4D97-AF65-F5344CB8AC3E}">
        <p14:creationId xmlns:p14="http://schemas.microsoft.com/office/powerpoint/2010/main" val="32567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8" grpId="0"/>
      <p:bldP spid="18"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41B3-1BBA-4C6A-9C26-01D87DBCFE75}"/>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773E8AD7-8E95-4E0D-AE76-953C911465F4}"/>
              </a:ext>
            </a:extLst>
          </p:cNvPr>
          <p:cNvSpPr>
            <a:spLocks noGrp="1"/>
          </p:cNvSpPr>
          <p:nvPr>
            <p:ph idx="1"/>
          </p:nvPr>
        </p:nvSpPr>
        <p:spPr>
          <a:xfrm>
            <a:off x="453531" y="1825625"/>
            <a:ext cx="5257800" cy="4351338"/>
          </a:xfrm>
          <a:solidFill>
            <a:schemeClr val="bg1"/>
          </a:solidFill>
        </p:spPr>
        <p:txBody>
          <a:bodyPr>
            <a:normAutofit/>
          </a:body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A90D7D40-7CA0-4B09-887F-D325769457B5}"/>
              </a:ext>
            </a:extLst>
          </p:cNvPr>
          <p:cNvSpPr>
            <a:spLocks noGrp="1"/>
          </p:cNvSpPr>
          <p:nvPr>
            <p:ph type="sldNum" sz="quarter" idx="12"/>
          </p:nvPr>
        </p:nvSpPr>
        <p:spPr/>
        <p:txBody>
          <a:bodyPr/>
          <a:lstStyle/>
          <a:p>
            <a:fld id="{6D95AE55-B5F4-483D-AEFF-E8059F5502F5}" type="slidenum">
              <a:rPr lang="en-US" smtClean="0"/>
              <a:t>74</a:t>
            </a:fld>
            <a:endParaRPr lang="en-US"/>
          </a:p>
        </p:txBody>
      </p:sp>
      <p:pic>
        <p:nvPicPr>
          <p:cNvPr id="5" name="Picture 4">
            <a:extLst>
              <a:ext uri="{FF2B5EF4-FFF2-40B4-BE49-F238E27FC236}">
                <a16:creationId xmlns:a16="http://schemas.microsoft.com/office/drawing/2014/main" id="{86195CC3-CF0F-4508-A43C-4415D09896E3}"/>
              </a:ext>
            </a:extLst>
          </p:cNvPr>
          <p:cNvPicPr>
            <a:picLocks noChangeAspect="1"/>
          </p:cNvPicPr>
          <p:nvPr/>
        </p:nvPicPr>
        <p:blipFill>
          <a:blip r:embed="rId3"/>
          <a:stretch>
            <a:fillRect/>
          </a:stretch>
        </p:blipFill>
        <p:spPr>
          <a:xfrm>
            <a:off x="6579282" y="1770920"/>
            <a:ext cx="5159187" cy="3810330"/>
          </a:xfrm>
          <a:prstGeom prst="rect">
            <a:avLst/>
          </a:prstGeom>
        </p:spPr>
      </p:pic>
      <p:sp>
        <p:nvSpPr>
          <p:cNvPr id="6" name="Content Placeholder 2">
            <a:extLst>
              <a:ext uri="{FF2B5EF4-FFF2-40B4-BE49-F238E27FC236}">
                <a16:creationId xmlns:a16="http://schemas.microsoft.com/office/drawing/2014/main" id="{44ABF550-409D-4FE5-9680-BC377AED9193}"/>
              </a:ext>
            </a:extLst>
          </p:cNvPr>
          <p:cNvSpPr txBox="1">
            <a:spLocks/>
          </p:cNvSpPr>
          <p:nvPr/>
        </p:nvSpPr>
        <p:spPr>
          <a:xfrm>
            <a:off x="453531" y="1904633"/>
            <a:ext cx="52578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a:p>
            <a:pPr marL="0" indent="0">
              <a:buNone/>
            </a:pPr>
            <a:endParaRPr lang="en-US" sz="2000" dirty="0" err="1">
              <a:latin typeface="Consolas" panose="020B0609020204030204" pitchFamily="49" charset="0"/>
            </a:endParaRPr>
          </a:p>
        </p:txBody>
      </p:sp>
      <p:pic>
        <p:nvPicPr>
          <p:cNvPr id="7" name="Picture 6">
            <a:extLst>
              <a:ext uri="{FF2B5EF4-FFF2-40B4-BE49-F238E27FC236}">
                <a16:creationId xmlns:a16="http://schemas.microsoft.com/office/drawing/2014/main" id="{0A71FCA9-CB21-400B-9214-22248499FA3F}"/>
              </a:ext>
            </a:extLst>
          </p:cNvPr>
          <p:cNvPicPr>
            <a:picLocks noChangeAspect="1"/>
          </p:cNvPicPr>
          <p:nvPr/>
        </p:nvPicPr>
        <p:blipFill>
          <a:blip r:embed="rId4"/>
          <a:stretch>
            <a:fillRect/>
          </a:stretch>
        </p:blipFill>
        <p:spPr>
          <a:xfrm>
            <a:off x="6579281" y="1770920"/>
            <a:ext cx="5159187" cy="3810330"/>
          </a:xfrm>
          <a:prstGeom prst="rect">
            <a:avLst/>
          </a:prstGeom>
        </p:spPr>
      </p:pic>
      <p:sp>
        <p:nvSpPr>
          <p:cNvPr id="8" name="Content Placeholder 2">
            <a:extLst>
              <a:ext uri="{FF2B5EF4-FFF2-40B4-BE49-F238E27FC236}">
                <a16:creationId xmlns:a16="http://schemas.microsoft.com/office/drawing/2014/main" id="{F8D6F20A-61B4-474D-B068-328C2578E19C}"/>
              </a:ext>
            </a:extLst>
          </p:cNvPr>
          <p:cNvSpPr txBox="1">
            <a:spLocks/>
          </p:cNvSpPr>
          <p:nvPr/>
        </p:nvSpPr>
        <p:spPr>
          <a:xfrm>
            <a:off x="453531" y="1904633"/>
            <a:ext cx="5610208"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a:t>
            </a:r>
          </a:p>
        </p:txBody>
      </p:sp>
      <p:pic>
        <p:nvPicPr>
          <p:cNvPr id="10" name="Picture 9">
            <a:extLst>
              <a:ext uri="{FF2B5EF4-FFF2-40B4-BE49-F238E27FC236}">
                <a16:creationId xmlns:a16="http://schemas.microsoft.com/office/drawing/2014/main" id="{44F2A0B4-2952-4D03-8938-ED782660FB65}"/>
              </a:ext>
            </a:extLst>
          </p:cNvPr>
          <p:cNvPicPr>
            <a:picLocks noChangeAspect="1"/>
          </p:cNvPicPr>
          <p:nvPr/>
        </p:nvPicPr>
        <p:blipFill>
          <a:blip r:embed="rId5"/>
          <a:stretch>
            <a:fillRect/>
          </a:stretch>
        </p:blipFill>
        <p:spPr>
          <a:xfrm>
            <a:off x="6579281" y="1770920"/>
            <a:ext cx="5159187" cy="3810330"/>
          </a:xfrm>
          <a:prstGeom prst="rect">
            <a:avLst/>
          </a:prstGeom>
        </p:spPr>
      </p:pic>
      <p:pic>
        <p:nvPicPr>
          <p:cNvPr id="11" name="Picture 10">
            <a:extLst>
              <a:ext uri="{FF2B5EF4-FFF2-40B4-BE49-F238E27FC236}">
                <a16:creationId xmlns:a16="http://schemas.microsoft.com/office/drawing/2014/main" id="{D75DE99F-05AB-4069-912F-DC124EA17436}"/>
              </a:ext>
            </a:extLst>
          </p:cNvPr>
          <p:cNvPicPr>
            <a:picLocks noChangeAspect="1"/>
          </p:cNvPicPr>
          <p:nvPr/>
        </p:nvPicPr>
        <p:blipFill>
          <a:blip r:embed="rId6"/>
          <a:stretch>
            <a:fillRect/>
          </a:stretch>
        </p:blipFill>
        <p:spPr>
          <a:xfrm>
            <a:off x="6480671" y="1770920"/>
            <a:ext cx="5159187" cy="3810330"/>
          </a:xfrm>
          <a:prstGeom prst="rect">
            <a:avLst/>
          </a:prstGeom>
        </p:spPr>
      </p:pic>
      <p:sp>
        <p:nvSpPr>
          <p:cNvPr id="12" name="Content Placeholder 2">
            <a:extLst>
              <a:ext uri="{FF2B5EF4-FFF2-40B4-BE49-F238E27FC236}">
                <a16:creationId xmlns:a16="http://schemas.microsoft.com/office/drawing/2014/main" id="{B257BFA0-A0F5-4836-8AEE-9C43D21F52CE}"/>
              </a:ext>
            </a:extLst>
          </p:cNvPr>
          <p:cNvSpPr txBox="1">
            <a:spLocks/>
          </p:cNvSpPr>
          <p:nvPr/>
        </p:nvSpPr>
        <p:spPr>
          <a:xfrm>
            <a:off x="453529" y="1904633"/>
            <a:ext cx="57731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a:t>
            </a:r>
          </a:p>
        </p:txBody>
      </p:sp>
      <p:sp>
        <p:nvSpPr>
          <p:cNvPr id="13" name="Content Placeholder 2">
            <a:extLst>
              <a:ext uri="{FF2B5EF4-FFF2-40B4-BE49-F238E27FC236}">
                <a16:creationId xmlns:a16="http://schemas.microsoft.com/office/drawing/2014/main" id="{6019E757-75FA-4D4F-90E1-2891FEB69066}"/>
              </a:ext>
            </a:extLst>
          </p:cNvPr>
          <p:cNvSpPr txBox="1">
            <a:spLocks/>
          </p:cNvSpPr>
          <p:nvPr/>
        </p:nvSpPr>
        <p:spPr>
          <a:xfrm>
            <a:off x="453528" y="1904633"/>
            <a:ext cx="6027142" cy="468481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a:t>
            </a:r>
          </a:p>
          <a:p>
            <a:pPr marL="0" indent="0">
              <a:buNone/>
            </a:pPr>
            <a:endParaRPr lang="en-US" sz="2000" dirty="0">
              <a:latin typeface="Consolas" panose="020B0609020204030204" pitchFamily="49" charset="0"/>
            </a:endParaRPr>
          </a:p>
        </p:txBody>
      </p:sp>
      <p:pic>
        <p:nvPicPr>
          <p:cNvPr id="14" name="Picture 13">
            <a:extLst>
              <a:ext uri="{FF2B5EF4-FFF2-40B4-BE49-F238E27FC236}">
                <a16:creationId xmlns:a16="http://schemas.microsoft.com/office/drawing/2014/main" id="{FAD91EEF-1051-4643-85D0-8903932A2FAE}"/>
              </a:ext>
            </a:extLst>
          </p:cNvPr>
          <p:cNvPicPr>
            <a:picLocks noChangeAspect="1"/>
          </p:cNvPicPr>
          <p:nvPr/>
        </p:nvPicPr>
        <p:blipFill>
          <a:blip r:embed="rId7"/>
          <a:stretch>
            <a:fillRect/>
          </a:stretch>
        </p:blipFill>
        <p:spPr>
          <a:xfrm>
            <a:off x="6480670" y="1770920"/>
            <a:ext cx="5159187" cy="3810330"/>
          </a:xfrm>
          <a:prstGeom prst="rect">
            <a:avLst/>
          </a:prstGeom>
        </p:spPr>
      </p:pic>
      <p:sp>
        <p:nvSpPr>
          <p:cNvPr id="15" name="Content Placeholder 2">
            <a:extLst>
              <a:ext uri="{FF2B5EF4-FFF2-40B4-BE49-F238E27FC236}">
                <a16:creationId xmlns:a16="http://schemas.microsoft.com/office/drawing/2014/main" id="{5A12B569-6D7E-4E5E-9E80-47EA26907E91}"/>
              </a:ext>
            </a:extLst>
          </p:cNvPr>
          <p:cNvSpPr txBox="1">
            <a:spLocks/>
          </p:cNvSpPr>
          <p:nvPr/>
        </p:nvSpPr>
        <p:spPr>
          <a:xfrm>
            <a:off x="396069" y="1854102"/>
            <a:ext cx="6027142" cy="4684810"/>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a:t>
            </a:r>
          </a:p>
          <a:p>
            <a:pPr marL="0" indent="0">
              <a:buNone/>
            </a:pPr>
            <a:endParaRPr lang="en-US" sz="2000" dirty="0">
              <a:latin typeface="Consolas" panose="020B0609020204030204" pitchFamily="49" charset="0"/>
            </a:endParaRPr>
          </a:p>
        </p:txBody>
      </p:sp>
      <p:pic>
        <p:nvPicPr>
          <p:cNvPr id="17" name="Picture 16">
            <a:extLst>
              <a:ext uri="{FF2B5EF4-FFF2-40B4-BE49-F238E27FC236}">
                <a16:creationId xmlns:a16="http://schemas.microsoft.com/office/drawing/2014/main" id="{87678B67-50CB-4252-AF67-B1A310A3CA50}"/>
              </a:ext>
            </a:extLst>
          </p:cNvPr>
          <p:cNvPicPr>
            <a:picLocks noChangeAspect="1"/>
          </p:cNvPicPr>
          <p:nvPr/>
        </p:nvPicPr>
        <p:blipFill>
          <a:blip r:embed="rId8"/>
          <a:stretch>
            <a:fillRect/>
          </a:stretch>
        </p:blipFill>
        <p:spPr>
          <a:xfrm>
            <a:off x="6579280" y="1770920"/>
            <a:ext cx="5159187" cy="3810330"/>
          </a:xfrm>
          <a:prstGeom prst="rect">
            <a:avLst/>
          </a:prstGeom>
        </p:spPr>
      </p:pic>
      <p:sp>
        <p:nvSpPr>
          <p:cNvPr id="18" name="Content Placeholder 2">
            <a:extLst>
              <a:ext uri="{FF2B5EF4-FFF2-40B4-BE49-F238E27FC236}">
                <a16:creationId xmlns:a16="http://schemas.microsoft.com/office/drawing/2014/main" id="{59C62002-600E-45B5-B1B0-AA07F8234FDF}"/>
              </a:ext>
            </a:extLst>
          </p:cNvPr>
          <p:cNvSpPr txBox="1">
            <a:spLocks/>
          </p:cNvSpPr>
          <p:nvPr/>
        </p:nvSpPr>
        <p:spPr>
          <a:xfrm>
            <a:off x="396069" y="1874569"/>
            <a:ext cx="6027142" cy="4846906"/>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theme_bw</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p:txBody>
      </p:sp>
      <p:pic>
        <p:nvPicPr>
          <p:cNvPr id="19" name="Picture 18">
            <a:extLst>
              <a:ext uri="{FF2B5EF4-FFF2-40B4-BE49-F238E27FC236}">
                <a16:creationId xmlns:a16="http://schemas.microsoft.com/office/drawing/2014/main" id="{0444C18E-B2FE-47CB-B83E-62E28CC04C5E}"/>
              </a:ext>
            </a:extLst>
          </p:cNvPr>
          <p:cNvPicPr>
            <a:picLocks noChangeAspect="1"/>
          </p:cNvPicPr>
          <p:nvPr/>
        </p:nvPicPr>
        <p:blipFill>
          <a:blip r:embed="rId9"/>
          <a:stretch>
            <a:fillRect/>
          </a:stretch>
        </p:blipFill>
        <p:spPr>
          <a:xfrm>
            <a:off x="6513325" y="1760311"/>
            <a:ext cx="5159187" cy="3810330"/>
          </a:xfrm>
          <a:prstGeom prst="rect">
            <a:avLst/>
          </a:prstGeom>
        </p:spPr>
      </p:pic>
    </p:spTree>
    <p:extLst>
      <p:ext uri="{BB962C8B-B14F-4D97-AF65-F5344CB8AC3E}">
        <p14:creationId xmlns:p14="http://schemas.microsoft.com/office/powerpoint/2010/main" val="12879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15" grpId="0" animBg="1"/>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30FE-9AAF-4CA8-90A0-9E9DE0B0BC8C}"/>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60BBBAB5-371B-444C-A646-6ECB2D6E037D}"/>
              </a:ext>
            </a:extLst>
          </p:cNvPr>
          <p:cNvSpPr>
            <a:spLocks noGrp="1"/>
          </p:cNvSpPr>
          <p:nvPr>
            <p:ph idx="1"/>
          </p:nvPr>
        </p:nvSpPr>
        <p:spPr/>
        <p:txBody>
          <a:bodyPr/>
          <a:lstStyle/>
          <a:p>
            <a:r>
              <a:rPr lang="en-US" dirty="0"/>
              <a:t>In RStudio, we’ll run through the script</a:t>
            </a:r>
          </a:p>
          <a:p>
            <a:r>
              <a:rPr lang="en-US" dirty="0"/>
              <a:t>Towards the end, let’s make it a little bit free-form. If you have a question about how to modify the plot, challenge me.</a:t>
            </a:r>
          </a:p>
          <a:p>
            <a:endParaRPr lang="en-US" dirty="0"/>
          </a:p>
          <a:p>
            <a:r>
              <a:rPr lang="en-US" dirty="0"/>
              <a:t>If you need another explanation later, Dr. </a:t>
            </a:r>
            <a:r>
              <a:rPr lang="en-US" dirty="0" err="1"/>
              <a:t>Lendway’s</a:t>
            </a:r>
            <a:r>
              <a:rPr lang="en-US" dirty="0"/>
              <a:t> videos are great! </a:t>
            </a:r>
          </a:p>
          <a:p>
            <a:pPr lvl="1"/>
            <a:r>
              <a:rPr lang="en-US" dirty="0">
                <a:hlinkClick r:id="rId2"/>
              </a:rPr>
              <a:t>Intro to </a:t>
            </a:r>
            <a:r>
              <a:rPr lang="en-US" dirty="0" err="1">
                <a:hlinkClick r:id="rId2"/>
              </a:rPr>
              <a:t>ggplot</a:t>
            </a:r>
            <a:r>
              <a:rPr lang="en-US" dirty="0">
                <a:hlinkClick r:id="rId2"/>
              </a:rPr>
              <a:t>() – 8 min</a:t>
            </a:r>
            <a:endParaRPr lang="en-US" dirty="0"/>
          </a:p>
          <a:p>
            <a:pPr lvl="1"/>
            <a:r>
              <a:rPr lang="en-US" dirty="0">
                <a:hlinkClick r:id="rId3"/>
              </a:rPr>
              <a:t>Common </a:t>
            </a:r>
            <a:r>
              <a:rPr lang="en-US" dirty="0" err="1">
                <a:hlinkClick r:id="rId3"/>
              </a:rPr>
              <a:t>ggplot</a:t>
            </a:r>
            <a:r>
              <a:rPr lang="en-US" dirty="0">
                <a:hlinkClick r:id="rId3"/>
              </a:rPr>
              <a:t> mistakes – 3 min</a:t>
            </a:r>
            <a:endParaRPr lang="en-US" dirty="0"/>
          </a:p>
          <a:p>
            <a:pPr lvl="1"/>
            <a:r>
              <a:rPr lang="en-US" dirty="0" err="1">
                <a:hlinkClick r:id="rId4"/>
              </a:rPr>
              <a:t>ggplot</a:t>
            </a:r>
            <a:r>
              <a:rPr lang="en-US" dirty="0">
                <a:hlinkClick r:id="rId4"/>
              </a:rPr>
              <a:t> demo – 32 min</a:t>
            </a:r>
            <a:endParaRPr lang="en-US" dirty="0"/>
          </a:p>
          <a:p>
            <a:pPr lvl="1"/>
            <a:r>
              <a:rPr lang="en-US" dirty="0"/>
              <a:t>These videos support material on </a:t>
            </a:r>
            <a:r>
              <a:rPr lang="en-US" dirty="0">
                <a:hlinkClick r:id="rId5"/>
              </a:rPr>
              <a:t>her learning website</a:t>
            </a:r>
            <a:endParaRPr lang="en-US" dirty="0"/>
          </a:p>
        </p:txBody>
      </p:sp>
      <p:sp>
        <p:nvSpPr>
          <p:cNvPr id="4" name="Slide Number Placeholder 3">
            <a:extLst>
              <a:ext uri="{FF2B5EF4-FFF2-40B4-BE49-F238E27FC236}">
                <a16:creationId xmlns:a16="http://schemas.microsoft.com/office/drawing/2014/main" id="{9322444E-FDBC-4693-919A-E90C77F9ACBA}"/>
              </a:ext>
            </a:extLst>
          </p:cNvPr>
          <p:cNvSpPr>
            <a:spLocks noGrp="1"/>
          </p:cNvSpPr>
          <p:nvPr>
            <p:ph type="sldNum" sz="quarter" idx="12"/>
          </p:nvPr>
        </p:nvSpPr>
        <p:spPr/>
        <p:txBody>
          <a:bodyPr/>
          <a:lstStyle/>
          <a:p>
            <a:fld id="{6D95AE55-B5F4-483D-AEFF-E8059F5502F5}" type="slidenum">
              <a:rPr lang="en-US" smtClean="0"/>
              <a:t>75</a:t>
            </a:fld>
            <a:endParaRPr lang="en-US"/>
          </a:p>
        </p:txBody>
      </p:sp>
    </p:spTree>
    <p:extLst>
      <p:ext uri="{BB962C8B-B14F-4D97-AF65-F5344CB8AC3E}">
        <p14:creationId xmlns:p14="http://schemas.microsoft.com/office/powerpoint/2010/main" val="37966222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2ED5-DAB2-435B-A465-CFA0CC1B170F}"/>
              </a:ext>
            </a:extLst>
          </p:cNvPr>
          <p:cNvSpPr>
            <a:spLocks noGrp="1"/>
          </p:cNvSpPr>
          <p:nvPr>
            <p:ph type="title"/>
          </p:nvPr>
        </p:nvSpPr>
        <p:spPr/>
        <p:txBody>
          <a:bodyPr/>
          <a:lstStyle/>
          <a:p>
            <a:r>
              <a:rPr lang="en-US" sz="6000" b="1" dirty="0"/>
              <a:t>6 – Basic Analysis</a:t>
            </a:r>
            <a:endParaRPr lang="en-US" dirty="0"/>
          </a:p>
        </p:txBody>
      </p:sp>
      <p:sp>
        <p:nvSpPr>
          <p:cNvPr id="3" name="Text Placeholder 2">
            <a:extLst>
              <a:ext uri="{FF2B5EF4-FFF2-40B4-BE49-F238E27FC236}">
                <a16:creationId xmlns:a16="http://schemas.microsoft.com/office/drawing/2014/main" id="{F5EDF0B5-5782-46D6-9BA6-78CBC472DFE1}"/>
              </a:ext>
            </a:extLst>
          </p:cNvPr>
          <p:cNvSpPr>
            <a:spLocks noGrp="1"/>
          </p:cNvSpPr>
          <p:nvPr>
            <p:ph type="body" idx="1"/>
          </p:nvPr>
        </p:nvSpPr>
        <p:spPr/>
        <p:txBody>
          <a:bodyPr/>
          <a:lstStyle/>
          <a:p>
            <a:r>
              <a:rPr lang="en-US" dirty="0"/>
              <a:t>Because using 30-year-old Excel macros is so yesterday</a:t>
            </a:r>
          </a:p>
        </p:txBody>
      </p:sp>
      <p:sp>
        <p:nvSpPr>
          <p:cNvPr id="4" name="Slide Number Placeholder 3">
            <a:extLst>
              <a:ext uri="{FF2B5EF4-FFF2-40B4-BE49-F238E27FC236}">
                <a16:creationId xmlns:a16="http://schemas.microsoft.com/office/drawing/2014/main" id="{0B0770E4-372F-4D34-9F58-192BB8FC1A78}"/>
              </a:ext>
            </a:extLst>
          </p:cNvPr>
          <p:cNvSpPr>
            <a:spLocks noGrp="1"/>
          </p:cNvSpPr>
          <p:nvPr>
            <p:ph type="sldNum" sz="quarter" idx="12"/>
          </p:nvPr>
        </p:nvSpPr>
        <p:spPr/>
        <p:txBody>
          <a:bodyPr/>
          <a:lstStyle/>
          <a:p>
            <a:fld id="{6D95AE55-B5F4-483D-AEFF-E8059F5502F5}" type="slidenum">
              <a:rPr lang="en-US" smtClean="0"/>
              <a:t>76</a:t>
            </a:fld>
            <a:endParaRPr lang="en-US"/>
          </a:p>
        </p:txBody>
      </p:sp>
    </p:spTree>
    <p:extLst>
      <p:ext uri="{BB962C8B-B14F-4D97-AF65-F5344CB8AC3E}">
        <p14:creationId xmlns:p14="http://schemas.microsoft.com/office/powerpoint/2010/main" val="36609818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A0C7-A92F-49A5-8C56-456A74558847}"/>
              </a:ext>
            </a:extLst>
          </p:cNvPr>
          <p:cNvSpPr>
            <a:spLocks noGrp="1"/>
          </p:cNvSpPr>
          <p:nvPr>
            <p:ph type="title"/>
          </p:nvPr>
        </p:nvSpPr>
        <p:spPr/>
        <p:txBody>
          <a:bodyPr/>
          <a:lstStyle/>
          <a:p>
            <a:r>
              <a:rPr lang="en-US" dirty="0"/>
              <a:t>table() and summary()</a:t>
            </a:r>
          </a:p>
        </p:txBody>
      </p:sp>
      <p:sp>
        <p:nvSpPr>
          <p:cNvPr id="3" name="Content Placeholder 2">
            <a:extLst>
              <a:ext uri="{FF2B5EF4-FFF2-40B4-BE49-F238E27FC236}">
                <a16:creationId xmlns:a16="http://schemas.microsoft.com/office/drawing/2014/main" id="{145710BE-E00E-4AB3-ACC3-0981648DF63B}"/>
              </a:ext>
            </a:extLst>
          </p:cNvPr>
          <p:cNvSpPr>
            <a:spLocks noGrp="1"/>
          </p:cNvSpPr>
          <p:nvPr>
            <p:ph idx="1"/>
          </p:nvPr>
        </p:nvSpPr>
        <p:spPr>
          <a:xfrm>
            <a:off x="838200" y="1825625"/>
            <a:ext cx="6105211" cy="4351338"/>
          </a:xfrm>
        </p:spPr>
        <p:txBody>
          <a:bodyPr/>
          <a:lstStyle/>
          <a:p>
            <a:r>
              <a:rPr lang="en-US" dirty="0"/>
              <a:t>These two functions quickly summarize your data</a:t>
            </a:r>
          </a:p>
          <a:p>
            <a:endParaRPr lang="en-US" dirty="0"/>
          </a:p>
          <a:p>
            <a:r>
              <a:rPr lang="en-US" dirty="0"/>
              <a:t>table() makes a 1x1 or 1x2 summary table of all your counts by variable </a:t>
            </a:r>
          </a:p>
          <a:p>
            <a:pPr lvl="1"/>
            <a:r>
              <a:rPr lang="en-US" dirty="0"/>
              <a:t>table(variable1, variable2)</a:t>
            </a:r>
          </a:p>
          <a:p>
            <a:endParaRPr lang="en-US" dirty="0"/>
          </a:p>
          <a:p>
            <a:r>
              <a:rPr lang="en-US" dirty="0"/>
              <a:t>summary() is a quartile distribution of your continuous data</a:t>
            </a:r>
          </a:p>
        </p:txBody>
      </p:sp>
      <p:sp>
        <p:nvSpPr>
          <p:cNvPr id="4" name="Slide Number Placeholder 3">
            <a:extLst>
              <a:ext uri="{FF2B5EF4-FFF2-40B4-BE49-F238E27FC236}">
                <a16:creationId xmlns:a16="http://schemas.microsoft.com/office/drawing/2014/main" id="{A610889C-6331-4F04-A84C-741C57EEAECB}"/>
              </a:ext>
            </a:extLst>
          </p:cNvPr>
          <p:cNvSpPr>
            <a:spLocks noGrp="1"/>
          </p:cNvSpPr>
          <p:nvPr>
            <p:ph type="sldNum" sz="quarter" idx="12"/>
          </p:nvPr>
        </p:nvSpPr>
        <p:spPr/>
        <p:txBody>
          <a:bodyPr/>
          <a:lstStyle/>
          <a:p>
            <a:fld id="{6D95AE55-B5F4-483D-AEFF-E8059F5502F5}" type="slidenum">
              <a:rPr lang="en-US" smtClean="0"/>
              <a:t>77</a:t>
            </a:fld>
            <a:endParaRPr lang="en-US"/>
          </a:p>
        </p:txBody>
      </p:sp>
      <p:pic>
        <p:nvPicPr>
          <p:cNvPr id="6" name="Picture 5">
            <a:extLst>
              <a:ext uri="{FF2B5EF4-FFF2-40B4-BE49-F238E27FC236}">
                <a16:creationId xmlns:a16="http://schemas.microsoft.com/office/drawing/2014/main" id="{B3688E68-C205-4273-89F6-7C0BED74023D}"/>
              </a:ext>
            </a:extLst>
          </p:cNvPr>
          <p:cNvPicPr>
            <a:picLocks noChangeAspect="1"/>
          </p:cNvPicPr>
          <p:nvPr/>
        </p:nvPicPr>
        <p:blipFill>
          <a:blip r:embed="rId2"/>
          <a:stretch>
            <a:fillRect/>
          </a:stretch>
        </p:blipFill>
        <p:spPr>
          <a:xfrm>
            <a:off x="7219652" y="1825625"/>
            <a:ext cx="4972348" cy="3848534"/>
          </a:xfrm>
          <a:prstGeom prst="rect">
            <a:avLst/>
          </a:prstGeom>
        </p:spPr>
      </p:pic>
    </p:spTree>
    <p:extLst>
      <p:ext uri="{BB962C8B-B14F-4D97-AF65-F5344CB8AC3E}">
        <p14:creationId xmlns:p14="http://schemas.microsoft.com/office/powerpoint/2010/main" val="610390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err="1"/>
              <a:t>group_by</a:t>
            </a:r>
            <a:r>
              <a:rPr lang="en-US" dirty="0"/>
              <a:t>()</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a:xfrm>
            <a:off x="838200" y="1825625"/>
            <a:ext cx="5803760" cy="4351338"/>
          </a:xfrm>
        </p:spPr>
        <p:txBody>
          <a:bodyPr/>
          <a:lstStyle/>
          <a:p>
            <a:r>
              <a:rPr lang="en-US" dirty="0" err="1"/>
              <a:t>group_by</a:t>
            </a:r>
            <a:r>
              <a:rPr lang="en-US" dirty="0"/>
              <a:t>() %&gt;% summarize()</a:t>
            </a:r>
          </a:p>
          <a:p>
            <a:r>
              <a:rPr lang="en-US" dirty="0"/>
              <a:t>Together, these almost perform like a pivot table</a:t>
            </a:r>
          </a:p>
          <a:p>
            <a:r>
              <a:rPr lang="en-US" dirty="0" err="1"/>
              <a:t>group_by</a:t>
            </a:r>
            <a:r>
              <a:rPr lang="en-US" dirty="0"/>
              <a:t>() can be used to produce grouped calculations in mutate()</a:t>
            </a:r>
          </a:p>
          <a:p>
            <a:r>
              <a:rPr lang="en-US" dirty="0"/>
              <a:t>Very fast and useful way to view data summaries</a:t>
            </a:r>
          </a:p>
          <a:p>
            <a:endParaRPr lang="en-US" dirty="0"/>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78</a:t>
            </a:fld>
            <a:endParaRPr lang="en-US"/>
          </a:p>
        </p:txBody>
      </p:sp>
      <p:sp>
        <p:nvSpPr>
          <p:cNvPr id="5" name="Content Placeholder 2">
            <a:extLst>
              <a:ext uri="{FF2B5EF4-FFF2-40B4-BE49-F238E27FC236}">
                <a16:creationId xmlns:a16="http://schemas.microsoft.com/office/drawing/2014/main" id="{94100794-0892-44FC-8880-B43F936D1B77}"/>
              </a:ext>
            </a:extLst>
          </p:cNvPr>
          <p:cNvSpPr txBox="1">
            <a:spLocks/>
          </p:cNvSpPr>
          <p:nvPr/>
        </p:nvSpPr>
        <p:spPr>
          <a:xfrm>
            <a:off x="7132165" y="1917953"/>
            <a:ext cx="4909075" cy="3441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%&gt;%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group_by</a:t>
            </a:r>
            <a:r>
              <a:rPr lang="en-US" sz="2000" dirty="0">
                <a:latin typeface="Consolas" panose="020B0609020204030204" pitchFamily="49" charset="0"/>
              </a:rPr>
              <a:t>(Year) %&gt;%</a:t>
            </a:r>
          </a:p>
          <a:p>
            <a:pPr marL="0" indent="0">
              <a:buNone/>
            </a:pPr>
            <a:r>
              <a:rPr lang="en-US" sz="2000" dirty="0">
                <a:latin typeface="Consolas" panose="020B0609020204030204" pitchFamily="49" charset="0"/>
              </a:rPr>
              <a:t>    summarize(newname =</a:t>
            </a:r>
          </a:p>
          <a:p>
            <a:pPr marL="0" indent="0">
              <a:buNone/>
            </a:pPr>
            <a:r>
              <a:rPr lang="en-US" sz="2000" dirty="0">
                <a:latin typeface="Consolas" panose="020B0609020204030204" pitchFamily="49" charset="0"/>
              </a:rPr>
              <a:t>              mean(variable1))</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grpSp>
        <p:nvGrpSpPr>
          <p:cNvPr id="8" name="Group 7">
            <a:extLst>
              <a:ext uri="{FF2B5EF4-FFF2-40B4-BE49-F238E27FC236}">
                <a16:creationId xmlns:a16="http://schemas.microsoft.com/office/drawing/2014/main" id="{30E4C453-243F-4620-8F0E-50317234915B}"/>
              </a:ext>
            </a:extLst>
          </p:cNvPr>
          <p:cNvGrpSpPr/>
          <p:nvPr/>
        </p:nvGrpSpPr>
        <p:grpSpPr>
          <a:xfrm>
            <a:off x="7079759" y="2590061"/>
            <a:ext cx="1429031" cy="1539812"/>
            <a:chOff x="7079759" y="2590061"/>
            <a:chExt cx="1429031" cy="1539812"/>
          </a:xfrm>
        </p:grpSpPr>
        <p:sp>
          <p:nvSpPr>
            <p:cNvPr id="6" name="Freeform: Shape 5">
              <a:extLst>
                <a:ext uri="{FF2B5EF4-FFF2-40B4-BE49-F238E27FC236}">
                  <a16:creationId xmlns:a16="http://schemas.microsoft.com/office/drawing/2014/main" id="{594841C5-23F1-49B7-B497-C3491DC38919}"/>
                </a:ext>
              </a:extLst>
            </p:cNvPr>
            <p:cNvSpPr/>
            <p:nvPr/>
          </p:nvSpPr>
          <p:spPr>
            <a:xfrm>
              <a:off x="7079759" y="2753248"/>
              <a:ext cx="1429031" cy="1376625"/>
            </a:xfrm>
            <a:custGeom>
              <a:avLst/>
              <a:gdLst>
                <a:gd name="connsiteX0" fmla="*/ 519978 w 1484592"/>
                <a:gd name="connsiteY0" fmla="*/ 0 h 1718268"/>
                <a:gd name="connsiteX1" fmla="*/ 168285 w 1484592"/>
                <a:gd name="connsiteY1" fmla="*/ 331595 h 1718268"/>
                <a:gd name="connsiteX2" fmla="*/ 77850 w 1484592"/>
                <a:gd name="connsiteY2" fmla="*/ 984738 h 1718268"/>
                <a:gd name="connsiteX3" fmla="*/ 1303749 w 1484592"/>
                <a:gd name="connsiteY3" fmla="*/ 1266092 h 1718268"/>
                <a:gd name="connsiteX4" fmla="*/ 1454474 w 1484592"/>
                <a:gd name="connsiteY4" fmla="*/ 1718268 h 1718268"/>
                <a:gd name="connsiteX0" fmla="*/ 579516 w 1544130"/>
                <a:gd name="connsiteY0" fmla="*/ 53901 h 1772169"/>
                <a:gd name="connsiteX1" fmla="*/ 227823 w 1544130"/>
                <a:gd name="connsiteY1" fmla="*/ 385496 h 1772169"/>
                <a:gd name="connsiteX2" fmla="*/ 137388 w 1544130"/>
                <a:gd name="connsiteY2" fmla="*/ 1038639 h 1772169"/>
                <a:gd name="connsiteX3" fmla="*/ 1363287 w 1544130"/>
                <a:gd name="connsiteY3" fmla="*/ 1319993 h 1772169"/>
                <a:gd name="connsiteX4" fmla="*/ 1514012 w 1544130"/>
                <a:gd name="connsiteY4" fmla="*/ 1772169 h 1772169"/>
                <a:gd name="connsiteX0" fmla="*/ 540709 w 1485227"/>
                <a:gd name="connsiteY0" fmla="*/ 0 h 1818752"/>
                <a:gd name="connsiteX1" fmla="*/ 168920 w 1485227"/>
                <a:gd name="connsiteY1" fmla="*/ 432079 h 1818752"/>
                <a:gd name="connsiteX2" fmla="*/ 78485 w 1485227"/>
                <a:gd name="connsiteY2" fmla="*/ 1085222 h 1818752"/>
                <a:gd name="connsiteX3" fmla="*/ 1304384 w 1485227"/>
                <a:gd name="connsiteY3" fmla="*/ 1366576 h 1818752"/>
                <a:gd name="connsiteX4" fmla="*/ 1455109 w 1485227"/>
                <a:gd name="connsiteY4" fmla="*/ 1818752 h 1818752"/>
                <a:gd name="connsiteX0" fmla="*/ 554022 w 1498540"/>
                <a:gd name="connsiteY0" fmla="*/ 0 h 1818752"/>
                <a:gd name="connsiteX1" fmla="*/ 182233 w 1498540"/>
                <a:gd name="connsiteY1" fmla="*/ 432079 h 1818752"/>
                <a:gd name="connsiteX2" fmla="*/ 91798 w 1498540"/>
                <a:gd name="connsiteY2" fmla="*/ 1085222 h 1818752"/>
                <a:gd name="connsiteX3" fmla="*/ 1317697 w 1498540"/>
                <a:gd name="connsiteY3" fmla="*/ 1366576 h 1818752"/>
                <a:gd name="connsiteX4" fmla="*/ 1468422 w 1498540"/>
                <a:gd name="connsiteY4" fmla="*/ 1818752 h 1818752"/>
                <a:gd name="connsiteX0" fmla="*/ 529983 w 1474501"/>
                <a:gd name="connsiteY0" fmla="*/ 0 h 1818752"/>
                <a:gd name="connsiteX1" fmla="*/ 158194 w 1474501"/>
                <a:gd name="connsiteY1" fmla="*/ 432079 h 1818752"/>
                <a:gd name="connsiteX2" fmla="*/ 97904 w 1474501"/>
                <a:gd name="connsiteY2" fmla="*/ 1155561 h 1818752"/>
                <a:gd name="connsiteX3" fmla="*/ 1293658 w 1474501"/>
                <a:gd name="connsiteY3" fmla="*/ 1366576 h 1818752"/>
                <a:gd name="connsiteX4" fmla="*/ 1444383 w 1474501"/>
                <a:gd name="connsiteY4" fmla="*/ 1818752 h 1818752"/>
                <a:gd name="connsiteX0" fmla="*/ 526261 w 1538200"/>
                <a:gd name="connsiteY0" fmla="*/ 0 h 1818752"/>
                <a:gd name="connsiteX1" fmla="*/ 154472 w 1538200"/>
                <a:gd name="connsiteY1" fmla="*/ 432079 h 1818752"/>
                <a:gd name="connsiteX2" fmla="*/ 94182 w 1538200"/>
                <a:gd name="connsiteY2" fmla="*/ 1155561 h 1818752"/>
                <a:gd name="connsiteX3" fmla="*/ 1420565 w 1538200"/>
                <a:gd name="connsiteY3" fmla="*/ 1266092 h 1818752"/>
                <a:gd name="connsiteX4" fmla="*/ 1440661 w 1538200"/>
                <a:gd name="connsiteY4" fmla="*/ 1818752 h 1818752"/>
                <a:gd name="connsiteX0" fmla="*/ 526261 w 1692076"/>
                <a:gd name="connsiteY0" fmla="*/ 0 h 1718269"/>
                <a:gd name="connsiteX1" fmla="*/ 154472 w 1692076"/>
                <a:gd name="connsiteY1" fmla="*/ 432079 h 1718269"/>
                <a:gd name="connsiteX2" fmla="*/ 94182 w 1692076"/>
                <a:gd name="connsiteY2" fmla="*/ 1155561 h 1718269"/>
                <a:gd name="connsiteX3" fmla="*/ 1420565 w 1692076"/>
                <a:gd name="connsiteY3" fmla="*/ 1266092 h 1718269"/>
                <a:gd name="connsiteX4" fmla="*/ 1681822 w 1692076"/>
                <a:gd name="connsiteY4" fmla="*/ 1718269 h 1718269"/>
                <a:gd name="connsiteX0" fmla="*/ 460041 w 1625856"/>
                <a:gd name="connsiteY0" fmla="*/ 0 h 1718269"/>
                <a:gd name="connsiteX1" fmla="*/ 27962 w 1625856"/>
                <a:gd name="connsiteY1" fmla="*/ 1155561 h 1718269"/>
                <a:gd name="connsiteX2" fmla="*/ 1354345 w 1625856"/>
                <a:gd name="connsiteY2" fmla="*/ 1266092 h 1718269"/>
                <a:gd name="connsiteX3" fmla="*/ 1615602 w 1625856"/>
                <a:gd name="connsiteY3" fmla="*/ 1718269 h 1718269"/>
                <a:gd name="connsiteX0" fmla="*/ 553658 w 1719473"/>
                <a:gd name="connsiteY0" fmla="*/ 0 h 1718269"/>
                <a:gd name="connsiteX1" fmla="*/ 121579 w 1719473"/>
                <a:gd name="connsiteY1" fmla="*/ 1155561 h 1718269"/>
                <a:gd name="connsiteX2" fmla="*/ 1447962 w 1719473"/>
                <a:gd name="connsiteY2" fmla="*/ 1266092 h 1718269"/>
                <a:gd name="connsiteX3" fmla="*/ 1709219 w 1719473"/>
                <a:gd name="connsiteY3" fmla="*/ 1718269 h 1718269"/>
                <a:gd name="connsiteX0" fmla="*/ 553658 w 1719473"/>
                <a:gd name="connsiteY0" fmla="*/ 0 h 1718269"/>
                <a:gd name="connsiteX1" fmla="*/ 121579 w 1719473"/>
                <a:gd name="connsiteY1" fmla="*/ 874207 h 1718269"/>
                <a:gd name="connsiteX2" fmla="*/ 1447962 w 1719473"/>
                <a:gd name="connsiteY2" fmla="*/ 1266092 h 1718269"/>
                <a:gd name="connsiteX3" fmla="*/ 1709219 w 1719473"/>
                <a:gd name="connsiteY3" fmla="*/ 1718269 h 1718269"/>
                <a:gd name="connsiteX0" fmla="*/ 586196 w 1752011"/>
                <a:gd name="connsiteY0" fmla="*/ 0 h 1718269"/>
                <a:gd name="connsiteX1" fmla="*/ 154117 w 1752011"/>
                <a:gd name="connsiteY1" fmla="*/ 874207 h 1718269"/>
                <a:gd name="connsiteX2" fmla="*/ 1480500 w 1752011"/>
                <a:gd name="connsiteY2" fmla="*/ 1266092 h 1718269"/>
                <a:gd name="connsiteX3" fmla="*/ 1741757 w 1752011"/>
                <a:gd name="connsiteY3" fmla="*/ 1718269 h 1718269"/>
                <a:gd name="connsiteX0" fmla="*/ 447739 w 1613554"/>
                <a:gd name="connsiteY0" fmla="*/ 0 h 1718269"/>
                <a:gd name="connsiteX1" fmla="*/ 15660 w 1613554"/>
                <a:gd name="connsiteY1" fmla="*/ 874207 h 1718269"/>
                <a:gd name="connsiteX2" fmla="*/ 1342043 w 1613554"/>
                <a:gd name="connsiteY2" fmla="*/ 1266092 h 1718269"/>
                <a:gd name="connsiteX3" fmla="*/ 1603300 w 1613554"/>
                <a:gd name="connsiteY3" fmla="*/ 1718269 h 1718269"/>
                <a:gd name="connsiteX0" fmla="*/ 447739 w 1429399"/>
                <a:gd name="connsiteY0" fmla="*/ 0 h 1728318"/>
                <a:gd name="connsiteX1" fmla="*/ 15660 w 1429399"/>
                <a:gd name="connsiteY1" fmla="*/ 874207 h 1728318"/>
                <a:gd name="connsiteX2" fmla="*/ 1342043 w 1429399"/>
                <a:gd name="connsiteY2" fmla="*/ 1266092 h 1728318"/>
                <a:gd name="connsiteX3" fmla="*/ 1241559 w 1429399"/>
                <a:gd name="connsiteY3" fmla="*/ 1728318 h 1728318"/>
                <a:gd name="connsiteX0" fmla="*/ 470705 w 1264525"/>
                <a:gd name="connsiteY0" fmla="*/ 0 h 1728318"/>
                <a:gd name="connsiteX1" fmla="*/ 38626 w 1264525"/>
                <a:gd name="connsiteY1" fmla="*/ 874207 h 1728318"/>
                <a:gd name="connsiteX2" fmla="*/ 1264525 w 1264525"/>
                <a:gd name="connsiteY2" fmla="*/ 1728318 h 1728318"/>
                <a:gd name="connsiteX0" fmla="*/ 477192 w 1371496"/>
                <a:gd name="connsiteY0" fmla="*/ 0 h 1376625"/>
                <a:gd name="connsiteX1" fmla="*/ 45113 w 1371496"/>
                <a:gd name="connsiteY1" fmla="*/ 874207 h 1376625"/>
                <a:gd name="connsiteX2" fmla="*/ 1371496 w 1371496"/>
                <a:gd name="connsiteY2" fmla="*/ 1376625 h 1376625"/>
                <a:gd name="connsiteX0" fmla="*/ 477192 w 1371496"/>
                <a:gd name="connsiteY0" fmla="*/ 0 h 1376625"/>
                <a:gd name="connsiteX1" fmla="*/ 45113 w 1371496"/>
                <a:gd name="connsiteY1" fmla="*/ 874207 h 1376625"/>
                <a:gd name="connsiteX2" fmla="*/ 1371496 w 1371496"/>
                <a:gd name="connsiteY2" fmla="*/ 1376625 h 1376625"/>
              </a:gdLst>
              <a:ahLst/>
              <a:cxnLst>
                <a:cxn ang="0">
                  <a:pos x="connsiteX0" y="connsiteY0"/>
                </a:cxn>
                <a:cxn ang="0">
                  <a:pos x="connsiteX1" y="connsiteY1"/>
                </a:cxn>
                <a:cxn ang="0">
                  <a:pos x="connsiteX2" y="connsiteY2"/>
                </a:cxn>
              </a:cxnLst>
              <a:rect l="l" t="t" r="r" b="b"/>
              <a:pathLst>
                <a:path w="1371496" h="1376625">
                  <a:moveTo>
                    <a:pt x="477192" y="0"/>
                  </a:moveTo>
                  <a:cubicBezTo>
                    <a:pt x="135967" y="230693"/>
                    <a:pt x="-103938" y="644770"/>
                    <a:pt x="45113" y="874207"/>
                  </a:cubicBezTo>
                  <a:cubicBezTo>
                    <a:pt x="194164" y="1103644"/>
                    <a:pt x="1116101" y="836944"/>
                    <a:pt x="1371496" y="137662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6E146335-34B6-4004-85A6-6883D29C2F31}"/>
                </a:ext>
              </a:extLst>
            </p:cNvPr>
            <p:cNvSpPr/>
            <p:nvPr/>
          </p:nvSpPr>
          <p:spPr>
            <a:xfrm rot="3239678">
              <a:off x="7421356" y="2612570"/>
              <a:ext cx="326371" cy="28135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ontent Placeholder 2">
            <a:extLst>
              <a:ext uri="{FF2B5EF4-FFF2-40B4-BE49-F238E27FC236}">
                <a16:creationId xmlns:a16="http://schemas.microsoft.com/office/drawing/2014/main" id="{65952B7B-74BA-44A5-A252-858D2A0A19BD}"/>
              </a:ext>
            </a:extLst>
          </p:cNvPr>
          <p:cNvSpPr txBox="1">
            <a:spLocks/>
          </p:cNvSpPr>
          <p:nvPr/>
        </p:nvSpPr>
        <p:spPr>
          <a:xfrm>
            <a:off x="7794274" y="4001294"/>
            <a:ext cx="3801626" cy="217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Output: </a:t>
            </a:r>
          </a:p>
          <a:p>
            <a:pPr marL="0" indent="0" algn="ctr">
              <a:buNone/>
            </a:pPr>
            <a:r>
              <a:rPr lang="en-US" dirty="0"/>
              <a:t>For each year, what is the mean of variable1?</a:t>
            </a:r>
          </a:p>
          <a:p>
            <a:pPr marL="0" indent="0" algn="ctr">
              <a:buNone/>
            </a:pPr>
            <a:r>
              <a:rPr lang="en-US" sz="2400" dirty="0"/>
              <a:t>(New column is named “newname” here)</a:t>
            </a:r>
          </a:p>
        </p:txBody>
      </p:sp>
    </p:spTree>
    <p:extLst>
      <p:ext uri="{BB962C8B-B14F-4D97-AF65-F5344CB8AC3E}">
        <p14:creationId xmlns:p14="http://schemas.microsoft.com/office/powerpoint/2010/main" val="115312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a:t>ANOVA</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It is very quick and easy to produce an ANOVA in R</a:t>
            </a:r>
          </a:p>
          <a:p>
            <a:r>
              <a:rPr lang="en-US" dirty="0"/>
              <a:t>This will let you test whether categorical variables have different continuous distributions (e.g., is mean length significantly different between species? Different mean weights between years?)</a:t>
            </a:r>
          </a:p>
          <a:p>
            <a:r>
              <a:rPr lang="en-US" dirty="0"/>
              <a:t>This isn’t a stats course but remember that there are some items to be aware of for an ANOVA (type I, II, &amp; III)</a:t>
            </a:r>
          </a:p>
          <a:p>
            <a:r>
              <a:rPr lang="en-US" dirty="0"/>
              <a:t>Use </a:t>
            </a:r>
            <a:r>
              <a:rPr lang="en-US" dirty="0" err="1"/>
              <a:t>aov</a:t>
            </a:r>
            <a:r>
              <a:rPr lang="en-US" dirty="0"/>
              <a:t>() and NOT </a:t>
            </a:r>
            <a:r>
              <a:rPr lang="en-US" dirty="0" err="1"/>
              <a:t>anova</a:t>
            </a:r>
            <a:r>
              <a:rPr lang="en-US" dirty="0"/>
              <a:t>()</a:t>
            </a:r>
          </a:p>
          <a:p>
            <a:r>
              <a:rPr lang="en-US" dirty="0"/>
              <a:t>The </a:t>
            </a:r>
            <a:r>
              <a:rPr lang="en-US" dirty="0" err="1"/>
              <a:t>Anova</a:t>
            </a:r>
            <a:r>
              <a:rPr lang="en-US" dirty="0"/>
              <a:t>() function from package “car” allows specifying type!</a:t>
            </a:r>
          </a:p>
          <a:p>
            <a:r>
              <a:rPr lang="en-US" dirty="0">
                <a:hlinkClick r:id="rId2"/>
              </a:rPr>
              <a:t>More info here</a:t>
            </a:r>
            <a:endParaRPr lang="en-US" dirty="0"/>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79</a:t>
            </a:fld>
            <a:endParaRPr lang="en-US"/>
          </a:p>
        </p:txBody>
      </p:sp>
    </p:spTree>
    <p:extLst>
      <p:ext uri="{BB962C8B-B14F-4D97-AF65-F5344CB8AC3E}">
        <p14:creationId xmlns:p14="http://schemas.microsoft.com/office/powerpoint/2010/main" val="26078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We’ll be working in programs today: follow along in PowerPoint, follow along / self-directed RStudio, and Quizzes in a browser</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3"/>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75AADB"/>
          </a:solidFill>
        </p:spPr>
        <p:txBody>
          <a:bodyPr wrap="square" rtlCol="0">
            <a:spAutoFit/>
          </a:bodyPr>
          <a:lstStyle/>
          <a:p>
            <a:pPr algn="ctr"/>
            <a:r>
              <a:rPr lang="en-US" dirty="0"/>
              <a:t>Follow along in RStudio</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(Refer back to PowerPoint if needed)</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a:t>
            </a:r>
            <a:r>
              <a:rPr lang="en-US" i="1" dirty="0"/>
              <a:t>why </a:t>
            </a:r>
            <a:r>
              <a:rPr lang="en-US" dirty="0"/>
              <a:t>you were correct.</a:t>
            </a:r>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8</a:t>
            </a:fld>
            <a:endParaRPr lang="en-US" dirty="0"/>
          </a:p>
        </p:txBody>
      </p:sp>
    </p:spTree>
    <p:extLst>
      <p:ext uri="{BB962C8B-B14F-4D97-AF65-F5344CB8AC3E}">
        <p14:creationId xmlns:p14="http://schemas.microsoft.com/office/powerpoint/2010/main" val="4119037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a:t>Linear Modeling</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a:xfrm>
            <a:off x="838200" y="1825625"/>
            <a:ext cx="10515600" cy="3238744"/>
          </a:xfrm>
        </p:spPr>
        <p:txBody>
          <a:bodyPr/>
          <a:lstStyle/>
          <a:p>
            <a:r>
              <a:rPr lang="en-US" dirty="0"/>
              <a:t>Modeling a linear trend in R is EASY!</a:t>
            </a:r>
          </a:p>
          <a:p>
            <a:r>
              <a:rPr lang="en-US" dirty="0" err="1"/>
              <a:t>lm</a:t>
            </a:r>
            <a:r>
              <a:rPr lang="en-US" dirty="0"/>
              <a:t>(response ~ </a:t>
            </a:r>
            <a:r>
              <a:rPr lang="en-US" dirty="0" err="1"/>
              <a:t>independentvar</a:t>
            </a:r>
            <a:r>
              <a:rPr lang="en-US" dirty="0"/>
              <a:t>, data =df)</a:t>
            </a:r>
          </a:p>
          <a:p>
            <a:r>
              <a:rPr lang="en-US" dirty="0"/>
              <a:t>Save this output or wrap in summary()</a:t>
            </a:r>
          </a:p>
          <a:p>
            <a:endParaRPr lang="en-US" dirty="0"/>
          </a:p>
          <a:p>
            <a:r>
              <a:rPr lang="en-US" dirty="0" err="1"/>
              <a:t>lm</a:t>
            </a:r>
            <a:r>
              <a:rPr lang="en-US" dirty="0"/>
              <a:t>(response ~ var1 + var2, data =df)</a:t>
            </a:r>
          </a:p>
          <a:p>
            <a:endParaRPr lang="en-US" dirty="0"/>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80</a:t>
            </a:fld>
            <a:endParaRPr lang="en-US"/>
          </a:p>
        </p:txBody>
      </p:sp>
      <p:sp>
        <p:nvSpPr>
          <p:cNvPr id="5" name="Content Placeholder 2">
            <a:extLst>
              <a:ext uri="{FF2B5EF4-FFF2-40B4-BE49-F238E27FC236}">
                <a16:creationId xmlns:a16="http://schemas.microsoft.com/office/drawing/2014/main" id="{25FEF57B-B80D-42F5-864B-F12807DFF603}"/>
              </a:ext>
            </a:extLst>
          </p:cNvPr>
          <p:cNvSpPr txBox="1">
            <a:spLocks/>
          </p:cNvSpPr>
          <p:nvPr/>
        </p:nvSpPr>
        <p:spPr>
          <a:xfrm>
            <a:off x="2589353" y="5299327"/>
            <a:ext cx="3245390" cy="1058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a:t>R notation:</a:t>
            </a:r>
          </a:p>
          <a:p>
            <a:pPr marL="0" indent="0" algn="ctr">
              <a:buFont typeface="Arial" panose="020B0604020202020204" pitchFamily="34" charset="0"/>
              <a:buNone/>
            </a:pPr>
            <a:r>
              <a:rPr lang="en-US" dirty="0" err="1">
                <a:latin typeface="Cambria Math" panose="02040503050406030204" pitchFamily="18" charset="0"/>
                <a:ea typeface="Cambria Math" panose="02040503050406030204" pitchFamily="18" charset="0"/>
              </a:rPr>
              <a:t>lm</a:t>
            </a:r>
            <a:r>
              <a:rPr lang="en-US" dirty="0">
                <a:latin typeface="Cambria Math" panose="02040503050406030204" pitchFamily="18" charset="0"/>
                <a:ea typeface="Cambria Math" panose="02040503050406030204" pitchFamily="18" charset="0"/>
              </a:rPr>
              <a:t>(y ~ var1)  </a:t>
            </a:r>
          </a:p>
        </p:txBody>
      </p:sp>
      <p:sp>
        <p:nvSpPr>
          <p:cNvPr id="6" name="Content Placeholder 2">
            <a:extLst>
              <a:ext uri="{FF2B5EF4-FFF2-40B4-BE49-F238E27FC236}">
                <a16:creationId xmlns:a16="http://schemas.microsoft.com/office/drawing/2014/main" id="{E570828D-B4AB-4C0A-AB5D-71C84D03DB23}"/>
              </a:ext>
            </a:extLst>
          </p:cNvPr>
          <p:cNvSpPr txBox="1">
            <a:spLocks/>
          </p:cNvSpPr>
          <p:nvPr/>
        </p:nvSpPr>
        <p:spPr>
          <a:xfrm>
            <a:off x="7084925" y="5299327"/>
            <a:ext cx="2897275" cy="1058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a:t>Formula notation:</a:t>
            </a:r>
          </a:p>
          <a:p>
            <a:pPr marL="0" indent="0" algn="ctr">
              <a:buFont typeface="Arial" panose="020B0604020202020204" pitchFamily="34" charset="0"/>
              <a:buNone/>
            </a:pPr>
            <a:r>
              <a:rPr lang="en-US" dirty="0">
                <a:latin typeface="Cambria Math" panose="02040503050406030204" pitchFamily="18" charset="0"/>
                <a:ea typeface="Cambria Math" panose="02040503050406030204" pitchFamily="18" charset="0"/>
              </a:rPr>
              <a:t>y =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rPr>
              <a:t>+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var1 </a:t>
            </a:r>
          </a:p>
        </p:txBody>
      </p:sp>
      <p:sp>
        <p:nvSpPr>
          <p:cNvPr id="7" name="Content Placeholder 2">
            <a:extLst>
              <a:ext uri="{FF2B5EF4-FFF2-40B4-BE49-F238E27FC236}">
                <a16:creationId xmlns:a16="http://schemas.microsoft.com/office/drawing/2014/main" id="{3BC69C61-DE4A-4260-BAC6-6B59DFD4301D}"/>
              </a:ext>
            </a:extLst>
          </p:cNvPr>
          <p:cNvSpPr txBox="1">
            <a:spLocks/>
          </p:cNvSpPr>
          <p:nvPr/>
        </p:nvSpPr>
        <p:spPr>
          <a:xfrm>
            <a:off x="5156060" y="5299327"/>
            <a:ext cx="1879879" cy="10582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200" b="1" dirty="0">
                <a:solidFill>
                  <a:schemeClr val="accent5"/>
                </a:solidFill>
              </a:rPr>
              <a:t>=</a:t>
            </a:r>
            <a:endParaRPr lang="en-US" b="1" dirty="0">
              <a:solidFill>
                <a:schemeClr val="accent5"/>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403214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a:t>Reading </a:t>
            </a:r>
            <a:r>
              <a:rPr lang="en-US" dirty="0" err="1"/>
              <a:t>lm</a:t>
            </a:r>
            <a:r>
              <a:rPr lang="en-US" dirty="0"/>
              <a:t>() output</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a:xfrm>
            <a:off x="838200" y="1825625"/>
            <a:ext cx="2050473" cy="646270"/>
          </a:xfrm>
        </p:spPr>
        <p:txBody>
          <a:bodyPr/>
          <a:lstStyle/>
          <a:p>
            <a:pPr marL="0" indent="0">
              <a:buNone/>
            </a:pPr>
            <a:r>
              <a:rPr lang="en-US" dirty="0"/>
              <a:t>Formula</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81</a:t>
            </a:fld>
            <a:endParaRPr lang="en-US"/>
          </a:p>
        </p:txBody>
      </p:sp>
      <p:pic>
        <p:nvPicPr>
          <p:cNvPr id="5" name="Picture 4">
            <a:extLst>
              <a:ext uri="{FF2B5EF4-FFF2-40B4-BE49-F238E27FC236}">
                <a16:creationId xmlns:a16="http://schemas.microsoft.com/office/drawing/2014/main" id="{ACE2A9A7-0FE5-45FC-A827-C010080D10EA}"/>
              </a:ext>
            </a:extLst>
          </p:cNvPr>
          <p:cNvPicPr>
            <a:picLocks noChangeAspect="1"/>
          </p:cNvPicPr>
          <p:nvPr/>
        </p:nvPicPr>
        <p:blipFill>
          <a:blip r:embed="rId2"/>
          <a:stretch>
            <a:fillRect/>
          </a:stretch>
        </p:blipFill>
        <p:spPr>
          <a:xfrm>
            <a:off x="3050164" y="1825625"/>
            <a:ext cx="7196316" cy="4194897"/>
          </a:xfrm>
          <a:prstGeom prst="rect">
            <a:avLst/>
          </a:prstGeom>
        </p:spPr>
      </p:pic>
      <p:grpSp>
        <p:nvGrpSpPr>
          <p:cNvPr id="11" name="Group 10">
            <a:extLst>
              <a:ext uri="{FF2B5EF4-FFF2-40B4-BE49-F238E27FC236}">
                <a16:creationId xmlns:a16="http://schemas.microsoft.com/office/drawing/2014/main" id="{7E781216-D6E4-4A1F-A0D7-D273C387C3C6}"/>
              </a:ext>
            </a:extLst>
          </p:cNvPr>
          <p:cNvGrpSpPr/>
          <p:nvPr/>
        </p:nvGrpSpPr>
        <p:grpSpPr>
          <a:xfrm>
            <a:off x="1522457" y="2360597"/>
            <a:ext cx="1623119" cy="403466"/>
            <a:chOff x="1592795" y="2270162"/>
            <a:chExt cx="1623119" cy="403466"/>
          </a:xfrm>
        </p:grpSpPr>
        <p:sp>
          <p:nvSpPr>
            <p:cNvPr id="6" name="Freeform: Shape 5">
              <a:extLst>
                <a:ext uri="{FF2B5EF4-FFF2-40B4-BE49-F238E27FC236}">
                  <a16:creationId xmlns:a16="http://schemas.microsoft.com/office/drawing/2014/main" id="{1D893782-161C-4492-951C-F7C402A1BA5A}"/>
                </a:ext>
              </a:extLst>
            </p:cNvPr>
            <p:cNvSpPr/>
            <p:nvPr/>
          </p:nvSpPr>
          <p:spPr>
            <a:xfrm>
              <a:off x="1592795" y="2270162"/>
              <a:ext cx="1376624" cy="403466"/>
            </a:xfrm>
            <a:custGeom>
              <a:avLst/>
              <a:gdLst>
                <a:gd name="connsiteX0" fmla="*/ 0 w 1376624"/>
                <a:gd name="connsiteY0" fmla="*/ 0 h 403466"/>
                <a:gd name="connsiteX1" fmla="*/ 271305 w 1376624"/>
                <a:gd name="connsiteY1" fmla="*/ 391885 h 403466"/>
                <a:gd name="connsiteX2" fmla="*/ 1376624 w 1376624"/>
                <a:gd name="connsiteY2" fmla="*/ 261257 h 403466"/>
              </a:gdLst>
              <a:ahLst/>
              <a:cxnLst>
                <a:cxn ang="0">
                  <a:pos x="connsiteX0" y="connsiteY0"/>
                </a:cxn>
                <a:cxn ang="0">
                  <a:pos x="connsiteX1" y="connsiteY1"/>
                </a:cxn>
                <a:cxn ang="0">
                  <a:pos x="connsiteX2" y="connsiteY2"/>
                </a:cxn>
              </a:cxnLst>
              <a:rect l="l" t="t" r="r" b="b"/>
              <a:pathLst>
                <a:path w="1376624" h="403466">
                  <a:moveTo>
                    <a:pt x="0" y="0"/>
                  </a:moveTo>
                  <a:cubicBezTo>
                    <a:pt x="20934" y="174171"/>
                    <a:pt x="41868" y="348342"/>
                    <a:pt x="271305" y="391885"/>
                  </a:cubicBezTo>
                  <a:cubicBezTo>
                    <a:pt x="500742" y="435428"/>
                    <a:pt x="938683" y="348342"/>
                    <a:pt x="1376624" y="261257"/>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BF7FCD9-1D61-4872-9C57-2E7AFD2C7AFB}"/>
                </a:ext>
              </a:extLst>
            </p:cNvPr>
            <p:cNvSpPr/>
            <p:nvPr/>
          </p:nvSpPr>
          <p:spPr>
            <a:xfrm rot="4505662">
              <a:off x="2912051" y="2350153"/>
              <a:ext cx="326371" cy="28135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1735A331-C9DF-4C15-B0F0-1BC1A7F888E8}"/>
              </a:ext>
            </a:extLst>
          </p:cNvPr>
          <p:cNvGrpSpPr/>
          <p:nvPr/>
        </p:nvGrpSpPr>
        <p:grpSpPr>
          <a:xfrm rot="9313981" flipV="1">
            <a:off x="7376968" y="2754060"/>
            <a:ext cx="1954386" cy="345984"/>
            <a:chOff x="1261528" y="2327644"/>
            <a:chExt cx="1954386" cy="345984"/>
          </a:xfrm>
        </p:grpSpPr>
        <p:sp>
          <p:nvSpPr>
            <p:cNvPr id="13" name="Freeform: Shape 12">
              <a:extLst>
                <a:ext uri="{FF2B5EF4-FFF2-40B4-BE49-F238E27FC236}">
                  <a16:creationId xmlns:a16="http://schemas.microsoft.com/office/drawing/2014/main" id="{8607D005-3592-4CFC-83D3-769B10F22D62}"/>
                </a:ext>
              </a:extLst>
            </p:cNvPr>
            <p:cNvSpPr/>
            <p:nvPr/>
          </p:nvSpPr>
          <p:spPr>
            <a:xfrm>
              <a:off x="1261528" y="2367667"/>
              <a:ext cx="1707891" cy="305961"/>
            </a:xfrm>
            <a:custGeom>
              <a:avLst/>
              <a:gdLst>
                <a:gd name="connsiteX0" fmla="*/ 0 w 1376624"/>
                <a:gd name="connsiteY0" fmla="*/ 0 h 403466"/>
                <a:gd name="connsiteX1" fmla="*/ 271305 w 1376624"/>
                <a:gd name="connsiteY1" fmla="*/ 391885 h 403466"/>
                <a:gd name="connsiteX2" fmla="*/ 1376624 w 1376624"/>
                <a:gd name="connsiteY2" fmla="*/ 261257 h 403466"/>
                <a:gd name="connsiteX0" fmla="*/ 0 w 1707891"/>
                <a:gd name="connsiteY0" fmla="*/ 0 h 305961"/>
                <a:gd name="connsiteX1" fmla="*/ 602572 w 1707891"/>
                <a:gd name="connsiteY1" fmla="*/ 294380 h 305961"/>
                <a:gd name="connsiteX2" fmla="*/ 1707891 w 1707891"/>
                <a:gd name="connsiteY2" fmla="*/ 163752 h 305961"/>
                <a:gd name="connsiteX0" fmla="*/ 0 w 1707891"/>
                <a:gd name="connsiteY0" fmla="*/ 0 h 305961"/>
                <a:gd name="connsiteX1" fmla="*/ 602572 w 1707891"/>
                <a:gd name="connsiteY1" fmla="*/ 294380 h 305961"/>
                <a:gd name="connsiteX2" fmla="*/ 1707891 w 1707891"/>
                <a:gd name="connsiteY2" fmla="*/ 163752 h 305961"/>
              </a:gdLst>
              <a:ahLst/>
              <a:cxnLst>
                <a:cxn ang="0">
                  <a:pos x="connsiteX0" y="connsiteY0"/>
                </a:cxn>
                <a:cxn ang="0">
                  <a:pos x="connsiteX1" y="connsiteY1"/>
                </a:cxn>
                <a:cxn ang="0">
                  <a:pos x="connsiteX2" y="connsiteY2"/>
                </a:cxn>
              </a:cxnLst>
              <a:rect l="l" t="t" r="r" b="b"/>
              <a:pathLst>
                <a:path w="1707891" h="305961">
                  <a:moveTo>
                    <a:pt x="0" y="0"/>
                  </a:moveTo>
                  <a:cubicBezTo>
                    <a:pt x="66554" y="153123"/>
                    <a:pt x="373135" y="250837"/>
                    <a:pt x="602572" y="294380"/>
                  </a:cubicBezTo>
                  <a:cubicBezTo>
                    <a:pt x="832009" y="337923"/>
                    <a:pt x="1269950" y="250837"/>
                    <a:pt x="1707891" y="163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9374807D-C761-404F-A2F0-E592657A7818}"/>
                </a:ext>
              </a:extLst>
            </p:cNvPr>
            <p:cNvSpPr/>
            <p:nvPr/>
          </p:nvSpPr>
          <p:spPr>
            <a:xfrm rot="4505662">
              <a:off x="2912051" y="2350153"/>
              <a:ext cx="326371" cy="28135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ontent Placeholder 2">
            <a:extLst>
              <a:ext uri="{FF2B5EF4-FFF2-40B4-BE49-F238E27FC236}">
                <a16:creationId xmlns:a16="http://schemas.microsoft.com/office/drawing/2014/main" id="{3268912E-64D5-4C95-8B24-2A593FEE4145}"/>
              </a:ext>
            </a:extLst>
          </p:cNvPr>
          <p:cNvSpPr txBox="1">
            <a:spLocks/>
          </p:cNvSpPr>
          <p:nvPr/>
        </p:nvSpPr>
        <p:spPr>
          <a:xfrm>
            <a:off x="8754975" y="1695136"/>
            <a:ext cx="2050473" cy="8322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Residual diagnostics</a:t>
            </a:r>
          </a:p>
        </p:txBody>
      </p:sp>
      <p:grpSp>
        <p:nvGrpSpPr>
          <p:cNvPr id="16" name="Group 15">
            <a:extLst>
              <a:ext uri="{FF2B5EF4-FFF2-40B4-BE49-F238E27FC236}">
                <a16:creationId xmlns:a16="http://schemas.microsoft.com/office/drawing/2014/main" id="{FBDA5DCA-BCDC-49DD-A462-C6DB542D6F7E}"/>
              </a:ext>
            </a:extLst>
          </p:cNvPr>
          <p:cNvGrpSpPr/>
          <p:nvPr/>
        </p:nvGrpSpPr>
        <p:grpSpPr>
          <a:xfrm rot="475581">
            <a:off x="1611961" y="5358929"/>
            <a:ext cx="1372629" cy="389638"/>
            <a:chOff x="1854052" y="2342748"/>
            <a:chExt cx="1372629" cy="389638"/>
          </a:xfrm>
        </p:grpSpPr>
        <p:sp>
          <p:nvSpPr>
            <p:cNvPr id="17" name="Freeform: Shape 16">
              <a:extLst>
                <a:ext uri="{FF2B5EF4-FFF2-40B4-BE49-F238E27FC236}">
                  <a16:creationId xmlns:a16="http://schemas.microsoft.com/office/drawing/2014/main" id="{7B769675-B9A4-4DA4-A3A2-3CEAEF7C6E20}"/>
                </a:ext>
              </a:extLst>
            </p:cNvPr>
            <p:cNvSpPr/>
            <p:nvPr/>
          </p:nvSpPr>
          <p:spPr>
            <a:xfrm>
              <a:off x="1854052" y="2531419"/>
              <a:ext cx="1115367" cy="200967"/>
            </a:xfrm>
            <a:custGeom>
              <a:avLst/>
              <a:gdLst>
                <a:gd name="connsiteX0" fmla="*/ 0 w 1376624"/>
                <a:gd name="connsiteY0" fmla="*/ 0 h 403466"/>
                <a:gd name="connsiteX1" fmla="*/ 271305 w 1376624"/>
                <a:gd name="connsiteY1" fmla="*/ 391885 h 403466"/>
                <a:gd name="connsiteX2" fmla="*/ 1376624 w 1376624"/>
                <a:gd name="connsiteY2" fmla="*/ 261257 h 403466"/>
                <a:gd name="connsiteX0" fmla="*/ 0 w 1105319"/>
                <a:gd name="connsiteY0" fmla="*/ 130628 h 142209"/>
                <a:gd name="connsiteX1" fmla="*/ 1105319 w 1105319"/>
                <a:gd name="connsiteY1" fmla="*/ 0 h 142209"/>
                <a:gd name="connsiteX0" fmla="*/ 0 w 1115367"/>
                <a:gd name="connsiteY0" fmla="*/ 200967 h 208432"/>
                <a:gd name="connsiteX1" fmla="*/ 1115367 w 1115367"/>
                <a:gd name="connsiteY1" fmla="*/ 0 h 208432"/>
                <a:gd name="connsiteX0" fmla="*/ 0 w 1115367"/>
                <a:gd name="connsiteY0" fmla="*/ 200967 h 200967"/>
                <a:gd name="connsiteX1" fmla="*/ 1115367 w 1115367"/>
                <a:gd name="connsiteY1" fmla="*/ 0 h 200967"/>
                <a:gd name="connsiteX0" fmla="*/ 0 w 1115367"/>
                <a:gd name="connsiteY0" fmla="*/ 200967 h 200967"/>
                <a:gd name="connsiteX1" fmla="*/ 1115367 w 1115367"/>
                <a:gd name="connsiteY1" fmla="*/ 0 h 200967"/>
              </a:gdLst>
              <a:ahLst/>
              <a:cxnLst>
                <a:cxn ang="0">
                  <a:pos x="connsiteX0" y="connsiteY0"/>
                </a:cxn>
                <a:cxn ang="0">
                  <a:pos x="connsiteX1" y="connsiteY1"/>
                </a:cxn>
              </a:cxnLst>
              <a:rect l="l" t="t" r="r" b="b"/>
              <a:pathLst>
                <a:path w="1115367" h="200967">
                  <a:moveTo>
                    <a:pt x="0" y="200967"/>
                  </a:moveTo>
                  <a:cubicBezTo>
                    <a:pt x="1314659" y="-36844"/>
                    <a:pt x="24283" y="187569"/>
                    <a:pt x="1115367" y="0"/>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9A171EB8-42DA-4DA3-8FE3-F5BCDE79F7FB}"/>
                </a:ext>
              </a:extLst>
            </p:cNvPr>
            <p:cNvSpPr/>
            <p:nvPr/>
          </p:nvSpPr>
          <p:spPr>
            <a:xfrm rot="4735614">
              <a:off x="2922818" y="2365257"/>
              <a:ext cx="326371" cy="28135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Content Placeholder 2">
            <a:extLst>
              <a:ext uri="{FF2B5EF4-FFF2-40B4-BE49-F238E27FC236}">
                <a16:creationId xmlns:a16="http://schemas.microsoft.com/office/drawing/2014/main" id="{3D9236FC-8714-40B8-A4F5-ACF3C5131E43}"/>
              </a:ext>
            </a:extLst>
          </p:cNvPr>
          <p:cNvSpPr txBox="1">
            <a:spLocks/>
          </p:cNvSpPr>
          <p:nvPr/>
        </p:nvSpPr>
        <p:spPr>
          <a:xfrm>
            <a:off x="980719" y="5374252"/>
            <a:ext cx="879292" cy="646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a:t>
            </a:r>
            <a:r>
              <a:rPr lang="en-US" baseline="30000" dirty="0"/>
              <a:t>2</a:t>
            </a:r>
          </a:p>
        </p:txBody>
      </p:sp>
      <p:sp>
        <p:nvSpPr>
          <p:cNvPr id="23" name="Rectangle 22">
            <a:extLst>
              <a:ext uri="{FF2B5EF4-FFF2-40B4-BE49-F238E27FC236}">
                <a16:creationId xmlns:a16="http://schemas.microsoft.com/office/drawing/2014/main" id="{16635CDA-31E6-42CF-8A11-9C05A5257FE5}"/>
              </a:ext>
            </a:extLst>
          </p:cNvPr>
          <p:cNvSpPr/>
          <p:nvPr/>
        </p:nvSpPr>
        <p:spPr>
          <a:xfrm>
            <a:off x="3050164" y="3567165"/>
            <a:ext cx="5953159" cy="993305"/>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8FF5FB14-6AD4-4EE9-9AA8-422CD5071735}"/>
              </a:ext>
            </a:extLst>
          </p:cNvPr>
          <p:cNvSpPr txBox="1">
            <a:spLocks/>
          </p:cNvSpPr>
          <p:nvPr/>
        </p:nvSpPr>
        <p:spPr>
          <a:xfrm>
            <a:off x="9085914" y="3193966"/>
            <a:ext cx="2743200" cy="15114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Estimate =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rPr>
              <a:t>,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1</a:t>
            </a:r>
            <a:r>
              <a:rPr lang="en-US" dirty="0"/>
              <a:t> </a:t>
            </a:r>
          </a:p>
          <a:p>
            <a:pPr marL="0" indent="0">
              <a:buNone/>
            </a:pPr>
            <a:r>
              <a:rPr lang="en-US" dirty="0"/>
              <a:t>Std. Error &amp; t value</a:t>
            </a:r>
          </a:p>
          <a:p>
            <a:pPr marL="0" indent="0">
              <a:buNone/>
            </a:pPr>
            <a:r>
              <a:rPr lang="en-US" dirty="0" err="1"/>
              <a:t>Pr</a:t>
            </a:r>
            <a:r>
              <a:rPr lang="en-US" dirty="0"/>
              <a:t>(&gt;|t|) = p-value</a:t>
            </a:r>
          </a:p>
        </p:txBody>
      </p:sp>
    </p:spTree>
    <p:extLst>
      <p:ext uri="{BB962C8B-B14F-4D97-AF65-F5344CB8AC3E}">
        <p14:creationId xmlns:p14="http://schemas.microsoft.com/office/powerpoint/2010/main" val="322624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5" grpId="0"/>
      <p:bldP spid="15" grpId="1"/>
      <p:bldP spid="22" grpId="0"/>
      <p:bldP spid="22" grpId="1"/>
      <p:bldP spid="23" grpId="0" animBg="1"/>
      <p:bldP spid="2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a:t>Binomial</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err="1"/>
              <a:t>glm</a:t>
            </a:r>
            <a:r>
              <a:rPr lang="en-US" dirty="0"/>
              <a:t>() binomial</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82</a:t>
            </a:fld>
            <a:endParaRPr lang="en-US"/>
          </a:p>
        </p:txBody>
      </p:sp>
    </p:spTree>
    <p:extLst>
      <p:ext uri="{BB962C8B-B14F-4D97-AF65-F5344CB8AC3E}">
        <p14:creationId xmlns:p14="http://schemas.microsoft.com/office/powerpoint/2010/main" val="20304995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B059-BF28-4170-A9CA-216CCEE54062}"/>
              </a:ext>
            </a:extLst>
          </p:cNvPr>
          <p:cNvSpPr>
            <a:spLocks noGrp="1"/>
          </p:cNvSpPr>
          <p:nvPr>
            <p:ph type="title"/>
          </p:nvPr>
        </p:nvSpPr>
        <p:spPr/>
        <p:txBody>
          <a:bodyPr/>
          <a:lstStyle/>
          <a:p>
            <a:r>
              <a:rPr lang="en-US" dirty="0"/>
              <a:t>7 - </a:t>
            </a:r>
            <a:r>
              <a:rPr lang="en-US" dirty="0" err="1"/>
              <a:t>Tidyverse</a:t>
            </a:r>
            <a:endParaRPr lang="en-US" dirty="0"/>
          </a:p>
        </p:txBody>
      </p:sp>
      <p:sp>
        <p:nvSpPr>
          <p:cNvPr id="3" name="Text Placeholder 2">
            <a:extLst>
              <a:ext uri="{FF2B5EF4-FFF2-40B4-BE49-F238E27FC236}">
                <a16:creationId xmlns:a16="http://schemas.microsoft.com/office/drawing/2014/main" id="{58915320-41B1-4960-A044-12A75C9D4E46}"/>
              </a:ext>
            </a:extLst>
          </p:cNvPr>
          <p:cNvSpPr>
            <a:spLocks noGrp="1"/>
          </p:cNvSpPr>
          <p:nvPr>
            <p:ph type="body" idx="1"/>
          </p:nvPr>
        </p:nvSpPr>
        <p:spPr/>
        <p:txBody>
          <a:bodyPr/>
          <a:lstStyle/>
          <a:p>
            <a:r>
              <a:rPr lang="en-US" dirty="0"/>
              <a:t>It’s like R, but different. And better. Definitely better. </a:t>
            </a:r>
          </a:p>
        </p:txBody>
      </p:sp>
      <p:sp>
        <p:nvSpPr>
          <p:cNvPr id="4" name="Slide Number Placeholder 3">
            <a:extLst>
              <a:ext uri="{FF2B5EF4-FFF2-40B4-BE49-F238E27FC236}">
                <a16:creationId xmlns:a16="http://schemas.microsoft.com/office/drawing/2014/main" id="{8E0BB3C5-9F05-4ED9-8CB6-9FFC0DCEBA73}"/>
              </a:ext>
            </a:extLst>
          </p:cNvPr>
          <p:cNvSpPr>
            <a:spLocks noGrp="1"/>
          </p:cNvSpPr>
          <p:nvPr>
            <p:ph type="sldNum" sz="quarter" idx="12"/>
          </p:nvPr>
        </p:nvSpPr>
        <p:spPr/>
        <p:txBody>
          <a:bodyPr/>
          <a:lstStyle/>
          <a:p>
            <a:fld id="{6D95AE55-B5F4-483D-AEFF-E8059F5502F5}" type="slidenum">
              <a:rPr lang="en-US" smtClean="0"/>
              <a:t>83</a:t>
            </a:fld>
            <a:endParaRPr lang="en-US"/>
          </a:p>
        </p:txBody>
      </p:sp>
    </p:spTree>
    <p:extLst>
      <p:ext uri="{BB962C8B-B14F-4D97-AF65-F5344CB8AC3E}">
        <p14:creationId xmlns:p14="http://schemas.microsoft.com/office/powerpoint/2010/main" val="3533773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97CB39-1923-400C-AEBB-EDF728171E1A}"/>
              </a:ext>
            </a:extLst>
          </p:cNvPr>
          <p:cNvSpPr>
            <a:spLocks noGrp="1"/>
          </p:cNvSpPr>
          <p:nvPr>
            <p:ph type="sldNum" sz="quarter" idx="12"/>
          </p:nvPr>
        </p:nvSpPr>
        <p:spPr/>
        <p:txBody>
          <a:bodyPr/>
          <a:lstStyle/>
          <a:p>
            <a:fld id="{6D95AE55-B5F4-483D-AEFF-E8059F5502F5}" type="slidenum">
              <a:rPr lang="en-US" smtClean="0"/>
              <a:t>84</a:t>
            </a:fld>
            <a:endParaRPr lang="en-US"/>
          </a:p>
        </p:txBody>
      </p:sp>
    </p:spTree>
    <p:extLst>
      <p:ext uri="{BB962C8B-B14F-4D97-AF65-F5344CB8AC3E}">
        <p14:creationId xmlns:p14="http://schemas.microsoft.com/office/powerpoint/2010/main" val="11167998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
        <p:nvSpPr>
          <p:cNvPr id="4" name="Slide Number Placeholder 3">
            <a:extLst>
              <a:ext uri="{FF2B5EF4-FFF2-40B4-BE49-F238E27FC236}">
                <a16:creationId xmlns:a16="http://schemas.microsoft.com/office/drawing/2014/main" id="{B9E0D9EB-6984-4B89-8137-4E08D56EEED9}"/>
              </a:ext>
            </a:extLst>
          </p:cNvPr>
          <p:cNvSpPr>
            <a:spLocks noGrp="1"/>
          </p:cNvSpPr>
          <p:nvPr>
            <p:ph type="sldNum" sz="quarter" idx="12"/>
          </p:nvPr>
        </p:nvSpPr>
        <p:spPr/>
        <p:txBody>
          <a:bodyPr/>
          <a:lstStyle/>
          <a:p>
            <a:fld id="{6D95AE55-B5F4-483D-AEFF-E8059F5502F5}" type="slidenum">
              <a:rPr lang="en-US" smtClean="0"/>
              <a:t>85</a:t>
            </a:fld>
            <a:endParaRPr lang="en-US"/>
          </a:p>
        </p:txBody>
      </p:sp>
    </p:spTree>
    <p:extLst>
      <p:ext uri="{BB962C8B-B14F-4D97-AF65-F5344CB8AC3E}">
        <p14:creationId xmlns:p14="http://schemas.microsoft.com/office/powerpoint/2010/main" val="4164308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a:t>Already learned about the “pipe” operator %&gt;% </a:t>
            </a:r>
          </a:p>
          <a:p>
            <a:r>
              <a:rPr lang="en-US" dirty="0"/>
              <a:t>Add a new column using mutate(), choose specific rows based on column values using filter(), change whether a column is included using select(), change column names using rename()</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86</a:t>
            </a:fld>
            <a:endParaRPr lang="en-US"/>
          </a:p>
        </p:txBody>
      </p:sp>
    </p:spTree>
    <p:extLst>
      <p:ext uri="{BB962C8B-B14F-4D97-AF65-F5344CB8AC3E}">
        <p14:creationId xmlns:p14="http://schemas.microsoft.com/office/powerpoint/2010/main" val="9069940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
        <p:nvSpPr>
          <p:cNvPr id="4" name="Slide Number Placeholder 3">
            <a:extLst>
              <a:ext uri="{FF2B5EF4-FFF2-40B4-BE49-F238E27FC236}">
                <a16:creationId xmlns:a16="http://schemas.microsoft.com/office/drawing/2014/main" id="{898F6A5A-4F49-4E08-A2CA-6BB6B9E1B56D}"/>
              </a:ext>
            </a:extLst>
          </p:cNvPr>
          <p:cNvSpPr>
            <a:spLocks noGrp="1"/>
          </p:cNvSpPr>
          <p:nvPr>
            <p:ph type="sldNum" sz="quarter" idx="12"/>
          </p:nvPr>
        </p:nvSpPr>
        <p:spPr/>
        <p:txBody>
          <a:bodyPr/>
          <a:lstStyle/>
          <a:p>
            <a:fld id="{6D95AE55-B5F4-483D-AEFF-E8059F5502F5}" type="slidenum">
              <a:rPr lang="en-US" smtClean="0"/>
              <a:t>87</a:t>
            </a:fld>
            <a:endParaRPr lang="en-US"/>
          </a:p>
        </p:txBody>
      </p:sp>
    </p:spTree>
    <p:extLst>
      <p:ext uri="{BB962C8B-B14F-4D97-AF65-F5344CB8AC3E}">
        <p14:creationId xmlns:p14="http://schemas.microsoft.com/office/powerpoint/2010/main" val="6125550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88</a:t>
            </a:fld>
            <a:endParaRPr lang="en-US"/>
          </a:p>
        </p:txBody>
      </p:sp>
      <p:sp>
        <p:nvSpPr>
          <p:cNvPr id="6" name="Content Placeholder 2">
            <a:extLst>
              <a:ext uri="{FF2B5EF4-FFF2-40B4-BE49-F238E27FC236}">
                <a16:creationId xmlns:a16="http://schemas.microsoft.com/office/drawing/2014/main" id="{3D63FC5D-7548-4A97-9601-F1687BA055F4}"/>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Dates are probably the most difficult thing to deal with when starting out in R.</a:t>
            </a:r>
          </a:p>
          <a:p>
            <a:r>
              <a:rPr lang="en-US" dirty="0" err="1"/>
              <a:t>lubridate</a:t>
            </a:r>
            <a:r>
              <a:rPr lang="en-US" dirty="0"/>
              <a:t> provides a better interface; can easily convert between date formats, subtract time periods, calc day of year, etc. </a:t>
            </a:r>
          </a:p>
          <a:p>
            <a:endParaRPr lang="en-US" dirty="0"/>
          </a:p>
          <a:p>
            <a:r>
              <a:rPr lang="en-US" dirty="0"/>
              <a:t>For “11/12/2020”, what is that month? Are you sure?</a:t>
            </a:r>
          </a:p>
          <a:p>
            <a:r>
              <a:rPr lang="en-US" dirty="0"/>
              <a:t>Use following code as a template when in doubt:</a:t>
            </a:r>
          </a:p>
          <a:p>
            <a:pPr marL="568325" indent="0">
              <a:buNone/>
            </a:pPr>
            <a:r>
              <a:rPr lang="en-US" sz="2400" dirty="0">
                <a:latin typeface="Consolas" panose="020B0609020204030204" pitchFamily="49" charset="0"/>
              </a:rPr>
              <a:t>mutate(</a:t>
            </a:r>
            <a:r>
              <a:rPr lang="en-US" sz="2400" dirty="0" err="1">
                <a:latin typeface="Consolas" panose="020B0609020204030204" pitchFamily="49" charset="0"/>
              </a:rPr>
              <a:t>newdate</a:t>
            </a:r>
            <a:r>
              <a:rPr lang="en-US" sz="2400" dirty="0">
                <a:latin typeface="Consolas" panose="020B0609020204030204" pitchFamily="49" charset="0"/>
              </a:rPr>
              <a:t> = </a:t>
            </a:r>
            <a:r>
              <a:rPr lang="en-US" sz="2400" dirty="0" err="1">
                <a:latin typeface="Consolas" panose="020B0609020204030204" pitchFamily="49" charset="0"/>
              </a:rPr>
              <a:t>ymd</a:t>
            </a:r>
            <a:r>
              <a:rPr lang="en-US" sz="2400" dirty="0">
                <a:latin typeface="Consolas" panose="020B0609020204030204" pitchFamily="49" charset="0"/>
              </a:rPr>
              <a:t>(</a:t>
            </a:r>
            <a:r>
              <a:rPr lang="en-US" sz="2400" dirty="0" err="1">
                <a:latin typeface="Consolas" panose="020B0609020204030204" pitchFamily="49" charset="0"/>
              </a:rPr>
              <a:t>as.POSIXct</a:t>
            </a:r>
            <a:r>
              <a:rPr lang="en-US" sz="2400" dirty="0">
                <a:latin typeface="Consolas" panose="020B0609020204030204" pitchFamily="49" charset="0"/>
              </a:rPr>
              <a:t>(</a:t>
            </a:r>
            <a:r>
              <a:rPr lang="en-US" sz="2400" dirty="0" err="1">
                <a:latin typeface="Consolas" panose="020B0609020204030204" pitchFamily="49" charset="0"/>
              </a:rPr>
              <a:t>olddate</a:t>
            </a:r>
            <a:r>
              <a:rPr lang="en-US" sz="2400" dirty="0">
                <a:latin typeface="Consolas" panose="020B0609020204030204" pitchFamily="49" charset="0"/>
              </a:rPr>
              <a:t>, format = "%m/%d/%Y", </a:t>
            </a:r>
            <a:r>
              <a:rPr lang="en-US" sz="2400" dirty="0" err="1">
                <a:latin typeface="Consolas" panose="020B0609020204030204" pitchFamily="49" charset="0"/>
              </a:rPr>
              <a:t>tz</a:t>
            </a:r>
            <a:r>
              <a:rPr lang="en-US" sz="2400" dirty="0">
                <a:latin typeface="Consolas" panose="020B0609020204030204" pitchFamily="49" charset="0"/>
              </a:rPr>
              <a:t> = "US/Alaska"))</a:t>
            </a:r>
          </a:p>
          <a:p>
            <a:endParaRPr lang="en-US" dirty="0"/>
          </a:p>
        </p:txBody>
      </p:sp>
    </p:spTree>
    <p:extLst>
      <p:ext uri="{BB962C8B-B14F-4D97-AF65-F5344CB8AC3E}">
        <p14:creationId xmlns:p14="http://schemas.microsoft.com/office/powerpoint/2010/main" val="170455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89</a:t>
            </a:fld>
            <a:endParaRPr lang="en-US"/>
          </a:p>
        </p:txBody>
      </p:sp>
      <p:sp>
        <p:nvSpPr>
          <p:cNvPr id="4" name="Content Placeholder 2">
            <a:extLst>
              <a:ext uri="{FF2B5EF4-FFF2-40B4-BE49-F238E27FC236}">
                <a16:creationId xmlns:a16="http://schemas.microsoft.com/office/drawing/2014/main" id="{68344952-B3FE-4B10-8855-A1EEA3C51529}"/>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tidyr</a:t>
            </a:r>
            <a:r>
              <a:rPr lang="en-US" dirty="0"/>
              <a:t> is a package whose main functions help to turn “wide” data into “long” data and vice-versa</a:t>
            </a:r>
          </a:p>
          <a:p>
            <a:r>
              <a:rPr lang="en-US" dirty="0" err="1"/>
              <a:t>pivot_wider</a:t>
            </a:r>
            <a:r>
              <a:rPr lang="en-US" dirty="0"/>
              <a:t>() and </a:t>
            </a:r>
            <a:r>
              <a:rPr lang="en-US" dirty="0" err="1"/>
              <a:t>pivot_longer</a:t>
            </a:r>
            <a:r>
              <a:rPr lang="en-US" dirty="0"/>
              <a:t>()</a:t>
            </a:r>
          </a:p>
          <a:p>
            <a:r>
              <a:rPr lang="en-US" dirty="0"/>
              <a:t>When possible, keep data in long format</a:t>
            </a:r>
          </a:p>
        </p:txBody>
      </p:sp>
    </p:spTree>
    <p:extLst>
      <p:ext uri="{BB962C8B-B14F-4D97-AF65-F5344CB8AC3E}">
        <p14:creationId xmlns:p14="http://schemas.microsoft.com/office/powerpoint/2010/main" val="86779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 cont.</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There are several types of scripts that we’ll work through in RStudio</a:t>
            </a:r>
          </a:p>
          <a:p>
            <a:pPr marL="0" indent="0">
              <a:buNone/>
            </a:pPr>
            <a:endParaRPr lang="en-US" dirty="0"/>
          </a:p>
          <a:p>
            <a:r>
              <a:rPr lang="en-US" dirty="0"/>
              <a:t>In the “code” folder, you’ll find:</a:t>
            </a:r>
          </a:p>
          <a:p>
            <a:pPr lvl="1"/>
            <a:r>
              <a:rPr lang="en-US" dirty="0"/>
              <a:t>Files that start with numbers (e.g., 1_First_script.R) will be walked through together. </a:t>
            </a:r>
          </a:p>
          <a:p>
            <a:pPr lvl="1"/>
            <a:r>
              <a:rPr lang="en-US" dirty="0"/>
              <a:t>Folders/files that start with “Tutorial” which are a review of the topics just learned with small &amp; quick coding exercises</a:t>
            </a:r>
          </a:p>
          <a:p>
            <a:pPr lvl="1"/>
            <a:r>
              <a:rPr lang="en-US" dirty="0"/>
              <a:t>Files that start with “</a:t>
            </a:r>
            <a:r>
              <a:rPr lang="en-US" dirty="0" err="1"/>
              <a:t>motivatingexample</a:t>
            </a:r>
            <a:r>
              <a:rPr lang="en-US" dirty="0"/>
              <a:t>” are more advanced scripts intended to show you the usefulness of R. Don’t get bogged down in the details!</a:t>
            </a:r>
          </a:p>
          <a:p>
            <a:endParaRPr lang="en-US" dirty="0"/>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9</a:t>
            </a:fld>
            <a:endParaRPr lang="en-US" dirty="0"/>
          </a:p>
        </p:txBody>
      </p:sp>
    </p:spTree>
    <p:extLst>
      <p:ext uri="{BB962C8B-B14F-4D97-AF65-F5344CB8AC3E}">
        <p14:creationId xmlns:p14="http://schemas.microsoft.com/office/powerpoint/2010/main" val="29784248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CDB9-DB4F-44E0-AD19-2418B509A330}"/>
              </a:ext>
            </a:extLst>
          </p:cNvPr>
          <p:cNvSpPr>
            <a:spLocks noGrp="1"/>
          </p:cNvSpPr>
          <p:nvPr>
            <p:ph type="title"/>
          </p:nvPr>
        </p:nvSpPr>
        <p:spPr/>
        <p:txBody>
          <a:bodyPr/>
          <a:lstStyle/>
          <a:p>
            <a:r>
              <a:rPr lang="en-US" dirty="0"/>
              <a:t>Motivating Examples</a:t>
            </a:r>
          </a:p>
        </p:txBody>
      </p:sp>
      <p:sp>
        <p:nvSpPr>
          <p:cNvPr id="3" name="Content Placeholder 2">
            <a:extLst>
              <a:ext uri="{FF2B5EF4-FFF2-40B4-BE49-F238E27FC236}">
                <a16:creationId xmlns:a16="http://schemas.microsoft.com/office/drawing/2014/main" id="{A600B12A-DDDA-4A6F-ABC1-54264A07B26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FF3391A-8FD3-41CB-903F-31532753525B}"/>
              </a:ext>
            </a:extLst>
          </p:cNvPr>
          <p:cNvSpPr>
            <a:spLocks noGrp="1"/>
          </p:cNvSpPr>
          <p:nvPr>
            <p:ph type="sldNum" sz="quarter" idx="12"/>
          </p:nvPr>
        </p:nvSpPr>
        <p:spPr/>
        <p:txBody>
          <a:bodyPr/>
          <a:lstStyle/>
          <a:p>
            <a:fld id="{6D95AE55-B5F4-483D-AEFF-E8059F5502F5}" type="slidenum">
              <a:rPr lang="en-US" smtClean="0"/>
              <a:t>90</a:t>
            </a:fld>
            <a:endParaRPr lang="en-US"/>
          </a:p>
        </p:txBody>
      </p:sp>
    </p:spTree>
    <p:extLst>
      <p:ext uri="{BB962C8B-B14F-4D97-AF65-F5344CB8AC3E}">
        <p14:creationId xmlns:p14="http://schemas.microsoft.com/office/powerpoint/2010/main" val="26148815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Project</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Use any dataset provided to create a visualization</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91</a:t>
            </a:fld>
            <a:endParaRPr lang="en-US"/>
          </a:p>
        </p:txBody>
      </p:sp>
    </p:spTree>
    <p:extLst>
      <p:ext uri="{BB962C8B-B14F-4D97-AF65-F5344CB8AC3E}">
        <p14:creationId xmlns:p14="http://schemas.microsoft.com/office/powerpoint/2010/main" val="25933773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207B-C7C2-42A3-BD27-4F9935843905}"/>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154BA05-0339-44D4-821A-C40D000B5A16}"/>
              </a:ext>
            </a:extLst>
          </p:cNvPr>
          <p:cNvSpPr>
            <a:spLocks noGrp="1"/>
          </p:cNvSpPr>
          <p:nvPr>
            <p:ph idx="1"/>
          </p:nvPr>
        </p:nvSpPr>
        <p:spPr>
          <a:xfrm>
            <a:off x="838200" y="1825625"/>
            <a:ext cx="10515600" cy="3871790"/>
          </a:xfrm>
        </p:spPr>
        <p:txBody>
          <a:bodyPr/>
          <a:lstStyle/>
          <a:p>
            <a:pPr marL="0" indent="0">
              <a:buNone/>
            </a:pPr>
            <a:r>
              <a:rPr lang="en-US" dirty="0"/>
              <a:t>Over the next hour, create a script that does the following:</a:t>
            </a:r>
          </a:p>
          <a:p>
            <a:r>
              <a:rPr lang="en-US" dirty="0"/>
              <a:t>Imports one of the provided datasets (your choice)</a:t>
            </a:r>
          </a:p>
          <a:p>
            <a:r>
              <a:rPr lang="en-US" dirty="0"/>
              <a:t>Loads needed libraries</a:t>
            </a:r>
          </a:p>
          <a:p>
            <a:r>
              <a:rPr lang="en-US" dirty="0"/>
              <a:t>Filters to a specific subset of data</a:t>
            </a:r>
          </a:p>
          <a:p>
            <a:r>
              <a:rPr lang="en-US" dirty="0"/>
              <a:t>Using </a:t>
            </a:r>
            <a:r>
              <a:rPr lang="en-US" dirty="0" err="1"/>
              <a:t>ggplot</a:t>
            </a:r>
            <a:r>
              <a:rPr lang="en-US" dirty="0"/>
              <a:t>, visualize some aspect of the data</a:t>
            </a:r>
          </a:p>
          <a:p>
            <a:pPr marL="0" indent="0">
              <a:buNone/>
            </a:pPr>
            <a:endParaRPr lang="en-US" dirty="0"/>
          </a:p>
          <a:p>
            <a:pPr marL="0" indent="0">
              <a:buNone/>
            </a:pPr>
            <a:r>
              <a:rPr lang="en-US" dirty="0"/>
              <a:t>Email me your plot!</a:t>
            </a:r>
          </a:p>
          <a:p>
            <a:endParaRPr lang="en-US" dirty="0"/>
          </a:p>
        </p:txBody>
      </p:sp>
      <p:sp>
        <p:nvSpPr>
          <p:cNvPr id="4" name="Slide Number Placeholder 3">
            <a:extLst>
              <a:ext uri="{FF2B5EF4-FFF2-40B4-BE49-F238E27FC236}">
                <a16:creationId xmlns:a16="http://schemas.microsoft.com/office/drawing/2014/main" id="{4319EED3-6FE2-48D2-9B59-F33517B852AA}"/>
              </a:ext>
            </a:extLst>
          </p:cNvPr>
          <p:cNvSpPr>
            <a:spLocks noGrp="1"/>
          </p:cNvSpPr>
          <p:nvPr>
            <p:ph type="sldNum" sz="quarter" idx="12"/>
          </p:nvPr>
        </p:nvSpPr>
        <p:spPr/>
        <p:txBody>
          <a:bodyPr/>
          <a:lstStyle/>
          <a:p>
            <a:fld id="{6D95AE55-B5F4-483D-AEFF-E8059F5502F5}" type="slidenum">
              <a:rPr lang="en-US" smtClean="0"/>
              <a:t>92</a:t>
            </a:fld>
            <a:endParaRPr lang="en-US"/>
          </a:p>
        </p:txBody>
      </p:sp>
      <p:sp>
        <p:nvSpPr>
          <p:cNvPr id="5" name="TextBox 4">
            <a:extLst>
              <a:ext uri="{FF2B5EF4-FFF2-40B4-BE49-F238E27FC236}">
                <a16:creationId xmlns:a16="http://schemas.microsoft.com/office/drawing/2014/main" id="{D9096A12-551B-4C40-9350-E731815EE30A}"/>
              </a:ext>
            </a:extLst>
          </p:cNvPr>
          <p:cNvSpPr txBox="1"/>
          <p:nvPr/>
        </p:nvSpPr>
        <p:spPr>
          <a:xfrm>
            <a:off x="838200" y="5473005"/>
            <a:ext cx="5904244" cy="954107"/>
          </a:xfrm>
          <a:prstGeom prst="rect">
            <a:avLst/>
          </a:prstGeom>
          <a:noFill/>
        </p:spPr>
        <p:txBody>
          <a:bodyPr wrap="square" rtlCol="0">
            <a:spAutoFit/>
          </a:bodyPr>
          <a:lstStyle/>
          <a:p>
            <a:r>
              <a:rPr lang="en-US" sz="2800" b="1" dirty="0"/>
              <a:t>Remember! It’s OK to Google how to do something. I do it for EVERY script </a:t>
            </a:r>
          </a:p>
        </p:txBody>
      </p:sp>
    </p:spTree>
    <p:extLst>
      <p:ext uri="{BB962C8B-B14F-4D97-AF65-F5344CB8AC3E}">
        <p14:creationId xmlns:p14="http://schemas.microsoft.com/office/powerpoint/2010/main" val="33630056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2A94-63C6-4C13-A440-F792CAD2DF4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21DB6B3-A990-42DF-8919-4E8A2B72DE47}"/>
              </a:ext>
            </a:extLst>
          </p:cNvPr>
          <p:cNvSpPr>
            <a:spLocks noGrp="1"/>
          </p:cNvSpPr>
          <p:nvPr>
            <p:ph idx="1"/>
          </p:nvPr>
        </p:nvSpPr>
        <p:spPr/>
        <p:txBody>
          <a:bodyPr/>
          <a:lstStyle/>
          <a:p>
            <a:r>
              <a:rPr lang="en-US" dirty="0"/>
              <a:t>Some example projects that you could do are:</a:t>
            </a:r>
          </a:p>
          <a:p>
            <a:r>
              <a:rPr lang="en-US" dirty="0"/>
              <a:t>Tanner crab chela width vs crab width</a:t>
            </a:r>
          </a:p>
          <a:p>
            <a:r>
              <a:rPr lang="en-US" dirty="0"/>
              <a:t>Pink salmon</a:t>
            </a:r>
          </a:p>
          <a:p>
            <a:endParaRPr lang="en-US" dirty="0"/>
          </a:p>
          <a:p>
            <a:endParaRPr lang="en-US" dirty="0"/>
          </a:p>
          <a:p>
            <a:r>
              <a:rPr lang="en-US" dirty="0"/>
              <a:t>You are welcome (and expected) to copy code over that we’ve done together. Read error statements closely. Google your problems. </a:t>
            </a:r>
          </a:p>
          <a:p>
            <a:r>
              <a:rPr lang="en-US" dirty="0"/>
              <a:t>If you want to pair up and work on the same dataset, it’s fine to share code but the more you write, the more the ideas are cemented</a:t>
            </a:r>
          </a:p>
        </p:txBody>
      </p:sp>
      <p:sp>
        <p:nvSpPr>
          <p:cNvPr id="4" name="Slide Number Placeholder 3">
            <a:extLst>
              <a:ext uri="{FF2B5EF4-FFF2-40B4-BE49-F238E27FC236}">
                <a16:creationId xmlns:a16="http://schemas.microsoft.com/office/drawing/2014/main" id="{E787F169-7D96-4195-9844-051009111E66}"/>
              </a:ext>
            </a:extLst>
          </p:cNvPr>
          <p:cNvSpPr>
            <a:spLocks noGrp="1"/>
          </p:cNvSpPr>
          <p:nvPr>
            <p:ph type="sldNum" sz="quarter" idx="12"/>
          </p:nvPr>
        </p:nvSpPr>
        <p:spPr/>
        <p:txBody>
          <a:bodyPr/>
          <a:lstStyle/>
          <a:p>
            <a:fld id="{6D95AE55-B5F4-483D-AEFF-E8059F5502F5}" type="slidenum">
              <a:rPr lang="en-US" smtClean="0"/>
              <a:t>93</a:t>
            </a:fld>
            <a:endParaRPr lang="en-US"/>
          </a:p>
        </p:txBody>
      </p:sp>
    </p:spTree>
    <p:extLst>
      <p:ext uri="{BB962C8B-B14F-4D97-AF65-F5344CB8AC3E}">
        <p14:creationId xmlns:p14="http://schemas.microsoft.com/office/powerpoint/2010/main" val="16857756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209-B70D-4C5D-9FCA-35F8EF5C288C}"/>
              </a:ext>
            </a:extLst>
          </p:cNvPr>
          <p:cNvSpPr>
            <a:spLocks noGrp="1"/>
          </p:cNvSpPr>
          <p:nvPr>
            <p:ph type="title"/>
          </p:nvPr>
        </p:nvSpPr>
        <p:spPr/>
        <p:txBody>
          <a:bodyPr/>
          <a:lstStyle/>
          <a:p>
            <a:r>
              <a:rPr lang="en-US" dirty="0"/>
              <a:t>Project Steps</a:t>
            </a:r>
          </a:p>
        </p:txBody>
      </p:sp>
      <p:sp>
        <p:nvSpPr>
          <p:cNvPr id="3" name="Content Placeholder 2">
            <a:extLst>
              <a:ext uri="{FF2B5EF4-FFF2-40B4-BE49-F238E27FC236}">
                <a16:creationId xmlns:a16="http://schemas.microsoft.com/office/drawing/2014/main" id="{85A2EB23-5B98-42F7-BB42-3066FE93CC5E}"/>
              </a:ext>
            </a:extLst>
          </p:cNvPr>
          <p:cNvSpPr>
            <a:spLocks noGrp="1"/>
          </p:cNvSpPr>
          <p:nvPr>
            <p:ph idx="1"/>
          </p:nvPr>
        </p:nvSpPr>
        <p:spPr>
          <a:xfrm>
            <a:off x="503674" y="1711590"/>
            <a:ext cx="6155453" cy="4725900"/>
          </a:xfrm>
        </p:spPr>
        <p:txBody>
          <a:bodyPr>
            <a:normAutofit lnSpcReduction="10000"/>
          </a:bodyPr>
          <a:lstStyle/>
          <a:p>
            <a:pPr marL="514350" indent="-514350">
              <a:buFont typeface="+mj-lt"/>
              <a:buAutoNum type="arabicPeriod"/>
            </a:pPr>
            <a:r>
              <a:rPr lang="en-US" dirty="0"/>
              <a:t>Choose a dataset</a:t>
            </a:r>
          </a:p>
          <a:p>
            <a:pPr marL="514350" indent="-514350">
              <a:buFont typeface="+mj-lt"/>
              <a:buAutoNum type="arabicPeriod"/>
            </a:pPr>
            <a:r>
              <a:rPr lang="en-US" dirty="0"/>
              <a:t>Open in Excel to look at data</a:t>
            </a:r>
          </a:p>
          <a:p>
            <a:pPr marL="514350" indent="-514350">
              <a:buFont typeface="+mj-lt"/>
              <a:buAutoNum type="arabicPeriod"/>
            </a:pPr>
            <a:r>
              <a:rPr lang="en-US" dirty="0"/>
              <a:t>Create a new directory/project &amp; copy over all needed files (not required but helpful if you want to use this later)</a:t>
            </a:r>
          </a:p>
          <a:p>
            <a:pPr marL="514350" indent="-514350">
              <a:buFont typeface="+mj-lt"/>
              <a:buAutoNum type="arabicPeriod"/>
            </a:pPr>
            <a:r>
              <a:rPr lang="en-US" dirty="0"/>
              <a:t>Import data into R</a:t>
            </a:r>
          </a:p>
          <a:p>
            <a:pPr marL="514350" indent="-514350">
              <a:buFont typeface="+mj-lt"/>
              <a:buAutoNum type="arabicPeriod"/>
            </a:pPr>
            <a:r>
              <a:rPr lang="en-US" dirty="0"/>
              <a:t>Perform needed data manipulation</a:t>
            </a:r>
          </a:p>
          <a:p>
            <a:pPr marL="514350" indent="-514350">
              <a:buFont typeface="+mj-lt"/>
              <a:buAutoNum type="arabicPeriod"/>
            </a:pPr>
            <a:r>
              <a:rPr lang="en-US" dirty="0"/>
              <a:t>View data, decide what to visualize</a:t>
            </a:r>
          </a:p>
          <a:p>
            <a:pPr marL="514350" indent="-514350">
              <a:buFont typeface="+mj-lt"/>
              <a:buAutoNum type="arabicPeriod"/>
            </a:pPr>
            <a:r>
              <a:rPr lang="en-US" dirty="0"/>
              <a:t>Plot in </a:t>
            </a:r>
            <a:r>
              <a:rPr lang="en-US" dirty="0" err="1"/>
              <a:t>ggplot</a:t>
            </a:r>
            <a:r>
              <a:rPr lang="en-US" dirty="0"/>
              <a:t> (and troubleshoot along way)</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5DCAAD1-F56C-470E-A8AC-C815743DC212}"/>
              </a:ext>
            </a:extLst>
          </p:cNvPr>
          <p:cNvSpPr>
            <a:spLocks noGrp="1"/>
          </p:cNvSpPr>
          <p:nvPr>
            <p:ph type="sldNum" sz="quarter" idx="12"/>
          </p:nvPr>
        </p:nvSpPr>
        <p:spPr/>
        <p:txBody>
          <a:bodyPr/>
          <a:lstStyle/>
          <a:p>
            <a:fld id="{6D95AE55-B5F4-483D-AEFF-E8059F5502F5}" type="slidenum">
              <a:rPr lang="en-US" smtClean="0"/>
              <a:t>94</a:t>
            </a:fld>
            <a:endParaRPr lang="en-US"/>
          </a:p>
        </p:txBody>
      </p:sp>
      <p:sp>
        <p:nvSpPr>
          <p:cNvPr id="5" name="Content Placeholder 2">
            <a:extLst>
              <a:ext uri="{FF2B5EF4-FFF2-40B4-BE49-F238E27FC236}">
                <a16:creationId xmlns:a16="http://schemas.microsoft.com/office/drawing/2014/main" id="{E16B1C8D-AA4C-41BF-8A5E-1CB5FFEA2CC1}"/>
              </a:ext>
            </a:extLst>
          </p:cNvPr>
          <p:cNvSpPr txBox="1">
            <a:spLocks/>
          </p:cNvSpPr>
          <p:nvPr/>
        </p:nvSpPr>
        <p:spPr>
          <a:xfrm>
            <a:off x="7449785" y="1711590"/>
            <a:ext cx="4742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you finish early, you can:</a:t>
            </a:r>
          </a:p>
          <a:p>
            <a:r>
              <a:rPr lang="en-US" dirty="0"/>
              <a:t>Message &amp; help others</a:t>
            </a:r>
          </a:p>
          <a:p>
            <a:r>
              <a:rPr lang="en-US" dirty="0"/>
              <a:t>Make more plots</a:t>
            </a:r>
          </a:p>
          <a:p>
            <a:r>
              <a:rPr lang="en-US" dirty="0"/>
              <a:t>Do some simple analysis / summaries</a:t>
            </a:r>
          </a:p>
          <a:p>
            <a:endParaRPr lang="en-US" dirty="0"/>
          </a:p>
          <a:p>
            <a:pPr marL="0" indent="0">
              <a:buNone/>
            </a:pPr>
            <a:r>
              <a:rPr lang="en-US" dirty="0"/>
              <a:t>If you feel like you’re not making progress that’s fine! Message me or a peer </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16343163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2C6-0276-4BAC-86F2-2C99AED97735}"/>
              </a:ext>
            </a:extLst>
          </p:cNvPr>
          <p:cNvSpPr>
            <a:spLocks noGrp="1"/>
          </p:cNvSpPr>
          <p:nvPr>
            <p:ph type="title"/>
          </p:nvPr>
        </p:nvSpPr>
        <p:spPr/>
        <p:txBody>
          <a:bodyPr/>
          <a:lstStyle/>
          <a:p>
            <a:r>
              <a:rPr lang="en-US" dirty="0"/>
              <a:t>Chart Presentation &amp; </a:t>
            </a:r>
            <a:br>
              <a:rPr lang="en-US" dirty="0"/>
            </a:br>
            <a:r>
              <a:rPr lang="en-US" dirty="0"/>
              <a:t>Concluding Thoughts</a:t>
            </a:r>
          </a:p>
        </p:txBody>
      </p:sp>
      <p:sp>
        <p:nvSpPr>
          <p:cNvPr id="3" name="Text Placeholder 2">
            <a:extLst>
              <a:ext uri="{FF2B5EF4-FFF2-40B4-BE49-F238E27FC236}">
                <a16:creationId xmlns:a16="http://schemas.microsoft.com/office/drawing/2014/main" id="{F65B6C42-43E3-4FFC-909C-5F8299C69966}"/>
              </a:ext>
            </a:extLst>
          </p:cNvPr>
          <p:cNvSpPr>
            <a:spLocks noGrp="1"/>
          </p:cNvSpPr>
          <p:nvPr>
            <p:ph type="body" idx="1"/>
          </p:nvPr>
        </p:nvSpPr>
        <p:spPr/>
        <p:txBody>
          <a:bodyPr/>
          <a:lstStyle/>
          <a:p>
            <a:r>
              <a:rPr lang="en-US" dirty="0"/>
              <a:t>Present plots </a:t>
            </a:r>
          </a:p>
          <a:p>
            <a:r>
              <a:rPr lang="en-US" dirty="0"/>
              <a:t>Some miscellaneous best practices and ways to have a smoother R experience</a:t>
            </a:r>
          </a:p>
        </p:txBody>
      </p:sp>
      <p:sp>
        <p:nvSpPr>
          <p:cNvPr id="4" name="Slide Number Placeholder 3">
            <a:extLst>
              <a:ext uri="{FF2B5EF4-FFF2-40B4-BE49-F238E27FC236}">
                <a16:creationId xmlns:a16="http://schemas.microsoft.com/office/drawing/2014/main" id="{90BE86B4-56E5-4703-B6BC-7114E0FB5A77}"/>
              </a:ext>
            </a:extLst>
          </p:cNvPr>
          <p:cNvSpPr>
            <a:spLocks noGrp="1"/>
          </p:cNvSpPr>
          <p:nvPr>
            <p:ph type="sldNum" sz="quarter" idx="12"/>
          </p:nvPr>
        </p:nvSpPr>
        <p:spPr/>
        <p:txBody>
          <a:bodyPr/>
          <a:lstStyle/>
          <a:p>
            <a:fld id="{6D95AE55-B5F4-483D-AEFF-E8059F5502F5}" type="slidenum">
              <a:rPr lang="en-US" smtClean="0"/>
              <a:t>95</a:t>
            </a:fld>
            <a:endParaRPr lang="en-US"/>
          </a:p>
        </p:txBody>
      </p:sp>
    </p:spTree>
    <p:extLst>
      <p:ext uri="{BB962C8B-B14F-4D97-AF65-F5344CB8AC3E}">
        <p14:creationId xmlns:p14="http://schemas.microsoft.com/office/powerpoint/2010/main" val="14418676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7CEB-20B7-461C-A648-7CE8F70B897B}"/>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2230F8A9-9EC1-4C87-B173-DE76F31E45D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7881594-A2CC-4EBF-968D-51F71ED52948}"/>
              </a:ext>
            </a:extLst>
          </p:cNvPr>
          <p:cNvSpPr>
            <a:spLocks noGrp="1"/>
          </p:cNvSpPr>
          <p:nvPr>
            <p:ph type="sldNum" sz="quarter" idx="12"/>
          </p:nvPr>
        </p:nvSpPr>
        <p:spPr/>
        <p:txBody>
          <a:bodyPr/>
          <a:lstStyle/>
          <a:p>
            <a:fld id="{6D95AE55-B5F4-483D-AEFF-E8059F5502F5}" type="slidenum">
              <a:rPr lang="en-US" smtClean="0"/>
              <a:t>96</a:t>
            </a:fld>
            <a:endParaRPr lang="en-US"/>
          </a:p>
        </p:txBody>
      </p:sp>
    </p:spTree>
    <p:extLst>
      <p:ext uri="{BB962C8B-B14F-4D97-AF65-F5344CB8AC3E}">
        <p14:creationId xmlns:p14="http://schemas.microsoft.com/office/powerpoint/2010/main" val="34690576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
        <p:nvSpPr>
          <p:cNvPr id="4" name="Slide Number Placeholder 3">
            <a:extLst>
              <a:ext uri="{FF2B5EF4-FFF2-40B4-BE49-F238E27FC236}">
                <a16:creationId xmlns:a16="http://schemas.microsoft.com/office/drawing/2014/main" id="{A7BD81D2-F048-42DC-8A38-5B89D2C8B164}"/>
              </a:ext>
            </a:extLst>
          </p:cNvPr>
          <p:cNvSpPr>
            <a:spLocks noGrp="1"/>
          </p:cNvSpPr>
          <p:nvPr>
            <p:ph type="sldNum" sz="quarter" idx="12"/>
          </p:nvPr>
        </p:nvSpPr>
        <p:spPr/>
        <p:txBody>
          <a:bodyPr/>
          <a:lstStyle/>
          <a:p>
            <a:fld id="{6D95AE55-B5F4-483D-AEFF-E8059F5502F5}" type="slidenum">
              <a:rPr lang="en-US" smtClean="0"/>
              <a:t>97</a:t>
            </a:fld>
            <a:endParaRPr lang="en-US"/>
          </a:p>
        </p:txBody>
      </p:sp>
    </p:spTree>
    <p:extLst>
      <p:ext uri="{BB962C8B-B14F-4D97-AF65-F5344CB8AC3E}">
        <p14:creationId xmlns:p14="http://schemas.microsoft.com/office/powerpoint/2010/main" val="1321510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GitHub/Twitter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
        <p:nvSpPr>
          <p:cNvPr id="4" name="Slide Number Placeholder 3">
            <a:extLst>
              <a:ext uri="{FF2B5EF4-FFF2-40B4-BE49-F238E27FC236}">
                <a16:creationId xmlns:a16="http://schemas.microsoft.com/office/drawing/2014/main" id="{CE6C6964-C203-4F36-9E96-CE3CEF992205}"/>
              </a:ext>
            </a:extLst>
          </p:cNvPr>
          <p:cNvSpPr>
            <a:spLocks noGrp="1"/>
          </p:cNvSpPr>
          <p:nvPr>
            <p:ph type="sldNum" sz="quarter" idx="12"/>
          </p:nvPr>
        </p:nvSpPr>
        <p:spPr/>
        <p:txBody>
          <a:bodyPr/>
          <a:lstStyle/>
          <a:p>
            <a:fld id="{6D95AE55-B5F4-483D-AEFF-E8059F5502F5}" type="slidenum">
              <a:rPr lang="en-US" smtClean="0"/>
              <a:t>98</a:t>
            </a:fld>
            <a:endParaRPr lang="en-US"/>
          </a:p>
        </p:txBody>
      </p:sp>
    </p:spTree>
    <p:extLst>
      <p:ext uri="{BB962C8B-B14F-4D97-AF65-F5344CB8AC3E}">
        <p14:creationId xmlns:p14="http://schemas.microsoft.com/office/powerpoint/2010/main" val="9587193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
        <p:nvSpPr>
          <p:cNvPr id="4" name="Slide Number Placeholder 3">
            <a:extLst>
              <a:ext uri="{FF2B5EF4-FFF2-40B4-BE49-F238E27FC236}">
                <a16:creationId xmlns:a16="http://schemas.microsoft.com/office/drawing/2014/main" id="{98A95F6C-40E7-46EC-BE6D-5D33F9E7FD90}"/>
              </a:ext>
            </a:extLst>
          </p:cNvPr>
          <p:cNvSpPr>
            <a:spLocks noGrp="1"/>
          </p:cNvSpPr>
          <p:nvPr>
            <p:ph type="sldNum" sz="quarter" idx="12"/>
          </p:nvPr>
        </p:nvSpPr>
        <p:spPr/>
        <p:txBody>
          <a:bodyPr/>
          <a:lstStyle/>
          <a:p>
            <a:fld id="{6D95AE55-B5F4-483D-AEFF-E8059F5502F5}" type="slidenum">
              <a:rPr lang="en-US" smtClean="0"/>
              <a:t>99</a:t>
            </a:fld>
            <a:endParaRPr lang="en-US"/>
          </a:p>
        </p:txBody>
      </p:sp>
    </p:spTree>
    <p:extLst>
      <p:ext uri="{BB962C8B-B14F-4D97-AF65-F5344CB8AC3E}">
        <p14:creationId xmlns:p14="http://schemas.microsoft.com/office/powerpoint/2010/main" val="172944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10809</TotalTime>
  <Words>8424</Words>
  <Application>Microsoft Office PowerPoint</Application>
  <PresentationFormat>Widescreen</PresentationFormat>
  <Paragraphs>1053</Paragraphs>
  <Slides>108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108</vt:i4>
      </vt:variant>
    </vt:vector>
  </HeadingPairs>
  <TitlesOfParts>
    <vt:vector size="116" baseType="lpstr">
      <vt:lpstr>Arial</vt:lpstr>
      <vt:lpstr>Calibri</vt:lpstr>
      <vt:lpstr>Calibri Light</vt:lpstr>
      <vt:lpstr>Cambria Math</vt:lpstr>
      <vt:lpstr>Consolas</vt:lpstr>
      <vt:lpstr>Courier New</vt:lpstr>
      <vt:lpstr>Times New Roman</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Guide cont.</vt:lpstr>
      <vt:lpstr>1 – About R</vt:lpstr>
      <vt:lpstr>What is R</vt:lpstr>
      <vt:lpstr>Why Use R?</vt:lpstr>
      <vt:lpstr>Jargon</vt:lpstr>
      <vt:lpstr>Jargon cont.</vt:lpstr>
      <vt:lpstr>Jargon cont.</vt:lpstr>
      <vt:lpstr>Even more Jargon</vt:lpstr>
      <vt:lpstr>Jargon / basic commands</vt:lpstr>
      <vt:lpstr>RStudio</vt:lpstr>
      <vt:lpstr>RStudio cont.</vt:lpstr>
      <vt:lpstr>RStudio cont.</vt:lpstr>
      <vt:lpstr>RStudio</vt:lpstr>
      <vt:lpstr>RStudio Summary</vt:lpstr>
      <vt:lpstr>2 – The Basics of Programming</vt:lpstr>
      <vt:lpstr>Errors</vt:lpstr>
      <vt:lpstr>Basic Programming</vt:lpstr>
      <vt:lpstr>Basic Programming cont.</vt:lpstr>
      <vt:lpstr>Basic Programming cont.</vt:lpstr>
      <vt:lpstr>Basic Programming cont.</vt:lpstr>
      <vt:lpstr>NAs</vt:lpstr>
      <vt:lpstr>Operators</vt:lpstr>
      <vt:lpstr>A Word About Types</vt:lpstr>
      <vt:lpstr>Object Types</vt:lpstr>
      <vt:lpstr>Variables</vt:lpstr>
      <vt:lpstr>Errors Revisited</vt:lpstr>
      <vt:lpstr>Errors Revisted cont.</vt:lpstr>
      <vt:lpstr>Stop! And Restarting</vt:lpstr>
      <vt:lpstr>Quiz 2-1</vt:lpstr>
      <vt:lpstr>Quiz 2-1 ANSWERS</vt:lpstr>
      <vt:lpstr>3 – Working With Your Data</vt:lpstr>
      <vt:lpstr>But First! Directories</vt:lpstr>
      <vt:lpstr>Directory Structure</vt:lpstr>
      <vt:lpstr>Packages</vt:lpstr>
      <vt:lpstr>Packages cont.</vt:lpstr>
      <vt:lpstr>But Wait! There’s More!</vt:lpstr>
      <vt:lpstr>Data</vt:lpstr>
      <vt:lpstr>Tidy vs non-tidy data</vt:lpstr>
      <vt:lpstr>Tidy vs non-tidy data</vt:lpstr>
      <vt:lpstr>Data cont.</vt:lpstr>
      <vt:lpstr>FINALLY! Getting data into R!</vt:lpstr>
      <vt:lpstr>SHOW ME THE DATA</vt:lpstr>
      <vt:lpstr>Data Import </vt:lpstr>
      <vt:lpstr>Let’s play with data</vt:lpstr>
      <vt:lpstr>4 – Basic Data Manipulation</vt:lpstr>
      <vt:lpstr>What is data manipulation</vt:lpstr>
      <vt:lpstr>Filtering</vt:lpstr>
      <vt:lpstr>Rename Columns</vt:lpstr>
      <vt:lpstr>Add New Column</vt:lpstr>
      <vt:lpstr>Keep Only Certain Columns</vt:lpstr>
      <vt:lpstr>The “pipe”</vt:lpstr>
      <vt:lpstr>%&gt;% advantages</vt:lpstr>
      <vt:lpstr>Review &amp; Day 1 Break</vt:lpstr>
      <vt:lpstr>Review – About R </vt:lpstr>
      <vt:lpstr>Review – Basics </vt:lpstr>
      <vt:lpstr>Review – Working with your data</vt:lpstr>
      <vt:lpstr>Review – Data manipulation</vt:lpstr>
      <vt:lpstr>Review – Tomorrow</vt:lpstr>
      <vt:lpstr>5 – Let’s Make Charts!</vt:lpstr>
      <vt:lpstr>Chart Types</vt:lpstr>
      <vt:lpstr>Chart Types</vt:lpstr>
      <vt:lpstr>Chart Basics</vt:lpstr>
      <vt:lpstr>ggplot2 – A Better Way</vt:lpstr>
      <vt:lpstr>ggplot2</vt:lpstr>
      <vt:lpstr>Anatomy of a ggplot</vt:lpstr>
      <vt:lpstr>Anatomy of a ggplot</vt:lpstr>
      <vt:lpstr>Let’s practice</vt:lpstr>
      <vt:lpstr>6 – Basic Analysis</vt:lpstr>
      <vt:lpstr>table() and summary()</vt:lpstr>
      <vt:lpstr>group_by()</vt:lpstr>
      <vt:lpstr>ANOVA</vt:lpstr>
      <vt:lpstr>Linear Modeling</vt:lpstr>
      <vt:lpstr>Reading lm() output</vt:lpstr>
      <vt:lpstr>Binomial</vt:lpstr>
      <vt:lpstr>7 - Tidyverse</vt:lpstr>
      <vt:lpstr>What is the Tidyverse</vt:lpstr>
      <vt:lpstr>Why Should You Use the Tidyverse?</vt:lpstr>
      <vt:lpstr>dplyr </vt:lpstr>
      <vt:lpstr>ggplot2</vt:lpstr>
      <vt:lpstr>lubridate </vt:lpstr>
      <vt:lpstr>tidyr </vt:lpstr>
      <vt:lpstr>Motivating Examples</vt:lpstr>
      <vt:lpstr>Project</vt:lpstr>
      <vt:lpstr>Project Goal</vt:lpstr>
      <vt:lpstr>Examples</vt:lpstr>
      <vt:lpstr>Project Steps</vt:lpstr>
      <vt:lpstr>Chart Presentation &amp;  Concluding Thoughts</vt:lpstr>
      <vt:lpstr>Plots</vt:lpstr>
      <vt:lpstr>Best Practices</vt:lpstr>
      <vt:lpstr>Best Practices, cont.</vt:lpstr>
      <vt:lpstr>Relative Paths</vt:lpstr>
      <vt:lpstr>Relative Paths cont.</vt:lpstr>
      <vt:lpstr>Not Covered</vt:lpstr>
      <vt:lpstr>Parting Thoughts</vt:lpstr>
      <vt:lpstr>Congrats!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195</cp:revision>
  <dcterms:created xsi:type="dcterms:W3CDTF">2019-01-02T06:51:07Z</dcterms:created>
  <dcterms:modified xsi:type="dcterms:W3CDTF">2020-11-25T07:48:11Z</dcterms:modified>
</cp:coreProperties>
</file>