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97" r:id="rId3"/>
    <p:sldId id="311" r:id="rId4"/>
    <p:sldId id="313" r:id="rId5"/>
    <p:sldId id="315" r:id="rId6"/>
    <p:sldId id="298" r:id="rId7"/>
    <p:sldId id="266" r:id="rId8"/>
    <p:sldId id="318" r:id="rId9"/>
    <p:sldId id="371" r:id="rId10"/>
    <p:sldId id="341" r:id="rId11"/>
    <p:sldId id="257" r:id="rId12"/>
    <p:sldId id="259" r:id="rId13"/>
    <p:sldId id="261" r:id="rId14"/>
    <p:sldId id="262" r:id="rId15"/>
    <p:sldId id="300" r:id="rId16"/>
    <p:sldId id="301" r:id="rId17"/>
    <p:sldId id="302" r:id="rId18"/>
    <p:sldId id="260" r:id="rId19"/>
    <p:sldId id="299" r:id="rId20"/>
    <p:sldId id="286" r:id="rId21"/>
    <p:sldId id="330" r:id="rId22"/>
    <p:sldId id="332" r:id="rId23"/>
    <p:sldId id="336" r:id="rId24"/>
    <p:sldId id="334" r:id="rId25"/>
    <p:sldId id="263" r:id="rId26"/>
    <p:sldId id="264" r:id="rId27"/>
    <p:sldId id="303" r:id="rId28"/>
    <p:sldId id="325" r:id="rId29"/>
    <p:sldId id="328" r:id="rId30"/>
    <p:sldId id="346" r:id="rId31"/>
    <p:sldId id="265" r:id="rId32"/>
    <p:sldId id="280" r:id="rId33"/>
    <p:sldId id="344" r:id="rId34"/>
    <p:sldId id="342" r:id="rId35"/>
    <p:sldId id="343" r:id="rId36"/>
    <p:sldId id="323" r:id="rId37"/>
    <p:sldId id="322" r:id="rId38"/>
    <p:sldId id="326" r:id="rId39"/>
    <p:sldId id="337" r:id="rId40"/>
    <p:sldId id="304" r:id="rId41"/>
    <p:sldId id="305" r:id="rId42"/>
    <p:sldId id="306" r:id="rId43"/>
    <p:sldId id="329" r:id="rId44"/>
    <p:sldId id="309" r:id="rId45"/>
    <p:sldId id="310" r:id="rId46"/>
    <p:sldId id="312" r:id="rId47"/>
    <p:sldId id="364" r:id="rId48"/>
    <p:sldId id="308" r:id="rId49"/>
    <p:sldId id="273" r:id="rId50"/>
    <p:sldId id="307" r:id="rId51"/>
    <p:sldId id="349" r:id="rId52"/>
    <p:sldId id="316" r:id="rId53"/>
    <p:sldId id="338" r:id="rId54"/>
    <p:sldId id="350" r:id="rId55"/>
    <p:sldId id="351" r:id="rId56"/>
    <p:sldId id="352" r:id="rId57"/>
    <p:sldId id="360" r:id="rId58"/>
    <p:sldId id="361" r:id="rId59"/>
    <p:sldId id="274" r:id="rId60"/>
    <p:sldId id="362" r:id="rId61"/>
    <p:sldId id="348" r:id="rId62"/>
    <p:sldId id="347" r:id="rId63"/>
    <p:sldId id="368" r:id="rId64"/>
    <p:sldId id="365" r:id="rId65"/>
    <p:sldId id="366" r:id="rId66"/>
    <p:sldId id="359" r:id="rId67"/>
    <p:sldId id="339" r:id="rId68"/>
    <p:sldId id="369" r:id="rId69"/>
    <p:sldId id="370" r:id="rId70"/>
    <p:sldId id="287" r:id="rId71"/>
    <p:sldId id="288" r:id="rId72"/>
    <p:sldId id="320" r:id="rId73"/>
    <p:sldId id="372" r:id="rId74"/>
    <p:sldId id="373" r:id="rId75"/>
    <p:sldId id="374" r:id="rId76"/>
    <p:sldId id="340" r:id="rId77"/>
    <p:sldId id="375" r:id="rId78"/>
    <p:sldId id="296" r:id="rId79"/>
    <p:sldId id="358" r:id="rId80"/>
    <p:sldId id="278" r:id="rId81"/>
    <p:sldId id="289" r:id="rId82"/>
    <p:sldId id="290" r:id="rId83"/>
    <p:sldId id="291" r:id="rId84"/>
    <p:sldId id="292" r:id="rId85"/>
    <p:sldId id="293" r:id="rId86"/>
    <p:sldId id="367" r:id="rId87"/>
    <p:sldId id="353" r:id="rId88"/>
    <p:sldId id="354" r:id="rId89"/>
    <p:sldId id="356" r:id="rId90"/>
    <p:sldId id="355" r:id="rId91"/>
    <p:sldId id="345" r:id="rId92"/>
    <p:sldId id="357" r:id="rId93"/>
    <p:sldId id="258" r:id="rId94"/>
    <p:sldId id="279" r:id="rId95"/>
    <p:sldId id="284" r:id="rId96"/>
    <p:sldId id="285" r:id="rId97"/>
    <p:sldId id="271" r:id="rId98"/>
    <p:sldId id="277" r:id="rId99"/>
    <p:sldId id="333" r:id="rId100"/>
    <p:sldId id="270" r:id="rId101"/>
    <p:sldId id="281" r:id="rId102"/>
    <p:sldId id="314" r:id="rId103"/>
    <p:sldId id="294" r:id="rId104"/>
    <p:sldId id="28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AADB"/>
    <a:srgbClr val="CC0000"/>
    <a:srgbClr val="D9E5F7"/>
    <a:srgbClr val="6D9CE1"/>
    <a:srgbClr val="0068A5"/>
    <a:srgbClr val="0081D0"/>
    <a:srgbClr val="38D7EC"/>
    <a:srgbClr val="AB8DF7"/>
    <a:srgbClr val="CB5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2832" autoAdjust="0"/>
  </p:normalViewPr>
  <p:slideViewPr>
    <p:cSldViewPr snapToGrid="0">
      <p:cViewPr varScale="1">
        <p:scale>
          <a:sx n="94" d="100"/>
          <a:sy n="94" d="100"/>
        </p:scale>
        <p:origin x="7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05B13-97C9-4A12-A8D0-A70B85AC1843}"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6E2D3-8F12-4CB7-B6F3-018CFC08298B}" type="slidenum">
              <a:rPr lang="en-US" smtClean="0"/>
              <a:t>‹#›</a:t>
            </a:fld>
            <a:endParaRPr lang="en-US"/>
          </a:p>
        </p:txBody>
      </p:sp>
    </p:spTree>
    <p:extLst>
      <p:ext uri="{BB962C8B-B14F-4D97-AF65-F5344CB8AC3E}">
        <p14:creationId xmlns:p14="http://schemas.microsoft.com/office/powerpoint/2010/main" val="328107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this, the slides are intentionally a little bit wordy. I apologize for that as it makes the aesthetics worse but I want this document to serve a little bit as a reference guide for you. </a:t>
            </a:r>
          </a:p>
        </p:txBody>
      </p:sp>
      <p:sp>
        <p:nvSpPr>
          <p:cNvPr id="4" name="Slide Number Placeholder 3"/>
          <p:cNvSpPr>
            <a:spLocks noGrp="1"/>
          </p:cNvSpPr>
          <p:nvPr>
            <p:ph type="sldNum" sz="quarter" idx="5"/>
          </p:nvPr>
        </p:nvSpPr>
        <p:spPr/>
        <p:txBody>
          <a:bodyPr/>
          <a:lstStyle/>
          <a:p>
            <a:fld id="{AD86E2D3-8F12-4CB7-B6F3-018CFC08298B}" type="slidenum">
              <a:rPr lang="en-US" smtClean="0"/>
              <a:t>2</a:t>
            </a:fld>
            <a:endParaRPr lang="en-US"/>
          </a:p>
        </p:txBody>
      </p:sp>
    </p:spTree>
    <p:extLst>
      <p:ext uri="{BB962C8B-B14F-4D97-AF65-F5344CB8AC3E}">
        <p14:creationId xmlns:p14="http://schemas.microsoft.com/office/powerpoint/2010/main" val="2465146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 is the language (and a </a:t>
            </a:r>
            <a:r>
              <a:rPr lang="en-US" sz="1200" i="1" kern="1200" dirty="0">
                <a:solidFill>
                  <a:schemeClr val="tx1"/>
                </a:solidFill>
                <a:effectLst/>
                <a:latin typeface="+mn-lt"/>
                <a:ea typeface="+mn-ea"/>
                <a:cs typeface="+mn-cs"/>
              </a:rPr>
              <a:t>very</a:t>
            </a:r>
            <a:r>
              <a:rPr lang="en-US" sz="1200" kern="1200" dirty="0">
                <a:solidFill>
                  <a:schemeClr val="tx1"/>
                </a:solidFill>
                <a:effectLst/>
                <a:latin typeface="+mn-lt"/>
                <a:ea typeface="+mn-ea"/>
                <a:cs typeface="+mn-cs"/>
              </a:rPr>
              <a:t> minimal program); RStudio is a full featured program. Think of Notepad vs MS Word.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18</a:t>
            </a:fld>
            <a:endParaRPr lang="en-US"/>
          </a:p>
        </p:txBody>
      </p:sp>
    </p:spTree>
    <p:extLst>
      <p:ext uri="{BB962C8B-B14F-4D97-AF65-F5344CB8AC3E}">
        <p14:creationId xmlns:p14="http://schemas.microsoft.com/office/powerpoint/2010/main" val="399192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RStudio also allows the usage of </a:t>
            </a:r>
            <a:r>
              <a:rPr lang="en-US" sz="1200" kern="1200" dirty="0" err="1">
                <a:solidFill>
                  <a:schemeClr val="tx1"/>
                </a:solidFill>
                <a:effectLst/>
                <a:latin typeface="+mn-lt"/>
                <a:ea typeface="+mn-ea"/>
                <a:cs typeface="+mn-cs"/>
              </a:rPr>
              <a:t>RProjects</a:t>
            </a:r>
            <a:r>
              <a:rPr lang="en-US" sz="1200" kern="1200" dirty="0">
                <a:solidFill>
                  <a:schemeClr val="tx1"/>
                </a:solidFill>
                <a:effectLst/>
                <a:latin typeface="+mn-lt"/>
                <a:ea typeface="+mn-ea"/>
                <a:cs typeface="+mn-cs"/>
              </a:rPr>
              <a:t> which makes a .</a:t>
            </a:r>
            <a:r>
              <a:rPr lang="en-US" sz="1200" kern="1200" dirty="0" err="1">
                <a:solidFill>
                  <a:schemeClr val="tx1"/>
                </a:solidFill>
                <a:effectLst/>
                <a:latin typeface="+mn-lt"/>
                <a:ea typeface="+mn-ea"/>
                <a:cs typeface="+mn-cs"/>
              </a:rPr>
              <a:t>rproj</a:t>
            </a:r>
            <a:r>
              <a:rPr lang="en-US" sz="1200" kern="1200" dirty="0">
                <a:solidFill>
                  <a:schemeClr val="tx1"/>
                </a:solidFill>
                <a:effectLst/>
                <a:latin typeface="+mn-lt"/>
                <a:ea typeface="+mn-ea"/>
                <a:cs typeface="+mn-cs"/>
              </a:rPr>
              <a:t> file in your root folder. When you want to start up RStudio again for a specific project, open your </a:t>
            </a:r>
            <a:r>
              <a:rPr lang="en-US" sz="1200" kern="1200" dirty="0" err="1">
                <a:solidFill>
                  <a:schemeClr val="tx1"/>
                </a:solidFill>
                <a:effectLst/>
                <a:latin typeface="+mn-lt"/>
                <a:ea typeface="+mn-ea"/>
                <a:cs typeface="+mn-cs"/>
              </a:rPr>
              <a:t>RProject</a:t>
            </a:r>
            <a:r>
              <a:rPr lang="en-US" sz="1200" kern="1200" dirty="0">
                <a:solidFill>
                  <a:schemeClr val="tx1"/>
                </a:solidFill>
                <a:effectLst/>
                <a:latin typeface="+mn-lt"/>
                <a:ea typeface="+mn-ea"/>
                <a:cs typeface="+mn-cs"/>
              </a:rPr>
              <a:t> file and it will re-open all of your script files that you last had open, convenient! </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20</a:t>
            </a:fld>
            <a:endParaRPr lang="en-US"/>
          </a:p>
        </p:txBody>
      </p:sp>
    </p:spTree>
    <p:extLst>
      <p:ext uri="{BB962C8B-B14F-4D97-AF65-F5344CB8AC3E}">
        <p14:creationId xmlns:p14="http://schemas.microsoft.com/office/powerpoint/2010/main" val="342759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21</a:t>
            </a:fld>
            <a:endParaRPr lang="en-US"/>
          </a:p>
        </p:txBody>
      </p:sp>
    </p:spTree>
    <p:extLst>
      <p:ext uri="{BB962C8B-B14F-4D97-AF65-F5344CB8AC3E}">
        <p14:creationId xmlns:p14="http://schemas.microsoft.com/office/powerpoint/2010/main" val="583945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22</a:t>
            </a:fld>
            <a:endParaRPr lang="en-US"/>
          </a:p>
        </p:txBody>
      </p:sp>
    </p:spTree>
    <p:extLst>
      <p:ext uri="{BB962C8B-B14F-4D97-AF65-F5344CB8AC3E}">
        <p14:creationId xmlns:p14="http://schemas.microsoft.com/office/powerpoint/2010/main" val="108587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xor</a:t>
            </a:r>
            <a:r>
              <a:rPr lang="en-US" dirty="0"/>
              <a:t>() is covered here for completeness but to be honest I’ve never used it</a:t>
            </a:r>
          </a:p>
        </p:txBody>
      </p:sp>
      <p:sp>
        <p:nvSpPr>
          <p:cNvPr id="4" name="Slide Number Placeholder 3"/>
          <p:cNvSpPr>
            <a:spLocks noGrp="1"/>
          </p:cNvSpPr>
          <p:nvPr>
            <p:ph type="sldNum" sz="quarter" idx="5"/>
          </p:nvPr>
        </p:nvSpPr>
        <p:spPr/>
        <p:txBody>
          <a:bodyPr/>
          <a:lstStyle/>
          <a:p>
            <a:fld id="{AD86E2D3-8F12-4CB7-B6F3-018CFC08298B}" type="slidenum">
              <a:rPr lang="en-US" smtClean="0"/>
              <a:t>30</a:t>
            </a:fld>
            <a:endParaRPr lang="en-US"/>
          </a:p>
        </p:txBody>
      </p:sp>
    </p:spTree>
    <p:extLst>
      <p:ext uri="{BB962C8B-B14F-4D97-AF65-F5344CB8AC3E}">
        <p14:creationId xmlns:p14="http://schemas.microsoft.com/office/powerpoint/2010/main" val="33724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would we want to set something as a variable?</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33</a:t>
            </a:fld>
            <a:endParaRPr lang="en-US"/>
          </a:p>
        </p:txBody>
      </p:sp>
    </p:spTree>
    <p:extLst>
      <p:ext uri="{BB962C8B-B14F-4D97-AF65-F5344CB8AC3E}">
        <p14:creationId xmlns:p14="http://schemas.microsoft.com/office/powerpoint/2010/main" val="140851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memorize this list! Instead use it as a reference to come back to.</a:t>
            </a:r>
          </a:p>
          <a:p>
            <a:r>
              <a:rPr lang="en-US" dirty="0"/>
              <a:t>These are somewhat organized from the error messages that you’ll see today to those that are a little more obscure</a:t>
            </a:r>
          </a:p>
        </p:txBody>
      </p:sp>
      <p:sp>
        <p:nvSpPr>
          <p:cNvPr id="4" name="Slide Number Placeholder 3"/>
          <p:cNvSpPr>
            <a:spLocks noGrp="1"/>
          </p:cNvSpPr>
          <p:nvPr>
            <p:ph type="sldNum" sz="quarter" idx="5"/>
          </p:nvPr>
        </p:nvSpPr>
        <p:spPr/>
        <p:txBody>
          <a:bodyPr/>
          <a:lstStyle/>
          <a:p>
            <a:fld id="{AD86E2D3-8F12-4CB7-B6F3-018CFC08298B}" type="slidenum">
              <a:rPr lang="en-US" smtClean="0"/>
              <a:t>35</a:t>
            </a:fld>
            <a:endParaRPr lang="en-US"/>
          </a:p>
        </p:txBody>
      </p:sp>
    </p:spTree>
    <p:extLst>
      <p:ext uri="{BB962C8B-B14F-4D97-AF65-F5344CB8AC3E}">
        <p14:creationId xmlns:p14="http://schemas.microsoft.com/office/powerpoint/2010/main" val="2396815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46</a:t>
            </a:fld>
            <a:endParaRPr lang="en-US"/>
          </a:p>
        </p:txBody>
      </p:sp>
    </p:spTree>
    <p:extLst>
      <p:ext uri="{BB962C8B-B14F-4D97-AF65-F5344CB8AC3E}">
        <p14:creationId xmlns:p14="http://schemas.microsoft.com/office/powerpoint/2010/main" val="260273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this tidy? If the last column were for “comments”, which observation would the comment refer to? </a:t>
            </a:r>
          </a:p>
        </p:txBody>
      </p:sp>
      <p:sp>
        <p:nvSpPr>
          <p:cNvPr id="4" name="Slide Number Placeholder 3"/>
          <p:cNvSpPr>
            <a:spLocks noGrp="1"/>
          </p:cNvSpPr>
          <p:nvPr>
            <p:ph type="sldNum" sz="quarter" idx="5"/>
          </p:nvPr>
        </p:nvSpPr>
        <p:spPr/>
        <p:txBody>
          <a:bodyPr/>
          <a:lstStyle/>
          <a:p>
            <a:fld id="{AD86E2D3-8F12-4CB7-B6F3-018CFC08298B}" type="slidenum">
              <a:rPr lang="en-US" smtClean="0"/>
              <a:t>47</a:t>
            </a:fld>
            <a:endParaRPr lang="en-US"/>
          </a:p>
        </p:txBody>
      </p:sp>
    </p:spTree>
    <p:extLst>
      <p:ext uri="{BB962C8B-B14F-4D97-AF65-F5344CB8AC3E}">
        <p14:creationId xmlns:p14="http://schemas.microsoft.com/office/powerpoint/2010/main" val="26572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48</a:t>
            </a:fld>
            <a:endParaRPr lang="en-US"/>
          </a:p>
        </p:txBody>
      </p:sp>
    </p:spTree>
    <p:extLst>
      <p:ext uri="{BB962C8B-B14F-4D97-AF65-F5344CB8AC3E}">
        <p14:creationId xmlns:p14="http://schemas.microsoft.com/office/powerpoint/2010/main" val="37270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4</a:t>
            </a:fld>
            <a:endParaRPr lang="en-US"/>
          </a:p>
        </p:txBody>
      </p:sp>
    </p:spTree>
    <p:extLst>
      <p:ext uri="{BB962C8B-B14F-4D97-AF65-F5344CB8AC3E}">
        <p14:creationId xmlns:p14="http://schemas.microsoft.com/office/powerpoint/2010/main" val="99746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 filter() is from the </a:t>
            </a:r>
            <a:r>
              <a:rPr lang="en-US" dirty="0" err="1"/>
              <a:t>dplyr</a:t>
            </a:r>
            <a:r>
              <a:rPr lang="en-US" dirty="0"/>
              <a:t> library so you’ll need to load that first</a:t>
            </a:r>
          </a:p>
        </p:txBody>
      </p:sp>
      <p:sp>
        <p:nvSpPr>
          <p:cNvPr id="4" name="Slide Number Placeholder 3"/>
          <p:cNvSpPr>
            <a:spLocks noGrp="1"/>
          </p:cNvSpPr>
          <p:nvPr>
            <p:ph type="sldNum" sz="quarter" idx="5"/>
          </p:nvPr>
        </p:nvSpPr>
        <p:spPr/>
        <p:txBody>
          <a:bodyPr/>
          <a:lstStyle/>
          <a:p>
            <a:fld id="{AD86E2D3-8F12-4CB7-B6F3-018CFC08298B}" type="slidenum">
              <a:rPr lang="en-US" smtClean="0"/>
              <a:t>55</a:t>
            </a:fld>
            <a:endParaRPr lang="en-US"/>
          </a:p>
        </p:txBody>
      </p:sp>
    </p:spTree>
    <p:extLst>
      <p:ext uri="{BB962C8B-B14F-4D97-AF65-F5344CB8AC3E}">
        <p14:creationId xmlns:p14="http://schemas.microsoft.com/office/powerpoint/2010/main" val="4024798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Command rename() is from the </a:t>
            </a:r>
            <a:r>
              <a:rPr lang="en-US" dirty="0" err="1"/>
              <a:t>dplyr</a:t>
            </a:r>
            <a:r>
              <a:rPr lang="en-US" dirty="0"/>
              <a:t> library so you’ll need to load that first</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56</a:t>
            </a:fld>
            <a:endParaRPr lang="en-US"/>
          </a:p>
        </p:txBody>
      </p:sp>
    </p:spTree>
    <p:extLst>
      <p:ext uri="{BB962C8B-B14F-4D97-AF65-F5344CB8AC3E}">
        <p14:creationId xmlns:p14="http://schemas.microsoft.com/office/powerpoint/2010/main" val="156542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package </a:t>
            </a:r>
            <a:r>
              <a:rPr lang="en-US" dirty="0" err="1"/>
              <a:t>dplyr</a:t>
            </a:r>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57</a:t>
            </a:fld>
            <a:endParaRPr lang="en-US"/>
          </a:p>
        </p:txBody>
      </p:sp>
    </p:spTree>
    <p:extLst>
      <p:ext uri="{BB962C8B-B14F-4D97-AF65-F5344CB8AC3E}">
        <p14:creationId xmlns:p14="http://schemas.microsoft.com/office/powerpoint/2010/main" val="2755661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thousands of lines of code I’ve written, I only had the select conflict once. </a:t>
            </a:r>
          </a:p>
        </p:txBody>
      </p:sp>
      <p:sp>
        <p:nvSpPr>
          <p:cNvPr id="4" name="Slide Number Placeholder 3"/>
          <p:cNvSpPr>
            <a:spLocks noGrp="1"/>
          </p:cNvSpPr>
          <p:nvPr>
            <p:ph type="sldNum" sz="quarter" idx="5"/>
          </p:nvPr>
        </p:nvSpPr>
        <p:spPr/>
        <p:txBody>
          <a:bodyPr/>
          <a:lstStyle/>
          <a:p>
            <a:fld id="{AD86E2D3-8F12-4CB7-B6F3-018CFC08298B}" type="slidenum">
              <a:rPr lang="en-US" smtClean="0"/>
              <a:t>58</a:t>
            </a:fld>
            <a:endParaRPr lang="en-US"/>
          </a:p>
        </p:txBody>
      </p:sp>
    </p:spTree>
    <p:extLst>
      <p:ext uri="{BB962C8B-B14F-4D97-AF65-F5344CB8AC3E}">
        <p14:creationId xmlns:p14="http://schemas.microsoft.com/office/powerpoint/2010/main" val="260618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what next plot will be!</a:t>
            </a:r>
          </a:p>
        </p:txBody>
      </p:sp>
      <p:sp>
        <p:nvSpPr>
          <p:cNvPr id="4" name="Slide Number Placeholder 3"/>
          <p:cNvSpPr>
            <a:spLocks noGrp="1"/>
          </p:cNvSpPr>
          <p:nvPr>
            <p:ph type="sldNum" sz="quarter" idx="5"/>
          </p:nvPr>
        </p:nvSpPr>
        <p:spPr/>
        <p:txBody>
          <a:bodyPr/>
          <a:lstStyle/>
          <a:p>
            <a:fld id="{AD86E2D3-8F12-4CB7-B6F3-018CFC08298B}" type="slidenum">
              <a:rPr lang="en-US" smtClean="0"/>
              <a:t>74</a:t>
            </a:fld>
            <a:endParaRPr lang="en-US"/>
          </a:p>
        </p:txBody>
      </p:sp>
    </p:spTree>
    <p:extLst>
      <p:ext uri="{BB962C8B-B14F-4D97-AF65-F5344CB8AC3E}">
        <p14:creationId xmlns:p14="http://schemas.microsoft.com/office/powerpoint/2010/main" val="4153326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used some of these earlier: </a:t>
            </a:r>
            <a:r>
              <a:rPr lang="en-US" dirty="0" err="1"/>
              <a:t>dplyr</a:t>
            </a:r>
            <a:r>
              <a:rPr lang="en-US" dirty="0"/>
              <a:t> is amazing for data manipulation and ggplot2 is amazing for plotting</a:t>
            </a:r>
          </a:p>
        </p:txBody>
      </p:sp>
      <p:sp>
        <p:nvSpPr>
          <p:cNvPr id="4" name="Slide Number Placeholder 3"/>
          <p:cNvSpPr>
            <a:spLocks noGrp="1"/>
          </p:cNvSpPr>
          <p:nvPr>
            <p:ph type="sldNum" sz="quarter" idx="5"/>
          </p:nvPr>
        </p:nvSpPr>
        <p:spPr/>
        <p:txBody>
          <a:bodyPr/>
          <a:lstStyle/>
          <a:p>
            <a:fld id="{AD86E2D3-8F12-4CB7-B6F3-018CFC08298B}" type="slidenum">
              <a:rPr lang="en-US" smtClean="0"/>
              <a:t>80</a:t>
            </a:fld>
            <a:endParaRPr lang="en-US"/>
          </a:p>
        </p:txBody>
      </p:sp>
    </p:spTree>
    <p:extLst>
      <p:ext uri="{BB962C8B-B14F-4D97-AF65-F5344CB8AC3E}">
        <p14:creationId xmlns:p14="http://schemas.microsoft.com/office/powerpoint/2010/main" val="1759677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most of these previously because they’re so useful!</a:t>
            </a:r>
          </a:p>
        </p:txBody>
      </p:sp>
      <p:sp>
        <p:nvSpPr>
          <p:cNvPr id="4" name="Slide Number Placeholder 3"/>
          <p:cNvSpPr>
            <a:spLocks noGrp="1"/>
          </p:cNvSpPr>
          <p:nvPr>
            <p:ph type="sldNum" sz="quarter" idx="5"/>
          </p:nvPr>
        </p:nvSpPr>
        <p:spPr/>
        <p:txBody>
          <a:bodyPr/>
          <a:lstStyle/>
          <a:p>
            <a:fld id="{AD86E2D3-8F12-4CB7-B6F3-018CFC08298B}" type="slidenum">
              <a:rPr lang="en-US" smtClean="0"/>
              <a:t>82</a:t>
            </a:fld>
            <a:endParaRPr lang="en-US"/>
          </a:p>
        </p:txBody>
      </p:sp>
    </p:spTree>
    <p:extLst>
      <p:ext uri="{BB962C8B-B14F-4D97-AF65-F5344CB8AC3E}">
        <p14:creationId xmlns:p14="http://schemas.microsoft.com/office/powerpoint/2010/main" val="300861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covered previously</a:t>
            </a:r>
          </a:p>
        </p:txBody>
      </p:sp>
      <p:sp>
        <p:nvSpPr>
          <p:cNvPr id="4" name="Slide Number Placeholder 3"/>
          <p:cNvSpPr>
            <a:spLocks noGrp="1"/>
          </p:cNvSpPr>
          <p:nvPr>
            <p:ph type="sldNum" sz="quarter" idx="5"/>
          </p:nvPr>
        </p:nvSpPr>
        <p:spPr/>
        <p:txBody>
          <a:bodyPr/>
          <a:lstStyle/>
          <a:p>
            <a:fld id="{AD86E2D3-8F12-4CB7-B6F3-018CFC08298B}" type="slidenum">
              <a:rPr lang="en-US" smtClean="0"/>
              <a:t>83</a:t>
            </a:fld>
            <a:endParaRPr lang="en-US"/>
          </a:p>
        </p:txBody>
      </p:sp>
    </p:spTree>
    <p:extLst>
      <p:ext uri="{BB962C8B-B14F-4D97-AF65-F5344CB8AC3E}">
        <p14:creationId xmlns:p14="http://schemas.microsoft.com/office/powerpoint/2010/main" val="419020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enjoy helping people with their R questions. Please message me</a:t>
            </a:r>
          </a:p>
        </p:txBody>
      </p:sp>
      <p:sp>
        <p:nvSpPr>
          <p:cNvPr id="4" name="Slide Number Placeholder 3"/>
          <p:cNvSpPr>
            <a:spLocks noGrp="1"/>
          </p:cNvSpPr>
          <p:nvPr>
            <p:ph type="sldNum" sz="quarter" idx="5"/>
          </p:nvPr>
        </p:nvSpPr>
        <p:spPr/>
        <p:txBody>
          <a:bodyPr/>
          <a:lstStyle/>
          <a:p>
            <a:fld id="{AD86E2D3-8F12-4CB7-B6F3-018CFC08298B}" type="slidenum">
              <a:rPr lang="en-US" smtClean="0"/>
              <a:t>99</a:t>
            </a:fld>
            <a:endParaRPr lang="en-US"/>
          </a:p>
        </p:txBody>
      </p:sp>
    </p:spTree>
    <p:extLst>
      <p:ext uri="{BB962C8B-B14F-4D97-AF65-F5344CB8AC3E}">
        <p14:creationId xmlns:p14="http://schemas.microsoft.com/office/powerpoint/2010/main" val="246096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Teaching philosophy thanks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http://teachtogether.tech/en/index.html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https://journals.plos.org/ploscompbiol/article?id=10.1371/journal.pcbi.1006023</a:t>
            </a:r>
          </a:p>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5</a:t>
            </a:fld>
            <a:endParaRPr lang="en-US"/>
          </a:p>
        </p:txBody>
      </p:sp>
    </p:spTree>
    <p:extLst>
      <p:ext uri="{BB962C8B-B14F-4D97-AF65-F5344CB8AC3E}">
        <p14:creationId xmlns:p14="http://schemas.microsoft.com/office/powerpoint/2010/main" val="82340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general, there will be a huge upfront cost to R. If this is something repeatedly worked on by multiple people over a long time, that makes the upfront cost worth it. </a:t>
            </a:r>
          </a:p>
          <a:p>
            <a:r>
              <a:rPr lang="en-US" sz="1200" kern="1200" dirty="0">
                <a:solidFill>
                  <a:schemeClr val="tx1"/>
                </a:solidFill>
                <a:effectLst/>
                <a:latin typeface="+mn-lt"/>
                <a:ea typeface="+mn-ea"/>
                <a:cs typeface="+mn-cs"/>
              </a:rPr>
              <a:t>Do not be afraid or embarrassed about googling things. I have been writing R for 4 years and google extremely simple details all the time. </a:t>
            </a:r>
          </a:p>
        </p:txBody>
      </p:sp>
      <p:sp>
        <p:nvSpPr>
          <p:cNvPr id="4" name="Slide Number Placeholder 3"/>
          <p:cNvSpPr>
            <a:spLocks noGrp="1"/>
          </p:cNvSpPr>
          <p:nvPr>
            <p:ph type="sldNum" sz="quarter" idx="5"/>
          </p:nvPr>
        </p:nvSpPr>
        <p:spPr/>
        <p:txBody>
          <a:bodyPr/>
          <a:lstStyle/>
          <a:p>
            <a:fld id="{AD86E2D3-8F12-4CB7-B6F3-018CFC08298B}" type="slidenum">
              <a:rPr lang="en-US" smtClean="0"/>
              <a:t>6</a:t>
            </a:fld>
            <a:endParaRPr lang="en-US"/>
          </a:p>
        </p:txBody>
      </p:sp>
    </p:spTree>
    <p:extLst>
      <p:ext uri="{BB962C8B-B14F-4D97-AF65-F5344CB8AC3E}">
        <p14:creationId xmlns:p14="http://schemas.microsoft.com/office/powerpoint/2010/main" val="1141754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section we’ll go over what R is, the basic overview of the “grammar” used, and some simple commands. For this first section, it will mostly be </a:t>
            </a:r>
            <a:r>
              <a:rPr lang="en-US" dirty="0" err="1"/>
              <a:t>powerpoint</a:t>
            </a:r>
            <a:r>
              <a:rPr lang="en-US" dirty="0"/>
              <a:t> based so follow along with the slideshow. </a:t>
            </a:r>
          </a:p>
          <a:p>
            <a:r>
              <a:rPr lang="en-US" dirty="0"/>
              <a:t>In sections 2 through 6 we’ll cover more about how to understand what R is and how to get it to do what you want. These are broken into individual script files for each section so that you may follow along. We’ll build a little bit more on the foundations previously learned with each section.</a:t>
            </a:r>
          </a:p>
          <a:p>
            <a:r>
              <a:rPr lang="en-US" dirty="0"/>
              <a:t>Section 7 covers its own group of R packages that are little bit of an offshoot but are easier to understand and use.</a:t>
            </a:r>
          </a:p>
          <a:p>
            <a:r>
              <a:rPr lang="en-US" dirty="0"/>
              <a:t>Finally, in Section 8 I’ll just add some parting thoughts about how best to use R. </a:t>
            </a:r>
          </a:p>
        </p:txBody>
      </p:sp>
      <p:sp>
        <p:nvSpPr>
          <p:cNvPr id="4" name="Slide Number Placeholder 3"/>
          <p:cNvSpPr>
            <a:spLocks noGrp="1"/>
          </p:cNvSpPr>
          <p:nvPr>
            <p:ph type="sldNum" sz="quarter" idx="5"/>
          </p:nvPr>
        </p:nvSpPr>
        <p:spPr/>
        <p:txBody>
          <a:bodyPr/>
          <a:lstStyle/>
          <a:p>
            <a:fld id="{AD86E2D3-8F12-4CB7-B6F3-018CFC08298B}" type="slidenum">
              <a:rPr lang="en-US" smtClean="0"/>
              <a:t>7</a:t>
            </a:fld>
            <a:endParaRPr lang="en-US"/>
          </a:p>
        </p:txBody>
      </p:sp>
    </p:spTree>
    <p:extLst>
      <p:ext uri="{BB962C8B-B14F-4D97-AF65-F5344CB8AC3E}">
        <p14:creationId xmlns:p14="http://schemas.microsoft.com/office/powerpoint/2010/main" val="297684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point of quizzes is for me to understand which parts to focus more on</a:t>
            </a:r>
          </a:p>
          <a:p>
            <a:r>
              <a:rPr lang="en-US" dirty="0"/>
              <a:t>Most quiz questions are open-ended and not scoreable. I’ll hopefully understand where I didn’t explain things as well.</a:t>
            </a:r>
          </a:p>
        </p:txBody>
      </p:sp>
      <p:sp>
        <p:nvSpPr>
          <p:cNvPr id="4" name="Slide Number Placeholder 3"/>
          <p:cNvSpPr>
            <a:spLocks noGrp="1"/>
          </p:cNvSpPr>
          <p:nvPr>
            <p:ph type="sldNum" sz="quarter" idx="5"/>
          </p:nvPr>
        </p:nvSpPr>
        <p:spPr/>
        <p:txBody>
          <a:bodyPr/>
          <a:lstStyle/>
          <a:p>
            <a:fld id="{AD86E2D3-8F12-4CB7-B6F3-018CFC08298B}" type="slidenum">
              <a:rPr lang="en-US" smtClean="0"/>
              <a:t>8</a:t>
            </a:fld>
            <a:endParaRPr lang="en-US"/>
          </a:p>
        </p:txBody>
      </p:sp>
    </p:spTree>
    <p:extLst>
      <p:ext uri="{BB962C8B-B14F-4D97-AF65-F5344CB8AC3E}">
        <p14:creationId xmlns:p14="http://schemas.microsoft.com/office/powerpoint/2010/main" val="310696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86E2D3-8F12-4CB7-B6F3-018CFC08298B}" type="slidenum">
              <a:rPr lang="en-US" smtClean="0"/>
              <a:t>9</a:t>
            </a:fld>
            <a:endParaRPr lang="en-US"/>
          </a:p>
        </p:txBody>
      </p:sp>
    </p:spTree>
    <p:extLst>
      <p:ext uri="{BB962C8B-B14F-4D97-AF65-F5344CB8AC3E}">
        <p14:creationId xmlns:p14="http://schemas.microsoft.com/office/powerpoint/2010/main" val="99942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is very welcoming of new people, very diverse, supportive of its members</a:t>
            </a:r>
          </a:p>
        </p:txBody>
      </p:sp>
      <p:sp>
        <p:nvSpPr>
          <p:cNvPr id="4" name="Slide Number Placeholder 3"/>
          <p:cNvSpPr>
            <a:spLocks noGrp="1"/>
          </p:cNvSpPr>
          <p:nvPr>
            <p:ph type="sldNum" sz="quarter" idx="5"/>
          </p:nvPr>
        </p:nvSpPr>
        <p:spPr/>
        <p:txBody>
          <a:bodyPr/>
          <a:lstStyle/>
          <a:p>
            <a:fld id="{AD86E2D3-8F12-4CB7-B6F3-018CFC08298B}" type="slidenum">
              <a:rPr lang="en-US" smtClean="0"/>
              <a:t>12</a:t>
            </a:fld>
            <a:endParaRPr lang="en-US"/>
          </a:p>
        </p:txBody>
      </p:sp>
    </p:spTree>
    <p:extLst>
      <p:ext uri="{BB962C8B-B14F-4D97-AF65-F5344CB8AC3E}">
        <p14:creationId xmlns:p14="http://schemas.microsoft.com/office/powerpoint/2010/main" val="1968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to know the </a:t>
            </a:r>
            <a:r>
              <a:rPr lang="en-US" dirty="0" err="1"/>
              <a:t>packagename</a:t>
            </a:r>
            <a:r>
              <a:rPr lang="en-US" dirty="0"/>
              <a:t>::</a:t>
            </a:r>
            <a:r>
              <a:rPr lang="en-US" dirty="0" err="1"/>
              <a:t>packagefunction</a:t>
            </a:r>
            <a:r>
              <a:rPr lang="en-US" dirty="0"/>
              <a:t>() for today but it’s worth knowing what the two semi-colons do in case you see it in the future</a:t>
            </a:r>
          </a:p>
        </p:txBody>
      </p:sp>
      <p:sp>
        <p:nvSpPr>
          <p:cNvPr id="4" name="Slide Number Placeholder 3"/>
          <p:cNvSpPr>
            <a:spLocks noGrp="1"/>
          </p:cNvSpPr>
          <p:nvPr>
            <p:ph type="sldNum" sz="quarter" idx="5"/>
          </p:nvPr>
        </p:nvSpPr>
        <p:spPr/>
        <p:txBody>
          <a:bodyPr/>
          <a:lstStyle/>
          <a:p>
            <a:fld id="{AD86E2D3-8F12-4CB7-B6F3-018CFC08298B}" type="slidenum">
              <a:rPr lang="en-US" smtClean="0"/>
              <a:t>17</a:t>
            </a:fld>
            <a:endParaRPr lang="en-US"/>
          </a:p>
        </p:txBody>
      </p:sp>
    </p:spTree>
    <p:extLst>
      <p:ext uri="{BB962C8B-B14F-4D97-AF65-F5344CB8AC3E}">
        <p14:creationId xmlns:p14="http://schemas.microsoft.com/office/powerpoint/2010/main" val="102228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A0A-3DC4-4F05-8B5C-48072FD9F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AC8202-90D3-4FED-8035-B3AB0318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8ADFBE-A368-4B5A-811D-5AF864F3036C}"/>
              </a:ext>
            </a:extLst>
          </p:cNvPr>
          <p:cNvSpPr>
            <a:spLocks noGrp="1"/>
          </p:cNvSpPr>
          <p:nvPr>
            <p:ph type="dt" sz="half" idx="10"/>
          </p:nvPr>
        </p:nvSpPr>
        <p:spPr/>
        <p:txBody>
          <a:bodyPr/>
          <a:lstStyle/>
          <a:p>
            <a:fld id="{425C1FC9-CEFE-4DA0-997C-D01837396D71}" type="datetime1">
              <a:rPr lang="en-US" smtClean="0"/>
              <a:t>11/22/2020</a:t>
            </a:fld>
            <a:endParaRPr lang="en-US"/>
          </a:p>
        </p:txBody>
      </p:sp>
      <p:sp>
        <p:nvSpPr>
          <p:cNvPr id="5" name="Footer Placeholder 4">
            <a:extLst>
              <a:ext uri="{FF2B5EF4-FFF2-40B4-BE49-F238E27FC236}">
                <a16:creationId xmlns:a16="http://schemas.microsoft.com/office/drawing/2014/main" id="{1FE687C1-95CD-49A6-8CC2-A394A76E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2E0E2-BD56-4DD9-8551-5DFAA155729A}"/>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901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0DFA-024A-49F9-9E59-ACD0E912C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E9B7F-B0C2-47A4-B6C6-7296B952E5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5ABFB-E380-48E5-9C97-6D0F97A39B8D}"/>
              </a:ext>
            </a:extLst>
          </p:cNvPr>
          <p:cNvSpPr>
            <a:spLocks noGrp="1"/>
          </p:cNvSpPr>
          <p:nvPr>
            <p:ph type="dt" sz="half" idx="10"/>
          </p:nvPr>
        </p:nvSpPr>
        <p:spPr/>
        <p:txBody>
          <a:bodyPr/>
          <a:lstStyle/>
          <a:p>
            <a:fld id="{AA69B9D0-5C5B-4392-B215-97E05BBBB85D}" type="datetime1">
              <a:rPr lang="en-US" smtClean="0"/>
              <a:t>11/22/2020</a:t>
            </a:fld>
            <a:endParaRPr lang="en-US"/>
          </a:p>
        </p:txBody>
      </p:sp>
      <p:sp>
        <p:nvSpPr>
          <p:cNvPr id="5" name="Footer Placeholder 4">
            <a:extLst>
              <a:ext uri="{FF2B5EF4-FFF2-40B4-BE49-F238E27FC236}">
                <a16:creationId xmlns:a16="http://schemas.microsoft.com/office/drawing/2014/main" id="{E9990A27-7A94-482F-888F-9E1ED2CF8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4B418-43B7-4B7E-A2A8-E45CBB0050C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93829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FD3AF0-1440-4F16-B3DC-00BC57F8E6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70CE6-8368-457C-A442-706B5251EA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AC786-0069-494E-AE8B-B79EA06DE93E}"/>
              </a:ext>
            </a:extLst>
          </p:cNvPr>
          <p:cNvSpPr>
            <a:spLocks noGrp="1"/>
          </p:cNvSpPr>
          <p:nvPr>
            <p:ph type="dt" sz="half" idx="10"/>
          </p:nvPr>
        </p:nvSpPr>
        <p:spPr/>
        <p:txBody>
          <a:bodyPr/>
          <a:lstStyle/>
          <a:p>
            <a:fld id="{0BEF35C2-0BC0-423C-AD0C-B0FB8B05D81C}" type="datetime1">
              <a:rPr lang="en-US" smtClean="0"/>
              <a:t>11/22/2020</a:t>
            </a:fld>
            <a:endParaRPr lang="en-US"/>
          </a:p>
        </p:txBody>
      </p:sp>
      <p:sp>
        <p:nvSpPr>
          <p:cNvPr id="5" name="Footer Placeholder 4">
            <a:extLst>
              <a:ext uri="{FF2B5EF4-FFF2-40B4-BE49-F238E27FC236}">
                <a16:creationId xmlns:a16="http://schemas.microsoft.com/office/drawing/2014/main" id="{4441B730-3FB5-434A-A66D-8C8913FF3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12653-490B-49F9-9C0A-2A83CFCED2B7}"/>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3333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04AC42C6-468A-48CE-9201-E6C788867EFA}"/>
              </a:ext>
            </a:extLst>
          </p:cNvPr>
          <p:cNvSpPr/>
          <p:nvPr userDrawn="1"/>
        </p:nvSpPr>
        <p:spPr>
          <a:xfrm>
            <a:off x="-270" y="-4232"/>
            <a:ext cx="12198553" cy="1510247"/>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41402 w 12198285"/>
              <a:gd name="connsiteY52" fmla="*/ 1750563 h 1813549"/>
              <a:gd name="connsiteX53" fmla="*/ 0 w 12198285"/>
              <a:gd name="connsiteY53" fmla="*/ 1813549 h 1813549"/>
              <a:gd name="connsiteX54" fmla="*/ 1 w 12198285"/>
              <a:gd name="connsiteY54" fmla="*/ 802257 h 1813549"/>
              <a:gd name="connsiteX55" fmla="*/ 504 w 12198285"/>
              <a:gd name="connsiteY55" fmla="*/ 1566 h 1813549"/>
              <a:gd name="connsiteX0" fmla="*/ 504 w 12198285"/>
              <a:gd name="connsiteY0" fmla="*/ 1566 h 1813549"/>
              <a:gd name="connsiteX1" fmla="*/ 452488 w 12198285"/>
              <a:gd name="connsiteY1" fmla="*/ 1727 h 1813549"/>
              <a:gd name="connsiteX2" fmla="*/ 2432018 w 12198285"/>
              <a:gd name="connsiteY2" fmla="*/ 0 h 1813549"/>
              <a:gd name="connsiteX3" fmla="*/ 12195208 w 12198285"/>
              <a:gd name="connsiteY3" fmla="*/ 6604 h 1813549"/>
              <a:gd name="connsiteX4" fmla="*/ 12198285 w 12198285"/>
              <a:gd name="connsiteY4" fmla="*/ 1326357 h 1813549"/>
              <a:gd name="connsiteX5" fmla="*/ 11943761 w 12198285"/>
              <a:gd name="connsiteY5" fmla="*/ 1354637 h 1813549"/>
              <a:gd name="connsiteX6" fmla="*/ 11676635 w 12198285"/>
              <a:gd name="connsiteY6" fmla="*/ 1387120 h 1813549"/>
              <a:gd name="connsiteX7" fmla="*/ 11321592 w 12198285"/>
              <a:gd name="connsiteY7" fmla="*/ 1419033 h 1813549"/>
              <a:gd name="connsiteX8" fmla="*/ 11029361 w 12198285"/>
              <a:gd name="connsiteY8" fmla="*/ 1448905 h 1813549"/>
              <a:gd name="connsiteX9" fmla="*/ 10869105 w 12198285"/>
              <a:gd name="connsiteY9" fmla="*/ 1467759 h 1813549"/>
              <a:gd name="connsiteX10" fmla="*/ 10699423 w 12198285"/>
              <a:gd name="connsiteY10" fmla="*/ 1486612 h 1813549"/>
              <a:gd name="connsiteX11" fmla="*/ 10567447 w 12198285"/>
              <a:gd name="connsiteY11" fmla="*/ 1496039 h 1813549"/>
              <a:gd name="connsiteX12" fmla="*/ 10454326 w 12198285"/>
              <a:gd name="connsiteY12" fmla="*/ 1505466 h 1813549"/>
              <a:gd name="connsiteX13" fmla="*/ 10290993 w 12198285"/>
              <a:gd name="connsiteY13" fmla="*/ 1521707 h 1813549"/>
              <a:gd name="connsiteX14" fmla="*/ 10162095 w 12198285"/>
              <a:gd name="connsiteY14" fmla="*/ 1533746 h 1813549"/>
              <a:gd name="connsiteX15" fmla="*/ 10055225 w 12198285"/>
              <a:gd name="connsiteY15" fmla="*/ 1538969 h 1813549"/>
              <a:gd name="connsiteX16" fmla="*/ 9888718 w 12198285"/>
              <a:gd name="connsiteY16" fmla="*/ 1552600 h 1813549"/>
              <a:gd name="connsiteX17" fmla="*/ 9766169 w 12198285"/>
              <a:gd name="connsiteY17" fmla="*/ 1563618 h 1813549"/>
              <a:gd name="connsiteX18" fmla="*/ 9643621 w 12198285"/>
              <a:gd name="connsiteY18" fmla="*/ 1571453 h 1813549"/>
              <a:gd name="connsiteX19" fmla="*/ 9543101 w 12198285"/>
              <a:gd name="connsiteY19" fmla="*/ 1579289 h 1813549"/>
              <a:gd name="connsiteX20" fmla="*/ 9379670 w 12198285"/>
              <a:gd name="connsiteY20" fmla="*/ 1590307 h 1813549"/>
              <a:gd name="connsiteX21" fmla="*/ 9266548 w 12198285"/>
              <a:gd name="connsiteY21" fmla="*/ 1599734 h 1813549"/>
              <a:gd name="connsiteX22" fmla="*/ 8983744 w 12198285"/>
              <a:gd name="connsiteY22" fmla="*/ 1622790 h 1813549"/>
              <a:gd name="connsiteX23" fmla="*/ 8795208 w 12198285"/>
              <a:gd name="connsiteY23" fmla="*/ 1637441 h 1813549"/>
              <a:gd name="connsiteX24" fmla="*/ 8653806 w 12198285"/>
              <a:gd name="connsiteY24" fmla="*/ 1646868 h 1813549"/>
              <a:gd name="connsiteX25" fmla="*/ 8427563 w 12198285"/>
              <a:gd name="connsiteY25" fmla="*/ 1656295 h 1813549"/>
              <a:gd name="connsiteX26" fmla="*/ 8257880 w 12198285"/>
              <a:gd name="connsiteY26" fmla="*/ 1665722 h 1813549"/>
              <a:gd name="connsiteX27" fmla="*/ 8012784 w 12198285"/>
              <a:gd name="connsiteY27" fmla="*/ 1684575 h 1813549"/>
              <a:gd name="connsiteX28" fmla="*/ 7805394 w 12198285"/>
              <a:gd name="connsiteY28" fmla="*/ 1691390 h 1813549"/>
              <a:gd name="connsiteX29" fmla="*/ 7616858 w 12198285"/>
              <a:gd name="connsiteY29" fmla="*/ 1694002 h 1813549"/>
              <a:gd name="connsiteX30" fmla="*/ 7390614 w 12198285"/>
              <a:gd name="connsiteY30" fmla="*/ 1703429 h 1813549"/>
              <a:gd name="connsiteX31" fmla="*/ 7126664 w 12198285"/>
              <a:gd name="connsiteY31" fmla="*/ 1703429 h 1813549"/>
              <a:gd name="connsiteX32" fmla="*/ 6787299 w 12198285"/>
              <a:gd name="connsiteY32" fmla="*/ 1694002 h 1813549"/>
              <a:gd name="connsiteX33" fmla="*/ 6325386 w 12198285"/>
              <a:gd name="connsiteY33" fmla="*/ 1670946 h 1813549"/>
              <a:gd name="connsiteX34" fmla="*/ 5854045 w 12198285"/>
              <a:gd name="connsiteY34" fmla="*/ 1634829 h 1813549"/>
              <a:gd name="connsiteX35" fmla="*/ 5401559 w 12198285"/>
              <a:gd name="connsiteY35" fmla="*/ 1580880 h 1813549"/>
              <a:gd name="connsiteX36" fmla="*/ 4967926 w 12198285"/>
              <a:gd name="connsiteY36" fmla="*/ 1524319 h 1813549"/>
              <a:gd name="connsiteX37" fmla="*/ 4402318 w 12198285"/>
              <a:gd name="connsiteY37" fmla="*/ 1458332 h 1813549"/>
              <a:gd name="connsiteX38" fmla="*/ 3927444 w 12198285"/>
              <a:gd name="connsiteY38" fmla="*/ 1406543 h 1813549"/>
              <a:gd name="connsiteX39" fmla="*/ 3613739 w 12198285"/>
              <a:gd name="connsiteY39" fmla="*/ 1375082 h 1813549"/>
              <a:gd name="connsiteX40" fmla="*/ 3277386 w 12198285"/>
              <a:gd name="connsiteY40" fmla="*/ 1337370 h 1813549"/>
              <a:gd name="connsiteX41" fmla="*/ 2978870 w 12198285"/>
              <a:gd name="connsiteY41" fmla="*/ 1316930 h 1813549"/>
              <a:gd name="connsiteX42" fmla="*/ 2630078 w 12198285"/>
              <a:gd name="connsiteY42" fmla="*/ 1307503 h 1813549"/>
              <a:gd name="connsiteX43" fmla="*/ 2328421 w 12198285"/>
              <a:gd name="connsiteY43" fmla="*/ 1323745 h 1813549"/>
              <a:gd name="connsiteX44" fmla="*/ 2083324 w 12198285"/>
              <a:gd name="connsiteY44" fmla="*/ 1335783 h 1813549"/>
              <a:gd name="connsiteX45" fmla="*/ 1734532 w 12198285"/>
              <a:gd name="connsiteY45" fmla="*/ 1382917 h 1813549"/>
              <a:gd name="connsiteX46" fmla="*/ 1451728 w 12198285"/>
              <a:gd name="connsiteY46" fmla="*/ 1420625 h 1813549"/>
              <a:gd name="connsiteX47" fmla="*/ 1244338 w 12198285"/>
              <a:gd name="connsiteY47" fmla="*/ 1458332 h 1813549"/>
              <a:gd name="connsiteX48" fmla="*/ 1036948 w 12198285"/>
              <a:gd name="connsiteY48" fmla="*/ 1496039 h 1813549"/>
              <a:gd name="connsiteX49" fmla="*/ 782425 w 12198285"/>
              <a:gd name="connsiteY49" fmla="*/ 1562027 h 1813549"/>
              <a:gd name="connsiteX50" fmla="*/ 584462 w 12198285"/>
              <a:gd name="connsiteY50" fmla="*/ 1609161 h 1813549"/>
              <a:gd name="connsiteX51" fmla="*/ 405353 w 12198285"/>
              <a:gd name="connsiteY51" fmla="*/ 1665722 h 1813549"/>
              <a:gd name="connsiteX52" fmla="*/ 169977 w 12198285"/>
              <a:gd name="connsiteY52" fmla="*/ 1742938 h 1813549"/>
              <a:gd name="connsiteX53" fmla="*/ 0 w 12198285"/>
              <a:gd name="connsiteY53" fmla="*/ 1813549 h 1813549"/>
              <a:gd name="connsiteX54" fmla="*/ 1 w 12198285"/>
              <a:gd name="connsiteY54" fmla="*/ 802257 h 1813549"/>
              <a:gd name="connsiteX55" fmla="*/ 504 w 12198285"/>
              <a:gd name="connsiteY55" fmla="*/ 1566 h 1813549"/>
              <a:gd name="connsiteX0" fmla="*/ 772 w 12198553"/>
              <a:gd name="connsiteY0" fmla="*/ 1566 h 1813549"/>
              <a:gd name="connsiteX1" fmla="*/ 452756 w 12198553"/>
              <a:gd name="connsiteY1" fmla="*/ 1727 h 1813549"/>
              <a:gd name="connsiteX2" fmla="*/ 2432286 w 12198553"/>
              <a:gd name="connsiteY2" fmla="*/ 0 h 1813549"/>
              <a:gd name="connsiteX3" fmla="*/ 12195476 w 12198553"/>
              <a:gd name="connsiteY3" fmla="*/ 6604 h 1813549"/>
              <a:gd name="connsiteX4" fmla="*/ 12198553 w 12198553"/>
              <a:gd name="connsiteY4" fmla="*/ 1326357 h 1813549"/>
              <a:gd name="connsiteX5" fmla="*/ 11944029 w 12198553"/>
              <a:gd name="connsiteY5" fmla="*/ 1354637 h 1813549"/>
              <a:gd name="connsiteX6" fmla="*/ 11676903 w 12198553"/>
              <a:gd name="connsiteY6" fmla="*/ 1387120 h 1813549"/>
              <a:gd name="connsiteX7" fmla="*/ 11321860 w 12198553"/>
              <a:gd name="connsiteY7" fmla="*/ 1419033 h 1813549"/>
              <a:gd name="connsiteX8" fmla="*/ 11029629 w 12198553"/>
              <a:gd name="connsiteY8" fmla="*/ 1448905 h 1813549"/>
              <a:gd name="connsiteX9" fmla="*/ 10869373 w 12198553"/>
              <a:gd name="connsiteY9" fmla="*/ 1467759 h 1813549"/>
              <a:gd name="connsiteX10" fmla="*/ 10699691 w 12198553"/>
              <a:gd name="connsiteY10" fmla="*/ 1486612 h 1813549"/>
              <a:gd name="connsiteX11" fmla="*/ 10567715 w 12198553"/>
              <a:gd name="connsiteY11" fmla="*/ 1496039 h 1813549"/>
              <a:gd name="connsiteX12" fmla="*/ 10454594 w 12198553"/>
              <a:gd name="connsiteY12" fmla="*/ 1505466 h 1813549"/>
              <a:gd name="connsiteX13" fmla="*/ 10291261 w 12198553"/>
              <a:gd name="connsiteY13" fmla="*/ 1521707 h 1813549"/>
              <a:gd name="connsiteX14" fmla="*/ 10162363 w 12198553"/>
              <a:gd name="connsiteY14" fmla="*/ 1533746 h 1813549"/>
              <a:gd name="connsiteX15" fmla="*/ 10055493 w 12198553"/>
              <a:gd name="connsiteY15" fmla="*/ 1538969 h 1813549"/>
              <a:gd name="connsiteX16" fmla="*/ 9888986 w 12198553"/>
              <a:gd name="connsiteY16" fmla="*/ 1552600 h 1813549"/>
              <a:gd name="connsiteX17" fmla="*/ 9766437 w 12198553"/>
              <a:gd name="connsiteY17" fmla="*/ 1563618 h 1813549"/>
              <a:gd name="connsiteX18" fmla="*/ 9643889 w 12198553"/>
              <a:gd name="connsiteY18" fmla="*/ 1571453 h 1813549"/>
              <a:gd name="connsiteX19" fmla="*/ 9543369 w 12198553"/>
              <a:gd name="connsiteY19" fmla="*/ 1579289 h 1813549"/>
              <a:gd name="connsiteX20" fmla="*/ 9379938 w 12198553"/>
              <a:gd name="connsiteY20" fmla="*/ 1590307 h 1813549"/>
              <a:gd name="connsiteX21" fmla="*/ 9266816 w 12198553"/>
              <a:gd name="connsiteY21" fmla="*/ 1599734 h 1813549"/>
              <a:gd name="connsiteX22" fmla="*/ 8984012 w 12198553"/>
              <a:gd name="connsiteY22" fmla="*/ 1622790 h 1813549"/>
              <a:gd name="connsiteX23" fmla="*/ 8795476 w 12198553"/>
              <a:gd name="connsiteY23" fmla="*/ 1637441 h 1813549"/>
              <a:gd name="connsiteX24" fmla="*/ 8654074 w 12198553"/>
              <a:gd name="connsiteY24" fmla="*/ 1646868 h 1813549"/>
              <a:gd name="connsiteX25" fmla="*/ 8427831 w 12198553"/>
              <a:gd name="connsiteY25" fmla="*/ 1656295 h 1813549"/>
              <a:gd name="connsiteX26" fmla="*/ 8258148 w 12198553"/>
              <a:gd name="connsiteY26" fmla="*/ 1665722 h 1813549"/>
              <a:gd name="connsiteX27" fmla="*/ 8013052 w 12198553"/>
              <a:gd name="connsiteY27" fmla="*/ 1684575 h 1813549"/>
              <a:gd name="connsiteX28" fmla="*/ 7805662 w 12198553"/>
              <a:gd name="connsiteY28" fmla="*/ 1691390 h 1813549"/>
              <a:gd name="connsiteX29" fmla="*/ 7617126 w 12198553"/>
              <a:gd name="connsiteY29" fmla="*/ 1694002 h 1813549"/>
              <a:gd name="connsiteX30" fmla="*/ 7390882 w 12198553"/>
              <a:gd name="connsiteY30" fmla="*/ 1703429 h 1813549"/>
              <a:gd name="connsiteX31" fmla="*/ 7126932 w 12198553"/>
              <a:gd name="connsiteY31" fmla="*/ 1703429 h 1813549"/>
              <a:gd name="connsiteX32" fmla="*/ 6787567 w 12198553"/>
              <a:gd name="connsiteY32" fmla="*/ 1694002 h 1813549"/>
              <a:gd name="connsiteX33" fmla="*/ 6325654 w 12198553"/>
              <a:gd name="connsiteY33" fmla="*/ 1670946 h 1813549"/>
              <a:gd name="connsiteX34" fmla="*/ 5854313 w 12198553"/>
              <a:gd name="connsiteY34" fmla="*/ 1634829 h 1813549"/>
              <a:gd name="connsiteX35" fmla="*/ 5401827 w 12198553"/>
              <a:gd name="connsiteY35" fmla="*/ 1580880 h 1813549"/>
              <a:gd name="connsiteX36" fmla="*/ 4968194 w 12198553"/>
              <a:gd name="connsiteY36" fmla="*/ 1524319 h 1813549"/>
              <a:gd name="connsiteX37" fmla="*/ 4402586 w 12198553"/>
              <a:gd name="connsiteY37" fmla="*/ 1458332 h 1813549"/>
              <a:gd name="connsiteX38" fmla="*/ 3927712 w 12198553"/>
              <a:gd name="connsiteY38" fmla="*/ 1406543 h 1813549"/>
              <a:gd name="connsiteX39" fmla="*/ 3614007 w 12198553"/>
              <a:gd name="connsiteY39" fmla="*/ 1375082 h 1813549"/>
              <a:gd name="connsiteX40" fmla="*/ 3277654 w 12198553"/>
              <a:gd name="connsiteY40" fmla="*/ 1337370 h 1813549"/>
              <a:gd name="connsiteX41" fmla="*/ 2979138 w 12198553"/>
              <a:gd name="connsiteY41" fmla="*/ 1316930 h 1813549"/>
              <a:gd name="connsiteX42" fmla="*/ 2630346 w 12198553"/>
              <a:gd name="connsiteY42" fmla="*/ 1307503 h 1813549"/>
              <a:gd name="connsiteX43" fmla="*/ 2328689 w 12198553"/>
              <a:gd name="connsiteY43" fmla="*/ 1323745 h 1813549"/>
              <a:gd name="connsiteX44" fmla="*/ 2083592 w 12198553"/>
              <a:gd name="connsiteY44" fmla="*/ 1335783 h 1813549"/>
              <a:gd name="connsiteX45" fmla="*/ 1734800 w 12198553"/>
              <a:gd name="connsiteY45" fmla="*/ 1382917 h 1813549"/>
              <a:gd name="connsiteX46" fmla="*/ 1451996 w 12198553"/>
              <a:gd name="connsiteY46" fmla="*/ 1420625 h 1813549"/>
              <a:gd name="connsiteX47" fmla="*/ 1244606 w 12198553"/>
              <a:gd name="connsiteY47" fmla="*/ 1458332 h 1813549"/>
              <a:gd name="connsiteX48" fmla="*/ 1037216 w 12198553"/>
              <a:gd name="connsiteY48" fmla="*/ 1496039 h 1813549"/>
              <a:gd name="connsiteX49" fmla="*/ 782693 w 12198553"/>
              <a:gd name="connsiteY49" fmla="*/ 1562027 h 1813549"/>
              <a:gd name="connsiteX50" fmla="*/ 584730 w 12198553"/>
              <a:gd name="connsiteY50" fmla="*/ 1609161 h 1813549"/>
              <a:gd name="connsiteX51" fmla="*/ 405621 w 12198553"/>
              <a:gd name="connsiteY51" fmla="*/ 1665722 h 1813549"/>
              <a:gd name="connsiteX52" fmla="*/ 170245 w 12198553"/>
              <a:gd name="connsiteY52" fmla="*/ 1742938 h 1813549"/>
              <a:gd name="connsiteX53" fmla="*/ 268 w 12198553"/>
              <a:gd name="connsiteY53" fmla="*/ 1813549 h 1813549"/>
              <a:gd name="connsiteX54" fmla="*/ 269 w 12198553"/>
              <a:gd name="connsiteY54" fmla="*/ 802257 h 1813549"/>
              <a:gd name="connsiteX55" fmla="*/ 772 w 12198553"/>
              <a:gd name="connsiteY55" fmla="*/ 1566 h 1813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553" h="1813549">
                <a:moveTo>
                  <a:pt x="772" y="1566"/>
                </a:moveTo>
                <a:cubicBezTo>
                  <a:pt x="-13" y="1345"/>
                  <a:pt x="243566" y="4380"/>
                  <a:pt x="452756" y="1727"/>
                </a:cubicBezTo>
                <a:cubicBezTo>
                  <a:pt x="905243" y="722"/>
                  <a:pt x="451053" y="6830"/>
                  <a:pt x="2432286" y="0"/>
                </a:cubicBezTo>
                <a:lnTo>
                  <a:pt x="12195476" y="6604"/>
                </a:lnTo>
                <a:cubicBezTo>
                  <a:pt x="12198618" y="446522"/>
                  <a:pt x="12195411" y="886439"/>
                  <a:pt x="12198553" y="1326357"/>
                </a:cubicBezTo>
                <a:lnTo>
                  <a:pt x="11944029" y="1354637"/>
                </a:lnTo>
                <a:cubicBezTo>
                  <a:pt x="11854987" y="1365465"/>
                  <a:pt x="11765945" y="1381516"/>
                  <a:pt x="11676903" y="1387120"/>
                </a:cubicBezTo>
                <a:lnTo>
                  <a:pt x="11321860" y="1419033"/>
                </a:lnTo>
                <a:lnTo>
                  <a:pt x="11029629" y="1448905"/>
                </a:lnTo>
                <a:lnTo>
                  <a:pt x="10869373" y="1467759"/>
                </a:lnTo>
                <a:lnTo>
                  <a:pt x="10699691" y="1486612"/>
                </a:lnTo>
                <a:lnTo>
                  <a:pt x="10567715" y="1496039"/>
                </a:lnTo>
                <a:lnTo>
                  <a:pt x="10454594" y="1505466"/>
                </a:lnTo>
                <a:cubicBezTo>
                  <a:pt x="10398033" y="1511750"/>
                  <a:pt x="10436722" y="1507588"/>
                  <a:pt x="10291261" y="1521707"/>
                </a:cubicBezTo>
                <a:lnTo>
                  <a:pt x="10162363" y="1533746"/>
                </a:lnTo>
                <a:cubicBezTo>
                  <a:pt x="10126740" y="1535487"/>
                  <a:pt x="10189541" y="1526781"/>
                  <a:pt x="10055493" y="1538969"/>
                </a:cubicBezTo>
                <a:lnTo>
                  <a:pt x="9888986" y="1552600"/>
                </a:lnTo>
                <a:lnTo>
                  <a:pt x="9766437" y="1563618"/>
                </a:lnTo>
                <a:lnTo>
                  <a:pt x="9643889" y="1571453"/>
                </a:lnTo>
                <a:lnTo>
                  <a:pt x="9543369" y="1579289"/>
                </a:lnTo>
                <a:lnTo>
                  <a:pt x="9379938" y="1590307"/>
                </a:lnTo>
                <a:lnTo>
                  <a:pt x="9266816" y="1599734"/>
                </a:lnTo>
                <a:lnTo>
                  <a:pt x="8984012" y="1622790"/>
                </a:lnTo>
                <a:lnTo>
                  <a:pt x="8795476" y="1637441"/>
                </a:lnTo>
                <a:lnTo>
                  <a:pt x="8654074" y="1646868"/>
                </a:lnTo>
                <a:lnTo>
                  <a:pt x="8427831" y="1656295"/>
                </a:lnTo>
                <a:lnTo>
                  <a:pt x="8258148" y="1665722"/>
                </a:lnTo>
                <a:lnTo>
                  <a:pt x="8013052" y="1684575"/>
                </a:lnTo>
                <a:lnTo>
                  <a:pt x="7805662" y="1691390"/>
                </a:lnTo>
                <a:lnTo>
                  <a:pt x="7617126" y="1694002"/>
                </a:lnTo>
                <a:lnTo>
                  <a:pt x="7390882" y="1703429"/>
                </a:lnTo>
                <a:lnTo>
                  <a:pt x="7126932" y="1703429"/>
                </a:lnTo>
                <a:lnTo>
                  <a:pt x="6787567" y="1694002"/>
                </a:lnTo>
                <a:lnTo>
                  <a:pt x="6325654" y="1670946"/>
                </a:lnTo>
                <a:lnTo>
                  <a:pt x="5854313" y="1634829"/>
                </a:lnTo>
                <a:lnTo>
                  <a:pt x="5401827" y="1580880"/>
                </a:lnTo>
                <a:lnTo>
                  <a:pt x="4968194" y="1524319"/>
                </a:lnTo>
                <a:lnTo>
                  <a:pt x="4402586" y="1458332"/>
                </a:lnTo>
                <a:lnTo>
                  <a:pt x="3927712" y="1406543"/>
                </a:lnTo>
                <a:cubicBezTo>
                  <a:pt x="3816794" y="1396927"/>
                  <a:pt x="3718575" y="1387310"/>
                  <a:pt x="3614007" y="1375082"/>
                </a:cubicBezTo>
                <a:lnTo>
                  <a:pt x="3277654" y="1337370"/>
                </a:lnTo>
                <a:lnTo>
                  <a:pt x="2979138" y="1316930"/>
                </a:lnTo>
                <a:lnTo>
                  <a:pt x="2630346" y="1307503"/>
                </a:lnTo>
                <a:lnTo>
                  <a:pt x="2328689" y="1323745"/>
                </a:lnTo>
                <a:lnTo>
                  <a:pt x="2083592" y="1335783"/>
                </a:lnTo>
                <a:lnTo>
                  <a:pt x="1734800" y="1382917"/>
                </a:lnTo>
                <a:lnTo>
                  <a:pt x="1451996" y="1420625"/>
                </a:lnTo>
                <a:lnTo>
                  <a:pt x="1244606" y="1458332"/>
                </a:lnTo>
                <a:lnTo>
                  <a:pt x="1037216" y="1496039"/>
                </a:lnTo>
                <a:lnTo>
                  <a:pt x="782693" y="1562027"/>
                </a:lnTo>
                <a:lnTo>
                  <a:pt x="584730" y="1609161"/>
                </a:lnTo>
                <a:lnTo>
                  <a:pt x="405621" y="1665722"/>
                </a:lnTo>
                <a:lnTo>
                  <a:pt x="170245" y="1742938"/>
                </a:lnTo>
                <a:cubicBezTo>
                  <a:pt x="132636" y="1765274"/>
                  <a:pt x="44227" y="1791213"/>
                  <a:pt x="268" y="1813549"/>
                </a:cubicBezTo>
                <a:cubicBezTo>
                  <a:pt x="-1107" y="804747"/>
                  <a:pt x="3411" y="1813409"/>
                  <a:pt x="269" y="802257"/>
                </a:cubicBezTo>
                <a:cubicBezTo>
                  <a:pt x="3379" y="99425"/>
                  <a:pt x="1557" y="1787"/>
                  <a:pt x="772"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14EC8E9-9851-433F-900F-BC4945019F12}"/>
              </a:ext>
            </a:extLst>
          </p:cNvPr>
          <p:cNvSpPr/>
          <p:nvPr userDrawn="1"/>
        </p:nvSpPr>
        <p:spPr>
          <a:xfrm>
            <a:off x="-6553" y="1061481"/>
            <a:ext cx="12198553" cy="441358"/>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a:gradFill>
              <a:gsLst>
                <a:gs pos="85000">
                  <a:schemeClr val="accent1">
                    <a:lumMod val="20000"/>
                    <a:lumOff val="80000"/>
                  </a:schemeClr>
                </a:gs>
                <a:gs pos="0">
                  <a:srgbClr val="0068A5"/>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5EEBF-6E2A-44CE-B647-80472EE61C55}"/>
              </a:ext>
            </a:extLst>
          </p:cNvPr>
          <p:cNvSpPr>
            <a:spLocks noGrp="1"/>
          </p:cNvSpPr>
          <p:nvPr>
            <p:ph type="title"/>
          </p:nvPr>
        </p:nvSpPr>
        <p:spPr>
          <a:xfrm>
            <a:off x="2192594" y="185469"/>
            <a:ext cx="9161205" cy="1227676"/>
          </a:xfrm>
        </p:spPr>
        <p:txBody>
          <a:bodyPr>
            <a:normAutofit/>
          </a:bodyPr>
          <a:lstStyle>
            <a:lvl1pPr>
              <a:defRPr sz="4800" b="1"/>
            </a:lvl1pPr>
          </a:lstStyle>
          <a:p>
            <a:r>
              <a:rPr lang="en-US" dirty="0"/>
              <a:t>Click to edit Master title style</a:t>
            </a:r>
          </a:p>
        </p:txBody>
      </p:sp>
      <p:sp>
        <p:nvSpPr>
          <p:cNvPr id="3" name="Content Placeholder 2">
            <a:extLst>
              <a:ext uri="{FF2B5EF4-FFF2-40B4-BE49-F238E27FC236}">
                <a16:creationId xmlns:a16="http://schemas.microsoft.com/office/drawing/2014/main" id="{88709214-BCE8-44BC-834D-6D44477652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A4015-9A9A-467E-8FBB-749E92181634}"/>
              </a:ext>
            </a:extLst>
          </p:cNvPr>
          <p:cNvSpPr>
            <a:spLocks noGrp="1"/>
          </p:cNvSpPr>
          <p:nvPr>
            <p:ph type="dt" sz="half" idx="10"/>
          </p:nvPr>
        </p:nvSpPr>
        <p:spPr/>
        <p:txBody>
          <a:bodyPr/>
          <a:lstStyle/>
          <a:p>
            <a:fld id="{3708F307-CBB1-40A3-A4F3-E055A6AAB753}" type="datetime1">
              <a:rPr lang="en-US" smtClean="0"/>
              <a:t>11/22/2020</a:t>
            </a:fld>
            <a:endParaRPr lang="en-US"/>
          </a:p>
        </p:txBody>
      </p:sp>
      <p:sp>
        <p:nvSpPr>
          <p:cNvPr id="5" name="Footer Placeholder 4">
            <a:extLst>
              <a:ext uri="{FF2B5EF4-FFF2-40B4-BE49-F238E27FC236}">
                <a16:creationId xmlns:a16="http://schemas.microsoft.com/office/drawing/2014/main" id="{1C311BA3-C507-4C68-9822-CF0AD6EAA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5EA0E-870E-4DC1-9BC4-171076E1A73A}"/>
              </a:ext>
            </a:extLst>
          </p:cNvPr>
          <p:cNvSpPr>
            <a:spLocks noGrp="1"/>
          </p:cNvSpPr>
          <p:nvPr>
            <p:ph type="sldNum" sz="quarter" idx="12"/>
          </p:nvPr>
        </p:nvSpPr>
        <p:spPr/>
        <p:txBody>
          <a:bodyPr/>
          <a:lstStyle/>
          <a:p>
            <a:fld id="{6D95AE55-B5F4-483D-AEFF-E8059F5502F5}" type="slidenum">
              <a:rPr lang="en-US" smtClean="0"/>
              <a:t>‹#›</a:t>
            </a:fld>
            <a:endParaRPr lang="en-US"/>
          </a:p>
        </p:txBody>
      </p:sp>
      <p:grpSp>
        <p:nvGrpSpPr>
          <p:cNvPr id="17" name="Group 16">
            <a:extLst>
              <a:ext uri="{FF2B5EF4-FFF2-40B4-BE49-F238E27FC236}">
                <a16:creationId xmlns:a16="http://schemas.microsoft.com/office/drawing/2014/main" id="{98FD284B-EA02-485A-AD24-67AA29D6AD73}"/>
              </a:ext>
            </a:extLst>
          </p:cNvPr>
          <p:cNvGrpSpPr/>
          <p:nvPr userDrawn="1"/>
        </p:nvGrpSpPr>
        <p:grpSpPr>
          <a:xfrm>
            <a:off x="185194" y="87580"/>
            <a:ext cx="2297645" cy="1325565"/>
            <a:chOff x="206318" y="21969"/>
            <a:chExt cx="2297645" cy="1325565"/>
          </a:xfrm>
        </p:grpSpPr>
        <p:sp>
          <p:nvSpPr>
            <p:cNvPr id="16" name="Oval 15">
              <a:extLst>
                <a:ext uri="{FF2B5EF4-FFF2-40B4-BE49-F238E27FC236}">
                  <a16:creationId xmlns:a16="http://schemas.microsoft.com/office/drawing/2014/main" id="{E8A5025E-754C-4F0E-9063-70779F2494F9}"/>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descr="A close up of a sign&#10;&#10;Description automatically generated">
              <a:extLst>
                <a:ext uri="{FF2B5EF4-FFF2-40B4-BE49-F238E27FC236}">
                  <a16:creationId xmlns:a16="http://schemas.microsoft.com/office/drawing/2014/main" id="{E8F87050-BA28-4E2B-8328-20DC8756D7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95723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94DF-829B-4D34-9B03-1033BCBA78F1}"/>
              </a:ext>
            </a:extLst>
          </p:cNvPr>
          <p:cNvSpPr>
            <a:spLocks noGrp="1"/>
          </p:cNvSpPr>
          <p:nvPr>
            <p:ph type="title"/>
          </p:nvPr>
        </p:nvSpPr>
        <p:spPr>
          <a:xfrm>
            <a:off x="831850" y="1709738"/>
            <a:ext cx="10515600" cy="2852737"/>
          </a:xfrm>
        </p:spPr>
        <p:txBody>
          <a:bodyPr anchor="b"/>
          <a:lstStyle>
            <a:lvl1pPr>
              <a:defRPr sz="6000" b="1"/>
            </a:lvl1pPr>
          </a:lstStyle>
          <a:p>
            <a:r>
              <a:rPr lang="en-US" dirty="0"/>
              <a:t>Click to edit Master title style</a:t>
            </a:r>
          </a:p>
        </p:txBody>
      </p:sp>
      <p:sp>
        <p:nvSpPr>
          <p:cNvPr id="3" name="Text Placeholder 2">
            <a:extLst>
              <a:ext uri="{FF2B5EF4-FFF2-40B4-BE49-F238E27FC236}">
                <a16:creationId xmlns:a16="http://schemas.microsoft.com/office/drawing/2014/main" id="{45207F14-FAEF-4D53-8E53-26948A5FC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546D1F-BE4A-4BFD-BFAF-0998DD158109}"/>
              </a:ext>
            </a:extLst>
          </p:cNvPr>
          <p:cNvSpPr>
            <a:spLocks noGrp="1"/>
          </p:cNvSpPr>
          <p:nvPr>
            <p:ph type="dt" sz="half" idx="10"/>
          </p:nvPr>
        </p:nvSpPr>
        <p:spPr/>
        <p:txBody>
          <a:bodyPr/>
          <a:lstStyle/>
          <a:p>
            <a:fld id="{F36C557B-7130-4018-B1D3-68D1D254D821}" type="datetime1">
              <a:rPr lang="en-US" smtClean="0"/>
              <a:t>11/22/2020</a:t>
            </a:fld>
            <a:endParaRPr lang="en-US"/>
          </a:p>
        </p:txBody>
      </p:sp>
      <p:sp>
        <p:nvSpPr>
          <p:cNvPr id="5" name="Footer Placeholder 4">
            <a:extLst>
              <a:ext uri="{FF2B5EF4-FFF2-40B4-BE49-F238E27FC236}">
                <a16:creationId xmlns:a16="http://schemas.microsoft.com/office/drawing/2014/main" id="{87001F74-A1E8-464D-9C70-C4C9CE0EA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7ADF-D8B5-4B50-AB5B-AEFEE4B157A4}"/>
              </a:ext>
            </a:extLst>
          </p:cNvPr>
          <p:cNvSpPr>
            <a:spLocks noGrp="1"/>
          </p:cNvSpPr>
          <p:nvPr>
            <p:ph type="sldNum" sz="quarter" idx="12"/>
          </p:nvPr>
        </p:nvSpPr>
        <p:spPr/>
        <p:txBody>
          <a:bodyPr/>
          <a:lstStyle/>
          <a:p>
            <a:fld id="{6D95AE55-B5F4-483D-AEFF-E8059F5502F5}" type="slidenum">
              <a:rPr lang="en-US" smtClean="0"/>
              <a:t>‹#›</a:t>
            </a:fld>
            <a:endParaRPr lang="en-US"/>
          </a:p>
        </p:txBody>
      </p:sp>
      <p:sp>
        <p:nvSpPr>
          <p:cNvPr id="7" name="Freeform: Shape 6">
            <a:extLst>
              <a:ext uri="{FF2B5EF4-FFF2-40B4-BE49-F238E27FC236}">
                <a16:creationId xmlns:a16="http://schemas.microsoft.com/office/drawing/2014/main" id="{A6FDEAF8-9373-4A0E-89D2-60AAA131E7F7}"/>
              </a:ext>
            </a:extLst>
          </p:cNvPr>
          <p:cNvSpPr/>
          <p:nvPr userDrawn="1"/>
        </p:nvSpPr>
        <p:spPr>
          <a:xfrm>
            <a:off x="-6283" y="-4233"/>
            <a:ext cx="12198284" cy="2658943"/>
          </a:xfrm>
          <a:custGeom>
            <a:avLst/>
            <a:gdLst>
              <a:gd name="connsiteX0" fmla="*/ 898708 w 13115847"/>
              <a:gd name="connsiteY0" fmla="*/ 128580 h 1929100"/>
              <a:gd name="connsiteX1" fmla="*/ 13106420 w 13115847"/>
              <a:gd name="connsiteY1" fmla="*/ 147434 h 1929100"/>
              <a:gd name="connsiteX2" fmla="*/ 13115847 w 13115847"/>
              <a:gd name="connsiteY2" fmla="*/ 1467187 h 1929100"/>
              <a:gd name="connsiteX3" fmla="*/ 12861323 w 13115847"/>
              <a:gd name="connsiteY3" fmla="*/ 1495467 h 1929100"/>
              <a:gd name="connsiteX4" fmla="*/ 12597372 w 13115847"/>
              <a:gd name="connsiteY4" fmla="*/ 1533174 h 1929100"/>
              <a:gd name="connsiteX5" fmla="*/ 12239154 w 13115847"/>
              <a:gd name="connsiteY5" fmla="*/ 1552028 h 1929100"/>
              <a:gd name="connsiteX6" fmla="*/ 11946923 w 13115847"/>
              <a:gd name="connsiteY6" fmla="*/ 1589735 h 1929100"/>
              <a:gd name="connsiteX7" fmla="*/ 11786667 w 13115847"/>
              <a:gd name="connsiteY7" fmla="*/ 1608589 h 1929100"/>
              <a:gd name="connsiteX8" fmla="*/ 11616985 w 13115847"/>
              <a:gd name="connsiteY8" fmla="*/ 1627442 h 1929100"/>
              <a:gd name="connsiteX9" fmla="*/ 11485009 w 13115847"/>
              <a:gd name="connsiteY9" fmla="*/ 1636869 h 1929100"/>
              <a:gd name="connsiteX10" fmla="*/ 11371888 w 13115847"/>
              <a:gd name="connsiteY10" fmla="*/ 1646296 h 1929100"/>
              <a:gd name="connsiteX11" fmla="*/ 11202205 w 13115847"/>
              <a:gd name="connsiteY11" fmla="*/ 1665149 h 1929100"/>
              <a:gd name="connsiteX12" fmla="*/ 11079657 w 13115847"/>
              <a:gd name="connsiteY12" fmla="*/ 1674576 h 1929100"/>
              <a:gd name="connsiteX13" fmla="*/ 10975962 w 13115847"/>
              <a:gd name="connsiteY13" fmla="*/ 1674576 h 1929100"/>
              <a:gd name="connsiteX14" fmla="*/ 10806280 w 13115847"/>
              <a:gd name="connsiteY14" fmla="*/ 1693430 h 1929100"/>
              <a:gd name="connsiteX15" fmla="*/ 10683731 w 13115847"/>
              <a:gd name="connsiteY15" fmla="*/ 1712283 h 1929100"/>
              <a:gd name="connsiteX16" fmla="*/ 10561183 w 13115847"/>
              <a:gd name="connsiteY16" fmla="*/ 1712283 h 1929100"/>
              <a:gd name="connsiteX17" fmla="*/ 10457488 w 13115847"/>
              <a:gd name="connsiteY17" fmla="*/ 1712283 h 1929100"/>
              <a:gd name="connsiteX18" fmla="*/ 10297232 w 13115847"/>
              <a:gd name="connsiteY18" fmla="*/ 1731137 h 1929100"/>
              <a:gd name="connsiteX19" fmla="*/ 10184110 w 13115847"/>
              <a:gd name="connsiteY19" fmla="*/ 1740564 h 1929100"/>
              <a:gd name="connsiteX20" fmla="*/ 9901306 w 13115847"/>
              <a:gd name="connsiteY20" fmla="*/ 1768844 h 1929100"/>
              <a:gd name="connsiteX21" fmla="*/ 9712770 w 13115847"/>
              <a:gd name="connsiteY21" fmla="*/ 1778271 h 1929100"/>
              <a:gd name="connsiteX22" fmla="*/ 9571368 w 13115847"/>
              <a:gd name="connsiteY22" fmla="*/ 1787698 h 1929100"/>
              <a:gd name="connsiteX23" fmla="*/ 9345125 w 13115847"/>
              <a:gd name="connsiteY23" fmla="*/ 1797125 h 1929100"/>
              <a:gd name="connsiteX24" fmla="*/ 9175442 w 13115847"/>
              <a:gd name="connsiteY24" fmla="*/ 1806552 h 1929100"/>
              <a:gd name="connsiteX25" fmla="*/ 8930346 w 13115847"/>
              <a:gd name="connsiteY25" fmla="*/ 1825405 h 1929100"/>
              <a:gd name="connsiteX26" fmla="*/ 8722956 w 13115847"/>
              <a:gd name="connsiteY26" fmla="*/ 1834832 h 1929100"/>
              <a:gd name="connsiteX27" fmla="*/ 8534420 w 13115847"/>
              <a:gd name="connsiteY27" fmla="*/ 1834832 h 1929100"/>
              <a:gd name="connsiteX28" fmla="*/ 8308176 w 13115847"/>
              <a:gd name="connsiteY28" fmla="*/ 1844259 h 1929100"/>
              <a:gd name="connsiteX29" fmla="*/ 8044226 w 13115847"/>
              <a:gd name="connsiteY29" fmla="*/ 1844259 h 1929100"/>
              <a:gd name="connsiteX30" fmla="*/ 7704861 w 13115847"/>
              <a:gd name="connsiteY30" fmla="*/ 1834832 h 1929100"/>
              <a:gd name="connsiteX31" fmla="*/ 7242948 w 13115847"/>
              <a:gd name="connsiteY31" fmla="*/ 1806552 h 1929100"/>
              <a:gd name="connsiteX32" fmla="*/ 6771607 w 13115847"/>
              <a:gd name="connsiteY32" fmla="*/ 1778271 h 1929100"/>
              <a:gd name="connsiteX33" fmla="*/ 6319121 w 13115847"/>
              <a:gd name="connsiteY33" fmla="*/ 1721710 h 1929100"/>
              <a:gd name="connsiteX34" fmla="*/ 5885488 w 13115847"/>
              <a:gd name="connsiteY34" fmla="*/ 1665149 h 1929100"/>
              <a:gd name="connsiteX35" fmla="*/ 5319880 w 13115847"/>
              <a:gd name="connsiteY35" fmla="*/ 1599162 h 1929100"/>
              <a:gd name="connsiteX36" fmla="*/ 4424333 w 13115847"/>
              <a:gd name="connsiteY36" fmla="*/ 1514321 h 1929100"/>
              <a:gd name="connsiteX37" fmla="*/ 3896432 w 13115847"/>
              <a:gd name="connsiteY37" fmla="*/ 1457760 h 1929100"/>
              <a:gd name="connsiteX38" fmla="*/ 3547640 w 13115847"/>
              <a:gd name="connsiteY38" fmla="*/ 1448333 h 1929100"/>
              <a:gd name="connsiteX39" fmla="*/ 3245983 w 13115847"/>
              <a:gd name="connsiteY39" fmla="*/ 1467187 h 1929100"/>
              <a:gd name="connsiteX40" fmla="*/ 3000886 w 13115847"/>
              <a:gd name="connsiteY40" fmla="*/ 1476613 h 1929100"/>
              <a:gd name="connsiteX41" fmla="*/ 2652094 w 13115847"/>
              <a:gd name="connsiteY41" fmla="*/ 1523747 h 1929100"/>
              <a:gd name="connsiteX42" fmla="*/ 2369290 w 13115847"/>
              <a:gd name="connsiteY42" fmla="*/ 1561455 h 1929100"/>
              <a:gd name="connsiteX43" fmla="*/ 2161900 w 13115847"/>
              <a:gd name="connsiteY43" fmla="*/ 1599162 h 1929100"/>
              <a:gd name="connsiteX44" fmla="*/ 1954510 w 13115847"/>
              <a:gd name="connsiteY44" fmla="*/ 1636869 h 1929100"/>
              <a:gd name="connsiteX45" fmla="*/ 1699987 w 13115847"/>
              <a:gd name="connsiteY45" fmla="*/ 1702857 h 1929100"/>
              <a:gd name="connsiteX46" fmla="*/ 1502024 w 13115847"/>
              <a:gd name="connsiteY46" fmla="*/ 1749991 h 1929100"/>
              <a:gd name="connsiteX47" fmla="*/ 1322915 w 13115847"/>
              <a:gd name="connsiteY47" fmla="*/ 1806552 h 1929100"/>
              <a:gd name="connsiteX48" fmla="*/ 1058964 w 13115847"/>
              <a:gd name="connsiteY48" fmla="*/ 1891393 h 1929100"/>
              <a:gd name="connsiteX49" fmla="*/ 917562 w 13115847"/>
              <a:gd name="connsiteY49" fmla="*/ 1929100 h 1929100"/>
              <a:gd name="connsiteX50" fmla="*/ 898708 w 13115847"/>
              <a:gd name="connsiteY50" fmla="*/ 128580 h 1929100"/>
              <a:gd name="connsiteX0" fmla="*/ 901834 w 13118973"/>
              <a:gd name="connsiteY0" fmla="*/ 54233 h 1854753"/>
              <a:gd name="connsiteX1" fmla="*/ 13109546 w 13118973"/>
              <a:gd name="connsiteY1" fmla="*/ 73087 h 1854753"/>
              <a:gd name="connsiteX2" fmla="*/ 13118973 w 13118973"/>
              <a:gd name="connsiteY2" fmla="*/ 1392840 h 1854753"/>
              <a:gd name="connsiteX3" fmla="*/ 12864449 w 13118973"/>
              <a:gd name="connsiteY3" fmla="*/ 1421120 h 1854753"/>
              <a:gd name="connsiteX4" fmla="*/ 12600498 w 13118973"/>
              <a:gd name="connsiteY4" fmla="*/ 1458827 h 1854753"/>
              <a:gd name="connsiteX5" fmla="*/ 12242280 w 13118973"/>
              <a:gd name="connsiteY5" fmla="*/ 1477681 h 1854753"/>
              <a:gd name="connsiteX6" fmla="*/ 11950049 w 13118973"/>
              <a:gd name="connsiteY6" fmla="*/ 1515388 h 1854753"/>
              <a:gd name="connsiteX7" fmla="*/ 11789793 w 13118973"/>
              <a:gd name="connsiteY7" fmla="*/ 1534242 h 1854753"/>
              <a:gd name="connsiteX8" fmla="*/ 11620111 w 13118973"/>
              <a:gd name="connsiteY8" fmla="*/ 1553095 h 1854753"/>
              <a:gd name="connsiteX9" fmla="*/ 11488135 w 13118973"/>
              <a:gd name="connsiteY9" fmla="*/ 1562522 h 1854753"/>
              <a:gd name="connsiteX10" fmla="*/ 11375014 w 13118973"/>
              <a:gd name="connsiteY10" fmla="*/ 1571949 h 1854753"/>
              <a:gd name="connsiteX11" fmla="*/ 11205331 w 13118973"/>
              <a:gd name="connsiteY11" fmla="*/ 1590802 h 1854753"/>
              <a:gd name="connsiteX12" fmla="*/ 11082783 w 13118973"/>
              <a:gd name="connsiteY12" fmla="*/ 1600229 h 1854753"/>
              <a:gd name="connsiteX13" fmla="*/ 10979088 w 13118973"/>
              <a:gd name="connsiteY13" fmla="*/ 1600229 h 1854753"/>
              <a:gd name="connsiteX14" fmla="*/ 10809406 w 13118973"/>
              <a:gd name="connsiteY14" fmla="*/ 1619083 h 1854753"/>
              <a:gd name="connsiteX15" fmla="*/ 10686857 w 13118973"/>
              <a:gd name="connsiteY15" fmla="*/ 1637936 h 1854753"/>
              <a:gd name="connsiteX16" fmla="*/ 10564309 w 13118973"/>
              <a:gd name="connsiteY16" fmla="*/ 1637936 h 1854753"/>
              <a:gd name="connsiteX17" fmla="*/ 10460614 w 13118973"/>
              <a:gd name="connsiteY17" fmla="*/ 1637936 h 1854753"/>
              <a:gd name="connsiteX18" fmla="*/ 10300358 w 13118973"/>
              <a:gd name="connsiteY18" fmla="*/ 1656790 h 1854753"/>
              <a:gd name="connsiteX19" fmla="*/ 10187236 w 13118973"/>
              <a:gd name="connsiteY19" fmla="*/ 1666217 h 1854753"/>
              <a:gd name="connsiteX20" fmla="*/ 9904432 w 13118973"/>
              <a:gd name="connsiteY20" fmla="*/ 1694497 h 1854753"/>
              <a:gd name="connsiteX21" fmla="*/ 9715896 w 13118973"/>
              <a:gd name="connsiteY21" fmla="*/ 1703924 h 1854753"/>
              <a:gd name="connsiteX22" fmla="*/ 9574494 w 13118973"/>
              <a:gd name="connsiteY22" fmla="*/ 1713351 h 1854753"/>
              <a:gd name="connsiteX23" fmla="*/ 9348251 w 13118973"/>
              <a:gd name="connsiteY23" fmla="*/ 1722778 h 1854753"/>
              <a:gd name="connsiteX24" fmla="*/ 9178568 w 13118973"/>
              <a:gd name="connsiteY24" fmla="*/ 1732205 h 1854753"/>
              <a:gd name="connsiteX25" fmla="*/ 8933472 w 13118973"/>
              <a:gd name="connsiteY25" fmla="*/ 1751058 h 1854753"/>
              <a:gd name="connsiteX26" fmla="*/ 8726082 w 13118973"/>
              <a:gd name="connsiteY26" fmla="*/ 1760485 h 1854753"/>
              <a:gd name="connsiteX27" fmla="*/ 8537546 w 13118973"/>
              <a:gd name="connsiteY27" fmla="*/ 1760485 h 1854753"/>
              <a:gd name="connsiteX28" fmla="*/ 8311302 w 13118973"/>
              <a:gd name="connsiteY28" fmla="*/ 1769912 h 1854753"/>
              <a:gd name="connsiteX29" fmla="*/ 8047352 w 13118973"/>
              <a:gd name="connsiteY29" fmla="*/ 1769912 h 1854753"/>
              <a:gd name="connsiteX30" fmla="*/ 7707987 w 13118973"/>
              <a:gd name="connsiteY30" fmla="*/ 1760485 h 1854753"/>
              <a:gd name="connsiteX31" fmla="*/ 7246074 w 13118973"/>
              <a:gd name="connsiteY31" fmla="*/ 1732205 h 1854753"/>
              <a:gd name="connsiteX32" fmla="*/ 6774733 w 13118973"/>
              <a:gd name="connsiteY32" fmla="*/ 1703924 h 1854753"/>
              <a:gd name="connsiteX33" fmla="*/ 6322247 w 13118973"/>
              <a:gd name="connsiteY33" fmla="*/ 1647363 h 1854753"/>
              <a:gd name="connsiteX34" fmla="*/ 5888614 w 13118973"/>
              <a:gd name="connsiteY34" fmla="*/ 1590802 h 1854753"/>
              <a:gd name="connsiteX35" fmla="*/ 5323006 w 13118973"/>
              <a:gd name="connsiteY35" fmla="*/ 1524815 h 1854753"/>
              <a:gd name="connsiteX36" fmla="*/ 4427459 w 13118973"/>
              <a:gd name="connsiteY36" fmla="*/ 1439974 h 1854753"/>
              <a:gd name="connsiteX37" fmla="*/ 3899558 w 13118973"/>
              <a:gd name="connsiteY37" fmla="*/ 1383413 h 1854753"/>
              <a:gd name="connsiteX38" fmla="*/ 3550766 w 13118973"/>
              <a:gd name="connsiteY38" fmla="*/ 1373986 h 1854753"/>
              <a:gd name="connsiteX39" fmla="*/ 3249109 w 13118973"/>
              <a:gd name="connsiteY39" fmla="*/ 1392840 h 1854753"/>
              <a:gd name="connsiteX40" fmla="*/ 3004012 w 13118973"/>
              <a:gd name="connsiteY40" fmla="*/ 1402266 h 1854753"/>
              <a:gd name="connsiteX41" fmla="*/ 2655220 w 13118973"/>
              <a:gd name="connsiteY41" fmla="*/ 1449400 h 1854753"/>
              <a:gd name="connsiteX42" fmla="*/ 2372416 w 13118973"/>
              <a:gd name="connsiteY42" fmla="*/ 1487108 h 1854753"/>
              <a:gd name="connsiteX43" fmla="*/ 2165026 w 13118973"/>
              <a:gd name="connsiteY43" fmla="*/ 1524815 h 1854753"/>
              <a:gd name="connsiteX44" fmla="*/ 1957636 w 13118973"/>
              <a:gd name="connsiteY44" fmla="*/ 1562522 h 1854753"/>
              <a:gd name="connsiteX45" fmla="*/ 1703113 w 13118973"/>
              <a:gd name="connsiteY45" fmla="*/ 1628510 h 1854753"/>
              <a:gd name="connsiteX46" fmla="*/ 1505150 w 13118973"/>
              <a:gd name="connsiteY46" fmla="*/ 1675644 h 1854753"/>
              <a:gd name="connsiteX47" fmla="*/ 1326041 w 13118973"/>
              <a:gd name="connsiteY47" fmla="*/ 1732205 h 1854753"/>
              <a:gd name="connsiteX48" fmla="*/ 1062090 w 13118973"/>
              <a:gd name="connsiteY48" fmla="*/ 1817046 h 1854753"/>
              <a:gd name="connsiteX49" fmla="*/ 920688 w 13118973"/>
              <a:gd name="connsiteY49" fmla="*/ 1854753 h 1854753"/>
              <a:gd name="connsiteX50" fmla="*/ 911262 w 13118973"/>
              <a:gd name="connsiteY50" fmla="*/ 849480 h 1854753"/>
              <a:gd name="connsiteX51" fmla="*/ 901834 w 13118973"/>
              <a:gd name="connsiteY51" fmla="*/ 54233 h 1854753"/>
              <a:gd name="connsiteX0" fmla="*/ 302716 w 12519855"/>
              <a:gd name="connsiteY0" fmla="*/ 4914 h 1805434"/>
              <a:gd name="connsiteX1" fmla="*/ 12510428 w 12519855"/>
              <a:gd name="connsiteY1" fmla="*/ 23768 h 1805434"/>
              <a:gd name="connsiteX2" fmla="*/ 12519855 w 12519855"/>
              <a:gd name="connsiteY2" fmla="*/ 1343521 h 1805434"/>
              <a:gd name="connsiteX3" fmla="*/ 12265331 w 12519855"/>
              <a:gd name="connsiteY3" fmla="*/ 1371801 h 1805434"/>
              <a:gd name="connsiteX4" fmla="*/ 12001380 w 12519855"/>
              <a:gd name="connsiteY4" fmla="*/ 1409508 h 1805434"/>
              <a:gd name="connsiteX5" fmla="*/ 11643162 w 12519855"/>
              <a:gd name="connsiteY5" fmla="*/ 1428362 h 1805434"/>
              <a:gd name="connsiteX6" fmla="*/ 11350931 w 12519855"/>
              <a:gd name="connsiteY6" fmla="*/ 1466069 h 1805434"/>
              <a:gd name="connsiteX7" fmla="*/ 11190675 w 12519855"/>
              <a:gd name="connsiteY7" fmla="*/ 1484923 h 1805434"/>
              <a:gd name="connsiteX8" fmla="*/ 11020993 w 12519855"/>
              <a:gd name="connsiteY8" fmla="*/ 1503776 h 1805434"/>
              <a:gd name="connsiteX9" fmla="*/ 10889017 w 12519855"/>
              <a:gd name="connsiteY9" fmla="*/ 1513203 h 1805434"/>
              <a:gd name="connsiteX10" fmla="*/ 10775896 w 12519855"/>
              <a:gd name="connsiteY10" fmla="*/ 1522630 h 1805434"/>
              <a:gd name="connsiteX11" fmla="*/ 10606213 w 12519855"/>
              <a:gd name="connsiteY11" fmla="*/ 1541483 h 1805434"/>
              <a:gd name="connsiteX12" fmla="*/ 10483665 w 12519855"/>
              <a:gd name="connsiteY12" fmla="*/ 1550910 h 1805434"/>
              <a:gd name="connsiteX13" fmla="*/ 10379970 w 12519855"/>
              <a:gd name="connsiteY13" fmla="*/ 1550910 h 1805434"/>
              <a:gd name="connsiteX14" fmla="*/ 10210288 w 12519855"/>
              <a:gd name="connsiteY14" fmla="*/ 1569764 h 1805434"/>
              <a:gd name="connsiteX15" fmla="*/ 10087739 w 12519855"/>
              <a:gd name="connsiteY15" fmla="*/ 1588617 h 1805434"/>
              <a:gd name="connsiteX16" fmla="*/ 9965191 w 12519855"/>
              <a:gd name="connsiteY16" fmla="*/ 1588617 h 1805434"/>
              <a:gd name="connsiteX17" fmla="*/ 9861496 w 12519855"/>
              <a:gd name="connsiteY17" fmla="*/ 1588617 h 1805434"/>
              <a:gd name="connsiteX18" fmla="*/ 9701240 w 12519855"/>
              <a:gd name="connsiteY18" fmla="*/ 1607471 h 1805434"/>
              <a:gd name="connsiteX19" fmla="*/ 9588118 w 12519855"/>
              <a:gd name="connsiteY19" fmla="*/ 1616898 h 1805434"/>
              <a:gd name="connsiteX20" fmla="*/ 9305314 w 12519855"/>
              <a:gd name="connsiteY20" fmla="*/ 1645178 h 1805434"/>
              <a:gd name="connsiteX21" fmla="*/ 9116778 w 12519855"/>
              <a:gd name="connsiteY21" fmla="*/ 1654605 h 1805434"/>
              <a:gd name="connsiteX22" fmla="*/ 8975376 w 12519855"/>
              <a:gd name="connsiteY22" fmla="*/ 1664032 h 1805434"/>
              <a:gd name="connsiteX23" fmla="*/ 8749133 w 12519855"/>
              <a:gd name="connsiteY23" fmla="*/ 1673459 h 1805434"/>
              <a:gd name="connsiteX24" fmla="*/ 8579450 w 12519855"/>
              <a:gd name="connsiteY24" fmla="*/ 1682886 h 1805434"/>
              <a:gd name="connsiteX25" fmla="*/ 8334354 w 12519855"/>
              <a:gd name="connsiteY25" fmla="*/ 1701739 h 1805434"/>
              <a:gd name="connsiteX26" fmla="*/ 8126964 w 12519855"/>
              <a:gd name="connsiteY26" fmla="*/ 1711166 h 1805434"/>
              <a:gd name="connsiteX27" fmla="*/ 7938428 w 12519855"/>
              <a:gd name="connsiteY27" fmla="*/ 1711166 h 1805434"/>
              <a:gd name="connsiteX28" fmla="*/ 7712184 w 12519855"/>
              <a:gd name="connsiteY28" fmla="*/ 1720593 h 1805434"/>
              <a:gd name="connsiteX29" fmla="*/ 7448234 w 12519855"/>
              <a:gd name="connsiteY29" fmla="*/ 1720593 h 1805434"/>
              <a:gd name="connsiteX30" fmla="*/ 7108869 w 12519855"/>
              <a:gd name="connsiteY30" fmla="*/ 1711166 h 1805434"/>
              <a:gd name="connsiteX31" fmla="*/ 6646956 w 12519855"/>
              <a:gd name="connsiteY31" fmla="*/ 1682886 h 1805434"/>
              <a:gd name="connsiteX32" fmla="*/ 6175615 w 12519855"/>
              <a:gd name="connsiteY32" fmla="*/ 1654605 h 1805434"/>
              <a:gd name="connsiteX33" fmla="*/ 5723129 w 12519855"/>
              <a:gd name="connsiteY33" fmla="*/ 1598044 h 1805434"/>
              <a:gd name="connsiteX34" fmla="*/ 5289496 w 12519855"/>
              <a:gd name="connsiteY34" fmla="*/ 1541483 h 1805434"/>
              <a:gd name="connsiteX35" fmla="*/ 4723888 w 12519855"/>
              <a:gd name="connsiteY35" fmla="*/ 1475496 h 1805434"/>
              <a:gd name="connsiteX36" fmla="*/ 3828341 w 12519855"/>
              <a:gd name="connsiteY36" fmla="*/ 1390655 h 1805434"/>
              <a:gd name="connsiteX37" fmla="*/ 3300440 w 12519855"/>
              <a:gd name="connsiteY37" fmla="*/ 1334094 h 1805434"/>
              <a:gd name="connsiteX38" fmla="*/ 2951648 w 12519855"/>
              <a:gd name="connsiteY38" fmla="*/ 1324667 h 1805434"/>
              <a:gd name="connsiteX39" fmla="*/ 2649991 w 12519855"/>
              <a:gd name="connsiteY39" fmla="*/ 1343521 h 1805434"/>
              <a:gd name="connsiteX40" fmla="*/ 2404894 w 12519855"/>
              <a:gd name="connsiteY40" fmla="*/ 1352947 h 1805434"/>
              <a:gd name="connsiteX41" fmla="*/ 2056102 w 12519855"/>
              <a:gd name="connsiteY41" fmla="*/ 1400081 h 1805434"/>
              <a:gd name="connsiteX42" fmla="*/ 1773298 w 12519855"/>
              <a:gd name="connsiteY42" fmla="*/ 1437789 h 1805434"/>
              <a:gd name="connsiteX43" fmla="*/ 1565908 w 12519855"/>
              <a:gd name="connsiteY43" fmla="*/ 1475496 h 1805434"/>
              <a:gd name="connsiteX44" fmla="*/ 1358518 w 12519855"/>
              <a:gd name="connsiteY44" fmla="*/ 1513203 h 1805434"/>
              <a:gd name="connsiteX45" fmla="*/ 1103995 w 12519855"/>
              <a:gd name="connsiteY45" fmla="*/ 1579191 h 1805434"/>
              <a:gd name="connsiteX46" fmla="*/ 906032 w 12519855"/>
              <a:gd name="connsiteY46" fmla="*/ 1626325 h 1805434"/>
              <a:gd name="connsiteX47" fmla="*/ 726923 w 12519855"/>
              <a:gd name="connsiteY47" fmla="*/ 1682886 h 1805434"/>
              <a:gd name="connsiteX48" fmla="*/ 462972 w 12519855"/>
              <a:gd name="connsiteY48" fmla="*/ 1767727 h 1805434"/>
              <a:gd name="connsiteX49" fmla="*/ 321570 w 12519855"/>
              <a:gd name="connsiteY49" fmla="*/ 1805434 h 1805434"/>
              <a:gd name="connsiteX50" fmla="*/ 312144 w 12519855"/>
              <a:gd name="connsiteY50" fmla="*/ 800161 h 1805434"/>
              <a:gd name="connsiteX51" fmla="*/ 302716 w 12519855"/>
              <a:gd name="connsiteY51" fmla="*/ 4914 h 1805434"/>
              <a:gd name="connsiteX0" fmla="*/ 302716 w 12519855"/>
              <a:gd name="connsiteY0" fmla="*/ 83478 h 1883998"/>
              <a:gd name="connsiteX1" fmla="*/ 1301958 w 12519855"/>
              <a:gd name="connsiteY1" fmla="*/ 86872 h 1883998"/>
              <a:gd name="connsiteX2" fmla="*/ 12510428 w 12519855"/>
              <a:gd name="connsiteY2" fmla="*/ 102332 h 1883998"/>
              <a:gd name="connsiteX3" fmla="*/ 12519855 w 12519855"/>
              <a:gd name="connsiteY3" fmla="*/ 1422085 h 1883998"/>
              <a:gd name="connsiteX4" fmla="*/ 12265331 w 12519855"/>
              <a:gd name="connsiteY4" fmla="*/ 1450365 h 1883998"/>
              <a:gd name="connsiteX5" fmla="*/ 12001380 w 12519855"/>
              <a:gd name="connsiteY5" fmla="*/ 1488072 h 1883998"/>
              <a:gd name="connsiteX6" fmla="*/ 11643162 w 12519855"/>
              <a:gd name="connsiteY6" fmla="*/ 1506926 h 1883998"/>
              <a:gd name="connsiteX7" fmla="*/ 11350931 w 12519855"/>
              <a:gd name="connsiteY7" fmla="*/ 1544633 h 1883998"/>
              <a:gd name="connsiteX8" fmla="*/ 11190675 w 12519855"/>
              <a:gd name="connsiteY8" fmla="*/ 1563487 h 1883998"/>
              <a:gd name="connsiteX9" fmla="*/ 11020993 w 12519855"/>
              <a:gd name="connsiteY9" fmla="*/ 1582340 h 1883998"/>
              <a:gd name="connsiteX10" fmla="*/ 10889017 w 12519855"/>
              <a:gd name="connsiteY10" fmla="*/ 1591767 h 1883998"/>
              <a:gd name="connsiteX11" fmla="*/ 10775896 w 12519855"/>
              <a:gd name="connsiteY11" fmla="*/ 1601194 h 1883998"/>
              <a:gd name="connsiteX12" fmla="*/ 10606213 w 12519855"/>
              <a:gd name="connsiteY12" fmla="*/ 1620047 h 1883998"/>
              <a:gd name="connsiteX13" fmla="*/ 10483665 w 12519855"/>
              <a:gd name="connsiteY13" fmla="*/ 1629474 h 1883998"/>
              <a:gd name="connsiteX14" fmla="*/ 10379970 w 12519855"/>
              <a:gd name="connsiteY14" fmla="*/ 1629474 h 1883998"/>
              <a:gd name="connsiteX15" fmla="*/ 10210288 w 12519855"/>
              <a:gd name="connsiteY15" fmla="*/ 1648328 h 1883998"/>
              <a:gd name="connsiteX16" fmla="*/ 10087739 w 12519855"/>
              <a:gd name="connsiteY16" fmla="*/ 1667181 h 1883998"/>
              <a:gd name="connsiteX17" fmla="*/ 9965191 w 12519855"/>
              <a:gd name="connsiteY17" fmla="*/ 1667181 h 1883998"/>
              <a:gd name="connsiteX18" fmla="*/ 9861496 w 12519855"/>
              <a:gd name="connsiteY18" fmla="*/ 1667181 h 1883998"/>
              <a:gd name="connsiteX19" fmla="*/ 9701240 w 12519855"/>
              <a:gd name="connsiteY19" fmla="*/ 1686035 h 1883998"/>
              <a:gd name="connsiteX20" fmla="*/ 9588118 w 12519855"/>
              <a:gd name="connsiteY20" fmla="*/ 1695462 h 1883998"/>
              <a:gd name="connsiteX21" fmla="*/ 9305314 w 12519855"/>
              <a:gd name="connsiteY21" fmla="*/ 1723742 h 1883998"/>
              <a:gd name="connsiteX22" fmla="*/ 9116778 w 12519855"/>
              <a:gd name="connsiteY22" fmla="*/ 1733169 h 1883998"/>
              <a:gd name="connsiteX23" fmla="*/ 8975376 w 12519855"/>
              <a:gd name="connsiteY23" fmla="*/ 1742596 h 1883998"/>
              <a:gd name="connsiteX24" fmla="*/ 8749133 w 12519855"/>
              <a:gd name="connsiteY24" fmla="*/ 1752023 h 1883998"/>
              <a:gd name="connsiteX25" fmla="*/ 8579450 w 12519855"/>
              <a:gd name="connsiteY25" fmla="*/ 1761450 h 1883998"/>
              <a:gd name="connsiteX26" fmla="*/ 8334354 w 12519855"/>
              <a:gd name="connsiteY26" fmla="*/ 1780303 h 1883998"/>
              <a:gd name="connsiteX27" fmla="*/ 8126964 w 12519855"/>
              <a:gd name="connsiteY27" fmla="*/ 1789730 h 1883998"/>
              <a:gd name="connsiteX28" fmla="*/ 7938428 w 12519855"/>
              <a:gd name="connsiteY28" fmla="*/ 1789730 h 1883998"/>
              <a:gd name="connsiteX29" fmla="*/ 7712184 w 12519855"/>
              <a:gd name="connsiteY29" fmla="*/ 1799157 h 1883998"/>
              <a:gd name="connsiteX30" fmla="*/ 7448234 w 12519855"/>
              <a:gd name="connsiteY30" fmla="*/ 1799157 h 1883998"/>
              <a:gd name="connsiteX31" fmla="*/ 7108869 w 12519855"/>
              <a:gd name="connsiteY31" fmla="*/ 1789730 h 1883998"/>
              <a:gd name="connsiteX32" fmla="*/ 6646956 w 12519855"/>
              <a:gd name="connsiteY32" fmla="*/ 1761450 h 1883998"/>
              <a:gd name="connsiteX33" fmla="*/ 6175615 w 12519855"/>
              <a:gd name="connsiteY33" fmla="*/ 1733169 h 1883998"/>
              <a:gd name="connsiteX34" fmla="*/ 5723129 w 12519855"/>
              <a:gd name="connsiteY34" fmla="*/ 1676608 h 1883998"/>
              <a:gd name="connsiteX35" fmla="*/ 5289496 w 12519855"/>
              <a:gd name="connsiteY35" fmla="*/ 1620047 h 1883998"/>
              <a:gd name="connsiteX36" fmla="*/ 4723888 w 12519855"/>
              <a:gd name="connsiteY36" fmla="*/ 1554060 h 1883998"/>
              <a:gd name="connsiteX37" fmla="*/ 3828341 w 12519855"/>
              <a:gd name="connsiteY37" fmla="*/ 1469219 h 1883998"/>
              <a:gd name="connsiteX38" fmla="*/ 3300440 w 12519855"/>
              <a:gd name="connsiteY38" fmla="*/ 1412658 h 1883998"/>
              <a:gd name="connsiteX39" fmla="*/ 2951648 w 12519855"/>
              <a:gd name="connsiteY39" fmla="*/ 1403231 h 1883998"/>
              <a:gd name="connsiteX40" fmla="*/ 2649991 w 12519855"/>
              <a:gd name="connsiteY40" fmla="*/ 1422085 h 1883998"/>
              <a:gd name="connsiteX41" fmla="*/ 2404894 w 12519855"/>
              <a:gd name="connsiteY41" fmla="*/ 1431511 h 1883998"/>
              <a:gd name="connsiteX42" fmla="*/ 2056102 w 12519855"/>
              <a:gd name="connsiteY42" fmla="*/ 1478645 h 1883998"/>
              <a:gd name="connsiteX43" fmla="*/ 1773298 w 12519855"/>
              <a:gd name="connsiteY43" fmla="*/ 1516353 h 1883998"/>
              <a:gd name="connsiteX44" fmla="*/ 1565908 w 12519855"/>
              <a:gd name="connsiteY44" fmla="*/ 1554060 h 1883998"/>
              <a:gd name="connsiteX45" fmla="*/ 1358518 w 12519855"/>
              <a:gd name="connsiteY45" fmla="*/ 1591767 h 1883998"/>
              <a:gd name="connsiteX46" fmla="*/ 1103995 w 12519855"/>
              <a:gd name="connsiteY46" fmla="*/ 1657755 h 1883998"/>
              <a:gd name="connsiteX47" fmla="*/ 906032 w 12519855"/>
              <a:gd name="connsiteY47" fmla="*/ 1704889 h 1883998"/>
              <a:gd name="connsiteX48" fmla="*/ 726923 w 12519855"/>
              <a:gd name="connsiteY48" fmla="*/ 1761450 h 1883998"/>
              <a:gd name="connsiteX49" fmla="*/ 462972 w 12519855"/>
              <a:gd name="connsiteY49" fmla="*/ 1846291 h 1883998"/>
              <a:gd name="connsiteX50" fmla="*/ 321570 w 12519855"/>
              <a:gd name="connsiteY50" fmla="*/ 1883998 h 1883998"/>
              <a:gd name="connsiteX51" fmla="*/ 312144 w 12519855"/>
              <a:gd name="connsiteY51" fmla="*/ 878725 h 1883998"/>
              <a:gd name="connsiteX52" fmla="*/ 302716 w 12519855"/>
              <a:gd name="connsiteY52" fmla="*/ 83478 h 1883998"/>
              <a:gd name="connsiteX0" fmla="*/ 647773 w 12864912"/>
              <a:gd name="connsiteY0" fmla="*/ 80926 h 1881446"/>
              <a:gd name="connsiteX1" fmla="*/ 987139 w 12864912"/>
              <a:gd name="connsiteY1" fmla="*/ 93747 h 1881446"/>
              <a:gd name="connsiteX2" fmla="*/ 12855485 w 12864912"/>
              <a:gd name="connsiteY2" fmla="*/ 99780 h 1881446"/>
              <a:gd name="connsiteX3" fmla="*/ 12864912 w 12864912"/>
              <a:gd name="connsiteY3" fmla="*/ 1419533 h 1881446"/>
              <a:gd name="connsiteX4" fmla="*/ 12610388 w 12864912"/>
              <a:gd name="connsiteY4" fmla="*/ 1447813 h 1881446"/>
              <a:gd name="connsiteX5" fmla="*/ 12346437 w 12864912"/>
              <a:gd name="connsiteY5" fmla="*/ 1485520 h 1881446"/>
              <a:gd name="connsiteX6" fmla="*/ 11988219 w 12864912"/>
              <a:gd name="connsiteY6" fmla="*/ 1504374 h 1881446"/>
              <a:gd name="connsiteX7" fmla="*/ 11695988 w 12864912"/>
              <a:gd name="connsiteY7" fmla="*/ 1542081 h 1881446"/>
              <a:gd name="connsiteX8" fmla="*/ 11535732 w 12864912"/>
              <a:gd name="connsiteY8" fmla="*/ 1560935 h 1881446"/>
              <a:gd name="connsiteX9" fmla="*/ 11366050 w 12864912"/>
              <a:gd name="connsiteY9" fmla="*/ 1579788 h 1881446"/>
              <a:gd name="connsiteX10" fmla="*/ 11234074 w 12864912"/>
              <a:gd name="connsiteY10" fmla="*/ 1589215 h 1881446"/>
              <a:gd name="connsiteX11" fmla="*/ 11120953 w 12864912"/>
              <a:gd name="connsiteY11" fmla="*/ 1598642 h 1881446"/>
              <a:gd name="connsiteX12" fmla="*/ 10951270 w 12864912"/>
              <a:gd name="connsiteY12" fmla="*/ 1617495 h 1881446"/>
              <a:gd name="connsiteX13" fmla="*/ 10828722 w 12864912"/>
              <a:gd name="connsiteY13" fmla="*/ 1626922 h 1881446"/>
              <a:gd name="connsiteX14" fmla="*/ 10725027 w 12864912"/>
              <a:gd name="connsiteY14" fmla="*/ 1626922 h 1881446"/>
              <a:gd name="connsiteX15" fmla="*/ 10555345 w 12864912"/>
              <a:gd name="connsiteY15" fmla="*/ 1645776 h 1881446"/>
              <a:gd name="connsiteX16" fmla="*/ 10432796 w 12864912"/>
              <a:gd name="connsiteY16" fmla="*/ 1664629 h 1881446"/>
              <a:gd name="connsiteX17" fmla="*/ 10310248 w 12864912"/>
              <a:gd name="connsiteY17" fmla="*/ 1664629 h 1881446"/>
              <a:gd name="connsiteX18" fmla="*/ 10206553 w 12864912"/>
              <a:gd name="connsiteY18" fmla="*/ 1664629 h 1881446"/>
              <a:gd name="connsiteX19" fmla="*/ 10046297 w 12864912"/>
              <a:gd name="connsiteY19" fmla="*/ 1683483 h 1881446"/>
              <a:gd name="connsiteX20" fmla="*/ 9933175 w 12864912"/>
              <a:gd name="connsiteY20" fmla="*/ 1692910 h 1881446"/>
              <a:gd name="connsiteX21" fmla="*/ 9650371 w 12864912"/>
              <a:gd name="connsiteY21" fmla="*/ 1721190 h 1881446"/>
              <a:gd name="connsiteX22" fmla="*/ 9461835 w 12864912"/>
              <a:gd name="connsiteY22" fmla="*/ 1730617 h 1881446"/>
              <a:gd name="connsiteX23" fmla="*/ 9320433 w 12864912"/>
              <a:gd name="connsiteY23" fmla="*/ 1740044 h 1881446"/>
              <a:gd name="connsiteX24" fmla="*/ 9094190 w 12864912"/>
              <a:gd name="connsiteY24" fmla="*/ 1749471 h 1881446"/>
              <a:gd name="connsiteX25" fmla="*/ 8924507 w 12864912"/>
              <a:gd name="connsiteY25" fmla="*/ 1758898 h 1881446"/>
              <a:gd name="connsiteX26" fmla="*/ 8679411 w 12864912"/>
              <a:gd name="connsiteY26" fmla="*/ 1777751 h 1881446"/>
              <a:gd name="connsiteX27" fmla="*/ 8472021 w 12864912"/>
              <a:gd name="connsiteY27" fmla="*/ 1787178 h 1881446"/>
              <a:gd name="connsiteX28" fmla="*/ 8283485 w 12864912"/>
              <a:gd name="connsiteY28" fmla="*/ 1787178 h 1881446"/>
              <a:gd name="connsiteX29" fmla="*/ 8057241 w 12864912"/>
              <a:gd name="connsiteY29" fmla="*/ 1796605 h 1881446"/>
              <a:gd name="connsiteX30" fmla="*/ 7793291 w 12864912"/>
              <a:gd name="connsiteY30" fmla="*/ 1796605 h 1881446"/>
              <a:gd name="connsiteX31" fmla="*/ 7453926 w 12864912"/>
              <a:gd name="connsiteY31" fmla="*/ 1787178 h 1881446"/>
              <a:gd name="connsiteX32" fmla="*/ 6992013 w 12864912"/>
              <a:gd name="connsiteY32" fmla="*/ 1758898 h 1881446"/>
              <a:gd name="connsiteX33" fmla="*/ 6520672 w 12864912"/>
              <a:gd name="connsiteY33" fmla="*/ 1730617 h 1881446"/>
              <a:gd name="connsiteX34" fmla="*/ 6068186 w 12864912"/>
              <a:gd name="connsiteY34" fmla="*/ 1674056 h 1881446"/>
              <a:gd name="connsiteX35" fmla="*/ 5634553 w 12864912"/>
              <a:gd name="connsiteY35" fmla="*/ 1617495 h 1881446"/>
              <a:gd name="connsiteX36" fmla="*/ 5068945 w 12864912"/>
              <a:gd name="connsiteY36" fmla="*/ 1551508 h 1881446"/>
              <a:gd name="connsiteX37" fmla="*/ 4173398 w 12864912"/>
              <a:gd name="connsiteY37" fmla="*/ 1466667 h 1881446"/>
              <a:gd name="connsiteX38" fmla="*/ 3645497 w 12864912"/>
              <a:gd name="connsiteY38" fmla="*/ 1410106 h 1881446"/>
              <a:gd name="connsiteX39" fmla="*/ 3296705 w 12864912"/>
              <a:gd name="connsiteY39" fmla="*/ 1400679 h 1881446"/>
              <a:gd name="connsiteX40" fmla="*/ 2995048 w 12864912"/>
              <a:gd name="connsiteY40" fmla="*/ 1419533 h 1881446"/>
              <a:gd name="connsiteX41" fmla="*/ 2749951 w 12864912"/>
              <a:gd name="connsiteY41" fmla="*/ 1428959 h 1881446"/>
              <a:gd name="connsiteX42" fmla="*/ 2401159 w 12864912"/>
              <a:gd name="connsiteY42" fmla="*/ 1476093 h 1881446"/>
              <a:gd name="connsiteX43" fmla="*/ 2118355 w 12864912"/>
              <a:gd name="connsiteY43" fmla="*/ 1513801 h 1881446"/>
              <a:gd name="connsiteX44" fmla="*/ 1910965 w 12864912"/>
              <a:gd name="connsiteY44" fmla="*/ 1551508 h 1881446"/>
              <a:gd name="connsiteX45" fmla="*/ 1703575 w 12864912"/>
              <a:gd name="connsiteY45" fmla="*/ 1589215 h 1881446"/>
              <a:gd name="connsiteX46" fmla="*/ 1449052 w 12864912"/>
              <a:gd name="connsiteY46" fmla="*/ 1655203 h 1881446"/>
              <a:gd name="connsiteX47" fmla="*/ 1251089 w 12864912"/>
              <a:gd name="connsiteY47" fmla="*/ 1702337 h 1881446"/>
              <a:gd name="connsiteX48" fmla="*/ 1071980 w 12864912"/>
              <a:gd name="connsiteY48" fmla="*/ 1758898 h 1881446"/>
              <a:gd name="connsiteX49" fmla="*/ 808029 w 12864912"/>
              <a:gd name="connsiteY49" fmla="*/ 1843739 h 1881446"/>
              <a:gd name="connsiteX50" fmla="*/ 666627 w 12864912"/>
              <a:gd name="connsiteY50" fmla="*/ 1881446 h 1881446"/>
              <a:gd name="connsiteX51" fmla="*/ 657201 w 12864912"/>
              <a:gd name="connsiteY51" fmla="*/ 876173 h 1881446"/>
              <a:gd name="connsiteX52" fmla="*/ 647773 w 12864912"/>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169352 w 12386491"/>
              <a:gd name="connsiteY0" fmla="*/ 80926 h 1881446"/>
              <a:gd name="connsiteX1" fmla="*/ 508718 w 12386491"/>
              <a:gd name="connsiteY1" fmla="*/ 93747 h 1881446"/>
              <a:gd name="connsiteX2" fmla="*/ 12377064 w 12386491"/>
              <a:gd name="connsiteY2" fmla="*/ 99780 h 1881446"/>
              <a:gd name="connsiteX3" fmla="*/ 12386491 w 12386491"/>
              <a:gd name="connsiteY3" fmla="*/ 1419533 h 1881446"/>
              <a:gd name="connsiteX4" fmla="*/ 12131967 w 12386491"/>
              <a:gd name="connsiteY4" fmla="*/ 1447813 h 1881446"/>
              <a:gd name="connsiteX5" fmla="*/ 11868016 w 12386491"/>
              <a:gd name="connsiteY5" fmla="*/ 1485520 h 1881446"/>
              <a:gd name="connsiteX6" fmla="*/ 11509798 w 12386491"/>
              <a:gd name="connsiteY6" fmla="*/ 1504374 h 1881446"/>
              <a:gd name="connsiteX7" fmla="*/ 11217567 w 12386491"/>
              <a:gd name="connsiteY7" fmla="*/ 1542081 h 1881446"/>
              <a:gd name="connsiteX8" fmla="*/ 11057311 w 12386491"/>
              <a:gd name="connsiteY8" fmla="*/ 1560935 h 1881446"/>
              <a:gd name="connsiteX9" fmla="*/ 10887629 w 12386491"/>
              <a:gd name="connsiteY9" fmla="*/ 1579788 h 1881446"/>
              <a:gd name="connsiteX10" fmla="*/ 10755653 w 12386491"/>
              <a:gd name="connsiteY10" fmla="*/ 1589215 h 1881446"/>
              <a:gd name="connsiteX11" fmla="*/ 10642532 w 12386491"/>
              <a:gd name="connsiteY11" fmla="*/ 1598642 h 1881446"/>
              <a:gd name="connsiteX12" fmla="*/ 10472849 w 12386491"/>
              <a:gd name="connsiteY12" fmla="*/ 1617495 h 1881446"/>
              <a:gd name="connsiteX13" fmla="*/ 10350301 w 12386491"/>
              <a:gd name="connsiteY13" fmla="*/ 1626922 h 1881446"/>
              <a:gd name="connsiteX14" fmla="*/ 10246606 w 12386491"/>
              <a:gd name="connsiteY14" fmla="*/ 1626922 h 1881446"/>
              <a:gd name="connsiteX15" fmla="*/ 10076924 w 12386491"/>
              <a:gd name="connsiteY15" fmla="*/ 1645776 h 1881446"/>
              <a:gd name="connsiteX16" fmla="*/ 9954375 w 12386491"/>
              <a:gd name="connsiteY16" fmla="*/ 1664629 h 1881446"/>
              <a:gd name="connsiteX17" fmla="*/ 9831827 w 12386491"/>
              <a:gd name="connsiteY17" fmla="*/ 1664629 h 1881446"/>
              <a:gd name="connsiteX18" fmla="*/ 9728132 w 12386491"/>
              <a:gd name="connsiteY18" fmla="*/ 1664629 h 1881446"/>
              <a:gd name="connsiteX19" fmla="*/ 9567876 w 12386491"/>
              <a:gd name="connsiteY19" fmla="*/ 1683483 h 1881446"/>
              <a:gd name="connsiteX20" fmla="*/ 9454754 w 12386491"/>
              <a:gd name="connsiteY20" fmla="*/ 1692910 h 1881446"/>
              <a:gd name="connsiteX21" fmla="*/ 9171950 w 12386491"/>
              <a:gd name="connsiteY21" fmla="*/ 1721190 h 1881446"/>
              <a:gd name="connsiteX22" fmla="*/ 8983414 w 12386491"/>
              <a:gd name="connsiteY22" fmla="*/ 1730617 h 1881446"/>
              <a:gd name="connsiteX23" fmla="*/ 8842012 w 12386491"/>
              <a:gd name="connsiteY23" fmla="*/ 1740044 h 1881446"/>
              <a:gd name="connsiteX24" fmla="*/ 8615769 w 12386491"/>
              <a:gd name="connsiteY24" fmla="*/ 1749471 h 1881446"/>
              <a:gd name="connsiteX25" fmla="*/ 8446086 w 12386491"/>
              <a:gd name="connsiteY25" fmla="*/ 1758898 h 1881446"/>
              <a:gd name="connsiteX26" fmla="*/ 8200990 w 12386491"/>
              <a:gd name="connsiteY26" fmla="*/ 1777751 h 1881446"/>
              <a:gd name="connsiteX27" fmla="*/ 7993600 w 12386491"/>
              <a:gd name="connsiteY27" fmla="*/ 1787178 h 1881446"/>
              <a:gd name="connsiteX28" fmla="*/ 7805064 w 12386491"/>
              <a:gd name="connsiteY28" fmla="*/ 1787178 h 1881446"/>
              <a:gd name="connsiteX29" fmla="*/ 7578820 w 12386491"/>
              <a:gd name="connsiteY29" fmla="*/ 1796605 h 1881446"/>
              <a:gd name="connsiteX30" fmla="*/ 7314870 w 12386491"/>
              <a:gd name="connsiteY30" fmla="*/ 1796605 h 1881446"/>
              <a:gd name="connsiteX31" fmla="*/ 6975505 w 12386491"/>
              <a:gd name="connsiteY31" fmla="*/ 1787178 h 1881446"/>
              <a:gd name="connsiteX32" fmla="*/ 6513592 w 12386491"/>
              <a:gd name="connsiteY32" fmla="*/ 1758898 h 1881446"/>
              <a:gd name="connsiteX33" fmla="*/ 6042251 w 12386491"/>
              <a:gd name="connsiteY33" fmla="*/ 1730617 h 1881446"/>
              <a:gd name="connsiteX34" fmla="*/ 5589765 w 12386491"/>
              <a:gd name="connsiteY34" fmla="*/ 1674056 h 1881446"/>
              <a:gd name="connsiteX35" fmla="*/ 5156132 w 12386491"/>
              <a:gd name="connsiteY35" fmla="*/ 1617495 h 1881446"/>
              <a:gd name="connsiteX36" fmla="*/ 4590524 w 12386491"/>
              <a:gd name="connsiteY36" fmla="*/ 1551508 h 1881446"/>
              <a:gd name="connsiteX37" fmla="*/ 3694977 w 12386491"/>
              <a:gd name="connsiteY37" fmla="*/ 1466667 h 1881446"/>
              <a:gd name="connsiteX38" fmla="*/ 3167076 w 12386491"/>
              <a:gd name="connsiteY38" fmla="*/ 1410106 h 1881446"/>
              <a:gd name="connsiteX39" fmla="*/ 2818284 w 12386491"/>
              <a:gd name="connsiteY39" fmla="*/ 1400679 h 1881446"/>
              <a:gd name="connsiteX40" fmla="*/ 2516627 w 12386491"/>
              <a:gd name="connsiteY40" fmla="*/ 1419533 h 1881446"/>
              <a:gd name="connsiteX41" fmla="*/ 2271530 w 12386491"/>
              <a:gd name="connsiteY41" fmla="*/ 1428959 h 1881446"/>
              <a:gd name="connsiteX42" fmla="*/ 1922738 w 12386491"/>
              <a:gd name="connsiteY42" fmla="*/ 1476093 h 1881446"/>
              <a:gd name="connsiteX43" fmla="*/ 1639934 w 12386491"/>
              <a:gd name="connsiteY43" fmla="*/ 1513801 h 1881446"/>
              <a:gd name="connsiteX44" fmla="*/ 1432544 w 12386491"/>
              <a:gd name="connsiteY44" fmla="*/ 1551508 h 1881446"/>
              <a:gd name="connsiteX45" fmla="*/ 1225154 w 12386491"/>
              <a:gd name="connsiteY45" fmla="*/ 1589215 h 1881446"/>
              <a:gd name="connsiteX46" fmla="*/ 970631 w 12386491"/>
              <a:gd name="connsiteY46" fmla="*/ 1655203 h 1881446"/>
              <a:gd name="connsiteX47" fmla="*/ 772668 w 12386491"/>
              <a:gd name="connsiteY47" fmla="*/ 1702337 h 1881446"/>
              <a:gd name="connsiteX48" fmla="*/ 593559 w 12386491"/>
              <a:gd name="connsiteY48" fmla="*/ 1758898 h 1881446"/>
              <a:gd name="connsiteX49" fmla="*/ 329608 w 12386491"/>
              <a:gd name="connsiteY49" fmla="*/ 1843739 h 1881446"/>
              <a:gd name="connsiteX50" fmla="*/ 188206 w 12386491"/>
              <a:gd name="connsiteY50" fmla="*/ 1881446 h 1881446"/>
              <a:gd name="connsiteX51" fmla="*/ 178780 w 12386491"/>
              <a:gd name="connsiteY51" fmla="*/ 876173 h 1881446"/>
              <a:gd name="connsiteX52" fmla="*/ 169352 w 12386491"/>
              <a:gd name="connsiteY52" fmla="*/ 80926 h 1881446"/>
              <a:gd name="connsiteX0" fmla="*/ 140029 w 12357168"/>
              <a:gd name="connsiteY0" fmla="*/ 80926 h 1881446"/>
              <a:gd name="connsiteX1" fmla="*/ 479395 w 12357168"/>
              <a:gd name="connsiteY1" fmla="*/ 93747 h 1881446"/>
              <a:gd name="connsiteX2" fmla="*/ 12347741 w 12357168"/>
              <a:gd name="connsiteY2" fmla="*/ 99780 h 1881446"/>
              <a:gd name="connsiteX3" fmla="*/ 12357168 w 12357168"/>
              <a:gd name="connsiteY3" fmla="*/ 1419533 h 1881446"/>
              <a:gd name="connsiteX4" fmla="*/ 12102644 w 12357168"/>
              <a:gd name="connsiteY4" fmla="*/ 1447813 h 1881446"/>
              <a:gd name="connsiteX5" fmla="*/ 11838693 w 12357168"/>
              <a:gd name="connsiteY5" fmla="*/ 1485520 h 1881446"/>
              <a:gd name="connsiteX6" fmla="*/ 11480475 w 12357168"/>
              <a:gd name="connsiteY6" fmla="*/ 1504374 h 1881446"/>
              <a:gd name="connsiteX7" fmla="*/ 11188244 w 12357168"/>
              <a:gd name="connsiteY7" fmla="*/ 1542081 h 1881446"/>
              <a:gd name="connsiteX8" fmla="*/ 11027988 w 12357168"/>
              <a:gd name="connsiteY8" fmla="*/ 1560935 h 1881446"/>
              <a:gd name="connsiteX9" fmla="*/ 10858306 w 12357168"/>
              <a:gd name="connsiteY9" fmla="*/ 1579788 h 1881446"/>
              <a:gd name="connsiteX10" fmla="*/ 10726330 w 12357168"/>
              <a:gd name="connsiteY10" fmla="*/ 1589215 h 1881446"/>
              <a:gd name="connsiteX11" fmla="*/ 10613209 w 12357168"/>
              <a:gd name="connsiteY11" fmla="*/ 1598642 h 1881446"/>
              <a:gd name="connsiteX12" fmla="*/ 10443526 w 12357168"/>
              <a:gd name="connsiteY12" fmla="*/ 1617495 h 1881446"/>
              <a:gd name="connsiteX13" fmla="*/ 10320978 w 12357168"/>
              <a:gd name="connsiteY13" fmla="*/ 1626922 h 1881446"/>
              <a:gd name="connsiteX14" fmla="*/ 10217283 w 12357168"/>
              <a:gd name="connsiteY14" fmla="*/ 1626922 h 1881446"/>
              <a:gd name="connsiteX15" fmla="*/ 10047601 w 12357168"/>
              <a:gd name="connsiteY15" fmla="*/ 1645776 h 1881446"/>
              <a:gd name="connsiteX16" fmla="*/ 9925052 w 12357168"/>
              <a:gd name="connsiteY16" fmla="*/ 1664629 h 1881446"/>
              <a:gd name="connsiteX17" fmla="*/ 9802504 w 12357168"/>
              <a:gd name="connsiteY17" fmla="*/ 1664629 h 1881446"/>
              <a:gd name="connsiteX18" fmla="*/ 9698809 w 12357168"/>
              <a:gd name="connsiteY18" fmla="*/ 1664629 h 1881446"/>
              <a:gd name="connsiteX19" fmla="*/ 9538553 w 12357168"/>
              <a:gd name="connsiteY19" fmla="*/ 1683483 h 1881446"/>
              <a:gd name="connsiteX20" fmla="*/ 9425431 w 12357168"/>
              <a:gd name="connsiteY20" fmla="*/ 1692910 h 1881446"/>
              <a:gd name="connsiteX21" fmla="*/ 9142627 w 12357168"/>
              <a:gd name="connsiteY21" fmla="*/ 1721190 h 1881446"/>
              <a:gd name="connsiteX22" fmla="*/ 8954091 w 12357168"/>
              <a:gd name="connsiteY22" fmla="*/ 1730617 h 1881446"/>
              <a:gd name="connsiteX23" fmla="*/ 8812689 w 12357168"/>
              <a:gd name="connsiteY23" fmla="*/ 1740044 h 1881446"/>
              <a:gd name="connsiteX24" fmla="*/ 8586446 w 12357168"/>
              <a:gd name="connsiteY24" fmla="*/ 1749471 h 1881446"/>
              <a:gd name="connsiteX25" fmla="*/ 8416763 w 12357168"/>
              <a:gd name="connsiteY25" fmla="*/ 1758898 h 1881446"/>
              <a:gd name="connsiteX26" fmla="*/ 8171667 w 12357168"/>
              <a:gd name="connsiteY26" fmla="*/ 1777751 h 1881446"/>
              <a:gd name="connsiteX27" fmla="*/ 7964277 w 12357168"/>
              <a:gd name="connsiteY27" fmla="*/ 1787178 h 1881446"/>
              <a:gd name="connsiteX28" fmla="*/ 7775741 w 12357168"/>
              <a:gd name="connsiteY28" fmla="*/ 1787178 h 1881446"/>
              <a:gd name="connsiteX29" fmla="*/ 7549497 w 12357168"/>
              <a:gd name="connsiteY29" fmla="*/ 1796605 h 1881446"/>
              <a:gd name="connsiteX30" fmla="*/ 7285547 w 12357168"/>
              <a:gd name="connsiteY30" fmla="*/ 1796605 h 1881446"/>
              <a:gd name="connsiteX31" fmla="*/ 6946182 w 12357168"/>
              <a:gd name="connsiteY31" fmla="*/ 1787178 h 1881446"/>
              <a:gd name="connsiteX32" fmla="*/ 6484269 w 12357168"/>
              <a:gd name="connsiteY32" fmla="*/ 1758898 h 1881446"/>
              <a:gd name="connsiteX33" fmla="*/ 6012928 w 12357168"/>
              <a:gd name="connsiteY33" fmla="*/ 1730617 h 1881446"/>
              <a:gd name="connsiteX34" fmla="*/ 5560442 w 12357168"/>
              <a:gd name="connsiteY34" fmla="*/ 1674056 h 1881446"/>
              <a:gd name="connsiteX35" fmla="*/ 5126809 w 12357168"/>
              <a:gd name="connsiteY35" fmla="*/ 1617495 h 1881446"/>
              <a:gd name="connsiteX36" fmla="*/ 4561201 w 12357168"/>
              <a:gd name="connsiteY36" fmla="*/ 1551508 h 1881446"/>
              <a:gd name="connsiteX37" fmla="*/ 3665654 w 12357168"/>
              <a:gd name="connsiteY37" fmla="*/ 1466667 h 1881446"/>
              <a:gd name="connsiteX38" fmla="*/ 3137753 w 12357168"/>
              <a:gd name="connsiteY38" fmla="*/ 1410106 h 1881446"/>
              <a:gd name="connsiteX39" fmla="*/ 2788961 w 12357168"/>
              <a:gd name="connsiteY39" fmla="*/ 1400679 h 1881446"/>
              <a:gd name="connsiteX40" fmla="*/ 2487304 w 12357168"/>
              <a:gd name="connsiteY40" fmla="*/ 1419533 h 1881446"/>
              <a:gd name="connsiteX41" fmla="*/ 2242207 w 12357168"/>
              <a:gd name="connsiteY41" fmla="*/ 1428959 h 1881446"/>
              <a:gd name="connsiteX42" fmla="*/ 1893415 w 12357168"/>
              <a:gd name="connsiteY42" fmla="*/ 1476093 h 1881446"/>
              <a:gd name="connsiteX43" fmla="*/ 1610611 w 12357168"/>
              <a:gd name="connsiteY43" fmla="*/ 1513801 h 1881446"/>
              <a:gd name="connsiteX44" fmla="*/ 1403221 w 12357168"/>
              <a:gd name="connsiteY44" fmla="*/ 1551508 h 1881446"/>
              <a:gd name="connsiteX45" fmla="*/ 1195831 w 12357168"/>
              <a:gd name="connsiteY45" fmla="*/ 1589215 h 1881446"/>
              <a:gd name="connsiteX46" fmla="*/ 941308 w 12357168"/>
              <a:gd name="connsiteY46" fmla="*/ 1655203 h 1881446"/>
              <a:gd name="connsiteX47" fmla="*/ 743345 w 12357168"/>
              <a:gd name="connsiteY47" fmla="*/ 1702337 h 1881446"/>
              <a:gd name="connsiteX48" fmla="*/ 564236 w 12357168"/>
              <a:gd name="connsiteY48" fmla="*/ 1758898 h 1881446"/>
              <a:gd name="connsiteX49" fmla="*/ 300285 w 12357168"/>
              <a:gd name="connsiteY49" fmla="*/ 1843739 h 1881446"/>
              <a:gd name="connsiteX50" fmla="*/ 158883 w 12357168"/>
              <a:gd name="connsiteY50" fmla="*/ 1881446 h 1881446"/>
              <a:gd name="connsiteX51" fmla="*/ 149457 w 12357168"/>
              <a:gd name="connsiteY51" fmla="*/ 876173 h 1881446"/>
              <a:gd name="connsiteX52" fmla="*/ 140029 w 12357168"/>
              <a:gd name="connsiteY52" fmla="*/ 80926 h 1881446"/>
              <a:gd name="connsiteX0" fmla="*/ 42303 w 12259442"/>
              <a:gd name="connsiteY0" fmla="*/ 80926 h 1881446"/>
              <a:gd name="connsiteX1" fmla="*/ 381669 w 12259442"/>
              <a:gd name="connsiteY1" fmla="*/ 93747 h 1881446"/>
              <a:gd name="connsiteX2" fmla="*/ 12250015 w 12259442"/>
              <a:gd name="connsiteY2" fmla="*/ 99780 h 1881446"/>
              <a:gd name="connsiteX3" fmla="*/ 12259442 w 12259442"/>
              <a:gd name="connsiteY3" fmla="*/ 1419533 h 1881446"/>
              <a:gd name="connsiteX4" fmla="*/ 12004918 w 12259442"/>
              <a:gd name="connsiteY4" fmla="*/ 1447813 h 1881446"/>
              <a:gd name="connsiteX5" fmla="*/ 11740967 w 12259442"/>
              <a:gd name="connsiteY5" fmla="*/ 1485520 h 1881446"/>
              <a:gd name="connsiteX6" fmla="*/ 11382749 w 12259442"/>
              <a:gd name="connsiteY6" fmla="*/ 1504374 h 1881446"/>
              <a:gd name="connsiteX7" fmla="*/ 11090518 w 12259442"/>
              <a:gd name="connsiteY7" fmla="*/ 1542081 h 1881446"/>
              <a:gd name="connsiteX8" fmla="*/ 10930262 w 12259442"/>
              <a:gd name="connsiteY8" fmla="*/ 1560935 h 1881446"/>
              <a:gd name="connsiteX9" fmla="*/ 10760580 w 12259442"/>
              <a:gd name="connsiteY9" fmla="*/ 1579788 h 1881446"/>
              <a:gd name="connsiteX10" fmla="*/ 10628604 w 12259442"/>
              <a:gd name="connsiteY10" fmla="*/ 1589215 h 1881446"/>
              <a:gd name="connsiteX11" fmla="*/ 10515483 w 12259442"/>
              <a:gd name="connsiteY11" fmla="*/ 1598642 h 1881446"/>
              <a:gd name="connsiteX12" fmla="*/ 10345800 w 12259442"/>
              <a:gd name="connsiteY12" fmla="*/ 1617495 h 1881446"/>
              <a:gd name="connsiteX13" fmla="*/ 10223252 w 12259442"/>
              <a:gd name="connsiteY13" fmla="*/ 1626922 h 1881446"/>
              <a:gd name="connsiteX14" fmla="*/ 10119557 w 12259442"/>
              <a:gd name="connsiteY14" fmla="*/ 1626922 h 1881446"/>
              <a:gd name="connsiteX15" fmla="*/ 9949875 w 12259442"/>
              <a:gd name="connsiteY15" fmla="*/ 1645776 h 1881446"/>
              <a:gd name="connsiteX16" fmla="*/ 9827326 w 12259442"/>
              <a:gd name="connsiteY16" fmla="*/ 1664629 h 1881446"/>
              <a:gd name="connsiteX17" fmla="*/ 9704778 w 12259442"/>
              <a:gd name="connsiteY17" fmla="*/ 1664629 h 1881446"/>
              <a:gd name="connsiteX18" fmla="*/ 9601083 w 12259442"/>
              <a:gd name="connsiteY18" fmla="*/ 1664629 h 1881446"/>
              <a:gd name="connsiteX19" fmla="*/ 9440827 w 12259442"/>
              <a:gd name="connsiteY19" fmla="*/ 1683483 h 1881446"/>
              <a:gd name="connsiteX20" fmla="*/ 9327705 w 12259442"/>
              <a:gd name="connsiteY20" fmla="*/ 1692910 h 1881446"/>
              <a:gd name="connsiteX21" fmla="*/ 9044901 w 12259442"/>
              <a:gd name="connsiteY21" fmla="*/ 1721190 h 1881446"/>
              <a:gd name="connsiteX22" fmla="*/ 8856365 w 12259442"/>
              <a:gd name="connsiteY22" fmla="*/ 1730617 h 1881446"/>
              <a:gd name="connsiteX23" fmla="*/ 8714963 w 12259442"/>
              <a:gd name="connsiteY23" fmla="*/ 1740044 h 1881446"/>
              <a:gd name="connsiteX24" fmla="*/ 8488720 w 12259442"/>
              <a:gd name="connsiteY24" fmla="*/ 1749471 h 1881446"/>
              <a:gd name="connsiteX25" fmla="*/ 8319037 w 12259442"/>
              <a:gd name="connsiteY25" fmla="*/ 1758898 h 1881446"/>
              <a:gd name="connsiteX26" fmla="*/ 8073941 w 12259442"/>
              <a:gd name="connsiteY26" fmla="*/ 1777751 h 1881446"/>
              <a:gd name="connsiteX27" fmla="*/ 7866551 w 12259442"/>
              <a:gd name="connsiteY27" fmla="*/ 1787178 h 1881446"/>
              <a:gd name="connsiteX28" fmla="*/ 7678015 w 12259442"/>
              <a:gd name="connsiteY28" fmla="*/ 1787178 h 1881446"/>
              <a:gd name="connsiteX29" fmla="*/ 7451771 w 12259442"/>
              <a:gd name="connsiteY29" fmla="*/ 1796605 h 1881446"/>
              <a:gd name="connsiteX30" fmla="*/ 7187821 w 12259442"/>
              <a:gd name="connsiteY30" fmla="*/ 1796605 h 1881446"/>
              <a:gd name="connsiteX31" fmla="*/ 6848456 w 12259442"/>
              <a:gd name="connsiteY31" fmla="*/ 1787178 h 1881446"/>
              <a:gd name="connsiteX32" fmla="*/ 6386543 w 12259442"/>
              <a:gd name="connsiteY32" fmla="*/ 1758898 h 1881446"/>
              <a:gd name="connsiteX33" fmla="*/ 5915202 w 12259442"/>
              <a:gd name="connsiteY33" fmla="*/ 1730617 h 1881446"/>
              <a:gd name="connsiteX34" fmla="*/ 5462716 w 12259442"/>
              <a:gd name="connsiteY34" fmla="*/ 1674056 h 1881446"/>
              <a:gd name="connsiteX35" fmla="*/ 5029083 w 12259442"/>
              <a:gd name="connsiteY35" fmla="*/ 1617495 h 1881446"/>
              <a:gd name="connsiteX36" fmla="*/ 4463475 w 12259442"/>
              <a:gd name="connsiteY36" fmla="*/ 1551508 h 1881446"/>
              <a:gd name="connsiteX37" fmla="*/ 3567928 w 12259442"/>
              <a:gd name="connsiteY37" fmla="*/ 1466667 h 1881446"/>
              <a:gd name="connsiteX38" fmla="*/ 3040027 w 12259442"/>
              <a:gd name="connsiteY38" fmla="*/ 1410106 h 1881446"/>
              <a:gd name="connsiteX39" fmla="*/ 2691235 w 12259442"/>
              <a:gd name="connsiteY39" fmla="*/ 1400679 h 1881446"/>
              <a:gd name="connsiteX40" fmla="*/ 2389578 w 12259442"/>
              <a:gd name="connsiteY40" fmla="*/ 1419533 h 1881446"/>
              <a:gd name="connsiteX41" fmla="*/ 2144481 w 12259442"/>
              <a:gd name="connsiteY41" fmla="*/ 1428959 h 1881446"/>
              <a:gd name="connsiteX42" fmla="*/ 1795689 w 12259442"/>
              <a:gd name="connsiteY42" fmla="*/ 1476093 h 1881446"/>
              <a:gd name="connsiteX43" fmla="*/ 1512885 w 12259442"/>
              <a:gd name="connsiteY43" fmla="*/ 1513801 h 1881446"/>
              <a:gd name="connsiteX44" fmla="*/ 1305495 w 12259442"/>
              <a:gd name="connsiteY44" fmla="*/ 1551508 h 1881446"/>
              <a:gd name="connsiteX45" fmla="*/ 1098105 w 12259442"/>
              <a:gd name="connsiteY45" fmla="*/ 1589215 h 1881446"/>
              <a:gd name="connsiteX46" fmla="*/ 843582 w 12259442"/>
              <a:gd name="connsiteY46" fmla="*/ 1655203 h 1881446"/>
              <a:gd name="connsiteX47" fmla="*/ 645619 w 12259442"/>
              <a:gd name="connsiteY47" fmla="*/ 1702337 h 1881446"/>
              <a:gd name="connsiteX48" fmla="*/ 466510 w 12259442"/>
              <a:gd name="connsiteY48" fmla="*/ 1758898 h 1881446"/>
              <a:gd name="connsiteX49" fmla="*/ 202559 w 12259442"/>
              <a:gd name="connsiteY49" fmla="*/ 1843739 h 1881446"/>
              <a:gd name="connsiteX50" fmla="*/ 61157 w 12259442"/>
              <a:gd name="connsiteY50" fmla="*/ 1881446 h 1881446"/>
              <a:gd name="connsiteX51" fmla="*/ 51731 w 12259442"/>
              <a:gd name="connsiteY51" fmla="*/ 876173 h 1881446"/>
              <a:gd name="connsiteX52" fmla="*/ 42303 w 12259442"/>
              <a:gd name="connsiteY52" fmla="*/ 80926 h 1881446"/>
              <a:gd name="connsiteX0" fmla="*/ 6275 w 12223414"/>
              <a:gd name="connsiteY0" fmla="*/ 80926 h 1881446"/>
              <a:gd name="connsiteX1" fmla="*/ 345641 w 12223414"/>
              <a:gd name="connsiteY1" fmla="*/ 93747 h 1881446"/>
              <a:gd name="connsiteX2" fmla="*/ 12213987 w 12223414"/>
              <a:gd name="connsiteY2" fmla="*/ 99780 h 1881446"/>
              <a:gd name="connsiteX3" fmla="*/ 12223414 w 12223414"/>
              <a:gd name="connsiteY3" fmla="*/ 1419533 h 1881446"/>
              <a:gd name="connsiteX4" fmla="*/ 11968890 w 12223414"/>
              <a:gd name="connsiteY4" fmla="*/ 1447813 h 1881446"/>
              <a:gd name="connsiteX5" fmla="*/ 11704939 w 12223414"/>
              <a:gd name="connsiteY5" fmla="*/ 1485520 h 1881446"/>
              <a:gd name="connsiteX6" fmla="*/ 11346721 w 12223414"/>
              <a:gd name="connsiteY6" fmla="*/ 1504374 h 1881446"/>
              <a:gd name="connsiteX7" fmla="*/ 11054490 w 12223414"/>
              <a:gd name="connsiteY7" fmla="*/ 1542081 h 1881446"/>
              <a:gd name="connsiteX8" fmla="*/ 10894234 w 12223414"/>
              <a:gd name="connsiteY8" fmla="*/ 1560935 h 1881446"/>
              <a:gd name="connsiteX9" fmla="*/ 10724552 w 12223414"/>
              <a:gd name="connsiteY9" fmla="*/ 1579788 h 1881446"/>
              <a:gd name="connsiteX10" fmla="*/ 10592576 w 12223414"/>
              <a:gd name="connsiteY10" fmla="*/ 1589215 h 1881446"/>
              <a:gd name="connsiteX11" fmla="*/ 10479455 w 12223414"/>
              <a:gd name="connsiteY11" fmla="*/ 1598642 h 1881446"/>
              <a:gd name="connsiteX12" fmla="*/ 10309772 w 12223414"/>
              <a:gd name="connsiteY12" fmla="*/ 1617495 h 1881446"/>
              <a:gd name="connsiteX13" fmla="*/ 10187224 w 12223414"/>
              <a:gd name="connsiteY13" fmla="*/ 1626922 h 1881446"/>
              <a:gd name="connsiteX14" fmla="*/ 10083529 w 12223414"/>
              <a:gd name="connsiteY14" fmla="*/ 1626922 h 1881446"/>
              <a:gd name="connsiteX15" fmla="*/ 9913847 w 12223414"/>
              <a:gd name="connsiteY15" fmla="*/ 1645776 h 1881446"/>
              <a:gd name="connsiteX16" fmla="*/ 9791298 w 12223414"/>
              <a:gd name="connsiteY16" fmla="*/ 1664629 h 1881446"/>
              <a:gd name="connsiteX17" fmla="*/ 9668750 w 12223414"/>
              <a:gd name="connsiteY17" fmla="*/ 1664629 h 1881446"/>
              <a:gd name="connsiteX18" fmla="*/ 9565055 w 12223414"/>
              <a:gd name="connsiteY18" fmla="*/ 1664629 h 1881446"/>
              <a:gd name="connsiteX19" fmla="*/ 9404799 w 12223414"/>
              <a:gd name="connsiteY19" fmla="*/ 1683483 h 1881446"/>
              <a:gd name="connsiteX20" fmla="*/ 9291677 w 12223414"/>
              <a:gd name="connsiteY20" fmla="*/ 1692910 h 1881446"/>
              <a:gd name="connsiteX21" fmla="*/ 9008873 w 12223414"/>
              <a:gd name="connsiteY21" fmla="*/ 1721190 h 1881446"/>
              <a:gd name="connsiteX22" fmla="*/ 8820337 w 12223414"/>
              <a:gd name="connsiteY22" fmla="*/ 1730617 h 1881446"/>
              <a:gd name="connsiteX23" fmla="*/ 8678935 w 12223414"/>
              <a:gd name="connsiteY23" fmla="*/ 1740044 h 1881446"/>
              <a:gd name="connsiteX24" fmla="*/ 8452692 w 12223414"/>
              <a:gd name="connsiteY24" fmla="*/ 1749471 h 1881446"/>
              <a:gd name="connsiteX25" fmla="*/ 8283009 w 12223414"/>
              <a:gd name="connsiteY25" fmla="*/ 1758898 h 1881446"/>
              <a:gd name="connsiteX26" fmla="*/ 8037913 w 12223414"/>
              <a:gd name="connsiteY26" fmla="*/ 1777751 h 1881446"/>
              <a:gd name="connsiteX27" fmla="*/ 7830523 w 12223414"/>
              <a:gd name="connsiteY27" fmla="*/ 1787178 h 1881446"/>
              <a:gd name="connsiteX28" fmla="*/ 7641987 w 12223414"/>
              <a:gd name="connsiteY28" fmla="*/ 1787178 h 1881446"/>
              <a:gd name="connsiteX29" fmla="*/ 7415743 w 12223414"/>
              <a:gd name="connsiteY29" fmla="*/ 1796605 h 1881446"/>
              <a:gd name="connsiteX30" fmla="*/ 7151793 w 12223414"/>
              <a:gd name="connsiteY30" fmla="*/ 1796605 h 1881446"/>
              <a:gd name="connsiteX31" fmla="*/ 6812428 w 12223414"/>
              <a:gd name="connsiteY31" fmla="*/ 1787178 h 1881446"/>
              <a:gd name="connsiteX32" fmla="*/ 6350515 w 12223414"/>
              <a:gd name="connsiteY32" fmla="*/ 1758898 h 1881446"/>
              <a:gd name="connsiteX33" fmla="*/ 5879174 w 12223414"/>
              <a:gd name="connsiteY33" fmla="*/ 1730617 h 1881446"/>
              <a:gd name="connsiteX34" fmla="*/ 5426688 w 12223414"/>
              <a:gd name="connsiteY34" fmla="*/ 1674056 h 1881446"/>
              <a:gd name="connsiteX35" fmla="*/ 4993055 w 12223414"/>
              <a:gd name="connsiteY35" fmla="*/ 1617495 h 1881446"/>
              <a:gd name="connsiteX36" fmla="*/ 4427447 w 12223414"/>
              <a:gd name="connsiteY36" fmla="*/ 1551508 h 1881446"/>
              <a:gd name="connsiteX37" fmla="*/ 3531900 w 12223414"/>
              <a:gd name="connsiteY37" fmla="*/ 1466667 h 1881446"/>
              <a:gd name="connsiteX38" fmla="*/ 3003999 w 12223414"/>
              <a:gd name="connsiteY38" fmla="*/ 1410106 h 1881446"/>
              <a:gd name="connsiteX39" fmla="*/ 2655207 w 12223414"/>
              <a:gd name="connsiteY39" fmla="*/ 1400679 h 1881446"/>
              <a:gd name="connsiteX40" fmla="*/ 2353550 w 12223414"/>
              <a:gd name="connsiteY40" fmla="*/ 1419533 h 1881446"/>
              <a:gd name="connsiteX41" fmla="*/ 2108453 w 12223414"/>
              <a:gd name="connsiteY41" fmla="*/ 1428959 h 1881446"/>
              <a:gd name="connsiteX42" fmla="*/ 1759661 w 12223414"/>
              <a:gd name="connsiteY42" fmla="*/ 1476093 h 1881446"/>
              <a:gd name="connsiteX43" fmla="*/ 1476857 w 12223414"/>
              <a:gd name="connsiteY43" fmla="*/ 1513801 h 1881446"/>
              <a:gd name="connsiteX44" fmla="*/ 1269467 w 12223414"/>
              <a:gd name="connsiteY44" fmla="*/ 1551508 h 1881446"/>
              <a:gd name="connsiteX45" fmla="*/ 1062077 w 12223414"/>
              <a:gd name="connsiteY45" fmla="*/ 1589215 h 1881446"/>
              <a:gd name="connsiteX46" fmla="*/ 807554 w 12223414"/>
              <a:gd name="connsiteY46" fmla="*/ 1655203 h 1881446"/>
              <a:gd name="connsiteX47" fmla="*/ 609591 w 12223414"/>
              <a:gd name="connsiteY47" fmla="*/ 1702337 h 1881446"/>
              <a:gd name="connsiteX48" fmla="*/ 430482 w 12223414"/>
              <a:gd name="connsiteY48" fmla="*/ 1758898 h 1881446"/>
              <a:gd name="connsiteX49" fmla="*/ 166531 w 12223414"/>
              <a:gd name="connsiteY49" fmla="*/ 1843739 h 1881446"/>
              <a:gd name="connsiteX50" fmla="*/ 25129 w 12223414"/>
              <a:gd name="connsiteY50" fmla="*/ 1881446 h 1881446"/>
              <a:gd name="connsiteX51" fmla="*/ 15703 w 12223414"/>
              <a:gd name="connsiteY51" fmla="*/ 876173 h 1881446"/>
              <a:gd name="connsiteX52" fmla="*/ 6275 w 12223414"/>
              <a:gd name="connsiteY52" fmla="*/ 80926 h 1881446"/>
              <a:gd name="connsiteX0" fmla="*/ 6275 w 12223414"/>
              <a:gd name="connsiteY0" fmla="*/ 80926 h 1890873"/>
              <a:gd name="connsiteX1" fmla="*/ 345641 w 12223414"/>
              <a:gd name="connsiteY1" fmla="*/ 93747 h 1890873"/>
              <a:gd name="connsiteX2" fmla="*/ 12213987 w 12223414"/>
              <a:gd name="connsiteY2" fmla="*/ 99780 h 1890873"/>
              <a:gd name="connsiteX3" fmla="*/ 12223414 w 12223414"/>
              <a:gd name="connsiteY3" fmla="*/ 1419533 h 1890873"/>
              <a:gd name="connsiteX4" fmla="*/ 11968890 w 12223414"/>
              <a:gd name="connsiteY4" fmla="*/ 1447813 h 1890873"/>
              <a:gd name="connsiteX5" fmla="*/ 11704939 w 12223414"/>
              <a:gd name="connsiteY5" fmla="*/ 1485520 h 1890873"/>
              <a:gd name="connsiteX6" fmla="*/ 11346721 w 12223414"/>
              <a:gd name="connsiteY6" fmla="*/ 1504374 h 1890873"/>
              <a:gd name="connsiteX7" fmla="*/ 11054490 w 12223414"/>
              <a:gd name="connsiteY7" fmla="*/ 1542081 h 1890873"/>
              <a:gd name="connsiteX8" fmla="*/ 10894234 w 12223414"/>
              <a:gd name="connsiteY8" fmla="*/ 1560935 h 1890873"/>
              <a:gd name="connsiteX9" fmla="*/ 10724552 w 12223414"/>
              <a:gd name="connsiteY9" fmla="*/ 1579788 h 1890873"/>
              <a:gd name="connsiteX10" fmla="*/ 10592576 w 12223414"/>
              <a:gd name="connsiteY10" fmla="*/ 1589215 h 1890873"/>
              <a:gd name="connsiteX11" fmla="*/ 10479455 w 12223414"/>
              <a:gd name="connsiteY11" fmla="*/ 1598642 h 1890873"/>
              <a:gd name="connsiteX12" fmla="*/ 10309772 w 12223414"/>
              <a:gd name="connsiteY12" fmla="*/ 1617495 h 1890873"/>
              <a:gd name="connsiteX13" fmla="*/ 10187224 w 12223414"/>
              <a:gd name="connsiteY13" fmla="*/ 1626922 h 1890873"/>
              <a:gd name="connsiteX14" fmla="*/ 10083529 w 12223414"/>
              <a:gd name="connsiteY14" fmla="*/ 1626922 h 1890873"/>
              <a:gd name="connsiteX15" fmla="*/ 9913847 w 12223414"/>
              <a:gd name="connsiteY15" fmla="*/ 1645776 h 1890873"/>
              <a:gd name="connsiteX16" fmla="*/ 9791298 w 12223414"/>
              <a:gd name="connsiteY16" fmla="*/ 1664629 h 1890873"/>
              <a:gd name="connsiteX17" fmla="*/ 9668750 w 12223414"/>
              <a:gd name="connsiteY17" fmla="*/ 1664629 h 1890873"/>
              <a:gd name="connsiteX18" fmla="*/ 9565055 w 12223414"/>
              <a:gd name="connsiteY18" fmla="*/ 1664629 h 1890873"/>
              <a:gd name="connsiteX19" fmla="*/ 9404799 w 12223414"/>
              <a:gd name="connsiteY19" fmla="*/ 1683483 h 1890873"/>
              <a:gd name="connsiteX20" fmla="*/ 9291677 w 12223414"/>
              <a:gd name="connsiteY20" fmla="*/ 1692910 h 1890873"/>
              <a:gd name="connsiteX21" fmla="*/ 9008873 w 12223414"/>
              <a:gd name="connsiteY21" fmla="*/ 1721190 h 1890873"/>
              <a:gd name="connsiteX22" fmla="*/ 8820337 w 12223414"/>
              <a:gd name="connsiteY22" fmla="*/ 1730617 h 1890873"/>
              <a:gd name="connsiteX23" fmla="*/ 8678935 w 12223414"/>
              <a:gd name="connsiteY23" fmla="*/ 1740044 h 1890873"/>
              <a:gd name="connsiteX24" fmla="*/ 8452692 w 12223414"/>
              <a:gd name="connsiteY24" fmla="*/ 1749471 h 1890873"/>
              <a:gd name="connsiteX25" fmla="*/ 8283009 w 12223414"/>
              <a:gd name="connsiteY25" fmla="*/ 1758898 h 1890873"/>
              <a:gd name="connsiteX26" fmla="*/ 8037913 w 12223414"/>
              <a:gd name="connsiteY26" fmla="*/ 1777751 h 1890873"/>
              <a:gd name="connsiteX27" fmla="*/ 7830523 w 12223414"/>
              <a:gd name="connsiteY27" fmla="*/ 1787178 h 1890873"/>
              <a:gd name="connsiteX28" fmla="*/ 7641987 w 12223414"/>
              <a:gd name="connsiteY28" fmla="*/ 1787178 h 1890873"/>
              <a:gd name="connsiteX29" fmla="*/ 7415743 w 12223414"/>
              <a:gd name="connsiteY29" fmla="*/ 1796605 h 1890873"/>
              <a:gd name="connsiteX30" fmla="*/ 7151793 w 12223414"/>
              <a:gd name="connsiteY30" fmla="*/ 1796605 h 1890873"/>
              <a:gd name="connsiteX31" fmla="*/ 6812428 w 12223414"/>
              <a:gd name="connsiteY31" fmla="*/ 1787178 h 1890873"/>
              <a:gd name="connsiteX32" fmla="*/ 6350515 w 12223414"/>
              <a:gd name="connsiteY32" fmla="*/ 1758898 h 1890873"/>
              <a:gd name="connsiteX33" fmla="*/ 5879174 w 12223414"/>
              <a:gd name="connsiteY33" fmla="*/ 1730617 h 1890873"/>
              <a:gd name="connsiteX34" fmla="*/ 5426688 w 12223414"/>
              <a:gd name="connsiteY34" fmla="*/ 1674056 h 1890873"/>
              <a:gd name="connsiteX35" fmla="*/ 4993055 w 12223414"/>
              <a:gd name="connsiteY35" fmla="*/ 1617495 h 1890873"/>
              <a:gd name="connsiteX36" fmla="*/ 4427447 w 12223414"/>
              <a:gd name="connsiteY36" fmla="*/ 1551508 h 1890873"/>
              <a:gd name="connsiteX37" fmla="*/ 3531900 w 12223414"/>
              <a:gd name="connsiteY37" fmla="*/ 1466667 h 1890873"/>
              <a:gd name="connsiteX38" fmla="*/ 3003999 w 12223414"/>
              <a:gd name="connsiteY38" fmla="*/ 1410106 h 1890873"/>
              <a:gd name="connsiteX39" fmla="*/ 2655207 w 12223414"/>
              <a:gd name="connsiteY39" fmla="*/ 1400679 h 1890873"/>
              <a:gd name="connsiteX40" fmla="*/ 2353550 w 12223414"/>
              <a:gd name="connsiteY40" fmla="*/ 1419533 h 1890873"/>
              <a:gd name="connsiteX41" fmla="*/ 2108453 w 12223414"/>
              <a:gd name="connsiteY41" fmla="*/ 1428959 h 1890873"/>
              <a:gd name="connsiteX42" fmla="*/ 1759661 w 12223414"/>
              <a:gd name="connsiteY42" fmla="*/ 1476093 h 1890873"/>
              <a:gd name="connsiteX43" fmla="*/ 1476857 w 12223414"/>
              <a:gd name="connsiteY43" fmla="*/ 1513801 h 1890873"/>
              <a:gd name="connsiteX44" fmla="*/ 1269467 w 12223414"/>
              <a:gd name="connsiteY44" fmla="*/ 1551508 h 1890873"/>
              <a:gd name="connsiteX45" fmla="*/ 1062077 w 12223414"/>
              <a:gd name="connsiteY45" fmla="*/ 1589215 h 1890873"/>
              <a:gd name="connsiteX46" fmla="*/ 807554 w 12223414"/>
              <a:gd name="connsiteY46" fmla="*/ 1655203 h 1890873"/>
              <a:gd name="connsiteX47" fmla="*/ 609591 w 12223414"/>
              <a:gd name="connsiteY47" fmla="*/ 1702337 h 1890873"/>
              <a:gd name="connsiteX48" fmla="*/ 430482 w 12223414"/>
              <a:gd name="connsiteY48" fmla="*/ 1758898 h 1890873"/>
              <a:gd name="connsiteX49" fmla="*/ 166531 w 12223414"/>
              <a:gd name="connsiteY49" fmla="*/ 1843739 h 1890873"/>
              <a:gd name="connsiteX50" fmla="*/ 34556 w 12223414"/>
              <a:gd name="connsiteY50" fmla="*/ 1890873 h 1890873"/>
              <a:gd name="connsiteX51" fmla="*/ 15703 w 12223414"/>
              <a:gd name="connsiteY51" fmla="*/ 876173 h 1890873"/>
              <a:gd name="connsiteX52" fmla="*/ 6275 w 12223414"/>
              <a:gd name="connsiteY52" fmla="*/ 80926 h 1890873"/>
              <a:gd name="connsiteX0" fmla="*/ 6275 w 12223414"/>
              <a:gd name="connsiteY0" fmla="*/ 87387 h 1897334"/>
              <a:gd name="connsiteX1" fmla="*/ 345641 w 12223414"/>
              <a:gd name="connsiteY1" fmla="*/ 100208 h 1897334"/>
              <a:gd name="connsiteX2" fmla="*/ 2466672 w 12223414"/>
              <a:gd name="connsiteY2" fmla="*/ 81354 h 1897334"/>
              <a:gd name="connsiteX3" fmla="*/ 12213987 w 12223414"/>
              <a:gd name="connsiteY3" fmla="*/ 106241 h 1897334"/>
              <a:gd name="connsiteX4" fmla="*/ 12223414 w 12223414"/>
              <a:gd name="connsiteY4" fmla="*/ 1425994 h 1897334"/>
              <a:gd name="connsiteX5" fmla="*/ 11968890 w 12223414"/>
              <a:gd name="connsiteY5" fmla="*/ 1454274 h 1897334"/>
              <a:gd name="connsiteX6" fmla="*/ 11704939 w 12223414"/>
              <a:gd name="connsiteY6" fmla="*/ 1491981 h 1897334"/>
              <a:gd name="connsiteX7" fmla="*/ 11346721 w 12223414"/>
              <a:gd name="connsiteY7" fmla="*/ 1510835 h 1897334"/>
              <a:gd name="connsiteX8" fmla="*/ 11054490 w 12223414"/>
              <a:gd name="connsiteY8" fmla="*/ 1548542 h 1897334"/>
              <a:gd name="connsiteX9" fmla="*/ 10894234 w 12223414"/>
              <a:gd name="connsiteY9" fmla="*/ 1567396 h 1897334"/>
              <a:gd name="connsiteX10" fmla="*/ 10724552 w 12223414"/>
              <a:gd name="connsiteY10" fmla="*/ 1586249 h 1897334"/>
              <a:gd name="connsiteX11" fmla="*/ 10592576 w 12223414"/>
              <a:gd name="connsiteY11" fmla="*/ 1595676 h 1897334"/>
              <a:gd name="connsiteX12" fmla="*/ 10479455 w 12223414"/>
              <a:gd name="connsiteY12" fmla="*/ 1605103 h 1897334"/>
              <a:gd name="connsiteX13" fmla="*/ 10309772 w 12223414"/>
              <a:gd name="connsiteY13" fmla="*/ 1623956 h 1897334"/>
              <a:gd name="connsiteX14" fmla="*/ 10187224 w 12223414"/>
              <a:gd name="connsiteY14" fmla="*/ 1633383 h 1897334"/>
              <a:gd name="connsiteX15" fmla="*/ 10083529 w 12223414"/>
              <a:gd name="connsiteY15" fmla="*/ 1633383 h 1897334"/>
              <a:gd name="connsiteX16" fmla="*/ 9913847 w 12223414"/>
              <a:gd name="connsiteY16" fmla="*/ 1652237 h 1897334"/>
              <a:gd name="connsiteX17" fmla="*/ 9791298 w 12223414"/>
              <a:gd name="connsiteY17" fmla="*/ 1671090 h 1897334"/>
              <a:gd name="connsiteX18" fmla="*/ 9668750 w 12223414"/>
              <a:gd name="connsiteY18" fmla="*/ 1671090 h 1897334"/>
              <a:gd name="connsiteX19" fmla="*/ 9565055 w 12223414"/>
              <a:gd name="connsiteY19" fmla="*/ 1671090 h 1897334"/>
              <a:gd name="connsiteX20" fmla="*/ 9404799 w 12223414"/>
              <a:gd name="connsiteY20" fmla="*/ 1689944 h 1897334"/>
              <a:gd name="connsiteX21" fmla="*/ 9291677 w 12223414"/>
              <a:gd name="connsiteY21" fmla="*/ 1699371 h 1897334"/>
              <a:gd name="connsiteX22" fmla="*/ 9008873 w 12223414"/>
              <a:gd name="connsiteY22" fmla="*/ 1727651 h 1897334"/>
              <a:gd name="connsiteX23" fmla="*/ 8820337 w 12223414"/>
              <a:gd name="connsiteY23" fmla="*/ 1737078 h 1897334"/>
              <a:gd name="connsiteX24" fmla="*/ 8678935 w 12223414"/>
              <a:gd name="connsiteY24" fmla="*/ 1746505 h 1897334"/>
              <a:gd name="connsiteX25" fmla="*/ 8452692 w 12223414"/>
              <a:gd name="connsiteY25" fmla="*/ 1755932 h 1897334"/>
              <a:gd name="connsiteX26" fmla="*/ 8283009 w 12223414"/>
              <a:gd name="connsiteY26" fmla="*/ 1765359 h 1897334"/>
              <a:gd name="connsiteX27" fmla="*/ 8037913 w 12223414"/>
              <a:gd name="connsiteY27" fmla="*/ 1784212 h 1897334"/>
              <a:gd name="connsiteX28" fmla="*/ 7830523 w 12223414"/>
              <a:gd name="connsiteY28" fmla="*/ 1793639 h 1897334"/>
              <a:gd name="connsiteX29" fmla="*/ 7641987 w 12223414"/>
              <a:gd name="connsiteY29" fmla="*/ 1793639 h 1897334"/>
              <a:gd name="connsiteX30" fmla="*/ 7415743 w 12223414"/>
              <a:gd name="connsiteY30" fmla="*/ 1803066 h 1897334"/>
              <a:gd name="connsiteX31" fmla="*/ 7151793 w 12223414"/>
              <a:gd name="connsiteY31" fmla="*/ 1803066 h 1897334"/>
              <a:gd name="connsiteX32" fmla="*/ 6812428 w 12223414"/>
              <a:gd name="connsiteY32" fmla="*/ 1793639 h 1897334"/>
              <a:gd name="connsiteX33" fmla="*/ 6350515 w 12223414"/>
              <a:gd name="connsiteY33" fmla="*/ 1765359 h 1897334"/>
              <a:gd name="connsiteX34" fmla="*/ 5879174 w 12223414"/>
              <a:gd name="connsiteY34" fmla="*/ 1737078 h 1897334"/>
              <a:gd name="connsiteX35" fmla="*/ 5426688 w 12223414"/>
              <a:gd name="connsiteY35" fmla="*/ 1680517 h 1897334"/>
              <a:gd name="connsiteX36" fmla="*/ 4993055 w 12223414"/>
              <a:gd name="connsiteY36" fmla="*/ 1623956 h 1897334"/>
              <a:gd name="connsiteX37" fmla="*/ 4427447 w 12223414"/>
              <a:gd name="connsiteY37" fmla="*/ 1557969 h 1897334"/>
              <a:gd name="connsiteX38" fmla="*/ 3531900 w 12223414"/>
              <a:gd name="connsiteY38" fmla="*/ 1473128 h 1897334"/>
              <a:gd name="connsiteX39" fmla="*/ 3003999 w 12223414"/>
              <a:gd name="connsiteY39" fmla="*/ 1416567 h 1897334"/>
              <a:gd name="connsiteX40" fmla="*/ 2655207 w 12223414"/>
              <a:gd name="connsiteY40" fmla="*/ 1407140 h 1897334"/>
              <a:gd name="connsiteX41" fmla="*/ 2353550 w 12223414"/>
              <a:gd name="connsiteY41" fmla="*/ 1425994 h 1897334"/>
              <a:gd name="connsiteX42" fmla="*/ 2108453 w 12223414"/>
              <a:gd name="connsiteY42" fmla="*/ 1435420 h 1897334"/>
              <a:gd name="connsiteX43" fmla="*/ 1759661 w 12223414"/>
              <a:gd name="connsiteY43" fmla="*/ 1482554 h 1897334"/>
              <a:gd name="connsiteX44" fmla="*/ 1476857 w 12223414"/>
              <a:gd name="connsiteY44" fmla="*/ 1520262 h 1897334"/>
              <a:gd name="connsiteX45" fmla="*/ 1269467 w 12223414"/>
              <a:gd name="connsiteY45" fmla="*/ 1557969 h 1897334"/>
              <a:gd name="connsiteX46" fmla="*/ 1062077 w 12223414"/>
              <a:gd name="connsiteY46" fmla="*/ 1595676 h 1897334"/>
              <a:gd name="connsiteX47" fmla="*/ 807554 w 12223414"/>
              <a:gd name="connsiteY47" fmla="*/ 1661664 h 1897334"/>
              <a:gd name="connsiteX48" fmla="*/ 609591 w 12223414"/>
              <a:gd name="connsiteY48" fmla="*/ 1708798 h 1897334"/>
              <a:gd name="connsiteX49" fmla="*/ 430482 w 12223414"/>
              <a:gd name="connsiteY49" fmla="*/ 1765359 h 1897334"/>
              <a:gd name="connsiteX50" fmla="*/ 166531 w 12223414"/>
              <a:gd name="connsiteY50" fmla="*/ 1850200 h 1897334"/>
              <a:gd name="connsiteX51" fmla="*/ 34556 w 12223414"/>
              <a:gd name="connsiteY51" fmla="*/ 1897334 h 1897334"/>
              <a:gd name="connsiteX52" fmla="*/ 15703 w 12223414"/>
              <a:gd name="connsiteY52" fmla="*/ 882634 h 1897334"/>
              <a:gd name="connsiteX53" fmla="*/ 6275 w 12223414"/>
              <a:gd name="connsiteY53" fmla="*/ 87387 h 1897334"/>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16019"/>
              <a:gd name="connsiteX1" fmla="*/ 345641 w 12223414"/>
              <a:gd name="connsiteY1" fmla="*/ 18893 h 1816019"/>
              <a:gd name="connsiteX2" fmla="*/ 2466672 w 12223414"/>
              <a:gd name="connsiteY2" fmla="*/ 39 h 1816019"/>
              <a:gd name="connsiteX3" fmla="*/ 12213987 w 12223414"/>
              <a:gd name="connsiteY3" fmla="*/ 24926 h 1816019"/>
              <a:gd name="connsiteX4" fmla="*/ 12223414 w 12223414"/>
              <a:gd name="connsiteY4" fmla="*/ 1344679 h 1816019"/>
              <a:gd name="connsiteX5" fmla="*/ 11968890 w 12223414"/>
              <a:gd name="connsiteY5" fmla="*/ 1372959 h 1816019"/>
              <a:gd name="connsiteX6" fmla="*/ 11704939 w 12223414"/>
              <a:gd name="connsiteY6" fmla="*/ 1410666 h 1816019"/>
              <a:gd name="connsiteX7" fmla="*/ 11346721 w 12223414"/>
              <a:gd name="connsiteY7" fmla="*/ 1429520 h 1816019"/>
              <a:gd name="connsiteX8" fmla="*/ 11054490 w 12223414"/>
              <a:gd name="connsiteY8" fmla="*/ 1467227 h 1816019"/>
              <a:gd name="connsiteX9" fmla="*/ 10894234 w 12223414"/>
              <a:gd name="connsiteY9" fmla="*/ 1486081 h 1816019"/>
              <a:gd name="connsiteX10" fmla="*/ 10724552 w 12223414"/>
              <a:gd name="connsiteY10" fmla="*/ 1504934 h 1816019"/>
              <a:gd name="connsiteX11" fmla="*/ 10592576 w 12223414"/>
              <a:gd name="connsiteY11" fmla="*/ 1514361 h 1816019"/>
              <a:gd name="connsiteX12" fmla="*/ 10479455 w 12223414"/>
              <a:gd name="connsiteY12" fmla="*/ 1523788 h 1816019"/>
              <a:gd name="connsiteX13" fmla="*/ 10309772 w 12223414"/>
              <a:gd name="connsiteY13" fmla="*/ 1542641 h 1816019"/>
              <a:gd name="connsiteX14" fmla="*/ 10187224 w 12223414"/>
              <a:gd name="connsiteY14" fmla="*/ 1552068 h 1816019"/>
              <a:gd name="connsiteX15" fmla="*/ 10083529 w 12223414"/>
              <a:gd name="connsiteY15" fmla="*/ 1552068 h 1816019"/>
              <a:gd name="connsiteX16" fmla="*/ 9913847 w 12223414"/>
              <a:gd name="connsiteY16" fmla="*/ 1570922 h 1816019"/>
              <a:gd name="connsiteX17" fmla="*/ 9791298 w 12223414"/>
              <a:gd name="connsiteY17" fmla="*/ 1589775 h 1816019"/>
              <a:gd name="connsiteX18" fmla="*/ 9668750 w 12223414"/>
              <a:gd name="connsiteY18" fmla="*/ 1589775 h 1816019"/>
              <a:gd name="connsiteX19" fmla="*/ 9565055 w 12223414"/>
              <a:gd name="connsiteY19" fmla="*/ 1589775 h 1816019"/>
              <a:gd name="connsiteX20" fmla="*/ 9404799 w 12223414"/>
              <a:gd name="connsiteY20" fmla="*/ 1608629 h 1816019"/>
              <a:gd name="connsiteX21" fmla="*/ 9291677 w 12223414"/>
              <a:gd name="connsiteY21" fmla="*/ 1618056 h 1816019"/>
              <a:gd name="connsiteX22" fmla="*/ 9008873 w 12223414"/>
              <a:gd name="connsiteY22" fmla="*/ 1646336 h 1816019"/>
              <a:gd name="connsiteX23" fmla="*/ 8820337 w 12223414"/>
              <a:gd name="connsiteY23" fmla="*/ 1655763 h 1816019"/>
              <a:gd name="connsiteX24" fmla="*/ 8678935 w 12223414"/>
              <a:gd name="connsiteY24" fmla="*/ 1665190 h 1816019"/>
              <a:gd name="connsiteX25" fmla="*/ 8452692 w 12223414"/>
              <a:gd name="connsiteY25" fmla="*/ 1674617 h 1816019"/>
              <a:gd name="connsiteX26" fmla="*/ 8283009 w 12223414"/>
              <a:gd name="connsiteY26" fmla="*/ 1684044 h 1816019"/>
              <a:gd name="connsiteX27" fmla="*/ 8037913 w 12223414"/>
              <a:gd name="connsiteY27" fmla="*/ 1702897 h 1816019"/>
              <a:gd name="connsiteX28" fmla="*/ 7830523 w 12223414"/>
              <a:gd name="connsiteY28" fmla="*/ 1712324 h 1816019"/>
              <a:gd name="connsiteX29" fmla="*/ 7641987 w 12223414"/>
              <a:gd name="connsiteY29" fmla="*/ 1712324 h 1816019"/>
              <a:gd name="connsiteX30" fmla="*/ 7415743 w 12223414"/>
              <a:gd name="connsiteY30" fmla="*/ 1721751 h 1816019"/>
              <a:gd name="connsiteX31" fmla="*/ 7151793 w 12223414"/>
              <a:gd name="connsiteY31" fmla="*/ 1721751 h 1816019"/>
              <a:gd name="connsiteX32" fmla="*/ 6812428 w 12223414"/>
              <a:gd name="connsiteY32" fmla="*/ 1712324 h 1816019"/>
              <a:gd name="connsiteX33" fmla="*/ 6350515 w 12223414"/>
              <a:gd name="connsiteY33" fmla="*/ 1684044 h 1816019"/>
              <a:gd name="connsiteX34" fmla="*/ 5879174 w 12223414"/>
              <a:gd name="connsiteY34" fmla="*/ 1655763 h 1816019"/>
              <a:gd name="connsiteX35" fmla="*/ 5426688 w 12223414"/>
              <a:gd name="connsiteY35" fmla="*/ 1599202 h 1816019"/>
              <a:gd name="connsiteX36" fmla="*/ 4993055 w 12223414"/>
              <a:gd name="connsiteY36" fmla="*/ 1542641 h 1816019"/>
              <a:gd name="connsiteX37" fmla="*/ 4427447 w 12223414"/>
              <a:gd name="connsiteY37" fmla="*/ 1476654 h 1816019"/>
              <a:gd name="connsiteX38" fmla="*/ 3531900 w 12223414"/>
              <a:gd name="connsiteY38" fmla="*/ 1391813 h 1816019"/>
              <a:gd name="connsiteX39" fmla="*/ 3003999 w 12223414"/>
              <a:gd name="connsiteY39" fmla="*/ 1335252 h 1816019"/>
              <a:gd name="connsiteX40" fmla="*/ 2655207 w 12223414"/>
              <a:gd name="connsiteY40" fmla="*/ 1325825 h 1816019"/>
              <a:gd name="connsiteX41" fmla="*/ 2353550 w 12223414"/>
              <a:gd name="connsiteY41" fmla="*/ 1344679 h 1816019"/>
              <a:gd name="connsiteX42" fmla="*/ 2108453 w 12223414"/>
              <a:gd name="connsiteY42" fmla="*/ 1354105 h 1816019"/>
              <a:gd name="connsiteX43" fmla="*/ 1759661 w 12223414"/>
              <a:gd name="connsiteY43" fmla="*/ 1401239 h 1816019"/>
              <a:gd name="connsiteX44" fmla="*/ 1476857 w 12223414"/>
              <a:gd name="connsiteY44" fmla="*/ 1438947 h 1816019"/>
              <a:gd name="connsiteX45" fmla="*/ 1269467 w 12223414"/>
              <a:gd name="connsiteY45" fmla="*/ 1476654 h 1816019"/>
              <a:gd name="connsiteX46" fmla="*/ 1062077 w 12223414"/>
              <a:gd name="connsiteY46" fmla="*/ 1514361 h 1816019"/>
              <a:gd name="connsiteX47" fmla="*/ 807554 w 12223414"/>
              <a:gd name="connsiteY47" fmla="*/ 1580349 h 1816019"/>
              <a:gd name="connsiteX48" fmla="*/ 609591 w 12223414"/>
              <a:gd name="connsiteY48" fmla="*/ 1627483 h 1816019"/>
              <a:gd name="connsiteX49" fmla="*/ 430482 w 12223414"/>
              <a:gd name="connsiteY49" fmla="*/ 1684044 h 1816019"/>
              <a:gd name="connsiteX50" fmla="*/ 166531 w 12223414"/>
              <a:gd name="connsiteY50" fmla="*/ 1768885 h 1816019"/>
              <a:gd name="connsiteX51" fmla="*/ 34556 w 12223414"/>
              <a:gd name="connsiteY51" fmla="*/ 1816019 h 1816019"/>
              <a:gd name="connsiteX52" fmla="*/ 15703 w 12223414"/>
              <a:gd name="connsiteY52" fmla="*/ 801319 h 1816019"/>
              <a:gd name="connsiteX53" fmla="*/ 6275 w 12223414"/>
              <a:gd name="connsiteY53" fmla="*/ 6072 h 1816019"/>
              <a:gd name="connsiteX0" fmla="*/ 6275 w 12223414"/>
              <a:gd name="connsiteY0" fmla="*/ 6072 h 1825446"/>
              <a:gd name="connsiteX1" fmla="*/ 345641 w 12223414"/>
              <a:gd name="connsiteY1" fmla="*/ 18893 h 1825446"/>
              <a:gd name="connsiteX2" fmla="*/ 2466672 w 12223414"/>
              <a:gd name="connsiteY2" fmla="*/ 39 h 1825446"/>
              <a:gd name="connsiteX3" fmla="*/ 12213987 w 12223414"/>
              <a:gd name="connsiteY3" fmla="*/ 24926 h 1825446"/>
              <a:gd name="connsiteX4" fmla="*/ 12223414 w 12223414"/>
              <a:gd name="connsiteY4" fmla="*/ 1344679 h 1825446"/>
              <a:gd name="connsiteX5" fmla="*/ 11968890 w 12223414"/>
              <a:gd name="connsiteY5" fmla="*/ 1372959 h 1825446"/>
              <a:gd name="connsiteX6" fmla="*/ 11704939 w 12223414"/>
              <a:gd name="connsiteY6" fmla="*/ 1410666 h 1825446"/>
              <a:gd name="connsiteX7" fmla="*/ 11346721 w 12223414"/>
              <a:gd name="connsiteY7" fmla="*/ 1429520 h 1825446"/>
              <a:gd name="connsiteX8" fmla="*/ 11054490 w 12223414"/>
              <a:gd name="connsiteY8" fmla="*/ 1467227 h 1825446"/>
              <a:gd name="connsiteX9" fmla="*/ 10894234 w 12223414"/>
              <a:gd name="connsiteY9" fmla="*/ 1486081 h 1825446"/>
              <a:gd name="connsiteX10" fmla="*/ 10724552 w 12223414"/>
              <a:gd name="connsiteY10" fmla="*/ 1504934 h 1825446"/>
              <a:gd name="connsiteX11" fmla="*/ 10592576 w 12223414"/>
              <a:gd name="connsiteY11" fmla="*/ 1514361 h 1825446"/>
              <a:gd name="connsiteX12" fmla="*/ 10479455 w 12223414"/>
              <a:gd name="connsiteY12" fmla="*/ 1523788 h 1825446"/>
              <a:gd name="connsiteX13" fmla="*/ 10309772 w 12223414"/>
              <a:gd name="connsiteY13" fmla="*/ 1542641 h 1825446"/>
              <a:gd name="connsiteX14" fmla="*/ 10187224 w 12223414"/>
              <a:gd name="connsiteY14" fmla="*/ 1552068 h 1825446"/>
              <a:gd name="connsiteX15" fmla="*/ 10083529 w 12223414"/>
              <a:gd name="connsiteY15" fmla="*/ 1552068 h 1825446"/>
              <a:gd name="connsiteX16" fmla="*/ 9913847 w 12223414"/>
              <a:gd name="connsiteY16" fmla="*/ 1570922 h 1825446"/>
              <a:gd name="connsiteX17" fmla="*/ 9791298 w 12223414"/>
              <a:gd name="connsiteY17" fmla="*/ 1589775 h 1825446"/>
              <a:gd name="connsiteX18" fmla="*/ 9668750 w 12223414"/>
              <a:gd name="connsiteY18" fmla="*/ 1589775 h 1825446"/>
              <a:gd name="connsiteX19" fmla="*/ 9565055 w 12223414"/>
              <a:gd name="connsiteY19" fmla="*/ 1589775 h 1825446"/>
              <a:gd name="connsiteX20" fmla="*/ 9404799 w 12223414"/>
              <a:gd name="connsiteY20" fmla="*/ 1608629 h 1825446"/>
              <a:gd name="connsiteX21" fmla="*/ 9291677 w 12223414"/>
              <a:gd name="connsiteY21" fmla="*/ 1618056 h 1825446"/>
              <a:gd name="connsiteX22" fmla="*/ 9008873 w 12223414"/>
              <a:gd name="connsiteY22" fmla="*/ 1646336 h 1825446"/>
              <a:gd name="connsiteX23" fmla="*/ 8820337 w 12223414"/>
              <a:gd name="connsiteY23" fmla="*/ 1655763 h 1825446"/>
              <a:gd name="connsiteX24" fmla="*/ 8678935 w 12223414"/>
              <a:gd name="connsiteY24" fmla="*/ 1665190 h 1825446"/>
              <a:gd name="connsiteX25" fmla="*/ 8452692 w 12223414"/>
              <a:gd name="connsiteY25" fmla="*/ 1674617 h 1825446"/>
              <a:gd name="connsiteX26" fmla="*/ 8283009 w 12223414"/>
              <a:gd name="connsiteY26" fmla="*/ 1684044 h 1825446"/>
              <a:gd name="connsiteX27" fmla="*/ 8037913 w 12223414"/>
              <a:gd name="connsiteY27" fmla="*/ 1702897 h 1825446"/>
              <a:gd name="connsiteX28" fmla="*/ 7830523 w 12223414"/>
              <a:gd name="connsiteY28" fmla="*/ 1712324 h 1825446"/>
              <a:gd name="connsiteX29" fmla="*/ 7641987 w 12223414"/>
              <a:gd name="connsiteY29" fmla="*/ 1712324 h 1825446"/>
              <a:gd name="connsiteX30" fmla="*/ 7415743 w 12223414"/>
              <a:gd name="connsiteY30" fmla="*/ 1721751 h 1825446"/>
              <a:gd name="connsiteX31" fmla="*/ 7151793 w 12223414"/>
              <a:gd name="connsiteY31" fmla="*/ 1721751 h 1825446"/>
              <a:gd name="connsiteX32" fmla="*/ 6812428 w 12223414"/>
              <a:gd name="connsiteY32" fmla="*/ 1712324 h 1825446"/>
              <a:gd name="connsiteX33" fmla="*/ 6350515 w 12223414"/>
              <a:gd name="connsiteY33" fmla="*/ 1684044 h 1825446"/>
              <a:gd name="connsiteX34" fmla="*/ 5879174 w 12223414"/>
              <a:gd name="connsiteY34" fmla="*/ 1655763 h 1825446"/>
              <a:gd name="connsiteX35" fmla="*/ 5426688 w 12223414"/>
              <a:gd name="connsiteY35" fmla="*/ 1599202 h 1825446"/>
              <a:gd name="connsiteX36" fmla="*/ 4993055 w 12223414"/>
              <a:gd name="connsiteY36" fmla="*/ 1542641 h 1825446"/>
              <a:gd name="connsiteX37" fmla="*/ 4427447 w 12223414"/>
              <a:gd name="connsiteY37" fmla="*/ 1476654 h 1825446"/>
              <a:gd name="connsiteX38" fmla="*/ 3531900 w 12223414"/>
              <a:gd name="connsiteY38" fmla="*/ 1391813 h 1825446"/>
              <a:gd name="connsiteX39" fmla="*/ 3003999 w 12223414"/>
              <a:gd name="connsiteY39" fmla="*/ 1335252 h 1825446"/>
              <a:gd name="connsiteX40" fmla="*/ 2655207 w 12223414"/>
              <a:gd name="connsiteY40" fmla="*/ 1325825 h 1825446"/>
              <a:gd name="connsiteX41" fmla="*/ 2353550 w 12223414"/>
              <a:gd name="connsiteY41" fmla="*/ 1344679 h 1825446"/>
              <a:gd name="connsiteX42" fmla="*/ 2108453 w 12223414"/>
              <a:gd name="connsiteY42" fmla="*/ 1354105 h 1825446"/>
              <a:gd name="connsiteX43" fmla="*/ 1759661 w 12223414"/>
              <a:gd name="connsiteY43" fmla="*/ 1401239 h 1825446"/>
              <a:gd name="connsiteX44" fmla="*/ 1476857 w 12223414"/>
              <a:gd name="connsiteY44" fmla="*/ 1438947 h 1825446"/>
              <a:gd name="connsiteX45" fmla="*/ 1269467 w 12223414"/>
              <a:gd name="connsiteY45" fmla="*/ 1476654 h 1825446"/>
              <a:gd name="connsiteX46" fmla="*/ 1062077 w 12223414"/>
              <a:gd name="connsiteY46" fmla="*/ 1514361 h 1825446"/>
              <a:gd name="connsiteX47" fmla="*/ 807554 w 12223414"/>
              <a:gd name="connsiteY47" fmla="*/ 1580349 h 1825446"/>
              <a:gd name="connsiteX48" fmla="*/ 609591 w 12223414"/>
              <a:gd name="connsiteY48" fmla="*/ 1627483 h 1825446"/>
              <a:gd name="connsiteX49" fmla="*/ 430482 w 12223414"/>
              <a:gd name="connsiteY49" fmla="*/ 1684044 h 1825446"/>
              <a:gd name="connsiteX50" fmla="*/ 166531 w 12223414"/>
              <a:gd name="connsiteY50" fmla="*/ 1768885 h 1825446"/>
              <a:gd name="connsiteX51" fmla="*/ 25129 w 12223414"/>
              <a:gd name="connsiteY51" fmla="*/ 1825446 h 1825446"/>
              <a:gd name="connsiteX52" fmla="*/ 15703 w 12223414"/>
              <a:gd name="connsiteY52" fmla="*/ 801319 h 1825446"/>
              <a:gd name="connsiteX53" fmla="*/ 6275 w 12223414"/>
              <a:gd name="connsiteY53" fmla="*/ 6072 h 1825446"/>
              <a:gd name="connsiteX0" fmla="*/ 22818 w 12239957"/>
              <a:gd name="connsiteY0" fmla="*/ 55237 h 1874611"/>
              <a:gd name="connsiteX1" fmla="*/ 362184 w 12239957"/>
              <a:gd name="connsiteY1" fmla="*/ 68058 h 1874611"/>
              <a:gd name="connsiteX2" fmla="*/ 2483215 w 12239957"/>
              <a:gd name="connsiteY2" fmla="*/ 49204 h 1874611"/>
              <a:gd name="connsiteX3" fmla="*/ 12230530 w 12239957"/>
              <a:gd name="connsiteY3" fmla="*/ 74091 h 1874611"/>
              <a:gd name="connsiteX4" fmla="*/ 12239957 w 12239957"/>
              <a:gd name="connsiteY4" fmla="*/ 1393844 h 1874611"/>
              <a:gd name="connsiteX5" fmla="*/ 11985433 w 12239957"/>
              <a:gd name="connsiteY5" fmla="*/ 1422124 h 1874611"/>
              <a:gd name="connsiteX6" fmla="*/ 11721482 w 12239957"/>
              <a:gd name="connsiteY6" fmla="*/ 1459831 h 1874611"/>
              <a:gd name="connsiteX7" fmla="*/ 11363264 w 12239957"/>
              <a:gd name="connsiteY7" fmla="*/ 1478685 h 1874611"/>
              <a:gd name="connsiteX8" fmla="*/ 11071033 w 12239957"/>
              <a:gd name="connsiteY8" fmla="*/ 1516392 h 1874611"/>
              <a:gd name="connsiteX9" fmla="*/ 10910777 w 12239957"/>
              <a:gd name="connsiteY9" fmla="*/ 1535246 h 1874611"/>
              <a:gd name="connsiteX10" fmla="*/ 10741095 w 12239957"/>
              <a:gd name="connsiteY10" fmla="*/ 1554099 h 1874611"/>
              <a:gd name="connsiteX11" fmla="*/ 10609119 w 12239957"/>
              <a:gd name="connsiteY11" fmla="*/ 1563526 h 1874611"/>
              <a:gd name="connsiteX12" fmla="*/ 10495998 w 12239957"/>
              <a:gd name="connsiteY12" fmla="*/ 1572953 h 1874611"/>
              <a:gd name="connsiteX13" fmla="*/ 10326315 w 12239957"/>
              <a:gd name="connsiteY13" fmla="*/ 1591806 h 1874611"/>
              <a:gd name="connsiteX14" fmla="*/ 10203767 w 12239957"/>
              <a:gd name="connsiteY14" fmla="*/ 1601233 h 1874611"/>
              <a:gd name="connsiteX15" fmla="*/ 10100072 w 12239957"/>
              <a:gd name="connsiteY15" fmla="*/ 1601233 h 1874611"/>
              <a:gd name="connsiteX16" fmla="*/ 9930390 w 12239957"/>
              <a:gd name="connsiteY16" fmla="*/ 1620087 h 1874611"/>
              <a:gd name="connsiteX17" fmla="*/ 9807841 w 12239957"/>
              <a:gd name="connsiteY17" fmla="*/ 1638940 h 1874611"/>
              <a:gd name="connsiteX18" fmla="*/ 9685293 w 12239957"/>
              <a:gd name="connsiteY18" fmla="*/ 1638940 h 1874611"/>
              <a:gd name="connsiteX19" fmla="*/ 9581598 w 12239957"/>
              <a:gd name="connsiteY19" fmla="*/ 1638940 h 1874611"/>
              <a:gd name="connsiteX20" fmla="*/ 9421342 w 12239957"/>
              <a:gd name="connsiteY20" fmla="*/ 1657794 h 1874611"/>
              <a:gd name="connsiteX21" fmla="*/ 9308220 w 12239957"/>
              <a:gd name="connsiteY21" fmla="*/ 1667221 h 1874611"/>
              <a:gd name="connsiteX22" fmla="*/ 9025416 w 12239957"/>
              <a:gd name="connsiteY22" fmla="*/ 1695501 h 1874611"/>
              <a:gd name="connsiteX23" fmla="*/ 8836880 w 12239957"/>
              <a:gd name="connsiteY23" fmla="*/ 1704928 h 1874611"/>
              <a:gd name="connsiteX24" fmla="*/ 8695478 w 12239957"/>
              <a:gd name="connsiteY24" fmla="*/ 1714355 h 1874611"/>
              <a:gd name="connsiteX25" fmla="*/ 8469235 w 12239957"/>
              <a:gd name="connsiteY25" fmla="*/ 1723782 h 1874611"/>
              <a:gd name="connsiteX26" fmla="*/ 8299552 w 12239957"/>
              <a:gd name="connsiteY26" fmla="*/ 1733209 h 1874611"/>
              <a:gd name="connsiteX27" fmla="*/ 8054456 w 12239957"/>
              <a:gd name="connsiteY27" fmla="*/ 1752062 h 1874611"/>
              <a:gd name="connsiteX28" fmla="*/ 7847066 w 12239957"/>
              <a:gd name="connsiteY28" fmla="*/ 1761489 h 1874611"/>
              <a:gd name="connsiteX29" fmla="*/ 7658530 w 12239957"/>
              <a:gd name="connsiteY29" fmla="*/ 1761489 h 1874611"/>
              <a:gd name="connsiteX30" fmla="*/ 7432286 w 12239957"/>
              <a:gd name="connsiteY30" fmla="*/ 1770916 h 1874611"/>
              <a:gd name="connsiteX31" fmla="*/ 7168336 w 12239957"/>
              <a:gd name="connsiteY31" fmla="*/ 1770916 h 1874611"/>
              <a:gd name="connsiteX32" fmla="*/ 6828971 w 12239957"/>
              <a:gd name="connsiteY32" fmla="*/ 1761489 h 1874611"/>
              <a:gd name="connsiteX33" fmla="*/ 6367058 w 12239957"/>
              <a:gd name="connsiteY33" fmla="*/ 1733209 h 1874611"/>
              <a:gd name="connsiteX34" fmla="*/ 5895717 w 12239957"/>
              <a:gd name="connsiteY34" fmla="*/ 1704928 h 1874611"/>
              <a:gd name="connsiteX35" fmla="*/ 5443231 w 12239957"/>
              <a:gd name="connsiteY35" fmla="*/ 1648367 h 1874611"/>
              <a:gd name="connsiteX36" fmla="*/ 5009598 w 12239957"/>
              <a:gd name="connsiteY36" fmla="*/ 1591806 h 1874611"/>
              <a:gd name="connsiteX37" fmla="*/ 4443990 w 12239957"/>
              <a:gd name="connsiteY37" fmla="*/ 1525819 h 1874611"/>
              <a:gd name="connsiteX38" fmla="*/ 3548443 w 12239957"/>
              <a:gd name="connsiteY38" fmla="*/ 1440978 h 1874611"/>
              <a:gd name="connsiteX39" fmla="*/ 3020542 w 12239957"/>
              <a:gd name="connsiteY39" fmla="*/ 1384417 h 1874611"/>
              <a:gd name="connsiteX40" fmla="*/ 2671750 w 12239957"/>
              <a:gd name="connsiteY40" fmla="*/ 1374990 h 1874611"/>
              <a:gd name="connsiteX41" fmla="*/ 2370093 w 12239957"/>
              <a:gd name="connsiteY41" fmla="*/ 1393844 h 1874611"/>
              <a:gd name="connsiteX42" fmla="*/ 2124996 w 12239957"/>
              <a:gd name="connsiteY42" fmla="*/ 1403270 h 1874611"/>
              <a:gd name="connsiteX43" fmla="*/ 1776204 w 12239957"/>
              <a:gd name="connsiteY43" fmla="*/ 1450404 h 1874611"/>
              <a:gd name="connsiteX44" fmla="*/ 1493400 w 12239957"/>
              <a:gd name="connsiteY44" fmla="*/ 1488112 h 1874611"/>
              <a:gd name="connsiteX45" fmla="*/ 1286010 w 12239957"/>
              <a:gd name="connsiteY45" fmla="*/ 1525819 h 1874611"/>
              <a:gd name="connsiteX46" fmla="*/ 1078620 w 12239957"/>
              <a:gd name="connsiteY46" fmla="*/ 1563526 h 1874611"/>
              <a:gd name="connsiteX47" fmla="*/ 824097 w 12239957"/>
              <a:gd name="connsiteY47" fmla="*/ 1629514 h 1874611"/>
              <a:gd name="connsiteX48" fmla="*/ 626134 w 12239957"/>
              <a:gd name="connsiteY48" fmla="*/ 1676648 h 1874611"/>
              <a:gd name="connsiteX49" fmla="*/ 447025 w 12239957"/>
              <a:gd name="connsiteY49" fmla="*/ 1733209 h 1874611"/>
              <a:gd name="connsiteX50" fmla="*/ 183074 w 12239957"/>
              <a:gd name="connsiteY50" fmla="*/ 1818050 h 1874611"/>
              <a:gd name="connsiteX51" fmla="*/ 41672 w 12239957"/>
              <a:gd name="connsiteY51" fmla="*/ 1874611 h 1874611"/>
              <a:gd name="connsiteX52" fmla="*/ 32246 w 12239957"/>
              <a:gd name="connsiteY52" fmla="*/ 897618 h 1874611"/>
              <a:gd name="connsiteX53" fmla="*/ 22818 w 12239957"/>
              <a:gd name="connsiteY53" fmla="*/ 55237 h 1874611"/>
              <a:gd name="connsiteX0" fmla="*/ 21081 w 12238220"/>
              <a:gd name="connsiteY0" fmla="*/ 55237 h 1874611"/>
              <a:gd name="connsiteX1" fmla="*/ 360447 w 12238220"/>
              <a:gd name="connsiteY1" fmla="*/ 68058 h 1874611"/>
              <a:gd name="connsiteX2" fmla="*/ 2481478 w 12238220"/>
              <a:gd name="connsiteY2" fmla="*/ 49204 h 1874611"/>
              <a:gd name="connsiteX3" fmla="*/ 12228793 w 12238220"/>
              <a:gd name="connsiteY3" fmla="*/ 74091 h 1874611"/>
              <a:gd name="connsiteX4" fmla="*/ 12238220 w 12238220"/>
              <a:gd name="connsiteY4" fmla="*/ 1393844 h 1874611"/>
              <a:gd name="connsiteX5" fmla="*/ 11983696 w 12238220"/>
              <a:gd name="connsiteY5" fmla="*/ 1422124 h 1874611"/>
              <a:gd name="connsiteX6" fmla="*/ 11719745 w 12238220"/>
              <a:gd name="connsiteY6" fmla="*/ 1459831 h 1874611"/>
              <a:gd name="connsiteX7" fmla="*/ 11361527 w 12238220"/>
              <a:gd name="connsiteY7" fmla="*/ 1478685 h 1874611"/>
              <a:gd name="connsiteX8" fmla="*/ 11069296 w 12238220"/>
              <a:gd name="connsiteY8" fmla="*/ 1516392 h 1874611"/>
              <a:gd name="connsiteX9" fmla="*/ 10909040 w 12238220"/>
              <a:gd name="connsiteY9" fmla="*/ 1535246 h 1874611"/>
              <a:gd name="connsiteX10" fmla="*/ 10739358 w 12238220"/>
              <a:gd name="connsiteY10" fmla="*/ 1554099 h 1874611"/>
              <a:gd name="connsiteX11" fmla="*/ 10607382 w 12238220"/>
              <a:gd name="connsiteY11" fmla="*/ 1563526 h 1874611"/>
              <a:gd name="connsiteX12" fmla="*/ 10494261 w 12238220"/>
              <a:gd name="connsiteY12" fmla="*/ 1572953 h 1874611"/>
              <a:gd name="connsiteX13" fmla="*/ 10324578 w 12238220"/>
              <a:gd name="connsiteY13" fmla="*/ 1591806 h 1874611"/>
              <a:gd name="connsiteX14" fmla="*/ 10202030 w 12238220"/>
              <a:gd name="connsiteY14" fmla="*/ 1601233 h 1874611"/>
              <a:gd name="connsiteX15" fmla="*/ 10098335 w 12238220"/>
              <a:gd name="connsiteY15" fmla="*/ 1601233 h 1874611"/>
              <a:gd name="connsiteX16" fmla="*/ 9928653 w 12238220"/>
              <a:gd name="connsiteY16" fmla="*/ 1620087 h 1874611"/>
              <a:gd name="connsiteX17" fmla="*/ 9806104 w 12238220"/>
              <a:gd name="connsiteY17" fmla="*/ 1638940 h 1874611"/>
              <a:gd name="connsiteX18" fmla="*/ 9683556 w 12238220"/>
              <a:gd name="connsiteY18" fmla="*/ 1638940 h 1874611"/>
              <a:gd name="connsiteX19" fmla="*/ 9579861 w 12238220"/>
              <a:gd name="connsiteY19" fmla="*/ 1638940 h 1874611"/>
              <a:gd name="connsiteX20" fmla="*/ 9419605 w 12238220"/>
              <a:gd name="connsiteY20" fmla="*/ 1657794 h 1874611"/>
              <a:gd name="connsiteX21" fmla="*/ 9306483 w 12238220"/>
              <a:gd name="connsiteY21" fmla="*/ 1667221 h 1874611"/>
              <a:gd name="connsiteX22" fmla="*/ 9023679 w 12238220"/>
              <a:gd name="connsiteY22" fmla="*/ 1695501 h 1874611"/>
              <a:gd name="connsiteX23" fmla="*/ 8835143 w 12238220"/>
              <a:gd name="connsiteY23" fmla="*/ 1704928 h 1874611"/>
              <a:gd name="connsiteX24" fmla="*/ 8693741 w 12238220"/>
              <a:gd name="connsiteY24" fmla="*/ 1714355 h 1874611"/>
              <a:gd name="connsiteX25" fmla="*/ 8467498 w 12238220"/>
              <a:gd name="connsiteY25" fmla="*/ 1723782 h 1874611"/>
              <a:gd name="connsiteX26" fmla="*/ 8297815 w 12238220"/>
              <a:gd name="connsiteY26" fmla="*/ 1733209 h 1874611"/>
              <a:gd name="connsiteX27" fmla="*/ 8052719 w 12238220"/>
              <a:gd name="connsiteY27" fmla="*/ 1752062 h 1874611"/>
              <a:gd name="connsiteX28" fmla="*/ 7845329 w 12238220"/>
              <a:gd name="connsiteY28" fmla="*/ 1761489 h 1874611"/>
              <a:gd name="connsiteX29" fmla="*/ 7656793 w 12238220"/>
              <a:gd name="connsiteY29" fmla="*/ 1761489 h 1874611"/>
              <a:gd name="connsiteX30" fmla="*/ 7430549 w 12238220"/>
              <a:gd name="connsiteY30" fmla="*/ 1770916 h 1874611"/>
              <a:gd name="connsiteX31" fmla="*/ 7166599 w 12238220"/>
              <a:gd name="connsiteY31" fmla="*/ 1770916 h 1874611"/>
              <a:gd name="connsiteX32" fmla="*/ 6827234 w 12238220"/>
              <a:gd name="connsiteY32" fmla="*/ 1761489 h 1874611"/>
              <a:gd name="connsiteX33" fmla="*/ 6365321 w 12238220"/>
              <a:gd name="connsiteY33" fmla="*/ 1733209 h 1874611"/>
              <a:gd name="connsiteX34" fmla="*/ 5893980 w 12238220"/>
              <a:gd name="connsiteY34" fmla="*/ 1704928 h 1874611"/>
              <a:gd name="connsiteX35" fmla="*/ 5441494 w 12238220"/>
              <a:gd name="connsiteY35" fmla="*/ 1648367 h 1874611"/>
              <a:gd name="connsiteX36" fmla="*/ 5007861 w 12238220"/>
              <a:gd name="connsiteY36" fmla="*/ 1591806 h 1874611"/>
              <a:gd name="connsiteX37" fmla="*/ 4442253 w 12238220"/>
              <a:gd name="connsiteY37" fmla="*/ 1525819 h 1874611"/>
              <a:gd name="connsiteX38" fmla="*/ 3546706 w 12238220"/>
              <a:gd name="connsiteY38" fmla="*/ 1440978 h 1874611"/>
              <a:gd name="connsiteX39" fmla="*/ 3018805 w 12238220"/>
              <a:gd name="connsiteY39" fmla="*/ 1384417 h 1874611"/>
              <a:gd name="connsiteX40" fmla="*/ 2670013 w 12238220"/>
              <a:gd name="connsiteY40" fmla="*/ 1374990 h 1874611"/>
              <a:gd name="connsiteX41" fmla="*/ 2368356 w 12238220"/>
              <a:gd name="connsiteY41" fmla="*/ 1393844 h 1874611"/>
              <a:gd name="connsiteX42" fmla="*/ 2123259 w 12238220"/>
              <a:gd name="connsiteY42" fmla="*/ 1403270 h 1874611"/>
              <a:gd name="connsiteX43" fmla="*/ 1774467 w 12238220"/>
              <a:gd name="connsiteY43" fmla="*/ 1450404 h 1874611"/>
              <a:gd name="connsiteX44" fmla="*/ 1491663 w 12238220"/>
              <a:gd name="connsiteY44" fmla="*/ 1488112 h 1874611"/>
              <a:gd name="connsiteX45" fmla="*/ 1284273 w 12238220"/>
              <a:gd name="connsiteY45" fmla="*/ 1525819 h 1874611"/>
              <a:gd name="connsiteX46" fmla="*/ 1076883 w 12238220"/>
              <a:gd name="connsiteY46" fmla="*/ 1563526 h 1874611"/>
              <a:gd name="connsiteX47" fmla="*/ 822360 w 12238220"/>
              <a:gd name="connsiteY47" fmla="*/ 1629514 h 1874611"/>
              <a:gd name="connsiteX48" fmla="*/ 624397 w 12238220"/>
              <a:gd name="connsiteY48" fmla="*/ 1676648 h 1874611"/>
              <a:gd name="connsiteX49" fmla="*/ 445288 w 12238220"/>
              <a:gd name="connsiteY49" fmla="*/ 1733209 h 1874611"/>
              <a:gd name="connsiteX50" fmla="*/ 181337 w 12238220"/>
              <a:gd name="connsiteY50" fmla="*/ 1818050 h 1874611"/>
              <a:gd name="connsiteX51" fmla="*/ 39935 w 12238220"/>
              <a:gd name="connsiteY51" fmla="*/ 1874611 h 1874611"/>
              <a:gd name="connsiteX52" fmla="*/ 30509 w 12238220"/>
              <a:gd name="connsiteY52" fmla="*/ 897618 h 1874611"/>
              <a:gd name="connsiteX53" fmla="*/ 21081 w 12238220"/>
              <a:gd name="connsiteY53" fmla="*/ 55237 h 1874611"/>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527248 w 12218762"/>
              <a:gd name="connsiteY38" fmla="*/ 1391813 h 1825446"/>
              <a:gd name="connsiteX39" fmla="*/ 2999347 w 12218762"/>
              <a:gd name="connsiteY39" fmla="*/ 1335252 h 1825446"/>
              <a:gd name="connsiteX40" fmla="*/ 2650555 w 12218762"/>
              <a:gd name="connsiteY40" fmla="*/ 1325825 h 1825446"/>
              <a:gd name="connsiteX41" fmla="*/ 2348898 w 12218762"/>
              <a:gd name="connsiteY41" fmla="*/ 1344679 h 1825446"/>
              <a:gd name="connsiteX42" fmla="*/ 2103801 w 12218762"/>
              <a:gd name="connsiteY42" fmla="*/ 1354105 h 1825446"/>
              <a:gd name="connsiteX43" fmla="*/ 1755009 w 12218762"/>
              <a:gd name="connsiteY43" fmla="*/ 1401239 h 1825446"/>
              <a:gd name="connsiteX44" fmla="*/ 1472205 w 12218762"/>
              <a:gd name="connsiteY44" fmla="*/ 1438947 h 1825446"/>
              <a:gd name="connsiteX45" fmla="*/ 1264815 w 12218762"/>
              <a:gd name="connsiteY45" fmla="*/ 1476654 h 1825446"/>
              <a:gd name="connsiteX46" fmla="*/ 1057425 w 12218762"/>
              <a:gd name="connsiteY46" fmla="*/ 1514361 h 1825446"/>
              <a:gd name="connsiteX47" fmla="*/ 802902 w 12218762"/>
              <a:gd name="connsiteY47" fmla="*/ 1580349 h 1825446"/>
              <a:gd name="connsiteX48" fmla="*/ 604939 w 12218762"/>
              <a:gd name="connsiteY48" fmla="*/ 1627483 h 1825446"/>
              <a:gd name="connsiteX49" fmla="*/ 425830 w 12218762"/>
              <a:gd name="connsiteY49" fmla="*/ 1684044 h 1825446"/>
              <a:gd name="connsiteX50" fmla="*/ 161879 w 12218762"/>
              <a:gd name="connsiteY50" fmla="*/ 1768885 h 1825446"/>
              <a:gd name="connsiteX51" fmla="*/ 20477 w 12218762"/>
              <a:gd name="connsiteY51" fmla="*/ 1825446 h 1825446"/>
              <a:gd name="connsiteX52" fmla="*/ 11051 w 12218762"/>
              <a:gd name="connsiteY52" fmla="*/ 848453 h 1825446"/>
              <a:gd name="connsiteX53" fmla="*/ 1623 w 12218762"/>
              <a:gd name="connsiteY53"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2999347 w 12218762"/>
              <a:gd name="connsiteY40" fmla="*/ 1335252 h 1825446"/>
              <a:gd name="connsiteX41" fmla="*/ 2650555 w 12218762"/>
              <a:gd name="connsiteY41" fmla="*/ 1325825 h 1825446"/>
              <a:gd name="connsiteX42" fmla="*/ 2348898 w 12218762"/>
              <a:gd name="connsiteY42" fmla="*/ 1344679 h 1825446"/>
              <a:gd name="connsiteX43" fmla="*/ 2103801 w 12218762"/>
              <a:gd name="connsiteY43" fmla="*/ 1354105 h 1825446"/>
              <a:gd name="connsiteX44" fmla="*/ 1755009 w 12218762"/>
              <a:gd name="connsiteY44" fmla="*/ 1401239 h 1825446"/>
              <a:gd name="connsiteX45" fmla="*/ 1472205 w 12218762"/>
              <a:gd name="connsiteY45" fmla="*/ 1438947 h 1825446"/>
              <a:gd name="connsiteX46" fmla="*/ 1264815 w 12218762"/>
              <a:gd name="connsiteY46" fmla="*/ 1476654 h 1825446"/>
              <a:gd name="connsiteX47" fmla="*/ 1057425 w 12218762"/>
              <a:gd name="connsiteY47" fmla="*/ 1514361 h 1825446"/>
              <a:gd name="connsiteX48" fmla="*/ 802902 w 12218762"/>
              <a:gd name="connsiteY48" fmla="*/ 1580349 h 1825446"/>
              <a:gd name="connsiteX49" fmla="*/ 604939 w 12218762"/>
              <a:gd name="connsiteY49" fmla="*/ 1627483 h 1825446"/>
              <a:gd name="connsiteX50" fmla="*/ 425830 w 12218762"/>
              <a:gd name="connsiteY50" fmla="*/ 1684044 h 1825446"/>
              <a:gd name="connsiteX51" fmla="*/ 161879 w 12218762"/>
              <a:gd name="connsiteY51" fmla="*/ 1768885 h 1825446"/>
              <a:gd name="connsiteX52" fmla="*/ 20477 w 12218762"/>
              <a:gd name="connsiteY52" fmla="*/ 1825446 h 1825446"/>
              <a:gd name="connsiteX53" fmla="*/ 11051 w 12218762"/>
              <a:gd name="connsiteY53" fmla="*/ 848453 h 1825446"/>
              <a:gd name="connsiteX54" fmla="*/ 1623 w 12218762"/>
              <a:gd name="connsiteY54"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527248 w 12218762"/>
              <a:gd name="connsiteY39" fmla="*/ 1391813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48313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1623 w 12218762"/>
              <a:gd name="connsiteY0" fmla="*/ 6072 h 1825446"/>
              <a:gd name="connsiteX1" fmla="*/ 340989 w 12218762"/>
              <a:gd name="connsiteY1" fmla="*/ 18893 h 1825446"/>
              <a:gd name="connsiteX2" fmla="*/ 2462020 w 12218762"/>
              <a:gd name="connsiteY2" fmla="*/ 39 h 1825446"/>
              <a:gd name="connsiteX3" fmla="*/ 12209335 w 12218762"/>
              <a:gd name="connsiteY3" fmla="*/ 24926 h 1825446"/>
              <a:gd name="connsiteX4" fmla="*/ 12218762 w 12218762"/>
              <a:gd name="connsiteY4" fmla="*/ 1344679 h 1825446"/>
              <a:gd name="connsiteX5" fmla="*/ 11964238 w 12218762"/>
              <a:gd name="connsiteY5" fmla="*/ 1372959 h 1825446"/>
              <a:gd name="connsiteX6" fmla="*/ 11700287 w 12218762"/>
              <a:gd name="connsiteY6" fmla="*/ 1410666 h 1825446"/>
              <a:gd name="connsiteX7" fmla="*/ 11342069 w 12218762"/>
              <a:gd name="connsiteY7" fmla="*/ 1429520 h 1825446"/>
              <a:gd name="connsiteX8" fmla="*/ 11049838 w 12218762"/>
              <a:gd name="connsiteY8" fmla="*/ 1467227 h 1825446"/>
              <a:gd name="connsiteX9" fmla="*/ 10889582 w 12218762"/>
              <a:gd name="connsiteY9" fmla="*/ 1486081 h 1825446"/>
              <a:gd name="connsiteX10" fmla="*/ 10719900 w 12218762"/>
              <a:gd name="connsiteY10" fmla="*/ 1504934 h 1825446"/>
              <a:gd name="connsiteX11" fmla="*/ 10587924 w 12218762"/>
              <a:gd name="connsiteY11" fmla="*/ 1514361 h 1825446"/>
              <a:gd name="connsiteX12" fmla="*/ 10474803 w 12218762"/>
              <a:gd name="connsiteY12" fmla="*/ 1523788 h 1825446"/>
              <a:gd name="connsiteX13" fmla="*/ 10305120 w 12218762"/>
              <a:gd name="connsiteY13" fmla="*/ 1542641 h 1825446"/>
              <a:gd name="connsiteX14" fmla="*/ 10182572 w 12218762"/>
              <a:gd name="connsiteY14" fmla="*/ 1552068 h 1825446"/>
              <a:gd name="connsiteX15" fmla="*/ 10078877 w 12218762"/>
              <a:gd name="connsiteY15" fmla="*/ 1552068 h 1825446"/>
              <a:gd name="connsiteX16" fmla="*/ 9909195 w 12218762"/>
              <a:gd name="connsiteY16" fmla="*/ 1570922 h 1825446"/>
              <a:gd name="connsiteX17" fmla="*/ 9786646 w 12218762"/>
              <a:gd name="connsiteY17" fmla="*/ 1589775 h 1825446"/>
              <a:gd name="connsiteX18" fmla="*/ 9664098 w 12218762"/>
              <a:gd name="connsiteY18" fmla="*/ 1589775 h 1825446"/>
              <a:gd name="connsiteX19" fmla="*/ 9560403 w 12218762"/>
              <a:gd name="connsiteY19" fmla="*/ 1589775 h 1825446"/>
              <a:gd name="connsiteX20" fmla="*/ 9400147 w 12218762"/>
              <a:gd name="connsiteY20" fmla="*/ 1608629 h 1825446"/>
              <a:gd name="connsiteX21" fmla="*/ 9287025 w 12218762"/>
              <a:gd name="connsiteY21" fmla="*/ 1618056 h 1825446"/>
              <a:gd name="connsiteX22" fmla="*/ 9004221 w 12218762"/>
              <a:gd name="connsiteY22" fmla="*/ 1646336 h 1825446"/>
              <a:gd name="connsiteX23" fmla="*/ 8815685 w 12218762"/>
              <a:gd name="connsiteY23" fmla="*/ 1655763 h 1825446"/>
              <a:gd name="connsiteX24" fmla="*/ 8674283 w 12218762"/>
              <a:gd name="connsiteY24" fmla="*/ 1665190 h 1825446"/>
              <a:gd name="connsiteX25" fmla="*/ 8448040 w 12218762"/>
              <a:gd name="connsiteY25" fmla="*/ 1674617 h 1825446"/>
              <a:gd name="connsiteX26" fmla="*/ 8278357 w 12218762"/>
              <a:gd name="connsiteY26" fmla="*/ 1684044 h 1825446"/>
              <a:gd name="connsiteX27" fmla="*/ 8033261 w 12218762"/>
              <a:gd name="connsiteY27" fmla="*/ 1702897 h 1825446"/>
              <a:gd name="connsiteX28" fmla="*/ 7825871 w 12218762"/>
              <a:gd name="connsiteY28" fmla="*/ 1712324 h 1825446"/>
              <a:gd name="connsiteX29" fmla="*/ 7637335 w 12218762"/>
              <a:gd name="connsiteY29" fmla="*/ 1712324 h 1825446"/>
              <a:gd name="connsiteX30" fmla="*/ 7411091 w 12218762"/>
              <a:gd name="connsiteY30" fmla="*/ 1721751 h 1825446"/>
              <a:gd name="connsiteX31" fmla="*/ 7147141 w 12218762"/>
              <a:gd name="connsiteY31" fmla="*/ 1721751 h 1825446"/>
              <a:gd name="connsiteX32" fmla="*/ 6807776 w 12218762"/>
              <a:gd name="connsiteY32" fmla="*/ 1712324 h 1825446"/>
              <a:gd name="connsiteX33" fmla="*/ 6345863 w 12218762"/>
              <a:gd name="connsiteY33" fmla="*/ 1684044 h 1825446"/>
              <a:gd name="connsiteX34" fmla="*/ 5874522 w 12218762"/>
              <a:gd name="connsiteY34" fmla="*/ 1655763 h 1825446"/>
              <a:gd name="connsiteX35" fmla="*/ 5422036 w 12218762"/>
              <a:gd name="connsiteY35" fmla="*/ 1599202 h 1825446"/>
              <a:gd name="connsiteX36" fmla="*/ 4988403 w 12218762"/>
              <a:gd name="connsiteY36" fmla="*/ 1542641 h 1825446"/>
              <a:gd name="connsiteX37" fmla="*/ 4422795 w 12218762"/>
              <a:gd name="connsiteY37" fmla="*/ 1476654 h 1825446"/>
              <a:gd name="connsiteX38" fmla="*/ 3986021 w 12218762"/>
              <a:gd name="connsiteY38" fmla="*/ 1440533 h 1825446"/>
              <a:gd name="connsiteX39" fmla="*/ 3621516 w 12218762"/>
              <a:gd name="connsiteY39" fmla="*/ 1401240 h 1825446"/>
              <a:gd name="connsiteX40" fmla="*/ 3297863 w 12218762"/>
              <a:gd name="connsiteY40" fmla="*/ 1355692 h 1825446"/>
              <a:gd name="connsiteX41" fmla="*/ 2999347 w 12218762"/>
              <a:gd name="connsiteY41" fmla="*/ 1335252 h 1825446"/>
              <a:gd name="connsiteX42" fmla="*/ 2650555 w 12218762"/>
              <a:gd name="connsiteY42" fmla="*/ 1325825 h 1825446"/>
              <a:gd name="connsiteX43" fmla="*/ 2348898 w 12218762"/>
              <a:gd name="connsiteY43" fmla="*/ 1344679 h 1825446"/>
              <a:gd name="connsiteX44" fmla="*/ 2103801 w 12218762"/>
              <a:gd name="connsiteY44" fmla="*/ 1354105 h 1825446"/>
              <a:gd name="connsiteX45" fmla="*/ 1755009 w 12218762"/>
              <a:gd name="connsiteY45" fmla="*/ 1401239 h 1825446"/>
              <a:gd name="connsiteX46" fmla="*/ 1472205 w 12218762"/>
              <a:gd name="connsiteY46" fmla="*/ 1438947 h 1825446"/>
              <a:gd name="connsiteX47" fmla="*/ 1264815 w 12218762"/>
              <a:gd name="connsiteY47" fmla="*/ 1476654 h 1825446"/>
              <a:gd name="connsiteX48" fmla="*/ 1057425 w 12218762"/>
              <a:gd name="connsiteY48" fmla="*/ 1514361 h 1825446"/>
              <a:gd name="connsiteX49" fmla="*/ 802902 w 12218762"/>
              <a:gd name="connsiteY49" fmla="*/ 1580349 h 1825446"/>
              <a:gd name="connsiteX50" fmla="*/ 604939 w 12218762"/>
              <a:gd name="connsiteY50" fmla="*/ 1627483 h 1825446"/>
              <a:gd name="connsiteX51" fmla="*/ 425830 w 12218762"/>
              <a:gd name="connsiteY51" fmla="*/ 1684044 h 1825446"/>
              <a:gd name="connsiteX52" fmla="*/ 161879 w 12218762"/>
              <a:gd name="connsiteY52" fmla="*/ 1768885 h 1825446"/>
              <a:gd name="connsiteX53" fmla="*/ 20477 w 12218762"/>
              <a:gd name="connsiteY53" fmla="*/ 1825446 h 1825446"/>
              <a:gd name="connsiteX54" fmla="*/ 11051 w 12218762"/>
              <a:gd name="connsiteY54" fmla="*/ 848453 h 1825446"/>
              <a:gd name="connsiteX55" fmla="*/ 1623 w 12218762"/>
              <a:gd name="connsiteY55" fmla="*/ 6072 h 1825446"/>
              <a:gd name="connsiteX0" fmla="*/ 30730 w 12247869"/>
              <a:gd name="connsiteY0" fmla="*/ 55237 h 1874611"/>
              <a:gd name="connsiteX1" fmla="*/ 502072 w 12247869"/>
              <a:gd name="connsiteY1" fmla="*/ 68058 h 1874611"/>
              <a:gd name="connsiteX2" fmla="*/ 2491127 w 12247869"/>
              <a:gd name="connsiteY2" fmla="*/ 49204 h 1874611"/>
              <a:gd name="connsiteX3" fmla="*/ 12238442 w 12247869"/>
              <a:gd name="connsiteY3" fmla="*/ 74091 h 1874611"/>
              <a:gd name="connsiteX4" fmla="*/ 12247869 w 12247869"/>
              <a:gd name="connsiteY4" fmla="*/ 1393844 h 1874611"/>
              <a:gd name="connsiteX5" fmla="*/ 11993345 w 12247869"/>
              <a:gd name="connsiteY5" fmla="*/ 1422124 h 1874611"/>
              <a:gd name="connsiteX6" fmla="*/ 11729394 w 12247869"/>
              <a:gd name="connsiteY6" fmla="*/ 1459831 h 1874611"/>
              <a:gd name="connsiteX7" fmla="*/ 11371176 w 12247869"/>
              <a:gd name="connsiteY7" fmla="*/ 1478685 h 1874611"/>
              <a:gd name="connsiteX8" fmla="*/ 11078945 w 12247869"/>
              <a:gd name="connsiteY8" fmla="*/ 1516392 h 1874611"/>
              <a:gd name="connsiteX9" fmla="*/ 10918689 w 12247869"/>
              <a:gd name="connsiteY9" fmla="*/ 1535246 h 1874611"/>
              <a:gd name="connsiteX10" fmla="*/ 10749007 w 12247869"/>
              <a:gd name="connsiteY10" fmla="*/ 1554099 h 1874611"/>
              <a:gd name="connsiteX11" fmla="*/ 10617031 w 12247869"/>
              <a:gd name="connsiteY11" fmla="*/ 1563526 h 1874611"/>
              <a:gd name="connsiteX12" fmla="*/ 10503910 w 12247869"/>
              <a:gd name="connsiteY12" fmla="*/ 1572953 h 1874611"/>
              <a:gd name="connsiteX13" fmla="*/ 10334227 w 12247869"/>
              <a:gd name="connsiteY13" fmla="*/ 1591806 h 1874611"/>
              <a:gd name="connsiteX14" fmla="*/ 10211679 w 12247869"/>
              <a:gd name="connsiteY14" fmla="*/ 1601233 h 1874611"/>
              <a:gd name="connsiteX15" fmla="*/ 10107984 w 12247869"/>
              <a:gd name="connsiteY15" fmla="*/ 1601233 h 1874611"/>
              <a:gd name="connsiteX16" fmla="*/ 9938302 w 12247869"/>
              <a:gd name="connsiteY16" fmla="*/ 1620087 h 1874611"/>
              <a:gd name="connsiteX17" fmla="*/ 9815753 w 12247869"/>
              <a:gd name="connsiteY17" fmla="*/ 1638940 h 1874611"/>
              <a:gd name="connsiteX18" fmla="*/ 9693205 w 12247869"/>
              <a:gd name="connsiteY18" fmla="*/ 1638940 h 1874611"/>
              <a:gd name="connsiteX19" fmla="*/ 9589510 w 12247869"/>
              <a:gd name="connsiteY19" fmla="*/ 1638940 h 1874611"/>
              <a:gd name="connsiteX20" fmla="*/ 9429254 w 12247869"/>
              <a:gd name="connsiteY20" fmla="*/ 1657794 h 1874611"/>
              <a:gd name="connsiteX21" fmla="*/ 9316132 w 12247869"/>
              <a:gd name="connsiteY21" fmla="*/ 1667221 h 1874611"/>
              <a:gd name="connsiteX22" fmla="*/ 9033328 w 12247869"/>
              <a:gd name="connsiteY22" fmla="*/ 1695501 h 1874611"/>
              <a:gd name="connsiteX23" fmla="*/ 8844792 w 12247869"/>
              <a:gd name="connsiteY23" fmla="*/ 1704928 h 1874611"/>
              <a:gd name="connsiteX24" fmla="*/ 8703390 w 12247869"/>
              <a:gd name="connsiteY24" fmla="*/ 1714355 h 1874611"/>
              <a:gd name="connsiteX25" fmla="*/ 8477147 w 12247869"/>
              <a:gd name="connsiteY25" fmla="*/ 1723782 h 1874611"/>
              <a:gd name="connsiteX26" fmla="*/ 8307464 w 12247869"/>
              <a:gd name="connsiteY26" fmla="*/ 1733209 h 1874611"/>
              <a:gd name="connsiteX27" fmla="*/ 8062368 w 12247869"/>
              <a:gd name="connsiteY27" fmla="*/ 1752062 h 1874611"/>
              <a:gd name="connsiteX28" fmla="*/ 7854978 w 12247869"/>
              <a:gd name="connsiteY28" fmla="*/ 1761489 h 1874611"/>
              <a:gd name="connsiteX29" fmla="*/ 7666442 w 12247869"/>
              <a:gd name="connsiteY29" fmla="*/ 1761489 h 1874611"/>
              <a:gd name="connsiteX30" fmla="*/ 7440198 w 12247869"/>
              <a:gd name="connsiteY30" fmla="*/ 1770916 h 1874611"/>
              <a:gd name="connsiteX31" fmla="*/ 7176248 w 12247869"/>
              <a:gd name="connsiteY31" fmla="*/ 1770916 h 1874611"/>
              <a:gd name="connsiteX32" fmla="*/ 6836883 w 12247869"/>
              <a:gd name="connsiteY32" fmla="*/ 1761489 h 1874611"/>
              <a:gd name="connsiteX33" fmla="*/ 6374970 w 12247869"/>
              <a:gd name="connsiteY33" fmla="*/ 1733209 h 1874611"/>
              <a:gd name="connsiteX34" fmla="*/ 5903629 w 12247869"/>
              <a:gd name="connsiteY34" fmla="*/ 1704928 h 1874611"/>
              <a:gd name="connsiteX35" fmla="*/ 5451143 w 12247869"/>
              <a:gd name="connsiteY35" fmla="*/ 1648367 h 1874611"/>
              <a:gd name="connsiteX36" fmla="*/ 5017510 w 12247869"/>
              <a:gd name="connsiteY36" fmla="*/ 1591806 h 1874611"/>
              <a:gd name="connsiteX37" fmla="*/ 4451902 w 12247869"/>
              <a:gd name="connsiteY37" fmla="*/ 1525819 h 1874611"/>
              <a:gd name="connsiteX38" fmla="*/ 4015128 w 12247869"/>
              <a:gd name="connsiteY38" fmla="*/ 1489698 h 1874611"/>
              <a:gd name="connsiteX39" fmla="*/ 3650623 w 12247869"/>
              <a:gd name="connsiteY39" fmla="*/ 1450405 h 1874611"/>
              <a:gd name="connsiteX40" fmla="*/ 3326970 w 12247869"/>
              <a:gd name="connsiteY40" fmla="*/ 1404857 h 1874611"/>
              <a:gd name="connsiteX41" fmla="*/ 3028454 w 12247869"/>
              <a:gd name="connsiteY41" fmla="*/ 1384417 h 1874611"/>
              <a:gd name="connsiteX42" fmla="*/ 2679662 w 12247869"/>
              <a:gd name="connsiteY42" fmla="*/ 1374990 h 1874611"/>
              <a:gd name="connsiteX43" fmla="*/ 2378005 w 12247869"/>
              <a:gd name="connsiteY43" fmla="*/ 1393844 h 1874611"/>
              <a:gd name="connsiteX44" fmla="*/ 2132908 w 12247869"/>
              <a:gd name="connsiteY44" fmla="*/ 1403270 h 1874611"/>
              <a:gd name="connsiteX45" fmla="*/ 1784116 w 12247869"/>
              <a:gd name="connsiteY45" fmla="*/ 1450404 h 1874611"/>
              <a:gd name="connsiteX46" fmla="*/ 1501312 w 12247869"/>
              <a:gd name="connsiteY46" fmla="*/ 1488112 h 1874611"/>
              <a:gd name="connsiteX47" fmla="*/ 1293922 w 12247869"/>
              <a:gd name="connsiteY47" fmla="*/ 1525819 h 1874611"/>
              <a:gd name="connsiteX48" fmla="*/ 1086532 w 12247869"/>
              <a:gd name="connsiteY48" fmla="*/ 1563526 h 1874611"/>
              <a:gd name="connsiteX49" fmla="*/ 832009 w 12247869"/>
              <a:gd name="connsiteY49" fmla="*/ 1629514 h 1874611"/>
              <a:gd name="connsiteX50" fmla="*/ 634046 w 12247869"/>
              <a:gd name="connsiteY50" fmla="*/ 1676648 h 1874611"/>
              <a:gd name="connsiteX51" fmla="*/ 454937 w 12247869"/>
              <a:gd name="connsiteY51" fmla="*/ 1733209 h 1874611"/>
              <a:gd name="connsiteX52" fmla="*/ 190986 w 12247869"/>
              <a:gd name="connsiteY52" fmla="*/ 1818050 h 1874611"/>
              <a:gd name="connsiteX53" fmla="*/ 49584 w 12247869"/>
              <a:gd name="connsiteY53" fmla="*/ 1874611 h 1874611"/>
              <a:gd name="connsiteX54" fmla="*/ 40158 w 12247869"/>
              <a:gd name="connsiteY54" fmla="*/ 897618 h 1874611"/>
              <a:gd name="connsiteX55" fmla="*/ 30730 w 12247869"/>
              <a:gd name="connsiteY55" fmla="*/ 55237 h 1874611"/>
              <a:gd name="connsiteX0" fmla="*/ 102 w 12217241"/>
              <a:gd name="connsiteY0" fmla="*/ 6072 h 1825446"/>
              <a:gd name="connsiteX1" fmla="*/ 471444 w 12217241"/>
              <a:gd name="connsiteY1" fmla="*/ 18893 h 1825446"/>
              <a:gd name="connsiteX2" fmla="*/ 2460499 w 12217241"/>
              <a:gd name="connsiteY2" fmla="*/ 39 h 1825446"/>
              <a:gd name="connsiteX3" fmla="*/ 12207814 w 12217241"/>
              <a:gd name="connsiteY3" fmla="*/ 24926 h 1825446"/>
              <a:gd name="connsiteX4" fmla="*/ 12217241 w 12217241"/>
              <a:gd name="connsiteY4" fmla="*/ 1344679 h 1825446"/>
              <a:gd name="connsiteX5" fmla="*/ 11962717 w 12217241"/>
              <a:gd name="connsiteY5" fmla="*/ 1372959 h 1825446"/>
              <a:gd name="connsiteX6" fmla="*/ 11698766 w 12217241"/>
              <a:gd name="connsiteY6" fmla="*/ 1410666 h 1825446"/>
              <a:gd name="connsiteX7" fmla="*/ 11340548 w 12217241"/>
              <a:gd name="connsiteY7" fmla="*/ 1429520 h 1825446"/>
              <a:gd name="connsiteX8" fmla="*/ 11048317 w 12217241"/>
              <a:gd name="connsiteY8" fmla="*/ 1467227 h 1825446"/>
              <a:gd name="connsiteX9" fmla="*/ 10888061 w 12217241"/>
              <a:gd name="connsiteY9" fmla="*/ 1486081 h 1825446"/>
              <a:gd name="connsiteX10" fmla="*/ 10718379 w 12217241"/>
              <a:gd name="connsiteY10" fmla="*/ 1504934 h 1825446"/>
              <a:gd name="connsiteX11" fmla="*/ 10586403 w 12217241"/>
              <a:gd name="connsiteY11" fmla="*/ 1514361 h 1825446"/>
              <a:gd name="connsiteX12" fmla="*/ 10473282 w 12217241"/>
              <a:gd name="connsiteY12" fmla="*/ 1523788 h 1825446"/>
              <a:gd name="connsiteX13" fmla="*/ 10303599 w 12217241"/>
              <a:gd name="connsiteY13" fmla="*/ 1542641 h 1825446"/>
              <a:gd name="connsiteX14" fmla="*/ 10181051 w 12217241"/>
              <a:gd name="connsiteY14" fmla="*/ 1552068 h 1825446"/>
              <a:gd name="connsiteX15" fmla="*/ 10077356 w 12217241"/>
              <a:gd name="connsiteY15" fmla="*/ 1552068 h 1825446"/>
              <a:gd name="connsiteX16" fmla="*/ 9907674 w 12217241"/>
              <a:gd name="connsiteY16" fmla="*/ 1570922 h 1825446"/>
              <a:gd name="connsiteX17" fmla="*/ 9785125 w 12217241"/>
              <a:gd name="connsiteY17" fmla="*/ 1589775 h 1825446"/>
              <a:gd name="connsiteX18" fmla="*/ 9662577 w 12217241"/>
              <a:gd name="connsiteY18" fmla="*/ 1589775 h 1825446"/>
              <a:gd name="connsiteX19" fmla="*/ 9558882 w 12217241"/>
              <a:gd name="connsiteY19" fmla="*/ 1589775 h 1825446"/>
              <a:gd name="connsiteX20" fmla="*/ 9398626 w 12217241"/>
              <a:gd name="connsiteY20" fmla="*/ 1608629 h 1825446"/>
              <a:gd name="connsiteX21" fmla="*/ 9285504 w 12217241"/>
              <a:gd name="connsiteY21" fmla="*/ 1618056 h 1825446"/>
              <a:gd name="connsiteX22" fmla="*/ 9002700 w 12217241"/>
              <a:gd name="connsiteY22" fmla="*/ 1646336 h 1825446"/>
              <a:gd name="connsiteX23" fmla="*/ 8814164 w 12217241"/>
              <a:gd name="connsiteY23" fmla="*/ 1655763 h 1825446"/>
              <a:gd name="connsiteX24" fmla="*/ 8672762 w 12217241"/>
              <a:gd name="connsiteY24" fmla="*/ 1665190 h 1825446"/>
              <a:gd name="connsiteX25" fmla="*/ 8446519 w 12217241"/>
              <a:gd name="connsiteY25" fmla="*/ 1674617 h 1825446"/>
              <a:gd name="connsiteX26" fmla="*/ 8276836 w 12217241"/>
              <a:gd name="connsiteY26" fmla="*/ 1684044 h 1825446"/>
              <a:gd name="connsiteX27" fmla="*/ 8031740 w 12217241"/>
              <a:gd name="connsiteY27" fmla="*/ 1702897 h 1825446"/>
              <a:gd name="connsiteX28" fmla="*/ 7824350 w 12217241"/>
              <a:gd name="connsiteY28" fmla="*/ 1712324 h 1825446"/>
              <a:gd name="connsiteX29" fmla="*/ 7635814 w 12217241"/>
              <a:gd name="connsiteY29" fmla="*/ 1712324 h 1825446"/>
              <a:gd name="connsiteX30" fmla="*/ 7409570 w 12217241"/>
              <a:gd name="connsiteY30" fmla="*/ 1721751 h 1825446"/>
              <a:gd name="connsiteX31" fmla="*/ 7145620 w 12217241"/>
              <a:gd name="connsiteY31" fmla="*/ 1721751 h 1825446"/>
              <a:gd name="connsiteX32" fmla="*/ 6806255 w 12217241"/>
              <a:gd name="connsiteY32" fmla="*/ 1712324 h 1825446"/>
              <a:gd name="connsiteX33" fmla="*/ 6344342 w 12217241"/>
              <a:gd name="connsiteY33" fmla="*/ 1684044 h 1825446"/>
              <a:gd name="connsiteX34" fmla="*/ 5873001 w 12217241"/>
              <a:gd name="connsiteY34" fmla="*/ 1655763 h 1825446"/>
              <a:gd name="connsiteX35" fmla="*/ 5420515 w 12217241"/>
              <a:gd name="connsiteY35" fmla="*/ 1599202 h 1825446"/>
              <a:gd name="connsiteX36" fmla="*/ 4986882 w 12217241"/>
              <a:gd name="connsiteY36" fmla="*/ 1542641 h 1825446"/>
              <a:gd name="connsiteX37" fmla="*/ 4421274 w 12217241"/>
              <a:gd name="connsiteY37" fmla="*/ 1476654 h 1825446"/>
              <a:gd name="connsiteX38" fmla="*/ 3984500 w 12217241"/>
              <a:gd name="connsiteY38" fmla="*/ 1440533 h 1825446"/>
              <a:gd name="connsiteX39" fmla="*/ 3619995 w 12217241"/>
              <a:gd name="connsiteY39" fmla="*/ 1401240 h 1825446"/>
              <a:gd name="connsiteX40" fmla="*/ 3296342 w 12217241"/>
              <a:gd name="connsiteY40" fmla="*/ 1355692 h 1825446"/>
              <a:gd name="connsiteX41" fmla="*/ 2997826 w 12217241"/>
              <a:gd name="connsiteY41" fmla="*/ 1335252 h 1825446"/>
              <a:gd name="connsiteX42" fmla="*/ 2649034 w 12217241"/>
              <a:gd name="connsiteY42" fmla="*/ 1325825 h 1825446"/>
              <a:gd name="connsiteX43" fmla="*/ 2347377 w 12217241"/>
              <a:gd name="connsiteY43" fmla="*/ 1344679 h 1825446"/>
              <a:gd name="connsiteX44" fmla="*/ 2102280 w 12217241"/>
              <a:gd name="connsiteY44" fmla="*/ 1354105 h 1825446"/>
              <a:gd name="connsiteX45" fmla="*/ 1753488 w 12217241"/>
              <a:gd name="connsiteY45" fmla="*/ 1401239 h 1825446"/>
              <a:gd name="connsiteX46" fmla="*/ 1470684 w 12217241"/>
              <a:gd name="connsiteY46" fmla="*/ 1438947 h 1825446"/>
              <a:gd name="connsiteX47" fmla="*/ 1263294 w 12217241"/>
              <a:gd name="connsiteY47" fmla="*/ 1476654 h 1825446"/>
              <a:gd name="connsiteX48" fmla="*/ 1055904 w 12217241"/>
              <a:gd name="connsiteY48" fmla="*/ 1514361 h 1825446"/>
              <a:gd name="connsiteX49" fmla="*/ 801381 w 12217241"/>
              <a:gd name="connsiteY49" fmla="*/ 1580349 h 1825446"/>
              <a:gd name="connsiteX50" fmla="*/ 603418 w 12217241"/>
              <a:gd name="connsiteY50" fmla="*/ 1627483 h 1825446"/>
              <a:gd name="connsiteX51" fmla="*/ 424309 w 12217241"/>
              <a:gd name="connsiteY51" fmla="*/ 1684044 h 1825446"/>
              <a:gd name="connsiteX52" fmla="*/ 160358 w 12217241"/>
              <a:gd name="connsiteY52" fmla="*/ 1768885 h 1825446"/>
              <a:gd name="connsiteX53" fmla="*/ 18956 w 12217241"/>
              <a:gd name="connsiteY53" fmla="*/ 1825446 h 1825446"/>
              <a:gd name="connsiteX54" fmla="*/ 9530 w 12217241"/>
              <a:gd name="connsiteY54" fmla="*/ 848453 h 1825446"/>
              <a:gd name="connsiteX55" fmla="*/ 102 w 12217241"/>
              <a:gd name="connsiteY55" fmla="*/ 6072 h 1825446"/>
              <a:gd name="connsiteX0" fmla="*/ 30730 w 12247869"/>
              <a:gd name="connsiteY0" fmla="*/ 57970 h 1877344"/>
              <a:gd name="connsiteX1" fmla="*/ 502072 w 12247869"/>
              <a:gd name="connsiteY1" fmla="*/ 61500 h 1877344"/>
              <a:gd name="connsiteX2" fmla="*/ 2491127 w 12247869"/>
              <a:gd name="connsiteY2" fmla="*/ 51937 h 1877344"/>
              <a:gd name="connsiteX3" fmla="*/ 12238442 w 12247869"/>
              <a:gd name="connsiteY3" fmla="*/ 76824 h 1877344"/>
              <a:gd name="connsiteX4" fmla="*/ 12247869 w 12247869"/>
              <a:gd name="connsiteY4" fmla="*/ 1396577 h 1877344"/>
              <a:gd name="connsiteX5" fmla="*/ 11993345 w 12247869"/>
              <a:gd name="connsiteY5" fmla="*/ 1424857 h 1877344"/>
              <a:gd name="connsiteX6" fmla="*/ 11729394 w 12247869"/>
              <a:gd name="connsiteY6" fmla="*/ 1462564 h 1877344"/>
              <a:gd name="connsiteX7" fmla="*/ 11371176 w 12247869"/>
              <a:gd name="connsiteY7" fmla="*/ 1481418 h 1877344"/>
              <a:gd name="connsiteX8" fmla="*/ 11078945 w 12247869"/>
              <a:gd name="connsiteY8" fmla="*/ 1519125 h 1877344"/>
              <a:gd name="connsiteX9" fmla="*/ 10918689 w 12247869"/>
              <a:gd name="connsiteY9" fmla="*/ 1537979 h 1877344"/>
              <a:gd name="connsiteX10" fmla="*/ 10749007 w 12247869"/>
              <a:gd name="connsiteY10" fmla="*/ 1556832 h 1877344"/>
              <a:gd name="connsiteX11" fmla="*/ 10617031 w 12247869"/>
              <a:gd name="connsiteY11" fmla="*/ 1566259 h 1877344"/>
              <a:gd name="connsiteX12" fmla="*/ 10503910 w 12247869"/>
              <a:gd name="connsiteY12" fmla="*/ 1575686 h 1877344"/>
              <a:gd name="connsiteX13" fmla="*/ 10334227 w 12247869"/>
              <a:gd name="connsiteY13" fmla="*/ 1594539 h 1877344"/>
              <a:gd name="connsiteX14" fmla="*/ 10211679 w 12247869"/>
              <a:gd name="connsiteY14" fmla="*/ 1603966 h 1877344"/>
              <a:gd name="connsiteX15" fmla="*/ 10107984 w 12247869"/>
              <a:gd name="connsiteY15" fmla="*/ 1603966 h 1877344"/>
              <a:gd name="connsiteX16" fmla="*/ 9938302 w 12247869"/>
              <a:gd name="connsiteY16" fmla="*/ 1622820 h 1877344"/>
              <a:gd name="connsiteX17" fmla="*/ 9815753 w 12247869"/>
              <a:gd name="connsiteY17" fmla="*/ 1641673 h 1877344"/>
              <a:gd name="connsiteX18" fmla="*/ 9693205 w 12247869"/>
              <a:gd name="connsiteY18" fmla="*/ 1641673 h 1877344"/>
              <a:gd name="connsiteX19" fmla="*/ 9589510 w 12247869"/>
              <a:gd name="connsiteY19" fmla="*/ 1641673 h 1877344"/>
              <a:gd name="connsiteX20" fmla="*/ 9429254 w 12247869"/>
              <a:gd name="connsiteY20" fmla="*/ 1660527 h 1877344"/>
              <a:gd name="connsiteX21" fmla="*/ 9316132 w 12247869"/>
              <a:gd name="connsiteY21" fmla="*/ 1669954 h 1877344"/>
              <a:gd name="connsiteX22" fmla="*/ 9033328 w 12247869"/>
              <a:gd name="connsiteY22" fmla="*/ 1698234 h 1877344"/>
              <a:gd name="connsiteX23" fmla="*/ 8844792 w 12247869"/>
              <a:gd name="connsiteY23" fmla="*/ 1707661 h 1877344"/>
              <a:gd name="connsiteX24" fmla="*/ 8703390 w 12247869"/>
              <a:gd name="connsiteY24" fmla="*/ 1717088 h 1877344"/>
              <a:gd name="connsiteX25" fmla="*/ 8477147 w 12247869"/>
              <a:gd name="connsiteY25" fmla="*/ 1726515 h 1877344"/>
              <a:gd name="connsiteX26" fmla="*/ 8307464 w 12247869"/>
              <a:gd name="connsiteY26" fmla="*/ 1735942 h 1877344"/>
              <a:gd name="connsiteX27" fmla="*/ 8062368 w 12247869"/>
              <a:gd name="connsiteY27" fmla="*/ 1754795 h 1877344"/>
              <a:gd name="connsiteX28" fmla="*/ 7854978 w 12247869"/>
              <a:gd name="connsiteY28" fmla="*/ 1764222 h 1877344"/>
              <a:gd name="connsiteX29" fmla="*/ 7666442 w 12247869"/>
              <a:gd name="connsiteY29" fmla="*/ 1764222 h 1877344"/>
              <a:gd name="connsiteX30" fmla="*/ 7440198 w 12247869"/>
              <a:gd name="connsiteY30" fmla="*/ 1773649 h 1877344"/>
              <a:gd name="connsiteX31" fmla="*/ 7176248 w 12247869"/>
              <a:gd name="connsiteY31" fmla="*/ 1773649 h 1877344"/>
              <a:gd name="connsiteX32" fmla="*/ 6836883 w 12247869"/>
              <a:gd name="connsiteY32" fmla="*/ 1764222 h 1877344"/>
              <a:gd name="connsiteX33" fmla="*/ 6374970 w 12247869"/>
              <a:gd name="connsiteY33" fmla="*/ 1735942 h 1877344"/>
              <a:gd name="connsiteX34" fmla="*/ 5903629 w 12247869"/>
              <a:gd name="connsiteY34" fmla="*/ 1707661 h 1877344"/>
              <a:gd name="connsiteX35" fmla="*/ 5451143 w 12247869"/>
              <a:gd name="connsiteY35" fmla="*/ 1651100 h 1877344"/>
              <a:gd name="connsiteX36" fmla="*/ 5017510 w 12247869"/>
              <a:gd name="connsiteY36" fmla="*/ 1594539 h 1877344"/>
              <a:gd name="connsiteX37" fmla="*/ 4451902 w 12247869"/>
              <a:gd name="connsiteY37" fmla="*/ 1528552 h 1877344"/>
              <a:gd name="connsiteX38" fmla="*/ 4015128 w 12247869"/>
              <a:gd name="connsiteY38" fmla="*/ 1492431 h 1877344"/>
              <a:gd name="connsiteX39" fmla="*/ 3650623 w 12247869"/>
              <a:gd name="connsiteY39" fmla="*/ 1453138 h 1877344"/>
              <a:gd name="connsiteX40" fmla="*/ 3326970 w 12247869"/>
              <a:gd name="connsiteY40" fmla="*/ 1407590 h 1877344"/>
              <a:gd name="connsiteX41" fmla="*/ 3028454 w 12247869"/>
              <a:gd name="connsiteY41" fmla="*/ 1387150 h 1877344"/>
              <a:gd name="connsiteX42" fmla="*/ 2679662 w 12247869"/>
              <a:gd name="connsiteY42" fmla="*/ 1377723 h 1877344"/>
              <a:gd name="connsiteX43" fmla="*/ 2378005 w 12247869"/>
              <a:gd name="connsiteY43" fmla="*/ 1396577 h 1877344"/>
              <a:gd name="connsiteX44" fmla="*/ 2132908 w 12247869"/>
              <a:gd name="connsiteY44" fmla="*/ 1406003 h 1877344"/>
              <a:gd name="connsiteX45" fmla="*/ 1784116 w 12247869"/>
              <a:gd name="connsiteY45" fmla="*/ 1453137 h 1877344"/>
              <a:gd name="connsiteX46" fmla="*/ 1501312 w 12247869"/>
              <a:gd name="connsiteY46" fmla="*/ 1490845 h 1877344"/>
              <a:gd name="connsiteX47" fmla="*/ 1293922 w 12247869"/>
              <a:gd name="connsiteY47" fmla="*/ 1528552 h 1877344"/>
              <a:gd name="connsiteX48" fmla="*/ 1086532 w 12247869"/>
              <a:gd name="connsiteY48" fmla="*/ 1566259 h 1877344"/>
              <a:gd name="connsiteX49" fmla="*/ 832009 w 12247869"/>
              <a:gd name="connsiteY49" fmla="*/ 1632247 h 1877344"/>
              <a:gd name="connsiteX50" fmla="*/ 634046 w 12247869"/>
              <a:gd name="connsiteY50" fmla="*/ 1679381 h 1877344"/>
              <a:gd name="connsiteX51" fmla="*/ 454937 w 12247869"/>
              <a:gd name="connsiteY51" fmla="*/ 1735942 h 1877344"/>
              <a:gd name="connsiteX52" fmla="*/ 190986 w 12247869"/>
              <a:gd name="connsiteY52" fmla="*/ 1820783 h 1877344"/>
              <a:gd name="connsiteX53" fmla="*/ 49584 w 12247869"/>
              <a:gd name="connsiteY53" fmla="*/ 1877344 h 1877344"/>
              <a:gd name="connsiteX54" fmla="*/ 40158 w 12247869"/>
              <a:gd name="connsiteY54" fmla="*/ 900351 h 1877344"/>
              <a:gd name="connsiteX55" fmla="*/ 30730 w 12247869"/>
              <a:gd name="connsiteY55" fmla="*/ 57970 h 1877344"/>
              <a:gd name="connsiteX0" fmla="*/ 102 w 12217241"/>
              <a:gd name="connsiteY0" fmla="*/ 6107 h 1825481"/>
              <a:gd name="connsiteX1" fmla="*/ 471444 w 12217241"/>
              <a:gd name="connsiteY1" fmla="*/ 9637 h 1825481"/>
              <a:gd name="connsiteX2" fmla="*/ 2460499 w 12217241"/>
              <a:gd name="connsiteY2" fmla="*/ 74 h 1825481"/>
              <a:gd name="connsiteX3" fmla="*/ 12207814 w 12217241"/>
              <a:gd name="connsiteY3" fmla="*/ 24961 h 1825481"/>
              <a:gd name="connsiteX4" fmla="*/ 12217241 w 12217241"/>
              <a:gd name="connsiteY4" fmla="*/ 1344714 h 1825481"/>
              <a:gd name="connsiteX5" fmla="*/ 11962717 w 12217241"/>
              <a:gd name="connsiteY5" fmla="*/ 1372994 h 1825481"/>
              <a:gd name="connsiteX6" fmla="*/ 11698766 w 12217241"/>
              <a:gd name="connsiteY6" fmla="*/ 1410701 h 1825481"/>
              <a:gd name="connsiteX7" fmla="*/ 11340548 w 12217241"/>
              <a:gd name="connsiteY7" fmla="*/ 1429555 h 1825481"/>
              <a:gd name="connsiteX8" fmla="*/ 11048317 w 12217241"/>
              <a:gd name="connsiteY8" fmla="*/ 1467262 h 1825481"/>
              <a:gd name="connsiteX9" fmla="*/ 10888061 w 12217241"/>
              <a:gd name="connsiteY9" fmla="*/ 1486116 h 1825481"/>
              <a:gd name="connsiteX10" fmla="*/ 10718379 w 12217241"/>
              <a:gd name="connsiteY10" fmla="*/ 1504969 h 1825481"/>
              <a:gd name="connsiteX11" fmla="*/ 10586403 w 12217241"/>
              <a:gd name="connsiteY11" fmla="*/ 1514396 h 1825481"/>
              <a:gd name="connsiteX12" fmla="*/ 10473282 w 12217241"/>
              <a:gd name="connsiteY12" fmla="*/ 1523823 h 1825481"/>
              <a:gd name="connsiteX13" fmla="*/ 10303599 w 12217241"/>
              <a:gd name="connsiteY13" fmla="*/ 1542676 h 1825481"/>
              <a:gd name="connsiteX14" fmla="*/ 10181051 w 12217241"/>
              <a:gd name="connsiteY14" fmla="*/ 1552103 h 1825481"/>
              <a:gd name="connsiteX15" fmla="*/ 10077356 w 12217241"/>
              <a:gd name="connsiteY15" fmla="*/ 1552103 h 1825481"/>
              <a:gd name="connsiteX16" fmla="*/ 9907674 w 12217241"/>
              <a:gd name="connsiteY16" fmla="*/ 1570957 h 1825481"/>
              <a:gd name="connsiteX17" fmla="*/ 9785125 w 12217241"/>
              <a:gd name="connsiteY17" fmla="*/ 1589810 h 1825481"/>
              <a:gd name="connsiteX18" fmla="*/ 9662577 w 12217241"/>
              <a:gd name="connsiteY18" fmla="*/ 1589810 h 1825481"/>
              <a:gd name="connsiteX19" fmla="*/ 9558882 w 12217241"/>
              <a:gd name="connsiteY19" fmla="*/ 1589810 h 1825481"/>
              <a:gd name="connsiteX20" fmla="*/ 9398626 w 12217241"/>
              <a:gd name="connsiteY20" fmla="*/ 1608664 h 1825481"/>
              <a:gd name="connsiteX21" fmla="*/ 9285504 w 12217241"/>
              <a:gd name="connsiteY21" fmla="*/ 1618091 h 1825481"/>
              <a:gd name="connsiteX22" fmla="*/ 9002700 w 12217241"/>
              <a:gd name="connsiteY22" fmla="*/ 1646371 h 1825481"/>
              <a:gd name="connsiteX23" fmla="*/ 8814164 w 12217241"/>
              <a:gd name="connsiteY23" fmla="*/ 1655798 h 1825481"/>
              <a:gd name="connsiteX24" fmla="*/ 8672762 w 12217241"/>
              <a:gd name="connsiteY24" fmla="*/ 1665225 h 1825481"/>
              <a:gd name="connsiteX25" fmla="*/ 8446519 w 12217241"/>
              <a:gd name="connsiteY25" fmla="*/ 1674652 h 1825481"/>
              <a:gd name="connsiteX26" fmla="*/ 8276836 w 12217241"/>
              <a:gd name="connsiteY26" fmla="*/ 1684079 h 1825481"/>
              <a:gd name="connsiteX27" fmla="*/ 8031740 w 12217241"/>
              <a:gd name="connsiteY27" fmla="*/ 1702932 h 1825481"/>
              <a:gd name="connsiteX28" fmla="*/ 7824350 w 12217241"/>
              <a:gd name="connsiteY28" fmla="*/ 1712359 h 1825481"/>
              <a:gd name="connsiteX29" fmla="*/ 7635814 w 12217241"/>
              <a:gd name="connsiteY29" fmla="*/ 1712359 h 1825481"/>
              <a:gd name="connsiteX30" fmla="*/ 7409570 w 12217241"/>
              <a:gd name="connsiteY30" fmla="*/ 1721786 h 1825481"/>
              <a:gd name="connsiteX31" fmla="*/ 7145620 w 12217241"/>
              <a:gd name="connsiteY31" fmla="*/ 1721786 h 1825481"/>
              <a:gd name="connsiteX32" fmla="*/ 6806255 w 12217241"/>
              <a:gd name="connsiteY32" fmla="*/ 1712359 h 1825481"/>
              <a:gd name="connsiteX33" fmla="*/ 6344342 w 12217241"/>
              <a:gd name="connsiteY33" fmla="*/ 1684079 h 1825481"/>
              <a:gd name="connsiteX34" fmla="*/ 5873001 w 12217241"/>
              <a:gd name="connsiteY34" fmla="*/ 1655798 h 1825481"/>
              <a:gd name="connsiteX35" fmla="*/ 5420515 w 12217241"/>
              <a:gd name="connsiteY35" fmla="*/ 1599237 h 1825481"/>
              <a:gd name="connsiteX36" fmla="*/ 4986882 w 12217241"/>
              <a:gd name="connsiteY36" fmla="*/ 1542676 h 1825481"/>
              <a:gd name="connsiteX37" fmla="*/ 4421274 w 12217241"/>
              <a:gd name="connsiteY37" fmla="*/ 1476689 h 1825481"/>
              <a:gd name="connsiteX38" fmla="*/ 3984500 w 12217241"/>
              <a:gd name="connsiteY38" fmla="*/ 1440568 h 1825481"/>
              <a:gd name="connsiteX39" fmla="*/ 3619995 w 12217241"/>
              <a:gd name="connsiteY39" fmla="*/ 1401275 h 1825481"/>
              <a:gd name="connsiteX40" fmla="*/ 3296342 w 12217241"/>
              <a:gd name="connsiteY40" fmla="*/ 1355727 h 1825481"/>
              <a:gd name="connsiteX41" fmla="*/ 2997826 w 12217241"/>
              <a:gd name="connsiteY41" fmla="*/ 1335287 h 1825481"/>
              <a:gd name="connsiteX42" fmla="*/ 2649034 w 12217241"/>
              <a:gd name="connsiteY42" fmla="*/ 1325860 h 1825481"/>
              <a:gd name="connsiteX43" fmla="*/ 2347377 w 12217241"/>
              <a:gd name="connsiteY43" fmla="*/ 1344714 h 1825481"/>
              <a:gd name="connsiteX44" fmla="*/ 2102280 w 12217241"/>
              <a:gd name="connsiteY44" fmla="*/ 1354140 h 1825481"/>
              <a:gd name="connsiteX45" fmla="*/ 1753488 w 12217241"/>
              <a:gd name="connsiteY45" fmla="*/ 1401274 h 1825481"/>
              <a:gd name="connsiteX46" fmla="*/ 1470684 w 12217241"/>
              <a:gd name="connsiteY46" fmla="*/ 1438982 h 1825481"/>
              <a:gd name="connsiteX47" fmla="*/ 1263294 w 12217241"/>
              <a:gd name="connsiteY47" fmla="*/ 1476689 h 1825481"/>
              <a:gd name="connsiteX48" fmla="*/ 1055904 w 12217241"/>
              <a:gd name="connsiteY48" fmla="*/ 1514396 h 1825481"/>
              <a:gd name="connsiteX49" fmla="*/ 801381 w 12217241"/>
              <a:gd name="connsiteY49" fmla="*/ 1580384 h 1825481"/>
              <a:gd name="connsiteX50" fmla="*/ 603418 w 12217241"/>
              <a:gd name="connsiteY50" fmla="*/ 1627518 h 1825481"/>
              <a:gd name="connsiteX51" fmla="*/ 424309 w 12217241"/>
              <a:gd name="connsiteY51" fmla="*/ 1684079 h 1825481"/>
              <a:gd name="connsiteX52" fmla="*/ 160358 w 12217241"/>
              <a:gd name="connsiteY52" fmla="*/ 1768920 h 1825481"/>
              <a:gd name="connsiteX53" fmla="*/ 18956 w 12217241"/>
              <a:gd name="connsiteY53" fmla="*/ 1825481 h 1825481"/>
              <a:gd name="connsiteX54" fmla="*/ 9530 w 12217241"/>
              <a:gd name="connsiteY54" fmla="*/ 848488 h 1825481"/>
              <a:gd name="connsiteX55" fmla="*/ 102 w 12217241"/>
              <a:gd name="connsiteY55" fmla="*/ 6107 h 1825481"/>
              <a:gd name="connsiteX0" fmla="*/ 28175 w 12245314"/>
              <a:gd name="connsiteY0" fmla="*/ 55913 h 1875287"/>
              <a:gd name="connsiteX1" fmla="*/ 499517 w 12245314"/>
              <a:gd name="connsiteY1" fmla="*/ 59443 h 1875287"/>
              <a:gd name="connsiteX2" fmla="*/ 2488572 w 12245314"/>
              <a:gd name="connsiteY2" fmla="*/ 49880 h 1875287"/>
              <a:gd name="connsiteX3" fmla="*/ 12235887 w 12245314"/>
              <a:gd name="connsiteY3" fmla="*/ 74767 h 1875287"/>
              <a:gd name="connsiteX4" fmla="*/ 12245314 w 12245314"/>
              <a:gd name="connsiteY4" fmla="*/ 1394520 h 1875287"/>
              <a:gd name="connsiteX5" fmla="*/ 11990790 w 12245314"/>
              <a:gd name="connsiteY5" fmla="*/ 1422800 h 1875287"/>
              <a:gd name="connsiteX6" fmla="*/ 11726839 w 12245314"/>
              <a:gd name="connsiteY6" fmla="*/ 1460507 h 1875287"/>
              <a:gd name="connsiteX7" fmla="*/ 11368621 w 12245314"/>
              <a:gd name="connsiteY7" fmla="*/ 1479361 h 1875287"/>
              <a:gd name="connsiteX8" fmla="*/ 11076390 w 12245314"/>
              <a:gd name="connsiteY8" fmla="*/ 1517068 h 1875287"/>
              <a:gd name="connsiteX9" fmla="*/ 10916134 w 12245314"/>
              <a:gd name="connsiteY9" fmla="*/ 1535922 h 1875287"/>
              <a:gd name="connsiteX10" fmla="*/ 10746452 w 12245314"/>
              <a:gd name="connsiteY10" fmla="*/ 1554775 h 1875287"/>
              <a:gd name="connsiteX11" fmla="*/ 10614476 w 12245314"/>
              <a:gd name="connsiteY11" fmla="*/ 1564202 h 1875287"/>
              <a:gd name="connsiteX12" fmla="*/ 10501355 w 12245314"/>
              <a:gd name="connsiteY12" fmla="*/ 1573629 h 1875287"/>
              <a:gd name="connsiteX13" fmla="*/ 10331672 w 12245314"/>
              <a:gd name="connsiteY13" fmla="*/ 1592482 h 1875287"/>
              <a:gd name="connsiteX14" fmla="*/ 10209124 w 12245314"/>
              <a:gd name="connsiteY14" fmla="*/ 1601909 h 1875287"/>
              <a:gd name="connsiteX15" fmla="*/ 10105429 w 12245314"/>
              <a:gd name="connsiteY15" fmla="*/ 1601909 h 1875287"/>
              <a:gd name="connsiteX16" fmla="*/ 9935747 w 12245314"/>
              <a:gd name="connsiteY16" fmla="*/ 1620763 h 1875287"/>
              <a:gd name="connsiteX17" fmla="*/ 9813198 w 12245314"/>
              <a:gd name="connsiteY17" fmla="*/ 1639616 h 1875287"/>
              <a:gd name="connsiteX18" fmla="*/ 9690650 w 12245314"/>
              <a:gd name="connsiteY18" fmla="*/ 1639616 h 1875287"/>
              <a:gd name="connsiteX19" fmla="*/ 9586955 w 12245314"/>
              <a:gd name="connsiteY19" fmla="*/ 1639616 h 1875287"/>
              <a:gd name="connsiteX20" fmla="*/ 9426699 w 12245314"/>
              <a:gd name="connsiteY20" fmla="*/ 1658470 h 1875287"/>
              <a:gd name="connsiteX21" fmla="*/ 9313577 w 12245314"/>
              <a:gd name="connsiteY21" fmla="*/ 1667897 h 1875287"/>
              <a:gd name="connsiteX22" fmla="*/ 9030773 w 12245314"/>
              <a:gd name="connsiteY22" fmla="*/ 1696177 h 1875287"/>
              <a:gd name="connsiteX23" fmla="*/ 8842237 w 12245314"/>
              <a:gd name="connsiteY23" fmla="*/ 1705604 h 1875287"/>
              <a:gd name="connsiteX24" fmla="*/ 8700835 w 12245314"/>
              <a:gd name="connsiteY24" fmla="*/ 1715031 h 1875287"/>
              <a:gd name="connsiteX25" fmla="*/ 8474592 w 12245314"/>
              <a:gd name="connsiteY25" fmla="*/ 1724458 h 1875287"/>
              <a:gd name="connsiteX26" fmla="*/ 8304909 w 12245314"/>
              <a:gd name="connsiteY26" fmla="*/ 1733885 h 1875287"/>
              <a:gd name="connsiteX27" fmla="*/ 8059813 w 12245314"/>
              <a:gd name="connsiteY27" fmla="*/ 1752738 h 1875287"/>
              <a:gd name="connsiteX28" fmla="*/ 7852423 w 12245314"/>
              <a:gd name="connsiteY28" fmla="*/ 1762165 h 1875287"/>
              <a:gd name="connsiteX29" fmla="*/ 7663887 w 12245314"/>
              <a:gd name="connsiteY29" fmla="*/ 1762165 h 1875287"/>
              <a:gd name="connsiteX30" fmla="*/ 7437643 w 12245314"/>
              <a:gd name="connsiteY30" fmla="*/ 1771592 h 1875287"/>
              <a:gd name="connsiteX31" fmla="*/ 7173693 w 12245314"/>
              <a:gd name="connsiteY31" fmla="*/ 1771592 h 1875287"/>
              <a:gd name="connsiteX32" fmla="*/ 6834328 w 12245314"/>
              <a:gd name="connsiteY32" fmla="*/ 1762165 h 1875287"/>
              <a:gd name="connsiteX33" fmla="*/ 6372415 w 12245314"/>
              <a:gd name="connsiteY33" fmla="*/ 1733885 h 1875287"/>
              <a:gd name="connsiteX34" fmla="*/ 5901074 w 12245314"/>
              <a:gd name="connsiteY34" fmla="*/ 1705604 h 1875287"/>
              <a:gd name="connsiteX35" fmla="*/ 5448588 w 12245314"/>
              <a:gd name="connsiteY35" fmla="*/ 1649043 h 1875287"/>
              <a:gd name="connsiteX36" fmla="*/ 5014955 w 12245314"/>
              <a:gd name="connsiteY36" fmla="*/ 1592482 h 1875287"/>
              <a:gd name="connsiteX37" fmla="*/ 4449347 w 12245314"/>
              <a:gd name="connsiteY37" fmla="*/ 1526495 h 1875287"/>
              <a:gd name="connsiteX38" fmla="*/ 4012573 w 12245314"/>
              <a:gd name="connsiteY38" fmla="*/ 1490374 h 1875287"/>
              <a:gd name="connsiteX39" fmla="*/ 3648068 w 12245314"/>
              <a:gd name="connsiteY39" fmla="*/ 1451081 h 1875287"/>
              <a:gd name="connsiteX40" fmla="*/ 3324415 w 12245314"/>
              <a:gd name="connsiteY40" fmla="*/ 1405533 h 1875287"/>
              <a:gd name="connsiteX41" fmla="*/ 3025899 w 12245314"/>
              <a:gd name="connsiteY41" fmla="*/ 1385093 h 1875287"/>
              <a:gd name="connsiteX42" fmla="*/ 2677107 w 12245314"/>
              <a:gd name="connsiteY42" fmla="*/ 1375666 h 1875287"/>
              <a:gd name="connsiteX43" fmla="*/ 2375450 w 12245314"/>
              <a:gd name="connsiteY43" fmla="*/ 1394520 h 1875287"/>
              <a:gd name="connsiteX44" fmla="*/ 2130353 w 12245314"/>
              <a:gd name="connsiteY44" fmla="*/ 1403946 h 1875287"/>
              <a:gd name="connsiteX45" fmla="*/ 1781561 w 12245314"/>
              <a:gd name="connsiteY45" fmla="*/ 1451080 h 1875287"/>
              <a:gd name="connsiteX46" fmla="*/ 1498757 w 12245314"/>
              <a:gd name="connsiteY46" fmla="*/ 1488788 h 1875287"/>
              <a:gd name="connsiteX47" fmla="*/ 1291367 w 12245314"/>
              <a:gd name="connsiteY47" fmla="*/ 1526495 h 1875287"/>
              <a:gd name="connsiteX48" fmla="*/ 1083977 w 12245314"/>
              <a:gd name="connsiteY48" fmla="*/ 1564202 h 1875287"/>
              <a:gd name="connsiteX49" fmla="*/ 829454 w 12245314"/>
              <a:gd name="connsiteY49" fmla="*/ 1630190 h 1875287"/>
              <a:gd name="connsiteX50" fmla="*/ 631491 w 12245314"/>
              <a:gd name="connsiteY50" fmla="*/ 1677324 h 1875287"/>
              <a:gd name="connsiteX51" fmla="*/ 452382 w 12245314"/>
              <a:gd name="connsiteY51" fmla="*/ 1733885 h 1875287"/>
              <a:gd name="connsiteX52" fmla="*/ 188431 w 12245314"/>
              <a:gd name="connsiteY52" fmla="*/ 1818726 h 1875287"/>
              <a:gd name="connsiteX53" fmla="*/ 47029 w 12245314"/>
              <a:gd name="connsiteY53" fmla="*/ 1875287 h 1875287"/>
              <a:gd name="connsiteX54" fmla="*/ 47030 w 12245314"/>
              <a:gd name="connsiteY54" fmla="*/ 870420 h 1875287"/>
              <a:gd name="connsiteX55" fmla="*/ 28175 w 12245314"/>
              <a:gd name="connsiteY55" fmla="*/ 55913 h 1875287"/>
              <a:gd name="connsiteX0" fmla="*/ 1 w 12217140"/>
              <a:gd name="connsiteY0" fmla="*/ 6107 h 1825481"/>
              <a:gd name="connsiteX1" fmla="*/ 471343 w 12217140"/>
              <a:gd name="connsiteY1" fmla="*/ 9637 h 1825481"/>
              <a:gd name="connsiteX2" fmla="*/ 2460398 w 12217140"/>
              <a:gd name="connsiteY2" fmla="*/ 74 h 1825481"/>
              <a:gd name="connsiteX3" fmla="*/ 12207713 w 12217140"/>
              <a:gd name="connsiteY3" fmla="*/ 24961 h 1825481"/>
              <a:gd name="connsiteX4" fmla="*/ 12217140 w 12217140"/>
              <a:gd name="connsiteY4" fmla="*/ 1344714 h 1825481"/>
              <a:gd name="connsiteX5" fmla="*/ 11962616 w 12217140"/>
              <a:gd name="connsiteY5" fmla="*/ 1372994 h 1825481"/>
              <a:gd name="connsiteX6" fmla="*/ 11698665 w 12217140"/>
              <a:gd name="connsiteY6" fmla="*/ 1410701 h 1825481"/>
              <a:gd name="connsiteX7" fmla="*/ 11340447 w 12217140"/>
              <a:gd name="connsiteY7" fmla="*/ 1429555 h 1825481"/>
              <a:gd name="connsiteX8" fmla="*/ 11048216 w 12217140"/>
              <a:gd name="connsiteY8" fmla="*/ 1467262 h 1825481"/>
              <a:gd name="connsiteX9" fmla="*/ 10887960 w 12217140"/>
              <a:gd name="connsiteY9" fmla="*/ 1486116 h 1825481"/>
              <a:gd name="connsiteX10" fmla="*/ 10718278 w 12217140"/>
              <a:gd name="connsiteY10" fmla="*/ 1504969 h 1825481"/>
              <a:gd name="connsiteX11" fmla="*/ 10586302 w 12217140"/>
              <a:gd name="connsiteY11" fmla="*/ 1514396 h 1825481"/>
              <a:gd name="connsiteX12" fmla="*/ 10473181 w 12217140"/>
              <a:gd name="connsiteY12" fmla="*/ 1523823 h 1825481"/>
              <a:gd name="connsiteX13" fmla="*/ 10303498 w 12217140"/>
              <a:gd name="connsiteY13" fmla="*/ 1542676 h 1825481"/>
              <a:gd name="connsiteX14" fmla="*/ 10180950 w 12217140"/>
              <a:gd name="connsiteY14" fmla="*/ 1552103 h 1825481"/>
              <a:gd name="connsiteX15" fmla="*/ 10077255 w 12217140"/>
              <a:gd name="connsiteY15" fmla="*/ 1552103 h 1825481"/>
              <a:gd name="connsiteX16" fmla="*/ 9907573 w 12217140"/>
              <a:gd name="connsiteY16" fmla="*/ 1570957 h 1825481"/>
              <a:gd name="connsiteX17" fmla="*/ 9785024 w 12217140"/>
              <a:gd name="connsiteY17" fmla="*/ 1589810 h 1825481"/>
              <a:gd name="connsiteX18" fmla="*/ 9662476 w 12217140"/>
              <a:gd name="connsiteY18" fmla="*/ 1589810 h 1825481"/>
              <a:gd name="connsiteX19" fmla="*/ 9558781 w 12217140"/>
              <a:gd name="connsiteY19" fmla="*/ 1589810 h 1825481"/>
              <a:gd name="connsiteX20" fmla="*/ 9398525 w 12217140"/>
              <a:gd name="connsiteY20" fmla="*/ 1608664 h 1825481"/>
              <a:gd name="connsiteX21" fmla="*/ 9285403 w 12217140"/>
              <a:gd name="connsiteY21" fmla="*/ 1618091 h 1825481"/>
              <a:gd name="connsiteX22" fmla="*/ 9002599 w 12217140"/>
              <a:gd name="connsiteY22" fmla="*/ 1646371 h 1825481"/>
              <a:gd name="connsiteX23" fmla="*/ 8814063 w 12217140"/>
              <a:gd name="connsiteY23" fmla="*/ 1655798 h 1825481"/>
              <a:gd name="connsiteX24" fmla="*/ 8672661 w 12217140"/>
              <a:gd name="connsiteY24" fmla="*/ 1665225 h 1825481"/>
              <a:gd name="connsiteX25" fmla="*/ 8446418 w 12217140"/>
              <a:gd name="connsiteY25" fmla="*/ 1674652 h 1825481"/>
              <a:gd name="connsiteX26" fmla="*/ 8276735 w 12217140"/>
              <a:gd name="connsiteY26" fmla="*/ 1684079 h 1825481"/>
              <a:gd name="connsiteX27" fmla="*/ 8031639 w 12217140"/>
              <a:gd name="connsiteY27" fmla="*/ 1702932 h 1825481"/>
              <a:gd name="connsiteX28" fmla="*/ 7824249 w 12217140"/>
              <a:gd name="connsiteY28" fmla="*/ 1712359 h 1825481"/>
              <a:gd name="connsiteX29" fmla="*/ 7635713 w 12217140"/>
              <a:gd name="connsiteY29" fmla="*/ 1712359 h 1825481"/>
              <a:gd name="connsiteX30" fmla="*/ 7409469 w 12217140"/>
              <a:gd name="connsiteY30" fmla="*/ 1721786 h 1825481"/>
              <a:gd name="connsiteX31" fmla="*/ 7145519 w 12217140"/>
              <a:gd name="connsiteY31" fmla="*/ 1721786 h 1825481"/>
              <a:gd name="connsiteX32" fmla="*/ 6806154 w 12217140"/>
              <a:gd name="connsiteY32" fmla="*/ 1712359 h 1825481"/>
              <a:gd name="connsiteX33" fmla="*/ 6344241 w 12217140"/>
              <a:gd name="connsiteY33" fmla="*/ 1684079 h 1825481"/>
              <a:gd name="connsiteX34" fmla="*/ 5872900 w 12217140"/>
              <a:gd name="connsiteY34" fmla="*/ 1655798 h 1825481"/>
              <a:gd name="connsiteX35" fmla="*/ 5420414 w 12217140"/>
              <a:gd name="connsiteY35" fmla="*/ 1599237 h 1825481"/>
              <a:gd name="connsiteX36" fmla="*/ 4986781 w 12217140"/>
              <a:gd name="connsiteY36" fmla="*/ 1542676 h 1825481"/>
              <a:gd name="connsiteX37" fmla="*/ 4421173 w 12217140"/>
              <a:gd name="connsiteY37" fmla="*/ 1476689 h 1825481"/>
              <a:gd name="connsiteX38" fmla="*/ 3984399 w 12217140"/>
              <a:gd name="connsiteY38" fmla="*/ 1440568 h 1825481"/>
              <a:gd name="connsiteX39" fmla="*/ 3619894 w 12217140"/>
              <a:gd name="connsiteY39" fmla="*/ 1401275 h 1825481"/>
              <a:gd name="connsiteX40" fmla="*/ 3296241 w 12217140"/>
              <a:gd name="connsiteY40" fmla="*/ 1355727 h 1825481"/>
              <a:gd name="connsiteX41" fmla="*/ 2997725 w 12217140"/>
              <a:gd name="connsiteY41" fmla="*/ 1335287 h 1825481"/>
              <a:gd name="connsiteX42" fmla="*/ 2648933 w 12217140"/>
              <a:gd name="connsiteY42" fmla="*/ 1325860 h 1825481"/>
              <a:gd name="connsiteX43" fmla="*/ 2347276 w 12217140"/>
              <a:gd name="connsiteY43" fmla="*/ 1344714 h 1825481"/>
              <a:gd name="connsiteX44" fmla="*/ 2102179 w 12217140"/>
              <a:gd name="connsiteY44" fmla="*/ 1354140 h 1825481"/>
              <a:gd name="connsiteX45" fmla="*/ 1753387 w 12217140"/>
              <a:gd name="connsiteY45" fmla="*/ 1401274 h 1825481"/>
              <a:gd name="connsiteX46" fmla="*/ 1470583 w 12217140"/>
              <a:gd name="connsiteY46" fmla="*/ 1438982 h 1825481"/>
              <a:gd name="connsiteX47" fmla="*/ 1263193 w 12217140"/>
              <a:gd name="connsiteY47" fmla="*/ 1476689 h 1825481"/>
              <a:gd name="connsiteX48" fmla="*/ 1055803 w 12217140"/>
              <a:gd name="connsiteY48" fmla="*/ 1514396 h 1825481"/>
              <a:gd name="connsiteX49" fmla="*/ 801280 w 12217140"/>
              <a:gd name="connsiteY49" fmla="*/ 1580384 h 1825481"/>
              <a:gd name="connsiteX50" fmla="*/ 603317 w 12217140"/>
              <a:gd name="connsiteY50" fmla="*/ 1627518 h 1825481"/>
              <a:gd name="connsiteX51" fmla="*/ 424208 w 12217140"/>
              <a:gd name="connsiteY51" fmla="*/ 1684079 h 1825481"/>
              <a:gd name="connsiteX52" fmla="*/ 160257 w 12217140"/>
              <a:gd name="connsiteY52" fmla="*/ 1768920 h 1825481"/>
              <a:gd name="connsiteX53" fmla="*/ 18855 w 12217140"/>
              <a:gd name="connsiteY53" fmla="*/ 1825481 h 1825481"/>
              <a:gd name="connsiteX54" fmla="*/ 18856 w 12217140"/>
              <a:gd name="connsiteY54" fmla="*/ 820614 h 1825481"/>
              <a:gd name="connsiteX55" fmla="*/ 1 w 12217140"/>
              <a:gd name="connsiteY55" fmla="*/ 6107 h 1825481"/>
              <a:gd name="connsiteX0" fmla="*/ 1 w 12207307"/>
              <a:gd name="connsiteY0" fmla="*/ 30371 h 1825481"/>
              <a:gd name="connsiteX1" fmla="*/ 461510 w 12207307"/>
              <a:gd name="connsiteY1" fmla="*/ 9637 h 1825481"/>
              <a:gd name="connsiteX2" fmla="*/ 2450565 w 12207307"/>
              <a:gd name="connsiteY2" fmla="*/ 74 h 1825481"/>
              <a:gd name="connsiteX3" fmla="*/ 12197880 w 12207307"/>
              <a:gd name="connsiteY3" fmla="*/ 24961 h 1825481"/>
              <a:gd name="connsiteX4" fmla="*/ 12207307 w 12207307"/>
              <a:gd name="connsiteY4" fmla="*/ 1344714 h 1825481"/>
              <a:gd name="connsiteX5" fmla="*/ 11952783 w 12207307"/>
              <a:gd name="connsiteY5" fmla="*/ 1372994 h 1825481"/>
              <a:gd name="connsiteX6" fmla="*/ 11688832 w 12207307"/>
              <a:gd name="connsiteY6" fmla="*/ 1410701 h 1825481"/>
              <a:gd name="connsiteX7" fmla="*/ 11330614 w 12207307"/>
              <a:gd name="connsiteY7" fmla="*/ 1429555 h 1825481"/>
              <a:gd name="connsiteX8" fmla="*/ 11038383 w 12207307"/>
              <a:gd name="connsiteY8" fmla="*/ 1467262 h 1825481"/>
              <a:gd name="connsiteX9" fmla="*/ 10878127 w 12207307"/>
              <a:gd name="connsiteY9" fmla="*/ 1486116 h 1825481"/>
              <a:gd name="connsiteX10" fmla="*/ 10708445 w 12207307"/>
              <a:gd name="connsiteY10" fmla="*/ 1504969 h 1825481"/>
              <a:gd name="connsiteX11" fmla="*/ 10576469 w 12207307"/>
              <a:gd name="connsiteY11" fmla="*/ 1514396 h 1825481"/>
              <a:gd name="connsiteX12" fmla="*/ 10463348 w 12207307"/>
              <a:gd name="connsiteY12" fmla="*/ 1523823 h 1825481"/>
              <a:gd name="connsiteX13" fmla="*/ 10293665 w 12207307"/>
              <a:gd name="connsiteY13" fmla="*/ 1542676 h 1825481"/>
              <a:gd name="connsiteX14" fmla="*/ 10171117 w 12207307"/>
              <a:gd name="connsiteY14" fmla="*/ 1552103 h 1825481"/>
              <a:gd name="connsiteX15" fmla="*/ 10067422 w 12207307"/>
              <a:gd name="connsiteY15" fmla="*/ 1552103 h 1825481"/>
              <a:gd name="connsiteX16" fmla="*/ 9897740 w 12207307"/>
              <a:gd name="connsiteY16" fmla="*/ 1570957 h 1825481"/>
              <a:gd name="connsiteX17" fmla="*/ 9775191 w 12207307"/>
              <a:gd name="connsiteY17" fmla="*/ 1589810 h 1825481"/>
              <a:gd name="connsiteX18" fmla="*/ 9652643 w 12207307"/>
              <a:gd name="connsiteY18" fmla="*/ 1589810 h 1825481"/>
              <a:gd name="connsiteX19" fmla="*/ 9548948 w 12207307"/>
              <a:gd name="connsiteY19" fmla="*/ 1589810 h 1825481"/>
              <a:gd name="connsiteX20" fmla="*/ 9388692 w 12207307"/>
              <a:gd name="connsiteY20" fmla="*/ 1608664 h 1825481"/>
              <a:gd name="connsiteX21" fmla="*/ 9275570 w 12207307"/>
              <a:gd name="connsiteY21" fmla="*/ 1618091 h 1825481"/>
              <a:gd name="connsiteX22" fmla="*/ 8992766 w 12207307"/>
              <a:gd name="connsiteY22" fmla="*/ 1646371 h 1825481"/>
              <a:gd name="connsiteX23" fmla="*/ 8804230 w 12207307"/>
              <a:gd name="connsiteY23" fmla="*/ 1655798 h 1825481"/>
              <a:gd name="connsiteX24" fmla="*/ 8662828 w 12207307"/>
              <a:gd name="connsiteY24" fmla="*/ 1665225 h 1825481"/>
              <a:gd name="connsiteX25" fmla="*/ 8436585 w 12207307"/>
              <a:gd name="connsiteY25" fmla="*/ 1674652 h 1825481"/>
              <a:gd name="connsiteX26" fmla="*/ 8266902 w 12207307"/>
              <a:gd name="connsiteY26" fmla="*/ 1684079 h 1825481"/>
              <a:gd name="connsiteX27" fmla="*/ 8021806 w 12207307"/>
              <a:gd name="connsiteY27" fmla="*/ 1702932 h 1825481"/>
              <a:gd name="connsiteX28" fmla="*/ 7814416 w 12207307"/>
              <a:gd name="connsiteY28" fmla="*/ 1712359 h 1825481"/>
              <a:gd name="connsiteX29" fmla="*/ 7625880 w 12207307"/>
              <a:gd name="connsiteY29" fmla="*/ 1712359 h 1825481"/>
              <a:gd name="connsiteX30" fmla="*/ 7399636 w 12207307"/>
              <a:gd name="connsiteY30" fmla="*/ 1721786 h 1825481"/>
              <a:gd name="connsiteX31" fmla="*/ 7135686 w 12207307"/>
              <a:gd name="connsiteY31" fmla="*/ 1721786 h 1825481"/>
              <a:gd name="connsiteX32" fmla="*/ 6796321 w 12207307"/>
              <a:gd name="connsiteY32" fmla="*/ 1712359 h 1825481"/>
              <a:gd name="connsiteX33" fmla="*/ 6334408 w 12207307"/>
              <a:gd name="connsiteY33" fmla="*/ 1684079 h 1825481"/>
              <a:gd name="connsiteX34" fmla="*/ 5863067 w 12207307"/>
              <a:gd name="connsiteY34" fmla="*/ 1655798 h 1825481"/>
              <a:gd name="connsiteX35" fmla="*/ 5410581 w 12207307"/>
              <a:gd name="connsiteY35" fmla="*/ 1599237 h 1825481"/>
              <a:gd name="connsiteX36" fmla="*/ 4976948 w 12207307"/>
              <a:gd name="connsiteY36" fmla="*/ 1542676 h 1825481"/>
              <a:gd name="connsiteX37" fmla="*/ 4411340 w 12207307"/>
              <a:gd name="connsiteY37" fmla="*/ 1476689 h 1825481"/>
              <a:gd name="connsiteX38" fmla="*/ 3974566 w 12207307"/>
              <a:gd name="connsiteY38" fmla="*/ 1440568 h 1825481"/>
              <a:gd name="connsiteX39" fmla="*/ 3610061 w 12207307"/>
              <a:gd name="connsiteY39" fmla="*/ 1401275 h 1825481"/>
              <a:gd name="connsiteX40" fmla="*/ 3286408 w 12207307"/>
              <a:gd name="connsiteY40" fmla="*/ 1355727 h 1825481"/>
              <a:gd name="connsiteX41" fmla="*/ 2987892 w 12207307"/>
              <a:gd name="connsiteY41" fmla="*/ 1335287 h 1825481"/>
              <a:gd name="connsiteX42" fmla="*/ 2639100 w 12207307"/>
              <a:gd name="connsiteY42" fmla="*/ 1325860 h 1825481"/>
              <a:gd name="connsiteX43" fmla="*/ 2337443 w 12207307"/>
              <a:gd name="connsiteY43" fmla="*/ 1344714 h 1825481"/>
              <a:gd name="connsiteX44" fmla="*/ 2092346 w 12207307"/>
              <a:gd name="connsiteY44" fmla="*/ 1354140 h 1825481"/>
              <a:gd name="connsiteX45" fmla="*/ 1743554 w 12207307"/>
              <a:gd name="connsiteY45" fmla="*/ 1401274 h 1825481"/>
              <a:gd name="connsiteX46" fmla="*/ 1460750 w 12207307"/>
              <a:gd name="connsiteY46" fmla="*/ 1438982 h 1825481"/>
              <a:gd name="connsiteX47" fmla="*/ 1253360 w 12207307"/>
              <a:gd name="connsiteY47" fmla="*/ 1476689 h 1825481"/>
              <a:gd name="connsiteX48" fmla="*/ 1045970 w 12207307"/>
              <a:gd name="connsiteY48" fmla="*/ 1514396 h 1825481"/>
              <a:gd name="connsiteX49" fmla="*/ 791447 w 12207307"/>
              <a:gd name="connsiteY49" fmla="*/ 1580384 h 1825481"/>
              <a:gd name="connsiteX50" fmla="*/ 593484 w 12207307"/>
              <a:gd name="connsiteY50" fmla="*/ 1627518 h 1825481"/>
              <a:gd name="connsiteX51" fmla="*/ 414375 w 12207307"/>
              <a:gd name="connsiteY51" fmla="*/ 1684079 h 1825481"/>
              <a:gd name="connsiteX52" fmla="*/ 150424 w 12207307"/>
              <a:gd name="connsiteY52" fmla="*/ 1768920 h 1825481"/>
              <a:gd name="connsiteX53" fmla="*/ 9022 w 12207307"/>
              <a:gd name="connsiteY53" fmla="*/ 1825481 h 1825481"/>
              <a:gd name="connsiteX54" fmla="*/ 9023 w 12207307"/>
              <a:gd name="connsiteY54" fmla="*/ 820614 h 1825481"/>
              <a:gd name="connsiteX55" fmla="*/ 1 w 12207307"/>
              <a:gd name="connsiteY55" fmla="*/ 30371 h 1825481"/>
              <a:gd name="connsiteX0" fmla="*/ 5748 w 12206704"/>
              <a:gd name="connsiteY0" fmla="*/ 19924 h 1825481"/>
              <a:gd name="connsiteX1" fmla="*/ 460907 w 12206704"/>
              <a:gd name="connsiteY1" fmla="*/ 9637 h 1825481"/>
              <a:gd name="connsiteX2" fmla="*/ 2449962 w 12206704"/>
              <a:gd name="connsiteY2" fmla="*/ 74 h 1825481"/>
              <a:gd name="connsiteX3" fmla="*/ 12197277 w 12206704"/>
              <a:gd name="connsiteY3" fmla="*/ 24961 h 1825481"/>
              <a:gd name="connsiteX4" fmla="*/ 12206704 w 12206704"/>
              <a:gd name="connsiteY4" fmla="*/ 1344714 h 1825481"/>
              <a:gd name="connsiteX5" fmla="*/ 11952180 w 12206704"/>
              <a:gd name="connsiteY5" fmla="*/ 1372994 h 1825481"/>
              <a:gd name="connsiteX6" fmla="*/ 11688229 w 12206704"/>
              <a:gd name="connsiteY6" fmla="*/ 1410701 h 1825481"/>
              <a:gd name="connsiteX7" fmla="*/ 11330011 w 12206704"/>
              <a:gd name="connsiteY7" fmla="*/ 1429555 h 1825481"/>
              <a:gd name="connsiteX8" fmla="*/ 11037780 w 12206704"/>
              <a:gd name="connsiteY8" fmla="*/ 1467262 h 1825481"/>
              <a:gd name="connsiteX9" fmla="*/ 10877524 w 12206704"/>
              <a:gd name="connsiteY9" fmla="*/ 1486116 h 1825481"/>
              <a:gd name="connsiteX10" fmla="*/ 10707842 w 12206704"/>
              <a:gd name="connsiteY10" fmla="*/ 1504969 h 1825481"/>
              <a:gd name="connsiteX11" fmla="*/ 10575866 w 12206704"/>
              <a:gd name="connsiteY11" fmla="*/ 1514396 h 1825481"/>
              <a:gd name="connsiteX12" fmla="*/ 10462745 w 12206704"/>
              <a:gd name="connsiteY12" fmla="*/ 1523823 h 1825481"/>
              <a:gd name="connsiteX13" fmla="*/ 10293062 w 12206704"/>
              <a:gd name="connsiteY13" fmla="*/ 1542676 h 1825481"/>
              <a:gd name="connsiteX14" fmla="*/ 10170514 w 12206704"/>
              <a:gd name="connsiteY14" fmla="*/ 1552103 h 1825481"/>
              <a:gd name="connsiteX15" fmla="*/ 10066819 w 12206704"/>
              <a:gd name="connsiteY15" fmla="*/ 1552103 h 1825481"/>
              <a:gd name="connsiteX16" fmla="*/ 9897137 w 12206704"/>
              <a:gd name="connsiteY16" fmla="*/ 1570957 h 1825481"/>
              <a:gd name="connsiteX17" fmla="*/ 9774588 w 12206704"/>
              <a:gd name="connsiteY17" fmla="*/ 1589810 h 1825481"/>
              <a:gd name="connsiteX18" fmla="*/ 9652040 w 12206704"/>
              <a:gd name="connsiteY18" fmla="*/ 1589810 h 1825481"/>
              <a:gd name="connsiteX19" fmla="*/ 9548345 w 12206704"/>
              <a:gd name="connsiteY19" fmla="*/ 1589810 h 1825481"/>
              <a:gd name="connsiteX20" fmla="*/ 9388089 w 12206704"/>
              <a:gd name="connsiteY20" fmla="*/ 1608664 h 1825481"/>
              <a:gd name="connsiteX21" fmla="*/ 9274967 w 12206704"/>
              <a:gd name="connsiteY21" fmla="*/ 1618091 h 1825481"/>
              <a:gd name="connsiteX22" fmla="*/ 8992163 w 12206704"/>
              <a:gd name="connsiteY22" fmla="*/ 1646371 h 1825481"/>
              <a:gd name="connsiteX23" fmla="*/ 8803627 w 12206704"/>
              <a:gd name="connsiteY23" fmla="*/ 1655798 h 1825481"/>
              <a:gd name="connsiteX24" fmla="*/ 8662225 w 12206704"/>
              <a:gd name="connsiteY24" fmla="*/ 1665225 h 1825481"/>
              <a:gd name="connsiteX25" fmla="*/ 8435982 w 12206704"/>
              <a:gd name="connsiteY25" fmla="*/ 1674652 h 1825481"/>
              <a:gd name="connsiteX26" fmla="*/ 8266299 w 12206704"/>
              <a:gd name="connsiteY26" fmla="*/ 1684079 h 1825481"/>
              <a:gd name="connsiteX27" fmla="*/ 8021203 w 12206704"/>
              <a:gd name="connsiteY27" fmla="*/ 1702932 h 1825481"/>
              <a:gd name="connsiteX28" fmla="*/ 7813813 w 12206704"/>
              <a:gd name="connsiteY28" fmla="*/ 1712359 h 1825481"/>
              <a:gd name="connsiteX29" fmla="*/ 7625277 w 12206704"/>
              <a:gd name="connsiteY29" fmla="*/ 1712359 h 1825481"/>
              <a:gd name="connsiteX30" fmla="*/ 7399033 w 12206704"/>
              <a:gd name="connsiteY30" fmla="*/ 1721786 h 1825481"/>
              <a:gd name="connsiteX31" fmla="*/ 7135083 w 12206704"/>
              <a:gd name="connsiteY31" fmla="*/ 1721786 h 1825481"/>
              <a:gd name="connsiteX32" fmla="*/ 6795718 w 12206704"/>
              <a:gd name="connsiteY32" fmla="*/ 1712359 h 1825481"/>
              <a:gd name="connsiteX33" fmla="*/ 6333805 w 12206704"/>
              <a:gd name="connsiteY33" fmla="*/ 1684079 h 1825481"/>
              <a:gd name="connsiteX34" fmla="*/ 5862464 w 12206704"/>
              <a:gd name="connsiteY34" fmla="*/ 1655798 h 1825481"/>
              <a:gd name="connsiteX35" fmla="*/ 5409978 w 12206704"/>
              <a:gd name="connsiteY35" fmla="*/ 1599237 h 1825481"/>
              <a:gd name="connsiteX36" fmla="*/ 4976345 w 12206704"/>
              <a:gd name="connsiteY36" fmla="*/ 1542676 h 1825481"/>
              <a:gd name="connsiteX37" fmla="*/ 4410737 w 12206704"/>
              <a:gd name="connsiteY37" fmla="*/ 1476689 h 1825481"/>
              <a:gd name="connsiteX38" fmla="*/ 3973963 w 12206704"/>
              <a:gd name="connsiteY38" fmla="*/ 1440568 h 1825481"/>
              <a:gd name="connsiteX39" fmla="*/ 3609458 w 12206704"/>
              <a:gd name="connsiteY39" fmla="*/ 1401275 h 1825481"/>
              <a:gd name="connsiteX40" fmla="*/ 3285805 w 12206704"/>
              <a:gd name="connsiteY40" fmla="*/ 1355727 h 1825481"/>
              <a:gd name="connsiteX41" fmla="*/ 2987289 w 12206704"/>
              <a:gd name="connsiteY41" fmla="*/ 1335287 h 1825481"/>
              <a:gd name="connsiteX42" fmla="*/ 2638497 w 12206704"/>
              <a:gd name="connsiteY42" fmla="*/ 1325860 h 1825481"/>
              <a:gd name="connsiteX43" fmla="*/ 2336840 w 12206704"/>
              <a:gd name="connsiteY43" fmla="*/ 1344714 h 1825481"/>
              <a:gd name="connsiteX44" fmla="*/ 2091743 w 12206704"/>
              <a:gd name="connsiteY44" fmla="*/ 1354140 h 1825481"/>
              <a:gd name="connsiteX45" fmla="*/ 1742951 w 12206704"/>
              <a:gd name="connsiteY45" fmla="*/ 1401274 h 1825481"/>
              <a:gd name="connsiteX46" fmla="*/ 1460147 w 12206704"/>
              <a:gd name="connsiteY46" fmla="*/ 1438982 h 1825481"/>
              <a:gd name="connsiteX47" fmla="*/ 1252757 w 12206704"/>
              <a:gd name="connsiteY47" fmla="*/ 1476689 h 1825481"/>
              <a:gd name="connsiteX48" fmla="*/ 1045367 w 12206704"/>
              <a:gd name="connsiteY48" fmla="*/ 1514396 h 1825481"/>
              <a:gd name="connsiteX49" fmla="*/ 790844 w 12206704"/>
              <a:gd name="connsiteY49" fmla="*/ 1580384 h 1825481"/>
              <a:gd name="connsiteX50" fmla="*/ 592881 w 12206704"/>
              <a:gd name="connsiteY50" fmla="*/ 1627518 h 1825481"/>
              <a:gd name="connsiteX51" fmla="*/ 413772 w 12206704"/>
              <a:gd name="connsiteY51" fmla="*/ 1684079 h 1825481"/>
              <a:gd name="connsiteX52" fmla="*/ 149821 w 12206704"/>
              <a:gd name="connsiteY52" fmla="*/ 1768920 h 1825481"/>
              <a:gd name="connsiteX53" fmla="*/ 8419 w 12206704"/>
              <a:gd name="connsiteY53" fmla="*/ 1825481 h 1825481"/>
              <a:gd name="connsiteX54" fmla="*/ 8420 w 12206704"/>
              <a:gd name="connsiteY54" fmla="*/ 820614 h 1825481"/>
              <a:gd name="connsiteX55" fmla="*/ 5748 w 12206704"/>
              <a:gd name="connsiteY55" fmla="*/ 19924 h 1825481"/>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3569 h 1859126"/>
              <a:gd name="connsiteX1" fmla="*/ 490100 w 12232722"/>
              <a:gd name="connsiteY1" fmla="*/ 61565 h 1859126"/>
              <a:gd name="connsiteX2" fmla="*/ 2475980 w 12232722"/>
              <a:gd name="connsiteY2" fmla="*/ 33719 h 1859126"/>
              <a:gd name="connsiteX3" fmla="*/ 12223295 w 12232722"/>
              <a:gd name="connsiteY3" fmla="*/ 58606 h 1859126"/>
              <a:gd name="connsiteX4" fmla="*/ 12232722 w 12232722"/>
              <a:gd name="connsiteY4" fmla="*/ 1378359 h 1859126"/>
              <a:gd name="connsiteX5" fmla="*/ 11978198 w 12232722"/>
              <a:gd name="connsiteY5" fmla="*/ 1406639 h 1859126"/>
              <a:gd name="connsiteX6" fmla="*/ 11714247 w 12232722"/>
              <a:gd name="connsiteY6" fmla="*/ 1444346 h 1859126"/>
              <a:gd name="connsiteX7" fmla="*/ 11356029 w 12232722"/>
              <a:gd name="connsiteY7" fmla="*/ 1463200 h 1859126"/>
              <a:gd name="connsiteX8" fmla="*/ 11063798 w 12232722"/>
              <a:gd name="connsiteY8" fmla="*/ 1500907 h 1859126"/>
              <a:gd name="connsiteX9" fmla="*/ 10903542 w 12232722"/>
              <a:gd name="connsiteY9" fmla="*/ 1519761 h 1859126"/>
              <a:gd name="connsiteX10" fmla="*/ 10733860 w 12232722"/>
              <a:gd name="connsiteY10" fmla="*/ 1538614 h 1859126"/>
              <a:gd name="connsiteX11" fmla="*/ 10601884 w 12232722"/>
              <a:gd name="connsiteY11" fmla="*/ 1548041 h 1859126"/>
              <a:gd name="connsiteX12" fmla="*/ 10488763 w 12232722"/>
              <a:gd name="connsiteY12" fmla="*/ 1557468 h 1859126"/>
              <a:gd name="connsiteX13" fmla="*/ 10319080 w 12232722"/>
              <a:gd name="connsiteY13" fmla="*/ 1576321 h 1859126"/>
              <a:gd name="connsiteX14" fmla="*/ 10196532 w 12232722"/>
              <a:gd name="connsiteY14" fmla="*/ 1585748 h 1859126"/>
              <a:gd name="connsiteX15" fmla="*/ 10092837 w 12232722"/>
              <a:gd name="connsiteY15" fmla="*/ 1585748 h 1859126"/>
              <a:gd name="connsiteX16" fmla="*/ 9923155 w 12232722"/>
              <a:gd name="connsiteY16" fmla="*/ 1604602 h 1859126"/>
              <a:gd name="connsiteX17" fmla="*/ 9800606 w 12232722"/>
              <a:gd name="connsiteY17" fmla="*/ 1623455 h 1859126"/>
              <a:gd name="connsiteX18" fmla="*/ 9678058 w 12232722"/>
              <a:gd name="connsiteY18" fmla="*/ 1623455 h 1859126"/>
              <a:gd name="connsiteX19" fmla="*/ 9574363 w 12232722"/>
              <a:gd name="connsiteY19" fmla="*/ 1623455 h 1859126"/>
              <a:gd name="connsiteX20" fmla="*/ 9414107 w 12232722"/>
              <a:gd name="connsiteY20" fmla="*/ 1642309 h 1859126"/>
              <a:gd name="connsiteX21" fmla="*/ 9300985 w 12232722"/>
              <a:gd name="connsiteY21" fmla="*/ 1651736 h 1859126"/>
              <a:gd name="connsiteX22" fmla="*/ 9018181 w 12232722"/>
              <a:gd name="connsiteY22" fmla="*/ 1680016 h 1859126"/>
              <a:gd name="connsiteX23" fmla="*/ 8829645 w 12232722"/>
              <a:gd name="connsiteY23" fmla="*/ 1689443 h 1859126"/>
              <a:gd name="connsiteX24" fmla="*/ 8688243 w 12232722"/>
              <a:gd name="connsiteY24" fmla="*/ 1698870 h 1859126"/>
              <a:gd name="connsiteX25" fmla="*/ 8462000 w 12232722"/>
              <a:gd name="connsiteY25" fmla="*/ 1708297 h 1859126"/>
              <a:gd name="connsiteX26" fmla="*/ 8292317 w 12232722"/>
              <a:gd name="connsiteY26" fmla="*/ 1717724 h 1859126"/>
              <a:gd name="connsiteX27" fmla="*/ 8047221 w 12232722"/>
              <a:gd name="connsiteY27" fmla="*/ 1736577 h 1859126"/>
              <a:gd name="connsiteX28" fmla="*/ 7839831 w 12232722"/>
              <a:gd name="connsiteY28" fmla="*/ 1746004 h 1859126"/>
              <a:gd name="connsiteX29" fmla="*/ 7651295 w 12232722"/>
              <a:gd name="connsiteY29" fmla="*/ 1746004 h 1859126"/>
              <a:gd name="connsiteX30" fmla="*/ 7425051 w 12232722"/>
              <a:gd name="connsiteY30" fmla="*/ 1755431 h 1859126"/>
              <a:gd name="connsiteX31" fmla="*/ 7161101 w 12232722"/>
              <a:gd name="connsiteY31" fmla="*/ 1755431 h 1859126"/>
              <a:gd name="connsiteX32" fmla="*/ 6821736 w 12232722"/>
              <a:gd name="connsiteY32" fmla="*/ 1746004 h 1859126"/>
              <a:gd name="connsiteX33" fmla="*/ 6359823 w 12232722"/>
              <a:gd name="connsiteY33" fmla="*/ 1717724 h 1859126"/>
              <a:gd name="connsiteX34" fmla="*/ 5888482 w 12232722"/>
              <a:gd name="connsiteY34" fmla="*/ 1689443 h 1859126"/>
              <a:gd name="connsiteX35" fmla="*/ 5435996 w 12232722"/>
              <a:gd name="connsiteY35" fmla="*/ 1632882 h 1859126"/>
              <a:gd name="connsiteX36" fmla="*/ 5002363 w 12232722"/>
              <a:gd name="connsiteY36" fmla="*/ 1576321 h 1859126"/>
              <a:gd name="connsiteX37" fmla="*/ 4436755 w 12232722"/>
              <a:gd name="connsiteY37" fmla="*/ 1510334 h 1859126"/>
              <a:gd name="connsiteX38" fmla="*/ 3999981 w 12232722"/>
              <a:gd name="connsiteY38" fmla="*/ 1474213 h 1859126"/>
              <a:gd name="connsiteX39" fmla="*/ 3635476 w 12232722"/>
              <a:gd name="connsiteY39" fmla="*/ 1434920 h 1859126"/>
              <a:gd name="connsiteX40" fmla="*/ 3311823 w 12232722"/>
              <a:gd name="connsiteY40" fmla="*/ 1389372 h 1859126"/>
              <a:gd name="connsiteX41" fmla="*/ 3013307 w 12232722"/>
              <a:gd name="connsiteY41" fmla="*/ 1368932 h 1859126"/>
              <a:gd name="connsiteX42" fmla="*/ 2664515 w 12232722"/>
              <a:gd name="connsiteY42" fmla="*/ 1359505 h 1859126"/>
              <a:gd name="connsiteX43" fmla="*/ 2362858 w 12232722"/>
              <a:gd name="connsiteY43" fmla="*/ 1378359 h 1859126"/>
              <a:gd name="connsiteX44" fmla="*/ 2117761 w 12232722"/>
              <a:gd name="connsiteY44" fmla="*/ 1387785 h 1859126"/>
              <a:gd name="connsiteX45" fmla="*/ 1768969 w 12232722"/>
              <a:gd name="connsiteY45" fmla="*/ 1434919 h 1859126"/>
              <a:gd name="connsiteX46" fmla="*/ 1486165 w 12232722"/>
              <a:gd name="connsiteY46" fmla="*/ 1472627 h 1859126"/>
              <a:gd name="connsiteX47" fmla="*/ 1278775 w 12232722"/>
              <a:gd name="connsiteY47" fmla="*/ 1510334 h 1859126"/>
              <a:gd name="connsiteX48" fmla="*/ 1071385 w 12232722"/>
              <a:gd name="connsiteY48" fmla="*/ 1548041 h 1859126"/>
              <a:gd name="connsiteX49" fmla="*/ 816862 w 12232722"/>
              <a:gd name="connsiteY49" fmla="*/ 1614029 h 1859126"/>
              <a:gd name="connsiteX50" fmla="*/ 618899 w 12232722"/>
              <a:gd name="connsiteY50" fmla="*/ 1661163 h 1859126"/>
              <a:gd name="connsiteX51" fmla="*/ 439790 w 12232722"/>
              <a:gd name="connsiteY51" fmla="*/ 1717724 h 1859126"/>
              <a:gd name="connsiteX52" fmla="*/ 175839 w 12232722"/>
              <a:gd name="connsiteY52" fmla="*/ 1802565 h 1859126"/>
              <a:gd name="connsiteX53" fmla="*/ 34437 w 12232722"/>
              <a:gd name="connsiteY53" fmla="*/ 1859126 h 1859126"/>
              <a:gd name="connsiteX54" fmla="*/ 34438 w 12232722"/>
              <a:gd name="connsiteY54" fmla="*/ 854259 h 1859126"/>
              <a:gd name="connsiteX55" fmla="*/ 31766 w 12232722"/>
              <a:gd name="connsiteY55" fmla="*/ 53569 h 1859126"/>
              <a:gd name="connsiteX0" fmla="*/ 31766 w 12232722"/>
              <a:gd name="connsiteY0" fmla="*/ 55123 h 1860680"/>
              <a:gd name="connsiteX1" fmla="*/ 490100 w 12232722"/>
              <a:gd name="connsiteY1" fmla="*/ 57895 h 1860680"/>
              <a:gd name="connsiteX2" fmla="*/ 2475980 w 12232722"/>
              <a:gd name="connsiteY2" fmla="*/ 35273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31766 w 12232722"/>
              <a:gd name="connsiteY0" fmla="*/ 55123 h 1860680"/>
              <a:gd name="connsiteX1" fmla="*/ 490100 w 12232722"/>
              <a:gd name="connsiteY1" fmla="*/ 57895 h 1860680"/>
              <a:gd name="connsiteX2" fmla="*/ 2463280 w 12232722"/>
              <a:gd name="connsiteY2" fmla="*/ 48332 h 1860680"/>
              <a:gd name="connsiteX3" fmla="*/ 12223295 w 12232722"/>
              <a:gd name="connsiteY3" fmla="*/ 60160 h 1860680"/>
              <a:gd name="connsiteX4" fmla="*/ 12232722 w 12232722"/>
              <a:gd name="connsiteY4" fmla="*/ 1379913 h 1860680"/>
              <a:gd name="connsiteX5" fmla="*/ 11978198 w 12232722"/>
              <a:gd name="connsiteY5" fmla="*/ 1408193 h 1860680"/>
              <a:gd name="connsiteX6" fmla="*/ 11714247 w 12232722"/>
              <a:gd name="connsiteY6" fmla="*/ 1445900 h 1860680"/>
              <a:gd name="connsiteX7" fmla="*/ 11356029 w 12232722"/>
              <a:gd name="connsiteY7" fmla="*/ 1464754 h 1860680"/>
              <a:gd name="connsiteX8" fmla="*/ 11063798 w 12232722"/>
              <a:gd name="connsiteY8" fmla="*/ 1502461 h 1860680"/>
              <a:gd name="connsiteX9" fmla="*/ 10903542 w 12232722"/>
              <a:gd name="connsiteY9" fmla="*/ 1521315 h 1860680"/>
              <a:gd name="connsiteX10" fmla="*/ 10733860 w 12232722"/>
              <a:gd name="connsiteY10" fmla="*/ 1540168 h 1860680"/>
              <a:gd name="connsiteX11" fmla="*/ 10601884 w 12232722"/>
              <a:gd name="connsiteY11" fmla="*/ 1549595 h 1860680"/>
              <a:gd name="connsiteX12" fmla="*/ 10488763 w 12232722"/>
              <a:gd name="connsiteY12" fmla="*/ 1559022 h 1860680"/>
              <a:gd name="connsiteX13" fmla="*/ 10319080 w 12232722"/>
              <a:gd name="connsiteY13" fmla="*/ 1577875 h 1860680"/>
              <a:gd name="connsiteX14" fmla="*/ 10196532 w 12232722"/>
              <a:gd name="connsiteY14" fmla="*/ 1587302 h 1860680"/>
              <a:gd name="connsiteX15" fmla="*/ 10092837 w 12232722"/>
              <a:gd name="connsiteY15" fmla="*/ 1587302 h 1860680"/>
              <a:gd name="connsiteX16" fmla="*/ 9923155 w 12232722"/>
              <a:gd name="connsiteY16" fmla="*/ 1606156 h 1860680"/>
              <a:gd name="connsiteX17" fmla="*/ 9800606 w 12232722"/>
              <a:gd name="connsiteY17" fmla="*/ 1625009 h 1860680"/>
              <a:gd name="connsiteX18" fmla="*/ 9678058 w 12232722"/>
              <a:gd name="connsiteY18" fmla="*/ 1625009 h 1860680"/>
              <a:gd name="connsiteX19" fmla="*/ 9574363 w 12232722"/>
              <a:gd name="connsiteY19" fmla="*/ 1625009 h 1860680"/>
              <a:gd name="connsiteX20" fmla="*/ 9414107 w 12232722"/>
              <a:gd name="connsiteY20" fmla="*/ 1643863 h 1860680"/>
              <a:gd name="connsiteX21" fmla="*/ 9300985 w 12232722"/>
              <a:gd name="connsiteY21" fmla="*/ 1653290 h 1860680"/>
              <a:gd name="connsiteX22" fmla="*/ 9018181 w 12232722"/>
              <a:gd name="connsiteY22" fmla="*/ 1681570 h 1860680"/>
              <a:gd name="connsiteX23" fmla="*/ 8829645 w 12232722"/>
              <a:gd name="connsiteY23" fmla="*/ 1690997 h 1860680"/>
              <a:gd name="connsiteX24" fmla="*/ 8688243 w 12232722"/>
              <a:gd name="connsiteY24" fmla="*/ 1700424 h 1860680"/>
              <a:gd name="connsiteX25" fmla="*/ 8462000 w 12232722"/>
              <a:gd name="connsiteY25" fmla="*/ 1709851 h 1860680"/>
              <a:gd name="connsiteX26" fmla="*/ 8292317 w 12232722"/>
              <a:gd name="connsiteY26" fmla="*/ 1719278 h 1860680"/>
              <a:gd name="connsiteX27" fmla="*/ 8047221 w 12232722"/>
              <a:gd name="connsiteY27" fmla="*/ 1738131 h 1860680"/>
              <a:gd name="connsiteX28" fmla="*/ 7839831 w 12232722"/>
              <a:gd name="connsiteY28" fmla="*/ 1747558 h 1860680"/>
              <a:gd name="connsiteX29" fmla="*/ 7651295 w 12232722"/>
              <a:gd name="connsiteY29" fmla="*/ 1747558 h 1860680"/>
              <a:gd name="connsiteX30" fmla="*/ 7425051 w 12232722"/>
              <a:gd name="connsiteY30" fmla="*/ 1756985 h 1860680"/>
              <a:gd name="connsiteX31" fmla="*/ 7161101 w 12232722"/>
              <a:gd name="connsiteY31" fmla="*/ 1756985 h 1860680"/>
              <a:gd name="connsiteX32" fmla="*/ 6821736 w 12232722"/>
              <a:gd name="connsiteY32" fmla="*/ 1747558 h 1860680"/>
              <a:gd name="connsiteX33" fmla="*/ 6359823 w 12232722"/>
              <a:gd name="connsiteY33" fmla="*/ 1719278 h 1860680"/>
              <a:gd name="connsiteX34" fmla="*/ 5888482 w 12232722"/>
              <a:gd name="connsiteY34" fmla="*/ 1690997 h 1860680"/>
              <a:gd name="connsiteX35" fmla="*/ 5435996 w 12232722"/>
              <a:gd name="connsiteY35" fmla="*/ 1634436 h 1860680"/>
              <a:gd name="connsiteX36" fmla="*/ 5002363 w 12232722"/>
              <a:gd name="connsiteY36" fmla="*/ 1577875 h 1860680"/>
              <a:gd name="connsiteX37" fmla="*/ 4436755 w 12232722"/>
              <a:gd name="connsiteY37" fmla="*/ 1511888 h 1860680"/>
              <a:gd name="connsiteX38" fmla="*/ 3999981 w 12232722"/>
              <a:gd name="connsiteY38" fmla="*/ 1475767 h 1860680"/>
              <a:gd name="connsiteX39" fmla="*/ 3635476 w 12232722"/>
              <a:gd name="connsiteY39" fmla="*/ 1436474 h 1860680"/>
              <a:gd name="connsiteX40" fmla="*/ 3311823 w 12232722"/>
              <a:gd name="connsiteY40" fmla="*/ 1390926 h 1860680"/>
              <a:gd name="connsiteX41" fmla="*/ 3013307 w 12232722"/>
              <a:gd name="connsiteY41" fmla="*/ 1370486 h 1860680"/>
              <a:gd name="connsiteX42" fmla="*/ 2664515 w 12232722"/>
              <a:gd name="connsiteY42" fmla="*/ 1361059 h 1860680"/>
              <a:gd name="connsiteX43" fmla="*/ 2362858 w 12232722"/>
              <a:gd name="connsiteY43" fmla="*/ 1379913 h 1860680"/>
              <a:gd name="connsiteX44" fmla="*/ 2117761 w 12232722"/>
              <a:gd name="connsiteY44" fmla="*/ 1389339 h 1860680"/>
              <a:gd name="connsiteX45" fmla="*/ 1768969 w 12232722"/>
              <a:gd name="connsiteY45" fmla="*/ 1436473 h 1860680"/>
              <a:gd name="connsiteX46" fmla="*/ 1486165 w 12232722"/>
              <a:gd name="connsiteY46" fmla="*/ 1474181 h 1860680"/>
              <a:gd name="connsiteX47" fmla="*/ 1278775 w 12232722"/>
              <a:gd name="connsiteY47" fmla="*/ 1511888 h 1860680"/>
              <a:gd name="connsiteX48" fmla="*/ 1071385 w 12232722"/>
              <a:gd name="connsiteY48" fmla="*/ 1549595 h 1860680"/>
              <a:gd name="connsiteX49" fmla="*/ 816862 w 12232722"/>
              <a:gd name="connsiteY49" fmla="*/ 1615583 h 1860680"/>
              <a:gd name="connsiteX50" fmla="*/ 618899 w 12232722"/>
              <a:gd name="connsiteY50" fmla="*/ 1662717 h 1860680"/>
              <a:gd name="connsiteX51" fmla="*/ 439790 w 12232722"/>
              <a:gd name="connsiteY51" fmla="*/ 1719278 h 1860680"/>
              <a:gd name="connsiteX52" fmla="*/ 175839 w 12232722"/>
              <a:gd name="connsiteY52" fmla="*/ 1804119 h 1860680"/>
              <a:gd name="connsiteX53" fmla="*/ 34437 w 12232722"/>
              <a:gd name="connsiteY53" fmla="*/ 1860680 h 1860680"/>
              <a:gd name="connsiteX54" fmla="*/ 34438 w 12232722"/>
              <a:gd name="connsiteY54" fmla="*/ 855813 h 1860680"/>
              <a:gd name="connsiteX55" fmla="*/ 31766 w 12232722"/>
              <a:gd name="connsiteY55" fmla="*/ 55123 h 1860680"/>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5748 w 12206704"/>
              <a:gd name="connsiteY0" fmla="*/ 6865 h 1812422"/>
              <a:gd name="connsiteX1" fmla="*/ 464082 w 12206704"/>
              <a:gd name="connsiteY1" fmla="*/ 9637 h 1812422"/>
              <a:gd name="connsiteX2" fmla="*/ 2437262 w 12206704"/>
              <a:gd name="connsiteY2" fmla="*/ 74 h 1812422"/>
              <a:gd name="connsiteX3" fmla="*/ 12197277 w 12206704"/>
              <a:gd name="connsiteY3" fmla="*/ 11902 h 1812422"/>
              <a:gd name="connsiteX4" fmla="*/ 12206704 w 12206704"/>
              <a:gd name="connsiteY4" fmla="*/ 1331655 h 1812422"/>
              <a:gd name="connsiteX5" fmla="*/ 11952180 w 12206704"/>
              <a:gd name="connsiteY5" fmla="*/ 1359935 h 1812422"/>
              <a:gd name="connsiteX6" fmla="*/ 11688229 w 12206704"/>
              <a:gd name="connsiteY6" fmla="*/ 1397642 h 1812422"/>
              <a:gd name="connsiteX7" fmla="*/ 11330011 w 12206704"/>
              <a:gd name="connsiteY7" fmla="*/ 1416496 h 1812422"/>
              <a:gd name="connsiteX8" fmla="*/ 11037780 w 12206704"/>
              <a:gd name="connsiteY8" fmla="*/ 1454203 h 1812422"/>
              <a:gd name="connsiteX9" fmla="*/ 10877524 w 12206704"/>
              <a:gd name="connsiteY9" fmla="*/ 1473057 h 1812422"/>
              <a:gd name="connsiteX10" fmla="*/ 10707842 w 12206704"/>
              <a:gd name="connsiteY10" fmla="*/ 1491910 h 1812422"/>
              <a:gd name="connsiteX11" fmla="*/ 10575866 w 12206704"/>
              <a:gd name="connsiteY11" fmla="*/ 1501337 h 1812422"/>
              <a:gd name="connsiteX12" fmla="*/ 10462745 w 12206704"/>
              <a:gd name="connsiteY12" fmla="*/ 1510764 h 1812422"/>
              <a:gd name="connsiteX13" fmla="*/ 10293062 w 12206704"/>
              <a:gd name="connsiteY13" fmla="*/ 1529617 h 1812422"/>
              <a:gd name="connsiteX14" fmla="*/ 10170514 w 12206704"/>
              <a:gd name="connsiteY14" fmla="*/ 1539044 h 1812422"/>
              <a:gd name="connsiteX15" fmla="*/ 10066819 w 12206704"/>
              <a:gd name="connsiteY15" fmla="*/ 1539044 h 1812422"/>
              <a:gd name="connsiteX16" fmla="*/ 9897137 w 12206704"/>
              <a:gd name="connsiteY16" fmla="*/ 1557898 h 1812422"/>
              <a:gd name="connsiteX17" fmla="*/ 9774588 w 12206704"/>
              <a:gd name="connsiteY17" fmla="*/ 1576751 h 1812422"/>
              <a:gd name="connsiteX18" fmla="*/ 9652040 w 12206704"/>
              <a:gd name="connsiteY18" fmla="*/ 1576751 h 1812422"/>
              <a:gd name="connsiteX19" fmla="*/ 9548345 w 12206704"/>
              <a:gd name="connsiteY19" fmla="*/ 1576751 h 1812422"/>
              <a:gd name="connsiteX20" fmla="*/ 9388089 w 12206704"/>
              <a:gd name="connsiteY20" fmla="*/ 1595605 h 1812422"/>
              <a:gd name="connsiteX21" fmla="*/ 9274967 w 12206704"/>
              <a:gd name="connsiteY21" fmla="*/ 1605032 h 1812422"/>
              <a:gd name="connsiteX22" fmla="*/ 8992163 w 12206704"/>
              <a:gd name="connsiteY22" fmla="*/ 1633312 h 1812422"/>
              <a:gd name="connsiteX23" fmla="*/ 8803627 w 12206704"/>
              <a:gd name="connsiteY23" fmla="*/ 1642739 h 1812422"/>
              <a:gd name="connsiteX24" fmla="*/ 8662225 w 12206704"/>
              <a:gd name="connsiteY24" fmla="*/ 1652166 h 1812422"/>
              <a:gd name="connsiteX25" fmla="*/ 8435982 w 12206704"/>
              <a:gd name="connsiteY25" fmla="*/ 1661593 h 1812422"/>
              <a:gd name="connsiteX26" fmla="*/ 8266299 w 12206704"/>
              <a:gd name="connsiteY26" fmla="*/ 1671020 h 1812422"/>
              <a:gd name="connsiteX27" fmla="*/ 8021203 w 12206704"/>
              <a:gd name="connsiteY27" fmla="*/ 1689873 h 1812422"/>
              <a:gd name="connsiteX28" fmla="*/ 7813813 w 12206704"/>
              <a:gd name="connsiteY28" fmla="*/ 1699300 h 1812422"/>
              <a:gd name="connsiteX29" fmla="*/ 7625277 w 12206704"/>
              <a:gd name="connsiteY29" fmla="*/ 1699300 h 1812422"/>
              <a:gd name="connsiteX30" fmla="*/ 7399033 w 12206704"/>
              <a:gd name="connsiteY30" fmla="*/ 1708727 h 1812422"/>
              <a:gd name="connsiteX31" fmla="*/ 7135083 w 12206704"/>
              <a:gd name="connsiteY31" fmla="*/ 1708727 h 1812422"/>
              <a:gd name="connsiteX32" fmla="*/ 6795718 w 12206704"/>
              <a:gd name="connsiteY32" fmla="*/ 1699300 h 1812422"/>
              <a:gd name="connsiteX33" fmla="*/ 6333805 w 12206704"/>
              <a:gd name="connsiteY33" fmla="*/ 1671020 h 1812422"/>
              <a:gd name="connsiteX34" fmla="*/ 5862464 w 12206704"/>
              <a:gd name="connsiteY34" fmla="*/ 1642739 h 1812422"/>
              <a:gd name="connsiteX35" fmla="*/ 5409978 w 12206704"/>
              <a:gd name="connsiteY35" fmla="*/ 1586178 h 1812422"/>
              <a:gd name="connsiteX36" fmla="*/ 4976345 w 12206704"/>
              <a:gd name="connsiteY36" fmla="*/ 1529617 h 1812422"/>
              <a:gd name="connsiteX37" fmla="*/ 4410737 w 12206704"/>
              <a:gd name="connsiteY37" fmla="*/ 1463630 h 1812422"/>
              <a:gd name="connsiteX38" fmla="*/ 3973963 w 12206704"/>
              <a:gd name="connsiteY38" fmla="*/ 1427509 h 1812422"/>
              <a:gd name="connsiteX39" fmla="*/ 3609458 w 12206704"/>
              <a:gd name="connsiteY39" fmla="*/ 1388216 h 1812422"/>
              <a:gd name="connsiteX40" fmla="*/ 3285805 w 12206704"/>
              <a:gd name="connsiteY40" fmla="*/ 1342668 h 1812422"/>
              <a:gd name="connsiteX41" fmla="*/ 2987289 w 12206704"/>
              <a:gd name="connsiteY41" fmla="*/ 1322228 h 1812422"/>
              <a:gd name="connsiteX42" fmla="*/ 2638497 w 12206704"/>
              <a:gd name="connsiteY42" fmla="*/ 1312801 h 1812422"/>
              <a:gd name="connsiteX43" fmla="*/ 2336840 w 12206704"/>
              <a:gd name="connsiteY43" fmla="*/ 1331655 h 1812422"/>
              <a:gd name="connsiteX44" fmla="*/ 2091743 w 12206704"/>
              <a:gd name="connsiteY44" fmla="*/ 1341081 h 1812422"/>
              <a:gd name="connsiteX45" fmla="*/ 1742951 w 12206704"/>
              <a:gd name="connsiteY45" fmla="*/ 1388215 h 1812422"/>
              <a:gd name="connsiteX46" fmla="*/ 1460147 w 12206704"/>
              <a:gd name="connsiteY46" fmla="*/ 1425923 h 1812422"/>
              <a:gd name="connsiteX47" fmla="*/ 1252757 w 12206704"/>
              <a:gd name="connsiteY47" fmla="*/ 1463630 h 1812422"/>
              <a:gd name="connsiteX48" fmla="*/ 1045367 w 12206704"/>
              <a:gd name="connsiteY48" fmla="*/ 1501337 h 1812422"/>
              <a:gd name="connsiteX49" fmla="*/ 790844 w 12206704"/>
              <a:gd name="connsiteY49" fmla="*/ 1567325 h 1812422"/>
              <a:gd name="connsiteX50" fmla="*/ 592881 w 12206704"/>
              <a:gd name="connsiteY50" fmla="*/ 1614459 h 1812422"/>
              <a:gd name="connsiteX51" fmla="*/ 413772 w 12206704"/>
              <a:gd name="connsiteY51" fmla="*/ 1671020 h 1812422"/>
              <a:gd name="connsiteX52" fmla="*/ 149821 w 12206704"/>
              <a:gd name="connsiteY52" fmla="*/ 1755861 h 1812422"/>
              <a:gd name="connsiteX53" fmla="*/ 8419 w 12206704"/>
              <a:gd name="connsiteY53" fmla="*/ 1812422 h 1812422"/>
              <a:gd name="connsiteX54" fmla="*/ 8420 w 12206704"/>
              <a:gd name="connsiteY54" fmla="*/ 807555 h 1812422"/>
              <a:gd name="connsiteX55" fmla="*/ 5748 w 12206704"/>
              <a:gd name="connsiteY55" fmla="*/ 6865 h 1812422"/>
              <a:gd name="connsiteX0" fmla="*/ 6413 w 12207369"/>
              <a:gd name="connsiteY0" fmla="*/ 6865 h 1812422"/>
              <a:gd name="connsiteX1" fmla="*/ 464747 w 12207369"/>
              <a:gd name="connsiteY1" fmla="*/ 9637 h 1812422"/>
              <a:gd name="connsiteX2" fmla="*/ 2437927 w 12207369"/>
              <a:gd name="connsiteY2" fmla="*/ 74 h 1812422"/>
              <a:gd name="connsiteX3" fmla="*/ 12197942 w 12207369"/>
              <a:gd name="connsiteY3" fmla="*/ 11902 h 1812422"/>
              <a:gd name="connsiteX4" fmla="*/ 12207369 w 12207369"/>
              <a:gd name="connsiteY4" fmla="*/ 1331655 h 1812422"/>
              <a:gd name="connsiteX5" fmla="*/ 11952845 w 12207369"/>
              <a:gd name="connsiteY5" fmla="*/ 1359935 h 1812422"/>
              <a:gd name="connsiteX6" fmla="*/ 11688894 w 12207369"/>
              <a:gd name="connsiteY6" fmla="*/ 1397642 h 1812422"/>
              <a:gd name="connsiteX7" fmla="*/ 11330676 w 12207369"/>
              <a:gd name="connsiteY7" fmla="*/ 1416496 h 1812422"/>
              <a:gd name="connsiteX8" fmla="*/ 11038445 w 12207369"/>
              <a:gd name="connsiteY8" fmla="*/ 1454203 h 1812422"/>
              <a:gd name="connsiteX9" fmla="*/ 10878189 w 12207369"/>
              <a:gd name="connsiteY9" fmla="*/ 1473057 h 1812422"/>
              <a:gd name="connsiteX10" fmla="*/ 10708507 w 12207369"/>
              <a:gd name="connsiteY10" fmla="*/ 1491910 h 1812422"/>
              <a:gd name="connsiteX11" fmla="*/ 10576531 w 12207369"/>
              <a:gd name="connsiteY11" fmla="*/ 1501337 h 1812422"/>
              <a:gd name="connsiteX12" fmla="*/ 10463410 w 12207369"/>
              <a:gd name="connsiteY12" fmla="*/ 1510764 h 1812422"/>
              <a:gd name="connsiteX13" fmla="*/ 10293727 w 12207369"/>
              <a:gd name="connsiteY13" fmla="*/ 1529617 h 1812422"/>
              <a:gd name="connsiteX14" fmla="*/ 10171179 w 12207369"/>
              <a:gd name="connsiteY14" fmla="*/ 1539044 h 1812422"/>
              <a:gd name="connsiteX15" fmla="*/ 10067484 w 12207369"/>
              <a:gd name="connsiteY15" fmla="*/ 1539044 h 1812422"/>
              <a:gd name="connsiteX16" fmla="*/ 9897802 w 12207369"/>
              <a:gd name="connsiteY16" fmla="*/ 1557898 h 1812422"/>
              <a:gd name="connsiteX17" fmla="*/ 9775253 w 12207369"/>
              <a:gd name="connsiteY17" fmla="*/ 1576751 h 1812422"/>
              <a:gd name="connsiteX18" fmla="*/ 9652705 w 12207369"/>
              <a:gd name="connsiteY18" fmla="*/ 1576751 h 1812422"/>
              <a:gd name="connsiteX19" fmla="*/ 9549010 w 12207369"/>
              <a:gd name="connsiteY19" fmla="*/ 1576751 h 1812422"/>
              <a:gd name="connsiteX20" fmla="*/ 9388754 w 12207369"/>
              <a:gd name="connsiteY20" fmla="*/ 1595605 h 1812422"/>
              <a:gd name="connsiteX21" fmla="*/ 9275632 w 12207369"/>
              <a:gd name="connsiteY21" fmla="*/ 1605032 h 1812422"/>
              <a:gd name="connsiteX22" fmla="*/ 8992828 w 12207369"/>
              <a:gd name="connsiteY22" fmla="*/ 1633312 h 1812422"/>
              <a:gd name="connsiteX23" fmla="*/ 8804292 w 12207369"/>
              <a:gd name="connsiteY23" fmla="*/ 1642739 h 1812422"/>
              <a:gd name="connsiteX24" fmla="*/ 8662890 w 12207369"/>
              <a:gd name="connsiteY24" fmla="*/ 1652166 h 1812422"/>
              <a:gd name="connsiteX25" fmla="*/ 8436647 w 12207369"/>
              <a:gd name="connsiteY25" fmla="*/ 1661593 h 1812422"/>
              <a:gd name="connsiteX26" fmla="*/ 8266964 w 12207369"/>
              <a:gd name="connsiteY26" fmla="*/ 1671020 h 1812422"/>
              <a:gd name="connsiteX27" fmla="*/ 8021868 w 12207369"/>
              <a:gd name="connsiteY27" fmla="*/ 1689873 h 1812422"/>
              <a:gd name="connsiteX28" fmla="*/ 7814478 w 12207369"/>
              <a:gd name="connsiteY28" fmla="*/ 1699300 h 1812422"/>
              <a:gd name="connsiteX29" fmla="*/ 7625942 w 12207369"/>
              <a:gd name="connsiteY29" fmla="*/ 1699300 h 1812422"/>
              <a:gd name="connsiteX30" fmla="*/ 7399698 w 12207369"/>
              <a:gd name="connsiteY30" fmla="*/ 1708727 h 1812422"/>
              <a:gd name="connsiteX31" fmla="*/ 7135748 w 12207369"/>
              <a:gd name="connsiteY31" fmla="*/ 1708727 h 1812422"/>
              <a:gd name="connsiteX32" fmla="*/ 6796383 w 12207369"/>
              <a:gd name="connsiteY32" fmla="*/ 1699300 h 1812422"/>
              <a:gd name="connsiteX33" fmla="*/ 6334470 w 12207369"/>
              <a:gd name="connsiteY33" fmla="*/ 1671020 h 1812422"/>
              <a:gd name="connsiteX34" fmla="*/ 5863129 w 12207369"/>
              <a:gd name="connsiteY34" fmla="*/ 1642739 h 1812422"/>
              <a:gd name="connsiteX35" fmla="*/ 5410643 w 12207369"/>
              <a:gd name="connsiteY35" fmla="*/ 1586178 h 1812422"/>
              <a:gd name="connsiteX36" fmla="*/ 4977010 w 12207369"/>
              <a:gd name="connsiteY36" fmla="*/ 1529617 h 1812422"/>
              <a:gd name="connsiteX37" fmla="*/ 4411402 w 12207369"/>
              <a:gd name="connsiteY37" fmla="*/ 1463630 h 1812422"/>
              <a:gd name="connsiteX38" fmla="*/ 3974628 w 12207369"/>
              <a:gd name="connsiteY38" fmla="*/ 1427509 h 1812422"/>
              <a:gd name="connsiteX39" fmla="*/ 3610123 w 12207369"/>
              <a:gd name="connsiteY39" fmla="*/ 1388216 h 1812422"/>
              <a:gd name="connsiteX40" fmla="*/ 3286470 w 12207369"/>
              <a:gd name="connsiteY40" fmla="*/ 1342668 h 1812422"/>
              <a:gd name="connsiteX41" fmla="*/ 2987954 w 12207369"/>
              <a:gd name="connsiteY41" fmla="*/ 1322228 h 1812422"/>
              <a:gd name="connsiteX42" fmla="*/ 2639162 w 12207369"/>
              <a:gd name="connsiteY42" fmla="*/ 1312801 h 1812422"/>
              <a:gd name="connsiteX43" fmla="*/ 2337505 w 12207369"/>
              <a:gd name="connsiteY43" fmla="*/ 1331655 h 1812422"/>
              <a:gd name="connsiteX44" fmla="*/ 2092408 w 12207369"/>
              <a:gd name="connsiteY44" fmla="*/ 1341081 h 1812422"/>
              <a:gd name="connsiteX45" fmla="*/ 1743616 w 12207369"/>
              <a:gd name="connsiteY45" fmla="*/ 1388215 h 1812422"/>
              <a:gd name="connsiteX46" fmla="*/ 1460812 w 12207369"/>
              <a:gd name="connsiteY46" fmla="*/ 1425923 h 1812422"/>
              <a:gd name="connsiteX47" fmla="*/ 1253422 w 12207369"/>
              <a:gd name="connsiteY47" fmla="*/ 1463630 h 1812422"/>
              <a:gd name="connsiteX48" fmla="*/ 1046032 w 12207369"/>
              <a:gd name="connsiteY48" fmla="*/ 1501337 h 1812422"/>
              <a:gd name="connsiteX49" fmla="*/ 791509 w 12207369"/>
              <a:gd name="connsiteY49" fmla="*/ 1567325 h 1812422"/>
              <a:gd name="connsiteX50" fmla="*/ 593546 w 12207369"/>
              <a:gd name="connsiteY50" fmla="*/ 1614459 h 1812422"/>
              <a:gd name="connsiteX51" fmla="*/ 414437 w 12207369"/>
              <a:gd name="connsiteY51" fmla="*/ 1671020 h 1812422"/>
              <a:gd name="connsiteX52" fmla="*/ 150486 w 12207369"/>
              <a:gd name="connsiteY52" fmla="*/ 1755861 h 1812422"/>
              <a:gd name="connsiteX53" fmla="*/ 9084 w 12207369"/>
              <a:gd name="connsiteY53" fmla="*/ 1812422 h 1812422"/>
              <a:gd name="connsiteX54" fmla="*/ 9085 w 12207369"/>
              <a:gd name="connsiteY54" fmla="*/ 807555 h 1812422"/>
              <a:gd name="connsiteX55" fmla="*/ 6413 w 12207369"/>
              <a:gd name="connsiteY55" fmla="*/ 6865 h 1812422"/>
              <a:gd name="connsiteX0" fmla="*/ 7162 w 12208118"/>
              <a:gd name="connsiteY0" fmla="*/ 6865 h 1812422"/>
              <a:gd name="connsiteX1" fmla="*/ 465496 w 12208118"/>
              <a:gd name="connsiteY1" fmla="*/ 9637 h 1812422"/>
              <a:gd name="connsiteX2" fmla="*/ 2438676 w 12208118"/>
              <a:gd name="connsiteY2" fmla="*/ 74 h 1812422"/>
              <a:gd name="connsiteX3" fmla="*/ 12198691 w 12208118"/>
              <a:gd name="connsiteY3" fmla="*/ 11902 h 1812422"/>
              <a:gd name="connsiteX4" fmla="*/ 12208118 w 12208118"/>
              <a:gd name="connsiteY4" fmla="*/ 1331655 h 1812422"/>
              <a:gd name="connsiteX5" fmla="*/ 11953594 w 12208118"/>
              <a:gd name="connsiteY5" fmla="*/ 1359935 h 1812422"/>
              <a:gd name="connsiteX6" fmla="*/ 11689643 w 12208118"/>
              <a:gd name="connsiteY6" fmla="*/ 1397642 h 1812422"/>
              <a:gd name="connsiteX7" fmla="*/ 11331425 w 12208118"/>
              <a:gd name="connsiteY7" fmla="*/ 1416496 h 1812422"/>
              <a:gd name="connsiteX8" fmla="*/ 11039194 w 12208118"/>
              <a:gd name="connsiteY8" fmla="*/ 1454203 h 1812422"/>
              <a:gd name="connsiteX9" fmla="*/ 10878938 w 12208118"/>
              <a:gd name="connsiteY9" fmla="*/ 1473057 h 1812422"/>
              <a:gd name="connsiteX10" fmla="*/ 10709256 w 12208118"/>
              <a:gd name="connsiteY10" fmla="*/ 1491910 h 1812422"/>
              <a:gd name="connsiteX11" fmla="*/ 10577280 w 12208118"/>
              <a:gd name="connsiteY11" fmla="*/ 1501337 h 1812422"/>
              <a:gd name="connsiteX12" fmla="*/ 10464159 w 12208118"/>
              <a:gd name="connsiteY12" fmla="*/ 1510764 h 1812422"/>
              <a:gd name="connsiteX13" fmla="*/ 10294476 w 12208118"/>
              <a:gd name="connsiteY13" fmla="*/ 1529617 h 1812422"/>
              <a:gd name="connsiteX14" fmla="*/ 10171928 w 12208118"/>
              <a:gd name="connsiteY14" fmla="*/ 1539044 h 1812422"/>
              <a:gd name="connsiteX15" fmla="*/ 10068233 w 12208118"/>
              <a:gd name="connsiteY15" fmla="*/ 1539044 h 1812422"/>
              <a:gd name="connsiteX16" fmla="*/ 9898551 w 12208118"/>
              <a:gd name="connsiteY16" fmla="*/ 1557898 h 1812422"/>
              <a:gd name="connsiteX17" fmla="*/ 9776002 w 12208118"/>
              <a:gd name="connsiteY17" fmla="*/ 1576751 h 1812422"/>
              <a:gd name="connsiteX18" fmla="*/ 9653454 w 12208118"/>
              <a:gd name="connsiteY18" fmla="*/ 1576751 h 1812422"/>
              <a:gd name="connsiteX19" fmla="*/ 9549759 w 12208118"/>
              <a:gd name="connsiteY19" fmla="*/ 1576751 h 1812422"/>
              <a:gd name="connsiteX20" fmla="*/ 9389503 w 12208118"/>
              <a:gd name="connsiteY20" fmla="*/ 1595605 h 1812422"/>
              <a:gd name="connsiteX21" fmla="*/ 9276381 w 12208118"/>
              <a:gd name="connsiteY21" fmla="*/ 1605032 h 1812422"/>
              <a:gd name="connsiteX22" fmla="*/ 8993577 w 12208118"/>
              <a:gd name="connsiteY22" fmla="*/ 1633312 h 1812422"/>
              <a:gd name="connsiteX23" fmla="*/ 8805041 w 12208118"/>
              <a:gd name="connsiteY23" fmla="*/ 1642739 h 1812422"/>
              <a:gd name="connsiteX24" fmla="*/ 8663639 w 12208118"/>
              <a:gd name="connsiteY24" fmla="*/ 1652166 h 1812422"/>
              <a:gd name="connsiteX25" fmla="*/ 8437396 w 12208118"/>
              <a:gd name="connsiteY25" fmla="*/ 1661593 h 1812422"/>
              <a:gd name="connsiteX26" fmla="*/ 8267713 w 12208118"/>
              <a:gd name="connsiteY26" fmla="*/ 1671020 h 1812422"/>
              <a:gd name="connsiteX27" fmla="*/ 8022617 w 12208118"/>
              <a:gd name="connsiteY27" fmla="*/ 1689873 h 1812422"/>
              <a:gd name="connsiteX28" fmla="*/ 7815227 w 12208118"/>
              <a:gd name="connsiteY28" fmla="*/ 1699300 h 1812422"/>
              <a:gd name="connsiteX29" fmla="*/ 7626691 w 12208118"/>
              <a:gd name="connsiteY29" fmla="*/ 1699300 h 1812422"/>
              <a:gd name="connsiteX30" fmla="*/ 7400447 w 12208118"/>
              <a:gd name="connsiteY30" fmla="*/ 1708727 h 1812422"/>
              <a:gd name="connsiteX31" fmla="*/ 7136497 w 12208118"/>
              <a:gd name="connsiteY31" fmla="*/ 1708727 h 1812422"/>
              <a:gd name="connsiteX32" fmla="*/ 6797132 w 12208118"/>
              <a:gd name="connsiteY32" fmla="*/ 1699300 h 1812422"/>
              <a:gd name="connsiteX33" fmla="*/ 6335219 w 12208118"/>
              <a:gd name="connsiteY33" fmla="*/ 1671020 h 1812422"/>
              <a:gd name="connsiteX34" fmla="*/ 5863878 w 12208118"/>
              <a:gd name="connsiteY34" fmla="*/ 1642739 h 1812422"/>
              <a:gd name="connsiteX35" fmla="*/ 5411392 w 12208118"/>
              <a:gd name="connsiteY35" fmla="*/ 1586178 h 1812422"/>
              <a:gd name="connsiteX36" fmla="*/ 4977759 w 12208118"/>
              <a:gd name="connsiteY36" fmla="*/ 1529617 h 1812422"/>
              <a:gd name="connsiteX37" fmla="*/ 4412151 w 12208118"/>
              <a:gd name="connsiteY37" fmla="*/ 1463630 h 1812422"/>
              <a:gd name="connsiteX38" fmla="*/ 3975377 w 12208118"/>
              <a:gd name="connsiteY38" fmla="*/ 1427509 h 1812422"/>
              <a:gd name="connsiteX39" fmla="*/ 3610872 w 12208118"/>
              <a:gd name="connsiteY39" fmla="*/ 1388216 h 1812422"/>
              <a:gd name="connsiteX40" fmla="*/ 3287219 w 12208118"/>
              <a:gd name="connsiteY40" fmla="*/ 1342668 h 1812422"/>
              <a:gd name="connsiteX41" fmla="*/ 2988703 w 12208118"/>
              <a:gd name="connsiteY41" fmla="*/ 1322228 h 1812422"/>
              <a:gd name="connsiteX42" fmla="*/ 2639911 w 12208118"/>
              <a:gd name="connsiteY42" fmla="*/ 1312801 h 1812422"/>
              <a:gd name="connsiteX43" fmla="*/ 2338254 w 12208118"/>
              <a:gd name="connsiteY43" fmla="*/ 1331655 h 1812422"/>
              <a:gd name="connsiteX44" fmla="*/ 2093157 w 12208118"/>
              <a:gd name="connsiteY44" fmla="*/ 1341081 h 1812422"/>
              <a:gd name="connsiteX45" fmla="*/ 1744365 w 12208118"/>
              <a:gd name="connsiteY45" fmla="*/ 1388215 h 1812422"/>
              <a:gd name="connsiteX46" fmla="*/ 1461561 w 12208118"/>
              <a:gd name="connsiteY46" fmla="*/ 1425923 h 1812422"/>
              <a:gd name="connsiteX47" fmla="*/ 1254171 w 12208118"/>
              <a:gd name="connsiteY47" fmla="*/ 1463630 h 1812422"/>
              <a:gd name="connsiteX48" fmla="*/ 1046781 w 12208118"/>
              <a:gd name="connsiteY48" fmla="*/ 1501337 h 1812422"/>
              <a:gd name="connsiteX49" fmla="*/ 792258 w 12208118"/>
              <a:gd name="connsiteY49" fmla="*/ 1567325 h 1812422"/>
              <a:gd name="connsiteX50" fmla="*/ 594295 w 12208118"/>
              <a:gd name="connsiteY50" fmla="*/ 1614459 h 1812422"/>
              <a:gd name="connsiteX51" fmla="*/ 415186 w 12208118"/>
              <a:gd name="connsiteY51" fmla="*/ 1671020 h 1812422"/>
              <a:gd name="connsiteX52" fmla="*/ 151235 w 12208118"/>
              <a:gd name="connsiteY52" fmla="*/ 1755861 h 1812422"/>
              <a:gd name="connsiteX53" fmla="*/ 9833 w 12208118"/>
              <a:gd name="connsiteY53" fmla="*/ 1812422 h 1812422"/>
              <a:gd name="connsiteX54" fmla="*/ 9834 w 12208118"/>
              <a:gd name="connsiteY54" fmla="*/ 807555 h 1812422"/>
              <a:gd name="connsiteX55" fmla="*/ 7162 w 12208118"/>
              <a:gd name="connsiteY55" fmla="*/ 6865 h 1812422"/>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35 w 12200991"/>
              <a:gd name="connsiteY0" fmla="*/ 6865 h 1822869"/>
              <a:gd name="connsiteX1" fmla="*/ 458369 w 12200991"/>
              <a:gd name="connsiteY1" fmla="*/ 9637 h 1822869"/>
              <a:gd name="connsiteX2" fmla="*/ 2431549 w 12200991"/>
              <a:gd name="connsiteY2" fmla="*/ 74 h 1822869"/>
              <a:gd name="connsiteX3" fmla="*/ 12191564 w 12200991"/>
              <a:gd name="connsiteY3" fmla="*/ 11902 h 1822869"/>
              <a:gd name="connsiteX4" fmla="*/ 12200991 w 12200991"/>
              <a:gd name="connsiteY4" fmla="*/ 1331655 h 1822869"/>
              <a:gd name="connsiteX5" fmla="*/ 11946467 w 12200991"/>
              <a:gd name="connsiteY5" fmla="*/ 1359935 h 1822869"/>
              <a:gd name="connsiteX6" fmla="*/ 11682516 w 12200991"/>
              <a:gd name="connsiteY6" fmla="*/ 1397642 h 1822869"/>
              <a:gd name="connsiteX7" fmla="*/ 11324298 w 12200991"/>
              <a:gd name="connsiteY7" fmla="*/ 1416496 h 1822869"/>
              <a:gd name="connsiteX8" fmla="*/ 11032067 w 12200991"/>
              <a:gd name="connsiteY8" fmla="*/ 1454203 h 1822869"/>
              <a:gd name="connsiteX9" fmla="*/ 10871811 w 12200991"/>
              <a:gd name="connsiteY9" fmla="*/ 1473057 h 1822869"/>
              <a:gd name="connsiteX10" fmla="*/ 10702129 w 12200991"/>
              <a:gd name="connsiteY10" fmla="*/ 1491910 h 1822869"/>
              <a:gd name="connsiteX11" fmla="*/ 10570153 w 12200991"/>
              <a:gd name="connsiteY11" fmla="*/ 1501337 h 1822869"/>
              <a:gd name="connsiteX12" fmla="*/ 10457032 w 12200991"/>
              <a:gd name="connsiteY12" fmla="*/ 1510764 h 1822869"/>
              <a:gd name="connsiteX13" fmla="*/ 10287349 w 12200991"/>
              <a:gd name="connsiteY13" fmla="*/ 1529617 h 1822869"/>
              <a:gd name="connsiteX14" fmla="*/ 10164801 w 12200991"/>
              <a:gd name="connsiteY14" fmla="*/ 1539044 h 1822869"/>
              <a:gd name="connsiteX15" fmla="*/ 10061106 w 12200991"/>
              <a:gd name="connsiteY15" fmla="*/ 1539044 h 1822869"/>
              <a:gd name="connsiteX16" fmla="*/ 9891424 w 12200991"/>
              <a:gd name="connsiteY16" fmla="*/ 1557898 h 1822869"/>
              <a:gd name="connsiteX17" fmla="*/ 9768875 w 12200991"/>
              <a:gd name="connsiteY17" fmla="*/ 1576751 h 1822869"/>
              <a:gd name="connsiteX18" fmla="*/ 9646327 w 12200991"/>
              <a:gd name="connsiteY18" fmla="*/ 1576751 h 1822869"/>
              <a:gd name="connsiteX19" fmla="*/ 9542632 w 12200991"/>
              <a:gd name="connsiteY19" fmla="*/ 1576751 h 1822869"/>
              <a:gd name="connsiteX20" fmla="*/ 9382376 w 12200991"/>
              <a:gd name="connsiteY20" fmla="*/ 1595605 h 1822869"/>
              <a:gd name="connsiteX21" fmla="*/ 9269254 w 12200991"/>
              <a:gd name="connsiteY21" fmla="*/ 1605032 h 1822869"/>
              <a:gd name="connsiteX22" fmla="*/ 8986450 w 12200991"/>
              <a:gd name="connsiteY22" fmla="*/ 1633312 h 1822869"/>
              <a:gd name="connsiteX23" fmla="*/ 8797914 w 12200991"/>
              <a:gd name="connsiteY23" fmla="*/ 1642739 h 1822869"/>
              <a:gd name="connsiteX24" fmla="*/ 8656512 w 12200991"/>
              <a:gd name="connsiteY24" fmla="*/ 1652166 h 1822869"/>
              <a:gd name="connsiteX25" fmla="*/ 8430269 w 12200991"/>
              <a:gd name="connsiteY25" fmla="*/ 1661593 h 1822869"/>
              <a:gd name="connsiteX26" fmla="*/ 8260586 w 12200991"/>
              <a:gd name="connsiteY26" fmla="*/ 1671020 h 1822869"/>
              <a:gd name="connsiteX27" fmla="*/ 8015490 w 12200991"/>
              <a:gd name="connsiteY27" fmla="*/ 1689873 h 1822869"/>
              <a:gd name="connsiteX28" fmla="*/ 7808100 w 12200991"/>
              <a:gd name="connsiteY28" fmla="*/ 1699300 h 1822869"/>
              <a:gd name="connsiteX29" fmla="*/ 7619564 w 12200991"/>
              <a:gd name="connsiteY29" fmla="*/ 1699300 h 1822869"/>
              <a:gd name="connsiteX30" fmla="*/ 7393320 w 12200991"/>
              <a:gd name="connsiteY30" fmla="*/ 1708727 h 1822869"/>
              <a:gd name="connsiteX31" fmla="*/ 7129370 w 12200991"/>
              <a:gd name="connsiteY31" fmla="*/ 1708727 h 1822869"/>
              <a:gd name="connsiteX32" fmla="*/ 6790005 w 12200991"/>
              <a:gd name="connsiteY32" fmla="*/ 1699300 h 1822869"/>
              <a:gd name="connsiteX33" fmla="*/ 6328092 w 12200991"/>
              <a:gd name="connsiteY33" fmla="*/ 1671020 h 1822869"/>
              <a:gd name="connsiteX34" fmla="*/ 5856751 w 12200991"/>
              <a:gd name="connsiteY34" fmla="*/ 1642739 h 1822869"/>
              <a:gd name="connsiteX35" fmla="*/ 5404265 w 12200991"/>
              <a:gd name="connsiteY35" fmla="*/ 1586178 h 1822869"/>
              <a:gd name="connsiteX36" fmla="*/ 4970632 w 12200991"/>
              <a:gd name="connsiteY36" fmla="*/ 1529617 h 1822869"/>
              <a:gd name="connsiteX37" fmla="*/ 4405024 w 12200991"/>
              <a:gd name="connsiteY37" fmla="*/ 1463630 h 1822869"/>
              <a:gd name="connsiteX38" fmla="*/ 3968250 w 12200991"/>
              <a:gd name="connsiteY38" fmla="*/ 1427509 h 1822869"/>
              <a:gd name="connsiteX39" fmla="*/ 3603745 w 12200991"/>
              <a:gd name="connsiteY39" fmla="*/ 1388216 h 1822869"/>
              <a:gd name="connsiteX40" fmla="*/ 3280092 w 12200991"/>
              <a:gd name="connsiteY40" fmla="*/ 1342668 h 1822869"/>
              <a:gd name="connsiteX41" fmla="*/ 2981576 w 12200991"/>
              <a:gd name="connsiteY41" fmla="*/ 1322228 h 1822869"/>
              <a:gd name="connsiteX42" fmla="*/ 2632784 w 12200991"/>
              <a:gd name="connsiteY42" fmla="*/ 1312801 h 1822869"/>
              <a:gd name="connsiteX43" fmla="*/ 2331127 w 12200991"/>
              <a:gd name="connsiteY43" fmla="*/ 1331655 h 1822869"/>
              <a:gd name="connsiteX44" fmla="*/ 2086030 w 12200991"/>
              <a:gd name="connsiteY44" fmla="*/ 1341081 h 1822869"/>
              <a:gd name="connsiteX45" fmla="*/ 1737238 w 12200991"/>
              <a:gd name="connsiteY45" fmla="*/ 1388215 h 1822869"/>
              <a:gd name="connsiteX46" fmla="*/ 1454434 w 12200991"/>
              <a:gd name="connsiteY46" fmla="*/ 1425923 h 1822869"/>
              <a:gd name="connsiteX47" fmla="*/ 1247044 w 12200991"/>
              <a:gd name="connsiteY47" fmla="*/ 1463630 h 1822869"/>
              <a:gd name="connsiteX48" fmla="*/ 1039654 w 12200991"/>
              <a:gd name="connsiteY48" fmla="*/ 1501337 h 1822869"/>
              <a:gd name="connsiteX49" fmla="*/ 785131 w 12200991"/>
              <a:gd name="connsiteY49" fmla="*/ 1567325 h 1822869"/>
              <a:gd name="connsiteX50" fmla="*/ 587168 w 12200991"/>
              <a:gd name="connsiteY50" fmla="*/ 1614459 h 1822869"/>
              <a:gd name="connsiteX51" fmla="*/ 408059 w 12200991"/>
              <a:gd name="connsiteY51" fmla="*/ 1671020 h 1822869"/>
              <a:gd name="connsiteX52" fmla="*/ 144108 w 12200991"/>
              <a:gd name="connsiteY52" fmla="*/ 1755861 h 1822869"/>
              <a:gd name="connsiteX53" fmla="*/ 31281 w 12200991"/>
              <a:gd name="connsiteY53" fmla="*/ 1822869 h 1822869"/>
              <a:gd name="connsiteX54" fmla="*/ 2707 w 12200991"/>
              <a:gd name="connsiteY54" fmla="*/ 807555 h 1822869"/>
              <a:gd name="connsiteX55" fmla="*/ 35 w 12200991"/>
              <a:gd name="connsiteY55" fmla="*/ 6865 h 1822869"/>
              <a:gd name="connsiteX0" fmla="*/ 5019 w 12205975"/>
              <a:gd name="connsiteY0" fmla="*/ 6865 h 1815034"/>
              <a:gd name="connsiteX1" fmla="*/ 463353 w 12205975"/>
              <a:gd name="connsiteY1" fmla="*/ 9637 h 1815034"/>
              <a:gd name="connsiteX2" fmla="*/ 2436533 w 12205975"/>
              <a:gd name="connsiteY2" fmla="*/ 74 h 1815034"/>
              <a:gd name="connsiteX3" fmla="*/ 12196548 w 12205975"/>
              <a:gd name="connsiteY3" fmla="*/ 11902 h 1815034"/>
              <a:gd name="connsiteX4" fmla="*/ 12205975 w 12205975"/>
              <a:gd name="connsiteY4" fmla="*/ 1331655 h 1815034"/>
              <a:gd name="connsiteX5" fmla="*/ 11951451 w 12205975"/>
              <a:gd name="connsiteY5" fmla="*/ 1359935 h 1815034"/>
              <a:gd name="connsiteX6" fmla="*/ 11687500 w 12205975"/>
              <a:gd name="connsiteY6" fmla="*/ 1397642 h 1815034"/>
              <a:gd name="connsiteX7" fmla="*/ 11329282 w 12205975"/>
              <a:gd name="connsiteY7" fmla="*/ 1416496 h 1815034"/>
              <a:gd name="connsiteX8" fmla="*/ 11037051 w 12205975"/>
              <a:gd name="connsiteY8" fmla="*/ 1454203 h 1815034"/>
              <a:gd name="connsiteX9" fmla="*/ 10876795 w 12205975"/>
              <a:gd name="connsiteY9" fmla="*/ 1473057 h 1815034"/>
              <a:gd name="connsiteX10" fmla="*/ 10707113 w 12205975"/>
              <a:gd name="connsiteY10" fmla="*/ 1491910 h 1815034"/>
              <a:gd name="connsiteX11" fmla="*/ 10575137 w 12205975"/>
              <a:gd name="connsiteY11" fmla="*/ 1501337 h 1815034"/>
              <a:gd name="connsiteX12" fmla="*/ 10462016 w 12205975"/>
              <a:gd name="connsiteY12" fmla="*/ 1510764 h 1815034"/>
              <a:gd name="connsiteX13" fmla="*/ 10292333 w 12205975"/>
              <a:gd name="connsiteY13" fmla="*/ 1529617 h 1815034"/>
              <a:gd name="connsiteX14" fmla="*/ 10169785 w 12205975"/>
              <a:gd name="connsiteY14" fmla="*/ 1539044 h 1815034"/>
              <a:gd name="connsiteX15" fmla="*/ 10066090 w 12205975"/>
              <a:gd name="connsiteY15" fmla="*/ 1539044 h 1815034"/>
              <a:gd name="connsiteX16" fmla="*/ 9896408 w 12205975"/>
              <a:gd name="connsiteY16" fmla="*/ 1557898 h 1815034"/>
              <a:gd name="connsiteX17" fmla="*/ 9773859 w 12205975"/>
              <a:gd name="connsiteY17" fmla="*/ 1576751 h 1815034"/>
              <a:gd name="connsiteX18" fmla="*/ 9651311 w 12205975"/>
              <a:gd name="connsiteY18" fmla="*/ 1576751 h 1815034"/>
              <a:gd name="connsiteX19" fmla="*/ 9547616 w 12205975"/>
              <a:gd name="connsiteY19" fmla="*/ 1576751 h 1815034"/>
              <a:gd name="connsiteX20" fmla="*/ 9387360 w 12205975"/>
              <a:gd name="connsiteY20" fmla="*/ 1595605 h 1815034"/>
              <a:gd name="connsiteX21" fmla="*/ 9274238 w 12205975"/>
              <a:gd name="connsiteY21" fmla="*/ 1605032 h 1815034"/>
              <a:gd name="connsiteX22" fmla="*/ 8991434 w 12205975"/>
              <a:gd name="connsiteY22" fmla="*/ 1633312 h 1815034"/>
              <a:gd name="connsiteX23" fmla="*/ 8802898 w 12205975"/>
              <a:gd name="connsiteY23" fmla="*/ 1642739 h 1815034"/>
              <a:gd name="connsiteX24" fmla="*/ 8661496 w 12205975"/>
              <a:gd name="connsiteY24" fmla="*/ 1652166 h 1815034"/>
              <a:gd name="connsiteX25" fmla="*/ 8435253 w 12205975"/>
              <a:gd name="connsiteY25" fmla="*/ 1661593 h 1815034"/>
              <a:gd name="connsiteX26" fmla="*/ 8265570 w 12205975"/>
              <a:gd name="connsiteY26" fmla="*/ 1671020 h 1815034"/>
              <a:gd name="connsiteX27" fmla="*/ 8020474 w 12205975"/>
              <a:gd name="connsiteY27" fmla="*/ 1689873 h 1815034"/>
              <a:gd name="connsiteX28" fmla="*/ 7813084 w 12205975"/>
              <a:gd name="connsiteY28" fmla="*/ 1699300 h 1815034"/>
              <a:gd name="connsiteX29" fmla="*/ 7624548 w 12205975"/>
              <a:gd name="connsiteY29" fmla="*/ 1699300 h 1815034"/>
              <a:gd name="connsiteX30" fmla="*/ 7398304 w 12205975"/>
              <a:gd name="connsiteY30" fmla="*/ 1708727 h 1815034"/>
              <a:gd name="connsiteX31" fmla="*/ 7134354 w 12205975"/>
              <a:gd name="connsiteY31" fmla="*/ 1708727 h 1815034"/>
              <a:gd name="connsiteX32" fmla="*/ 6794989 w 12205975"/>
              <a:gd name="connsiteY32" fmla="*/ 1699300 h 1815034"/>
              <a:gd name="connsiteX33" fmla="*/ 6333076 w 12205975"/>
              <a:gd name="connsiteY33" fmla="*/ 1671020 h 1815034"/>
              <a:gd name="connsiteX34" fmla="*/ 5861735 w 12205975"/>
              <a:gd name="connsiteY34" fmla="*/ 1642739 h 1815034"/>
              <a:gd name="connsiteX35" fmla="*/ 5409249 w 12205975"/>
              <a:gd name="connsiteY35" fmla="*/ 1586178 h 1815034"/>
              <a:gd name="connsiteX36" fmla="*/ 4975616 w 12205975"/>
              <a:gd name="connsiteY36" fmla="*/ 1529617 h 1815034"/>
              <a:gd name="connsiteX37" fmla="*/ 4410008 w 12205975"/>
              <a:gd name="connsiteY37" fmla="*/ 1463630 h 1815034"/>
              <a:gd name="connsiteX38" fmla="*/ 3973234 w 12205975"/>
              <a:gd name="connsiteY38" fmla="*/ 1427509 h 1815034"/>
              <a:gd name="connsiteX39" fmla="*/ 3608729 w 12205975"/>
              <a:gd name="connsiteY39" fmla="*/ 1388216 h 1815034"/>
              <a:gd name="connsiteX40" fmla="*/ 3285076 w 12205975"/>
              <a:gd name="connsiteY40" fmla="*/ 1342668 h 1815034"/>
              <a:gd name="connsiteX41" fmla="*/ 2986560 w 12205975"/>
              <a:gd name="connsiteY41" fmla="*/ 1322228 h 1815034"/>
              <a:gd name="connsiteX42" fmla="*/ 2637768 w 12205975"/>
              <a:gd name="connsiteY42" fmla="*/ 1312801 h 1815034"/>
              <a:gd name="connsiteX43" fmla="*/ 2336111 w 12205975"/>
              <a:gd name="connsiteY43" fmla="*/ 1331655 h 1815034"/>
              <a:gd name="connsiteX44" fmla="*/ 2091014 w 12205975"/>
              <a:gd name="connsiteY44" fmla="*/ 1341081 h 1815034"/>
              <a:gd name="connsiteX45" fmla="*/ 1742222 w 12205975"/>
              <a:gd name="connsiteY45" fmla="*/ 1388215 h 1815034"/>
              <a:gd name="connsiteX46" fmla="*/ 1459418 w 12205975"/>
              <a:gd name="connsiteY46" fmla="*/ 1425923 h 1815034"/>
              <a:gd name="connsiteX47" fmla="*/ 1252028 w 12205975"/>
              <a:gd name="connsiteY47" fmla="*/ 1463630 h 1815034"/>
              <a:gd name="connsiteX48" fmla="*/ 1044638 w 12205975"/>
              <a:gd name="connsiteY48" fmla="*/ 1501337 h 1815034"/>
              <a:gd name="connsiteX49" fmla="*/ 790115 w 12205975"/>
              <a:gd name="connsiteY49" fmla="*/ 1567325 h 1815034"/>
              <a:gd name="connsiteX50" fmla="*/ 592152 w 12205975"/>
              <a:gd name="connsiteY50" fmla="*/ 1614459 h 1815034"/>
              <a:gd name="connsiteX51" fmla="*/ 413043 w 12205975"/>
              <a:gd name="connsiteY51" fmla="*/ 1671020 h 1815034"/>
              <a:gd name="connsiteX52" fmla="*/ 149092 w 12205975"/>
              <a:gd name="connsiteY52" fmla="*/ 1755861 h 1815034"/>
              <a:gd name="connsiteX53" fmla="*/ 10865 w 12205975"/>
              <a:gd name="connsiteY53" fmla="*/ 1815034 h 1815034"/>
              <a:gd name="connsiteX54" fmla="*/ 7691 w 12205975"/>
              <a:gd name="connsiteY54" fmla="*/ 807555 h 1815034"/>
              <a:gd name="connsiteX55" fmla="*/ 5019 w 12205975"/>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865 h 1815034"/>
              <a:gd name="connsiteX1" fmla="*/ 458369 w 12200991"/>
              <a:gd name="connsiteY1" fmla="*/ 9637 h 1815034"/>
              <a:gd name="connsiteX2" fmla="*/ 2431549 w 12200991"/>
              <a:gd name="connsiteY2" fmla="*/ 74 h 1815034"/>
              <a:gd name="connsiteX3" fmla="*/ 12191564 w 12200991"/>
              <a:gd name="connsiteY3" fmla="*/ 11902 h 1815034"/>
              <a:gd name="connsiteX4" fmla="*/ 12200991 w 12200991"/>
              <a:gd name="connsiteY4" fmla="*/ 1331655 h 1815034"/>
              <a:gd name="connsiteX5" fmla="*/ 11946467 w 12200991"/>
              <a:gd name="connsiteY5" fmla="*/ 1359935 h 1815034"/>
              <a:gd name="connsiteX6" fmla="*/ 11682516 w 12200991"/>
              <a:gd name="connsiteY6" fmla="*/ 1397642 h 1815034"/>
              <a:gd name="connsiteX7" fmla="*/ 11324298 w 12200991"/>
              <a:gd name="connsiteY7" fmla="*/ 1416496 h 1815034"/>
              <a:gd name="connsiteX8" fmla="*/ 11032067 w 12200991"/>
              <a:gd name="connsiteY8" fmla="*/ 1454203 h 1815034"/>
              <a:gd name="connsiteX9" fmla="*/ 10871811 w 12200991"/>
              <a:gd name="connsiteY9" fmla="*/ 1473057 h 1815034"/>
              <a:gd name="connsiteX10" fmla="*/ 10702129 w 12200991"/>
              <a:gd name="connsiteY10" fmla="*/ 1491910 h 1815034"/>
              <a:gd name="connsiteX11" fmla="*/ 10570153 w 12200991"/>
              <a:gd name="connsiteY11" fmla="*/ 1501337 h 1815034"/>
              <a:gd name="connsiteX12" fmla="*/ 10457032 w 12200991"/>
              <a:gd name="connsiteY12" fmla="*/ 1510764 h 1815034"/>
              <a:gd name="connsiteX13" fmla="*/ 10287349 w 12200991"/>
              <a:gd name="connsiteY13" fmla="*/ 1529617 h 1815034"/>
              <a:gd name="connsiteX14" fmla="*/ 10164801 w 12200991"/>
              <a:gd name="connsiteY14" fmla="*/ 1539044 h 1815034"/>
              <a:gd name="connsiteX15" fmla="*/ 10061106 w 12200991"/>
              <a:gd name="connsiteY15" fmla="*/ 1539044 h 1815034"/>
              <a:gd name="connsiteX16" fmla="*/ 9891424 w 12200991"/>
              <a:gd name="connsiteY16" fmla="*/ 1557898 h 1815034"/>
              <a:gd name="connsiteX17" fmla="*/ 9768875 w 12200991"/>
              <a:gd name="connsiteY17" fmla="*/ 1576751 h 1815034"/>
              <a:gd name="connsiteX18" fmla="*/ 9646327 w 12200991"/>
              <a:gd name="connsiteY18" fmla="*/ 1576751 h 1815034"/>
              <a:gd name="connsiteX19" fmla="*/ 9542632 w 12200991"/>
              <a:gd name="connsiteY19" fmla="*/ 1576751 h 1815034"/>
              <a:gd name="connsiteX20" fmla="*/ 9382376 w 12200991"/>
              <a:gd name="connsiteY20" fmla="*/ 1595605 h 1815034"/>
              <a:gd name="connsiteX21" fmla="*/ 9269254 w 12200991"/>
              <a:gd name="connsiteY21" fmla="*/ 1605032 h 1815034"/>
              <a:gd name="connsiteX22" fmla="*/ 8986450 w 12200991"/>
              <a:gd name="connsiteY22" fmla="*/ 1633312 h 1815034"/>
              <a:gd name="connsiteX23" fmla="*/ 8797914 w 12200991"/>
              <a:gd name="connsiteY23" fmla="*/ 1642739 h 1815034"/>
              <a:gd name="connsiteX24" fmla="*/ 8656512 w 12200991"/>
              <a:gd name="connsiteY24" fmla="*/ 1652166 h 1815034"/>
              <a:gd name="connsiteX25" fmla="*/ 8430269 w 12200991"/>
              <a:gd name="connsiteY25" fmla="*/ 1661593 h 1815034"/>
              <a:gd name="connsiteX26" fmla="*/ 8260586 w 12200991"/>
              <a:gd name="connsiteY26" fmla="*/ 1671020 h 1815034"/>
              <a:gd name="connsiteX27" fmla="*/ 8015490 w 12200991"/>
              <a:gd name="connsiteY27" fmla="*/ 1689873 h 1815034"/>
              <a:gd name="connsiteX28" fmla="*/ 7808100 w 12200991"/>
              <a:gd name="connsiteY28" fmla="*/ 1699300 h 1815034"/>
              <a:gd name="connsiteX29" fmla="*/ 7619564 w 12200991"/>
              <a:gd name="connsiteY29" fmla="*/ 1699300 h 1815034"/>
              <a:gd name="connsiteX30" fmla="*/ 7393320 w 12200991"/>
              <a:gd name="connsiteY30" fmla="*/ 1708727 h 1815034"/>
              <a:gd name="connsiteX31" fmla="*/ 7129370 w 12200991"/>
              <a:gd name="connsiteY31" fmla="*/ 1708727 h 1815034"/>
              <a:gd name="connsiteX32" fmla="*/ 6790005 w 12200991"/>
              <a:gd name="connsiteY32" fmla="*/ 1699300 h 1815034"/>
              <a:gd name="connsiteX33" fmla="*/ 6328092 w 12200991"/>
              <a:gd name="connsiteY33" fmla="*/ 1671020 h 1815034"/>
              <a:gd name="connsiteX34" fmla="*/ 5856751 w 12200991"/>
              <a:gd name="connsiteY34" fmla="*/ 1642739 h 1815034"/>
              <a:gd name="connsiteX35" fmla="*/ 5404265 w 12200991"/>
              <a:gd name="connsiteY35" fmla="*/ 1586178 h 1815034"/>
              <a:gd name="connsiteX36" fmla="*/ 4970632 w 12200991"/>
              <a:gd name="connsiteY36" fmla="*/ 1529617 h 1815034"/>
              <a:gd name="connsiteX37" fmla="*/ 4405024 w 12200991"/>
              <a:gd name="connsiteY37" fmla="*/ 1463630 h 1815034"/>
              <a:gd name="connsiteX38" fmla="*/ 3968250 w 12200991"/>
              <a:gd name="connsiteY38" fmla="*/ 1427509 h 1815034"/>
              <a:gd name="connsiteX39" fmla="*/ 3603745 w 12200991"/>
              <a:gd name="connsiteY39" fmla="*/ 1388216 h 1815034"/>
              <a:gd name="connsiteX40" fmla="*/ 3280092 w 12200991"/>
              <a:gd name="connsiteY40" fmla="*/ 1342668 h 1815034"/>
              <a:gd name="connsiteX41" fmla="*/ 2981576 w 12200991"/>
              <a:gd name="connsiteY41" fmla="*/ 1322228 h 1815034"/>
              <a:gd name="connsiteX42" fmla="*/ 2632784 w 12200991"/>
              <a:gd name="connsiteY42" fmla="*/ 1312801 h 1815034"/>
              <a:gd name="connsiteX43" fmla="*/ 2331127 w 12200991"/>
              <a:gd name="connsiteY43" fmla="*/ 1331655 h 1815034"/>
              <a:gd name="connsiteX44" fmla="*/ 2086030 w 12200991"/>
              <a:gd name="connsiteY44" fmla="*/ 1341081 h 1815034"/>
              <a:gd name="connsiteX45" fmla="*/ 1737238 w 12200991"/>
              <a:gd name="connsiteY45" fmla="*/ 1388215 h 1815034"/>
              <a:gd name="connsiteX46" fmla="*/ 1454434 w 12200991"/>
              <a:gd name="connsiteY46" fmla="*/ 1425923 h 1815034"/>
              <a:gd name="connsiteX47" fmla="*/ 1247044 w 12200991"/>
              <a:gd name="connsiteY47" fmla="*/ 1463630 h 1815034"/>
              <a:gd name="connsiteX48" fmla="*/ 1039654 w 12200991"/>
              <a:gd name="connsiteY48" fmla="*/ 1501337 h 1815034"/>
              <a:gd name="connsiteX49" fmla="*/ 785131 w 12200991"/>
              <a:gd name="connsiteY49" fmla="*/ 1567325 h 1815034"/>
              <a:gd name="connsiteX50" fmla="*/ 587168 w 12200991"/>
              <a:gd name="connsiteY50" fmla="*/ 1614459 h 1815034"/>
              <a:gd name="connsiteX51" fmla="*/ 408059 w 12200991"/>
              <a:gd name="connsiteY51" fmla="*/ 1671020 h 1815034"/>
              <a:gd name="connsiteX52" fmla="*/ 144108 w 12200991"/>
              <a:gd name="connsiteY52" fmla="*/ 1755861 h 1815034"/>
              <a:gd name="connsiteX53" fmla="*/ 5881 w 12200991"/>
              <a:gd name="connsiteY53" fmla="*/ 1815034 h 1815034"/>
              <a:gd name="connsiteX54" fmla="*/ 2707 w 12200991"/>
              <a:gd name="connsiteY54" fmla="*/ 807555 h 1815034"/>
              <a:gd name="connsiteX55" fmla="*/ 35 w 12200991"/>
              <a:gd name="connsiteY55" fmla="*/ 6865 h 1815034"/>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03745 w 12200991"/>
              <a:gd name="connsiteY39" fmla="*/ 1388142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68250 w 12200991"/>
              <a:gd name="connsiteY38" fmla="*/ 1427435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885700 w 12200991"/>
              <a:gd name="connsiteY38" fmla="*/ 141960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26975 w 12200991"/>
              <a:gd name="connsiteY38" fmla="*/ 1422212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0946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2665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9601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9226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76677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2632 w 12200991"/>
              <a:gd name="connsiteY19" fmla="*/ 1576677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33238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38970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61106 w 12200991"/>
              <a:gd name="connsiteY15" fmla="*/ 1549417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87349 w 12200991"/>
              <a:gd name="connsiteY13" fmla="*/ 1521707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6422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9543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19034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82516 w 12200991"/>
              <a:gd name="connsiteY6" fmla="*/ 1397568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156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3270 w 12200991"/>
              <a:gd name="connsiteY39" fmla="*/ 1385530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6990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31581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35 w 12200991"/>
              <a:gd name="connsiteY0" fmla="*/ 6791 h 1814960"/>
              <a:gd name="connsiteX1" fmla="*/ 458369 w 12200991"/>
              <a:gd name="connsiteY1" fmla="*/ 9563 h 1814960"/>
              <a:gd name="connsiteX2" fmla="*/ 2431549 w 12200991"/>
              <a:gd name="connsiteY2" fmla="*/ 0 h 1814960"/>
              <a:gd name="connsiteX3" fmla="*/ 12197914 w 12200991"/>
              <a:gd name="connsiteY3" fmla="*/ 11828 h 1814960"/>
              <a:gd name="connsiteX4" fmla="*/ 12200991 w 12200991"/>
              <a:gd name="connsiteY4" fmla="*/ 1331581 h 1814960"/>
              <a:gd name="connsiteX5" fmla="*/ 11946467 w 12200991"/>
              <a:gd name="connsiteY5" fmla="*/ 1359861 h 1814960"/>
              <a:gd name="connsiteX6" fmla="*/ 11679341 w 12200991"/>
              <a:gd name="connsiteY6" fmla="*/ 1392344 h 1814960"/>
              <a:gd name="connsiteX7" fmla="*/ 11324298 w 12200991"/>
              <a:gd name="connsiteY7" fmla="*/ 1424257 h 1814960"/>
              <a:gd name="connsiteX8" fmla="*/ 11032067 w 12200991"/>
              <a:gd name="connsiteY8" fmla="*/ 1454129 h 1814960"/>
              <a:gd name="connsiteX9" fmla="*/ 10871811 w 12200991"/>
              <a:gd name="connsiteY9" fmla="*/ 1472983 h 1814960"/>
              <a:gd name="connsiteX10" fmla="*/ 10702129 w 12200991"/>
              <a:gd name="connsiteY10" fmla="*/ 1491836 h 1814960"/>
              <a:gd name="connsiteX11" fmla="*/ 10570153 w 12200991"/>
              <a:gd name="connsiteY11" fmla="*/ 1501263 h 1814960"/>
              <a:gd name="connsiteX12" fmla="*/ 10457032 w 12200991"/>
              <a:gd name="connsiteY12" fmla="*/ 1510690 h 1814960"/>
              <a:gd name="connsiteX13" fmla="*/ 10293699 w 12200991"/>
              <a:gd name="connsiteY13" fmla="*/ 1526931 h 1814960"/>
              <a:gd name="connsiteX14" fmla="*/ 10164801 w 12200991"/>
              <a:gd name="connsiteY14" fmla="*/ 1538970 h 1814960"/>
              <a:gd name="connsiteX15" fmla="*/ 10057931 w 12200991"/>
              <a:gd name="connsiteY15" fmla="*/ 1544193 h 1814960"/>
              <a:gd name="connsiteX16" fmla="*/ 9891424 w 12200991"/>
              <a:gd name="connsiteY16" fmla="*/ 1557824 h 1814960"/>
              <a:gd name="connsiteX17" fmla="*/ 9768875 w 12200991"/>
              <a:gd name="connsiteY17" fmla="*/ 1568842 h 1814960"/>
              <a:gd name="connsiteX18" fmla="*/ 9646327 w 12200991"/>
              <a:gd name="connsiteY18" fmla="*/ 1576677 h 1814960"/>
              <a:gd name="connsiteX19" fmla="*/ 9545807 w 12200991"/>
              <a:gd name="connsiteY19" fmla="*/ 1584513 h 1814960"/>
              <a:gd name="connsiteX20" fmla="*/ 9382376 w 12200991"/>
              <a:gd name="connsiteY20" fmla="*/ 1595531 h 1814960"/>
              <a:gd name="connsiteX21" fmla="*/ 9269254 w 12200991"/>
              <a:gd name="connsiteY21" fmla="*/ 1604958 h 1814960"/>
              <a:gd name="connsiteX22" fmla="*/ 8986450 w 12200991"/>
              <a:gd name="connsiteY22" fmla="*/ 1628014 h 1814960"/>
              <a:gd name="connsiteX23" fmla="*/ 8797914 w 12200991"/>
              <a:gd name="connsiteY23" fmla="*/ 1642665 h 1814960"/>
              <a:gd name="connsiteX24" fmla="*/ 8656512 w 12200991"/>
              <a:gd name="connsiteY24" fmla="*/ 1652092 h 1814960"/>
              <a:gd name="connsiteX25" fmla="*/ 8430269 w 12200991"/>
              <a:gd name="connsiteY25" fmla="*/ 1661519 h 1814960"/>
              <a:gd name="connsiteX26" fmla="*/ 8260586 w 12200991"/>
              <a:gd name="connsiteY26" fmla="*/ 1670946 h 1814960"/>
              <a:gd name="connsiteX27" fmla="*/ 8015490 w 12200991"/>
              <a:gd name="connsiteY27" fmla="*/ 1689799 h 1814960"/>
              <a:gd name="connsiteX28" fmla="*/ 7808100 w 12200991"/>
              <a:gd name="connsiteY28" fmla="*/ 1696614 h 1814960"/>
              <a:gd name="connsiteX29" fmla="*/ 7619564 w 12200991"/>
              <a:gd name="connsiteY29" fmla="*/ 1699226 h 1814960"/>
              <a:gd name="connsiteX30" fmla="*/ 7393320 w 12200991"/>
              <a:gd name="connsiteY30" fmla="*/ 1708653 h 1814960"/>
              <a:gd name="connsiteX31" fmla="*/ 7129370 w 12200991"/>
              <a:gd name="connsiteY31" fmla="*/ 1708653 h 1814960"/>
              <a:gd name="connsiteX32" fmla="*/ 6790005 w 12200991"/>
              <a:gd name="connsiteY32" fmla="*/ 1699226 h 1814960"/>
              <a:gd name="connsiteX33" fmla="*/ 6328092 w 12200991"/>
              <a:gd name="connsiteY33" fmla="*/ 1676170 h 1814960"/>
              <a:gd name="connsiteX34" fmla="*/ 5856751 w 12200991"/>
              <a:gd name="connsiteY34" fmla="*/ 1640053 h 1814960"/>
              <a:gd name="connsiteX35" fmla="*/ 5404265 w 12200991"/>
              <a:gd name="connsiteY35" fmla="*/ 1586104 h 1814960"/>
              <a:gd name="connsiteX36" fmla="*/ 4970632 w 12200991"/>
              <a:gd name="connsiteY36" fmla="*/ 1529543 h 1814960"/>
              <a:gd name="connsiteX37" fmla="*/ 4405024 w 12200991"/>
              <a:gd name="connsiteY37" fmla="*/ 1463556 h 1814960"/>
              <a:gd name="connsiteX38" fmla="*/ 3930150 w 12200991"/>
              <a:gd name="connsiteY38" fmla="*/ 1411767 h 1814960"/>
              <a:gd name="connsiteX39" fmla="*/ 3616445 w 12200991"/>
              <a:gd name="connsiteY39" fmla="*/ 1380306 h 1814960"/>
              <a:gd name="connsiteX40" fmla="*/ 3280092 w 12200991"/>
              <a:gd name="connsiteY40" fmla="*/ 1342594 h 1814960"/>
              <a:gd name="connsiteX41" fmla="*/ 2981576 w 12200991"/>
              <a:gd name="connsiteY41" fmla="*/ 1322154 h 1814960"/>
              <a:gd name="connsiteX42" fmla="*/ 2632784 w 12200991"/>
              <a:gd name="connsiteY42" fmla="*/ 1312727 h 1814960"/>
              <a:gd name="connsiteX43" fmla="*/ 2331127 w 12200991"/>
              <a:gd name="connsiteY43" fmla="*/ 1328969 h 1814960"/>
              <a:gd name="connsiteX44" fmla="*/ 2086030 w 12200991"/>
              <a:gd name="connsiteY44" fmla="*/ 1341007 h 1814960"/>
              <a:gd name="connsiteX45" fmla="*/ 1737238 w 12200991"/>
              <a:gd name="connsiteY45" fmla="*/ 1388141 h 1814960"/>
              <a:gd name="connsiteX46" fmla="*/ 1454434 w 12200991"/>
              <a:gd name="connsiteY46" fmla="*/ 1425849 h 1814960"/>
              <a:gd name="connsiteX47" fmla="*/ 1247044 w 12200991"/>
              <a:gd name="connsiteY47" fmla="*/ 1463556 h 1814960"/>
              <a:gd name="connsiteX48" fmla="*/ 1039654 w 12200991"/>
              <a:gd name="connsiteY48" fmla="*/ 1501263 h 1814960"/>
              <a:gd name="connsiteX49" fmla="*/ 785131 w 12200991"/>
              <a:gd name="connsiteY49" fmla="*/ 1567251 h 1814960"/>
              <a:gd name="connsiteX50" fmla="*/ 587168 w 12200991"/>
              <a:gd name="connsiteY50" fmla="*/ 1614385 h 1814960"/>
              <a:gd name="connsiteX51" fmla="*/ 408059 w 12200991"/>
              <a:gd name="connsiteY51" fmla="*/ 1670946 h 1814960"/>
              <a:gd name="connsiteX52" fmla="*/ 144108 w 12200991"/>
              <a:gd name="connsiteY52" fmla="*/ 1755787 h 1814960"/>
              <a:gd name="connsiteX53" fmla="*/ 5881 w 12200991"/>
              <a:gd name="connsiteY53" fmla="*/ 1814960 h 1814960"/>
              <a:gd name="connsiteX54" fmla="*/ 2707 w 12200991"/>
              <a:gd name="connsiteY54" fmla="*/ 807481 h 1814960"/>
              <a:gd name="connsiteX55" fmla="*/ 35 w 12200991"/>
              <a:gd name="connsiteY55" fmla="*/ 6791 h 1814960"/>
              <a:gd name="connsiteX0" fmla="*/ 503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6791 h 1814960"/>
              <a:gd name="connsiteX0" fmla="*/ 3678 w 12198284"/>
              <a:gd name="connsiteY0" fmla="*/ 6791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3678 w 12198284"/>
              <a:gd name="connsiteY55" fmla="*/ 6791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12014 h 1814960"/>
              <a:gd name="connsiteX1" fmla="*/ 455662 w 12198284"/>
              <a:gd name="connsiteY1" fmla="*/ 9563 h 1814960"/>
              <a:gd name="connsiteX2" fmla="*/ 2428842 w 12198284"/>
              <a:gd name="connsiteY2" fmla="*/ 0 h 1814960"/>
              <a:gd name="connsiteX3" fmla="*/ 12195207 w 12198284"/>
              <a:gd name="connsiteY3" fmla="*/ 11828 h 1814960"/>
              <a:gd name="connsiteX4" fmla="*/ 12198284 w 12198284"/>
              <a:gd name="connsiteY4" fmla="*/ 1331581 h 1814960"/>
              <a:gd name="connsiteX5" fmla="*/ 11943760 w 12198284"/>
              <a:gd name="connsiteY5" fmla="*/ 1359861 h 1814960"/>
              <a:gd name="connsiteX6" fmla="*/ 11676634 w 12198284"/>
              <a:gd name="connsiteY6" fmla="*/ 1392344 h 1814960"/>
              <a:gd name="connsiteX7" fmla="*/ 11321591 w 12198284"/>
              <a:gd name="connsiteY7" fmla="*/ 1424257 h 1814960"/>
              <a:gd name="connsiteX8" fmla="*/ 11029360 w 12198284"/>
              <a:gd name="connsiteY8" fmla="*/ 1454129 h 1814960"/>
              <a:gd name="connsiteX9" fmla="*/ 10869104 w 12198284"/>
              <a:gd name="connsiteY9" fmla="*/ 1472983 h 1814960"/>
              <a:gd name="connsiteX10" fmla="*/ 10699422 w 12198284"/>
              <a:gd name="connsiteY10" fmla="*/ 1491836 h 1814960"/>
              <a:gd name="connsiteX11" fmla="*/ 10567446 w 12198284"/>
              <a:gd name="connsiteY11" fmla="*/ 1501263 h 1814960"/>
              <a:gd name="connsiteX12" fmla="*/ 10454325 w 12198284"/>
              <a:gd name="connsiteY12" fmla="*/ 1510690 h 1814960"/>
              <a:gd name="connsiteX13" fmla="*/ 10290992 w 12198284"/>
              <a:gd name="connsiteY13" fmla="*/ 1526931 h 1814960"/>
              <a:gd name="connsiteX14" fmla="*/ 10162094 w 12198284"/>
              <a:gd name="connsiteY14" fmla="*/ 1538970 h 1814960"/>
              <a:gd name="connsiteX15" fmla="*/ 10055224 w 12198284"/>
              <a:gd name="connsiteY15" fmla="*/ 1544193 h 1814960"/>
              <a:gd name="connsiteX16" fmla="*/ 9888717 w 12198284"/>
              <a:gd name="connsiteY16" fmla="*/ 1557824 h 1814960"/>
              <a:gd name="connsiteX17" fmla="*/ 9766168 w 12198284"/>
              <a:gd name="connsiteY17" fmla="*/ 1568842 h 1814960"/>
              <a:gd name="connsiteX18" fmla="*/ 9643620 w 12198284"/>
              <a:gd name="connsiteY18" fmla="*/ 1576677 h 1814960"/>
              <a:gd name="connsiteX19" fmla="*/ 9543100 w 12198284"/>
              <a:gd name="connsiteY19" fmla="*/ 1584513 h 1814960"/>
              <a:gd name="connsiteX20" fmla="*/ 9379669 w 12198284"/>
              <a:gd name="connsiteY20" fmla="*/ 1595531 h 1814960"/>
              <a:gd name="connsiteX21" fmla="*/ 9266547 w 12198284"/>
              <a:gd name="connsiteY21" fmla="*/ 1604958 h 1814960"/>
              <a:gd name="connsiteX22" fmla="*/ 8983743 w 12198284"/>
              <a:gd name="connsiteY22" fmla="*/ 1628014 h 1814960"/>
              <a:gd name="connsiteX23" fmla="*/ 8795207 w 12198284"/>
              <a:gd name="connsiteY23" fmla="*/ 1642665 h 1814960"/>
              <a:gd name="connsiteX24" fmla="*/ 8653805 w 12198284"/>
              <a:gd name="connsiteY24" fmla="*/ 1652092 h 1814960"/>
              <a:gd name="connsiteX25" fmla="*/ 8427562 w 12198284"/>
              <a:gd name="connsiteY25" fmla="*/ 1661519 h 1814960"/>
              <a:gd name="connsiteX26" fmla="*/ 8257879 w 12198284"/>
              <a:gd name="connsiteY26" fmla="*/ 1670946 h 1814960"/>
              <a:gd name="connsiteX27" fmla="*/ 8012783 w 12198284"/>
              <a:gd name="connsiteY27" fmla="*/ 1689799 h 1814960"/>
              <a:gd name="connsiteX28" fmla="*/ 7805393 w 12198284"/>
              <a:gd name="connsiteY28" fmla="*/ 1696614 h 1814960"/>
              <a:gd name="connsiteX29" fmla="*/ 7616857 w 12198284"/>
              <a:gd name="connsiteY29" fmla="*/ 1699226 h 1814960"/>
              <a:gd name="connsiteX30" fmla="*/ 7390613 w 12198284"/>
              <a:gd name="connsiteY30" fmla="*/ 1708653 h 1814960"/>
              <a:gd name="connsiteX31" fmla="*/ 7126663 w 12198284"/>
              <a:gd name="connsiteY31" fmla="*/ 1708653 h 1814960"/>
              <a:gd name="connsiteX32" fmla="*/ 6787298 w 12198284"/>
              <a:gd name="connsiteY32" fmla="*/ 1699226 h 1814960"/>
              <a:gd name="connsiteX33" fmla="*/ 6325385 w 12198284"/>
              <a:gd name="connsiteY33" fmla="*/ 1676170 h 1814960"/>
              <a:gd name="connsiteX34" fmla="*/ 5854044 w 12198284"/>
              <a:gd name="connsiteY34" fmla="*/ 1640053 h 1814960"/>
              <a:gd name="connsiteX35" fmla="*/ 5401558 w 12198284"/>
              <a:gd name="connsiteY35" fmla="*/ 1586104 h 1814960"/>
              <a:gd name="connsiteX36" fmla="*/ 4967925 w 12198284"/>
              <a:gd name="connsiteY36" fmla="*/ 1529543 h 1814960"/>
              <a:gd name="connsiteX37" fmla="*/ 4402317 w 12198284"/>
              <a:gd name="connsiteY37" fmla="*/ 1463556 h 1814960"/>
              <a:gd name="connsiteX38" fmla="*/ 3927443 w 12198284"/>
              <a:gd name="connsiteY38" fmla="*/ 1411767 h 1814960"/>
              <a:gd name="connsiteX39" fmla="*/ 3613738 w 12198284"/>
              <a:gd name="connsiteY39" fmla="*/ 1380306 h 1814960"/>
              <a:gd name="connsiteX40" fmla="*/ 3277385 w 12198284"/>
              <a:gd name="connsiteY40" fmla="*/ 1342594 h 1814960"/>
              <a:gd name="connsiteX41" fmla="*/ 2978869 w 12198284"/>
              <a:gd name="connsiteY41" fmla="*/ 1322154 h 1814960"/>
              <a:gd name="connsiteX42" fmla="*/ 2630077 w 12198284"/>
              <a:gd name="connsiteY42" fmla="*/ 1312727 h 1814960"/>
              <a:gd name="connsiteX43" fmla="*/ 2328420 w 12198284"/>
              <a:gd name="connsiteY43" fmla="*/ 1328969 h 1814960"/>
              <a:gd name="connsiteX44" fmla="*/ 2083323 w 12198284"/>
              <a:gd name="connsiteY44" fmla="*/ 1341007 h 1814960"/>
              <a:gd name="connsiteX45" fmla="*/ 1734531 w 12198284"/>
              <a:gd name="connsiteY45" fmla="*/ 1388141 h 1814960"/>
              <a:gd name="connsiteX46" fmla="*/ 1451727 w 12198284"/>
              <a:gd name="connsiteY46" fmla="*/ 1425849 h 1814960"/>
              <a:gd name="connsiteX47" fmla="*/ 1244337 w 12198284"/>
              <a:gd name="connsiteY47" fmla="*/ 1463556 h 1814960"/>
              <a:gd name="connsiteX48" fmla="*/ 1036947 w 12198284"/>
              <a:gd name="connsiteY48" fmla="*/ 1501263 h 1814960"/>
              <a:gd name="connsiteX49" fmla="*/ 782424 w 12198284"/>
              <a:gd name="connsiteY49" fmla="*/ 1567251 h 1814960"/>
              <a:gd name="connsiteX50" fmla="*/ 584461 w 12198284"/>
              <a:gd name="connsiteY50" fmla="*/ 1614385 h 1814960"/>
              <a:gd name="connsiteX51" fmla="*/ 405352 w 12198284"/>
              <a:gd name="connsiteY51" fmla="*/ 1670946 h 1814960"/>
              <a:gd name="connsiteX52" fmla="*/ 141401 w 12198284"/>
              <a:gd name="connsiteY52" fmla="*/ 1755787 h 1814960"/>
              <a:gd name="connsiteX53" fmla="*/ 3174 w 12198284"/>
              <a:gd name="connsiteY53" fmla="*/ 1814960 h 1814960"/>
              <a:gd name="connsiteX54" fmla="*/ 0 w 12198284"/>
              <a:gd name="connsiteY54" fmla="*/ 807481 h 1814960"/>
              <a:gd name="connsiteX55" fmla="*/ 503 w 12198284"/>
              <a:gd name="connsiteY55" fmla="*/ 12014 h 1814960"/>
              <a:gd name="connsiteX0" fmla="*/ 503 w 12198284"/>
              <a:gd name="connsiteY0" fmla="*/ 9402 h 1812348"/>
              <a:gd name="connsiteX1" fmla="*/ 455662 w 12198284"/>
              <a:gd name="connsiteY1" fmla="*/ 6951 h 1812348"/>
              <a:gd name="connsiteX2" fmla="*/ 2428842 w 12198284"/>
              <a:gd name="connsiteY2" fmla="*/ 0 h 1812348"/>
              <a:gd name="connsiteX3" fmla="*/ 12195207 w 12198284"/>
              <a:gd name="connsiteY3" fmla="*/ 9216 h 1812348"/>
              <a:gd name="connsiteX4" fmla="*/ 12198284 w 12198284"/>
              <a:gd name="connsiteY4" fmla="*/ 1328969 h 1812348"/>
              <a:gd name="connsiteX5" fmla="*/ 11943760 w 12198284"/>
              <a:gd name="connsiteY5" fmla="*/ 1357249 h 1812348"/>
              <a:gd name="connsiteX6" fmla="*/ 11676634 w 12198284"/>
              <a:gd name="connsiteY6" fmla="*/ 1389732 h 1812348"/>
              <a:gd name="connsiteX7" fmla="*/ 11321591 w 12198284"/>
              <a:gd name="connsiteY7" fmla="*/ 1421645 h 1812348"/>
              <a:gd name="connsiteX8" fmla="*/ 11029360 w 12198284"/>
              <a:gd name="connsiteY8" fmla="*/ 1451517 h 1812348"/>
              <a:gd name="connsiteX9" fmla="*/ 10869104 w 12198284"/>
              <a:gd name="connsiteY9" fmla="*/ 1470371 h 1812348"/>
              <a:gd name="connsiteX10" fmla="*/ 10699422 w 12198284"/>
              <a:gd name="connsiteY10" fmla="*/ 1489224 h 1812348"/>
              <a:gd name="connsiteX11" fmla="*/ 10567446 w 12198284"/>
              <a:gd name="connsiteY11" fmla="*/ 1498651 h 1812348"/>
              <a:gd name="connsiteX12" fmla="*/ 10454325 w 12198284"/>
              <a:gd name="connsiteY12" fmla="*/ 1508078 h 1812348"/>
              <a:gd name="connsiteX13" fmla="*/ 10290992 w 12198284"/>
              <a:gd name="connsiteY13" fmla="*/ 1524319 h 1812348"/>
              <a:gd name="connsiteX14" fmla="*/ 10162094 w 12198284"/>
              <a:gd name="connsiteY14" fmla="*/ 1536358 h 1812348"/>
              <a:gd name="connsiteX15" fmla="*/ 10055224 w 12198284"/>
              <a:gd name="connsiteY15" fmla="*/ 1541581 h 1812348"/>
              <a:gd name="connsiteX16" fmla="*/ 9888717 w 12198284"/>
              <a:gd name="connsiteY16" fmla="*/ 1555212 h 1812348"/>
              <a:gd name="connsiteX17" fmla="*/ 9766168 w 12198284"/>
              <a:gd name="connsiteY17" fmla="*/ 1566230 h 1812348"/>
              <a:gd name="connsiteX18" fmla="*/ 9643620 w 12198284"/>
              <a:gd name="connsiteY18" fmla="*/ 1574065 h 1812348"/>
              <a:gd name="connsiteX19" fmla="*/ 9543100 w 12198284"/>
              <a:gd name="connsiteY19" fmla="*/ 1581901 h 1812348"/>
              <a:gd name="connsiteX20" fmla="*/ 9379669 w 12198284"/>
              <a:gd name="connsiteY20" fmla="*/ 1592919 h 1812348"/>
              <a:gd name="connsiteX21" fmla="*/ 9266547 w 12198284"/>
              <a:gd name="connsiteY21" fmla="*/ 1602346 h 1812348"/>
              <a:gd name="connsiteX22" fmla="*/ 8983743 w 12198284"/>
              <a:gd name="connsiteY22" fmla="*/ 1625402 h 1812348"/>
              <a:gd name="connsiteX23" fmla="*/ 8795207 w 12198284"/>
              <a:gd name="connsiteY23" fmla="*/ 1640053 h 1812348"/>
              <a:gd name="connsiteX24" fmla="*/ 8653805 w 12198284"/>
              <a:gd name="connsiteY24" fmla="*/ 1649480 h 1812348"/>
              <a:gd name="connsiteX25" fmla="*/ 8427562 w 12198284"/>
              <a:gd name="connsiteY25" fmla="*/ 1658907 h 1812348"/>
              <a:gd name="connsiteX26" fmla="*/ 8257879 w 12198284"/>
              <a:gd name="connsiteY26" fmla="*/ 1668334 h 1812348"/>
              <a:gd name="connsiteX27" fmla="*/ 8012783 w 12198284"/>
              <a:gd name="connsiteY27" fmla="*/ 1687187 h 1812348"/>
              <a:gd name="connsiteX28" fmla="*/ 7805393 w 12198284"/>
              <a:gd name="connsiteY28" fmla="*/ 1694002 h 1812348"/>
              <a:gd name="connsiteX29" fmla="*/ 7616857 w 12198284"/>
              <a:gd name="connsiteY29" fmla="*/ 1696614 h 1812348"/>
              <a:gd name="connsiteX30" fmla="*/ 7390613 w 12198284"/>
              <a:gd name="connsiteY30" fmla="*/ 1706041 h 1812348"/>
              <a:gd name="connsiteX31" fmla="*/ 7126663 w 12198284"/>
              <a:gd name="connsiteY31" fmla="*/ 1706041 h 1812348"/>
              <a:gd name="connsiteX32" fmla="*/ 6787298 w 12198284"/>
              <a:gd name="connsiteY32" fmla="*/ 1696614 h 1812348"/>
              <a:gd name="connsiteX33" fmla="*/ 6325385 w 12198284"/>
              <a:gd name="connsiteY33" fmla="*/ 1673558 h 1812348"/>
              <a:gd name="connsiteX34" fmla="*/ 5854044 w 12198284"/>
              <a:gd name="connsiteY34" fmla="*/ 1637441 h 1812348"/>
              <a:gd name="connsiteX35" fmla="*/ 5401558 w 12198284"/>
              <a:gd name="connsiteY35" fmla="*/ 1583492 h 1812348"/>
              <a:gd name="connsiteX36" fmla="*/ 4967925 w 12198284"/>
              <a:gd name="connsiteY36" fmla="*/ 1526931 h 1812348"/>
              <a:gd name="connsiteX37" fmla="*/ 4402317 w 12198284"/>
              <a:gd name="connsiteY37" fmla="*/ 1460944 h 1812348"/>
              <a:gd name="connsiteX38" fmla="*/ 3927443 w 12198284"/>
              <a:gd name="connsiteY38" fmla="*/ 1409155 h 1812348"/>
              <a:gd name="connsiteX39" fmla="*/ 3613738 w 12198284"/>
              <a:gd name="connsiteY39" fmla="*/ 1377694 h 1812348"/>
              <a:gd name="connsiteX40" fmla="*/ 3277385 w 12198284"/>
              <a:gd name="connsiteY40" fmla="*/ 1339982 h 1812348"/>
              <a:gd name="connsiteX41" fmla="*/ 2978869 w 12198284"/>
              <a:gd name="connsiteY41" fmla="*/ 1319542 h 1812348"/>
              <a:gd name="connsiteX42" fmla="*/ 2630077 w 12198284"/>
              <a:gd name="connsiteY42" fmla="*/ 1310115 h 1812348"/>
              <a:gd name="connsiteX43" fmla="*/ 2328420 w 12198284"/>
              <a:gd name="connsiteY43" fmla="*/ 1326357 h 1812348"/>
              <a:gd name="connsiteX44" fmla="*/ 2083323 w 12198284"/>
              <a:gd name="connsiteY44" fmla="*/ 1338395 h 1812348"/>
              <a:gd name="connsiteX45" fmla="*/ 1734531 w 12198284"/>
              <a:gd name="connsiteY45" fmla="*/ 1385529 h 1812348"/>
              <a:gd name="connsiteX46" fmla="*/ 1451727 w 12198284"/>
              <a:gd name="connsiteY46" fmla="*/ 1423237 h 1812348"/>
              <a:gd name="connsiteX47" fmla="*/ 1244337 w 12198284"/>
              <a:gd name="connsiteY47" fmla="*/ 1460944 h 1812348"/>
              <a:gd name="connsiteX48" fmla="*/ 1036947 w 12198284"/>
              <a:gd name="connsiteY48" fmla="*/ 1498651 h 1812348"/>
              <a:gd name="connsiteX49" fmla="*/ 782424 w 12198284"/>
              <a:gd name="connsiteY49" fmla="*/ 1564639 h 1812348"/>
              <a:gd name="connsiteX50" fmla="*/ 584461 w 12198284"/>
              <a:gd name="connsiteY50" fmla="*/ 1611773 h 1812348"/>
              <a:gd name="connsiteX51" fmla="*/ 405352 w 12198284"/>
              <a:gd name="connsiteY51" fmla="*/ 1668334 h 1812348"/>
              <a:gd name="connsiteX52" fmla="*/ 141401 w 12198284"/>
              <a:gd name="connsiteY52" fmla="*/ 1753175 h 1812348"/>
              <a:gd name="connsiteX53" fmla="*/ 3174 w 12198284"/>
              <a:gd name="connsiteY53" fmla="*/ 1812348 h 1812348"/>
              <a:gd name="connsiteX54" fmla="*/ 0 w 12198284"/>
              <a:gd name="connsiteY54" fmla="*/ 804869 h 1812348"/>
              <a:gd name="connsiteX55" fmla="*/ 503 w 12198284"/>
              <a:gd name="connsiteY55" fmla="*/ 9402 h 1812348"/>
              <a:gd name="connsiteX0" fmla="*/ 503 w 12198284"/>
              <a:gd name="connsiteY0" fmla="*/ 6790 h 1809736"/>
              <a:gd name="connsiteX1" fmla="*/ 455662 w 12198284"/>
              <a:gd name="connsiteY1" fmla="*/ 4339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32963 w 12230744"/>
              <a:gd name="connsiteY0" fmla="*/ 60032 h 1862978"/>
              <a:gd name="connsiteX1" fmla="*/ 484947 w 12230744"/>
              <a:gd name="connsiteY1" fmla="*/ 54969 h 1862978"/>
              <a:gd name="connsiteX2" fmla="*/ 2464477 w 12230744"/>
              <a:gd name="connsiteY2" fmla="*/ 53242 h 1862978"/>
              <a:gd name="connsiteX3" fmla="*/ 12227667 w 12230744"/>
              <a:gd name="connsiteY3" fmla="*/ 59846 h 1862978"/>
              <a:gd name="connsiteX4" fmla="*/ 12230744 w 12230744"/>
              <a:gd name="connsiteY4" fmla="*/ 1379599 h 1862978"/>
              <a:gd name="connsiteX5" fmla="*/ 11976220 w 12230744"/>
              <a:gd name="connsiteY5" fmla="*/ 1407879 h 1862978"/>
              <a:gd name="connsiteX6" fmla="*/ 11709094 w 12230744"/>
              <a:gd name="connsiteY6" fmla="*/ 1440362 h 1862978"/>
              <a:gd name="connsiteX7" fmla="*/ 11354051 w 12230744"/>
              <a:gd name="connsiteY7" fmla="*/ 1472275 h 1862978"/>
              <a:gd name="connsiteX8" fmla="*/ 11061820 w 12230744"/>
              <a:gd name="connsiteY8" fmla="*/ 1502147 h 1862978"/>
              <a:gd name="connsiteX9" fmla="*/ 10901564 w 12230744"/>
              <a:gd name="connsiteY9" fmla="*/ 1521001 h 1862978"/>
              <a:gd name="connsiteX10" fmla="*/ 10731882 w 12230744"/>
              <a:gd name="connsiteY10" fmla="*/ 1539854 h 1862978"/>
              <a:gd name="connsiteX11" fmla="*/ 10599906 w 12230744"/>
              <a:gd name="connsiteY11" fmla="*/ 1549281 h 1862978"/>
              <a:gd name="connsiteX12" fmla="*/ 10486785 w 12230744"/>
              <a:gd name="connsiteY12" fmla="*/ 1558708 h 1862978"/>
              <a:gd name="connsiteX13" fmla="*/ 10323452 w 12230744"/>
              <a:gd name="connsiteY13" fmla="*/ 1574949 h 1862978"/>
              <a:gd name="connsiteX14" fmla="*/ 10194554 w 12230744"/>
              <a:gd name="connsiteY14" fmla="*/ 1586988 h 1862978"/>
              <a:gd name="connsiteX15" fmla="*/ 10087684 w 12230744"/>
              <a:gd name="connsiteY15" fmla="*/ 1592211 h 1862978"/>
              <a:gd name="connsiteX16" fmla="*/ 9921177 w 12230744"/>
              <a:gd name="connsiteY16" fmla="*/ 1605842 h 1862978"/>
              <a:gd name="connsiteX17" fmla="*/ 9798628 w 12230744"/>
              <a:gd name="connsiteY17" fmla="*/ 1616860 h 1862978"/>
              <a:gd name="connsiteX18" fmla="*/ 9676080 w 12230744"/>
              <a:gd name="connsiteY18" fmla="*/ 1624695 h 1862978"/>
              <a:gd name="connsiteX19" fmla="*/ 9575560 w 12230744"/>
              <a:gd name="connsiteY19" fmla="*/ 1632531 h 1862978"/>
              <a:gd name="connsiteX20" fmla="*/ 9412129 w 12230744"/>
              <a:gd name="connsiteY20" fmla="*/ 1643549 h 1862978"/>
              <a:gd name="connsiteX21" fmla="*/ 9299007 w 12230744"/>
              <a:gd name="connsiteY21" fmla="*/ 1652976 h 1862978"/>
              <a:gd name="connsiteX22" fmla="*/ 9016203 w 12230744"/>
              <a:gd name="connsiteY22" fmla="*/ 1676032 h 1862978"/>
              <a:gd name="connsiteX23" fmla="*/ 8827667 w 12230744"/>
              <a:gd name="connsiteY23" fmla="*/ 1690683 h 1862978"/>
              <a:gd name="connsiteX24" fmla="*/ 8686265 w 12230744"/>
              <a:gd name="connsiteY24" fmla="*/ 1700110 h 1862978"/>
              <a:gd name="connsiteX25" fmla="*/ 8460022 w 12230744"/>
              <a:gd name="connsiteY25" fmla="*/ 1709537 h 1862978"/>
              <a:gd name="connsiteX26" fmla="*/ 8290339 w 12230744"/>
              <a:gd name="connsiteY26" fmla="*/ 1718964 h 1862978"/>
              <a:gd name="connsiteX27" fmla="*/ 8045243 w 12230744"/>
              <a:gd name="connsiteY27" fmla="*/ 1737817 h 1862978"/>
              <a:gd name="connsiteX28" fmla="*/ 7837853 w 12230744"/>
              <a:gd name="connsiteY28" fmla="*/ 1744632 h 1862978"/>
              <a:gd name="connsiteX29" fmla="*/ 7649317 w 12230744"/>
              <a:gd name="connsiteY29" fmla="*/ 1747244 h 1862978"/>
              <a:gd name="connsiteX30" fmla="*/ 7423073 w 12230744"/>
              <a:gd name="connsiteY30" fmla="*/ 1756671 h 1862978"/>
              <a:gd name="connsiteX31" fmla="*/ 7159123 w 12230744"/>
              <a:gd name="connsiteY31" fmla="*/ 1756671 h 1862978"/>
              <a:gd name="connsiteX32" fmla="*/ 6819758 w 12230744"/>
              <a:gd name="connsiteY32" fmla="*/ 1747244 h 1862978"/>
              <a:gd name="connsiteX33" fmla="*/ 6357845 w 12230744"/>
              <a:gd name="connsiteY33" fmla="*/ 1724188 h 1862978"/>
              <a:gd name="connsiteX34" fmla="*/ 5886504 w 12230744"/>
              <a:gd name="connsiteY34" fmla="*/ 1688071 h 1862978"/>
              <a:gd name="connsiteX35" fmla="*/ 5434018 w 12230744"/>
              <a:gd name="connsiteY35" fmla="*/ 1634122 h 1862978"/>
              <a:gd name="connsiteX36" fmla="*/ 5000385 w 12230744"/>
              <a:gd name="connsiteY36" fmla="*/ 1577561 h 1862978"/>
              <a:gd name="connsiteX37" fmla="*/ 4434777 w 12230744"/>
              <a:gd name="connsiteY37" fmla="*/ 1511574 h 1862978"/>
              <a:gd name="connsiteX38" fmla="*/ 3959903 w 12230744"/>
              <a:gd name="connsiteY38" fmla="*/ 1459785 h 1862978"/>
              <a:gd name="connsiteX39" fmla="*/ 3646198 w 12230744"/>
              <a:gd name="connsiteY39" fmla="*/ 1428324 h 1862978"/>
              <a:gd name="connsiteX40" fmla="*/ 3309845 w 12230744"/>
              <a:gd name="connsiteY40" fmla="*/ 1390612 h 1862978"/>
              <a:gd name="connsiteX41" fmla="*/ 3011329 w 12230744"/>
              <a:gd name="connsiteY41" fmla="*/ 1370172 h 1862978"/>
              <a:gd name="connsiteX42" fmla="*/ 2662537 w 12230744"/>
              <a:gd name="connsiteY42" fmla="*/ 1360745 h 1862978"/>
              <a:gd name="connsiteX43" fmla="*/ 2360880 w 12230744"/>
              <a:gd name="connsiteY43" fmla="*/ 1376987 h 1862978"/>
              <a:gd name="connsiteX44" fmla="*/ 2115783 w 12230744"/>
              <a:gd name="connsiteY44" fmla="*/ 1389025 h 1862978"/>
              <a:gd name="connsiteX45" fmla="*/ 1766991 w 12230744"/>
              <a:gd name="connsiteY45" fmla="*/ 1436159 h 1862978"/>
              <a:gd name="connsiteX46" fmla="*/ 1484187 w 12230744"/>
              <a:gd name="connsiteY46" fmla="*/ 1473867 h 1862978"/>
              <a:gd name="connsiteX47" fmla="*/ 1276797 w 12230744"/>
              <a:gd name="connsiteY47" fmla="*/ 1511574 h 1862978"/>
              <a:gd name="connsiteX48" fmla="*/ 1069407 w 12230744"/>
              <a:gd name="connsiteY48" fmla="*/ 1549281 h 1862978"/>
              <a:gd name="connsiteX49" fmla="*/ 814884 w 12230744"/>
              <a:gd name="connsiteY49" fmla="*/ 1615269 h 1862978"/>
              <a:gd name="connsiteX50" fmla="*/ 616921 w 12230744"/>
              <a:gd name="connsiteY50" fmla="*/ 1662403 h 1862978"/>
              <a:gd name="connsiteX51" fmla="*/ 437812 w 12230744"/>
              <a:gd name="connsiteY51" fmla="*/ 1718964 h 1862978"/>
              <a:gd name="connsiteX52" fmla="*/ 173861 w 12230744"/>
              <a:gd name="connsiteY52" fmla="*/ 1803805 h 1862978"/>
              <a:gd name="connsiteX53" fmla="*/ 35634 w 12230744"/>
              <a:gd name="connsiteY53" fmla="*/ 1862978 h 1862978"/>
              <a:gd name="connsiteX54" fmla="*/ 32460 w 12230744"/>
              <a:gd name="connsiteY54" fmla="*/ 855499 h 1862978"/>
              <a:gd name="connsiteX55" fmla="*/ 32963 w 12230744"/>
              <a:gd name="connsiteY55" fmla="*/ 60032 h 1862978"/>
              <a:gd name="connsiteX0" fmla="*/ 503 w 12198284"/>
              <a:gd name="connsiteY0" fmla="*/ 6790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6790 h 1809736"/>
              <a:gd name="connsiteX0" fmla="*/ 503 w 12198284"/>
              <a:gd name="connsiteY0" fmla="*/ 4178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4178 h 1809736"/>
              <a:gd name="connsiteX0" fmla="*/ 503 w 12198284"/>
              <a:gd name="connsiteY0" fmla="*/ 1566 h 1809736"/>
              <a:gd name="connsiteX1" fmla="*/ 452487 w 12198284"/>
              <a:gd name="connsiteY1" fmla="*/ 1727 h 1809736"/>
              <a:gd name="connsiteX2" fmla="*/ 2432017 w 12198284"/>
              <a:gd name="connsiteY2" fmla="*/ 0 h 1809736"/>
              <a:gd name="connsiteX3" fmla="*/ 12195207 w 12198284"/>
              <a:gd name="connsiteY3" fmla="*/ 6604 h 1809736"/>
              <a:gd name="connsiteX4" fmla="*/ 12198284 w 12198284"/>
              <a:gd name="connsiteY4" fmla="*/ 1326357 h 1809736"/>
              <a:gd name="connsiteX5" fmla="*/ 11943760 w 12198284"/>
              <a:gd name="connsiteY5" fmla="*/ 1354637 h 1809736"/>
              <a:gd name="connsiteX6" fmla="*/ 11676634 w 12198284"/>
              <a:gd name="connsiteY6" fmla="*/ 1387120 h 1809736"/>
              <a:gd name="connsiteX7" fmla="*/ 11321591 w 12198284"/>
              <a:gd name="connsiteY7" fmla="*/ 1419033 h 1809736"/>
              <a:gd name="connsiteX8" fmla="*/ 11029360 w 12198284"/>
              <a:gd name="connsiteY8" fmla="*/ 1448905 h 1809736"/>
              <a:gd name="connsiteX9" fmla="*/ 10869104 w 12198284"/>
              <a:gd name="connsiteY9" fmla="*/ 1467759 h 1809736"/>
              <a:gd name="connsiteX10" fmla="*/ 10699422 w 12198284"/>
              <a:gd name="connsiteY10" fmla="*/ 1486612 h 1809736"/>
              <a:gd name="connsiteX11" fmla="*/ 10567446 w 12198284"/>
              <a:gd name="connsiteY11" fmla="*/ 1496039 h 1809736"/>
              <a:gd name="connsiteX12" fmla="*/ 10454325 w 12198284"/>
              <a:gd name="connsiteY12" fmla="*/ 1505466 h 1809736"/>
              <a:gd name="connsiteX13" fmla="*/ 10290992 w 12198284"/>
              <a:gd name="connsiteY13" fmla="*/ 1521707 h 1809736"/>
              <a:gd name="connsiteX14" fmla="*/ 10162094 w 12198284"/>
              <a:gd name="connsiteY14" fmla="*/ 1533746 h 1809736"/>
              <a:gd name="connsiteX15" fmla="*/ 10055224 w 12198284"/>
              <a:gd name="connsiteY15" fmla="*/ 1538969 h 1809736"/>
              <a:gd name="connsiteX16" fmla="*/ 9888717 w 12198284"/>
              <a:gd name="connsiteY16" fmla="*/ 1552600 h 1809736"/>
              <a:gd name="connsiteX17" fmla="*/ 9766168 w 12198284"/>
              <a:gd name="connsiteY17" fmla="*/ 1563618 h 1809736"/>
              <a:gd name="connsiteX18" fmla="*/ 9643620 w 12198284"/>
              <a:gd name="connsiteY18" fmla="*/ 1571453 h 1809736"/>
              <a:gd name="connsiteX19" fmla="*/ 9543100 w 12198284"/>
              <a:gd name="connsiteY19" fmla="*/ 1579289 h 1809736"/>
              <a:gd name="connsiteX20" fmla="*/ 9379669 w 12198284"/>
              <a:gd name="connsiteY20" fmla="*/ 1590307 h 1809736"/>
              <a:gd name="connsiteX21" fmla="*/ 9266547 w 12198284"/>
              <a:gd name="connsiteY21" fmla="*/ 1599734 h 1809736"/>
              <a:gd name="connsiteX22" fmla="*/ 8983743 w 12198284"/>
              <a:gd name="connsiteY22" fmla="*/ 1622790 h 1809736"/>
              <a:gd name="connsiteX23" fmla="*/ 8795207 w 12198284"/>
              <a:gd name="connsiteY23" fmla="*/ 1637441 h 1809736"/>
              <a:gd name="connsiteX24" fmla="*/ 8653805 w 12198284"/>
              <a:gd name="connsiteY24" fmla="*/ 1646868 h 1809736"/>
              <a:gd name="connsiteX25" fmla="*/ 8427562 w 12198284"/>
              <a:gd name="connsiteY25" fmla="*/ 1656295 h 1809736"/>
              <a:gd name="connsiteX26" fmla="*/ 8257879 w 12198284"/>
              <a:gd name="connsiteY26" fmla="*/ 1665722 h 1809736"/>
              <a:gd name="connsiteX27" fmla="*/ 8012783 w 12198284"/>
              <a:gd name="connsiteY27" fmla="*/ 1684575 h 1809736"/>
              <a:gd name="connsiteX28" fmla="*/ 7805393 w 12198284"/>
              <a:gd name="connsiteY28" fmla="*/ 1691390 h 1809736"/>
              <a:gd name="connsiteX29" fmla="*/ 7616857 w 12198284"/>
              <a:gd name="connsiteY29" fmla="*/ 1694002 h 1809736"/>
              <a:gd name="connsiteX30" fmla="*/ 7390613 w 12198284"/>
              <a:gd name="connsiteY30" fmla="*/ 1703429 h 1809736"/>
              <a:gd name="connsiteX31" fmla="*/ 7126663 w 12198284"/>
              <a:gd name="connsiteY31" fmla="*/ 1703429 h 1809736"/>
              <a:gd name="connsiteX32" fmla="*/ 6787298 w 12198284"/>
              <a:gd name="connsiteY32" fmla="*/ 1694002 h 1809736"/>
              <a:gd name="connsiteX33" fmla="*/ 6325385 w 12198284"/>
              <a:gd name="connsiteY33" fmla="*/ 1670946 h 1809736"/>
              <a:gd name="connsiteX34" fmla="*/ 5854044 w 12198284"/>
              <a:gd name="connsiteY34" fmla="*/ 1634829 h 1809736"/>
              <a:gd name="connsiteX35" fmla="*/ 5401558 w 12198284"/>
              <a:gd name="connsiteY35" fmla="*/ 1580880 h 1809736"/>
              <a:gd name="connsiteX36" fmla="*/ 4967925 w 12198284"/>
              <a:gd name="connsiteY36" fmla="*/ 1524319 h 1809736"/>
              <a:gd name="connsiteX37" fmla="*/ 4402317 w 12198284"/>
              <a:gd name="connsiteY37" fmla="*/ 1458332 h 1809736"/>
              <a:gd name="connsiteX38" fmla="*/ 3927443 w 12198284"/>
              <a:gd name="connsiteY38" fmla="*/ 1406543 h 1809736"/>
              <a:gd name="connsiteX39" fmla="*/ 3613738 w 12198284"/>
              <a:gd name="connsiteY39" fmla="*/ 1375082 h 1809736"/>
              <a:gd name="connsiteX40" fmla="*/ 3277385 w 12198284"/>
              <a:gd name="connsiteY40" fmla="*/ 1337370 h 1809736"/>
              <a:gd name="connsiteX41" fmla="*/ 2978869 w 12198284"/>
              <a:gd name="connsiteY41" fmla="*/ 1316930 h 1809736"/>
              <a:gd name="connsiteX42" fmla="*/ 2630077 w 12198284"/>
              <a:gd name="connsiteY42" fmla="*/ 1307503 h 1809736"/>
              <a:gd name="connsiteX43" fmla="*/ 2328420 w 12198284"/>
              <a:gd name="connsiteY43" fmla="*/ 1323745 h 1809736"/>
              <a:gd name="connsiteX44" fmla="*/ 2083323 w 12198284"/>
              <a:gd name="connsiteY44" fmla="*/ 1335783 h 1809736"/>
              <a:gd name="connsiteX45" fmla="*/ 1734531 w 12198284"/>
              <a:gd name="connsiteY45" fmla="*/ 1382917 h 1809736"/>
              <a:gd name="connsiteX46" fmla="*/ 1451727 w 12198284"/>
              <a:gd name="connsiteY46" fmla="*/ 1420625 h 1809736"/>
              <a:gd name="connsiteX47" fmla="*/ 1244337 w 12198284"/>
              <a:gd name="connsiteY47" fmla="*/ 1458332 h 1809736"/>
              <a:gd name="connsiteX48" fmla="*/ 1036947 w 12198284"/>
              <a:gd name="connsiteY48" fmla="*/ 1496039 h 1809736"/>
              <a:gd name="connsiteX49" fmla="*/ 782424 w 12198284"/>
              <a:gd name="connsiteY49" fmla="*/ 1562027 h 1809736"/>
              <a:gd name="connsiteX50" fmla="*/ 584461 w 12198284"/>
              <a:gd name="connsiteY50" fmla="*/ 1609161 h 1809736"/>
              <a:gd name="connsiteX51" fmla="*/ 405352 w 12198284"/>
              <a:gd name="connsiteY51" fmla="*/ 1665722 h 1809736"/>
              <a:gd name="connsiteX52" fmla="*/ 141401 w 12198284"/>
              <a:gd name="connsiteY52" fmla="*/ 1750563 h 1809736"/>
              <a:gd name="connsiteX53" fmla="*/ 3174 w 12198284"/>
              <a:gd name="connsiteY53" fmla="*/ 1809736 h 1809736"/>
              <a:gd name="connsiteX54" fmla="*/ 0 w 12198284"/>
              <a:gd name="connsiteY54" fmla="*/ 802257 h 1809736"/>
              <a:gd name="connsiteX55" fmla="*/ 503 w 12198284"/>
              <a:gd name="connsiteY55" fmla="*/ 1566 h 180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8284" h="1809736">
                <a:moveTo>
                  <a:pt x="503" y="1566"/>
                </a:moveTo>
                <a:cubicBezTo>
                  <a:pt x="-282" y="1345"/>
                  <a:pt x="243297" y="4380"/>
                  <a:pt x="452487" y="1727"/>
                </a:cubicBezTo>
                <a:cubicBezTo>
                  <a:pt x="904974" y="722"/>
                  <a:pt x="450784" y="6830"/>
                  <a:pt x="2432017" y="0"/>
                </a:cubicBezTo>
                <a:lnTo>
                  <a:pt x="12195207" y="6604"/>
                </a:lnTo>
                <a:cubicBezTo>
                  <a:pt x="12198349" y="446522"/>
                  <a:pt x="12195142" y="886439"/>
                  <a:pt x="12198284" y="1326357"/>
                </a:cubicBezTo>
                <a:lnTo>
                  <a:pt x="11943760" y="1354637"/>
                </a:lnTo>
                <a:cubicBezTo>
                  <a:pt x="11854718" y="1365465"/>
                  <a:pt x="11765676" y="1381516"/>
                  <a:pt x="11676634" y="1387120"/>
                </a:cubicBezTo>
                <a:lnTo>
                  <a:pt x="11321591" y="1419033"/>
                </a:lnTo>
                <a:lnTo>
                  <a:pt x="11029360" y="1448905"/>
                </a:lnTo>
                <a:lnTo>
                  <a:pt x="10869104" y="1467759"/>
                </a:lnTo>
                <a:lnTo>
                  <a:pt x="10699422" y="1486612"/>
                </a:lnTo>
                <a:lnTo>
                  <a:pt x="10567446" y="1496039"/>
                </a:lnTo>
                <a:lnTo>
                  <a:pt x="10454325" y="1505466"/>
                </a:lnTo>
                <a:cubicBezTo>
                  <a:pt x="10397764" y="1511750"/>
                  <a:pt x="10436453" y="1507588"/>
                  <a:pt x="10290992" y="1521707"/>
                </a:cubicBezTo>
                <a:lnTo>
                  <a:pt x="10162094" y="1533746"/>
                </a:lnTo>
                <a:cubicBezTo>
                  <a:pt x="10126471" y="1535487"/>
                  <a:pt x="10189272" y="1526781"/>
                  <a:pt x="10055224" y="1538969"/>
                </a:cubicBezTo>
                <a:lnTo>
                  <a:pt x="9888717" y="1552600"/>
                </a:lnTo>
                <a:lnTo>
                  <a:pt x="9766168" y="1563618"/>
                </a:lnTo>
                <a:lnTo>
                  <a:pt x="9643620" y="1571453"/>
                </a:lnTo>
                <a:lnTo>
                  <a:pt x="9543100" y="1579289"/>
                </a:lnTo>
                <a:lnTo>
                  <a:pt x="9379669" y="1590307"/>
                </a:lnTo>
                <a:lnTo>
                  <a:pt x="9266547" y="1599734"/>
                </a:lnTo>
                <a:lnTo>
                  <a:pt x="8983743" y="1622790"/>
                </a:lnTo>
                <a:lnTo>
                  <a:pt x="8795207" y="1637441"/>
                </a:lnTo>
                <a:lnTo>
                  <a:pt x="8653805" y="1646868"/>
                </a:lnTo>
                <a:lnTo>
                  <a:pt x="8427562" y="1656295"/>
                </a:lnTo>
                <a:lnTo>
                  <a:pt x="8257879" y="1665722"/>
                </a:lnTo>
                <a:lnTo>
                  <a:pt x="8012783" y="1684575"/>
                </a:lnTo>
                <a:lnTo>
                  <a:pt x="7805393" y="1691390"/>
                </a:lnTo>
                <a:lnTo>
                  <a:pt x="7616857" y="1694002"/>
                </a:lnTo>
                <a:lnTo>
                  <a:pt x="7390613" y="1703429"/>
                </a:lnTo>
                <a:lnTo>
                  <a:pt x="7126663" y="1703429"/>
                </a:lnTo>
                <a:lnTo>
                  <a:pt x="6787298" y="1694002"/>
                </a:lnTo>
                <a:lnTo>
                  <a:pt x="6325385" y="1670946"/>
                </a:lnTo>
                <a:lnTo>
                  <a:pt x="5854044" y="1634829"/>
                </a:lnTo>
                <a:lnTo>
                  <a:pt x="5401558" y="1580880"/>
                </a:lnTo>
                <a:lnTo>
                  <a:pt x="4967925" y="1524319"/>
                </a:lnTo>
                <a:lnTo>
                  <a:pt x="4402317" y="1458332"/>
                </a:lnTo>
                <a:lnTo>
                  <a:pt x="3927443" y="1406543"/>
                </a:lnTo>
                <a:cubicBezTo>
                  <a:pt x="3816525" y="1396927"/>
                  <a:pt x="3718306" y="1387310"/>
                  <a:pt x="3613738" y="1375082"/>
                </a:cubicBezTo>
                <a:lnTo>
                  <a:pt x="3277385" y="1337370"/>
                </a:lnTo>
                <a:lnTo>
                  <a:pt x="2978869" y="1316930"/>
                </a:lnTo>
                <a:lnTo>
                  <a:pt x="2630077" y="1307503"/>
                </a:lnTo>
                <a:lnTo>
                  <a:pt x="2328420" y="1323745"/>
                </a:lnTo>
                <a:lnTo>
                  <a:pt x="2083323" y="1335783"/>
                </a:lnTo>
                <a:lnTo>
                  <a:pt x="1734531" y="1382917"/>
                </a:lnTo>
                <a:lnTo>
                  <a:pt x="1451727" y="1420625"/>
                </a:lnTo>
                <a:lnTo>
                  <a:pt x="1244337" y="1458332"/>
                </a:lnTo>
                <a:lnTo>
                  <a:pt x="1036947" y="1496039"/>
                </a:lnTo>
                <a:lnTo>
                  <a:pt x="782424" y="1562027"/>
                </a:lnTo>
                <a:lnTo>
                  <a:pt x="584461" y="1609161"/>
                </a:lnTo>
                <a:lnTo>
                  <a:pt x="405352" y="1665722"/>
                </a:lnTo>
                <a:lnTo>
                  <a:pt x="141401" y="1750563"/>
                </a:lnTo>
                <a:cubicBezTo>
                  <a:pt x="103792" y="1772899"/>
                  <a:pt x="47133" y="1787400"/>
                  <a:pt x="3174" y="1809736"/>
                </a:cubicBezTo>
                <a:cubicBezTo>
                  <a:pt x="8149" y="1445269"/>
                  <a:pt x="6317" y="1695217"/>
                  <a:pt x="0" y="802257"/>
                </a:cubicBezTo>
                <a:cubicBezTo>
                  <a:pt x="3110" y="99425"/>
                  <a:pt x="1288" y="1787"/>
                  <a:pt x="503" y="1566"/>
                </a:cubicBezTo>
                <a:close/>
              </a:path>
            </a:pathLst>
          </a:custGeom>
          <a:gradFill flip="none" rotWithShape="1">
            <a:gsLst>
              <a:gs pos="74000">
                <a:schemeClr val="bg1"/>
              </a:gs>
              <a:gs pos="32000">
                <a:srgbClr val="D9E5F7"/>
              </a:gs>
              <a:gs pos="10000">
                <a:srgbClr val="6D9CE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10DA3C7-A639-417D-9FFA-527F5B9C7F2A}"/>
              </a:ext>
            </a:extLst>
          </p:cNvPr>
          <p:cNvSpPr/>
          <p:nvPr userDrawn="1"/>
        </p:nvSpPr>
        <p:spPr>
          <a:xfrm>
            <a:off x="-6284" y="1936955"/>
            <a:ext cx="12198284" cy="695375"/>
          </a:xfrm>
          <a:custGeom>
            <a:avLst/>
            <a:gdLst>
              <a:gd name="connsiteX0" fmla="*/ 0 w 12141724"/>
              <a:gd name="connsiteY0" fmla="*/ 462204 h 462204"/>
              <a:gd name="connsiteX1" fmla="*/ 2582944 w 12141724"/>
              <a:gd name="connsiteY1" fmla="*/ 291 h 462204"/>
              <a:gd name="connsiteX2" fmla="*/ 7173798 w 12141724"/>
              <a:gd name="connsiteY2" fmla="*/ 386790 h 462204"/>
              <a:gd name="connsiteX3" fmla="*/ 12141724 w 12141724"/>
              <a:gd name="connsiteY3" fmla="*/ 9718 h 462204"/>
              <a:gd name="connsiteX4" fmla="*/ 12141724 w 12141724"/>
              <a:gd name="connsiteY4" fmla="*/ 9718 h 462204"/>
              <a:gd name="connsiteX0" fmla="*/ 0 w 12170005"/>
              <a:gd name="connsiteY0" fmla="*/ 519334 h 519334"/>
              <a:gd name="connsiteX1" fmla="*/ 2611225 w 12170005"/>
              <a:gd name="connsiteY1" fmla="*/ 860 h 519334"/>
              <a:gd name="connsiteX2" fmla="*/ 7202079 w 12170005"/>
              <a:gd name="connsiteY2" fmla="*/ 387359 h 519334"/>
              <a:gd name="connsiteX3" fmla="*/ 12170005 w 12170005"/>
              <a:gd name="connsiteY3" fmla="*/ 10287 h 519334"/>
              <a:gd name="connsiteX4" fmla="*/ 12170005 w 12170005"/>
              <a:gd name="connsiteY4" fmla="*/ 10287 h 519334"/>
              <a:gd name="connsiteX0" fmla="*/ 0 w 12188859"/>
              <a:gd name="connsiteY0" fmla="*/ 528882 h 528882"/>
              <a:gd name="connsiteX1" fmla="*/ 2630079 w 12188859"/>
              <a:gd name="connsiteY1" fmla="*/ 981 h 528882"/>
              <a:gd name="connsiteX2" fmla="*/ 7220933 w 12188859"/>
              <a:gd name="connsiteY2" fmla="*/ 387480 h 528882"/>
              <a:gd name="connsiteX3" fmla="*/ 12188859 w 12188859"/>
              <a:gd name="connsiteY3" fmla="*/ 10408 h 528882"/>
              <a:gd name="connsiteX4" fmla="*/ 12188859 w 12188859"/>
              <a:gd name="connsiteY4" fmla="*/ 10408 h 528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859" h="528882">
                <a:moveTo>
                  <a:pt x="0" y="528882"/>
                </a:moveTo>
                <a:cubicBezTo>
                  <a:pt x="693655" y="304210"/>
                  <a:pt x="1426590" y="24548"/>
                  <a:pt x="2630079" y="981"/>
                </a:cubicBezTo>
                <a:cubicBezTo>
                  <a:pt x="3833568" y="-22586"/>
                  <a:pt x="5627803" y="385909"/>
                  <a:pt x="7220933" y="387480"/>
                </a:cubicBezTo>
                <a:cubicBezTo>
                  <a:pt x="8814063" y="389051"/>
                  <a:pt x="12188859" y="10408"/>
                  <a:pt x="12188859" y="10408"/>
                </a:cubicBezTo>
                <a:lnTo>
                  <a:pt x="12188859" y="10408"/>
                </a:lnTo>
              </a:path>
            </a:pathLst>
          </a:custGeom>
          <a:noFill/>
          <a:ln w="57150" cap="flat">
            <a:gradFill>
              <a:gsLst>
                <a:gs pos="85000">
                  <a:schemeClr val="accent1">
                    <a:lumMod val="20000"/>
                    <a:lumOff val="80000"/>
                  </a:schemeClr>
                </a:gs>
                <a:gs pos="0">
                  <a:srgbClr val="0068A5"/>
                </a:gs>
              </a:gsLst>
              <a:lin ang="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3A454D6-A602-4656-B39D-5991D450F610}"/>
              </a:ext>
            </a:extLst>
          </p:cNvPr>
          <p:cNvGrpSpPr/>
          <p:nvPr userDrawn="1"/>
        </p:nvGrpSpPr>
        <p:grpSpPr>
          <a:xfrm>
            <a:off x="0" y="314171"/>
            <a:ext cx="3718212" cy="2145123"/>
            <a:chOff x="206318" y="21969"/>
            <a:chExt cx="2297645" cy="1325565"/>
          </a:xfrm>
        </p:grpSpPr>
        <p:sp>
          <p:nvSpPr>
            <p:cNvPr id="10" name="Oval 9">
              <a:extLst>
                <a:ext uri="{FF2B5EF4-FFF2-40B4-BE49-F238E27FC236}">
                  <a16:creationId xmlns:a16="http://schemas.microsoft.com/office/drawing/2014/main" id="{05EAB2FD-F971-4F11-9C2E-6AF0B720EAA1}"/>
                </a:ext>
              </a:extLst>
            </p:cNvPr>
            <p:cNvSpPr/>
            <p:nvPr userDrawn="1"/>
          </p:nvSpPr>
          <p:spPr>
            <a:xfrm>
              <a:off x="681486" y="21969"/>
              <a:ext cx="1347311" cy="13255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close up of a sign&#10;&#10;Description automatically generated">
              <a:extLst>
                <a:ext uri="{FF2B5EF4-FFF2-40B4-BE49-F238E27FC236}">
                  <a16:creationId xmlns:a16="http://schemas.microsoft.com/office/drawing/2014/main" id="{92076D25-1E1C-45C2-84A5-0D0DDE031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318" y="21970"/>
              <a:ext cx="2297645" cy="1325564"/>
            </a:xfrm>
            <a:prstGeom prst="rect">
              <a:avLst/>
            </a:prstGeom>
          </p:spPr>
        </p:pic>
      </p:grpSp>
    </p:spTree>
    <p:extLst>
      <p:ext uri="{BB962C8B-B14F-4D97-AF65-F5344CB8AC3E}">
        <p14:creationId xmlns:p14="http://schemas.microsoft.com/office/powerpoint/2010/main" val="1127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D97EF-F9E0-44D2-8C73-FE14C6167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7DB2B-0BAC-4183-9331-1FE1205E4C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30AE4D-3785-428E-AD18-92CF9CEF11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3D3930-AA33-46AD-AE23-DB7A5D92136D}"/>
              </a:ext>
            </a:extLst>
          </p:cNvPr>
          <p:cNvSpPr>
            <a:spLocks noGrp="1"/>
          </p:cNvSpPr>
          <p:nvPr>
            <p:ph type="dt" sz="half" idx="10"/>
          </p:nvPr>
        </p:nvSpPr>
        <p:spPr/>
        <p:txBody>
          <a:bodyPr/>
          <a:lstStyle/>
          <a:p>
            <a:fld id="{DC3E9E80-1393-4721-9265-63222BA50530}" type="datetime1">
              <a:rPr lang="en-US" smtClean="0"/>
              <a:t>11/22/2020</a:t>
            </a:fld>
            <a:endParaRPr lang="en-US"/>
          </a:p>
        </p:txBody>
      </p:sp>
      <p:sp>
        <p:nvSpPr>
          <p:cNvPr id="6" name="Footer Placeholder 5">
            <a:extLst>
              <a:ext uri="{FF2B5EF4-FFF2-40B4-BE49-F238E27FC236}">
                <a16:creationId xmlns:a16="http://schemas.microsoft.com/office/drawing/2014/main" id="{95A72EF7-0AAF-4A1B-866A-55691FE57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FBBED-29AA-4F3E-BEDB-037BD3BDE9F8}"/>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19216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78FB-FFA5-4F4C-891F-D2EA51451D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860817-B2F6-4107-A7B7-38B701644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3A3489-088D-450E-85B8-C86338AE87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839895-8419-4ED7-A91E-BE44E1E03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A891E7-D3F6-477A-8B4C-1636A94CC2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87B910-67D6-4F3B-88F5-097CF2BFC948}"/>
              </a:ext>
            </a:extLst>
          </p:cNvPr>
          <p:cNvSpPr>
            <a:spLocks noGrp="1"/>
          </p:cNvSpPr>
          <p:nvPr>
            <p:ph type="dt" sz="half" idx="10"/>
          </p:nvPr>
        </p:nvSpPr>
        <p:spPr/>
        <p:txBody>
          <a:bodyPr/>
          <a:lstStyle/>
          <a:p>
            <a:fld id="{C5049FD8-D8E3-498E-B8F1-2DC0B53E9A03}" type="datetime1">
              <a:rPr lang="en-US" smtClean="0"/>
              <a:t>11/22/2020</a:t>
            </a:fld>
            <a:endParaRPr lang="en-US"/>
          </a:p>
        </p:txBody>
      </p:sp>
      <p:sp>
        <p:nvSpPr>
          <p:cNvPr id="8" name="Footer Placeholder 7">
            <a:extLst>
              <a:ext uri="{FF2B5EF4-FFF2-40B4-BE49-F238E27FC236}">
                <a16:creationId xmlns:a16="http://schemas.microsoft.com/office/drawing/2014/main" id="{DB6454A9-5DB6-45D5-87EF-B682C28B26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F9177B-E142-4EC2-B969-E8F5CB868510}"/>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2605905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176B-ED0A-44B9-92C1-FF48D7A49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3C8AC2-E4D2-47B2-B8E2-65C64A5A3446}"/>
              </a:ext>
            </a:extLst>
          </p:cNvPr>
          <p:cNvSpPr>
            <a:spLocks noGrp="1"/>
          </p:cNvSpPr>
          <p:nvPr>
            <p:ph type="dt" sz="half" idx="10"/>
          </p:nvPr>
        </p:nvSpPr>
        <p:spPr/>
        <p:txBody>
          <a:bodyPr/>
          <a:lstStyle/>
          <a:p>
            <a:fld id="{A6A3F936-3671-4B08-95D1-9DD21281B622}" type="datetime1">
              <a:rPr lang="en-US" smtClean="0"/>
              <a:t>11/22/2020</a:t>
            </a:fld>
            <a:endParaRPr lang="en-US"/>
          </a:p>
        </p:txBody>
      </p:sp>
      <p:sp>
        <p:nvSpPr>
          <p:cNvPr id="4" name="Footer Placeholder 3">
            <a:extLst>
              <a:ext uri="{FF2B5EF4-FFF2-40B4-BE49-F238E27FC236}">
                <a16:creationId xmlns:a16="http://schemas.microsoft.com/office/drawing/2014/main" id="{3FD842EF-EDF3-4B77-A0A8-7ED1AB3F97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32594-53E3-4D0B-B0F9-1ECBE5D5280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155466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DE702-D969-4C38-93F6-6EAFBE960BDE}"/>
              </a:ext>
            </a:extLst>
          </p:cNvPr>
          <p:cNvSpPr>
            <a:spLocks noGrp="1"/>
          </p:cNvSpPr>
          <p:nvPr>
            <p:ph type="dt" sz="half" idx="10"/>
          </p:nvPr>
        </p:nvSpPr>
        <p:spPr/>
        <p:txBody>
          <a:bodyPr/>
          <a:lstStyle/>
          <a:p>
            <a:fld id="{D1509383-719A-450D-BDBE-BC303DBAE820}" type="datetime1">
              <a:rPr lang="en-US" smtClean="0"/>
              <a:t>11/22/2020</a:t>
            </a:fld>
            <a:endParaRPr lang="en-US"/>
          </a:p>
        </p:txBody>
      </p:sp>
      <p:sp>
        <p:nvSpPr>
          <p:cNvPr id="3" name="Footer Placeholder 2">
            <a:extLst>
              <a:ext uri="{FF2B5EF4-FFF2-40B4-BE49-F238E27FC236}">
                <a16:creationId xmlns:a16="http://schemas.microsoft.com/office/drawing/2014/main" id="{38A70CD1-E390-473E-A474-61828EAAF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9D904-C4E1-4B2D-9B50-C1B359D05845}"/>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78066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8488-16F9-414E-8054-DF72D57C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48ECF-E7F3-4D78-A486-3C4A7621B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C257DF-F696-4E4E-9D4E-3E445B5DC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3C54A21-F815-48BE-B367-95A342F82EF1}"/>
              </a:ext>
            </a:extLst>
          </p:cNvPr>
          <p:cNvSpPr>
            <a:spLocks noGrp="1"/>
          </p:cNvSpPr>
          <p:nvPr>
            <p:ph type="dt" sz="half" idx="10"/>
          </p:nvPr>
        </p:nvSpPr>
        <p:spPr/>
        <p:txBody>
          <a:bodyPr/>
          <a:lstStyle/>
          <a:p>
            <a:fld id="{252BCE7C-2A79-48C0-A396-F1BC9CE3B8D7}" type="datetime1">
              <a:rPr lang="en-US" smtClean="0"/>
              <a:t>11/22/2020</a:t>
            </a:fld>
            <a:endParaRPr lang="en-US"/>
          </a:p>
        </p:txBody>
      </p:sp>
      <p:sp>
        <p:nvSpPr>
          <p:cNvPr id="6" name="Footer Placeholder 5">
            <a:extLst>
              <a:ext uri="{FF2B5EF4-FFF2-40B4-BE49-F238E27FC236}">
                <a16:creationId xmlns:a16="http://schemas.microsoft.com/office/drawing/2014/main" id="{EF753B6B-89F2-4CA3-BB8D-D05A8B7E9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F5FC-3A64-4C26-9A0B-79C33E243FCE}"/>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133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683-DF59-44C5-A520-14468BFE4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8ADF8-C628-4865-8D81-4AE3EF918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FE54C-A8EB-4F66-8F39-590799726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E808D-625F-493F-9E6C-B268F3A769F0}"/>
              </a:ext>
            </a:extLst>
          </p:cNvPr>
          <p:cNvSpPr>
            <a:spLocks noGrp="1"/>
          </p:cNvSpPr>
          <p:nvPr>
            <p:ph type="dt" sz="half" idx="10"/>
          </p:nvPr>
        </p:nvSpPr>
        <p:spPr/>
        <p:txBody>
          <a:bodyPr/>
          <a:lstStyle/>
          <a:p>
            <a:fld id="{DBCCB7F5-F5FA-4699-AE2B-2ED92AE6DF0B}" type="datetime1">
              <a:rPr lang="en-US" smtClean="0"/>
              <a:t>11/22/2020</a:t>
            </a:fld>
            <a:endParaRPr lang="en-US"/>
          </a:p>
        </p:txBody>
      </p:sp>
      <p:sp>
        <p:nvSpPr>
          <p:cNvPr id="6" name="Footer Placeholder 5">
            <a:extLst>
              <a:ext uri="{FF2B5EF4-FFF2-40B4-BE49-F238E27FC236}">
                <a16:creationId xmlns:a16="http://schemas.microsoft.com/office/drawing/2014/main" id="{DA5FAF12-98FD-4AE2-B41C-B6437A957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8D8B6-CFDC-4285-A8A7-08F549486F5F}"/>
              </a:ext>
            </a:extLst>
          </p:cNvPr>
          <p:cNvSpPr>
            <a:spLocks noGrp="1"/>
          </p:cNvSpPr>
          <p:nvPr>
            <p:ph type="sldNum" sz="quarter" idx="12"/>
          </p:nvPr>
        </p:nvSpPr>
        <p:spPr/>
        <p:txBody>
          <a:bodyPr/>
          <a:lstStyle/>
          <a:p>
            <a:fld id="{6D95AE55-B5F4-483D-AEFF-E8059F5502F5}" type="slidenum">
              <a:rPr lang="en-US" smtClean="0"/>
              <a:t>‹#›</a:t>
            </a:fld>
            <a:endParaRPr lang="en-US"/>
          </a:p>
        </p:txBody>
      </p:sp>
    </p:spTree>
    <p:extLst>
      <p:ext uri="{BB962C8B-B14F-4D97-AF65-F5344CB8AC3E}">
        <p14:creationId xmlns:p14="http://schemas.microsoft.com/office/powerpoint/2010/main" val="4965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D66C1-3BEC-4C34-BD47-197BF4847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2BB9B6-E867-43C2-8481-624EEE1B9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1DF0A-1137-4590-8999-CC952007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9A4F-84AB-42EF-87AE-CC9BC29CDA30}" type="datetime1">
              <a:rPr lang="en-US" smtClean="0"/>
              <a:t>11/22/2020</a:t>
            </a:fld>
            <a:endParaRPr lang="en-US"/>
          </a:p>
        </p:txBody>
      </p:sp>
      <p:sp>
        <p:nvSpPr>
          <p:cNvPr id="5" name="Footer Placeholder 4">
            <a:extLst>
              <a:ext uri="{FF2B5EF4-FFF2-40B4-BE49-F238E27FC236}">
                <a16:creationId xmlns:a16="http://schemas.microsoft.com/office/drawing/2014/main" id="{06BB2013-1A30-4B0F-A553-FDD2BB6B8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BFDD03-43AB-4C5B-96EE-7F1140CE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5AE55-B5F4-483D-AEFF-E8059F5502F5}" type="slidenum">
              <a:rPr lang="en-US" smtClean="0"/>
              <a:t>‹#›</a:t>
            </a:fld>
            <a:endParaRPr lang="en-US"/>
          </a:p>
        </p:txBody>
      </p:sp>
    </p:spTree>
    <p:extLst>
      <p:ext uri="{BB962C8B-B14F-4D97-AF65-F5344CB8AC3E}">
        <p14:creationId xmlns:p14="http://schemas.microsoft.com/office/powerpoint/2010/main" val="275669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cran.r-project.org/doc/contrib/Paradis-rdebuts_en.pdf" TargetMode="External"/><Relationship Id="rId2" Type="http://schemas.openxmlformats.org/officeDocument/2006/relationships/hyperlink" Target="https://cran.r-project.org/doc/manuals/R-intro.pdf" TargetMode="External"/><Relationship Id="rId1" Type="http://schemas.openxmlformats.org/officeDocument/2006/relationships/slideLayout" Target="../slideLayouts/slideLayout2.xml"/><Relationship Id="rId5" Type="http://schemas.openxmlformats.org/officeDocument/2006/relationships/hyperlink" Target="https://rstudio.cloud/learn/primers" TargetMode="External"/><Relationship Id="rId4" Type="http://schemas.openxmlformats.org/officeDocument/2006/relationships/hyperlink" Target="https://r-bootcamp.netlify.ap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annebeaudreau.com/2018/02/04/data-management-tips/" TargetMode="External"/><Relationship Id="rId2" Type="http://schemas.openxmlformats.org/officeDocument/2006/relationships/hyperlink" Target="https://www.tandfonline.com/doi/full/10.1080/00031305.2017.1375989" TargetMode="External"/><Relationship Id="rId1" Type="http://schemas.openxmlformats.org/officeDocument/2006/relationships/slideLayout" Target="../slideLayouts/slideLayout2.xml"/><Relationship Id="rId5" Type="http://schemas.openxmlformats.org/officeDocument/2006/relationships/hyperlink" Target="https://www.tidyverse.org/articles/2017/12/workflow-vs-script/" TargetMode="External"/><Relationship Id="rId4" Type="http://schemas.openxmlformats.org/officeDocument/2006/relationships/hyperlink" Target="https://whattheyforgot.org/project-oriented-workflow.html"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oogle.github.io/styleguide/Rguide.xml" TargetMode="External"/><Relationship Id="rId2" Type="http://schemas.openxmlformats.org/officeDocument/2006/relationships/hyperlink" Target="http://r-pkgs.had.co.nz/style.html" TargetMode="External"/><Relationship Id="rId1" Type="http://schemas.openxmlformats.org/officeDocument/2006/relationships/slideLayout" Target="../slideLayouts/slideLayout2.xml"/><Relationship Id="rId5" Type="http://schemas.openxmlformats.org/officeDocument/2006/relationships/hyperlink" Target="https://seeing-theory.brown.edu/regression-analysis/index.html" TargetMode="External"/><Relationship Id="rId4" Type="http://schemas.openxmlformats.org/officeDocument/2006/relationships/hyperlink" Target="http://www.shinystats.org/" TargetMode="External"/></Relationships>
</file>

<file path=ppt/slides/_rels/slide103.xml.rels><?xml version="1.0" encoding="UTF-8" standalone="yes"?>
<Relationships xmlns="http://schemas.openxmlformats.org/package/2006/relationships"><Relationship Id="rId8" Type="http://schemas.openxmlformats.org/officeDocument/2006/relationships/hyperlink" Target="https://github.com/rstudio/cheatsheets/raw/master/data-visualization-2.1.pdf" TargetMode="External"/><Relationship Id="rId3" Type="http://schemas.openxmlformats.org/officeDocument/2006/relationships/hyperlink" Target="https://cran.r-project.org/doc/contrib/Short-refcard.pdf" TargetMode="External"/><Relationship Id="rId7" Type="http://schemas.openxmlformats.org/officeDocument/2006/relationships/hyperlink" Target="https://github.com/rstudio/cheatsheets/raw/master/lubridate.pdf" TargetMode="External"/><Relationship Id="rId2" Type="http://schemas.openxmlformats.org/officeDocument/2006/relationships/hyperlink" Target="https://rstudio.com/resources/cheatsheets/" TargetMode="External"/><Relationship Id="rId1" Type="http://schemas.openxmlformats.org/officeDocument/2006/relationships/slideLayout" Target="../slideLayouts/slideLayout2.xml"/><Relationship Id="rId6" Type="http://schemas.openxmlformats.org/officeDocument/2006/relationships/hyperlink" Target="https://github.com/rstudio/cheatsheets/raw/master/data-import.pdf" TargetMode="External"/><Relationship Id="rId5" Type="http://schemas.openxmlformats.org/officeDocument/2006/relationships/hyperlink" Target="https://www.rstudio.com/wp-content/uploads/2015/02/data-wrangling-cheatsheet.pdf" TargetMode="External"/><Relationship Id="rId4" Type="http://schemas.openxmlformats.org/officeDocument/2006/relationships/hyperlink" Target="http://github.com/rstudio/cheatsheets/raw/master/base-r.pdf" TargetMode="External"/><Relationship Id="rId9" Type="http://schemas.openxmlformats.org/officeDocument/2006/relationships/hyperlink" Target="https://github.com/rstudio/cheatsheets/raw/master/rstudio-ide.pd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1F89-EA55-4611-9E64-47DC3DBE63CD}"/>
              </a:ext>
            </a:extLst>
          </p:cNvPr>
          <p:cNvSpPr>
            <a:spLocks noGrp="1"/>
          </p:cNvSpPr>
          <p:nvPr>
            <p:ph type="ctrTitle"/>
          </p:nvPr>
        </p:nvSpPr>
        <p:spPr>
          <a:xfrm>
            <a:off x="4053840" y="838058"/>
            <a:ext cx="7284720" cy="1539453"/>
          </a:xfrm>
        </p:spPr>
        <p:txBody>
          <a:bodyPr>
            <a:normAutofit/>
          </a:bodyPr>
          <a:lstStyle/>
          <a:p>
            <a:pPr algn="r"/>
            <a:r>
              <a:rPr lang="en-US" sz="8800" b="1" dirty="0"/>
              <a:t>The Basics of R</a:t>
            </a:r>
          </a:p>
        </p:txBody>
      </p:sp>
      <p:sp>
        <p:nvSpPr>
          <p:cNvPr id="3" name="Subtitle 2">
            <a:extLst>
              <a:ext uri="{FF2B5EF4-FFF2-40B4-BE49-F238E27FC236}">
                <a16:creationId xmlns:a16="http://schemas.microsoft.com/office/drawing/2014/main" id="{CA6EC3AD-8770-4E0A-BC78-346A6AAD0ABE}"/>
              </a:ext>
            </a:extLst>
          </p:cNvPr>
          <p:cNvSpPr>
            <a:spLocks noGrp="1"/>
          </p:cNvSpPr>
          <p:nvPr>
            <p:ph type="subTitle" idx="1"/>
          </p:nvPr>
        </p:nvSpPr>
        <p:spPr>
          <a:xfrm>
            <a:off x="4165600" y="2931565"/>
            <a:ext cx="7172960" cy="1030288"/>
          </a:xfrm>
        </p:spPr>
        <p:txBody>
          <a:bodyPr>
            <a:normAutofit/>
          </a:bodyPr>
          <a:lstStyle/>
          <a:p>
            <a:pPr algn="r"/>
            <a:r>
              <a:rPr lang="en-US" sz="2800" dirty="0"/>
              <a:t>An Introduction to the R Programming Language for ADF&amp;G Fishery Biologists</a:t>
            </a:r>
          </a:p>
        </p:txBody>
      </p:sp>
      <p:pic>
        <p:nvPicPr>
          <p:cNvPr id="6" name="Picture 5" descr="A close up of a sign&#10;&#10;Description automatically generated">
            <a:extLst>
              <a:ext uri="{FF2B5EF4-FFF2-40B4-BE49-F238E27FC236}">
                <a16:creationId xmlns:a16="http://schemas.microsoft.com/office/drawing/2014/main" id="{86B3A62E-9E01-4C06-9958-864CB3F6ED81}"/>
              </a:ext>
            </a:extLst>
          </p:cNvPr>
          <p:cNvPicPr>
            <a:picLocks noChangeAspect="1"/>
          </p:cNvPicPr>
          <p:nvPr/>
        </p:nvPicPr>
        <p:blipFill rotWithShape="1">
          <a:blip r:embed="rId2">
            <a:extLst>
              <a:ext uri="{28A0092B-C50C-407E-A947-70E740481C1C}">
                <a14:useLocalDpi xmlns:a14="http://schemas.microsoft.com/office/drawing/2010/main" val="0"/>
              </a:ext>
            </a:extLst>
          </a:blip>
          <a:srcRect l="7087" t="11647" r="63578"/>
          <a:stretch/>
        </p:blipFill>
        <p:spPr>
          <a:xfrm>
            <a:off x="0" y="0"/>
            <a:ext cx="3180080" cy="3363439"/>
          </a:xfrm>
          <a:prstGeom prst="rect">
            <a:avLst/>
          </a:prstGeom>
        </p:spPr>
      </p:pic>
      <p:pic>
        <p:nvPicPr>
          <p:cNvPr id="8" name="Content Placeholder 6" descr="A close up of a sign&#10;&#10;Description automatically generated">
            <a:extLst>
              <a:ext uri="{FF2B5EF4-FFF2-40B4-BE49-F238E27FC236}">
                <a16:creationId xmlns:a16="http://schemas.microsoft.com/office/drawing/2014/main" id="{54E85C43-0878-4A90-9B97-8C7854699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6960" y="4277217"/>
            <a:ext cx="4612292" cy="2660936"/>
          </a:xfrm>
          <a:prstGeom prst="rect">
            <a:avLst/>
          </a:prstGeom>
        </p:spPr>
      </p:pic>
      <p:sp>
        <p:nvSpPr>
          <p:cNvPr id="9" name="TextBox 8">
            <a:extLst>
              <a:ext uri="{FF2B5EF4-FFF2-40B4-BE49-F238E27FC236}">
                <a16:creationId xmlns:a16="http://schemas.microsoft.com/office/drawing/2014/main" id="{C9A221B6-A8E0-47A3-A952-EB32777556C2}"/>
              </a:ext>
            </a:extLst>
          </p:cNvPr>
          <p:cNvSpPr txBox="1"/>
          <p:nvPr/>
        </p:nvSpPr>
        <p:spPr>
          <a:xfrm>
            <a:off x="2738120" y="5261394"/>
            <a:ext cx="6715760" cy="1200329"/>
          </a:xfrm>
          <a:prstGeom prst="rect">
            <a:avLst/>
          </a:prstGeom>
          <a:noFill/>
        </p:spPr>
        <p:txBody>
          <a:bodyPr wrap="square" rtlCol="0">
            <a:spAutoFit/>
          </a:bodyPr>
          <a:lstStyle/>
          <a:p>
            <a:pPr algn="ctr"/>
            <a:r>
              <a:rPr lang="en-US" sz="2400" dirty="0"/>
              <a:t>November 2020</a:t>
            </a:r>
          </a:p>
          <a:p>
            <a:pPr algn="ctr"/>
            <a:r>
              <a:rPr lang="en-US" sz="2400" dirty="0"/>
              <a:t>Instructor: Justin Priest</a:t>
            </a:r>
          </a:p>
          <a:p>
            <a:pPr algn="ctr"/>
            <a:r>
              <a:rPr lang="en-US" sz="2400" dirty="0"/>
              <a:t>https://github.com/justinpriest/R_Intro_ADFG/</a:t>
            </a:r>
          </a:p>
        </p:txBody>
      </p:sp>
      <p:cxnSp>
        <p:nvCxnSpPr>
          <p:cNvPr id="11" name="Straight Connector 10">
            <a:extLst>
              <a:ext uri="{FF2B5EF4-FFF2-40B4-BE49-F238E27FC236}">
                <a16:creationId xmlns:a16="http://schemas.microsoft.com/office/drawing/2014/main" id="{A39C5655-1916-425D-ADCA-B9FDA91B9C31}"/>
              </a:ext>
            </a:extLst>
          </p:cNvPr>
          <p:cNvCxnSpPr/>
          <p:nvPr/>
        </p:nvCxnSpPr>
        <p:spPr>
          <a:xfrm>
            <a:off x="6085840" y="2494280"/>
            <a:ext cx="525272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49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19E-AE80-42E6-A9F1-E3709F48A00C}"/>
              </a:ext>
            </a:extLst>
          </p:cNvPr>
          <p:cNvSpPr>
            <a:spLocks noGrp="1"/>
          </p:cNvSpPr>
          <p:nvPr>
            <p:ph type="title"/>
          </p:nvPr>
        </p:nvSpPr>
        <p:spPr/>
        <p:txBody>
          <a:bodyPr/>
          <a:lstStyle/>
          <a:p>
            <a:r>
              <a:rPr lang="en-US" dirty="0"/>
              <a:t>1 – About R</a:t>
            </a:r>
          </a:p>
        </p:txBody>
      </p:sp>
      <p:sp>
        <p:nvSpPr>
          <p:cNvPr id="3" name="Text Placeholder 2">
            <a:extLst>
              <a:ext uri="{FF2B5EF4-FFF2-40B4-BE49-F238E27FC236}">
                <a16:creationId xmlns:a16="http://schemas.microsoft.com/office/drawing/2014/main" id="{D3409B9B-307F-460E-B1B0-86B7853B01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017D02-A3A0-4912-9E4D-5D8AE5174F2C}"/>
              </a:ext>
            </a:extLst>
          </p:cNvPr>
          <p:cNvSpPr>
            <a:spLocks noGrp="1"/>
          </p:cNvSpPr>
          <p:nvPr>
            <p:ph type="sldNum" sz="quarter" idx="12"/>
          </p:nvPr>
        </p:nvSpPr>
        <p:spPr/>
        <p:txBody>
          <a:bodyPr/>
          <a:lstStyle/>
          <a:p>
            <a:fld id="{6D95AE55-B5F4-483D-AEFF-E8059F5502F5}" type="slidenum">
              <a:rPr lang="en-US" smtClean="0"/>
              <a:t>10</a:t>
            </a:fld>
            <a:endParaRPr lang="en-US"/>
          </a:p>
        </p:txBody>
      </p:sp>
    </p:spTree>
    <p:extLst>
      <p:ext uri="{BB962C8B-B14F-4D97-AF65-F5344CB8AC3E}">
        <p14:creationId xmlns:p14="http://schemas.microsoft.com/office/powerpoint/2010/main" val="20246358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6C35-0703-463E-88B1-3A5A8B0E5D5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66A3285-4F28-4707-A94D-B83B17474A02}"/>
              </a:ext>
            </a:extLst>
          </p:cNvPr>
          <p:cNvSpPr>
            <a:spLocks noGrp="1"/>
          </p:cNvSpPr>
          <p:nvPr>
            <p:ph idx="1"/>
          </p:nvPr>
        </p:nvSpPr>
        <p:spPr>
          <a:xfrm>
            <a:off x="838200" y="1825625"/>
            <a:ext cx="9018181" cy="4667250"/>
          </a:xfrm>
        </p:spPr>
        <p:txBody>
          <a:bodyPr>
            <a:normAutofit/>
          </a:bodyPr>
          <a:lstStyle/>
          <a:p>
            <a:pPr marL="0" indent="0">
              <a:buNone/>
            </a:pPr>
            <a:r>
              <a:rPr lang="en-US" dirty="0"/>
              <a:t>Just Starting Out</a:t>
            </a:r>
          </a:p>
          <a:p>
            <a:r>
              <a:rPr lang="en-US" dirty="0">
                <a:hlinkClick r:id="rId2"/>
              </a:rPr>
              <a:t>https://cran.r-project.org/doc/manuals/R-intro.pdf</a:t>
            </a:r>
            <a:r>
              <a:rPr lang="en-US" dirty="0"/>
              <a:t> </a:t>
            </a:r>
            <a:endParaRPr lang="en-US" dirty="0">
              <a:hlinkClick r:id="rId3"/>
            </a:endParaRPr>
          </a:p>
          <a:p>
            <a:r>
              <a:rPr lang="en-US" dirty="0">
                <a:hlinkClick r:id="rId3"/>
              </a:rPr>
              <a:t>https://cran.r-project.org/doc/contrib/Paradis-rdebuts_en.pdf</a:t>
            </a:r>
            <a:r>
              <a:rPr lang="en-US" dirty="0"/>
              <a:t> </a:t>
            </a:r>
          </a:p>
          <a:p>
            <a:endParaRPr lang="en-US" dirty="0"/>
          </a:p>
          <a:p>
            <a:r>
              <a:rPr lang="en-US" dirty="0">
                <a:hlinkClick r:id="rId4"/>
              </a:rPr>
              <a:t>https://r-bootcamp.netlify.app/</a:t>
            </a:r>
            <a:r>
              <a:rPr lang="en-US" dirty="0"/>
              <a:t> </a:t>
            </a:r>
          </a:p>
          <a:p>
            <a:r>
              <a:rPr lang="en-US" dirty="0">
                <a:hlinkClick r:id="rId5"/>
              </a:rPr>
              <a:t>https://rstudio.cloud/learn/primers</a:t>
            </a:r>
            <a:r>
              <a:rPr lang="en-US" dirty="0"/>
              <a:t> </a:t>
            </a:r>
          </a:p>
          <a:p>
            <a:endParaRPr lang="en-US" dirty="0"/>
          </a:p>
        </p:txBody>
      </p:sp>
      <p:sp>
        <p:nvSpPr>
          <p:cNvPr id="4" name="Right Brace 3">
            <a:extLst>
              <a:ext uri="{FF2B5EF4-FFF2-40B4-BE49-F238E27FC236}">
                <a16:creationId xmlns:a16="http://schemas.microsoft.com/office/drawing/2014/main" id="{5058344F-C47D-4340-8FDE-3F8DB35585FD}"/>
              </a:ext>
            </a:extLst>
          </p:cNvPr>
          <p:cNvSpPr/>
          <p:nvPr/>
        </p:nvSpPr>
        <p:spPr>
          <a:xfrm>
            <a:off x="8670850" y="2179675"/>
            <a:ext cx="414670" cy="1456660"/>
          </a:xfrm>
          <a:prstGeom prst="rightBrace">
            <a:avLst>
              <a:gd name="adj1" fmla="val 49359"/>
              <a:gd name="adj2" fmla="val 50000"/>
            </a:avLst>
          </a:prstGeom>
          <a:ln w="603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CFD30A1F-A0F0-49BF-8958-E518DE67CBFF}"/>
              </a:ext>
            </a:extLst>
          </p:cNvPr>
          <p:cNvSpPr txBox="1"/>
          <p:nvPr/>
        </p:nvSpPr>
        <p:spPr>
          <a:xfrm>
            <a:off x="9856380" y="2585910"/>
            <a:ext cx="2147777" cy="830997"/>
          </a:xfrm>
          <a:prstGeom prst="rect">
            <a:avLst/>
          </a:prstGeom>
          <a:noFill/>
        </p:spPr>
        <p:txBody>
          <a:bodyPr wrap="square" rtlCol="0">
            <a:spAutoFit/>
          </a:bodyPr>
          <a:lstStyle/>
          <a:p>
            <a:r>
              <a:rPr lang="en-US" sz="2400" dirty="0"/>
              <a:t>long but comprehensive</a:t>
            </a:r>
          </a:p>
        </p:txBody>
      </p:sp>
      <p:sp>
        <p:nvSpPr>
          <p:cNvPr id="6" name="Slide Number Placeholder 5">
            <a:extLst>
              <a:ext uri="{FF2B5EF4-FFF2-40B4-BE49-F238E27FC236}">
                <a16:creationId xmlns:a16="http://schemas.microsoft.com/office/drawing/2014/main" id="{AD2E38E7-CA8C-4B66-A349-81DA52A799B3}"/>
              </a:ext>
            </a:extLst>
          </p:cNvPr>
          <p:cNvSpPr>
            <a:spLocks noGrp="1"/>
          </p:cNvSpPr>
          <p:nvPr>
            <p:ph type="sldNum" sz="quarter" idx="12"/>
          </p:nvPr>
        </p:nvSpPr>
        <p:spPr/>
        <p:txBody>
          <a:bodyPr/>
          <a:lstStyle/>
          <a:p>
            <a:fld id="{6D95AE55-B5F4-483D-AEFF-E8059F5502F5}" type="slidenum">
              <a:rPr lang="en-US" smtClean="0"/>
              <a:t>100</a:t>
            </a:fld>
            <a:endParaRPr lang="en-US"/>
          </a:p>
        </p:txBody>
      </p:sp>
      <p:sp>
        <p:nvSpPr>
          <p:cNvPr id="7" name="Star: 5 Points 6">
            <a:extLst>
              <a:ext uri="{FF2B5EF4-FFF2-40B4-BE49-F238E27FC236}">
                <a16:creationId xmlns:a16="http://schemas.microsoft.com/office/drawing/2014/main" id="{832C82C5-5CDD-4635-BD0C-64F5E6F48F2B}"/>
              </a:ext>
            </a:extLst>
          </p:cNvPr>
          <p:cNvSpPr/>
          <p:nvPr/>
        </p:nvSpPr>
        <p:spPr>
          <a:xfrm>
            <a:off x="446315" y="4762918"/>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867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lstStyle/>
          <a:p>
            <a:pPr marL="0" indent="0">
              <a:buNone/>
            </a:pPr>
            <a:r>
              <a:rPr lang="en-US" dirty="0"/>
              <a:t>Data Management</a:t>
            </a:r>
          </a:p>
          <a:p>
            <a:r>
              <a:rPr lang="en-US" dirty="0">
                <a:hlinkClick r:id="rId2"/>
              </a:rPr>
              <a:t>Data Organization in Spreadsheets</a:t>
            </a:r>
            <a:endParaRPr lang="en-US" dirty="0">
              <a:hlinkClick r:id="rId3"/>
            </a:endParaRPr>
          </a:p>
          <a:p>
            <a:r>
              <a:rPr lang="en-US" dirty="0">
                <a:hlinkClick r:id="rId3"/>
              </a:rPr>
              <a:t>https://annebeaudreau.com/2018/02/04/data-management-tips/</a:t>
            </a:r>
            <a:r>
              <a:rPr lang="en-US" dirty="0"/>
              <a:t> </a:t>
            </a:r>
          </a:p>
          <a:p>
            <a:pPr marL="0" indent="0">
              <a:buNone/>
            </a:pPr>
            <a:endParaRPr lang="en-US" dirty="0"/>
          </a:p>
          <a:p>
            <a:pPr marL="0" indent="0">
              <a:buNone/>
            </a:pPr>
            <a:r>
              <a:rPr lang="en-US" dirty="0"/>
              <a:t>Workflow</a:t>
            </a:r>
          </a:p>
          <a:p>
            <a:r>
              <a:rPr lang="en-US" dirty="0">
                <a:hlinkClick r:id="rId4"/>
              </a:rPr>
              <a:t>https://whattheyforgot.org/project-oriented-workflow.html</a:t>
            </a:r>
            <a:endParaRPr lang="en-US" dirty="0"/>
          </a:p>
          <a:p>
            <a:r>
              <a:rPr lang="en-US" dirty="0">
                <a:hlinkClick r:id="rId5"/>
              </a:rPr>
              <a:t>https://www.tidyverse.org/articles/2017/12/workflow-vs-script/</a:t>
            </a:r>
            <a:endParaRPr lang="en-US" dirty="0"/>
          </a:p>
          <a:p>
            <a:endParaRPr lang="en-US" dirty="0"/>
          </a:p>
        </p:txBody>
      </p:sp>
      <p:sp>
        <p:nvSpPr>
          <p:cNvPr id="4" name="Slide Number Placeholder 3">
            <a:extLst>
              <a:ext uri="{FF2B5EF4-FFF2-40B4-BE49-F238E27FC236}">
                <a16:creationId xmlns:a16="http://schemas.microsoft.com/office/drawing/2014/main" id="{60F3C25A-1B25-438F-AAB5-2290309999A6}"/>
              </a:ext>
            </a:extLst>
          </p:cNvPr>
          <p:cNvSpPr>
            <a:spLocks noGrp="1"/>
          </p:cNvSpPr>
          <p:nvPr>
            <p:ph type="sldNum" sz="quarter" idx="12"/>
          </p:nvPr>
        </p:nvSpPr>
        <p:spPr/>
        <p:txBody>
          <a:bodyPr/>
          <a:lstStyle/>
          <a:p>
            <a:fld id="{6D95AE55-B5F4-483D-AEFF-E8059F5502F5}" type="slidenum">
              <a:rPr lang="en-US" smtClean="0"/>
              <a:t>101</a:t>
            </a:fld>
            <a:endParaRPr lang="en-US"/>
          </a:p>
        </p:txBody>
      </p:sp>
      <p:sp>
        <p:nvSpPr>
          <p:cNvPr id="6" name="Star: 5 Points 5">
            <a:extLst>
              <a:ext uri="{FF2B5EF4-FFF2-40B4-BE49-F238E27FC236}">
                <a16:creationId xmlns:a16="http://schemas.microsoft.com/office/drawing/2014/main" id="{B9BC03AA-F343-4F02-9448-B90794E2430A}"/>
              </a:ext>
            </a:extLst>
          </p:cNvPr>
          <p:cNvSpPr/>
          <p:nvPr/>
        </p:nvSpPr>
        <p:spPr>
          <a:xfrm>
            <a:off x="526702" y="2351314"/>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6446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40CF-99E3-4180-A58D-721C9CAEBB6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8D08D6B-9AF7-4FAB-BDD4-3ED72A9EA4E8}"/>
              </a:ext>
            </a:extLst>
          </p:cNvPr>
          <p:cNvSpPr>
            <a:spLocks noGrp="1"/>
          </p:cNvSpPr>
          <p:nvPr>
            <p:ph idx="1"/>
          </p:nvPr>
        </p:nvSpPr>
        <p:spPr/>
        <p:txBody>
          <a:bodyPr>
            <a:normAutofit/>
          </a:bodyPr>
          <a:lstStyle/>
          <a:p>
            <a:pPr marL="0" indent="0">
              <a:buNone/>
            </a:pPr>
            <a:r>
              <a:rPr lang="en-US" dirty="0"/>
              <a:t>Style Guides</a:t>
            </a:r>
          </a:p>
          <a:p>
            <a:r>
              <a:rPr lang="en-US" dirty="0">
                <a:hlinkClick r:id="rId2"/>
              </a:rPr>
              <a:t>http://r-pkgs.had.co.nz/style.html</a:t>
            </a:r>
            <a:r>
              <a:rPr lang="en-US" dirty="0"/>
              <a:t> </a:t>
            </a:r>
          </a:p>
          <a:p>
            <a:r>
              <a:rPr lang="en-US" dirty="0">
                <a:hlinkClick r:id="rId3"/>
              </a:rPr>
              <a:t>https://google.github.io/styleguide/Rguide.xml</a:t>
            </a:r>
            <a:endParaRPr lang="en-US" dirty="0"/>
          </a:p>
          <a:p>
            <a:endParaRPr lang="en-US" dirty="0"/>
          </a:p>
          <a:p>
            <a:pPr marL="0" indent="0">
              <a:buNone/>
            </a:pPr>
            <a:endParaRPr lang="en-US" dirty="0"/>
          </a:p>
          <a:p>
            <a:pPr marL="0" indent="0">
              <a:buNone/>
            </a:pPr>
            <a:r>
              <a:rPr lang="en-US" dirty="0"/>
              <a:t>Statistics</a:t>
            </a:r>
          </a:p>
          <a:p>
            <a:r>
              <a:rPr lang="en-US" dirty="0">
                <a:hlinkClick r:id="rId4"/>
              </a:rPr>
              <a:t>http://www.shinystats.org/</a:t>
            </a:r>
            <a:endParaRPr lang="en-US" dirty="0"/>
          </a:p>
          <a:p>
            <a:r>
              <a:rPr lang="en-US" dirty="0">
                <a:hlinkClick r:id="rId5"/>
              </a:rPr>
              <a:t>https://seeing-theory.brown.edu/regression-analysis/index.html</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802B11-8FB6-4AEA-9444-F2A0B44EF268}"/>
              </a:ext>
            </a:extLst>
          </p:cNvPr>
          <p:cNvSpPr>
            <a:spLocks noGrp="1"/>
          </p:cNvSpPr>
          <p:nvPr>
            <p:ph type="sldNum" sz="quarter" idx="12"/>
          </p:nvPr>
        </p:nvSpPr>
        <p:spPr/>
        <p:txBody>
          <a:bodyPr/>
          <a:lstStyle/>
          <a:p>
            <a:fld id="{6D95AE55-B5F4-483D-AEFF-E8059F5502F5}" type="slidenum">
              <a:rPr lang="en-US" smtClean="0"/>
              <a:t>102</a:t>
            </a:fld>
            <a:endParaRPr lang="en-US"/>
          </a:p>
        </p:txBody>
      </p:sp>
      <p:sp>
        <p:nvSpPr>
          <p:cNvPr id="6" name="Star: 5 Points 5">
            <a:extLst>
              <a:ext uri="{FF2B5EF4-FFF2-40B4-BE49-F238E27FC236}">
                <a16:creationId xmlns:a16="http://schemas.microsoft.com/office/drawing/2014/main" id="{BB5B63B7-06EA-4ADE-8530-A0B7078E9145}"/>
              </a:ext>
            </a:extLst>
          </p:cNvPr>
          <p:cNvSpPr/>
          <p:nvPr/>
        </p:nvSpPr>
        <p:spPr>
          <a:xfrm>
            <a:off x="446314" y="4904092"/>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DFF97BDD-32F6-41C1-AF99-2F37A1020420}"/>
              </a:ext>
            </a:extLst>
          </p:cNvPr>
          <p:cNvSpPr/>
          <p:nvPr/>
        </p:nvSpPr>
        <p:spPr>
          <a:xfrm>
            <a:off x="446314" y="537134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2687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3748-3785-4962-8366-A377126100CB}"/>
              </a:ext>
            </a:extLst>
          </p:cNvPr>
          <p:cNvSpPr>
            <a:spLocks noGrp="1"/>
          </p:cNvSpPr>
          <p:nvPr>
            <p:ph type="title"/>
          </p:nvPr>
        </p:nvSpPr>
        <p:spPr/>
        <p:txBody>
          <a:bodyPr/>
          <a:lstStyle/>
          <a:p>
            <a:r>
              <a:rPr lang="en-US" dirty="0" err="1"/>
              <a:t>Cheatsheets</a:t>
            </a:r>
            <a:endParaRPr lang="en-US" dirty="0"/>
          </a:p>
        </p:txBody>
      </p:sp>
      <p:sp>
        <p:nvSpPr>
          <p:cNvPr id="3" name="Content Placeholder 2">
            <a:extLst>
              <a:ext uri="{FF2B5EF4-FFF2-40B4-BE49-F238E27FC236}">
                <a16:creationId xmlns:a16="http://schemas.microsoft.com/office/drawing/2014/main" id="{DCC8C9E8-E82A-4759-B59D-5E75C4BD7765}"/>
              </a:ext>
            </a:extLst>
          </p:cNvPr>
          <p:cNvSpPr>
            <a:spLocks noGrp="1"/>
          </p:cNvSpPr>
          <p:nvPr>
            <p:ph idx="1"/>
          </p:nvPr>
        </p:nvSpPr>
        <p:spPr>
          <a:xfrm>
            <a:off x="838200" y="1825625"/>
            <a:ext cx="4065396" cy="4351338"/>
          </a:xfrm>
        </p:spPr>
        <p:txBody>
          <a:bodyPr>
            <a:normAutofit lnSpcReduction="10000"/>
          </a:bodyPr>
          <a:lstStyle/>
          <a:p>
            <a:pPr marL="0" indent="0" algn="ctr">
              <a:buNone/>
            </a:pPr>
            <a:r>
              <a:rPr lang="en-US" sz="3200" b="1" dirty="0">
                <a:hlinkClick r:id="rId2"/>
              </a:rPr>
              <a:t>All </a:t>
            </a:r>
            <a:r>
              <a:rPr lang="en-US" sz="3200" b="1" dirty="0" err="1">
                <a:hlinkClick r:id="rId2"/>
              </a:rPr>
              <a:t>cheatsheets</a:t>
            </a:r>
            <a:endParaRPr lang="en-US" sz="3200" b="1" dirty="0"/>
          </a:p>
          <a:p>
            <a:pPr marL="0" indent="0" algn="ctr">
              <a:buNone/>
            </a:pPr>
            <a:endParaRPr lang="en-US" sz="3200" b="1" dirty="0">
              <a:hlinkClick r:id="rId3"/>
            </a:endParaRPr>
          </a:p>
          <a:p>
            <a:pPr marL="0" indent="0" algn="ctr">
              <a:buNone/>
            </a:pPr>
            <a:r>
              <a:rPr lang="en-US" sz="3200" dirty="0">
                <a:hlinkClick r:id="rId4"/>
              </a:rPr>
              <a:t>Getting started  </a:t>
            </a:r>
            <a:endParaRPr lang="en-US" sz="3200" dirty="0"/>
          </a:p>
          <a:p>
            <a:pPr marL="0" indent="0" algn="ctr">
              <a:buNone/>
            </a:pPr>
            <a:r>
              <a:rPr lang="en-US" sz="3200" dirty="0" err="1">
                <a:hlinkClick r:id="rId5"/>
              </a:rPr>
              <a:t>dplyr</a:t>
            </a:r>
            <a:r>
              <a:rPr lang="en-US" sz="3200" dirty="0">
                <a:hlinkClick r:id="rId5"/>
              </a:rPr>
              <a:t> and </a:t>
            </a:r>
            <a:r>
              <a:rPr lang="en-US" sz="3200" dirty="0" err="1">
                <a:hlinkClick r:id="rId5"/>
              </a:rPr>
              <a:t>tidyr</a:t>
            </a:r>
            <a:endParaRPr lang="en-US" sz="3200" dirty="0"/>
          </a:p>
          <a:p>
            <a:pPr marL="0" indent="0" algn="ctr">
              <a:buNone/>
            </a:pPr>
            <a:r>
              <a:rPr lang="en-US" sz="3200" dirty="0">
                <a:hlinkClick r:id="rId6"/>
              </a:rPr>
              <a:t>Data import</a:t>
            </a:r>
            <a:endParaRPr lang="en-US" sz="3200" dirty="0"/>
          </a:p>
          <a:p>
            <a:pPr marL="0" indent="0" algn="ctr">
              <a:buNone/>
            </a:pPr>
            <a:r>
              <a:rPr lang="en-US" sz="3200" dirty="0" err="1">
                <a:hlinkClick r:id="rId7"/>
              </a:rPr>
              <a:t>lubridate</a:t>
            </a:r>
            <a:endParaRPr lang="en-US" sz="3200" dirty="0"/>
          </a:p>
          <a:p>
            <a:pPr marL="0" indent="0" algn="ctr">
              <a:buNone/>
            </a:pPr>
            <a:r>
              <a:rPr lang="en-US" sz="3200" dirty="0">
                <a:hlinkClick r:id="rId8"/>
              </a:rPr>
              <a:t>ggplot2</a:t>
            </a:r>
            <a:r>
              <a:rPr lang="en-US" sz="3200" dirty="0"/>
              <a:t> </a:t>
            </a:r>
          </a:p>
          <a:p>
            <a:pPr marL="0" indent="0" algn="ctr">
              <a:buNone/>
            </a:pPr>
            <a:r>
              <a:rPr lang="en-US" sz="3200" dirty="0">
                <a:hlinkClick r:id="rId9"/>
              </a:rPr>
              <a:t>RStudio</a:t>
            </a:r>
            <a:endParaRPr lang="en-US" sz="3200" dirty="0"/>
          </a:p>
          <a:p>
            <a:pPr algn="ctr"/>
            <a:endParaRPr lang="en-US" sz="3200" dirty="0"/>
          </a:p>
          <a:p>
            <a:pPr algn="ctr"/>
            <a:endParaRPr lang="en-US" sz="3200" dirty="0"/>
          </a:p>
          <a:p>
            <a:pPr algn="ctr"/>
            <a:endParaRPr lang="en-US" sz="3200" dirty="0"/>
          </a:p>
        </p:txBody>
      </p:sp>
      <p:sp>
        <p:nvSpPr>
          <p:cNvPr id="4" name="Slide Number Placeholder 3">
            <a:extLst>
              <a:ext uri="{FF2B5EF4-FFF2-40B4-BE49-F238E27FC236}">
                <a16:creationId xmlns:a16="http://schemas.microsoft.com/office/drawing/2014/main" id="{56F05800-8698-43BD-A4C9-EB4870C71911}"/>
              </a:ext>
            </a:extLst>
          </p:cNvPr>
          <p:cNvSpPr>
            <a:spLocks noGrp="1"/>
          </p:cNvSpPr>
          <p:nvPr>
            <p:ph type="sldNum" sz="quarter" idx="12"/>
          </p:nvPr>
        </p:nvSpPr>
        <p:spPr/>
        <p:txBody>
          <a:bodyPr/>
          <a:lstStyle/>
          <a:p>
            <a:fld id="{6D95AE55-B5F4-483D-AEFF-E8059F5502F5}" type="slidenum">
              <a:rPr lang="en-US" smtClean="0"/>
              <a:t>103</a:t>
            </a:fld>
            <a:endParaRPr lang="en-US"/>
          </a:p>
        </p:txBody>
      </p:sp>
      <p:sp>
        <p:nvSpPr>
          <p:cNvPr id="6" name="Star: 5 Points 5">
            <a:extLst>
              <a:ext uri="{FF2B5EF4-FFF2-40B4-BE49-F238E27FC236}">
                <a16:creationId xmlns:a16="http://schemas.microsoft.com/office/drawing/2014/main" id="{BCC359ED-F056-47EF-B183-3478CEAC671E}"/>
              </a:ext>
            </a:extLst>
          </p:cNvPr>
          <p:cNvSpPr/>
          <p:nvPr/>
        </p:nvSpPr>
        <p:spPr>
          <a:xfrm>
            <a:off x="1079361" y="3429000"/>
            <a:ext cx="391885" cy="391885"/>
          </a:xfrm>
          <a:prstGeom prst="star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206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632D-85F8-42B0-A253-0058D2F1434C}"/>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83E3E4B2-7133-4FC6-A327-1909DE418BDA}"/>
              </a:ext>
            </a:extLst>
          </p:cNvPr>
          <p:cNvSpPr>
            <a:spLocks noGrp="1"/>
          </p:cNvSpPr>
          <p:nvPr>
            <p:ph idx="1"/>
          </p:nvPr>
        </p:nvSpPr>
        <p:spPr>
          <a:xfrm>
            <a:off x="838200" y="1825625"/>
            <a:ext cx="10515600" cy="4840646"/>
          </a:xfrm>
        </p:spPr>
        <p:txBody>
          <a:bodyPr>
            <a:normAutofit/>
          </a:bodyPr>
          <a:lstStyle/>
          <a:p>
            <a:pPr marL="0" indent="0">
              <a:buNone/>
            </a:pPr>
            <a:r>
              <a:rPr lang="en-US" dirty="0"/>
              <a:t>People who have taught me or whose code I have shamelessly copied and learned from:</a:t>
            </a:r>
          </a:p>
          <a:p>
            <a:r>
              <a:rPr lang="en-US" dirty="0"/>
              <a:t>Franz Mueter (UAF)</a:t>
            </a:r>
          </a:p>
          <a:p>
            <a:pPr lvl="1"/>
            <a:r>
              <a:rPr lang="en-US" dirty="0"/>
              <a:t>All UAF classmates</a:t>
            </a:r>
          </a:p>
          <a:p>
            <a:r>
              <a:rPr lang="en-US" dirty="0"/>
              <a:t>Ben Williams (NOAA/ADF&amp;G)</a:t>
            </a:r>
          </a:p>
          <a:p>
            <a:r>
              <a:rPr lang="en-US" dirty="0"/>
              <a:t>Jordan Watson (NOAA)</a:t>
            </a:r>
          </a:p>
          <a:p>
            <a:r>
              <a:rPr lang="en-US" dirty="0"/>
              <a:t>Curry Cunningham (UAF/NOAA)</a:t>
            </a:r>
          </a:p>
          <a:p>
            <a:r>
              <a:rPr lang="en-US" dirty="0"/>
              <a:t>Jenny Bryan (UBC)</a:t>
            </a:r>
          </a:p>
          <a:p>
            <a:r>
              <a:rPr lang="en-US" dirty="0"/>
              <a:t>Hadley Wickham (RStudio)</a:t>
            </a:r>
          </a:p>
          <a:p>
            <a:r>
              <a:rPr lang="en-US" dirty="0"/>
              <a:t>Greg Wilson (RStudio)</a:t>
            </a:r>
          </a:p>
        </p:txBody>
      </p:sp>
      <p:sp>
        <p:nvSpPr>
          <p:cNvPr id="4" name="Slide Number Placeholder 3">
            <a:extLst>
              <a:ext uri="{FF2B5EF4-FFF2-40B4-BE49-F238E27FC236}">
                <a16:creationId xmlns:a16="http://schemas.microsoft.com/office/drawing/2014/main" id="{E06F703E-3B49-4893-9772-A8F666081C12}"/>
              </a:ext>
            </a:extLst>
          </p:cNvPr>
          <p:cNvSpPr>
            <a:spLocks noGrp="1"/>
          </p:cNvSpPr>
          <p:nvPr>
            <p:ph type="sldNum" sz="quarter" idx="12"/>
          </p:nvPr>
        </p:nvSpPr>
        <p:spPr/>
        <p:txBody>
          <a:bodyPr/>
          <a:lstStyle/>
          <a:p>
            <a:fld id="{6D95AE55-B5F4-483D-AEFF-E8059F5502F5}" type="slidenum">
              <a:rPr lang="en-US" smtClean="0"/>
              <a:t>104</a:t>
            </a:fld>
            <a:endParaRPr lang="en-US"/>
          </a:p>
        </p:txBody>
      </p:sp>
    </p:spTree>
    <p:extLst>
      <p:ext uri="{BB962C8B-B14F-4D97-AF65-F5344CB8AC3E}">
        <p14:creationId xmlns:p14="http://schemas.microsoft.com/office/powerpoint/2010/main" val="306684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08D6-0EB8-4FD5-B8C3-AC512B74A467}"/>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22CA1DBC-1D20-408D-9F2F-4D6DA053538E}"/>
              </a:ext>
            </a:extLst>
          </p:cNvPr>
          <p:cNvSpPr>
            <a:spLocks noGrp="1"/>
          </p:cNvSpPr>
          <p:nvPr>
            <p:ph idx="1"/>
          </p:nvPr>
        </p:nvSpPr>
        <p:spPr/>
        <p:txBody>
          <a:bodyPr/>
          <a:lstStyle/>
          <a:p>
            <a:r>
              <a:rPr lang="en-US" dirty="0"/>
              <a:t>R is both a software and a language</a:t>
            </a:r>
          </a:p>
          <a:p>
            <a:pPr lvl="1"/>
            <a:r>
              <a:rPr lang="en-US" dirty="0"/>
              <a:t>It is statistical in nature, and does NOT substitute for stat knowledge</a:t>
            </a:r>
          </a:p>
          <a:p>
            <a:r>
              <a:rPr lang="en-US" dirty="0"/>
              <a:t>As a language, R takes data and produces output: statistical test summary, graphical output (e.g., figures), lists of results, etc.</a:t>
            </a:r>
          </a:p>
          <a:p>
            <a:r>
              <a:rPr lang="en-US" dirty="0"/>
              <a:t>It is command-line based so all steps you take in analysis are documented </a:t>
            </a:r>
          </a:p>
        </p:txBody>
      </p:sp>
      <p:sp>
        <p:nvSpPr>
          <p:cNvPr id="5" name="Slide Number Placeholder 4">
            <a:extLst>
              <a:ext uri="{FF2B5EF4-FFF2-40B4-BE49-F238E27FC236}">
                <a16:creationId xmlns:a16="http://schemas.microsoft.com/office/drawing/2014/main" id="{5C31F9DD-4DF5-419F-B6DF-D2F0BC416DDD}"/>
              </a:ext>
            </a:extLst>
          </p:cNvPr>
          <p:cNvSpPr>
            <a:spLocks noGrp="1"/>
          </p:cNvSpPr>
          <p:nvPr>
            <p:ph type="sldNum" sz="quarter" idx="12"/>
          </p:nvPr>
        </p:nvSpPr>
        <p:spPr/>
        <p:txBody>
          <a:bodyPr/>
          <a:lstStyle/>
          <a:p>
            <a:fld id="{6D95AE55-B5F4-483D-AEFF-E8059F5502F5}" type="slidenum">
              <a:rPr lang="en-US" smtClean="0"/>
              <a:t>11</a:t>
            </a:fld>
            <a:endParaRPr lang="en-US"/>
          </a:p>
        </p:txBody>
      </p:sp>
    </p:spTree>
    <p:extLst>
      <p:ext uri="{BB962C8B-B14F-4D97-AF65-F5344CB8AC3E}">
        <p14:creationId xmlns:p14="http://schemas.microsoft.com/office/powerpoint/2010/main" val="739765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31E6-33F4-4207-8704-960A0C703911}"/>
              </a:ext>
            </a:extLst>
          </p:cNvPr>
          <p:cNvSpPr>
            <a:spLocks noGrp="1"/>
          </p:cNvSpPr>
          <p:nvPr>
            <p:ph type="title"/>
          </p:nvPr>
        </p:nvSpPr>
        <p:spPr/>
        <p:txBody>
          <a:bodyPr/>
          <a:lstStyle/>
          <a:p>
            <a:r>
              <a:rPr lang="en-US" dirty="0"/>
              <a:t>Why Use R?</a:t>
            </a:r>
          </a:p>
        </p:txBody>
      </p:sp>
      <p:sp>
        <p:nvSpPr>
          <p:cNvPr id="3" name="Content Placeholder 2">
            <a:extLst>
              <a:ext uri="{FF2B5EF4-FFF2-40B4-BE49-F238E27FC236}">
                <a16:creationId xmlns:a16="http://schemas.microsoft.com/office/drawing/2014/main" id="{1CABC467-47C7-41CB-A9DE-DF80FD1FA883}"/>
              </a:ext>
            </a:extLst>
          </p:cNvPr>
          <p:cNvSpPr>
            <a:spLocks noGrp="1"/>
          </p:cNvSpPr>
          <p:nvPr>
            <p:ph idx="1"/>
          </p:nvPr>
        </p:nvSpPr>
        <p:spPr/>
        <p:txBody>
          <a:bodyPr/>
          <a:lstStyle/>
          <a:p>
            <a:r>
              <a:rPr lang="en-US" dirty="0"/>
              <a:t>R is relatively simple to learn</a:t>
            </a:r>
          </a:p>
          <a:p>
            <a:r>
              <a:rPr lang="en-US" dirty="0"/>
              <a:t>Allows for reproducible research</a:t>
            </a:r>
          </a:p>
          <a:p>
            <a:pPr lvl="1"/>
            <a:r>
              <a:rPr lang="en-US" dirty="0"/>
              <a:t>“Saves” all your data manipulations in a file</a:t>
            </a:r>
          </a:p>
          <a:p>
            <a:r>
              <a:rPr lang="en-US" dirty="0"/>
              <a:t>Can program loops to do same thing many times, very quickly</a:t>
            </a:r>
          </a:p>
          <a:p>
            <a:r>
              <a:rPr lang="en-US" dirty="0"/>
              <a:t>Allows for very high-powered statistical modeling </a:t>
            </a:r>
          </a:p>
          <a:p>
            <a:pPr lvl="1"/>
            <a:r>
              <a:rPr lang="en-US" dirty="0"/>
              <a:t>“</a:t>
            </a:r>
            <a:r>
              <a:rPr lang="en-US" i="1" dirty="0"/>
              <a:t>If you can do the modeling in another program, you can do it in R</a:t>
            </a:r>
            <a:r>
              <a:rPr lang="en-US" dirty="0"/>
              <a:t>”</a:t>
            </a:r>
          </a:p>
          <a:p>
            <a:r>
              <a:rPr lang="en-US" dirty="0"/>
              <a:t>Three features (open-source, modular design, active community) allow for evolving features and constant advances</a:t>
            </a:r>
          </a:p>
        </p:txBody>
      </p:sp>
      <p:sp>
        <p:nvSpPr>
          <p:cNvPr id="4" name="Slide Number Placeholder 3">
            <a:extLst>
              <a:ext uri="{FF2B5EF4-FFF2-40B4-BE49-F238E27FC236}">
                <a16:creationId xmlns:a16="http://schemas.microsoft.com/office/drawing/2014/main" id="{3EF205E1-59FC-43D8-BE11-2C2777D8944A}"/>
              </a:ext>
            </a:extLst>
          </p:cNvPr>
          <p:cNvSpPr>
            <a:spLocks noGrp="1"/>
          </p:cNvSpPr>
          <p:nvPr>
            <p:ph type="sldNum" sz="quarter" idx="12"/>
          </p:nvPr>
        </p:nvSpPr>
        <p:spPr/>
        <p:txBody>
          <a:bodyPr/>
          <a:lstStyle/>
          <a:p>
            <a:fld id="{6D95AE55-B5F4-483D-AEFF-E8059F5502F5}" type="slidenum">
              <a:rPr lang="en-US" smtClean="0"/>
              <a:t>12</a:t>
            </a:fld>
            <a:endParaRPr lang="en-US"/>
          </a:p>
        </p:txBody>
      </p:sp>
    </p:spTree>
    <p:extLst>
      <p:ext uri="{BB962C8B-B14F-4D97-AF65-F5344CB8AC3E}">
        <p14:creationId xmlns:p14="http://schemas.microsoft.com/office/powerpoint/2010/main" val="3270629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6616-3636-47CC-AE8F-57AAE8A072C7}"/>
              </a:ext>
            </a:extLst>
          </p:cNvPr>
          <p:cNvSpPr>
            <a:spLocks noGrp="1"/>
          </p:cNvSpPr>
          <p:nvPr>
            <p:ph type="title"/>
          </p:nvPr>
        </p:nvSpPr>
        <p:spPr/>
        <p:txBody>
          <a:bodyPr/>
          <a:lstStyle/>
          <a:p>
            <a:r>
              <a:rPr lang="en-US" dirty="0"/>
              <a:t>Jargon</a:t>
            </a:r>
          </a:p>
        </p:txBody>
      </p:sp>
      <p:sp>
        <p:nvSpPr>
          <p:cNvPr id="3" name="Content Placeholder 2">
            <a:extLst>
              <a:ext uri="{FF2B5EF4-FFF2-40B4-BE49-F238E27FC236}">
                <a16:creationId xmlns:a16="http://schemas.microsoft.com/office/drawing/2014/main" id="{6E9E2D18-F881-40AA-92F0-14A70DEC3F8D}"/>
              </a:ext>
            </a:extLst>
          </p:cNvPr>
          <p:cNvSpPr>
            <a:spLocks noGrp="1"/>
          </p:cNvSpPr>
          <p:nvPr>
            <p:ph idx="1"/>
          </p:nvPr>
        </p:nvSpPr>
        <p:spPr>
          <a:xfrm>
            <a:off x="838200" y="1825625"/>
            <a:ext cx="10515600" cy="4823148"/>
          </a:xfrm>
        </p:spPr>
        <p:txBody>
          <a:bodyPr>
            <a:normAutofit/>
          </a:bodyPr>
          <a:lstStyle/>
          <a:p>
            <a:r>
              <a:rPr lang="en-US" b="1" i="1" dirty="0"/>
              <a:t>Console</a:t>
            </a:r>
            <a:r>
              <a:rPr lang="en-US" dirty="0"/>
              <a:t> – The bottom part of the program where you can enter code to be run and where executed code is shown</a:t>
            </a:r>
          </a:p>
          <a:p>
            <a:r>
              <a:rPr lang="en-US" b="1" i="1" dirty="0"/>
              <a:t>Line</a:t>
            </a:r>
            <a:r>
              <a:rPr lang="en-US" dirty="0"/>
              <a:t> – In the “script” section of RStudio each command (kind of like a complete sentence) has its own line. Lines must be complete bits of code otherwise they won’t evaluate (to wrap an incomplete chunk of code to the next line, it must end in a comma or something similar</a:t>
            </a:r>
          </a:p>
          <a:p>
            <a:r>
              <a:rPr lang="en-US" b="1" i="1" dirty="0"/>
              <a:t>Script</a:t>
            </a:r>
            <a:r>
              <a:rPr lang="en-US" dirty="0"/>
              <a:t> – A collection of lines of code saved to a file that can be run line by line, or all at once, usually the file extension is .R</a:t>
            </a:r>
          </a:p>
          <a:p>
            <a:pPr lvl="1"/>
            <a:r>
              <a:rPr lang="en-US" dirty="0"/>
              <a:t>If you want to save the code to use it again, you must save it in a script file</a:t>
            </a:r>
          </a:p>
        </p:txBody>
      </p:sp>
      <p:sp>
        <p:nvSpPr>
          <p:cNvPr id="4" name="Slide Number Placeholder 3">
            <a:extLst>
              <a:ext uri="{FF2B5EF4-FFF2-40B4-BE49-F238E27FC236}">
                <a16:creationId xmlns:a16="http://schemas.microsoft.com/office/drawing/2014/main" id="{4BCBCE40-787F-4E2A-BD47-19711A9B0EC9}"/>
              </a:ext>
            </a:extLst>
          </p:cNvPr>
          <p:cNvSpPr>
            <a:spLocks noGrp="1"/>
          </p:cNvSpPr>
          <p:nvPr>
            <p:ph type="sldNum" sz="quarter" idx="12"/>
          </p:nvPr>
        </p:nvSpPr>
        <p:spPr/>
        <p:txBody>
          <a:bodyPr/>
          <a:lstStyle/>
          <a:p>
            <a:fld id="{6D95AE55-B5F4-483D-AEFF-E8059F5502F5}" type="slidenum">
              <a:rPr lang="en-US" smtClean="0"/>
              <a:t>13</a:t>
            </a:fld>
            <a:endParaRPr lang="en-US"/>
          </a:p>
        </p:txBody>
      </p:sp>
    </p:spTree>
    <p:extLst>
      <p:ext uri="{BB962C8B-B14F-4D97-AF65-F5344CB8AC3E}">
        <p14:creationId xmlns:p14="http://schemas.microsoft.com/office/powerpoint/2010/main" val="321882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B329-B982-43C6-8BE4-522B21D7902A}"/>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8337819F-B243-4B43-836F-81B6B5CCED77}"/>
              </a:ext>
            </a:extLst>
          </p:cNvPr>
          <p:cNvSpPr>
            <a:spLocks noGrp="1"/>
          </p:cNvSpPr>
          <p:nvPr>
            <p:ph idx="1"/>
          </p:nvPr>
        </p:nvSpPr>
        <p:spPr/>
        <p:txBody>
          <a:bodyPr>
            <a:normAutofit/>
          </a:bodyPr>
          <a:lstStyle/>
          <a:p>
            <a:r>
              <a:rPr lang="en-US" b="1" i="1" dirty="0"/>
              <a:t>Function</a:t>
            </a:r>
            <a:r>
              <a:rPr lang="en-US" dirty="0"/>
              <a:t> – A set of commands that evaluates your data in a specific way. You can write your own function, or they can be provided via other packages</a:t>
            </a:r>
          </a:p>
          <a:p>
            <a:r>
              <a:rPr lang="en-US" b="1" i="1" dirty="0"/>
              <a:t>Argument</a:t>
            </a:r>
            <a:r>
              <a:rPr lang="en-US" dirty="0"/>
              <a:t> – In a function, this tells the function how to proceed</a:t>
            </a:r>
          </a:p>
          <a:p>
            <a:pPr lvl="1"/>
            <a:r>
              <a:rPr lang="en-US" dirty="0"/>
              <a:t>E.g., mean(data, </a:t>
            </a:r>
            <a:r>
              <a:rPr lang="en-US" b="1" dirty="0">
                <a:solidFill>
                  <a:srgbClr val="FF0000"/>
                </a:solidFill>
              </a:rPr>
              <a:t>na.rm = TRUE</a:t>
            </a:r>
            <a:r>
              <a:rPr lang="en-US" dirty="0"/>
              <a:t>) uses an argument to remove NAs</a:t>
            </a:r>
          </a:p>
          <a:p>
            <a:r>
              <a:rPr lang="en-US" b="1" i="1" dirty="0"/>
              <a:t>Package</a:t>
            </a:r>
            <a:r>
              <a:rPr lang="en-US" dirty="0"/>
              <a:t> – A group of new commands / functions  to extend the usability of your analysis. </a:t>
            </a:r>
          </a:p>
          <a:p>
            <a:r>
              <a:rPr lang="en-US" b="1" i="1" dirty="0"/>
              <a:t>Object</a:t>
            </a:r>
            <a:r>
              <a:rPr lang="en-US" dirty="0"/>
              <a:t> – When something is saved in R’s memory it is saved as a specific type of item, with certain properties </a:t>
            </a:r>
          </a:p>
          <a:p>
            <a:pPr lvl="1"/>
            <a:r>
              <a:rPr lang="en-US" dirty="0"/>
              <a:t>A common subset of these are “</a:t>
            </a:r>
            <a:r>
              <a:rPr lang="en-US" b="1" i="1" dirty="0"/>
              <a:t>variables</a:t>
            </a:r>
            <a:r>
              <a:rPr lang="en-US" dirty="0"/>
              <a:t>”</a:t>
            </a:r>
          </a:p>
          <a:p>
            <a:endParaRPr lang="en-US" dirty="0"/>
          </a:p>
        </p:txBody>
      </p:sp>
      <p:sp>
        <p:nvSpPr>
          <p:cNvPr id="4" name="Slide Number Placeholder 3">
            <a:extLst>
              <a:ext uri="{FF2B5EF4-FFF2-40B4-BE49-F238E27FC236}">
                <a16:creationId xmlns:a16="http://schemas.microsoft.com/office/drawing/2014/main" id="{E1E509DD-AFCF-4BAB-8214-28D53C3776A7}"/>
              </a:ext>
            </a:extLst>
          </p:cNvPr>
          <p:cNvSpPr>
            <a:spLocks noGrp="1"/>
          </p:cNvSpPr>
          <p:nvPr>
            <p:ph type="sldNum" sz="quarter" idx="12"/>
          </p:nvPr>
        </p:nvSpPr>
        <p:spPr/>
        <p:txBody>
          <a:bodyPr/>
          <a:lstStyle/>
          <a:p>
            <a:fld id="{6D95AE55-B5F4-483D-AEFF-E8059F5502F5}" type="slidenum">
              <a:rPr lang="en-US" smtClean="0"/>
              <a:t>14</a:t>
            </a:fld>
            <a:endParaRPr lang="en-US"/>
          </a:p>
        </p:txBody>
      </p:sp>
    </p:spTree>
    <p:extLst>
      <p:ext uri="{BB962C8B-B14F-4D97-AF65-F5344CB8AC3E}">
        <p14:creationId xmlns:p14="http://schemas.microsoft.com/office/powerpoint/2010/main" val="20711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0CCF-CAFA-40FE-9C89-FCF51AB47631}"/>
              </a:ext>
            </a:extLst>
          </p:cNvPr>
          <p:cNvSpPr>
            <a:spLocks noGrp="1"/>
          </p:cNvSpPr>
          <p:nvPr>
            <p:ph type="title"/>
          </p:nvPr>
        </p:nvSpPr>
        <p:spPr/>
        <p:txBody>
          <a:bodyPr/>
          <a:lstStyle/>
          <a:p>
            <a:r>
              <a:rPr lang="en-US" dirty="0"/>
              <a:t>Jargon cont.</a:t>
            </a:r>
          </a:p>
        </p:txBody>
      </p:sp>
      <p:sp>
        <p:nvSpPr>
          <p:cNvPr id="3" name="Content Placeholder 2">
            <a:extLst>
              <a:ext uri="{FF2B5EF4-FFF2-40B4-BE49-F238E27FC236}">
                <a16:creationId xmlns:a16="http://schemas.microsoft.com/office/drawing/2014/main" id="{026CA2B0-D4BF-4E76-9213-ABB75DF4A35F}"/>
              </a:ext>
            </a:extLst>
          </p:cNvPr>
          <p:cNvSpPr>
            <a:spLocks noGrp="1"/>
          </p:cNvSpPr>
          <p:nvPr>
            <p:ph idx="1"/>
          </p:nvPr>
        </p:nvSpPr>
        <p:spPr>
          <a:xfrm>
            <a:off x="838200" y="1825624"/>
            <a:ext cx="10515600" cy="4530725"/>
          </a:xfrm>
        </p:spPr>
        <p:txBody>
          <a:bodyPr>
            <a:normAutofit fontScale="92500" lnSpcReduction="10000"/>
          </a:bodyPr>
          <a:lstStyle/>
          <a:p>
            <a:r>
              <a:rPr lang="en-US" b="1" i="1" dirty="0" err="1"/>
              <a:t>Dataframe</a:t>
            </a:r>
            <a:r>
              <a:rPr lang="en-US" dirty="0"/>
              <a:t>: A group of rows and columns (like a spreadsheet). Each column has a specific structure type (TRUE/FALSE, integer, number, character, factor, </a:t>
            </a:r>
            <a:r>
              <a:rPr lang="en-US" dirty="0" err="1"/>
              <a:t>etc</a:t>
            </a:r>
            <a:r>
              <a:rPr lang="en-US" dirty="0"/>
              <a:t>). </a:t>
            </a:r>
          </a:p>
          <a:p>
            <a:r>
              <a:rPr lang="en-US" b="1" i="1" dirty="0"/>
              <a:t>Factor</a:t>
            </a:r>
            <a:r>
              <a:rPr lang="en-US" dirty="0"/>
              <a:t>: A type of variable that is a categorical grouping (“red” vs “blue”; “Treatment1” vs “Treatment2” vs “Treatment3”). </a:t>
            </a:r>
          </a:p>
          <a:p>
            <a:r>
              <a:rPr lang="en-US" dirty="0"/>
              <a:t>= equals sign sets something to a variable (by convention this is a static number, character, </a:t>
            </a:r>
            <a:r>
              <a:rPr lang="en-US" dirty="0" err="1"/>
              <a:t>etc</a:t>
            </a:r>
            <a:r>
              <a:rPr lang="en-US" dirty="0"/>
              <a:t>, not a </a:t>
            </a:r>
            <a:r>
              <a:rPr lang="en-US" dirty="0" err="1"/>
              <a:t>dataframe</a:t>
            </a:r>
            <a:r>
              <a:rPr lang="en-US" dirty="0"/>
              <a:t>)</a:t>
            </a:r>
          </a:p>
          <a:p>
            <a:r>
              <a:rPr lang="en-US" dirty="0"/>
              <a:t>&lt;- The “leftward arrow” sets the items to the right to be equal to the variable on the left. For example, x1 &lt;- </a:t>
            </a:r>
            <a:r>
              <a:rPr lang="en-US" dirty="0" err="1"/>
              <a:t>NewVariable</a:t>
            </a:r>
            <a:r>
              <a:rPr lang="en-US" dirty="0"/>
              <a:t> (We can use the rightward arrow too but this is less common)</a:t>
            </a:r>
          </a:p>
          <a:p>
            <a:r>
              <a:rPr lang="en-US" dirty="0"/>
              <a:t>c() Lowercase c means concatenate which groups a bunch of things together. For example, x1 &lt;- c(“New Variable1”, “New Variable2”)</a:t>
            </a:r>
          </a:p>
        </p:txBody>
      </p:sp>
      <p:sp>
        <p:nvSpPr>
          <p:cNvPr id="4" name="Slide Number Placeholder 3">
            <a:extLst>
              <a:ext uri="{FF2B5EF4-FFF2-40B4-BE49-F238E27FC236}">
                <a16:creationId xmlns:a16="http://schemas.microsoft.com/office/drawing/2014/main" id="{24782D2D-FB1B-4DF1-8910-A8428578CF71}"/>
              </a:ext>
            </a:extLst>
          </p:cNvPr>
          <p:cNvSpPr>
            <a:spLocks noGrp="1"/>
          </p:cNvSpPr>
          <p:nvPr>
            <p:ph type="sldNum" sz="quarter" idx="12"/>
          </p:nvPr>
        </p:nvSpPr>
        <p:spPr/>
        <p:txBody>
          <a:bodyPr/>
          <a:lstStyle/>
          <a:p>
            <a:fld id="{6D95AE55-B5F4-483D-AEFF-E8059F5502F5}" type="slidenum">
              <a:rPr lang="en-US" smtClean="0"/>
              <a:t>15</a:t>
            </a:fld>
            <a:endParaRPr lang="en-US"/>
          </a:p>
        </p:txBody>
      </p:sp>
    </p:spTree>
    <p:extLst>
      <p:ext uri="{BB962C8B-B14F-4D97-AF65-F5344CB8AC3E}">
        <p14:creationId xmlns:p14="http://schemas.microsoft.com/office/powerpoint/2010/main" val="1084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3EEA-2FB8-47D2-98DD-D66E81F80E86}"/>
              </a:ext>
            </a:extLst>
          </p:cNvPr>
          <p:cNvSpPr>
            <a:spLocks noGrp="1"/>
          </p:cNvSpPr>
          <p:nvPr>
            <p:ph type="title"/>
          </p:nvPr>
        </p:nvSpPr>
        <p:spPr/>
        <p:txBody>
          <a:bodyPr/>
          <a:lstStyle/>
          <a:p>
            <a:r>
              <a:rPr lang="en-US" dirty="0"/>
              <a:t>Even more Jargon</a:t>
            </a:r>
          </a:p>
        </p:txBody>
      </p:sp>
      <p:sp>
        <p:nvSpPr>
          <p:cNvPr id="3" name="Content Placeholder 2">
            <a:extLst>
              <a:ext uri="{FF2B5EF4-FFF2-40B4-BE49-F238E27FC236}">
                <a16:creationId xmlns:a16="http://schemas.microsoft.com/office/drawing/2014/main" id="{514A034E-D7F8-4F8C-998B-3D16D76E3856}"/>
              </a:ext>
            </a:extLst>
          </p:cNvPr>
          <p:cNvSpPr>
            <a:spLocks noGrp="1"/>
          </p:cNvSpPr>
          <p:nvPr>
            <p:ph idx="1"/>
          </p:nvPr>
        </p:nvSpPr>
        <p:spPr/>
        <p:txBody>
          <a:bodyPr/>
          <a:lstStyle/>
          <a:p>
            <a:r>
              <a:rPr lang="en-US" dirty="0"/>
              <a:t>[] square brackets mean selecting a subset</a:t>
            </a:r>
          </a:p>
          <a:p>
            <a:r>
              <a:rPr lang="en-US" dirty="0"/>
              <a:t>== To check if things are equal, you’ll need two equals signs together</a:t>
            </a:r>
          </a:p>
          <a:p>
            <a:r>
              <a:rPr lang="en-US" dirty="0"/>
              <a:t>!= To check if things are NOT equal, use this</a:t>
            </a:r>
          </a:p>
          <a:p>
            <a:pPr lvl="1"/>
            <a:r>
              <a:rPr lang="en-US" dirty="0"/>
              <a:t>(There are others that are used less commonly: &amp; means AND, | means OR, ! means NOT, %in% means in a list)</a:t>
            </a:r>
          </a:p>
          <a:p>
            <a:r>
              <a:rPr lang="en-US" dirty="0"/>
              <a:t>~ in base R the tilde usually means “regressed upon”</a:t>
            </a:r>
          </a:p>
          <a:p>
            <a:endParaRPr lang="en-US" dirty="0"/>
          </a:p>
        </p:txBody>
      </p:sp>
      <p:sp>
        <p:nvSpPr>
          <p:cNvPr id="4" name="Slide Number Placeholder 3">
            <a:extLst>
              <a:ext uri="{FF2B5EF4-FFF2-40B4-BE49-F238E27FC236}">
                <a16:creationId xmlns:a16="http://schemas.microsoft.com/office/drawing/2014/main" id="{84D106F0-A900-400C-9E7C-627857C675AB}"/>
              </a:ext>
            </a:extLst>
          </p:cNvPr>
          <p:cNvSpPr>
            <a:spLocks noGrp="1"/>
          </p:cNvSpPr>
          <p:nvPr>
            <p:ph type="sldNum" sz="quarter" idx="12"/>
          </p:nvPr>
        </p:nvSpPr>
        <p:spPr/>
        <p:txBody>
          <a:bodyPr/>
          <a:lstStyle/>
          <a:p>
            <a:fld id="{6D95AE55-B5F4-483D-AEFF-E8059F5502F5}" type="slidenum">
              <a:rPr lang="en-US" smtClean="0"/>
              <a:t>16</a:t>
            </a:fld>
            <a:endParaRPr lang="en-US"/>
          </a:p>
        </p:txBody>
      </p:sp>
    </p:spTree>
    <p:extLst>
      <p:ext uri="{BB962C8B-B14F-4D97-AF65-F5344CB8AC3E}">
        <p14:creationId xmlns:p14="http://schemas.microsoft.com/office/powerpoint/2010/main" val="2474515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0D75-9D57-41EC-828C-9BA7C612722B}"/>
              </a:ext>
            </a:extLst>
          </p:cNvPr>
          <p:cNvSpPr>
            <a:spLocks noGrp="1"/>
          </p:cNvSpPr>
          <p:nvPr>
            <p:ph type="title"/>
          </p:nvPr>
        </p:nvSpPr>
        <p:spPr/>
        <p:txBody>
          <a:bodyPr/>
          <a:lstStyle/>
          <a:p>
            <a:r>
              <a:rPr lang="en-US" dirty="0"/>
              <a:t>Jargon / basic commands</a:t>
            </a:r>
          </a:p>
        </p:txBody>
      </p:sp>
      <p:sp>
        <p:nvSpPr>
          <p:cNvPr id="3" name="Content Placeholder 2">
            <a:extLst>
              <a:ext uri="{FF2B5EF4-FFF2-40B4-BE49-F238E27FC236}">
                <a16:creationId xmlns:a16="http://schemas.microsoft.com/office/drawing/2014/main" id="{1DA73832-D198-422E-99EA-075232EDFCD5}"/>
              </a:ext>
            </a:extLst>
          </p:cNvPr>
          <p:cNvSpPr>
            <a:spLocks noGrp="1"/>
          </p:cNvSpPr>
          <p:nvPr>
            <p:ph idx="1"/>
          </p:nvPr>
        </p:nvSpPr>
        <p:spPr/>
        <p:txBody>
          <a:bodyPr>
            <a:normAutofit fontScale="92500" lnSpcReduction="20000"/>
          </a:bodyPr>
          <a:lstStyle/>
          <a:p>
            <a:r>
              <a:rPr lang="en-US" dirty="0"/>
              <a:t>rm() removes a variable from your workspace</a:t>
            </a:r>
          </a:p>
          <a:p>
            <a:r>
              <a:rPr lang="en-US" dirty="0"/>
              <a:t>str() inspects the structure of a variable</a:t>
            </a:r>
          </a:p>
          <a:p>
            <a:r>
              <a:rPr lang="en-US" dirty="0"/>
              <a:t>$ selects a particular column of a </a:t>
            </a:r>
            <a:r>
              <a:rPr lang="en-US" dirty="0" err="1"/>
              <a:t>dataframe</a:t>
            </a:r>
            <a:r>
              <a:rPr lang="en-US" dirty="0"/>
              <a:t> (e.g., dataframename$col1)</a:t>
            </a:r>
          </a:p>
          <a:p>
            <a:r>
              <a:rPr lang="en-US" dirty="0" err="1"/>
              <a:t>packagename</a:t>
            </a:r>
            <a:r>
              <a:rPr lang="en-US" dirty="0"/>
              <a:t>::</a:t>
            </a:r>
            <a:r>
              <a:rPr lang="en-US" dirty="0" err="1"/>
              <a:t>packagefunction</a:t>
            </a:r>
            <a:r>
              <a:rPr lang="en-US" dirty="0"/>
              <a:t>() calls a function from that package </a:t>
            </a:r>
          </a:p>
          <a:p>
            <a:pPr lvl="1"/>
            <a:r>
              <a:rPr lang="en-US" dirty="0"/>
              <a:t>(in the uncommon event you need to call a function without loading the package; maybe there was the same function name in two packages). </a:t>
            </a:r>
          </a:p>
          <a:p>
            <a:r>
              <a:rPr lang="en-US" dirty="0"/>
              <a:t># makes a comment, noting to R to not run anything on this line to the right </a:t>
            </a:r>
          </a:p>
          <a:p>
            <a:pPr marL="0" indent="0">
              <a:buNone/>
            </a:pPr>
            <a:r>
              <a:rPr lang="en-US" dirty="0"/>
              <a:t>	</a:t>
            </a:r>
            <a:r>
              <a:rPr lang="en-US" sz="1900" dirty="0">
                <a:latin typeface="Consolas" panose="020B0609020204030204" pitchFamily="49" charset="0"/>
              </a:rPr>
              <a:t>&gt; print(“Hello!”) #This line only evaluates the Hello! part ignoring this</a:t>
            </a:r>
          </a:p>
          <a:p>
            <a:r>
              <a:rPr lang="en-US" dirty="0"/>
              <a:t>Other thoughts: Lines have to end with a comma, bracket, or similar. If you want your code to continue to the next line, you will need a comma at the end of a line</a:t>
            </a:r>
          </a:p>
        </p:txBody>
      </p:sp>
      <p:sp>
        <p:nvSpPr>
          <p:cNvPr id="4" name="Slide Number Placeholder 3">
            <a:extLst>
              <a:ext uri="{FF2B5EF4-FFF2-40B4-BE49-F238E27FC236}">
                <a16:creationId xmlns:a16="http://schemas.microsoft.com/office/drawing/2014/main" id="{00B1A3A0-EFE9-46C4-8627-FDE27A1F3F7B}"/>
              </a:ext>
            </a:extLst>
          </p:cNvPr>
          <p:cNvSpPr>
            <a:spLocks noGrp="1"/>
          </p:cNvSpPr>
          <p:nvPr>
            <p:ph type="sldNum" sz="quarter" idx="12"/>
          </p:nvPr>
        </p:nvSpPr>
        <p:spPr/>
        <p:txBody>
          <a:bodyPr/>
          <a:lstStyle/>
          <a:p>
            <a:fld id="{6D95AE55-B5F4-483D-AEFF-E8059F5502F5}" type="slidenum">
              <a:rPr lang="en-US" smtClean="0"/>
              <a:t>17</a:t>
            </a:fld>
            <a:endParaRPr lang="en-US"/>
          </a:p>
        </p:txBody>
      </p:sp>
    </p:spTree>
    <p:extLst>
      <p:ext uri="{BB962C8B-B14F-4D97-AF65-F5344CB8AC3E}">
        <p14:creationId xmlns:p14="http://schemas.microsoft.com/office/powerpoint/2010/main" val="316148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406-3116-4B22-A957-DC07FA78EDD3}"/>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001A1F59-3E53-4B25-8126-1C01B9D98FCE}"/>
              </a:ext>
            </a:extLst>
          </p:cNvPr>
          <p:cNvSpPr>
            <a:spLocks noGrp="1"/>
          </p:cNvSpPr>
          <p:nvPr>
            <p:ph idx="1"/>
          </p:nvPr>
        </p:nvSpPr>
        <p:spPr>
          <a:xfrm>
            <a:off x="838200" y="1825625"/>
            <a:ext cx="10515600" cy="3134368"/>
          </a:xfrm>
        </p:spPr>
        <p:txBody>
          <a:bodyPr/>
          <a:lstStyle/>
          <a:p>
            <a:r>
              <a:rPr lang="en-US" dirty="0"/>
              <a:t>RStudio is a popular program that runs on top of R</a:t>
            </a:r>
          </a:p>
          <a:p>
            <a:pPr lvl="1"/>
            <a:r>
              <a:rPr lang="en-US" dirty="0"/>
              <a:t>There are other “IDEs” to use but this is the best suited to R</a:t>
            </a:r>
          </a:p>
          <a:p>
            <a:r>
              <a:rPr lang="en-US" dirty="0"/>
              <a:t>It is HIGHLY recommended to just use this</a:t>
            </a:r>
          </a:p>
          <a:p>
            <a:pPr lvl="1"/>
            <a:r>
              <a:rPr lang="en-US" dirty="0"/>
              <a:t>I will not show or use the base program R today</a:t>
            </a:r>
          </a:p>
          <a:p>
            <a:r>
              <a:rPr lang="en-US" dirty="0"/>
              <a:t>Allows for more powerful features and is much more user friendly</a:t>
            </a:r>
          </a:p>
          <a:p>
            <a:r>
              <a:rPr lang="en-US" dirty="0"/>
              <a:t>Downsides: None until you’re a world-class expert </a:t>
            </a:r>
          </a:p>
        </p:txBody>
      </p:sp>
      <p:sp>
        <p:nvSpPr>
          <p:cNvPr id="4" name="Slide Number Placeholder 3">
            <a:extLst>
              <a:ext uri="{FF2B5EF4-FFF2-40B4-BE49-F238E27FC236}">
                <a16:creationId xmlns:a16="http://schemas.microsoft.com/office/drawing/2014/main" id="{E15CDFB3-1348-4483-B383-C8955C4D7E57}"/>
              </a:ext>
            </a:extLst>
          </p:cNvPr>
          <p:cNvSpPr>
            <a:spLocks noGrp="1"/>
          </p:cNvSpPr>
          <p:nvPr>
            <p:ph type="sldNum" sz="quarter" idx="12"/>
          </p:nvPr>
        </p:nvSpPr>
        <p:spPr/>
        <p:txBody>
          <a:bodyPr/>
          <a:lstStyle/>
          <a:p>
            <a:fld id="{6D95AE55-B5F4-483D-AEFF-E8059F5502F5}" type="slidenum">
              <a:rPr lang="en-US" smtClean="0"/>
              <a:t>18</a:t>
            </a:fld>
            <a:endParaRPr lang="en-US"/>
          </a:p>
        </p:txBody>
      </p:sp>
      <p:pic>
        <p:nvPicPr>
          <p:cNvPr id="7" name="Picture 6" descr="A close up of a sign&#10;&#10;Description automatically generated">
            <a:extLst>
              <a:ext uri="{FF2B5EF4-FFF2-40B4-BE49-F238E27FC236}">
                <a16:creationId xmlns:a16="http://schemas.microsoft.com/office/drawing/2014/main" id="{E3BEE39B-0186-41CA-AA88-36C45C907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207" y="4639348"/>
            <a:ext cx="5409393" cy="1899564"/>
          </a:xfrm>
          <a:prstGeom prst="rect">
            <a:avLst/>
          </a:prstGeom>
        </p:spPr>
      </p:pic>
    </p:spTree>
    <p:extLst>
      <p:ext uri="{BB962C8B-B14F-4D97-AF65-F5344CB8AC3E}">
        <p14:creationId xmlns:p14="http://schemas.microsoft.com/office/powerpoint/2010/main" val="189708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3818-F8FD-45EF-BBA7-CB82AF6DED0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06E70453-8E3A-4448-8EA7-4D6F6DA329AF}"/>
              </a:ext>
            </a:extLst>
          </p:cNvPr>
          <p:cNvSpPr>
            <a:spLocks noGrp="1"/>
          </p:cNvSpPr>
          <p:nvPr>
            <p:ph idx="1"/>
          </p:nvPr>
        </p:nvSpPr>
        <p:spPr>
          <a:xfrm>
            <a:off x="838200" y="1825625"/>
            <a:ext cx="5503606" cy="4351338"/>
          </a:xfrm>
        </p:spPr>
        <p:txBody>
          <a:bodyPr>
            <a:normAutofit fontScale="92500"/>
          </a:bodyPr>
          <a:lstStyle/>
          <a:p>
            <a:pPr marL="0" indent="0">
              <a:buNone/>
            </a:pPr>
            <a:r>
              <a:rPr lang="en-US" dirty="0"/>
              <a:t>You’ll see 4 panes. By default they are: </a:t>
            </a:r>
          </a:p>
          <a:p>
            <a:pPr>
              <a:buFontTx/>
              <a:buChar char="-"/>
            </a:pPr>
            <a:r>
              <a:rPr lang="en-US" b="1" i="1" dirty="0"/>
              <a:t>Script editor</a:t>
            </a:r>
            <a:r>
              <a:rPr lang="en-US" dirty="0"/>
              <a:t> in top left where you can write code before evaluating it, </a:t>
            </a:r>
          </a:p>
          <a:p>
            <a:pPr>
              <a:buFontTx/>
              <a:buChar char="-"/>
            </a:pPr>
            <a:r>
              <a:rPr lang="en-US" b="1" i="1" dirty="0"/>
              <a:t>Console</a:t>
            </a:r>
            <a:r>
              <a:rPr lang="en-US" dirty="0"/>
              <a:t> in bottom left where code is evaluated and output is seen,</a:t>
            </a:r>
          </a:p>
          <a:p>
            <a:pPr>
              <a:buFontTx/>
              <a:buChar char="-"/>
            </a:pPr>
            <a:r>
              <a:rPr lang="en-US" b="1" i="1" dirty="0"/>
              <a:t>Environment</a:t>
            </a:r>
            <a:r>
              <a:rPr lang="en-US" dirty="0"/>
              <a:t> in top right where you can see variables/</a:t>
            </a:r>
            <a:r>
              <a:rPr lang="en-US" dirty="0" err="1"/>
              <a:t>dataframes</a:t>
            </a:r>
            <a:r>
              <a:rPr lang="en-US" dirty="0"/>
              <a:t> (click on them to open up and view them!),</a:t>
            </a:r>
          </a:p>
          <a:p>
            <a:pPr>
              <a:buFontTx/>
              <a:buChar char="-"/>
            </a:pPr>
            <a:r>
              <a:rPr lang="en-US" b="1" i="1" dirty="0"/>
              <a:t>Plot/Help </a:t>
            </a:r>
            <a:r>
              <a:rPr lang="en-US" dirty="0"/>
              <a:t>area in bottom right. </a:t>
            </a:r>
          </a:p>
          <a:p>
            <a:endParaRPr lang="en-US" dirty="0"/>
          </a:p>
        </p:txBody>
      </p:sp>
      <p:sp>
        <p:nvSpPr>
          <p:cNvPr id="4" name="Slide Number Placeholder 3">
            <a:extLst>
              <a:ext uri="{FF2B5EF4-FFF2-40B4-BE49-F238E27FC236}">
                <a16:creationId xmlns:a16="http://schemas.microsoft.com/office/drawing/2014/main" id="{62B8A37B-AF31-4F6E-8C57-735CB0C08AC8}"/>
              </a:ext>
            </a:extLst>
          </p:cNvPr>
          <p:cNvSpPr>
            <a:spLocks noGrp="1"/>
          </p:cNvSpPr>
          <p:nvPr>
            <p:ph type="sldNum" sz="quarter" idx="12"/>
          </p:nvPr>
        </p:nvSpPr>
        <p:spPr/>
        <p:txBody>
          <a:bodyPr/>
          <a:lstStyle/>
          <a:p>
            <a:fld id="{6D95AE55-B5F4-483D-AEFF-E8059F5502F5}" type="slidenum">
              <a:rPr lang="en-US" smtClean="0"/>
              <a:t>19</a:t>
            </a:fld>
            <a:endParaRPr lang="en-US"/>
          </a:p>
        </p:txBody>
      </p:sp>
      <p:pic>
        <p:nvPicPr>
          <p:cNvPr id="1026" name="Picture 2">
            <a:extLst>
              <a:ext uri="{FF2B5EF4-FFF2-40B4-BE49-F238E27FC236}">
                <a16:creationId xmlns:a16="http://schemas.microsoft.com/office/drawing/2014/main" id="{F4504242-8FE8-490D-9048-34E7D44E6F9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60288" y="1690688"/>
            <a:ext cx="5620351" cy="36535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11E0C-93F6-40A2-AAE0-35A7B116D6E5}"/>
              </a:ext>
            </a:extLst>
          </p:cNvPr>
          <p:cNvSpPr txBox="1"/>
          <p:nvPr/>
        </p:nvSpPr>
        <p:spPr>
          <a:xfrm>
            <a:off x="6676103" y="5624052"/>
            <a:ext cx="5014452" cy="584775"/>
          </a:xfrm>
          <a:prstGeom prst="rect">
            <a:avLst/>
          </a:prstGeom>
          <a:noFill/>
        </p:spPr>
        <p:txBody>
          <a:bodyPr wrap="square" rtlCol="0">
            <a:spAutoFit/>
          </a:bodyPr>
          <a:lstStyle/>
          <a:p>
            <a:r>
              <a:rPr lang="en-US" sz="1600" dirty="0"/>
              <a:t>gif: https://www.pipinghotdata.com/posts/2020-09-07-introducing-the-rstudio-ide-and-r-markdown/</a:t>
            </a:r>
          </a:p>
        </p:txBody>
      </p:sp>
    </p:spTree>
    <p:extLst>
      <p:ext uri="{BB962C8B-B14F-4D97-AF65-F5344CB8AC3E}">
        <p14:creationId xmlns:p14="http://schemas.microsoft.com/office/powerpoint/2010/main" val="711052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p:txBody>
          <a:bodyPr/>
          <a:lstStyle/>
          <a:p>
            <a:r>
              <a:rPr lang="en-US" dirty="0"/>
              <a:t>By the end of this “class” you will be familiar with the basics of R</a:t>
            </a:r>
          </a:p>
          <a:p>
            <a:pPr lvl="1"/>
            <a:r>
              <a:rPr lang="en-US" dirty="0"/>
              <a:t>Hopefully, you’ll be familiar enough to read it, and can use these slides as a reference when you write</a:t>
            </a:r>
          </a:p>
          <a:p>
            <a:r>
              <a:rPr lang="en-US" dirty="0"/>
              <a:t>Don’t get bogged down in the details or try to memorize everything, this is a language after all. </a:t>
            </a:r>
          </a:p>
          <a:p>
            <a:r>
              <a:rPr lang="en-US" dirty="0"/>
              <a:t>We will run through some things together and then you can run through some of it on your own later</a:t>
            </a:r>
          </a:p>
        </p:txBody>
      </p:sp>
      <p:sp>
        <p:nvSpPr>
          <p:cNvPr id="4" name="Slide Number Placeholder 3">
            <a:extLst>
              <a:ext uri="{FF2B5EF4-FFF2-40B4-BE49-F238E27FC236}">
                <a16:creationId xmlns:a16="http://schemas.microsoft.com/office/drawing/2014/main" id="{AEB161AA-7EF3-4528-8894-D1DFBA8FC2F3}"/>
              </a:ext>
            </a:extLst>
          </p:cNvPr>
          <p:cNvSpPr>
            <a:spLocks noGrp="1"/>
          </p:cNvSpPr>
          <p:nvPr>
            <p:ph type="sldNum" sz="quarter" idx="12"/>
          </p:nvPr>
        </p:nvSpPr>
        <p:spPr/>
        <p:txBody>
          <a:bodyPr/>
          <a:lstStyle/>
          <a:p>
            <a:fld id="{6D95AE55-B5F4-483D-AEFF-E8059F5502F5}" type="slidenum">
              <a:rPr lang="en-US" smtClean="0"/>
              <a:t>2</a:t>
            </a:fld>
            <a:endParaRPr lang="en-US"/>
          </a:p>
        </p:txBody>
      </p:sp>
    </p:spTree>
    <p:extLst>
      <p:ext uri="{BB962C8B-B14F-4D97-AF65-F5344CB8AC3E}">
        <p14:creationId xmlns:p14="http://schemas.microsoft.com/office/powerpoint/2010/main" val="13186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cont.</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lstStyle/>
          <a:p>
            <a:r>
              <a:rPr lang="en-US" dirty="0"/>
              <a:t>Workspace</a:t>
            </a:r>
          </a:p>
          <a:p>
            <a:r>
              <a:rPr lang="en-US" dirty="0"/>
              <a:t>Projects</a:t>
            </a:r>
          </a:p>
          <a:p>
            <a:r>
              <a:rPr lang="en-US" dirty="0"/>
              <a:t>Session</a:t>
            </a:r>
          </a:p>
          <a:p>
            <a:endParaRPr lang="en-US" dirty="0"/>
          </a:p>
          <a:p>
            <a:endParaRPr lang="en-US" dirty="0"/>
          </a:p>
        </p:txBody>
      </p:sp>
      <p:sp>
        <p:nvSpPr>
          <p:cNvPr id="4" name="Slide Number Placeholder 3">
            <a:extLst>
              <a:ext uri="{FF2B5EF4-FFF2-40B4-BE49-F238E27FC236}">
                <a16:creationId xmlns:a16="http://schemas.microsoft.com/office/drawing/2014/main" id="{9EDF9600-D4C9-416A-AEDA-EEEF7A3343DD}"/>
              </a:ext>
            </a:extLst>
          </p:cNvPr>
          <p:cNvSpPr>
            <a:spLocks noGrp="1"/>
          </p:cNvSpPr>
          <p:nvPr>
            <p:ph type="sldNum" sz="quarter" idx="12"/>
          </p:nvPr>
        </p:nvSpPr>
        <p:spPr/>
        <p:txBody>
          <a:bodyPr/>
          <a:lstStyle/>
          <a:p>
            <a:fld id="{6D95AE55-B5F4-483D-AEFF-E8059F5502F5}" type="slidenum">
              <a:rPr lang="en-US" smtClean="0"/>
              <a:t>20</a:t>
            </a:fld>
            <a:endParaRPr lang="en-US"/>
          </a:p>
        </p:txBody>
      </p:sp>
    </p:spTree>
    <p:extLst>
      <p:ext uri="{BB962C8B-B14F-4D97-AF65-F5344CB8AC3E}">
        <p14:creationId xmlns:p14="http://schemas.microsoft.com/office/powerpoint/2010/main" val="2809017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9A31-5332-490F-97B4-64052D1A5902}"/>
              </a:ext>
            </a:extLst>
          </p:cNvPr>
          <p:cNvSpPr>
            <a:spLocks noGrp="1"/>
          </p:cNvSpPr>
          <p:nvPr>
            <p:ph type="title"/>
          </p:nvPr>
        </p:nvSpPr>
        <p:spPr/>
        <p:txBody>
          <a:bodyPr/>
          <a:lstStyle/>
          <a:p>
            <a:r>
              <a:rPr lang="en-US" dirty="0"/>
              <a:t>RStudio</a:t>
            </a:r>
          </a:p>
        </p:txBody>
      </p:sp>
      <p:sp>
        <p:nvSpPr>
          <p:cNvPr id="3" name="Content Placeholder 2">
            <a:extLst>
              <a:ext uri="{FF2B5EF4-FFF2-40B4-BE49-F238E27FC236}">
                <a16:creationId xmlns:a16="http://schemas.microsoft.com/office/drawing/2014/main" id="{5978377A-E30C-455C-B887-5A6CFF8FED32}"/>
              </a:ext>
            </a:extLst>
          </p:cNvPr>
          <p:cNvSpPr>
            <a:spLocks noGrp="1"/>
          </p:cNvSpPr>
          <p:nvPr>
            <p:ph idx="1"/>
          </p:nvPr>
        </p:nvSpPr>
        <p:spPr>
          <a:xfrm>
            <a:off x="838200" y="1688122"/>
            <a:ext cx="10515600" cy="4803113"/>
          </a:xfrm>
        </p:spPr>
        <p:txBody>
          <a:bodyPr>
            <a:normAutofit/>
          </a:bodyPr>
          <a:lstStyle/>
          <a:p>
            <a:r>
              <a:rPr lang="en-US" dirty="0"/>
              <a:t>Let’s familiarize ourselves with RStudio</a:t>
            </a:r>
          </a:p>
          <a:p>
            <a:pPr lvl="1"/>
            <a:r>
              <a:rPr lang="en-US" dirty="0"/>
              <a:t>You are unfortunately learning two things at once: the new-to-you program RStudio and the R language</a:t>
            </a:r>
          </a:p>
          <a:p>
            <a:r>
              <a:rPr lang="en-US" dirty="0"/>
              <a:t>I’ll show you how to use RStudio and we’ll review the basics of the program. You can watch my screen and/or run the lines yourselves. We’ll assess ADF&amp;G data that you use</a:t>
            </a:r>
          </a:p>
          <a:p>
            <a:r>
              <a:rPr lang="en-US" dirty="0"/>
              <a:t>Ask questions in the chat or interrupt. PLEASE!</a:t>
            </a:r>
          </a:p>
          <a:p>
            <a:r>
              <a:rPr lang="en-US" dirty="0"/>
              <a:t>Later, revisit the script on your own. Consider modifying lines</a:t>
            </a:r>
          </a:p>
          <a:p>
            <a:pPr lvl="1"/>
            <a:r>
              <a:rPr lang="en-US" dirty="0"/>
              <a:t>Read the comments then run the line (“Run” or </a:t>
            </a:r>
            <a:r>
              <a:rPr lang="en-US" dirty="0" err="1"/>
              <a:t>ctrl+Enter</a:t>
            </a:r>
            <a:r>
              <a:rPr lang="en-US" dirty="0"/>
              <a:t>)</a:t>
            </a:r>
          </a:p>
          <a:p>
            <a:pPr lvl="1"/>
            <a:r>
              <a:rPr lang="en-US" dirty="0"/>
              <a:t>Go slow, it isn’t a race</a:t>
            </a:r>
          </a:p>
          <a:p>
            <a:pPr lvl="1"/>
            <a:r>
              <a:rPr lang="en-US" dirty="0"/>
              <a:t>Ask yourself </a:t>
            </a:r>
            <a:r>
              <a:rPr lang="en-US" i="1" dirty="0"/>
              <a:t>why </a:t>
            </a:r>
            <a:r>
              <a:rPr lang="en-US" dirty="0"/>
              <a:t>something works or fails</a:t>
            </a:r>
          </a:p>
        </p:txBody>
      </p:sp>
      <p:sp>
        <p:nvSpPr>
          <p:cNvPr id="4" name="Slide Number Placeholder 3">
            <a:extLst>
              <a:ext uri="{FF2B5EF4-FFF2-40B4-BE49-F238E27FC236}">
                <a16:creationId xmlns:a16="http://schemas.microsoft.com/office/drawing/2014/main" id="{F4DD7783-873C-4FC0-9BFC-FCB9789549EF}"/>
              </a:ext>
            </a:extLst>
          </p:cNvPr>
          <p:cNvSpPr>
            <a:spLocks noGrp="1"/>
          </p:cNvSpPr>
          <p:nvPr>
            <p:ph type="sldNum" sz="quarter" idx="12"/>
          </p:nvPr>
        </p:nvSpPr>
        <p:spPr/>
        <p:txBody>
          <a:bodyPr/>
          <a:lstStyle/>
          <a:p>
            <a:fld id="{6D95AE55-B5F4-483D-AEFF-E8059F5502F5}" type="slidenum">
              <a:rPr lang="en-US" smtClean="0"/>
              <a:t>21</a:t>
            </a:fld>
            <a:endParaRPr lang="en-US"/>
          </a:p>
        </p:txBody>
      </p:sp>
    </p:spTree>
    <p:extLst>
      <p:ext uri="{BB962C8B-B14F-4D97-AF65-F5344CB8AC3E}">
        <p14:creationId xmlns:p14="http://schemas.microsoft.com/office/powerpoint/2010/main" val="8529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199-FEFA-48C9-B2D4-50E92F39F863}"/>
              </a:ext>
            </a:extLst>
          </p:cNvPr>
          <p:cNvSpPr>
            <a:spLocks noGrp="1"/>
          </p:cNvSpPr>
          <p:nvPr>
            <p:ph type="title"/>
          </p:nvPr>
        </p:nvSpPr>
        <p:spPr/>
        <p:txBody>
          <a:bodyPr/>
          <a:lstStyle/>
          <a:p>
            <a:r>
              <a:rPr lang="en-US" dirty="0"/>
              <a:t>RStudio Summary</a:t>
            </a:r>
          </a:p>
        </p:txBody>
      </p:sp>
      <p:sp>
        <p:nvSpPr>
          <p:cNvPr id="3" name="Content Placeholder 2">
            <a:extLst>
              <a:ext uri="{FF2B5EF4-FFF2-40B4-BE49-F238E27FC236}">
                <a16:creationId xmlns:a16="http://schemas.microsoft.com/office/drawing/2014/main" id="{43D43A62-1652-40C1-9E53-7EAECB20B311}"/>
              </a:ext>
            </a:extLst>
          </p:cNvPr>
          <p:cNvSpPr>
            <a:spLocks noGrp="1"/>
          </p:cNvSpPr>
          <p:nvPr>
            <p:ph idx="1"/>
          </p:nvPr>
        </p:nvSpPr>
        <p:spPr/>
        <p:txBody>
          <a:bodyPr>
            <a:normAutofit lnSpcReduction="10000"/>
          </a:bodyPr>
          <a:lstStyle/>
          <a:p>
            <a:pPr marL="0" indent="0">
              <a:buNone/>
            </a:pPr>
            <a:r>
              <a:rPr lang="en-US" b="1" u="sng" dirty="0"/>
              <a:t>What we just learned</a:t>
            </a:r>
          </a:p>
          <a:p>
            <a:r>
              <a:rPr lang="en-US" dirty="0"/>
              <a:t>How to open a R project</a:t>
            </a:r>
          </a:p>
          <a:p>
            <a:r>
              <a:rPr lang="en-US" dirty="0"/>
              <a:t>4 panes in RStudio</a:t>
            </a:r>
          </a:p>
          <a:p>
            <a:r>
              <a:rPr lang="en-US" dirty="0"/>
              <a:t>How to run a line</a:t>
            </a:r>
          </a:p>
          <a:p>
            <a:r>
              <a:rPr lang="en-US" dirty="0"/>
              <a:t>Difference between script &amp; console</a:t>
            </a:r>
          </a:p>
          <a:p>
            <a:r>
              <a:rPr lang="en-US" dirty="0"/>
              <a:t>Autocomplete for functions</a:t>
            </a:r>
          </a:p>
          <a:p>
            <a:r>
              <a:rPr lang="en-US" dirty="0"/>
              <a:t>Highlighting a word</a:t>
            </a:r>
          </a:p>
          <a:p>
            <a:r>
              <a:rPr lang="en-US" dirty="0"/>
              <a:t>Help</a:t>
            </a:r>
          </a:p>
          <a:p>
            <a:r>
              <a:rPr lang="en-US" dirty="0"/>
              <a:t>Viewing a </a:t>
            </a:r>
            <a:r>
              <a:rPr lang="en-US" dirty="0" err="1"/>
              <a:t>dataframe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0A82A11-6434-40F6-862F-DACD0180D393}"/>
              </a:ext>
            </a:extLst>
          </p:cNvPr>
          <p:cNvSpPr>
            <a:spLocks noGrp="1"/>
          </p:cNvSpPr>
          <p:nvPr>
            <p:ph type="sldNum" sz="quarter" idx="12"/>
          </p:nvPr>
        </p:nvSpPr>
        <p:spPr/>
        <p:txBody>
          <a:bodyPr/>
          <a:lstStyle/>
          <a:p>
            <a:fld id="{6D95AE55-B5F4-483D-AEFF-E8059F5502F5}" type="slidenum">
              <a:rPr lang="en-US" smtClean="0"/>
              <a:t>22</a:t>
            </a:fld>
            <a:endParaRPr lang="en-US"/>
          </a:p>
        </p:txBody>
      </p:sp>
    </p:spTree>
    <p:extLst>
      <p:ext uri="{BB962C8B-B14F-4D97-AF65-F5344CB8AC3E}">
        <p14:creationId xmlns:p14="http://schemas.microsoft.com/office/powerpoint/2010/main" val="222363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CB94-06F8-4CB7-8986-9F3DED090D53}"/>
              </a:ext>
            </a:extLst>
          </p:cNvPr>
          <p:cNvSpPr>
            <a:spLocks noGrp="1"/>
          </p:cNvSpPr>
          <p:nvPr>
            <p:ph type="title"/>
          </p:nvPr>
        </p:nvSpPr>
        <p:spPr/>
        <p:txBody>
          <a:bodyPr/>
          <a:lstStyle/>
          <a:p>
            <a:r>
              <a:rPr lang="en-US" sz="6000" b="1" dirty="0"/>
              <a:t>2 – The Basics of Programming</a:t>
            </a:r>
            <a:endParaRPr lang="en-US" dirty="0"/>
          </a:p>
        </p:txBody>
      </p:sp>
      <p:sp>
        <p:nvSpPr>
          <p:cNvPr id="3" name="Text Placeholder 2">
            <a:extLst>
              <a:ext uri="{FF2B5EF4-FFF2-40B4-BE49-F238E27FC236}">
                <a16:creationId xmlns:a16="http://schemas.microsoft.com/office/drawing/2014/main" id="{ED5DFB14-4E9B-40AD-AC23-D947BD06E4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678454-C2C7-43A2-BF1B-A5C080773478}"/>
              </a:ext>
            </a:extLst>
          </p:cNvPr>
          <p:cNvSpPr>
            <a:spLocks noGrp="1"/>
          </p:cNvSpPr>
          <p:nvPr>
            <p:ph type="sldNum" sz="quarter" idx="12"/>
          </p:nvPr>
        </p:nvSpPr>
        <p:spPr/>
        <p:txBody>
          <a:bodyPr/>
          <a:lstStyle/>
          <a:p>
            <a:fld id="{6D95AE55-B5F4-483D-AEFF-E8059F5502F5}" type="slidenum">
              <a:rPr lang="en-US" smtClean="0"/>
              <a:t>23</a:t>
            </a:fld>
            <a:endParaRPr lang="en-US"/>
          </a:p>
        </p:txBody>
      </p:sp>
    </p:spTree>
    <p:extLst>
      <p:ext uri="{BB962C8B-B14F-4D97-AF65-F5344CB8AC3E}">
        <p14:creationId xmlns:p14="http://schemas.microsoft.com/office/powerpoint/2010/main" val="352571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10676860" cy="4667251"/>
          </a:xfrm>
        </p:spPr>
        <p:txBody>
          <a:bodyPr>
            <a:noAutofit/>
          </a:bodyPr>
          <a:lstStyle/>
          <a:p>
            <a:pPr marL="0" indent="0">
              <a:buNone/>
            </a:pPr>
            <a:r>
              <a:rPr lang="en-US" sz="3600" dirty="0"/>
              <a:t>If you use R, you WILL get errors</a:t>
            </a:r>
          </a:p>
          <a:p>
            <a:pPr marL="0" indent="0">
              <a:buNone/>
            </a:pPr>
            <a:r>
              <a:rPr lang="en-US" sz="3600" dirty="0"/>
              <a:t>You’ll get errors every other line (I do!) and that is OK!</a:t>
            </a:r>
          </a:p>
          <a:p>
            <a:pPr marL="0" indent="0">
              <a:buNone/>
            </a:pPr>
            <a:endParaRPr lang="en-US" sz="3600" dirty="0"/>
          </a:p>
          <a:p>
            <a:pPr marL="0" indent="0">
              <a:buNone/>
            </a:pPr>
            <a:r>
              <a:rPr lang="en-US" sz="3600" dirty="0"/>
              <a:t>Don’t stress about an error, just find what the issue is</a:t>
            </a:r>
          </a:p>
          <a:p>
            <a:pPr marL="0" indent="0">
              <a:buNone/>
            </a:pPr>
            <a:endParaRPr lang="en-US" sz="3600" dirty="0"/>
          </a:p>
          <a:p>
            <a:pPr marL="0" indent="0">
              <a:buNone/>
            </a:pPr>
            <a:r>
              <a:rPr lang="en-US" sz="3600" dirty="0"/>
              <a:t>Errors don’t go away, you just get faster at solving them </a:t>
            </a:r>
            <a:r>
              <a:rPr lang="en-US" sz="3600" dirty="0">
                <a:sym typeface="Wingdings" panose="05000000000000000000" pitchFamily="2" charset="2"/>
              </a:rPr>
              <a:t></a:t>
            </a:r>
            <a:endParaRPr lang="en-US" sz="3600" dirty="0"/>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24</a:t>
            </a:fld>
            <a:endParaRPr lang="en-US"/>
          </a:p>
        </p:txBody>
      </p:sp>
    </p:spTree>
    <p:extLst>
      <p:ext uri="{BB962C8B-B14F-4D97-AF65-F5344CB8AC3E}">
        <p14:creationId xmlns:p14="http://schemas.microsoft.com/office/powerpoint/2010/main" val="18224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234C-A3FE-4CAA-96DA-C1EC24767CDB}"/>
              </a:ext>
            </a:extLst>
          </p:cNvPr>
          <p:cNvSpPr>
            <a:spLocks noGrp="1"/>
          </p:cNvSpPr>
          <p:nvPr>
            <p:ph type="title"/>
          </p:nvPr>
        </p:nvSpPr>
        <p:spPr/>
        <p:txBody>
          <a:bodyPr/>
          <a:lstStyle/>
          <a:p>
            <a:r>
              <a:rPr lang="en-US" dirty="0"/>
              <a:t>Basic Programming</a:t>
            </a:r>
          </a:p>
        </p:txBody>
      </p:sp>
      <p:sp>
        <p:nvSpPr>
          <p:cNvPr id="3" name="Content Placeholder 2">
            <a:extLst>
              <a:ext uri="{FF2B5EF4-FFF2-40B4-BE49-F238E27FC236}">
                <a16:creationId xmlns:a16="http://schemas.microsoft.com/office/drawing/2014/main" id="{8FC4338A-48E5-4E34-B651-CB9B1DF82EF6}"/>
              </a:ext>
            </a:extLst>
          </p:cNvPr>
          <p:cNvSpPr>
            <a:spLocks noGrp="1"/>
          </p:cNvSpPr>
          <p:nvPr>
            <p:ph idx="1"/>
          </p:nvPr>
        </p:nvSpPr>
        <p:spPr>
          <a:xfrm>
            <a:off x="743669" y="1825625"/>
            <a:ext cx="5225511" cy="4667250"/>
          </a:xfrm>
        </p:spPr>
        <p:txBody>
          <a:bodyPr/>
          <a:lstStyle/>
          <a:p>
            <a:r>
              <a:rPr lang="en-US" dirty="0"/>
              <a:t>To set objects we use “=“ or “&lt;-”. By convention, use equals for setting variables that don’t change (x=5) and the arrow for everything more complex</a:t>
            </a:r>
          </a:p>
          <a:p>
            <a:r>
              <a:rPr lang="en-US" dirty="0"/>
              <a:t>You re-write over previous values every time you evaluate</a:t>
            </a:r>
          </a:p>
          <a:p>
            <a:r>
              <a:rPr lang="en-US" dirty="0"/>
              <a:t>R is case sensitive</a:t>
            </a:r>
          </a:p>
          <a:p>
            <a:r>
              <a:rPr lang="en-US" dirty="0"/>
              <a:t>Use </a:t>
            </a:r>
            <a:r>
              <a:rPr lang="en-US" dirty="0" err="1"/>
              <a:t>ctrl+Enter</a:t>
            </a:r>
            <a:r>
              <a:rPr lang="en-US" dirty="0"/>
              <a:t> (</a:t>
            </a:r>
            <a:r>
              <a:rPr lang="en-US" dirty="0" err="1"/>
              <a:t>CMD+Return</a:t>
            </a:r>
            <a:r>
              <a:rPr lang="en-US" dirty="0"/>
              <a:t>) or run button to evaluate</a:t>
            </a:r>
          </a:p>
          <a:p>
            <a:endParaRPr lang="en-US" dirty="0"/>
          </a:p>
        </p:txBody>
      </p:sp>
      <p:sp>
        <p:nvSpPr>
          <p:cNvPr id="4" name="Content Placeholder 2">
            <a:extLst>
              <a:ext uri="{FF2B5EF4-FFF2-40B4-BE49-F238E27FC236}">
                <a16:creationId xmlns:a16="http://schemas.microsoft.com/office/drawing/2014/main" id="{59BC0A26-C347-45F7-BF9B-6AE101372E3A}"/>
              </a:ext>
            </a:extLst>
          </p:cNvPr>
          <p:cNvSpPr txBox="1">
            <a:spLocks/>
          </p:cNvSpPr>
          <p:nvPr/>
        </p:nvSpPr>
        <p:spPr>
          <a:xfrm>
            <a:off x="6783571" y="1690688"/>
            <a:ext cx="482207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onsolas" panose="020B0609020204030204" pitchFamily="49" charset="0"/>
              </a:rPr>
              <a:t>&gt; x = 5</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 = 7</a:t>
            </a: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[1] 7</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&gt; X</a:t>
            </a:r>
          </a:p>
          <a:p>
            <a:pPr marL="0" indent="0">
              <a:buNone/>
            </a:pPr>
            <a:r>
              <a:rPr lang="en-US" dirty="0">
                <a:latin typeface="Consolas" panose="020B0609020204030204" pitchFamily="49" charset="0"/>
              </a:rPr>
              <a:t>Error: object 'X' not found</a:t>
            </a:r>
          </a:p>
        </p:txBody>
      </p:sp>
      <p:sp>
        <p:nvSpPr>
          <p:cNvPr id="5" name="Slide Number Placeholder 4">
            <a:extLst>
              <a:ext uri="{FF2B5EF4-FFF2-40B4-BE49-F238E27FC236}">
                <a16:creationId xmlns:a16="http://schemas.microsoft.com/office/drawing/2014/main" id="{ADF5FA28-E335-4149-BC34-18A08F368EF9}"/>
              </a:ext>
            </a:extLst>
          </p:cNvPr>
          <p:cNvSpPr>
            <a:spLocks noGrp="1"/>
          </p:cNvSpPr>
          <p:nvPr>
            <p:ph type="sldNum" sz="quarter" idx="12"/>
          </p:nvPr>
        </p:nvSpPr>
        <p:spPr/>
        <p:txBody>
          <a:bodyPr/>
          <a:lstStyle/>
          <a:p>
            <a:fld id="{6D95AE55-B5F4-483D-AEFF-E8059F5502F5}" type="slidenum">
              <a:rPr lang="en-US" smtClean="0"/>
              <a:t>25</a:t>
            </a:fld>
            <a:endParaRPr lang="en-US"/>
          </a:p>
        </p:txBody>
      </p:sp>
    </p:spTree>
    <p:extLst>
      <p:ext uri="{BB962C8B-B14F-4D97-AF65-F5344CB8AC3E}">
        <p14:creationId xmlns:p14="http://schemas.microsoft.com/office/powerpoint/2010/main" val="2047798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4EBD-DF22-4D48-B41E-7CDBCD5A274F}"/>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A9C7D083-0F2A-4ECD-9F4D-35FC35550CC2}"/>
              </a:ext>
            </a:extLst>
          </p:cNvPr>
          <p:cNvSpPr>
            <a:spLocks noGrp="1"/>
          </p:cNvSpPr>
          <p:nvPr>
            <p:ph idx="1"/>
          </p:nvPr>
        </p:nvSpPr>
        <p:spPr>
          <a:xfrm>
            <a:off x="838200" y="1825625"/>
            <a:ext cx="5257800" cy="4351338"/>
          </a:xfrm>
        </p:spPr>
        <p:txBody>
          <a:bodyPr/>
          <a:lstStyle/>
          <a:p>
            <a:pPr marL="0" indent="0">
              <a:buNone/>
            </a:pPr>
            <a:r>
              <a:rPr lang="en-US" sz="2400" dirty="0">
                <a:latin typeface="Consolas" panose="020B0609020204030204" pitchFamily="49" charset="0"/>
              </a:rPr>
              <a:t>&gt; x1 &lt;- c(10, 8, 10, 12)</a:t>
            </a:r>
          </a:p>
          <a:p>
            <a:pPr marL="0" indent="0">
              <a:buNone/>
            </a:pPr>
            <a:r>
              <a:rPr lang="en-US" sz="2400" dirty="0">
                <a:latin typeface="Consolas" panose="020B0609020204030204" pitchFamily="49" charset="0"/>
              </a:rPr>
              <a:t>&gt; mean(x1)</a:t>
            </a:r>
          </a:p>
          <a:p>
            <a:endParaRPr lang="en-US" sz="2400" dirty="0">
              <a:latin typeface="Consolas" panose="020B0609020204030204" pitchFamily="49" charset="0"/>
            </a:endParaRPr>
          </a:p>
          <a:p>
            <a:pPr marL="0" indent="0">
              <a:buNone/>
            </a:pPr>
            <a:r>
              <a:rPr lang="en-US" sz="2400" dirty="0">
                <a:latin typeface="Consolas" panose="020B0609020204030204" pitchFamily="49" charset="0"/>
              </a:rPr>
              <a:t>&gt; x2 &lt;- c(1, 2</a:t>
            </a:r>
          </a:p>
          <a:p>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log(), sqrt(), sum()</a:t>
            </a:r>
          </a:p>
        </p:txBody>
      </p:sp>
      <p:sp>
        <p:nvSpPr>
          <p:cNvPr id="4" name="Content Placeholder 2">
            <a:extLst>
              <a:ext uri="{FF2B5EF4-FFF2-40B4-BE49-F238E27FC236}">
                <a16:creationId xmlns:a16="http://schemas.microsoft.com/office/drawing/2014/main" id="{8A7E0E75-44E0-4DCD-8DAF-3F673CEC239D}"/>
              </a:ext>
            </a:extLst>
          </p:cNvPr>
          <p:cNvSpPr txBox="1">
            <a:spLocks/>
          </p:cNvSpPr>
          <p:nvPr/>
        </p:nvSpPr>
        <p:spPr>
          <a:xfrm>
            <a:off x="6621351"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c() is short for concatenate, or combining things together</a:t>
            </a:r>
          </a:p>
          <a:p>
            <a:pPr marL="0" indent="0">
              <a:buNone/>
            </a:pPr>
            <a:endParaRPr lang="en-US" i="1" dirty="0"/>
          </a:p>
          <a:p>
            <a:pPr marL="0" indent="0">
              <a:buNone/>
            </a:pPr>
            <a:r>
              <a:rPr lang="en-US" i="1" dirty="0"/>
              <a:t>Lines can’t continue if left unfinished</a:t>
            </a:r>
          </a:p>
          <a:p>
            <a:pPr marL="0" indent="0">
              <a:buNone/>
            </a:pPr>
            <a:endParaRPr lang="en-US" i="1" dirty="0"/>
          </a:p>
          <a:p>
            <a:pPr marL="0" indent="0">
              <a:buNone/>
            </a:pPr>
            <a:r>
              <a:rPr lang="en-US" i="1" dirty="0"/>
              <a:t>Your turn: explore what happens when you take log of something</a:t>
            </a:r>
          </a:p>
        </p:txBody>
      </p:sp>
      <p:sp>
        <p:nvSpPr>
          <p:cNvPr id="5" name="Slide Number Placeholder 4">
            <a:extLst>
              <a:ext uri="{FF2B5EF4-FFF2-40B4-BE49-F238E27FC236}">
                <a16:creationId xmlns:a16="http://schemas.microsoft.com/office/drawing/2014/main" id="{6261BDF1-FDF0-4BED-B1BF-E6B6DA44EF13}"/>
              </a:ext>
            </a:extLst>
          </p:cNvPr>
          <p:cNvSpPr>
            <a:spLocks noGrp="1"/>
          </p:cNvSpPr>
          <p:nvPr>
            <p:ph type="sldNum" sz="quarter" idx="12"/>
          </p:nvPr>
        </p:nvSpPr>
        <p:spPr/>
        <p:txBody>
          <a:bodyPr/>
          <a:lstStyle/>
          <a:p>
            <a:fld id="{6D95AE55-B5F4-483D-AEFF-E8059F5502F5}" type="slidenum">
              <a:rPr lang="en-US" smtClean="0"/>
              <a:t>26</a:t>
            </a:fld>
            <a:endParaRPr lang="en-US"/>
          </a:p>
        </p:txBody>
      </p:sp>
    </p:spTree>
    <p:extLst>
      <p:ext uri="{BB962C8B-B14F-4D97-AF65-F5344CB8AC3E}">
        <p14:creationId xmlns:p14="http://schemas.microsoft.com/office/powerpoint/2010/main" val="1512553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10515600" cy="5209954"/>
          </a:xfrm>
        </p:spPr>
        <p:txBody>
          <a:bodyPr>
            <a:normAutofit/>
          </a:bodyPr>
          <a:lstStyle/>
          <a:p>
            <a:r>
              <a:rPr lang="en-US" dirty="0"/>
              <a:t>Enter the following code:   </a:t>
            </a:r>
          </a:p>
          <a:p>
            <a:pPr marL="0" indent="0">
              <a:buNone/>
            </a:pPr>
            <a:r>
              <a:rPr lang="en-US" sz="2400" dirty="0">
                <a:latin typeface="Consolas" panose="020B0609020204030204" pitchFamily="49" charset="0"/>
              </a:rPr>
              <a:t>x3 &lt;- c(2,4,6,8,10)</a:t>
            </a:r>
          </a:p>
          <a:p>
            <a:pPr marL="0" indent="0">
              <a:buNone/>
            </a:pPr>
            <a:r>
              <a:rPr lang="en-US" sz="2400" dirty="0">
                <a:latin typeface="Consolas" panose="020B0609020204030204" pitchFamily="49" charset="0"/>
              </a:rPr>
              <a:t>x3[5]</a:t>
            </a:r>
          </a:p>
          <a:p>
            <a:r>
              <a:rPr lang="en-US" dirty="0"/>
              <a:t>This returns the 5</a:t>
            </a:r>
            <a:r>
              <a:rPr lang="en-US" baseline="30000" dirty="0"/>
              <a:t>th</a:t>
            </a:r>
            <a:r>
              <a:rPr lang="en-US" dirty="0"/>
              <a:t> element (10)</a:t>
            </a:r>
          </a:p>
          <a:p>
            <a:endParaRPr lang="en-US" dirty="0"/>
          </a:p>
          <a:p>
            <a:pPr marL="0" indent="0">
              <a:buNone/>
            </a:pPr>
            <a:r>
              <a:rPr lang="en-US" sz="2400" dirty="0" err="1">
                <a:latin typeface="Consolas" panose="020B0609020204030204" pitchFamily="49" charset="0"/>
              </a:rPr>
              <a:t>myfirstdf</a:t>
            </a:r>
            <a:r>
              <a:rPr lang="en-US" sz="2400" dirty="0">
                <a:latin typeface="Consolas" panose="020B0609020204030204" pitchFamily="49" charset="0"/>
              </a:rPr>
              <a:t> &lt;- </a:t>
            </a:r>
            <a:r>
              <a:rPr lang="en-US" sz="2400" dirty="0" err="1">
                <a:latin typeface="Consolas" panose="020B0609020204030204" pitchFamily="49" charset="0"/>
              </a:rPr>
              <a:t>data.frame</a:t>
            </a:r>
            <a:r>
              <a:rPr lang="en-US" sz="2400" dirty="0">
                <a:latin typeface="Consolas" panose="020B0609020204030204" pitchFamily="49" charset="0"/>
              </a:rPr>
              <a:t>(sex = c("Male", "Male", "Female"), </a:t>
            </a:r>
          </a:p>
          <a:p>
            <a:pPr marL="0" indent="0">
              <a:buNone/>
            </a:pPr>
            <a:r>
              <a:rPr lang="en-US" sz="2400" dirty="0">
                <a:latin typeface="Consolas" panose="020B0609020204030204" pitchFamily="49" charset="0"/>
              </a:rPr>
              <a:t>   length = c(110, 112, 90), </a:t>
            </a:r>
          </a:p>
          <a:p>
            <a:pPr marL="0" indent="0">
              <a:buNone/>
            </a:pPr>
            <a:r>
              <a:rPr lang="en-US" sz="2400" dirty="0">
                <a:latin typeface="Consolas" panose="020B0609020204030204" pitchFamily="49" charset="0"/>
              </a:rPr>
              <a:t>   weight = c(3, 3.4, 2.4),</a:t>
            </a:r>
          </a:p>
          <a:p>
            <a:pPr marL="0" indent="0">
              <a:buNone/>
            </a:pPr>
            <a:r>
              <a:rPr lang="en-US" sz="2400" dirty="0">
                <a:latin typeface="Consolas" panose="020B0609020204030204" pitchFamily="49" charset="0"/>
              </a:rPr>
              <a:t>   age = c(2, 2, 1))</a:t>
            </a:r>
          </a:p>
          <a:p>
            <a:pPr marL="0" indent="0">
              <a:buNone/>
            </a:pPr>
            <a:r>
              <a:rPr lang="en-US" sz="2400" dirty="0" err="1">
                <a:latin typeface="Consolas" panose="020B0609020204030204" pitchFamily="49" charset="0"/>
              </a:rPr>
              <a:t>myfirstdf</a:t>
            </a:r>
            <a:endParaRPr lang="en-US" sz="2400" dirty="0">
              <a:latin typeface="Consolas" panose="020B0609020204030204" pitchFamily="49" charset="0"/>
            </a:endParaRPr>
          </a:p>
          <a:p>
            <a:r>
              <a:rPr lang="en-US" dirty="0"/>
              <a:t>Look at this </a:t>
            </a:r>
            <a:r>
              <a:rPr lang="en-US" dirty="0" err="1"/>
              <a:t>dataframe</a:t>
            </a:r>
            <a:r>
              <a:rPr lang="en-US" dirty="0"/>
              <a:t>! You’ve got some data!</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7B6C8817-FDE5-4BFC-A51B-67BD0A415BBE}"/>
              </a:ext>
            </a:extLst>
          </p:cNvPr>
          <p:cNvSpPr>
            <a:spLocks noGrp="1"/>
          </p:cNvSpPr>
          <p:nvPr>
            <p:ph type="sldNum" sz="quarter" idx="12"/>
          </p:nvPr>
        </p:nvSpPr>
        <p:spPr/>
        <p:txBody>
          <a:bodyPr/>
          <a:lstStyle/>
          <a:p>
            <a:fld id="{6D95AE55-B5F4-483D-AEFF-E8059F5502F5}" type="slidenum">
              <a:rPr lang="en-US" smtClean="0"/>
              <a:t>27</a:t>
            </a:fld>
            <a:endParaRPr lang="en-US"/>
          </a:p>
        </p:txBody>
      </p:sp>
    </p:spTree>
    <p:extLst>
      <p:ext uri="{BB962C8B-B14F-4D97-AF65-F5344CB8AC3E}">
        <p14:creationId xmlns:p14="http://schemas.microsoft.com/office/powerpoint/2010/main" val="17304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508-5FE8-451D-BAE0-E0E3DB8E6A06}"/>
              </a:ext>
            </a:extLst>
          </p:cNvPr>
          <p:cNvSpPr>
            <a:spLocks noGrp="1"/>
          </p:cNvSpPr>
          <p:nvPr>
            <p:ph type="title"/>
          </p:nvPr>
        </p:nvSpPr>
        <p:spPr/>
        <p:txBody>
          <a:bodyPr/>
          <a:lstStyle/>
          <a:p>
            <a:r>
              <a:rPr lang="en-US" dirty="0"/>
              <a:t>Basic Programming cont.</a:t>
            </a:r>
          </a:p>
        </p:txBody>
      </p:sp>
      <p:sp>
        <p:nvSpPr>
          <p:cNvPr id="3" name="Content Placeholder 2">
            <a:extLst>
              <a:ext uri="{FF2B5EF4-FFF2-40B4-BE49-F238E27FC236}">
                <a16:creationId xmlns:a16="http://schemas.microsoft.com/office/drawing/2014/main" id="{B871BCE9-9EE1-451B-8830-AF6A83424DDD}"/>
              </a:ext>
            </a:extLst>
          </p:cNvPr>
          <p:cNvSpPr>
            <a:spLocks noGrp="1"/>
          </p:cNvSpPr>
          <p:nvPr>
            <p:ph idx="1"/>
          </p:nvPr>
        </p:nvSpPr>
        <p:spPr>
          <a:xfrm>
            <a:off x="838200" y="1531088"/>
            <a:ext cx="6235840" cy="5209954"/>
          </a:xfrm>
        </p:spPr>
        <p:txBody>
          <a:bodyPr>
            <a:normAutofit/>
          </a:bodyPr>
          <a:lstStyle/>
          <a:p>
            <a:r>
              <a:rPr lang="en-US" dirty="0"/>
              <a:t>Single quotes ‘x’ are usually interchangeable with double quotes “x”</a:t>
            </a:r>
          </a:p>
          <a:p>
            <a:r>
              <a:rPr lang="en-US" dirty="0"/>
              <a:t>Often you put things in quotes when they’re a variable inside a function or conversely when you’re telling R about a character string</a:t>
            </a:r>
          </a:p>
          <a:p>
            <a:endParaRPr lang="en-US" dirty="0"/>
          </a:p>
        </p:txBody>
      </p:sp>
      <p:sp>
        <p:nvSpPr>
          <p:cNvPr id="4" name="Slide Number Placeholder 3">
            <a:extLst>
              <a:ext uri="{FF2B5EF4-FFF2-40B4-BE49-F238E27FC236}">
                <a16:creationId xmlns:a16="http://schemas.microsoft.com/office/drawing/2014/main" id="{9EECAB6B-26E9-4D8C-B313-0A7516909DC6}"/>
              </a:ext>
            </a:extLst>
          </p:cNvPr>
          <p:cNvSpPr>
            <a:spLocks noGrp="1"/>
          </p:cNvSpPr>
          <p:nvPr>
            <p:ph type="sldNum" sz="quarter" idx="12"/>
          </p:nvPr>
        </p:nvSpPr>
        <p:spPr/>
        <p:txBody>
          <a:bodyPr/>
          <a:lstStyle/>
          <a:p>
            <a:fld id="{6D95AE55-B5F4-483D-AEFF-E8059F5502F5}" type="slidenum">
              <a:rPr lang="en-US" smtClean="0"/>
              <a:t>28</a:t>
            </a:fld>
            <a:endParaRPr lang="en-US"/>
          </a:p>
        </p:txBody>
      </p:sp>
    </p:spTree>
    <p:extLst>
      <p:ext uri="{BB962C8B-B14F-4D97-AF65-F5344CB8AC3E}">
        <p14:creationId xmlns:p14="http://schemas.microsoft.com/office/powerpoint/2010/main" val="348574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NAs</a:t>
            </a:r>
          </a:p>
        </p:txBody>
      </p:sp>
      <p:sp>
        <p:nvSpPr>
          <p:cNvPr id="3" name="Content Placeholder 2">
            <a:extLst>
              <a:ext uri="{FF2B5EF4-FFF2-40B4-BE49-F238E27FC236}">
                <a16:creationId xmlns:a16="http://schemas.microsoft.com/office/drawing/2014/main" id="{E2432BF2-832B-4E8A-87C0-16CEBB05520F}"/>
              </a:ext>
            </a:extLst>
          </p:cNvPr>
          <p:cNvSpPr>
            <a:spLocks noGrp="1"/>
          </p:cNvSpPr>
          <p:nvPr>
            <p:ph idx="1"/>
          </p:nvPr>
        </p:nvSpPr>
        <p:spPr>
          <a:xfrm>
            <a:off x="838200" y="1825625"/>
            <a:ext cx="5509437" cy="4351338"/>
          </a:xfrm>
        </p:spPr>
        <p:txBody>
          <a:bodyPr/>
          <a:lstStyle/>
          <a:p>
            <a:r>
              <a:rPr lang="en-US" dirty="0"/>
              <a:t>If you import your own data, you’ll inevitably run into NA issues. </a:t>
            </a:r>
          </a:p>
          <a:p>
            <a:r>
              <a:rPr lang="en-US" dirty="0"/>
              <a:t>An NA is just a known “blank”</a:t>
            </a:r>
          </a:p>
          <a:p>
            <a:r>
              <a:rPr lang="en-US" dirty="0"/>
              <a:t>R will often throw errors for NAs</a:t>
            </a:r>
          </a:p>
          <a:p>
            <a:endParaRPr lang="en-US" dirty="0"/>
          </a:p>
          <a:p>
            <a:r>
              <a:rPr lang="en-US" dirty="0"/>
              <a:t>You can usually remove NAs in a function (usually good idea) or filter them out ahead of time</a:t>
            </a:r>
          </a:p>
          <a:p>
            <a:endParaRPr lang="en-US" dirty="0"/>
          </a:p>
        </p:txBody>
      </p:sp>
      <p:sp>
        <p:nvSpPr>
          <p:cNvPr id="4" name="Content Placeholder 2">
            <a:extLst>
              <a:ext uri="{FF2B5EF4-FFF2-40B4-BE49-F238E27FC236}">
                <a16:creationId xmlns:a16="http://schemas.microsoft.com/office/drawing/2014/main" id="{95D43AFE-ED3F-476D-AAAD-54CCF52FF24E}"/>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mean(c(3,4,5,6,NA))</a:t>
            </a:r>
          </a:p>
          <a:p>
            <a:pPr marL="0" indent="0">
              <a:buNone/>
            </a:pPr>
            <a:r>
              <a:rPr lang="en-US" sz="2000" dirty="0">
                <a:latin typeface="Consolas" panose="020B0609020204030204" pitchFamily="49" charset="0"/>
              </a:rPr>
              <a:t>[1] NA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mean(c(3,4,5,6,NA), na.rm = TRUE)</a:t>
            </a:r>
          </a:p>
          <a:p>
            <a:pPr marL="0" indent="0">
              <a:buNone/>
            </a:pPr>
            <a:r>
              <a:rPr lang="en-US" sz="2000" dirty="0">
                <a:latin typeface="Consolas" panose="020B0609020204030204" pitchFamily="49" charset="0"/>
              </a:rPr>
              <a:t>[1] 4.5</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8" name="Content Placeholder 2">
            <a:extLst>
              <a:ext uri="{FF2B5EF4-FFF2-40B4-BE49-F238E27FC236}">
                <a16:creationId xmlns:a16="http://schemas.microsoft.com/office/drawing/2014/main" id="{6C8F6450-4806-49BA-B5FF-62DB7ABADC47}"/>
              </a:ext>
            </a:extLst>
          </p:cNvPr>
          <p:cNvSpPr txBox="1">
            <a:spLocks/>
          </p:cNvSpPr>
          <p:nvPr/>
        </p:nvSpPr>
        <p:spPr>
          <a:xfrm>
            <a:off x="6783572" y="4635795"/>
            <a:ext cx="4570228" cy="2143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Remember: </a:t>
            </a:r>
          </a:p>
          <a:p>
            <a:pPr marL="0" indent="0">
              <a:buNone/>
            </a:pPr>
            <a:r>
              <a:rPr lang="en-US" sz="3200" dirty="0"/>
              <a:t>“A blank is not a zero!”</a:t>
            </a:r>
          </a:p>
          <a:p>
            <a:endParaRPr lang="en-US" sz="3200" dirty="0"/>
          </a:p>
        </p:txBody>
      </p:sp>
      <p:sp>
        <p:nvSpPr>
          <p:cNvPr id="5" name="Slide Number Placeholder 4">
            <a:extLst>
              <a:ext uri="{FF2B5EF4-FFF2-40B4-BE49-F238E27FC236}">
                <a16:creationId xmlns:a16="http://schemas.microsoft.com/office/drawing/2014/main" id="{C4EDD6AF-3D11-4A9B-9127-3B58329D3F34}"/>
              </a:ext>
            </a:extLst>
          </p:cNvPr>
          <p:cNvSpPr>
            <a:spLocks noGrp="1"/>
          </p:cNvSpPr>
          <p:nvPr>
            <p:ph type="sldNum" sz="quarter" idx="12"/>
          </p:nvPr>
        </p:nvSpPr>
        <p:spPr/>
        <p:txBody>
          <a:bodyPr/>
          <a:lstStyle/>
          <a:p>
            <a:fld id="{6D95AE55-B5F4-483D-AEFF-E8059F5502F5}" type="slidenum">
              <a:rPr lang="en-US" smtClean="0"/>
              <a:t>29</a:t>
            </a:fld>
            <a:endParaRPr lang="en-US"/>
          </a:p>
        </p:txBody>
      </p:sp>
    </p:spTree>
    <p:extLst>
      <p:ext uri="{BB962C8B-B14F-4D97-AF65-F5344CB8AC3E}">
        <p14:creationId xmlns:p14="http://schemas.microsoft.com/office/powerpoint/2010/main" val="213803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DC76-38F5-480E-9F5F-D7A7FA92285F}"/>
              </a:ext>
            </a:extLst>
          </p:cNvPr>
          <p:cNvSpPr>
            <a:spLocks noGrp="1"/>
          </p:cNvSpPr>
          <p:nvPr>
            <p:ph type="title"/>
          </p:nvPr>
        </p:nvSpPr>
        <p:spPr/>
        <p:txBody>
          <a:bodyPr/>
          <a:lstStyle/>
          <a:p>
            <a:r>
              <a:rPr lang="en-US" dirty="0"/>
              <a:t>Course Outcomes cont.</a:t>
            </a:r>
          </a:p>
        </p:txBody>
      </p:sp>
      <p:sp>
        <p:nvSpPr>
          <p:cNvPr id="3" name="Content Placeholder 2">
            <a:extLst>
              <a:ext uri="{FF2B5EF4-FFF2-40B4-BE49-F238E27FC236}">
                <a16:creationId xmlns:a16="http://schemas.microsoft.com/office/drawing/2014/main" id="{218AC51A-FA44-43D7-9398-80927BFF8AE6}"/>
              </a:ext>
            </a:extLst>
          </p:cNvPr>
          <p:cNvSpPr>
            <a:spLocks noGrp="1"/>
          </p:cNvSpPr>
          <p:nvPr>
            <p:ph idx="1"/>
          </p:nvPr>
        </p:nvSpPr>
        <p:spPr>
          <a:xfrm>
            <a:off x="531628" y="1825625"/>
            <a:ext cx="6507125" cy="4351338"/>
          </a:xfrm>
        </p:spPr>
        <p:txBody>
          <a:bodyPr>
            <a:normAutofit lnSpcReduction="10000"/>
          </a:bodyPr>
          <a:lstStyle/>
          <a:p>
            <a:pPr marL="0" indent="0">
              <a:buNone/>
            </a:pPr>
            <a:r>
              <a:rPr lang="en-US" dirty="0"/>
              <a:t>1 – Remember: Recognize basic codes / 	commands. Recall resources</a:t>
            </a:r>
          </a:p>
          <a:p>
            <a:pPr marL="0" indent="0">
              <a:buNone/>
            </a:pPr>
            <a:r>
              <a:rPr lang="en-US" dirty="0"/>
              <a:t>2 – Understand: Know the how &amp; why of 	what code does</a:t>
            </a:r>
          </a:p>
          <a:p>
            <a:pPr marL="0" indent="0">
              <a:buNone/>
            </a:pPr>
            <a:r>
              <a:rPr lang="en-US" dirty="0"/>
              <a:t>3 – Apply: Use this knowledge in new 	situations</a:t>
            </a:r>
          </a:p>
          <a:p>
            <a:pPr marL="339725" indent="-339725"/>
            <a:endParaRPr lang="en-US" dirty="0"/>
          </a:p>
          <a:p>
            <a:pPr marL="0" indent="0">
              <a:buNone/>
            </a:pPr>
            <a:r>
              <a:rPr lang="en-US" dirty="0"/>
              <a:t>Not everyone needs to be an expert, but if you’re here, I want you to move up a level and at least be able to “read” R</a:t>
            </a:r>
          </a:p>
        </p:txBody>
      </p:sp>
      <p:sp>
        <p:nvSpPr>
          <p:cNvPr id="4" name="Slide Number Placeholder 3">
            <a:extLst>
              <a:ext uri="{FF2B5EF4-FFF2-40B4-BE49-F238E27FC236}">
                <a16:creationId xmlns:a16="http://schemas.microsoft.com/office/drawing/2014/main" id="{34C11371-6E01-4A74-9752-C7B62A330115}"/>
              </a:ext>
            </a:extLst>
          </p:cNvPr>
          <p:cNvSpPr>
            <a:spLocks noGrp="1"/>
          </p:cNvSpPr>
          <p:nvPr>
            <p:ph type="sldNum" sz="quarter" idx="12"/>
          </p:nvPr>
        </p:nvSpPr>
        <p:spPr/>
        <p:txBody>
          <a:bodyPr/>
          <a:lstStyle/>
          <a:p>
            <a:fld id="{6D95AE55-B5F4-483D-AEFF-E8059F5502F5}" type="slidenum">
              <a:rPr lang="en-US" smtClean="0"/>
              <a:t>3</a:t>
            </a:fld>
            <a:endParaRPr lang="en-US"/>
          </a:p>
        </p:txBody>
      </p:sp>
    </p:spTree>
    <p:extLst>
      <p:ext uri="{BB962C8B-B14F-4D97-AF65-F5344CB8AC3E}">
        <p14:creationId xmlns:p14="http://schemas.microsoft.com/office/powerpoint/2010/main" val="4001751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44EA-AA07-4F13-B003-0FC259939092}"/>
              </a:ext>
            </a:extLst>
          </p:cNvPr>
          <p:cNvSpPr>
            <a:spLocks noGrp="1"/>
          </p:cNvSpPr>
          <p:nvPr>
            <p:ph type="title"/>
          </p:nvPr>
        </p:nvSpPr>
        <p:spPr/>
        <p:txBody>
          <a:bodyPr>
            <a:normAutofit/>
          </a:bodyPr>
          <a:lstStyle/>
          <a:p>
            <a:r>
              <a:rPr lang="en-US" dirty="0"/>
              <a:t>Operators</a:t>
            </a:r>
          </a:p>
        </p:txBody>
      </p:sp>
      <p:sp>
        <p:nvSpPr>
          <p:cNvPr id="4" name="Slide Number Placeholder 3">
            <a:extLst>
              <a:ext uri="{FF2B5EF4-FFF2-40B4-BE49-F238E27FC236}">
                <a16:creationId xmlns:a16="http://schemas.microsoft.com/office/drawing/2014/main" id="{8CDE58F4-2A5A-4926-A536-B5C969F01743}"/>
              </a:ext>
            </a:extLst>
          </p:cNvPr>
          <p:cNvSpPr>
            <a:spLocks noGrp="1"/>
          </p:cNvSpPr>
          <p:nvPr>
            <p:ph type="sldNum" sz="quarter" idx="12"/>
          </p:nvPr>
        </p:nvSpPr>
        <p:spPr/>
        <p:txBody>
          <a:bodyPr/>
          <a:lstStyle/>
          <a:p>
            <a:fld id="{6D95AE55-B5F4-483D-AEFF-E8059F5502F5}" type="slidenum">
              <a:rPr lang="en-US" smtClean="0"/>
              <a:t>30</a:t>
            </a:fld>
            <a:endParaRPr lang="en-US"/>
          </a:p>
        </p:txBody>
      </p:sp>
      <p:grpSp>
        <p:nvGrpSpPr>
          <p:cNvPr id="72" name="Group 71">
            <a:extLst>
              <a:ext uri="{FF2B5EF4-FFF2-40B4-BE49-F238E27FC236}">
                <a16:creationId xmlns:a16="http://schemas.microsoft.com/office/drawing/2014/main" id="{3D51DDBD-DFBD-416F-A872-0BC943BF84AB}"/>
              </a:ext>
            </a:extLst>
          </p:cNvPr>
          <p:cNvGrpSpPr/>
          <p:nvPr/>
        </p:nvGrpSpPr>
        <p:grpSpPr>
          <a:xfrm>
            <a:off x="9609825" y="1416683"/>
            <a:ext cx="1758048" cy="1487151"/>
            <a:chOff x="3189814" y="1335253"/>
            <a:chExt cx="1758048" cy="1487151"/>
          </a:xfrm>
        </p:grpSpPr>
        <p:grpSp>
          <p:nvGrpSpPr>
            <p:cNvPr id="53" name="Group 52">
              <a:extLst>
                <a:ext uri="{FF2B5EF4-FFF2-40B4-BE49-F238E27FC236}">
                  <a16:creationId xmlns:a16="http://schemas.microsoft.com/office/drawing/2014/main" id="{99BC257E-FD2E-4B98-85EF-01195D51D1B6}"/>
                </a:ext>
              </a:extLst>
            </p:cNvPr>
            <p:cNvGrpSpPr/>
            <p:nvPr/>
          </p:nvGrpSpPr>
          <p:grpSpPr>
            <a:xfrm>
              <a:off x="3260695" y="1335253"/>
              <a:ext cx="1620285" cy="1487151"/>
              <a:chOff x="5428218" y="1861025"/>
              <a:chExt cx="1620285" cy="1487151"/>
            </a:xfrm>
          </p:grpSpPr>
          <p:grpSp>
            <p:nvGrpSpPr>
              <p:cNvPr id="34" name="Group 33">
                <a:extLst>
                  <a:ext uri="{FF2B5EF4-FFF2-40B4-BE49-F238E27FC236}">
                    <a16:creationId xmlns:a16="http://schemas.microsoft.com/office/drawing/2014/main" id="{705AE446-32A5-4519-881A-3970098C7EF3}"/>
                  </a:ext>
                </a:extLst>
              </p:cNvPr>
              <p:cNvGrpSpPr/>
              <p:nvPr/>
            </p:nvGrpSpPr>
            <p:grpSpPr>
              <a:xfrm>
                <a:off x="5428218" y="2275033"/>
                <a:ext cx="1620285" cy="1073143"/>
                <a:chOff x="6667736" y="2005965"/>
                <a:chExt cx="1351124" cy="894873"/>
              </a:xfrm>
            </p:grpSpPr>
            <p:sp>
              <p:nvSpPr>
                <p:cNvPr id="35" name="Freeform: Shape 34">
                  <a:extLst>
                    <a:ext uri="{FF2B5EF4-FFF2-40B4-BE49-F238E27FC236}">
                      <a16:creationId xmlns:a16="http://schemas.microsoft.com/office/drawing/2014/main" id="{5A8BA082-75B2-434A-8463-CB1E1A7CF210}"/>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CDCBF0-D472-41C3-B77D-537386C0238D}"/>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Freeform: Shape 36">
                  <a:extLst>
                    <a:ext uri="{FF2B5EF4-FFF2-40B4-BE49-F238E27FC236}">
                      <a16:creationId xmlns:a16="http://schemas.microsoft.com/office/drawing/2014/main" id="{DA91A760-EE6F-4957-BA31-2A6129F9A0F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Oval 37">
                  <a:extLst>
                    <a:ext uri="{FF2B5EF4-FFF2-40B4-BE49-F238E27FC236}">
                      <a16:creationId xmlns:a16="http://schemas.microsoft.com/office/drawing/2014/main" id="{E87DB7A2-BDB3-47D1-B940-E415565E4AE2}"/>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67CD9D9-E23D-4508-8DED-E8B8451B6B1E}"/>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B6E1CC75-4D16-4EFD-8720-C9773224AF24}"/>
                  </a:ext>
                </a:extLst>
              </p:cNvPr>
              <p:cNvSpPr txBox="1"/>
              <p:nvPr/>
            </p:nvSpPr>
            <p:spPr>
              <a:xfrm>
                <a:off x="5706357" y="1861025"/>
                <a:ext cx="1060008" cy="369332"/>
              </a:xfrm>
              <a:prstGeom prst="rect">
                <a:avLst/>
              </a:prstGeom>
              <a:noFill/>
            </p:spPr>
            <p:txBody>
              <a:bodyPr wrap="square" rtlCol="0">
                <a:spAutoFit/>
              </a:bodyPr>
              <a:lstStyle/>
              <a:p>
                <a:pPr algn="ctr"/>
                <a:r>
                  <a:rPr lang="en-US" dirty="0"/>
                  <a:t>X | Y</a:t>
                </a:r>
              </a:p>
            </p:txBody>
          </p:sp>
        </p:grpSp>
        <p:sp>
          <p:nvSpPr>
            <p:cNvPr id="63" name="TextBox 62">
              <a:extLst>
                <a:ext uri="{FF2B5EF4-FFF2-40B4-BE49-F238E27FC236}">
                  <a16:creationId xmlns:a16="http://schemas.microsoft.com/office/drawing/2014/main" id="{DED48D10-3A03-4D70-AAFF-14B944C73513}"/>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73" name="Group 72">
            <a:extLst>
              <a:ext uri="{FF2B5EF4-FFF2-40B4-BE49-F238E27FC236}">
                <a16:creationId xmlns:a16="http://schemas.microsoft.com/office/drawing/2014/main" id="{A2D15AD1-40DA-41E2-A511-057F4AFCFBEC}"/>
              </a:ext>
            </a:extLst>
          </p:cNvPr>
          <p:cNvGrpSpPr/>
          <p:nvPr/>
        </p:nvGrpSpPr>
        <p:grpSpPr>
          <a:xfrm>
            <a:off x="5239089" y="1447013"/>
            <a:ext cx="1758048" cy="1487153"/>
            <a:chOff x="3189814" y="1335253"/>
            <a:chExt cx="1758048" cy="1487153"/>
          </a:xfrm>
        </p:grpSpPr>
        <p:grpSp>
          <p:nvGrpSpPr>
            <p:cNvPr id="74" name="Group 73">
              <a:extLst>
                <a:ext uri="{FF2B5EF4-FFF2-40B4-BE49-F238E27FC236}">
                  <a16:creationId xmlns:a16="http://schemas.microsoft.com/office/drawing/2014/main" id="{024BF153-EB22-43C5-BACE-4DD39C93B299}"/>
                </a:ext>
              </a:extLst>
            </p:cNvPr>
            <p:cNvGrpSpPr/>
            <p:nvPr/>
          </p:nvGrpSpPr>
          <p:grpSpPr>
            <a:xfrm>
              <a:off x="3260695" y="1335253"/>
              <a:ext cx="1617143" cy="1487153"/>
              <a:chOff x="5428218" y="1861025"/>
              <a:chExt cx="1617143" cy="1487153"/>
            </a:xfrm>
          </p:grpSpPr>
          <p:grpSp>
            <p:nvGrpSpPr>
              <p:cNvPr id="76" name="Group 75">
                <a:extLst>
                  <a:ext uri="{FF2B5EF4-FFF2-40B4-BE49-F238E27FC236}">
                    <a16:creationId xmlns:a16="http://schemas.microsoft.com/office/drawing/2014/main" id="{BFF56ECA-4BBC-48C3-A555-80362FBE209A}"/>
                  </a:ext>
                </a:extLst>
              </p:cNvPr>
              <p:cNvGrpSpPr/>
              <p:nvPr/>
            </p:nvGrpSpPr>
            <p:grpSpPr>
              <a:xfrm>
                <a:off x="5428218" y="2281316"/>
                <a:ext cx="1617143" cy="1066862"/>
                <a:chOff x="6667736" y="2011203"/>
                <a:chExt cx="1348504" cy="889635"/>
              </a:xfrm>
            </p:grpSpPr>
            <p:sp>
              <p:nvSpPr>
                <p:cNvPr id="78" name="Freeform: Shape 77">
                  <a:extLst>
                    <a:ext uri="{FF2B5EF4-FFF2-40B4-BE49-F238E27FC236}">
                      <a16:creationId xmlns:a16="http://schemas.microsoft.com/office/drawing/2014/main" id="{6CA03B8F-8A5D-4076-A06D-671E22C8A43A}"/>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a:extLst>
                    <a:ext uri="{FF2B5EF4-FFF2-40B4-BE49-F238E27FC236}">
                      <a16:creationId xmlns:a16="http://schemas.microsoft.com/office/drawing/2014/main" id="{459C6754-DD3F-4BB3-BD69-D68123EFB142}"/>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1" name="Oval 80">
                  <a:extLst>
                    <a:ext uri="{FF2B5EF4-FFF2-40B4-BE49-F238E27FC236}">
                      <a16:creationId xmlns:a16="http://schemas.microsoft.com/office/drawing/2014/main" id="{2ED42E8A-B456-47DE-9C0D-9F21613DFFD3}"/>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5EE882E-006F-4B80-A20E-14222F732F43}"/>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TextBox 76">
                <a:extLst>
                  <a:ext uri="{FF2B5EF4-FFF2-40B4-BE49-F238E27FC236}">
                    <a16:creationId xmlns:a16="http://schemas.microsoft.com/office/drawing/2014/main" id="{A367B6FE-A0F6-419F-ABC2-527FABD1536F}"/>
                  </a:ext>
                </a:extLst>
              </p:cNvPr>
              <p:cNvSpPr txBox="1"/>
              <p:nvPr/>
            </p:nvSpPr>
            <p:spPr>
              <a:xfrm>
                <a:off x="5706357" y="1861025"/>
                <a:ext cx="1060008" cy="369332"/>
              </a:xfrm>
              <a:prstGeom prst="rect">
                <a:avLst/>
              </a:prstGeom>
              <a:noFill/>
            </p:spPr>
            <p:txBody>
              <a:bodyPr wrap="square" rtlCol="0">
                <a:spAutoFit/>
              </a:bodyPr>
              <a:lstStyle/>
              <a:p>
                <a:pPr algn="ctr"/>
                <a:r>
                  <a:rPr lang="en-US" dirty="0"/>
                  <a:t>X</a:t>
                </a:r>
              </a:p>
            </p:txBody>
          </p:sp>
        </p:grpSp>
        <p:sp>
          <p:nvSpPr>
            <p:cNvPr id="75" name="TextBox 74">
              <a:extLst>
                <a:ext uri="{FF2B5EF4-FFF2-40B4-BE49-F238E27FC236}">
                  <a16:creationId xmlns:a16="http://schemas.microsoft.com/office/drawing/2014/main" id="{02572DF3-7C5F-4828-8082-44736F6C48BF}"/>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83" name="Group 82">
            <a:extLst>
              <a:ext uri="{FF2B5EF4-FFF2-40B4-BE49-F238E27FC236}">
                <a16:creationId xmlns:a16="http://schemas.microsoft.com/office/drawing/2014/main" id="{E6E35FDE-A4D8-4214-8052-520588CCE0C8}"/>
              </a:ext>
            </a:extLst>
          </p:cNvPr>
          <p:cNvGrpSpPr/>
          <p:nvPr/>
        </p:nvGrpSpPr>
        <p:grpSpPr>
          <a:xfrm>
            <a:off x="7389445" y="1443862"/>
            <a:ext cx="1758048" cy="1480871"/>
            <a:chOff x="3189814" y="1335253"/>
            <a:chExt cx="1758048" cy="1480871"/>
          </a:xfrm>
        </p:grpSpPr>
        <p:grpSp>
          <p:nvGrpSpPr>
            <p:cNvPr id="84" name="Group 83">
              <a:extLst>
                <a:ext uri="{FF2B5EF4-FFF2-40B4-BE49-F238E27FC236}">
                  <a16:creationId xmlns:a16="http://schemas.microsoft.com/office/drawing/2014/main" id="{1CEB256E-25AB-475A-BDCE-E74E3DD72BFE}"/>
                </a:ext>
              </a:extLst>
            </p:cNvPr>
            <p:cNvGrpSpPr/>
            <p:nvPr/>
          </p:nvGrpSpPr>
          <p:grpSpPr>
            <a:xfrm>
              <a:off x="3269550" y="1335253"/>
              <a:ext cx="1611430" cy="1480871"/>
              <a:chOff x="5437073" y="1861025"/>
              <a:chExt cx="1611430" cy="1480871"/>
            </a:xfrm>
          </p:grpSpPr>
          <p:grpSp>
            <p:nvGrpSpPr>
              <p:cNvPr id="86" name="Group 85">
                <a:extLst>
                  <a:ext uri="{FF2B5EF4-FFF2-40B4-BE49-F238E27FC236}">
                    <a16:creationId xmlns:a16="http://schemas.microsoft.com/office/drawing/2014/main" id="{E63BFE51-6E1C-4337-98B8-4349F5636851}"/>
                  </a:ext>
                </a:extLst>
              </p:cNvPr>
              <p:cNvGrpSpPr/>
              <p:nvPr/>
            </p:nvGrpSpPr>
            <p:grpSpPr>
              <a:xfrm>
                <a:off x="5437073" y="2275034"/>
                <a:ext cx="1611430" cy="1066862"/>
                <a:chOff x="6675120" y="2005965"/>
                <a:chExt cx="1343740" cy="889635"/>
              </a:xfrm>
            </p:grpSpPr>
            <p:sp>
              <p:nvSpPr>
                <p:cNvPr id="88" name="Freeform: Shape 87">
                  <a:extLst>
                    <a:ext uri="{FF2B5EF4-FFF2-40B4-BE49-F238E27FC236}">
                      <a16:creationId xmlns:a16="http://schemas.microsoft.com/office/drawing/2014/main" id="{F08B29BC-90C8-4B7F-9DF9-6B3C8196ABA7}"/>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Freeform: Shape 88">
                  <a:extLst>
                    <a:ext uri="{FF2B5EF4-FFF2-40B4-BE49-F238E27FC236}">
                      <a16:creationId xmlns:a16="http://schemas.microsoft.com/office/drawing/2014/main" id="{F72CE6AB-CA3B-4DEC-8A4E-4D7B604604B0}"/>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Oval 90">
                  <a:extLst>
                    <a:ext uri="{FF2B5EF4-FFF2-40B4-BE49-F238E27FC236}">
                      <a16:creationId xmlns:a16="http://schemas.microsoft.com/office/drawing/2014/main" id="{2B8C9964-B8C9-429E-8C9F-E0DAD3E50D0C}"/>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6B8772B-35A1-4114-9627-C1C41B1EEE2A}"/>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2C4E7B6A-D015-483C-AA17-9B1ABFAB44C4}"/>
                  </a:ext>
                </a:extLst>
              </p:cNvPr>
              <p:cNvSpPr txBox="1"/>
              <p:nvPr/>
            </p:nvSpPr>
            <p:spPr>
              <a:xfrm>
                <a:off x="5706357" y="1861025"/>
                <a:ext cx="1060008" cy="369332"/>
              </a:xfrm>
              <a:prstGeom prst="rect">
                <a:avLst/>
              </a:prstGeom>
              <a:noFill/>
            </p:spPr>
            <p:txBody>
              <a:bodyPr wrap="square" rtlCol="0">
                <a:spAutoFit/>
              </a:bodyPr>
              <a:lstStyle/>
              <a:p>
                <a:pPr algn="ctr"/>
                <a:r>
                  <a:rPr lang="en-US" dirty="0"/>
                  <a:t>Y</a:t>
                </a:r>
              </a:p>
            </p:txBody>
          </p:sp>
        </p:grpSp>
        <p:sp>
          <p:nvSpPr>
            <p:cNvPr id="85" name="TextBox 84">
              <a:extLst>
                <a:ext uri="{FF2B5EF4-FFF2-40B4-BE49-F238E27FC236}">
                  <a16:creationId xmlns:a16="http://schemas.microsoft.com/office/drawing/2014/main" id="{486D363F-8E42-4B61-B1EA-42E93A2D0B26}"/>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93" name="Group 92">
            <a:extLst>
              <a:ext uri="{FF2B5EF4-FFF2-40B4-BE49-F238E27FC236}">
                <a16:creationId xmlns:a16="http://schemas.microsoft.com/office/drawing/2014/main" id="{C49AAE65-9DF3-4C58-84D7-09562582F955}"/>
              </a:ext>
            </a:extLst>
          </p:cNvPr>
          <p:cNvGrpSpPr/>
          <p:nvPr/>
        </p:nvGrpSpPr>
        <p:grpSpPr>
          <a:xfrm>
            <a:off x="9596660" y="3588596"/>
            <a:ext cx="1758048" cy="1480869"/>
            <a:chOff x="3189814" y="1335253"/>
            <a:chExt cx="1758048" cy="1480869"/>
          </a:xfrm>
        </p:grpSpPr>
        <p:grpSp>
          <p:nvGrpSpPr>
            <p:cNvPr id="94" name="Group 93">
              <a:extLst>
                <a:ext uri="{FF2B5EF4-FFF2-40B4-BE49-F238E27FC236}">
                  <a16:creationId xmlns:a16="http://schemas.microsoft.com/office/drawing/2014/main" id="{4AD12157-EBE7-470F-8742-CB94FE9E18A0}"/>
                </a:ext>
              </a:extLst>
            </p:cNvPr>
            <p:cNvGrpSpPr/>
            <p:nvPr/>
          </p:nvGrpSpPr>
          <p:grpSpPr>
            <a:xfrm>
              <a:off x="3269550" y="1335253"/>
              <a:ext cx="1608288" cy="1480869"/>
              <a:chOff x="5437073" y="1861025"/>
              <a:chExt cx="1608288" cy="1480869"/>
            </a:xfrm>
          </p:grpSpPr>
          <p:grpSp>
            <p:nvGrpSpPr>
              <p:cNvPr id="96" name="Group 95">
                <a:extLst>
                  <a:ext uri="{FF2B5EF4-FFF2-40B4-BE49-F238E27FC236}">
                    <a16:creationId xmlns:a16="http://schemas.microsoft.com/office/drawing/2014/main" id="{BD507AFC-F343-44C9-9581-6A5E37DF82D6}"/>
                  </a:ext>
                </a:extLst>
              </p:cNvPr>
              <p:cNvGrpSpPr/>
              <p:nvPr/>
            </p:nvGrpSpPr>
            <p:grpSpPr>
              <a:xfrm>
                <a:off x="5437073" y="2281886"/>
                <a:ext cx="1608288" cy="1060008"/>
                <a:chOff x="6675120" y="2011680"/>
                <a:chExt cx="1341120" cy="883920"/>
              </a:xfrm>
            </p:grpSpPr>
            <p:sp>
              <p:nvSpPr>
                <p:cNvPr id="98" name="Freeform: Shape 97">
                  <a:extLst>
                    <a:ext uri="{FF2B5EF4-FFF2-40B4-BE49-F238E27FC236}">
                      <a16:creationId xmlns:a16="http://schemas.microsoft.com/office/drawing/2014/main" id="{61733DEC-1FD0-4A04-83D8-D9FC4F2A6804}"/>
                    </a:ext>
                  </a:extLst>
                </p:cNvPr>
                <p:cNvSpPr/>
                <p:nvPr/>
              </p:nvSpPr>
              <p:spPr>
                <a:xfrm>
                  <a:off x="7134225" y="2076450"/>
                  <a:ext cx="421481" cy="752475"/>
                </a:xfrm>
                <a:custGeom>
                  <a:avLst/>
                  <a:gdLst>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61938 w 421481"/>
                    <a:gd name="connsiteY65" fmla="*/ 47625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2431 w 421481"/>
                    <a:gd name="connsiteY54" fmla="*/ 271463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392906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9575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288131 w 421481"/>
                    <a:gd name="connsiteY34" fmla="*/ 692944 h 752475"/>
                    <a:gd name="connsiteX35" fmla="*/ 307181 w 421481"/>
                    <a:gd name="connsiteY35" fmla="*/ 673894 h 752475"/>
                    <a:gd name="connsiteX36" fmla="*/ 319088 w 421481"/>
                    <a:gd name="connsiteY36" fmla="*/ 666750 h 752475"/>
                    <a:gd name="connsiteX37" fmla="*/ 333375 w 421481"/>
                    <a:gd name="connsiteY37" fmla="*/ 647700 h 752475"/>
                    <a:gd name="connsiteX38" fmla="*/ 340519 w 421481"/>
                    <a:gd name="connsiteY38" fmla="*/ 633413 h 752475"/>
                    <a:gd name="connsiteX39" fmla="*/ 347663 w 421481"/>
                    <a:gd name="connsiteY39" fmla="*/ 623888 h 752475"/>
                    <a:gd name="connsiteX40" fmla="*/ 354806 w 421481"/>
                    <a:gd name="connsiteY40" fmla="*/ 604838 h 752475"/>
                    <a:gd name="connsiteX41" fmla="*/ 369094 w 421481"/>
                    <a:gd name="connsiteY41" fmla="*/ 583406 h 752475"/>
                    <a:gd name="connsiteX42" fmla="*/ 381000 w 421481"/>
                    <a:gd name="connsiteY42" fmla="*/ 561975 h 752475"/>
                    <a:gd name="connsiteX43" fmla="*/ 385763 w 421481"/>
                    <a:gd name="connsiteY43" fmla="*/ 550069 h 752475"/>
                    <a:gd name="connsiteX44" fmla="*/ 390525 w 421481"/>
                    <a:gd name="connsiteY44" fmla="*/ 538163 h 752475"/>
                    <a:gd name="connsiteX45" fmla="*/ 392906 w 421481"/>
                    <a:gd name="connsiteY45" fmla="*/ 523875 h 752475"/>
                    <a:gd name="connsiteX46" fmla="*/ 400050 w 421481"/>
                    <a:gd name="connsiteY46" fmla="*/ 504825 h 752475"/>
                    <a:gd name="connsiteX47" fmla="*/ 404813 w 421481"/>
                    <a:gd name="connsiteY47" fmla="*/ 481013 h 752475"/>
                    <a:gd name="connsiteX48" fmla="*/ 411956 w 421481"/>
                    <a:gd name="connsiteY48" fmla="*/ 461963 h 752475"/>
                    <a:gd name="connsiteX49" fmla="*/ 414338 w 421481"/>
                    <a:gd name="connsiteY49" fmla="*/ 442913 h 752475"/>
                    <a:gd name="connsiteX50" fmla="*/ 416719 w 421481"/>
                    <a:gd name="connsiteY50" fmla="*/ 431006 h 752475"/>
                    <a:gd name="connsiteX51" fmla="*/ 421481 w 421481"/>
                    <a:gd name="connsiteY51" fmla="*/ 385763 h 752475"/>
                    <a:gd name="connsiteX52" fmla="*/ 421481 w 421481"/>
                    <a:gd name="connsiteY52" fmla="*/ 347663 h 752475"/>
                    <a:gd name="connsiteX53" fmla="*/ 416719 w 421481"/>
                    <a:gd name="connsiteY53" fmla="*/ 314325 h 752475"/>
                    <a:gd name="connsiteX54" fmla="*/ 407194 w 421481"/>
                    <a:gd name="connsiteY54" fmla="*/ 273844 h 752475"/>
                    <a:gd name="connsiteX55" fmla="*/ 400050 w 421481"/>
                    <a:gd name="connsiteY55" fmla="*/ 247650 h 752475"/>
                    <a:gd name="connsiteX56" fmla="*/ 383381 w 421481"/>
                    <a:gd name="connsiteY56" fmla="*/ 214313 h 752475"/>
                    <a:gd name="connsiteX57" fmla="*/ 378619 w 421481"/>
                    <a:gd name="connsiteY57" fmla="*/ 197644 h 752475"/>
                    <a:gd name="connsiteX58" fmla="*/ 361950 w 421481"/>
                    <a:gd name="connsiteY58" fmla="*/ 169069 h 752475"/>
                    <a:gd name="connsiteX59" fmla="*/ 352425 w 421481"/>
                    <a:gd name="connsiteY59" fmla="*/ 150019 h 752475"/>
                    <a:gd name="connsiteX60" fmla="*/ 333375 w 421481"/>
                    <a:gd name="connsiteY60" fmla="*/ 123825 h 752475"/>
                    <a:gd name="connsiteX61" fmla="*/ 321469 w 421481"/>
                    <a:gd name="connsiteY61" fmla="*/ 102394 h 752475"/>
                    <a:gd name="connsiteX62" fmla="*/ 304800 w 421481"/>
                    <a:gd name="connsiteY62" fmla="*/ 85725 h 752475"/>
                    <a:gd name="connsiteX63" fmla="*/ 290513 w 421481"/>
                    <a:gd name="connsiteY63" fmla="*/ 73819 h 752475"/>
                    <a:gd name="connsiteX64" fmla="*/ 278606 w 421481"/>
                    <a:gd name="connsiteY64" fmla="*/ 59531 h 752475"/>
                    <a:gd name="connsiteX65" fmla="*/ 247651 w 421481"/>
                    <a:gd name="connsiteY65" fmla="*/ 30956 h 752475"/>
                    <a:gd name="connsiteX66" fmla="*/ 209550 w 421481"/>
                    <a:gd name="connsiteY66"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76225 w 421481"/>
                    <a:gd name="connsiteY33" fmla="*/ 704850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280987 w 421481"/>
                    <a:gd name="connsiteY33" fmla="*/ 707232 h 752475"/>
                    <a:gd name="connsiteX34" fmla="*/ 307181 w 421481"/>
                    <a:gd name="connsiteY34" fmla="*/ 673894 h 752475"/>
                    <a:gd name="connsiteX35" fmla="*/ 319088 w 421481"/>
                    <a:gd name="connsiteY35" fmla="*/ 666750 h 752475"/>
                    <a:gd name="connsiteX36" fmla="*/ 333375 w 421481"/>
                    <a:gd name="connsiteY36" fmla="*/ 647700 h 752475"/>
                    <a:gd name="connsiteX37" fmla="*/ 340519 w 421481"/>
                    <a:gd name="connsiteY37" fmla="*/ 633413 h 752475"/>
                    <a:gd name="connsiteX38" fmla="*/ 347663 w 421481"/>
                    <a:gd name="connsiteY38" fmla="*/ 623888 h 752475"/>
                    <a:gd name="connsiteX39" fmla="*/ 354806 w 421481"/>
                    <a:gd name="connsiteY39" fmla="*/ 604838 h 752475"/>
                    <a:gd name="connsiteX40" fmla="*/ 369094 w 421481"/>
                    <a:gd name="connsiteY40" fmla="*/ 583406 h 752475"/>
                    <a:gd name="connsiteX41" fmla="*/ 381000 w 421481"/>
                    <a:gd name="connsiteY41" fmla="*/ 561975 h 752475"/>
                    <a:gd name="connsiteX42" fmla="*/ 385763 w 421481"/>
                    <a:gd name="connsiteY42" fmla="*/ 550069 h 752475"/>
                    <a:gd name="connsiteX43" fmla="*/ 390525 w 421481"/>
                    <a:gd name="connsiteY43" fmla="*/ 538163 h 752475"/>
                    <a:gd name="connsiteX44" fmla="*/ 392906 w 421481"/>
                    <a:gd name="connsiteY44" fmla="*/ 523875 h 752475"/>
                    <a:gd name="connsiteX45" fmla="*/ 400050 w 421481"/>
                    <a:gd name="connsiteY45" fmla="*/ 504825 h 752475"/>
                    <a:gd name="connsiteX46" fmla="*/ 404813 w 421481"/>
                    <a:gd name="connsiteY46" fmla="*/ 481013 h 752475"/>
                    <a:gd name="connsiteX47" fmla="*/ 411956 w 421481"/>
                    <a:gd name="connsiteY47" fmla="*/ 461963 h 752475"/>
                    <a:gd name="connsiteX48" fmla="*/ 414338 w 421481"/>
                    <a:gd name="connsiteY48" fmla="*/ 442913 h 752475"/>
                    <a:gd name="connsiteX49" fmla="*/ 416719 w 421481"/>
                    <a:gd name="connsiteY49" fmla="*/ 431006 h 752475"/>
                    <a:gd name="connsiteX50" fmla="*/ 421481 w 421481"/>
                    <a:gd name="connsiteY50" fmla="*/ 385763 h 752475"/>
                    <a:gd name="connsiteX51" fmla="*/ 421481 w 421481"/>
                    <a:gd name="connsiteY51" fmla="*/ 347663 h 752475"/>
                    <a:gd name="connsiteX52" fmla="*/ 416719 w 421481"/>
                    <a:gd name="connsiteY52" fmla="*/ 314325 h 752475"/>
                    <a:gd name="connsiteX53" fmla="*/ 407194 w 421481"/>
                    <a:gd name="connsiteY53" fmla="*/ 273844 h 752475"/>
                    <a:gd name="connsiteX54" fmla="*/ 400050 w 421481"/>
                    <a:gd name="connsiteY54" fmla="*/ 247650 h 752475"/>
                    <a:gd name="connsiteX55" fmla="*/ 383381 w 421481"/>
                    <a:gd name="connsiteY55" fmla="*/ 214313 h 752475"/>
                    <a:gd name="connsiteX56" fmla="*/ 378619 w 421481"/>
                    <a:gd name="connsiteY56" fmla="*/ 197644 h 752475"/>
                    <a:gd name="connsiteX57" fmla="*/ 361950 w 421481"/>
                    <a:gd name="connsiteY57" fmla="*/ 169069 h 752475"/>
                    <a:gd name="connsiteX58" fmla="*/ 352425 w 421481"/>
                    <a:gd name="connsiteY58" fmla="*/ 150019 h 752475"/>
                    <a:gd name="connsiteX59" fmla="*/ 333375 w 421481"/>
                    <a:gd name="connsiteY59" fmla="*/ 123825 h 752475"/>
                    <a:gd name="connsiteX60" fmla="*/ 321469 w 421481"/>
                    <a:gd name="connsiteY60" fmla="*/ 102394 h 752475"/>
                    <a:gd name="connsiteX61" fmla="*/ 304800 w 421481"/>
                    <a:gd name="connsiteY61" fmla="*/ 85725 h 752475"/>
                    <a:gd name="connsiteX62" fmla="*/ 290513 w 421481"/>
                    <a:gd name="connsiteY62" fmla="*/ 73819 h 752475"/>
                    <a:gd name="connsiteX63" fmla="*/ 278606 w 421481"/>
                    <a:gd name="connsiteY63" fmla="*/ 59531 h 752475"/>
                    <a:gd name="connsiteX64" fmla="*/ 247651 w 421481"/>
                    <a:gd name="connsiteY64" fmla="*/ 30956 h 752475"/>
                    <a:gd name="connsiteX65" fmla="*/ 209550 w 421481"/>
                    <a:gd name="connsiteY65"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66700 w 421481"/>
                    <a:gd name="connsiteY32" fmla="*/ 714375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73894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7163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3813 w 421481"/>
                    <a:gd name="connsiteY22" fmla="*/ 507206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11906 w 421481"/>
                    <a:gd name="connsiteY21" fmla="*/ 457200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3381 w 421481"/>
                    <a:gd name="connsiteY54" fmla="*/ 214313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4806 w 421481"/>
                    <a:gd name="connsiteY38" fmla="*/ 604838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4763 w 421481"/>
                    <a:gd name="connsiteY20" fmla="*/ 421481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2381 w 421481"/>
                    <a:gd name="connsiteY18" fmla="*/ 361950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 name="connsiteX0" fmla="*/ 209550 w 421481"/>
                    <a:gd name="connsiteY0" fmla="*/ 0 h 752475"/>
                    <a:gd name="connsiteX1" fmla="*/ 164306 w 421481"/>
                    <a:gd name="connsiteY1" fmla="*/ 33338 h 752475"/>
                    <a:gd name="connsiteX2" fmla="*/ 150019 w 421481"/>
                    <a:gd name="connsiteY2" fmla="*/ 50006 h 752475"/>
                    <a:gd name="connsiteX3" fmla="*/ 135731 w 421481"/>
                    <a:gd name="connsiteY3" fmla="*/ 61913 h 752475"/>
                    <a:gd name="connsiteX4" fmla="*/ 116681 w 421481"/>
                    <a:gd name="connsiteY4" fmla="*/ 78581 h 752475"/>
                    <a:gd name="connsiteX5" fmla="*/ 107156 w 421481"/>
                    <a:gd name="connsiteY5" fmla="*/ 90488 h 752475"/>
                    <a:gd name="connsiteX6" fmla="*/ 90488 w 421481"/>
                    <a:gd name="connsiteY6" fmla="*/ 107156 h 752475"/>
                    <a:gd name="connsiteX7" fmla="*/ 80963 w 421481"/>
                    <a:gd name="connsiteY7" fmla="*/ 126206 h 752475"/>
                    <a:gd name="connsiteX8" fmla="*/ 69056 w 421481"/>
                    <a:gd name="connsiteY8" fmla="*/ 145256 h 752475"/>
                    <a:gd name="connsiteX9" fmla="*/ 52388 w 421481"/>
                    <a:gd name="connsiteY9" fmla="*/ 164306 h 752475"/>
                    <a:gd name="connsiteX10" fmla="*/ 45244 w 421481"/>
                    <a:gd name="connsiteY10" fmla="*/ 192881 h 752475"/>
                    <a:gd name="connsiteX11" fmla="*/ 33338 w 421481"/>
                    <a:gd name="connsiteY11" fmla="*/ 211931 h 752475"/>
                    <a:gd name="connsiteX12" fmla="*/ 28575 w 421481"/>
                    <a:gd name="connsiteY12" fmla="*/ 226219 h 752475"/>
                    <a:gd name="connsiteX13" fmla="*/ 16669 w 421481"/>
                    <a:gd name="connsiteY13" fmla="*/ 250031 h 752475"/>
                    <a:gd name="connsiteX14" fmla="*/ 11906 w 421481"/>
                    <a:gd name="connsiteY14" fmla="*/ 276225 h 752475"/>
                    <a:gd name="connsiteX15" fmla="*/ 7144 w 421481"/>
                    <a:gd name="connsiteY15" fmla="*/ 295275 h 752475"/>
                    <a:gd name="connsiteX16" fmla="*/ 2381 w 421481"/>
                    <a:gd name="connsiteY16" fmla="*/ 319088 h 752475"/>
                    <a:gd name="connsiteX17" fmla="*/ 0 w 421481"/>
                    <a:gd name="connsiteY17" fmla="*/ 335756 h 752475"/>
                    <a:gd name="connsiteX18" fmla="*/ 0 w 421481"/>
                    <a:gd name="connsiteY18" fmla="*/ 366712 h 752475"/>
                    <a:gd name="connsiteX19" fmla="*/ 0 w 421481"/>
                    <a:gd name="connsiteY19" fmla="*/ 400050 h 752475"/>
                    <a:gd name="connsiteX20" fmla="*/ 2382 w 421481"/>
                    <a:gd name="connsiteY20" fmla="*/ 428625 h 752475"/>
                    <a:gd name="connsiteX21" fmla="*/ 9525 w 421481"/>
                    <a:gd name="connsiteY21" fmla="*/ 459582 h 752475"/>
                    <a:gd name="connsiteX22" fmla="*/ 21432 w 421481"/>
                    <a:gd name="connsiteY22" fmla="*/ 511969 h 752475"/>
                    <a:gd name="connsiteX23" fmla="*/ 45244 w 421481"/>
                    <a:gd name="connsiteY23" fmla="*/ 564356 h 752475"/>
                    <a:gd name="connsiteX24" fmla="*/ 69056 w 421481"/>
                    <a:gd name="connsiteY24" fmla="*/ 611981 h 752475"/>
                    <a:gd name="connsiteX25" fmla="*/ 88106 w 421481"/>
                    <a:gd name="connsiteY25" fmla="*/ 638175 h 752475"/>
                    <a:gd name="connsiteX26" fmla="*/ 111919 w 421481"/>
                    <a:gd name="connsiteY26" fmla="*/ 669131 h 752475"/>
                    <a:gd name="connsiteX27" fmla="*/ 150020 w 421481"/>
                    <a:gd name="connsiteY27" fmla="*/ 711994 h 752475"/>
                    <a:gd name="connsiteX28" fmla="*/ 185738 w 421481"/>
                    <a:gd name="connsiteY28" fmla="*/ 733425 h 752475"/>
                    <a:gd name="connsiteX29" fmla="*/ 211931 w 421481"/>
                    <a:gd name="connsiteY29" fmla="*/ 752475 h 752475"/>
                    <a:gd name="connsiteX30" fmla="*/ 233363 w 421481"/>
                    <a:gd name="connsiteY30" fmla="*/ 738188 h 752475"/>
                    <a:gd name="connsiteX31" fmla="*/ 259556 w 421481"/>
                    <a:gd name="connsiteY31" fmla="*/ 726281 h 752475"/>
                    <a:gd name="connsiteX32" fmla="*/ 280987 w 421481"/>
                    <a:gd name="connsiteY32" fmla="*/ 707231 h 752475"/>
                    <a:gd name="connsiteX33" fmla="*/ 307181 w 421481"/>
                    <a:gd name="connsiteY33" fmla="*/ 681037 h 752475"/>
                    <a:gd name="connsiteX34" fmla="*/ 319088 w 421481"/>
                    <a:gd name="connsiteY34" fmla="*/ 666750 h 752475"/>
                    <a:gd name="connsiteX35" fmla="*/ 333375 w 421481"/>
                    <a:gd name="connsiteY35" fmla="*/ 647700 h 752475"/>
                    <a:gd name="connsiteX36" fmla="*/ 340519 w 421481"/>
                    <a:gd name="connsiteY36" fmla="*/ 633413 h 752475"/>
                    <a:gd name="connsiteX37" fmla="*/ 347663 w 421481"/>
                    <a:gd name="connsiteY37" fmla="*/ 623888 h 752475"/>
                    <a:gd name="connsiteX38" fmla="*/ 357187 w 421481"/>
                    <a:gd name="connsiteY38" fmla="*/ 602457 h 752475"/>
                    <a:gd name="connsiteX39" fmla="*/ 369094 w 421481"/>
                    <a:gd name="connsiteY39" fmla="*/ 583406 h 752475"/>
                    <a:gd name="connsiteX40" fmla="*/ 381000 w 421481"/>
                    <a:gd name="connsiteY40" fmla="*/ 561975 h 752475"/>
                    <a:gd name="connsiteX41" fmla="*/ 385763 w 421481"/>
                    <a:gd name="connsiteY41" fmla="*/ 550069 h 752475"/>
                    <a:gd name="connsiteX42" fmla="*/ 390525 w 421481"/>
                    <a:gd name="connsiteY42" fmla="*/ 538163 h 752475"/>
                    <a:gd name="connsiteX43" fmla="*/ 392906 w 421481"/>
                    <a:gd name="connsiteY43" fmla="*/ 523875 h 752475"/>
                    <a:gd name="connsiteX44" fmla="*/ 400050 w 421481"/>
                    <a:gd name="connsiteY44" fmla="*/ 504825 h 752475"/>
                    <a:gd name="connsiteX45" fmla="*/ 404813 w 421481"/>
                    <a:gd name="connsiteY45" fmla="*/ 481013 h 752475"/>
                    <a:gd name="connsiteX46" fmla="*/ 411956 w 421481"/>
                    <a:gd name="connsiteY46" fmla="*/ 461963 h 752475"/>
                    <a:gd name="connsiteX47" fmla="*/ 414338 w 421481"/>
                    <a:gd name="connsiteY47" fmla="*/ 442913 h 752475"/>
                    <a:gd name="connsiteX48" fmla="*/ 416719 w 421481"/>
                    <a:gd name="connsiteY48" fmla="*/ 431006 h 752475"/>
                    <a:gd name="connsiteX49" fmla="*/ 421481 w 421481"/>
                    <a:gd name="connsiteY49" fmla="*/ 385763 h 752475"/>
                    <a:gd name="connsiteX50" fmla="*/ 421481 w 421481"/>
                    <a:gd name="connsiteY50" fmla="*/ 347663 h 752475"/>
                    <a:gd name="connsiteX51" fmla="*/ 416719 w 421481"/>
                    <a:gd name="connsiteY51" fmla="*/ 314325 h 752475"/>
                    <a:gd name="connsiteX52" fmla="*/ 407194 w 421481"/>
                    <a:gd name="connsiteY52" fmla="*/ 273844 h 752475"/>
                    <a:gd name="connsiteX53" fmla="*/ 400050 w 421481"/>
                    <a:gd name="connsiteY53" fmla="*/ 247650 h 752475"/>
                    <a:gd name="connsiteX54" fmla="*/ 385762 w 421481"/>
                    <a:gd name="connsiteY54" fmla="*/ 216694 h 752475"/>
                    <a:gd name="connsiteX55" fmla="*/ 378619 w 421481"/>
                    <a:gd name="connsiteY55" fmla="*/ 197644 h 752475"/>
                    <a:gd name="connsiteX56" fmla="*/ 361950 w 421481"/>
                    <a:gd name="connsiteY56" fmla="*/ 169069 h 752475"/>
                    <a:gd name="connsiteX57" fmla="*/ 352425 w 421481"/>
                    <a:gd name="connsiteY57" fmla="*/ 150019 h 752475"/>
                    <a:gd name="connsiteX58" fmla="*/ 333375 w 421481"/>
                    <a:gd name="connsiteY58" fmla="*/ 123825 h 752475"/>
                    <a:gd name="connsiteX59" fmla="*/ 321469 w 421481"/>
                    <a:gd name="connsiteY59" fmla="*/ 102394 h 752475"/>
                    <a:gd name="connsiteX60" fmla="*/ 304800 w 421481"/>
                    <a:gd name="connsiteY60" fmla="*/ 85725 h 752475"/>
                    <a:gd name="connsiteX61" fmla="*/ 290513 w 421481"/>
                    <a:gd name="connsiteY61" fmla="*/ 73819 h 752475"/>
                    <a:gd name="connsiteX62" fmla="*/ 278606 w 421481"/>
                    <a:gd name="connsiteY62" fmla="*/ 59531 h 752475"/>
                    <a:gd name="connsiteX63" fmla="*/ 247651 w 421481"/>
                    <a:gd name="connsiteY63" fmla="*/ 30956 h 752475"/>
                    <a:gd name="connsiteX64" fmla="*/ 209550 w 421481"/>
                    <a:gd name="connsiteY64" fmla="*/ 0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421481" h="752475">
                      <a:moveTo>
                        <a:pt x="209550" y="0"/>
                      </a:moveTo>
                      <a:lnTo>
                        <a:pt x="164306" y="33338"/>
                      </a:lnTo>
                      <a:lnTo>
                        <a:pt x="150019" y="50006"/>
                      </a:lnTo>
                      <a:lnTo>
                        <a:pt x="135731" y="61913"/>
                      </a:lnTo>
                      <a:lnTo>
                        <a:pt x="116681" y="78581"/>
                      </a:lnTo>
                      <a:lnTo>
                        <a:pt x="107156" y="90488"/>
                      </a:lnTo>
                      <a:lnTo>
                        <a:pt x="90488" y="107156"/>
                      </a:lnTo>
                      <a:lnTo>
                        <a:pt x="80963" y="126206"/>
                      </a:lnTo>
                      <a:lnTo>
                        <a:pt x="69056" y="145256"/>
                      </a:lnTo>
                      <a:lnTo>
                        <a:pt x="52388" y="164306"/>
                      </a:lnTo>
                      <a:lnTo>
                        <a:pt x="45244" y="192881"/>
                      </a:lnTo>
                      <a:lnTo>
                        <a:pt x="33338" y="211931"/>
                      </a:lnTo>
                      <a:lnTo>
                        <a:pt x="28575" y="226219"/>
                      </a:lnTo>
                      <a:lnTo>
                        <a:pt x="16669" y="250031"/>
                      </a:lnTo>
                      <a:lnTo>
                        <a:pt x="11906" y="276225"/>
                      </a:lnTo>
                      <a:lnTo>
                        <a:pt x="7144" y="295275"/>
                      </a:lnTo>
                      <a:lnTo>
                        <a:pt x="2381" y="319088"/>
                      </a:lnTo>
                      <a:lnTo>
                        <a:pt x="0" y="335756"/>
                      </a:lnTo>
                      <a:lnTo>
                        <a:pt x="0" y="366712"/>
                      </a:lnTo>
                      <a:lnTo>
                        <a:pt x="0" y="400050"/>
                      </a:lnTo>
                      <a:lnTo>
                        <a:pt x="2382" y="428625"/>
                      </a:lnTo>
                      <a:lnTo>
                        <a:pt x="9525" y="459582"/>
                      </a:lnTo>
                      <a:lnTo>
                        <a:pt x="21432" y="511969"/>
                      </a:lnTo>
                      <a:lnTo>
                        <a:pt x="45244" y="564356"/>
                      </a:lnTo>
                      <a:lnTo>
                        <a:pt x="69056" y="611981"/>
                      </a:lnTo>
                      <a:lnTo>
                        <a:pt x="88106" y="638175"/>
                      </a:lnTo>
                      <a:lnTo>
                        <a:pt x="111919" y="669131"/>
                      </a:lnTo>
                      <a:lnTo>
                        <a:pt x="150020" y="711994"/>
                      </a:lnTo>
                      <a:lnTo>
                        <a:pt x="185738" y="733425"/>
                      </a:lnTo>
                      <a:lnTo>
                        <a:pt x="211931" y="752475"/>
                      </a:lnTo>
                      <a:lnTo>
                        <a:pt x="233363" y="738188"/>
                      </a:lnTo>
                      <a:lnTo>
                        <a:pt x="259556" y="726281"/>
                      </a:lnTo>
                      <a:lnTo>
                        <a:pt x="280987" y="707231"/>
                      </a:lnTo>
                      <a:lnTo>
                        <a:pt x="307181" y="681037"/>
                      </a:lnTo>
                      <a:lnTo>
                        <a:pt x="319088" y="666750"/>
                      </a:lnTo>
                      <a:lnTo>
                        <a:pt x="333375" y="647700"/>
                      </a:lnTo>
                      <a:lnTo>
                        <a:pt x="340519" y="633413"/>
                      </a:lnTo>
                      <a:lnTo>
                        <a:pt x="347663" y="623888"/>
                      </a:lnTo>
                      <a:lnTo>
                        <a:pt x="357187" y="602457"/>
                      </a:lnTo>
                      <a:lnTo>
                        <a:pt x="369094" y="583406"/>
                      </a:lnTo>
                      <a:lnTo>
                        <a:pt x="381000" y="561975"/>
                      </a:lnTo>
                      <a:lnTo>
                        <a:pt x="385763" y="550069"/>
                      </a:lnTo>
                      <a:lnTo>
                        <a:pt x="390525" y="538163"/>
                      </a:lnTo>
                      <a:lnTo>
                        <a:pt x="392906" y="523875"/>
                      </a:lnTo>
                      <a:lnTo>
                        <a:pt x="400050" y="504825"/>
                      </a:lnTo>
                      <a:lnTo>
                        <a:pt x="404813" y="481013"/>
                      </a:lnTo>
                      <a:lnTo>
                        <a:pt x="411956" y="461963"/>
                      </a:lnTo>
                      <a:lnTo>
                        <a:pt x="414338" y="442913"/>
                      </a:lnTo>
                      <a:lnTo>
                        <a:pt x="416719" y="431006"/>
                      </a:lnTo>
                      <a:lnTo>
                        <a:pt x="421481" y="385763"/>
                      </a:lnTo>
                      <a:lnTo>
                        <a:pt x="421481" y="347663"/>
                      </a:lnTo>
                      <a:lnTo>
                        <a:pt x="416719" y="314325"/>
                      </a:lnTo>
                      <a:lnTo>
                        <a:pt x="407194" y="273844"/>
                      </a:lnTo>
                      <a:lnTo>
                        <a:pt x="400050" y="247650"/>
                      </a:lnTo>
                      <a:lnTo>
                        <a:pt x="385762" y="216694"/>
                      </a:lnTo>
                      <a:lnTo>
                        <a:pt x="378619" y="197644"/>
                      </a:lnTo>
                      <a:lnTo>
                        <a:pt x="361950" y="169069"/>
                      </a:lnTo>
                      <a:lnTo>
                        <a:pt x="352425" y="150019"/>
                      </a:lnTo>
                      <a:lnTo>
                        <a:pt x="333375" y="123825"/>
                      </a:lnTo>
                      <a:lnTo>
                        <a:pt x="321469" y="102394"/>
                      </a:lnTo>
                      <a:lnTo>
                        <a:pt x="304800" y="85725"/>
                      </a:lnTo>
                      <a:lnTo>
                        <a:pt x="290513" y="73819"/>
                      </a:lnTo>
                      <a:lnTo>
                        <a:pt x="278606" y="59531"/>
                      </a:lnTo>
                      <a:lnTo>
                        <a:pt x="247651" y="30956"/>
                      </a:lnTo>
                      <a:lnTo>
                        <a:pt x="209550" y="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a:extLst>
                    <a:ext uri="{FF2B5EF4-FFF2-40B4-BE49-F238E27FC236}">
                      <a16:creationId xmlns:a16="http://schemas.microsoft.com/office/drawing/2014/main" id="{AA20B63D-F3D2-4FAA-88B4-2A47309401F9}"/>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7944403D-846A-452C-B367-DADDF1A91B95}"/>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a:extLst>
                  <a:ext uri="{FF2B5EF4-FFF2-40B4-BE49-F238E27FC236}">
                    <a16:creationId xmlns:a16="http://schemas.microsoft.com/office/drawing/2014/main" id="{B80BE7A6-7F00-46D6-B3D4-7124232DCCC6}"/>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95" name="TextBox 94">
              <a:extLst>
                <a:ext uri="{FF2B5EF4-FFF2-40B4-BE49-F238E27FC236}">
                  <a16:creationId xmlns:a16="http://schemas.microsoft.com/office/drawing/2014/main" id="{60240169-334C-4550-B971-E6D0BEA97620}"/>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03" name="Group 102">
            <a:extLst>
              <a:ext uri="{FF2B5EF4-FFF2-40B4-BE49-F238E27FC236}">
                <a16:creationId xmlns:a16="http://schemas.microsoft.com/office/drawing/2014/main" id="{2FBA0DF8-0A23-4516-AFB6-FE4E3A364A46}"/>
              </a:ext>
            </a:extLst>
          </p:cNvPr>
          <p:cNvGrpSpPr/>
          <p:nvPr/>
        </p:nvGrpSpPr>
        <p:grpSpPr>
          <a:xfrm>
            <a:off x="5230885" y="3527455"/>
            <a:ext cx="1758048" cy="1487153"/>
            <a:chOff x="3189814" y="1335253"/>
            <a:chExt cx="1758048" cy="1487153"/>
          </a:xfrm>
        </p:grpSpPr>
        <p:grpSp>
          <p:nvGrpSpPr>
            <p:cNvPr id="104" name="Group 103">
              <a:extLst>
                <a:ext uri="{FF2B5EF4-FFF2-40B4-BE49-F238E27FC236}">
                  <a16:creationId xmlns:a16="http://schemas.microsoft.com/office/drawing/2014/main" id="{7B92E0AA-9376-443F-A764-0BC05A732388}"/>
                </a:ext>
              </a:extLst>
            </p:cNvPr>
            <p:cNvGrpSpPr/>
            <p:nvPr/>
          </p:nvGrpSpPr>
          <p:grpSpPr>
            <a:xfrm>
              <a:off x="3260695" y="1335253"/>
              <a:ext cx="1617143" cy="1487153"/>
              <a:chOff x="5428218" y="1861025"/>
              <a:chExt cx="1617143" cy="1487153"/>
            </a:xfrm>
          </p:grpSpPr>
          <p:grpSp>
            <p:nvGrpSpPr>
              <p:cNvPr id="106" name="Group 105">
                <a:extLst>
                  <a:ext uri="{FF2B5EF4-FFF2-40B4-BE49-F238E27FC236}">
                    <a16:creationId xmlns:a16="http://schemas.microsoft.com/office/drawing/2014/main" id="{DC579D23-AF08-4FD7-93F8-871AD6CF12A1}"/>
                  </a:ext>
                </a:extLst>
              </p:cNvPr>
              <p:cNvGrpSpPr/>
              <p:nvPr/>
            </p:nvGrpSpPr>
            <p:grpSpPr>
              <a:xfrm>
                <a:off x="5428218" y="2281316"/>
                <a:ext cx="1617143" cy="1066862"/>
                <a:chOff x="6667736" y="2011203"/>
                <a:chExt cx="1348504" cy="889635"/>
              </a:xfrm>
            </p:grpSpPr>
            <p:sp>
              <p:nvSpPr>
                <p:cNvPr id="110" name="Freeform: Shape 109">
                  <a:extLst>
                    <a:ext uri="{FF2B5EF4-FFF2-40B4-BE49-F238E27FC236}">
                      <a16:creationId xmlns:a16="http://schemas.microsoft.com/office/drawing/2014/main" id="{D1D1BCAC-D9EA-44A0-B655-F7AB821DD873}"/>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1" name="Oval 110">
                  <a:extLst>
                    <a:ext uri="{FF2B5EF4-FFF2-40B4-BE49-F238E27FC236}">
                      <a16:creationId xmlns:a16="http://schemas.microsoft.com/office/drawing/2014/main" id="{0913E402-0F57-40BB-A248-D3ADB3F2ACD5}"/>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7444EB6E-5A72-4E7E-A9A2-3E916183AD22}"/>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C90650BF-9E2F-4B1E-BF5A-DA56399C82C9}"/>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05" name="TextBox 104">
              <a:extLst>
                <a:ext uri="{FF2B5EF4-FFF2-40B4-BE49-F238E27FC236}">
                  <a16:creationId xmlns:a16="http://schemas.microsoft.com/office/drawing/2014/main" id="{DE7B8758-F405-4ADE-B0D0-06C86974B6A5}"/>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13" name="Group 112">
            <a:extLst>
              <a:ext uri="{FF2B5EF4-FFF2-40B4-BE49-F238E27FC236}">
                <a16:creationId xmlns:a16="http://schemas.microsoft.com/office/drawing/2014/main" id="{B228AA4C-4045-461B-8255-BB71F9498B96}"/>
              </a:ext>
            </a:extLst>
          </p:cNvPr>
          <p:cNvGrpSpPr/>
          <p:nvPr/>
        </p:nvGrpSpPr>
        <p:grpSpPr>
          <a:xfrm>
            <a:off x="7389445" y="3603177"/>
            <a:ext cx="1758048" cy="1480871"/>
            <a:chOff x="3189814" y="1335253"/>
            <a:chExt cx="1758048" cy="1480871"/>
          </a:xfrm>
        </p:grpSpPr>
        <p:grpSp>
          <p:nvGrpSpPr>
            <p:cNvPr id="114" name="Group 113">
              <a:extLst>
                <a:ext uri="{FF2B5EF4-FFF2-40B4-BE49-F238E27FC236}">
                  <a16:creationId xmlns:a16="http://schemas.microsoft.com/office/drawing/2014/main" id="{C3001B2B-A670-47FF-8ABF-60BCF4312D25}"/>
                </a:ext>
              </a:extLst>
            </p:cNvPr>
            <p:cNvGrpSpPr/>
            <p:nvPr/>
          </p:nvGrpSpPr>
          <p:grpSpPr>
            <a:xfrm>
              <a:off x="3269550" y="1335253"/>
              <a:ext cx="1611430" cy="1480871"/>
              <a:chOff x="5437073" y="1861025"/>
              <a:chExt cx="1611430" cy="1480871"/>
            </a:xfrm>
          </p:grpSpPr>
          <p:grpSp>
            <p:nvGrpSpPr>
              <p:cNvPr id="116" name="Group 115">
                <a:extLst>
                  <a:ext uri="{FF2B5EF4-FFF2-40B4-BE49-F238E27FC236}">
                    <a16:creationId xmlns:a16="http://schemas.microsoft.com/office/drawing/2014/main" id="{F572CCD1-74F5-4475-A6C5-AF3712B4F139}"/>
                  </a:ext>
                </a:extLst>
              </p:cNvPr>
              <p:cNvGrpSpPr/>
              <p:nvPr/>
            </p:nvGrpSpPr>
            <p:grpSpPr>
              <a:xfrm>
                <a:off x="5437073" y="2275034"/>
                <a:ext cx="1611430" cy="1066862"/>
                <a:chOff x="6675120" y="2005965"/>
                <a:chExt cx="1343740" cy="889635"/>
              </a:xfrm>
            </p:grpSpPr>
            <p:sp>
              <p:nvSpPr>
                <p:cNvPr id="119" name="Freeform: Shape 118">
                  <a:extLst>
                    <a:ext uri="{FF2B5EF4-FFF2-40B4-BE49-F238E27FC236}">
                      <a16:creationId xmlns:a16="http://schemas.microsoft.com/office/drawing/2014/main" id="{6C4CDBDA-8FAF-4BC3-9472-106C10F951D8}"/>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1" name="Oval 120">
                  <a:extLst>
                    <a:ext uri="{FF2B5EF4-FFF2-40B4-BE49-F238E27FC236}">
                      <a16:creationId xmlns:a16="http://schemas.microsoft.com/office/drawing/2014/main" id="{F0F74E04-06C6-4FF8-82EC-03119FE9E55A}"/>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A7AB1FA-C149-46F7-8DF8-638770FC23A4}"/>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8C4BFE2F-2D07-49DA-A2E3-BDEA11E99792}"/>
                  </a:ext>
                </a:extLst>
              </p:cNvPr>
              <p:cNvSpPr txBox="1"/>
              <p:nvPr/>
            </p:nvSpPr>
            <p:spPr>
              <a:xfrm>
                <a:off x="5706357" y="1861025"/>
                <a:ext cx="1060008" cy="369332"/>
              </a:xfrm>
              <a:prstGeom prst="rect">
                <a:avLst/>
              </a:prstGeom>
              <a:noFill/>
            </p:spPr>
            <p:txBody>
              <a:bodyPr wrap="square" rtlCol="0">
                <a:spAutoFit/>
              </a:bodyPr>
              <a:lstStyle/>
              <a:p>
                <a:pPr algn="ctr"/>
                <a:r>
                  <a:rPr lang="en-US" dirty="0"/>
                  <a:t>!X &amp; Y</a:t>
                </a:r>
              </a:p>
            </p:txBody>
          </p:sp>
        </p:grpSp>
        <p:sp>
          <p:nvSpPr>
            <p:cNvPr id="115" name="TextBox 114">
              <a:extLst>
                <a:ext uri="{FF2B5EF4-FFF2-40B4-BE49-F238E27FC236}">
                  <a16:creationId xmlns:a16="http://schemas.microsoft.com/office/drawing/2014/main" id="{E3CA1AD3-148B-45D9-A24F-D8881CC609EE}"/>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grpSp>
        <p:nvGrpSpPr>
          <p:cNvPr id="123" name="Group 122">
            <a:extLst>
              <a:ext uri="{FF2B5EF4-FFF2-40B4-BE49-F238E27FC236}">
                <a16:creationId xmlns:a16="http://schemas.microsoft.com/office/drawing/2014/main" id="{EC11ADDF-05C3-44C3-85EB-E2988288D199}"/>
              </a:ext>
            </a:extLst>
          </p:cNvPr>
          <p:cNvGrpSpPr/>
          <p:nvPr/>
        </p:nvGrpSpPr>
        <p:grpSpPr>
          <a:xfrm>
            <a:off x="7389445" y="5294547"/>
            <a:ext cx="1758048" cy="1487151"/>
            <a:chOff x="3189814" y="1335253"/>
            <a:chExt cx="1758048" cy="1487151"/>
          </a:xfrm>
        </p:grpSpPr>
        <p:grpSp>
          <p:nvGrpSpPr>
            <p:cNvPr id="124" name="Group 123">
              <a:extLst>
                <a:ext uri="{FF2B5EF4-FFF2-40B4-BE49-F238E27FC236}">
                  <a16:creationId xmlns:a16="http://schemas.microsoft.com/office/drawing/2014/main" id="{2AF11F8A-73FA-45CE-8977-8FFED4F81172}"/>
                </a:ext>
              </a:extLst>
            </p:cNvPr>
            <p:cNvGrpSpPr/>
            <p:nvPr/>
          </p:nvGrpSpPr>
          <p:grpSpPr>
            <a:xfrm>
              <a:off x="3260695" y="1335253"/>
              <a:ext cx="1620285" cy="1487151"/>
              <a:chOff x="5428218" y="1861025"/>
              <a:chExt cx="1620285" cy="1487151"/>
            </a:xfrm>
          </p:grpSpPr>
          <p:grpSp>
            <p:nvGrpSpPr>
              <p:cNvPr id="126" name="Group 125">
                <a:extLst>
                  <a:ext uri="{FF2B5EF4-FFF2-40B4-BE49-F238E27FC236}">
                    <a16:creationId xmlns:a16="http://schemas.microsoft.com/office/drawing/2014/main" id="{4FD02200-2212-4B65-A6EE-AA69290383FE}"/>
                  </a:ext>
                </a:extLst>
              </p:cNvPr>
              <p:cNvGrpSpPr/>
              <p:nvPr/>
            </p:nvGrpSpPr>
            <p:grpSpPr>
              <a:xfrm>
                <a:off x="5428218" y="2275033"/>
                <a:ext cx="1620285" cy="1073143"/>
                <a:chOff x="6667736" y="2005965"/>
                <a:chExt cx="1351124" cy="894873"/>
              </a:xfrm>
            </p:grpSpPr>
            <p:sp>
              <p:nvSpPr>
                <p:cNvPr id="129" name="Freeform: Shape 128">
                  <a:extLst>
                    <a:ext uri="{FF2B5EF4-FFF2-40B4-BE49-F238E27FC236}">
                      <a16:creationId xmlns:a16="http://schemas.microsoft.com/office/drawing/2014/main" id="{79656ED0-F620-4E10-B853-3BA88C8E12E4}"/>
                    </a:ext>
                  </a:extLst>
                </p:cNvPr>
                <p:cNvSpPr/>
                <p:nvPr/>
              </p:nvSpPr>
              <p:spPr>
                <a:xfrm>
                  <a:off x="7344965" y="2005965"/>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0" name="Freeform: Shape 129">
                  <a:extLst>
                    <a:ext uri="{FF2B5EF4-FFF2-40B4-BE49-F238E27FC236}">
                      <a16:creationId xmlns:a16="http://schemas.microsoft.com/office/drawing/2014/main" id="{AD335B42-C131-46C5-B90E-6D71D008C6CE}"/>
                    </a:ext>
                  </a:extLst>
                </p:cNvPr>
                <p:cNvSpPr/>
                <p:nvPr/>
              </p:nvSpPr>
              <p:spPr>
                <a:xfrm flipH="1">
                  <a:off x="6667736" y="2011203"/>
                  <a:ext cx="673895" cy="889635"/>
                </a:xfrm>
                <a:custGeom>
                  <a:avLst/>
                  <a:gdLst>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52425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3815 w 668655"/>
                    <a:gd name="connsiteY69" fmla="*/ 102870 h 880110"/>
                    <a:gd name="connsiteX70" fmla="*/ 1905 w 668655"/>
                    <a:gd name="connsiteY70" fmla="*/ 60960 h 880110"/>
                    <a:gd name="connsiteX0" fmla="*/ 1905 w 668655"/>
                    <a:gd name="connsiteY0" fmla="*/ 60960 h 880110"/>
                    <a:gd name="connsiteX1" fmla="*/ 53340 w 668655"/>
                    <a:gd name="connsiteY1" fmla="*/ 38100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36672 w 668655"/>
                    <a:gd name="connsiteY69" fmla="*/ 95726 h 880110"/>
                    <a:gd name="connsiteX70" fmla="*/ 1905 w 668655"/>
                    <a:gd name="connsiteY70" fmla="*/ 60960 h 880110"/>
                    <a:gd name="connsiteX0" fmla="*/ 1905 w 668655"/>
                    <a:gd name="connsiteY0" fmla="*/ 60960 h 880110"/>
                    <a:gd name="connsiteX1" fmla="*/ 41433 w 668655"/>
                    <a:gd name="connsiteY1" fmla="*/ 42862 h 880110"/>
                    <a:gd name="connsiteX2" fmla="*/ 85725 w 668655"/>
                    <a:gd name="connsiteY2" fmla="*/ 20955 h 880110"/>
                    <a:gd name="connsiteX3" fmla="*/ 114300 w 668655"/>
                    <a:gd name="connsiteY3" fmla="*/ 13335 h 880110"/>
                    <a:gd name="connsiteX4" fmla="*/ 154305 w 668655"/>
                    <a:gd name="connsiteY4" fmla="*/ 5715 h 880110"/>
                    <a:gd name="connsiteX5" fmla="*/ 194310 w 668655"/>
                    <a:gd name="connsiteY5" fmla="*/ 1905 h 880110"/>
                    <a:gd name="connsiteX6" fmla="*/ 245745 w 668655"/>
                    <a:gd name="connsiteY6" fmla="*/ 0 h 880110"/>
                    <a:gd name="connsiteX7" fmla="*/ 287655 w 668655"/>
                    <a:gd name="connsiteY7" fmla="*/ 0 h 880110"/>
                    <a:gd name="connsiteX8" fmla="*/ 340519 w 668655"/>
                    <a:gd name="connsiteY8" fmla="*/ 13335 h 880110"/>
                    <a:gd name="connsiteX9" fmla="*/ 384810 w 668655"/>
                    <a:gd name="connsiteY9" fmla="*/ 30480 h 880110"/>
                    <a:gd name="connsiteX10" fmla="*/ 424815 w 668655"/>
                    <a:gd name="connsiteY10" fmla="*/ 45720 h 880110"/>
                    <a:gd name="connsiteX11" fmla="*/ 464820 w 668655"/>
                    <a:gd name="connsiteY11" fmla="*/ 64770 h 880110"/>
                    <a:gd name="connsiteX12" fmla="*/ 483870 w 668655"/>
                    <a:gd name="connsiteY12" fmla="*/ 83820 h 880110"/>
                    <a:gd name="connsiteX13" fmla="*/ 501015 w 668655"/>
                    <a:gd name="connsiteY13" fmla="*/ 91440 h 880110"/>
                    <a:gd name="connsiteX14" fmla="*/ 525780 w 668655"/>
                    <a:gd name="connsiteY14" fmla="*/ 112395 h 880110"/>
                    <a:gd name="connsiteX15" fmla="*/ 554355 w 668655"/>
                    <a:gd name="connsiteY15" fmla="*/ 142875 h 880110"/>
                    <a:gd name="connsiteX16" fmla="*/ 577215 w 668655"/>
                    <a:gd name="connsiteY16" fmla="*/ 173355 h 880110"/>
                    <a:gd name="connsiteX17" fmla="*/ 598170 w 668655"/>
                    <a:gd name="connsiteY17" fmla="*/ 200025 h 880110"/>
                    <a:gd name="connsiteX18" fmla="*/ 615315 w 668655"/>
                    <a:gd name="connsiteY18" fmla="*/ 224790 h 880110"/>
                    <a:gd name="connsiteX19" fmla="*/ 626745 w 668655"/>
                    <a:gd name="connsiteY19" fmla="*/ 247650 h 880110"/>
                    <a:gd name="connsiteX20" fmla="*/ 636270 w 668655"/>
                    <a:gd name="connsiteY20" fmla="*/ 276225 h 880110"/>
                    <a:gd name="connsiteX21" fmla="*/ 655320 w 668655"/>
                    <a:gd name="connsiteY21" fmla="*/ 321945 h 880110"/>
                    <a:gd name="connsiteX22" fmla="*/ 659130 w 668655"/>
                    <a:gd name="connsiteY22" fmla="*/ 354330 h 880110"/>
                    <a:gd name="connsiteX23" fmla="*/ 668655 w 668655"/>
                    <a:gd name="connsiteY23" fmla="*/ 405765 h 880110"/>
                    <a:gd name="connsiteX24" fmla="*/ 666750 w 668655"/>
                    <a:gd name="connsiteY24" fmla="*/ 461010 h 880110"/>
                    <a:gd name="connsiteX25" fmla="*/ 661035 w 668655"/>
                    <a:gd name="connsiteY25" fmla="*/ 514350 h 880110"/>
                    <a:gd name="connsiteX26" fmla="*/ 649605 w 668655"/>
                    <a:gd name="connsiteY26" fmla="*/ 567690 h 880110"/>
                    <a:gd name="connsiteX27" fmla="*/ 636270 w 668655"/>
                    <a:gd name="connsiteY27" fmla="*/ 603885 h 880110"/>
                    <a:gd name="connsiteX28" fmla="*/ 619125 w 668655"/>
                    <a:gd name="connsiteY28" fmla="*/ 640080 h 880110"/>
                    <a:gd name="connsiteX29" fmla="*/ 594360 w 668655"/>
                    <a:gd name="connsiteY29" fmla="*/ 681990 h 880110"/>
                    <a:gd name="connsiteX30" fmla="*/ 569595 w 668655"/>
                    <a:gd name="connsiteY30" fmla="*/ 721995 h 880110"/>
                    <a:gd name="connsiteX31" fmla="*/ 541020 w 668655"/>
                    <a:gd name="connsiteY31" fmla="*/ 750570 h 880110"/>
                    <a:gd name="connsiteX32" fmla="*/ 499110 w 668655"/>
                    <a:gd name="connsiteY32" fmla="*/ 788670 h 880110"/>
                    <a:gd name="connsiteX33" fmla="*/ 468630 w 668655"/>
                    <a:gd name="connsiteY33" fmla="*/ 811530 h 880110"/>
                    <a:gd name="connsiteX34" fmla="*/ 417195 w 668655"/>
                    <a:gd name="connsiteY34" fmla="*/ 840105 h 880110"/>
                    <a:gd name="connsiteX35" fmla="*/ 371475 w 668655"/>
                    <a:gd name="connsiteY35" fmla="*/ 857250 h 880110"/>
                    <a:gd name="connsiteX36" fmla="*/ 329565 w 668655"/>
                    <a:gd name="connsiteY36" fmla="*/ 868680 h 880110"/>
                    <a:gd name="connsiteX37" fmla="*/ 266700 w 668655"/>
                    <a:gd name="connsiteY37" fmla="*/ 880110 h 880110"/>
                    <a:gd name="connsiteX38" fmla="*/ 215265 w 668655"/>
                    <a:gd name="connsiteY38" fmla="*/ 880110 h 880110"/>
                    <a:gd name="connsiteX39" fmla="*/ 127635 w 668655"/>
                    <a:gd name="connsiteY39" fmla="*/ 872490 h 880110"/>
                    <a:gd name="connsiteX40" fmla="*/ 53340 w 668655"/>
                    <a:gd name="connsiteY40" fmla="*/ 849630 h 880110"/>
                    <a:gd name="connsiteX41" fmla="*/ 17145 w 668655"/>
                    <a:gd name="connsiteY41" fmla="*/ 830580 h 880110"/>
                    <a:gd name="connsiteX42" fmla="*/ 0 w 668655"/>
                    <a:gd name="connsiteY42" fmla="*/ 817245 h 880110"/>
                    <a:gd name="connsiteX43" fmla="*/ 26670 w 668655"/>
                    <a:gd name="connsiteY43" fmla="*/ 798195 h 880110"/>
                    <a:gd name="connsiteX44" fmla="*/ 55245 w 668655"/>
                    <a:gd name="connsiteY44" fmla="*/ 781050 h 880110"/>
                    <a:gd name="connsiteX45" fmla="*/ 78105 w 668655"/>
                    <a:gd name="connsiteY45" fmla="*/ 760095 h 880110"/>
                    <a:gd name="connsiteX46" fmla="*/ 97155 w 668655"/>
                    <a:gd name="connsiteY46" fmla="*/ 742950 h 880110"/>
                    <a:gd name="connsiteX47" fmla="*/ 116205 w 668655"/>
                    <a:gd name="connsiteY47" fmla="*/ 720090 h 880110"/>
                    <a:gd name="connsiteX48" fmla="*/ 135255 w 668655"/>
                    <a:gd name="connsiteY48" fmla="*/ 697230 h 880110"/>
                    <a:gd name="connsiteX49" fmla="*/ 150495 w 668655"/>
                    <a:gd name="connsiteY49" fmla="*/ 674370 h 880110"/>
                    <a:gd name="connsiteX50" fmla="*/ 161925 w 668655"/>
                    <a:gd name="connsiteY50" fmla="*/ 653415 h 880110"/>
                    <a:gd name="connsiteX51" fmla="*/ 171450 w 668655"/>
                    <a:gd name="connsiteY51" fmla="*/ 640080 h 880110"/>
                    <a:gd name="connsiteX52" fmla="*/ 182880 w 668655"/>
                    <a:gd name="connsiteY52" fmla="*/ 609600 h 880110"/>
                    <a:gd name="connsiteX53" fmla="*/ 198120 w 668655"/>
                    <a:gd name="connsiteY53" fmla="*/ 579120 h 880110"/>
                    <a:gd name="connsiteX54" fmla="*/ 200025 w 668655"/>
                    <a:gd name="connsiteY54" fmla="*/ 558165 h 880110"/>
                    <a:gd name="connsiteX55" fmla="*/ 207645 w 668655"/>
                    <a:gd name="connsiteY55" fmla="*/ 541020 h 880110"/>
                    <a:gd name="connsiteX56" fmla="*/ 209550 w 668655"/>
                    <a:gd name="connsiteY56" fmla="*/ 512445 h 880110"/>
                    <a:gd name="connsiteX57" fmla="*/ 215265 w 668655"/>
                    <a:gd name="connsiteY57" fmla="*/ 480060 h 880110"/>
                    <a:gd name="connsiteX58" fmla="*/ 219075 w 668655"/>
                    <a:gd name="connsiteY58" fmla="*/ 445770 h 880110"/>
                    <a:gd name="connsiteX59" fmla="*/ 215265 w 668655"/>
                    <a:gd name="connsiteY59" fmla="*/ 415290 h 880110"/>
                    <a:gd name="connsiteX60" fmla="*/ 211455 w 668655"/>
                    <a:gd name="connsiteY60" fmla="*/ 369570 h 880110"/>
                    <a:gd name="connsiteX61" fmla="*/ 194310 w 668655"/>
                    <a:gd name="connsiteY61" fmla="*/ 325755 h 880110"/>
                    <a:gd name="connsiteX62" fmla="*/ 179070 w 668655"/>
                    <a:gd name="connsiteY62" fmla="*/ 278130 h 880110"/>
                    <a:gd name="connsiteX63" fmla="*/ 161925 w 668655"/>
                    <a:gd name="connsiteY63" fmla="*/ 230505 h 880110"/>
                    <a:gd name="connsiteX64" fmla="*/ 146685 w 668655"/>
                    <a:gd name="connsiteY64" fmla="*/ 205740 h 880110"/>
                    <a:gd name="connsiteX65" fmla="*/ 129540 w 668655"/>
                    <a:gd name="connsiteY65" fmla="*/ 182880 h 880110"/>
                    <a:gd name="connsiteX66" fmla="*/ 104775 w 668655"/>
                    <a:gd name="connsiteY66" fmla="*/ 148590 h 880110"/>
                    <a:gd name="connsiteX67" fmla="*/ 83820 w 668655"/>
                    <a:gd name="connsiteY67" fmla="*/ 131445 h 880110"/>
                    <a:gd name="connsiteX68" fmla="*/ 68580 w 668655"/>
                    <a:gd name="connsiteY68" fmla="*/ 118110 h 880110"/>
                    <a:gd name="connsiteX69" fmla="*/ 41435 w 668655"/>
                    <a:gd name="connsiteY69" fmla="*/ 93344 h 880110"/>
                    <a:gd name="connsiteX70" fmla="*/ 1905 w 668655"/>
                    <a:gd name="connsiteY70" fmla="*/ 60960 h 880110"/>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2490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4310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1035 w 668655"/>
                    <a:gd name="connsiteY25" fmla="*/ 514350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8655"/>
                    <a:gd name="connsiteY0" fmla="*/ 60960 h 882491"/>
                    <a:gd name="connsiteX1" fmla="*/ 41433 w 668655"/>
                    <a:gd name="connsiteY1" fmla="*/ 42862 h 882491"/>
                    <a:gd name="connsiteX2" fmla="*/ 85725 w 668655"/>
                    <a:gd name="connsiteY2" fmla="*/ 20955 h 882491"/>
                    <a:gd name="connsiteX3" fmla="*/ 114300 w 668655"/>
                    <a:gd name="connsiteY3" fmla="*/ 13335 h 882491"/>
                    <a:gd name="connsiteX4" fmla="*/ 154305 w 668655"/>
                    <a:gd name="connsiteY4" fmla="*/ 5715 h 882491"/>
                    <a:gd name="connsiteX5" fmla="*/ 194310 w 668655"/>
                    <a:gd name="connsiteY5" fmla="*/ 1905 h 882491"/>
                    <a:gd name="connsiteX6" fmla="*/ 245745 w 668655"/>
                    <a:gd name="connsiteY6" fmla="*/ 0 h 882491"/>
                    <a:gd name="connsiteX7" fmla="*/ 287655 w 668655"/>
                    <a:gd name="connsiteY7" fmla="*/ 0 h 882491"/>
                    <a:gd name="connsiteX8" fmla="*/ 340519 w 668655"/>
                    <a:gd name="connsiteY8" fmla="*/ 13335 h 882491"/>
                    <a:gd name="connsiteX9" fmla="*/ 384810 w 668655"/>
                    <a:gd name="connsiteY9" fmla="*/ 30480 h 882491"/>
                    <a:gd name="connsiteX10" fmla="*/ 424815 w 668655"/>
                    <a:gd name="connsiteY10" fmla="*/ 45720 h 882491"/>
                    <a:gd name="connsiteX11" fmla="*/ 464820 w 668655"/>
                    <a:gd name="connsiteY11" fmla="*/ 64770 h 882491"/>
                    <a:gd name="connsiteX12" fmla="*/ 483870 w 668655"/>
                    <a:gd name="connsiteY12" fmla="*/ 83820 h 882491"/>
                    <a:gd name="connsiteX13" fmla="*/ 501015 w 668655"/>
                    <a:gd name="connsiteY13" fmla="*/ 91440 h 882491"/>
                    <a:gd name="connsiteX14" fmla="*/ 525780 w 668655"/>
                    <a:gd name="connsiteY14" fmla="*/ 112395 h 882491"/>
                    <a:gd name="connsiteX15" fmla="*/ 554355 w 668655"/>
                    <a:gd name="connsiteY15" fmla="*/ 142875 h 882491"/>
                    <a:gd name="connsiteX16" fmla="*/ 577215 w 668655"/>
                    <a:gd name="connsiteY16" fmla="*/ 173355 h 882491"/>
                    <a:gd name="connsiteX17" fmla="*/ 598170 w 668655"/>
                    <a:gd name="connsiteY17" fmla="*/ 200025 h 882491"/>
                    <a:gd name="connsiteX18" fmla="*/ 615315 w 668655"/>
                    <a:gd name="connsiteY18" fmla="*/ 224790 h 882491"/>
                    <a:gd name="connsiteX19" fmla="*/ 626745 w 668655"/>
                    <a:gd name="connsiteY19" fmla="*/ 247650 h 882491"/>
                    <a:gd name="connsiteX20" fmla="*/ 636270 w 668655"/>
                    <a:gd name="connsiteY20" fmla="*/ 276225 h 882491"/>
                    <a:gd name="connsiteX21" fmla="*/ 655320 w 668655"/>
                    <a:gd name="connsiteY21" fmla="*/ 321945 h 882491"/>
                    <a:gd name="connsiteX22" fmla="*/ 659130 w 668655"/>
                    <a:gd name="connsiteY22" fmla="*/ 354330 h 882491"/>
                    <a:gd name="connsiteX23" fmla="*/ 668655 w 668655"/>
                    <a:gd name="connsiteY23" fmla="*/ 405765 h 882491"/>
                    <a:gd name="connsiteX24" fmla="*/ 666750 w 668655"/>
                    <a:gd name="connsiteY24" fmla="*/ 461010 h 882491"/>
                    <a:gd name="connsiteX25" fmla="*/ 665798 w 668655"/>
                    <a:gd name="connsiteY25" fmla="*/ 511969 h 882491"/>
                    <a:gd name="connsiteX26" fmla="*/ 649605 w 668655"/>
                    <a:gd name="connsiteY26" fmla="*/ 567690 h 882491"/>
                    <a:gd name="connsiteX27" fmla="*/ 636270 w 668655"/>
                    <a:gd name="connsiteY27" fmla="*/ 603885 h 882491"/>
                    <a:gd name="connsiteX28" fmla="*/ 619125 w 668655"/>
                    <a:gd name="connsiteY28" fmla="*/ 640080 h 882491"/>
                    <a:gd name="connsiteX29" fmla="*/ 594360 w 668655"/>
                    <a:gd name="connsiteY29" fmla="*/ 681990 h 882491"/>
                    <a:gd name="connsiteX30" fmla="*/ 569595 w 668655"/>
                    <a:gd name="connsiteY30" fmla="*/ 721995 h 882491"/>
                    <a:gd name="connsiteX31" fmla="*/ 541020 w 668655"/>
                    <a:gd name="connsiteY31" fmla="*/ 750570 h 882491"/>
                    <a:gd name="connsiteX32" fmla="*/ 499110 w 668655"/>
                    <a:gd name="connsiteY32" fmla="*/ 788670 h 882491"/>
                    <a:gd name="connsiteX33" fmla="*/ 468630 w 668655"/>
                    <a:gd name="connsiteY33" fmla="*/ 811530 h 882491"/>
                    <a:gd name="connsiteX34" fmla="*/ 417195 w 668655"/>
                    <a:gd name="connsiteY34" fmla="*/ 840105 h 882491"/>
                    <a:gd name="connsiteX35" fmla="*/ 371475 w 668655"/>
                    <a:gd name="connsiteY35" fmla="*/ 857250 h 882491"/>
                    <a:gd name="connsiteX36" fmla="*/ 329565 w 668655"/>
                    <a:gd name="connsiteY36" fmla="*/ 868680 h 882491"/>
                    <a:gd name="connsiteX37" fmla="*/ 266700 w 668655"/>
                    <a:gd name="connsiteY37" fmla="*/ 880110 h 882491"/>
                    <a:gd name="connsiteX38" fmla="*/ 215265 w 668655"/>
                    <a:gd name="connsiteY38" fmla="*/ 882491 h 882491"/>
                    <a:gd name="connsiteX39" fmla="*/ 127635 w 668655"/>
                    <a:gd name="connsiteY39" fmla="*/ 874871 h 882491"/>
                    <a:gd name="connsiteX40" fmla="*/ 53340 w 668655"/>
                    <a:gd name="connsiteY40" fmla="*/ 849630 h 882491"/>
                    <a:gd name="connsiteX41" fmla="*/ 17145 w 668655"/>
                    <a:gd name="connsiteY41" fmla="*/ 830580 h 882491"/>
                    <a:gd name="connsiteX42" fmla="*/ 0 w 668655"/>
                    <a:gd name="connsiteY42" fmla="*/ 817245 h 882491"/>
                    <a:gd name="connsiteX43" fmla="*/ 26670 w 668655"/>
                    <a:gd name="connsiteY43" fmla="*/ 798195 h 882491"/>
                    <a:gd name="connsiteX44" fmla="*/ 55245 w 668655"/>
                    <a:gd name="connsiteY44" fmla="*/ 781050 h 882491"/>
                    <a:gd name="connsiteX45" fmla="*/ 78105 w 668655"/>
                    <a:gd name="connsiteY45" fmla="*/ 760095 h 882491"/>
                    <a:gd name="connsiteX46" fmla="*/ 97155 w 668655"/>
                    <a:gd name="connsiteY46" fmla="*/ 742950 h 882491"/>
                    <a:gd name="connsiteX47" fmla="*/ 116205 w 668655"/>
                    <a:gd name="connsiteY47" fmla="*/ 720090 h 882491"/>
                    <a:gd name="connsiteX48" fmla="*/ 135255 w 668655"/>
                    <a:gd name="connsiteY48" fmla="*/ 697230 h 882491"/>
                    <a:gd name="connsiteX49" fmla="*/ 150495 w 668655"/>
                    <a:gd name="connsiteY49" fmla="*/ 674370 h 882491"/>
                    <a:gd name="connsiteX50" fmla="*/ 161925 w 668655"/>
                    <a:gd name="connsiteY50" fmla="*/ 653415 h 882491"/>
                    <a:gd name="connsiteX51" fmla="*/ 171450 w 668655"/>
                    <a:gd name="connsiteY51" fmla="*/ 640080 h 882491"/>
                    <a:gd name="connsiteX52" fmla="*/ 182880 w 668655"/>
                    <a:gd name="connsiteY52" fmla="*/ 609600 h 882491"/>
                    <a:gd name="connsiteX53" fmla="*/ 198120 w 668655"/>
                    <a:gd name="connsiteY53" fmla="*/ 579120 h 882491"/>
                    <a:gd name="connsiteX54" fmla="*/ 200025 w 668655"/>
                    <a:gd name="connsiteY54" fmla="*/ 558165 h 882491"/>
                    <a:gd name="connsiteX55" fmla="*/ 207645 w 668655"/>
                    <a:gd name="connsiteY55" fmla="*/ 541020 h 882491"/>
                    <a:gd name="connsiteX56" fmla="*/ 209550 w 668655"/>
                    <a:gd name="connsiteY56" fmla="*/ 512445 h 882491"/>
                    <a:gd name="connsiteX57" fmla="*/ 215265 w 668655"/>
                    <a:gd name="connsiteY57" fmla="*/ 480060 h 882491"/>
                    <a:gd name="connsiteX58" fmla="*/ 219075 w 668655"/>
                    <a:gd name="connsiteY58" fmla="*/ 445770 h 882491"/>
                    <a:gd name="connsiteX59" fmla="*/ 215265 w 668655"/>
                    <a:gd name="connsiteY59" fmla="*/ 415290 h 882491"/>
                    <a:gd name="connsiteX60" fmla="*/ 211455 w 668655"/>
                    <a:gd name="connsiteY60" fmla="*/ 369570 h 882491"/>
                    <a:gd name="connsiteX61" fmla="*/ 199073 w 668655"/>
                    <a:gd name="connsiteY61" fmla="*/ 325755 h 882491"/>
                    <a:gd name="connsiteX62" fmla="*/ 179070 w 668655"/>
                    <a:gd name="connsiteY62" fmla="*/ 278130 h 882491"/>
                    <a:gd name="connsiteX63" fmla="*/ 161925 w 668655"/>
                    <a:gd name="connsiteY63" fmla="*/ 230505 h 882491"/>
                    <a:gd name="connsiteX64" fmla="*/ 146685 w 668655"/>
                    <a:gd name="connsiteY64" fmla="*/ 205740 h 882491"/>
                    <a:gd name="connsiteX65" fmla="*/ 129540 w 668655"/>
                    <a:gd name="connsiteY65" fmla="*/ 182880 h 882491"/>
                    <a:gd name="connsiteX66" fmla="*/ 104775 w 668655"/>
                    <a:gd name="connsiteY66" fmla="*/ 148590 h 882491"/>
                    <a:gd name="connsiteX67" fmla="*/ 83820 w 668655"/>
                    <a:gd name="connsiteY67" fmla="*/ 131445 h 882491"/>
                    <a:gd name="connsiteX68" fmla="*/ 68580 w 668655"/>
                    <a:gd name="connsiteY68" fmla="*/ 118110 h 882491"/>
                    <a:gd name="connsiteX69" fmla="*/ 41435 w 668655"/>
                    <a:gd name="connsiteY69" fmla="*/ 93344 h 882491"/>
                    <a:gd name="connsiteX70" fmla="*/ 1905 w 668655"/>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59130 w 669132"/>
                    <a:gd name="connsiteY22" fmla="*/ 354330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69132"/>
                    <a:gd name="connsiteY0" fmla="*/ 60960 h 882491"/>
                    <a:gd name="connsiteX1" fmla="*/ 41433 w 669132"/>
                    <a:gd name="connsiteY1" fmla="*/ 42862 h 882491"/>
                    <a:gd name="connsiteX2" fmla="*/ 85725 w 669132"/>
                    <a:gd name="connsiteY2" fmla="*/ 20955 h 882491"/>
                    <a:gd name="connsiteX3" fmla="*/ 114300 w 669132"/>
                    <a:gd name="connsiteY3" fmla="*/ 13335 h 882491"/>
                    <a:gd name="connsiteX4" fmla="*/ 154305 w 669132"/>
                    <a:gd name="connsiteY4" fmla="*/ 5715 h 882491"/>
                    <a:gd name="connsiteX5" fmla="*/ 194310 w 669132"/>
                    <a:gd name="connsiteY5" fmla="*/ 1905 h 882491"/>
                    <a:gd name="connsiteX6" fmla="*/ 245745 w 669132"/>
                    <a:gd name="connsiteY6" fmla="*/ 0 h 882491"/>
                    <a:gd name="connsiteX7" fmla="*/ 287655 w 669132"/>
                    <a:gd name="connsiteY7" fmla="*/ 0 h 882491"/>
                    <a:gd name="connsiteX8" fmla="*/ 340519 w 669132"/>
                    <a:gd name="connsiteY8" fmla="*/ 13335 h 882491"/>
                    <a:gd name="connsiteX9" fmla="*/ 384810 w 669132"/>
                    <a:gd name="connsiteY9" fmla="*/ 30480 h 882491"/>
                    <a:gd name="connsiteX10" fmla="*/ 424815 w 669132"/>
                    <a:gd name="connsiteY10" fmla="*/ 45720 h 882491"/>
                    <a:gd name="connsiteX11" fmla="*/ 464820 w 669132"/>
                    <a:gd name="connsiteY11" fmla="*/ 64770 h 882491"/>
                    <a:gd name="connsiteX12" fmla="*/ 483870 w 669132"/>
                    <a:gd name="connsiteY12" fmla="*/ 83820 h 882491"/>
                    <a:gd name="connsiteX13" fmla="*/ 501015 w 669132"/>
                    <a:gd name="connsiteY13" fmla="*/ 91440 h 882491"/>
                    <a:gd name="connsiteX14" fmla="*/ 525780 w 669132"/>
                    <a:gd name="connsiteY14" fmla="*/ 112395 h 882491"/>
                    <a:gd name="connsiteX15" fmla="*/ 554355 w 669132"/>
                    <a:gd name="connsiteY15" fmla="*/ 142875 h 882491"/>
                    <a:gd name="connsiteX16" fmla="*/ 577215 w 669132"/>
                    <a:gd name="connsiteY16" fmla="*/ 173355 h 882491"/>
                    <a:gd name="connsiteX17" fmla="*/ 598170 w 669132"/>
                    <a:gd name="connsiteY17" fmla="*/ 200025 h 882491"/>
                    <a:gd name="connsiteX18" fmla="*/ 615315 w 669132"/>
                    <a:gd name="connsiteY18" fmla="*/ 224790 h 882491"/>
                    <a:gd name="connsiteX19" fmla="*/ 626745 w 669132"/>
                    <a:gd name="connsiteY19" fmla="*/ 247650 h 882491"/>
                    <a:gd name="connsiteX20" fmla="*/ 636270 w 669132"/>
                    <a:gd name="connsiteY20" fmla="*/ 276225 h 882491"/>
                    <a:gd name="connsiteX21" fmla="*/ 655320 w 669132"/>
                    <a:gd name="connsiteY21" fmla="*/ 321945 h 882491"/>
                    <a:gd name="connsiteX22" fmla="*/ 663892 w 669132"/>
                    <a:gd name="connsiteY22" fmla="*/ 356711 h 882491"/>
                    <a:gd name="connsiteX23" fmla="*/ 668655 w 669132"/>
                    <a:gd name="connsiteY23" fmla="*/ 405765 h 882491"/>
                    <a:gd name="connsiteX24" fmla="*/ 669132 w 669132"/>
                    <a:gd name="connsiteY24" fmla="*/ 461010 h 882491"/>
                    <a:gd name="connsiteX25" fmla="*/ 665798 w 669132"/>
                    <a:gd name="connsiteY25" fmla="*/ 511969 h 882491"/>
                    <a:gd name="connsiteX26" fmla="*/ 649605 w 669132"/>
                    <a:gd name="connsiteY26" fmla="*/ 567690 h 882491"/>
                    <a:gd name="connsiteX27" fmla="*/ 636270 w 669132"/>
                    <a:gd name="connsiteY27" fmla="*/ 603885 h 882491"/>
                    <a:gd name="connsiteX28" fmla="*/ 619125 w 669132"/>
                    <a:gd name="connsiteY28" fmla="*/ 640080 h 882491"/>
                    <a:gd name="connsiteX29" fmla="*/ 594360 w 669132"/>
                    <a:gd name="connsiteY29" fmla="*/ 681990 h 882491"/>
                    <a:gd name="connsiteX30" fmla="*/ 569595 w 669132"/>
                    <a:gd name="connsiteY30" fmla="*/ 721995 h 882491"/>
                    <a:gd name="connsiteX31" fmla="*/ 541020 w 669132"/>
                    <a:gd name="connsiteY31" fmla="*/ 750570 h 882491"/>
                    <a:gd name="connsiteX32" fmla="*/ 499110 w 669132"/>
                    <a:gd name="connsiteY32" fmla="*/ 788670 h 882491"/>
                    <a:gd name="connsiteX33" fmla="*/ 468630 w 669132"/>
                    <a:gd name="connsiteY33" fmla="*/ 811530 h 882491"/>
                    <a:gd name="connsiteX34" fmla="*/ 417195 w 669132"/>
                    <a:gd name="connsiteY34" fmla="*/ 840105 h 882491"/>
                    <a:gd name="connsiteX35" fmla="*/ 371475 w 669132"/>
                    <a:gd name="connsiteY35" fmla="*/ 857250 h 882491"/>
                    <a:gd name="connsiteX36" fmla="*/ 329565 w 669132"/>
                    <a:gd name="connsiteY36" fmla="*/ 868680 h 882491"/>
                    <a:gd name="connsiteX37" fmla="*/ 266700 w 669132"/>
                    <a:gd name="connsiteY37" fmla="*/ 880110 h 882491"/>
                    <a:gd name="connsiteX38" fmla="*/ 215265 w 669132"/>
                    <a:gd name="connsiteY38" fmla="*/ 882491 h 882491"/>
                    <a:gd name="connsiteX39" fmla="*/ 127635 w 669132"/>
                    <a:gd name="connsiteY39" fmla="*/ 874871 h 882491"/>
                    <a:gd name="connsiteX40" fmla="*/ 53340 w 669132"/>
                    <a:gd name="connsiteY40" fmla="*/ 849630 h 882491"/>
                    <a:gd name="connsiteX41" fmla="*/ 17145 w 669132"/>
                    <a:gd name="connsiteY41" fmla="*/ 830580 h 882491"/>
                    <a:gd name="connsiteX42" fmla="*/ 0 w 669132"/>
                    <a:gd name="connsiteY42" fmla="*/ 817245 h 882491"/>
                    <a:gd name="connsiteX43" fmla="*/ 26670 w 669132"/>
                    <a:gd name="connsiteY43" fmla="*/ 798195 h 882491"/>
                    <a:gd name="connsiteX44" fmla="*/ 55245 w 669132"/>
                    <a:gd name="connsiteY44" fmla="*/ 781050 h 882491"/>
                    <a:gd name="connsiteX45" fmla="*/ 78105 w 669132"/>
                    <a:gd name="connsiteY45" fmla="*/ 760095 h 882491"/>
                    <a:gd name="connsiteX46" fmla="*/ 97155 w 669132"/>
                    <a:gd name="connsiteY46" fmla="*/ 742950 h 882491"/>
                    <a:gd name="connsiteX47" fmla="*/ 116205 w 669132"/>
                    <a:gd name="connsiteY47" fmla="*/ 720090 h 882491"/>
                    <a:gd name="connsiteX48" fmla="*/ 135255 w 669132"/>
                    <a:gd name="connsiteY48" fmla="*/ 697230 h 882491"/>
                    <a:gd name="connsiteX49" fmla="*/ 150495 w 669132"/>
                    <a:gd name="connsiteY49" fmla="*/ 674370 h 882491"/>
                    <a:gd name="connsiteX50" fmla="*/ 161925 w 669132"/>
                    <a:gd name="connsiteY50" fmla="*/ 653415 h 882491"/>
                    <a:gd name="connsiteX51" fmla="*/ 171450 w 669132"/>
                    <a:gd name="connsiteY51" fmla="*/ 640080 h 882491"/>
                    <a:gd name="connsiteX52" fmla="*/ 182880 w 669132"/>
                    <a:gd name="connsiteY52" fmla="*/ 609600 h 882491"/>
                    <a:gd name="connsiteX53" fmla="*/ 198120 w 669132"/>
                    <a:gd name="connsiteY53" fmla="*/ 579120 h 882491"/>
                    <a:gd name="connsiteX54" fmla="*/ 200025 w 669132"/>
                    <a:gd name="connsiteY54" fmla="*/ 558165 h 882491"/>
                    <a:gd name="connsiteX55" fmla="*/ 207645 w 669132"/>
                    <a:gd name="connsiteY55" fmla="*/ 541020 h 882491"/>
                    <a:gd name="connsiteX56" fmla="*/ 209550 w 669132"/>
                    <a:gd name="connsiteY56" fmla="*/ 512445 h 882491"/>
                    <a:gd name="connsiteX57" fmla="*/ 215265 w 669132"/>
                    <a:gd name="connsiteY57" fmla="*/ 480060 h 882491"/>
                    <a:gd name="connsiteX58" fmla="*/ 219075 w 669132"/>
                    <a:gd name="connsiteY58" fmla="*/ 445770 h 882491"/>
                    <a:gd name="connsiteX59" fmla="*/ 215265 w 669132"/>
                    <a:gd name="connsiteY59" fmla="*/ 415290 h 882491"/>
                    <a:gd name="connsiteX60" fmla="*/ 211455 w 669132"/>
                    <a:gd name="connsiteY60" fmla="*/ 369570 h 882491"/>
                    <a:gd name="connsiteX61" fmla="*/ 199073 w 669132"/>
                    <a:gd name="connsiteY61" fmla="*/ 325755 h 882491"/>
                    <a:gd name="connsiteX62" fmla="*/ 179070 w 669132"/>
                    <a:gd name="connsiteY62" fmla="*/ 278130 h 882491"/>
                    <a:gd name="connsiteX63" fmla="*/ 161925 w 669132"/>
                    <a:gd name="connsiteY63" fmla="*/ 230505 h 882491"/>
                    <a:gd name="connsiteX64" fmla="*/ 146685 w 669132"/>
                    <a:gd name="connsiteY64" fmla="*/ 205740 h 882491"/>
                    <a:gd name="connsiteX65" fmla="*/ 129540 w 669132"/>
                    <a:gd name="connsiteY65" fmla="*/ 182880 h 882491"/>
                    <a:gd name="connsiteX66" fmla="*/ 104775 w 669132"/>
                    <a:gd name="connsiteY66" fmla="*/ 148590 h 882491"/>
                    <a:gd name="connsiteX67" fmla="*/ 83820 w 669132"/>
                    <a:gd name="connsiteY67" fmla="*/ 131445 h 882491"/>
                    <a:gd name="connsiteX68" fmla="*/ 68580 w 669132"/>
                    <a:gd name="connsiteY68" fmla="*/ 118110 h 882491"/>
                    <a:gd name="connsiteX69" fmla="*/ 41435 w 669132"/>
                    <a:gd name="connsiteY69" fmla="*/ 93344 h 882491"/>
                    <a:gd name="connsiteX70" fmla="*/ 1905 w 669132"/>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3335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0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2862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2491"/>
                    <a:gd name="connsiteX1" fmla="*/ 41433 w 673418"/>
                    <a:gd name="connsiteY1" fmla="*/ 40481 h 882491"/>
                    <a:gd name="connsiteX2" fmla="*/ 85725 w 673418"/>
                    <a:gd name="connsiteY2" fmla="*/ 20955 h 882491"/>
                    <a:gd name="connsiteX3" fmla="*/ 114300 w 673418"/>
                    <a:gd name="connsiteY3" fmla="*/ 13335 h 882491"/>
                    <a:gd name="connsiteX4" fmla="*/ 154305 w 673418"/>
                    <a:gd name="connsiteY4" fmla="*/ 5715 h 882491"/>
                    <a:gd name="connsiteX5" fmla="*/ 194310 w 673418"/>
                    <a:gd name="connsiteY5" fmla="*/ 1905 h 882491"/>
                    <a:gd name="connsiteX6" fmla="*/ 245745 w 673418"/>
                    <a:gd name="connsiteY6" fmla="*/ 0 h 882491"/>
                    <a:gd name="connsiteX7" fmla="*/ 287655 w 673418"/>
                    <a:gd name="connsiteY7" fmla="*/ 2382 h 882491"/>
                    <a:gd name="connsiteX8" fmla="*/ 340519 w 673418"/>
                    <a:gd name="connsiteY8" fmla="*/ 10953 h 882491"/>
                    <a:gd name="connsiteX9" fmla="*/ 384810 w 673418"/>
                    <a:gd name="connsiteY9" fmla="*/ 30480 h 882491"/>
                    <a:gd name="connsiteX10" fmla="*/ 424815 w 673418"/>
                    <a:gd name="connsiteY10" fmla="*/ 45720 h 882491"/>
                    <a:gd name="connsiteX11" fmla="*/ 464820 w 673418"/>
                    <a:gd name="connsiteY11" fmla="*/ 64770 h 882491"/>
                    <a:gd name="connsiteX12" fmla="*/ 483870 w 673418"/>
                    <a:gd name="connsiteY12" fmla="*/ 83820 h 882491"/>
                    <a:gd name="connsiteX13" fmla="*/ 501015 w 673418"/>
                    <a:gd name="connsiteY13" fmla="*/ 91440 h 882491"/>
                    <a:gd name="connsiteX14" fmla="*/ 525780 w 673418"/>
                    <a:gd name="connsiteY14" fmla="*/ 112395 h 882491"/>
                    <a:gd name="connsiteX15" fmla="*/ 554355 w 673418"/>
                    <a:gd name="connsiteY15" fmla="*/ 142875 h 882491"/>
                    <a:gd name="connsiteX16" fmla="*/ 577215 w 673418"/>
                    <a:gd name="connsiteY16" fmla="*/ 173355 h 882491"/>
                    <a:gd name="connsiteX17" fmla="*/ 598170 w 673418"/>
                    <a:gd name="connsiteY17" fmla="*/ 200025 h 882491"/>
                    <a:gd name="connsiteX18" fmla="*/ 615315 w 673418"/>
                    <a:gd name="connsiteY18" fmla="*/ 224790 h 882491"/>
                    <a:gd name="connsiteX19" fmla="*/ 626745 w 673418"/>
                    <a:gd name="connsiteY19" fmla="*/ 247650 h 882491"/>
                    <a:gd name="connsiteX20" fmla="*/ 636270 w 673418"/>
                    <a:gd name="connsiteY20" fmla="*/ 276225 h 882491"/>
                    <a:gd name="connsiteX21" fmla="*/ 655320 w 673418"/>
                    <a:gd name="connsiteY21" fmla="*/ 321945 h 882491"/>
                    <a:gd name="connsiteX22" fmla="*/ 663892 w 673418"/>
                    <a:gd name="connsiteY22" fmla="*/ 356711 h 882491"/>
                    <a:gd name="connsiteX23" fmla="*/ 673418 w 673418"/>
                    <a:gd name="connsiteY23" fmla="*/ 405765 h 882491"/>
                    <a:gd name="connsiteX24" fmla="*/ 669132 w 673418"/>
                    <a:gd name="connsiteY24" fmla="*/ 461010 h 882491"/>
                    <a:gd name="connsiteX25" fmla="*/ 665798 w 673418"/>
                    <a:gd name="connsiteY25" fmla="*/ 511969 h 882491"/>
                    <a:gd name="connsiteX26" fmla="*/ 649605 w 673418"/>
                    <a:gd name="connsiteY26" fmla="*/ 567690 h 882491"/>
                    <a:gd name="connsiteX27" fmla="*/ 636270 w 673418"/>
                    <a:gd name="connsiteY27" fmla="*/ 603885 h 882491"/>
                    <a:gd name="connsiteX28" fmla="*/ 619125 w 673418"/>
                    <a:gd name="connsiteY28" fmla="*/ 640080 h 882491"/>
                    <a:gd name="connsiteX29" fmla="*/ 594360 w 673418"/>
                    <a:gd name="connsiteY29" fmla="*/ 681990 h 882491"/>
                    <a:gd name="connsiteX30" fmla="*/ 569595 w 673418"/>
                    <a:gd name="connsiteY30" fmla="*/ 721995 h 882491"/>
                    <a:gd name="connsiteX31" fmla="*/ 541020 w 673418"/>
                    <a:gd name="connsiteY31" fmla="*/ 750570 h 882491"/>
                    <a:gd name="connsiteX32" fmla="*/ 499110 w 673418"/>
                    <a:gd name="connsiteY32" fmla="*/ 788670 h 882491"/>
                    <a:gd name="connsiteX33" fmla="*/ 468630 w 673418"/>
                    <a:gd name="connsiteY33" fmla="*/ 811530 h 882491"/>
                    <a:gd name="connsiteX34" fmla="*/ 417195 w 673418"/>
                    <a:gd name="connsiteY34" fmla="*/ 840105 h 882491"/>
                    <a:gd name="connsiteX35" fmla="*/ 371475 w 673418"/>
                    <a:gd name="connsiteY35" fmla="*/ 857250 h 882491"/>
                    <a:gd name="connsiteX36" fmla="*/ 329565 w 673418"/>
                    <a:gd name="connsiteY36" fmla="*/ 868680 h 882491"/>
                    <a:gd name="connsiteX37" fmla="*/ 266700 w 673418"/>
                    <a:gd name="connsiteY37" fmla="*/ 880110 h 882491"/>
                    <a:gd name="connsiteX38" fmla="*/ 215265 w 673418"/>
                    <a:gd name="connsiteY38" fmla="*/ 882491 h 882491"/>
                    <a:gd name="connsiteX39" fmla="*/ 127635 w 673418"/>
                    <a:gd name="connsiteY39" fmla="*/ 874871 h 882491"/>
                    <a:gd name="connsiteX40" fmla="*/ 53340 w 673418"/>
                    <a:gd name="connsiteY40" fmla="*/ 849630 h 882491"/>
                    <a:gd name="connsiteX41" fmla="*/ 17145 w 673418"/>
                    <a:gd name="connsiteY41" fmla="*/ 830580 h 882491"/>
                    <a:gd name="connsiteX42" fmla="*/ 0 w 673418"/>
                    <a:gd name="connsiteY42" fmla="*/ 817245 h 882491"/>
                    <a:gd name="connsiteX43" fmla="*/ 26670 w 673418"/>
                    <a:gd name="connsiteY43" fmla="*/ 798195 h 882491"/>
                    <a:gd name="connsiteX44" fmla="*/ 55245 w 673418"/>
                    <a:gd name="connsiteY44" fmla="*/ 781050 h 882491"/>
                    <a:gd name="connsiteX45" fmla="*/ 78105 w 673418"/>
                    <a:gd name="connsiteY45" fmla="*/ 760095 h 882491"/>
                    <a:gd name="connsiteX46" fmla="*/ 97155 w 673418"/>
                    <a:gd name="connsiteY46" fmla="*/ 742950 h 882491"/>
                    <a:gd name="connsiteX47" fmla="*/ 116205 w 673418"/>
                    <a:gd name="connsiteY47" fmla="*/ 720090 h 882491"/>
                    <a:gd name="connsiteX48" fmla="*/ 135255 w 673418"/>
                    <a:gd name="connsiteY48" fmla="*/ 697230 h 882491"/>
                    <a:gd name="connsiteX49" fmla="*/ 150495 w 673418"/>
                    <a:gd name="connsiteY49" fmla="*/ 674370 h 882491"/>
                    <a:gd name="connsiteX50" fmla="*/ 161925 w 673418"/>
                    <a:gd name="connsiteY50" fmla="*/ 653415 h 882491"/>
                    <a:gd name="connsiteX51" fmla="*/ 171450 w 673418"/>
                    <a:gd name="connsiteY51" fmla="*/ 640080 h 882491"/>
                    <a:gd name="connsiteX52" fmla="*/ 182880 w 673418"/>
                    <a:gd name="connsiteY52" fmla="*/ 609600 h 882491"/>
                    <a:gd name="connsiteX53" fmla="*/ 198120 w 673418"/>
                    <a:gd name="connsiteY53" fmla="*/ 579120 h 882491"/>
                    <a:gd name="connsiteX54" fmla="*/ 200025 w 673418"/>
                    <a:gd name="connsiteY54" fmla="*/ 558165 h 882491"/>
                    <a:gd name="connsiteX55" fmla="*/ 207645 w 673418"/>
                    <a:gd name="connsiteY55" fmla="*/ 541020 h 882491"/>
                    <a:gd name="connsiteX56" fmla="*/ 209550 w 673418"/>
                    <a:gd name="connsiteY56" fmla="*/ 512445 h 882491"/>
                    <a:gd name="connsiteX57" fmla="*/ 215265 w 673418"/>
                    <a:gd name="connsiteY57" fmla="*/ 480060 h 882491"/>
                    <a:gd name="connsiteX58" fmla="*/ 219075 w 673418"/>
                    <a:gd name="connsiteY58" fmla="*/ 445770 h 882491"/>
                    <a:gd name="connsiteX59" fmla="*/ 215265 w 673418"/>
                    <a:gd name="connsiteY59" fmla="*/ 415290 h 882491"/>
                    <a:gd name="connsiteX60" fmla="*/ 211455 w 673418"/>
                    <a:gd name="connsiteY60" fmla="*/ 369570 h 882491"/>
                    <a:gd name="connsiteX61" fmla="*/ 199073 w 673418"/>
                    <a:gd name="connsiteY61" fmla="*/ 325755 h 882491"/>
                    <a:gd name="connsiteX62" fmla="*/ 179070 w 673418"/>
                    <a:gd name="connsiteY62" fmla="*/ 278130 h 882491"/>
                    <a:gd name="connsiteX63" fmla="*/ 161925 w 673418"/>
                    <a:gd name="connsiteY63" fmla="*/ 230505 h 882491"/>
                    <a:gd name="connsiteX64" fmla="*/ 146685 w 673418"/>
                    <a:gd name="connsiteY64" fmla="*/ 205740 h 882491"/>
                    <a:gd name="connsiteX65" fmla="*/ 129540 w 673418"/>
                    <a:gd name="connsiteY65" fmla="*/ 182880 h 882491"/>
                    <a:gd name="connsiteX66" fmla="*/ 104775 w 673418"/>
                    <a:gd name="connsiteY66" fmla="*/ 148590 h 882491"/>
                    <a:gd name="connsiteX67" fmla="*/ 83820 w 673418"/>
                    <a:gd name="connsiteY67" fmla="*/ 131445 h 882491"/>
                    <a:gd name="connsiteX68" fmla="*/ 68580 w 673418"/>
                    <a:gd name="connsiteY68" fmla="*/ 118110 h 882491"/>
                    <a:gd name="connsiteX69" fmla="*/ 41435 w 673418"/>
                    <a:gd name="connsiteY69" fmla="*/ 93344 h 882491"/>
                    <a:gd name="connsiteX70" fmla="*/ 1905 w 673418"/>
                    <a:gd name="connsiteY70" fmla="*/ 60960 h 882491"/>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0110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68680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53340 w 673418"/>
                    <a:gd name="connsiteY40" fmla="*/ 849630 h 889635"/>
                    <a:gd name="connsiteX41" fmla="*/ 17145 w 673418"/>
                    <a:gd name="connsiteY41" fmla="*/ 830580 h 889635"/>
                    <a:gd name="connsiteX42" fmla="*/ 0 w 673418"/>
                    <a:gd name="connsiteY42" fmla="*/ 817245 h 889635"/>
                    <a:gd name="connsiteX43" fmla="*/ 26670 w 673418"/>
                    <a:gd name="connsiteY43" fmla="*/ 798195 h 889635"/>
                    <a:gd name="connsiteX44" fmla="*/ 55245 w 673418"/>
                    <a:gd name="connsiteY44" fmla="*/ 781050 h 889635"/>
                    <a:gd name="connsiteX45" fmla="*/ 78105 w 673418"/>
                    <a:gd name="connsiteY45" fmla="*/ 760095 h 889635"/>
                    <a:gd name="connsiteX46" fmla="*/ 97155 w 673418"/>
                    <a:gd name="connsiteY46" fmla="*/ 742950 h 889635"/>
                    <a:gd name="connsiteX47" fmla="*/ 116205 w 673418"/>
                    <a:gd name="connsiteY47" fmla="*/ 720090 h 889635"/>
                    <a:gd name="connsiteX48" fmla="*/ 135255 w 673418"/>
                    <a:gd name="connsiteY48" fmla="*/ 697230 h 889635"/>
                    <a:gd name="connsiteX49" fmla="*/ 150495 w 673418"/>
                    <a:gd name="connsiteY49" fmla="*/ 674370 h 889635"/>
                    <a:gd name="connsiteX50" fmla="*/ 161925 w 673418"/>
                    <a:gd name="connsiteY50" fmla="*/ 653415 h 889635"/>
                    <a:gd name="connsiteX51" fmla="*/ 171450 w 673418"/>
                    <a:gd name="connsiteY51" fmla="*/ 640080 h 889635"/>
                    <a:gd name="connsiteX52" fmla="*/ 182880 w 673418"/>
                    <a:gd name="connsiteY52" fmla="*/ 609600 h 889635"/>
                    <a:gd name="connsiteX53" fmla="*/ 198120 w 673418"/>
                    <a:gd name="connsiteY53" fmla="*/ 579120 h 889635"/>
                    <a:gd name="connsiteX54" fmla="*/ 200025 w 673418"/>
                    <a:gd name="connsiteY54" fmla="*/ 558165 h 889635"/>
                    <a:gd name="connsiteX55" fmla="*/ 207645 w 673418"/>
                    <a:gd name="connsiteY55" fmla="*/ 541020 h 889635"/>
                    <a:gd name="connsiteX56" fmla="*/ 209550 w 673418"/>
                    <a:gd name="connsiteY56" fmla="*/ 512445 h 889635"/>
                    <a:gd name="connsiteX57" fmla="*/ 215265 w 673418"/>
                    <a:gd name="connsiteY57" fmla="*/ 480060 h 889635"/>
                    <a:gd name="connsiteX58" fmla="*/ 219075 w 673418"/>
                    <a:gd name="connsiteY58" fmla="*/ 445770 h 889635"/>
                    <a:gd name="connsiteX59" fmla="*/ 215265 w 673418"/>
                    <a:gd name="connsiteY59" fmla="*/ 415290 h 889635"/>
                    <a:gd name="connsiteX60" fmla="*/ 211455 w 673418"/>
                    <a:gd name="connsiteY60" fmla="*/ 369570 h 889635"/>
                    <a:gd name="connsiteX61" fmla="*/ 199073 w 673418"/>
                    <a:gd name="connsiteY61" fmla="*/ 325755 h 889635"/>
                    <a:gd name="connsiteX62" fmla="*/ 179070 w 673418"/>
                    <a:gd name="connsiteY62" fmla="*/ 278130 h 889635"/>
                    <a:gd name="connsiteX63" fmla="*/ 161925 w 673418"/>
                    <a:gd name="connsiteY63" fmla="*/ 230505 h 889635"/>
                    <a:gd name="connsiteX64" fmla="*/ 146685 w 673418"/>
                    <a:gd name="connsiteY64" fmla="*/ 205740 h 889635"/>
                    <a:gd name="connsiteX65" fmla="*/ 129540 w 673418"/>
                    <a:gd name="connsiteY65" fmla="*/ 182880 h 889635"/>
                    <a:gd name="connsiteX66" fmla="*/ 104775 w 673418"/>
                    <a:gd name="connsiteY66" fmla="*/ 148590 h 889635"/>
                    <a:gd name="connsiteX67" fmla="*/ 83820 w 673418"/>
                    <a:gd name="connsiteY67" fmla="*/ 131445 h 889635"/>
                    <a:gd name="connsiteX68" fmla="*/ 68580 w 673418"/>
                    <a:gd name="connsiteY68" fmla="*/ 118110 h 889635"/>
                    <a:gd name="connsiteX69" fmla="*/ 41435 w 673418"/>
                    <a:gd name="connsiteY69" fmla="*/ 93344 h 889635"/>
                    <a:gd name="connsiteX70" fmla="*/ 1905 w 673418"/>
                    <a:gd name="connsiteY70"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27635 w 673418"/>
                    <a:gd name="connsiteY39" fmla="*/ 874871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30480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49605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3418"/>
                    <a:gd name="connsiteY0" fmla="*/ 60960 h 889635"/>
                    <a:gd name="connsiteX1" fmla="*/ 41433 w 673418"/>
                    <a:gd name="connsiteY1" fmla="*/ 40481 h 889635"/>
                    <a:gd name="connsiteX2" fmla="*/ 85725 w 673418"/>
                    <a:gd name="connsiteY2" fmla="*/ 20955 h 889635"/>
                    <a:gd name="connsiteX3" fmla="*/ 114300 w 673418"/>
                    <a:gd name="connsiteY3" fmla="*/ 13335 h 889635"/>
                    <a:gd name="connsiteX4" fmla="*/ 154305 w 673418"/>
                    <a:gd name="connsiteY4" fmla="*/ 5715 h 889635"/>
                    <a:gd name="connsiteX5" fmla="*/ 194310 w 673418"/>
                    <a:gd name="connsiteY5" fmla="*/ 1905 h 889635"/>
                    <a:gd name="connsiteX6" fmla="*/ 245745 w 673418"/>
                    <a:gd name="connsiteY6" fmla="*/ 0 h 889635"/>
                    <a:gd name="connsiteX7" fmla="*/ 287655 w 673418"/>
                    <a:gd name="connsiteY7" fmla="*/ 2382 h 889635"/>
                    <a:gd name="connsiteX8" fmla="*/ 340519 w 673418"/>
                    <a:gd name="connsiteY8" fmla="*/ 10953 h 889635"/>
                    <a:gd name="connsiteX9" fmla="*/ 384810 w 673418"/>
                    <a:gd name="connsiteY9" fmla="*/ 28098 h 889635"/>
                    <a:gd name="connsiteX10" fmla="*/ 424815 w 673418"/>
                    <a:gd name="connsiteY10" fmla="*/ 45720 h 889635"/>
                    <a:gd name="connsiteX11" fmla="*/ 464820 w 673418"/>
                    <a:gd name="connsiteY11" fmla="*/ 64770 h 889635"/>
                    <a:gd name="connsiteX12" fmla="*/ 483870 w 673418"/>
                    <a:gd name="connsiteY12" fmla="*/ 83820 h 889635"/>
                    <a:gd name="connsiteX13" fmla="*/ 501015 w 673418"/>
                    <a:gd name="connsiteY13" fmla="*/ 91440 h 889635"/>
                    <a:gd name="connsiteX14" fmla="*/ 525780 w 673418"/>
                    <a:gd name="connsiteY14" fmla="*/ 112395 h 889635"/>
                    <a:gd name="connsiteX15" fmla="*/ 554355 w 673418"/>
                    <a:gd name="connsiteY15" fmla="*/ 142875 h 889635"/>
                    <a:gd name="connsiteX16" fmla="*/ 577215 w 673418"/>
                    <a:gd name="connsiteY16" fmla="*/ 173355 h 889635"/>
                    <a:gd name="connsiteX17" fmla="*/ 598170 w 673418"/>
                    <a:gd name="connsiteY17" fmla="*/ 200025 h 889635"/>
                    <a:gd name="connsiteX18" fmla="*/ 615315 w 673418"/>
                    <a:gd name="connsiteY18" fmla="*/ 224790 h 889635"/>
                    <a:gd name="connsiteX19" fmla="*/ 626745 w 673418"/>
                    <a:gd name="connsiteY19" fmla="*/ 247650 h 889635"/>
                    <a:gd name="connsiteX20" fmla="*/ 636270 w 673418"/>
                    <a:gd name="connsiteY20" fmla="*/ 276225 h 889635"/>
                    <a:gd name="connsiteX21" fmla="*/ 655320 w 673418"/>
                    <a:gd name="connsiteY21" fmla="*/ 321945 h 889635"/>
                    <a:gd name="connsiteX22" fmla="*/ 663892 w 673418"/>
                    <a:gd name="connsiteY22" fmla="*/ 356711 h 889635"/>
                    <a:gd name="connsiteX23" fmla="*/ 673418 w 673418"/>
                    <a:gd name="connsiteY23" fmla="*/ 405765 h 889635"/>
                    <a:gd name="connsiteX24" fmla="*/ 669132 w 673418"/>
                    <a:gd name="connsiteY24" fmla="*/ 461010 h 889635"/>
                    <a:gd name="connsiteX25" fmla="*/ 665798 w 673418"/>
                    <a:gd name="connsiteY25" fmla="*/ 511969 h 889635"/>
                    <a:gd name="connsiteX26" fmla="*/ 651986 w 673418"/>
                    <a:gd name="connsiteY26" fmla="*/ 567690 h 889635"/>
                    <a:gd name="connsiteX27" fmla="*/ 636270 w 673418"/>
                    <a:gd name="connsiteY27" fmla="*/ 603885 h 889635"/>
                    <a:gd name="connsiteX28" fmla="*/ 619125 w 673418"/>
                    <a:gd name="connsiteY28" fmla="*/ 640080 h 889635"/>
                    <a:gd name="connsiteX29" fmla="*/ 594360 w 673418"/>
                    <a:gd name="connsiteY29" fmla="*/ 681990 h 889635"/>
                    <a:gd name="connsiteX30" fmla="*/ 569595 w 673418"/>
                    <a:gd name="connsiteY30" fmla="*/ 721995 h 889635"/>
                    <a:gd name="connsiteX31" fmla="*/ 541020 w 673418"/>
                    <a:gd name="connsiteY31" fmla="*/ 750570 h 889635"/>
                    <a:gd name="connsiteX32" fmla="*/ 499110 w 673418"/>
                    <a:gd name="connsiteY32" fmla="*/ 788670 h 889635"/>
                    <a:gd name="connsiteX33" fmla="*/ 468630 w 673418"/>
                    <a:gd name="connsiteY33" fmla="*/ 811530 h 889635"/>
                    <a:gd name="connsiteX34" fmla="*/ 417195 w 673418"/>
                    <a:gd name="connsiteY34" fmla="*/ 840105 h 889635"/>
                    <a:gd name="connsiteX35" fmla="*/ 371475 w 673418"/>
                    <a:gd name="connsiteY35" fmla="*/ 857250 h 889635"/>
                    <a:gd name="connsiteX36" fmla="*/ 329565 w 673418"/>
                    <a:gd name="connsiteY36" fmla="*/ 871061 h 889635"/>
                    <a:gd name="connsiteX37" fmla="*/ 266700 w 673418"/>
                    <a:gd name="connsiteY37" fmla="*/ 884872 h 889635"/>
                    <a:gd name="connsiteX38" fmla="*/ 210502 w 673418"/>
                    <a:gd name="connsiteY38" fmla="*/ 889635 h 889635"/>
                    <a:gd name="connsiteX39" fmla="*/ 141922 w 673418"/>
                    <a:gd name="connsiteY39" fmla="*/ 884396 h 889635"/>
                    <a:gd name="connsiteX40" fmla="*/ 86677 w 673418"/>
                    <a:gd name="connsiteY40" fmla="*/ 865346 h 889635"/>
                    <a:gd name="connsiteX41" fmla="*/ 53340 w 673418"/>
                    <a:gd name="connsiteY41" fmla="*/ 849630 h 889635"/>
                    <a:gd name="connsiteX42" fmla="*/ 17145 w 673418"/>
                    <a:gd name="connsiteY42" fmla="*/ 830580 h 889635"/>
                    <a:gd name="connsiteX43" fmla="*/ 0 w 673418"/>
                    <a:gd name="connsiteY43" fmla="*/ 817245 h 889635"/>
                    <a:gd name="connsiteX44" fmla="*/ 26670 w 673418"/>
                    <a:gd name="connsiteY44" fmla="*/ 798195 h 889635"/>
                    <a:gd name="connsiteX45" fmla="*/ 55245 w 673418"/>
                    <a:gd name="connsiteY45" fmla="*/ 781050 h 889635"/>
                    <a:gd name="connsiteX46" fmla="*/ 78105 w 673418"/>
                    <a:gd name="connsiteY46" fmla="*/ 760095 h 889635"/>
                    <a:gd name="connsiteX47" fmla="*/ 97155 w 673418"/>
                    <a:gd name="connsiteY47" fmla="*/ 742950 h 889635"/>
                    <a:gd name="connsiteX48" fmla="*/ 116205 w 673418"/>
                    <a:gd name="connsiteY48" fmla="*/ 720090 h 889635"/>
                    <a:gd name="connsiteX49" fmla="*/ 135255 w 673418"/>
                    <a:gd name="connsiteY49" fmla="*/ 697230 h 889635"/>
                    <a:gd name="connsiteX50" fmla="*/ 150495 w 673418"/>
                    <a:gd name="connsiteY50" fmla="*/ 674370 h 889635"/>
                    <a:gd name="connsiteX51" fmla="*/ 161925 w 673418"/>
                    <a:gd name="connsiteY51" fmla="*/ 653415 h 889635"/>
                    <a:gd name="connsiteX52" fmla="*/ 171450 w 673418"/>
                    <a:gd name="connsiteY52" fmla="*/ 640080 h 889635"/>
                    <a:gd name="connsiteX53" fmla="*/ 182880 w 673418"/>
                    <a:gd name="connsiteY53" fmla="*/ 609600 h 889635"/>
                    <a:gd name="connsiteX54" fmla="*/ 198120 w 673418"/>
                    <a:gd name="connsiteY54" fmla="*/ 579120 h 889635"/>
                    <a:gd name="connsiteX55" fmla="*/ 200025 w 673418"/>
                    <a:gd name="connsiteY55" fmla="*/ 558165 h 889635"/>
                    <a:gd name="connsiteX56" fmla="*/ 207645 w 673418"/>
                    <a:gd name="connsiteY56" fmla="*/ 541020 h 889635"/>
                    <a:gd name="connsiteX57" fmla="*/ 209550 w 673418"/>
                    <a:gd name="connsiteY57" fmla="*/ 512445 h 889635"/>
                    <a:gd name="connsiteX58" fmla="*/ 215265 w 673418"/>
                    <a:gd name="connsiteY58" fmla="*/ 480060 h 889635"/>
                    <a:gd name="connsiteX59" fmla="*/ 219075 w 673418"/>
                    <a:gd name="connsiteY59" fmla="*/ 445770 h 889635"/>
                    <a:gd name="connsiteX60" fmla="*/ 215265 w 673418"/>
                    <a:gd name="connsiteY60" fmla="*/ 415290 h 889635"/>
                    <a:gd name="connsiteX61" fmla="*/ 211455 w 673418"/>
                    <a:gd name="connsiteY61" fmla="*/ 369570 h 889635"/>
                    <a:gd name="connsiteX62" fmla="*/ 199073 w 673418"/>
                    <a:gd name="connsiteY62" fmla="*/ 325755 h 889635"/>
                    <a:gd name="connsiteX63" fmla="*/ 179070 w 673418"/>
                    <a:gd name="connsiteY63" fmla="*/ 278130 h 889635"/>
                    <a:gd name="connsiteX64" fmla="*/ 161925 w 673418"/>
                    <a:gd name="connsiteY64" fmla="*/ 230505 h 889635"/>
                    <a:gd name="connsiteX65" fmla="*/ 146685 w 673418"/>
                    <a:gd name="connsiteY65" fmla="*/ 205740 h 889635"/>
                    <a:gd name="connsiteX66" fmla="*/ 129540 w 673418"/>
                    <a:gd name="connsiteY66" fmla="*/ 182880 h 889635"/>
                    <a:gd name="connsiteX67" fmla="*/ 104775 w 673418"/>
                    <a:gd name="connsiteY67" fmla="*/ 148590 h 889635"/>
                    <a:gd name="connsiteX68" fmla="*/ 83820 w 673418"/>
                    <a:gd name="connsiteY68" fmla="*/ 131445 h 889635"/>
                    <a:gd name="connsiteX69" fmla="*/ 68580 w 673418"/>
                    <a:gd name="connsiteY69" fmla="*/ 118110 h 889635"/>
                    <a:gd name="connsiteX70" fmla="*/ 41435 w 673418"/>
                    <a:gd name="connsiteY70" fmla="*/ 93344 h 889635"/>
                    <a:gd name="connsiteX71" fmla="*/ 1905 w 673418"/>
                    <a:gd name="connsiteY71" fmla="*/ 60960 h 889635"/>
                    <a:gd name="connsiteX0" fmla="*/ 1905 w 676276"/>
                    <a:gd name="connsiteY0" fmla="*/ 60960 h 889635"/>
                    <a:gd name="connsiteX1" fmla="*/ 41433 w 676276"/>
                    <a:gd name="connsiteY1" fmla="*/ 40481 h 889635"/>
                    <a:gd name="connsiteX2" fmla="*/ 85725 w 676276"/>
                    <a:gd name="connsiteY2" fmla="*/ 20955 h 889635"/>
                    <a:gd name="connsiteX3" fmla="*/ 114300 w 676276"/>
                    <a:gd name="connsiteY3" fmla="*/ 13335 h 889635"/>
                    <a:gd name="connsiteX4" fmla="*/ 154305 w 676276"/>
                    <a:gd name="connsiteY4" fmla="*/ 5715 h 889635"/>
                    <a:gd name="connsiteX5" fmla="*/ 194310 w 676276"/>
                    <a:gd name="connsiteY5" fmla="*/ 1905 h 889635"/>
                    <a:gd name="connsiteX6" fmla="*/ 245745 w 676276"/>
                    <a:gd name="connsiteY6" fmla="*/ 0 h 889635"/>
                    <a:gd name="connsiteX7" fmla="*/ 287655 w 676276"/>
                    <a:gd name="connsiteY7" fmla="*/ 2382 h 889635"/>
                    <a:gd name="connsiteX8" fmla="*/ 340519 w 676276"/>
                    <a:gd name="connsiteY8" fmla="*/ 10953 h 889635"/>
                    <a:gd name="connsiteX9" fmla="*/ 384810 w 676276"/>
                    <a:gd name="connsiteY9" fmla="*/ 28098 h 889635"/>
                    <a:gd name="connsiteX10" fmla="*/ 424815 w 676276"/>
                    <a:gd name="connsiteY10" fmla="*/ 45720 h 889635"/>
                    <a:gd name="connsiteX11" fmla="*/ 464820 w 676276"/>
                    <a:gd name="connsiteY11" fmla="*/ 64770 h 889635"/>
                    <a:gd name="connsiteX12" fmla="*/ 483870 w 676276"/>
                    <a:gd name="connsiteY12" fmla="*/ 83820 h 889635"/>
                    <a:gd name="connsiteX13" fmla="*/ 501015 w 676276"/>
                    <a:gd name="connsiteY13" fmla="*/ 91440 h 889635"/>
                    <a:gd name="connsiteX14" fmla="*/ 525780 w 676276"/>
                    <a:gd name="connsiteY14" fmla="*/ 112395 h 889635"/>
                    <a:gd name="connsiteX15" fmla="*/ 554355 w 676276"/>
                    <a:gd name="connsiteY15" fmla="*/ 142875 h 889635"/>
                    <a:gd name="connsiteX16" fmla="*/ 577215 w 676276"/>
                    <a:gd name="connsiteY16" fmla="*/ 173355 h 889635"/>
                    <a:gd name="connsiteX17" fmla="*/ 598170 w 676276"/>
                    <a:gd name="connsiteY17" fmla="*/ 200025 h 889635"/>
                    <a:gd name="connsiteX18" fmla="*/ 615315 w 676276"/>
                    <a:gd name="connsiteY18" fmla="*/ 224790 h 889635"/>
                    <a:gd name="connsiteX19" fmla="*/ 626745 w 676276"/>
                    <a:gd name="connsiteY19" fmla="*/ 247650 h 889635"/>
                    <a:gd name="connsiteX20" fmla="*/ 636270 w 676276"/>
                    <a:gd name="connsiteY20" fmla="*/ 276225 h 889635"/>
                    <a:gd name="connsiteX21" fmla="*/ 655320 w 676276"/>
                    <a:gd name="connsiteY21" fmla="*/ 321945 h 889635"/>
                    <a:gd name="connsiteX22" fmla="*/ 663892 w 676276"/>
                    <a:gd name="connsiteY22" fmla="*/ 356711 h 889635"/>
                    <a:gd name="connsiteX23" fmla="*/ 673418 w 676276"/>
                    <a:gd name="connsiteY23" fmla="*/ 405765 h 889635"/>
                    <a:gd name="connsiteX24" fmla="*/ 676276 w 676276"/>
                    <a:gd name="connsiteY24" fmla="*/ 465773 h 889635"/>
                    <a:gd name="connsiteX25" fmla="*/ 665798 w 676276"/>
                    <a:gd name="connsiteY25" fmla="*/ 511969 h 889635"/>
                    <a:gd name="connsiteX26" fmla="*/ 651986 w 676276"/>
                    <a:gd name="connsiteY26" fmla="*/ 567690 h 889635"/>
                    <a:gd name="connsiteX27" fmla="*/ 636270 w 676276"/>
                    <a:gd name="connsiteY27" fmla="*/ 603885 h 889635"/>
                    <a:gd name="connsiteX28" fmla="*/ 619125 w 676276"/>
                    <a:gd name="connsiteY28" fmla="*/ 640080 h 889635"/>
                    <a:gd name="connsiteX29" fmla="*/ 594360 w 676276"/>
                    <a:gd name="connsiteY29" fmla="*/ 681990 h 889635"/>
                    <a:gd name="connsiteX30" fmla="*/ 569595 w 676276"/>
                    <a:gd name="connsiteY30" fmla="*/ 721995 h 889635"/>
                    <a:gd name="connsiteX31" fmla="*/ 541020 w 676276"/>
                    <a:gd name="connsiteY31" fmla="*/ 750570 h 889635"/>
                    <a:gd name="connsiteX32" fmla="*/ 499110 w 676276"/>
                    <a:gd name="connsiteY32" fmla="*/ 788670 h 889635"/>
                    <a:gd name="connsiteX33" fmla="*/ 468630 w 676276"/>
                    <a:gd name="connsiteY33" fmla="*/ 811530 h 889635"/>
                    <a:gd name="connsiteX34" fmla="*/ 417195 w 676276"/>
                    <a:gd name="connsiteY34" fmla="*/ 840105 h 889635"/>
                    <a:gd name="connsiteX35" fmla="*/ 371475 w 676276"/>
                    <a:gd name="connsiteY35" fmla="*/ 857250 h 889635"/>
                    <a:gd name="connsiteX36" fmla="*/ 329565 w 676276"/>
                    <a:gd name="connsiteY36" fmla="*/ 871061 h 889635"/>
                    <a:gd name="connsiteX37" fmla="*/ 266700 w 676276"/>
                    <a:gd name="connsiteY37" fmla="*/ 884872 h 889635"/>
                    <a:gd name="connsiteX38" fmla="*/ 210502 w 676276"/>
                    <a:gd name="connsiteY38" fmla="*/ 889635 h 889635"/>
                    <a:gd name="connsiteX39" fmla="*/ 141922 w 676276"/>
                    <a:gd name="connsiteY39" fmla="*/ 884396 h 889635"/>
                    <a:gd name="connsiteX40" fmla="*/ 86677 w 676276"/>
                    <a:gd name="connsiteY40" fmla="*/ 865346 h 889635"/>
                    <a:gd name="connsiteX41" fmla="*/ 53340 w 676276"/>
                    <a:gd name="connsiteY41" fmla="*/ 849630 h 889635"/>
                    <a:gd name="connsiteX42" fmla="*/ 17145 w 676276"/>
                    <a:gd name="connsiteY42" fmla="*/ 830580 h 889635"/>
                    <a:gd name="connsiteX43" fmla="*/ 0 w 676276"/>
                    <a:gd name="connsiteY43" fmla="*/ 817245 h 889635"/>
                    <a:gd name="connsiteX44" fmla="*/ 26670 w 676276"/>
                    <a:gd name="connsiteY44" fmla="*/ 798195 h 889635"/>
                    <a:gd name="connsiteX45" fmla="*/ 55245 w 676276"/>
                    <a:gd name="connsiteY45" fmla="*/ 781050 h 889635"/>
                    <a:gd name="connsiteX46" fmla="*/ 78105 w 676276"/>
                    <a:gd name="connsiteY46" fmla="*/ 760095 h 889635"/>
                    <a:gd name="connsiteX47" fmla="*/ 97155 w 676276"/>
                    <a:gd name="connsiteY47" fmla="*/ 742950 h 889635"/>
                    <a:gd name="connsiteX48" fmla="*/ 116205 w 676276"/>
                    <a:gd name="connsiteY48" fmla="*/ 720090 h 889635"/>
                    <a:gd name="connsiteX49" fmla="*/ 135255 w 676276"/>
                    <a:gd name="connsiteY49" fmla="*/ 697230 h 889635"/>
                    <a:gd name="connsiteX50" fmla="*/ 150495 w 676276"/>
                    <a:gd name="connsiteY50" fmla="*/ 674370 h 889635"/>
                    <a:gd name="connsiteX51" fmla="*/ 161925 w 676276"/>
                    <a:gd name="connsiteY51" fmla="*/ 653415 h 889635"/>
                    <a:gd name="connsiteX52" fmla="*/ 171450 w 676276"/>
                    <a:gd name="connsiteY52" fmla="*/ 640080 h 889635"/>
                    <a:gd name="connsiteX53" fmla="*/ 182880 w 676276"/>
                    <a:gd name="connsiteY53" fmla="*/ 609600 h 889635"/>
                    <a:gd name="connsiteX54" fmla="*/ 198120 w 676276"/>
                    <a:gd name="connsiteY54" fmla="*/ 579120 h 889635"/>
                    <a:gd name="connsiteX55" fmla="*/ 200025 w 676276"/>
                    <a:gd name="connsiteY55" fmla="*/ 558165 h 889635"/>
                    <a:gd name="connsiteX56" fmla="*/ 207645 w 676276"/>
                    <a:gd name="connsiteY56" fmla="*/ 541020 h 889635"/>
                    <a:gd name="connsiteX57" fmla="*/ 209550 w 676276"/>
                    <a:gd name="connsiteY57" fmla="*/ 512445 h 889635"/>
                    <a:gd name="connsiteX58" fmla="*/ 215265 w 676276"/>
                    <a:gd name="connsiteY58" fmla="*/ 480060 h 889635"/>
                    <a:gd name="connsiteX59" fmla="*/ 219075 w 676276"/>
                    <a:gd name="connsiteY59" fmla="*/ 445770 h 889635"/>
                    <a:gd name="connsiteX60" fmla="*/ 215265 w 676276"/>
                    <a:gd name="connsiteY60" fmla="*/ 415290 h 889635"/>
                    <a:gd name="connsiteX61" fmla="*/ 211455 w 676276"/>
                    <a:gd name="connsiteY61" fmla="*/ 369570 h 889635"/>
                    <a:gd name="connsiteX62" fmla="*/ 199073 w 676276"/>
                    <a:gd name="connsiteY62" fmla="*/ 325755 h 889635"/>
                    <a:gd name="connsiteX63" fmla="*/ 179070 w 676276"/>
                    <a:gd name="connsiteY63" fmla="*/ 278130 h 889635"/>
                    <a:gd name="connsiteX64" fmla="*/ 161925 w 676276"/>
                    <a:gd name="connsiteY64" fmla="*/ 230505 h 889635"/>
                    <a:gd name="connsiteX65" fmla="*/ 146685 w 676276"/>
                    <a:gd name="connsiteY65" fmla="*/ 205740 h 889635"/>
                    <a:gd name="connsiteX66" fmla="*/ 129540 w 676276"/>
                    <a:gd name="connsiteY66" fmla="*/ 182880 h 889635"/>
                    <a:gd name="connsiteX67" fmla="*/ 104775 w 676276"/>
                    <a:gd name="connsiteY67" fmla="*/ 148590 h 889635"/>
                    <a:gd name="connsiteX68" fmla="*/ 83820 w 676276"/>
                    <a:gd name="connsiteY68" fmla="*/ 131445 h 889635"/>
                    <a:gd name="connsiteX69" fmla="*/ 68580 w 676276"/>
                    <a:gd name="connsiteY69" fmla="*/ 118110 h 889635"/>
                    <a:gd name="connsiteX70" fmla="*/ 41435 w 676276"/>
                    <a:gd name="connsiteY70" fmla="*/ 93344 h 889635"/>
                    <a:gd name="connsiteX71" fmla="*/ 1905 w 676276"/>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5798 w 673895"/>
                    <a:gd name="connsiteY25" fmla="*/ 511969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483870 w 673895"/>
                    <a:gd name="connsiteY12" fmla="*/ 83820 h 889635"/>
                    <a:gd name="connsiteX13" fmla="*/ 501015 w 673895"/>
                    <a:gd name="connsiteY13" fmla="*/ 91440 h 889635"/>
                    <a:gd name="connsiteX14" fmla="*/ 525780 w 673895"/>
                    <a:gd name="connsiteY14" fmla="*/ 112395 h 889635"/>
                    <a:gd name="connsiteX15" fmla="*/ 554355 w 673895"/>
                    <a:gd name="connsiteY15" fmla="*/ 142875 h 889635"/>
                    <a:gd name="connsiteX16" fmla="*/ 577215 w 673895"/>
                    <a:gd name="connsiteY16" fmla="*/ 173355 h 889635"/>
                    <a:gd name="connsiteX17" fmla="*/ 598170 w 673895"/>
                    <a:gd name="connsiteY17" fmla="*/ 200025 h 889635"/>
                    <a:gd name="connsiteX18" fmla="*/ 615315 w 673895"/>
                    <a:gd name="connsiteY18" fmla="*/ 224790 h 889635"/>
                    <a:gd name="connsiteX19" fmla="*/ 626745 w 673895"/>
                    <a:gd name="connsiteY19" fmla="*/ 247650 h 889635"/>
                    <a:gd name="connsiteX20" fmla="*/ 636270 w 673895"/>
                    <a:gd name="connsiteY20" fmla="*/ 276225 h 889635"/>
                    <a:gd name="connsiteX21" fmla="*/ 655320 w 673895"/>
                    <a:gd name="connsiteY21" fmla="*/ 321945 h 889635"/>
                    <a:gd name="connsiteX22" fmla="*/ 663892 w 673895"/>
                    <a:gd name="connsiteY22" fmla="*/ 356711 h 889635"/>
                    <a:gd name="connsiteX23" fmla="*/ 673418 w 673895"/>
                    <a:gd name="connsiteY23" fmla="*/ 405765 h 889635"/>
                    <a:gd name="connsiteX24" fmla="*/ 673895 w 673895"/>
                    <a:gd name="connsiteY24" fmla="*/ 465773 h 889635"/>
                    <a:gd name="connsiteX25" fmla="*/ 668179 w 673895"/>
                    <a:gd name="connsiteY25" fmla="*/ 516732 h 889635"/>
                    <a:gd name="connsiteX26" fmla="*/ 651986 w 673895"/>
                    <a:gd name="connsiteY26" fmla="*/ 567690 h 889635"/>
                    <a:gd name="connsiteX27" fmla="*/ 636270 w 673895"/>
                    <a:gd name="connsiteY27" fmla="*/ 603885 h 889635"/>
                    <a:gd name="connsiteX28" fmla="*/ 619125 w 673895"/>
                    <a:gd name="connsiteY28" fmla="*/ 640080 h 889635"/>
                    <a:gd name="connsiteX29" fmla="*/ 594360 w 673895"/>
                    <a:gd name="connsiteY29" fmla="*/ 681990 h 889635"/>
                    <a:gd name="connsiteX30" fmla="*/ 569595 w 673895"/>
                    <a:gd name="connsiteY30" fmla="*/ 721995 h 889635"/>
                    <a:gd name="connsiteX31" fmla="*/ 541020 w 673895"/>
                    <a:gd name="connsiteY31" fmla="*/ 750570 h 889635"/>
                    <a:gd name="connsiteX32" fmla="*/ 499110 w 673895"/>
                    <a:gd name="connsiteY32" fmla="*/ 788670 h 889635"/>
                    <a:gd name="connsiteX33" fmla="*/ 468630 w 673895"/>
                    <a:gd name="connsiteY33" fmla="*/ 811530 h 889635"/>
                    <a:gd name="connsiteX34" fmla="*/ 417195 w 673895"/>
                    <a:gd name="connsiteY34" fmla="*/ 840105 h 889635"/>
                    <a:gd name="connsiteX35" fmla="*/ 371475 w 673895"/>
                    <a:gd name="connsiteY35" fmla="*/ 857250 h 889635"/>
                    <a:gd name="connsiteX36" fmla="*/ 329565 w 673895"/>
                    <a:gd name="connsiteY36" fmla="*/ 871061 h 889635"/>
                    <a:gd name="connsiteX37" fmla="*/ 266700 w 673895"/>
                    <a:gd name="connsiteY37" fmla="*/ 884872 h 889635"/>
                    <a:gd name="connsiteX38" fmla="*/ 210502 w 673895"/>
                    <a:gd name="connsiteY38" fmla="*/ 889635 h 889635"/>
                    <a:gd name="connsiteX39" fmla="*/ 141922 w 673895"/>
                    <a:gd name="connsiteY39" fmla="*/ 884396 h 889635"/>
                    <a:gd name="connsiteX40" fmla="*/ 86677 w 673895"/>
                    <a:gd name="connsiteY40" fmla="*/ 865346 h 889635"/>
                    <a:gd name="connsiteX41" fmla="*/ 53340 w 673895"/>
                    <a:gd name="connsiteY41" fmla="*/ 849630 h 889635"/>
                    <a:gd name="connsiteX42" fmla="*/ 17145 w 673895"/>
                    <a:gd name="connsiteY42" fmla="*/ 830580 h 889635"/>
                    <a:gd name="connsiteX43" fmla="*/ 0 w 673895"/>
                    <a:gd name="connsiteY43" fmla="*/ 817245 h 889635"/>
                    <a:gd name="connsiteX44" fmla="*/ 26670 w 673895"/>
                    <a:gd name="connsiteY44" fmla="*/ 798195 h 889635"/>
                    <a:gd name="connsiteX45" fmla="*/ 55245 w 673895"/>
                    <a:gd name="connsiteY45" fmla="*/ 781050 h 889635"/>
                    <a:gd name="connsiteX46" fmla="*/ 78105 w 673895"/>
                    <a:gd name="connsiteY46" fmla="*/ 760095 h 889635"/>
                    <a:gd name="connsiteX47" fmla="*/ 97155 w 673895"/>
                    <a:gd name="connsiteY47" fmla="*/ 742950 h 889635"/>
                    <a:gd name="connsiteX48" fmla="*/ 116205 w 673895"/>
                    <a:gd name="connsiteY48" fmla="*/ 720090 h 889635"/>
                    <a:gd name="connsiteX49" fmla="*/ 135255 w 673895"/>
                    <a:gd name="connsiteY49" fmla="*/ 697230 h 889635"/>
                    <a:gd name="connsiteX50" fmla="*/ 150495 w 673895"/>
                    <a:gd name="connsiteY50" fmla="*/ 674370 h 889635"/>
                    <a:gd name="connsiteX51" fmla="*/ 161925 w 673895"/>
                    <a:gd name="connsiteY51" fmla="*/ 653415 h 889635"/>
                    <a:gd name="connsiteX52" fmla="*/ 171450 w 673895"/>
                    <a:gd name="connsiteY52" fmla="*/ 640080 h 889635"/>
                    <a:gd name="connsiteX53" fmla="*/ 182880 w 673895"/>
                    <a:gd name="connsiteY53" fmla="*/ 609600 h 889635"/>
                    <a:gd name="connsiteX54" fmla="*/ 198120 w 673895"/>
                    <a:gd name="connsiteY54" fmla="*/ 579120 h 889635"/>
                    <a:gd name="connsiteX55" fmla="*/ 200025 w 673895"/>
                    <a:gd name="connsiteY55" fmla="*/ 558165 h 889635"/>
                    <a:gd name="connsiteX56" fmla="*/ 207645 w 673895"/>
                    <a:gd name="connsiteY56" fmla="*/ 541020 h 889635"/>
                    <a:gd name="connsiteX57" fmla="*/ 209550 w 673895"/>
                    <a:gd name="connsiteY57" fmla="*/ 512445 h 889635"/>
                    <a:gd name="connsiteX58" fmla="*/ 215265 w 673895"/>
                    <a:gd name="connsiteY58" fmla="*/ 480060 h 889635"/>
                    <a:gd name="connsiteX59" fmla="*/ 219075 w 673895"/>
                    <a:gd name="connsiteY59" fmla="*/ 445770 h 889635"/>
                    <a:gd name="connsiteX60" fmla="*/ 215265 w 673895"/>
                    <a:gd name="connsiteY60" fmla="*/ 415290 h 889635"/>
                    <a:gd name="connsiteX61" fmla="*/ 211455 w 673895"/>
                    <a:gd name="connsiteY61" fmla="*/ 369570 h 889635"/>
                    <a:gd name="connsiteX62" fmla="*/ 199073 w 673895"/>
                    <a:gd name="connsiteY62" fmla="*/ 325755 h 889635"/>
                    <a:gd name="connsiteX63" fmla="*/ 179070 w 673895"/>
                    <a:gd name="connsiteY63" fmla="*/ 278130 h 889635"/>
                    <a:gd name="connsiteX64" fmla="*/ 161925 w 673895"/>
                    <a:gd name="connsiteY64" fmla="*/ 230505 h 889635"/>
                    <a:gd name="connsiteX65" fmla="*/ 146685 w 673895"/>
                    <a:gd name="connsiteY65" fmla="*/ 205740 h 889635"/>
                    <a:gd name="connsiteX66" fmla="*/ 129540 w 673895"/>
                    <a:gd name="connsiteY66" fmla="*/ 182880 h 889635"/>
                    <a:gd name="connsiteX67" fmla="*/ 104775 w 673895"/>
                    <a:gd name="connsiteY67" fmla="*/ 148590 h 889635"/>
                    <a:gd name="connsiteX68" fmla="*/ 83820 w 673895"/>
                    <a:gd name="connsiteY68" fmla="*/ 131445 h 889635"/>
                    <a:gd name="connsiteX69" fmla="*/ 68580 w 673895"/>
                    <a:gd name="connsiteY69" fmla="*/ 118110 h 889635"/>
                    <a:gd name="connsiteX70" fmla="*/ 41435 w 673895"/>
                    <a:gd name="connsiteY70" fmla="*/ 93344 h 889635"/>
                    <a:gd name="connsiteX71" fmla="*/ 1905 w 673895"/>
                    <a:gd name="connsiteY71"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5315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3892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 name="connsiteX0" fmla="*/ 1905 w 673895"/>
                    <a:gd name="connsiteY0" fmla="*/ 60960 h 889635"/>
                    <a:gd name="connsiteX1" fmla="*/ 41433 w 673895"/>
                    <a:gd name="connsiteY1" fmla="*/ 40481 h 889635"/>
                    <a:gd name="connsiteX2" fmla="*/ 85725 w 673895"/>
                    <a:gd name="connsiteY2" fmla="*/ 20955 h 889635"/>
                    <a:gd name="connsiteX3" fmla="*/ 114300 w 673895"/>
                    <a:gd name="connsiteY3" fmla="*/ 13335 h 889635"/>
                    <a:gd name="connsiteX4" fmla="*/ 154305 w 673895"/>
                    <a:gd name="connsiteY4" fmla="*/ 5715 h 889635"/>
                    <a:gd name="connsiteX5" fmla="*/ 194310 w 673895"/>
                    <a:gd name="connsiteY5" fmla="*/ 1905 h 889635"/>
                    <a:gd name="connsiteX6" fmla="*/ 245745 w 673895"/>
                    <a:gd name="connsiteY6" fmla="*/ 0 h 889635"/>
                    <a:gd name="connsiteX7" fmla="*/ 287655 w 673895"/>
                    <a:gd name="connsiteY7" fmla="*/ 2382 h 889635"/>
                    <a:gd name="connsiteX8" fmla="*/ 340519 w 673895"/>
                    <a:gd name="connsiteY8" fmla="*/ 10953 h 889635"/>
                    <a:gd name="connsiteX9" fmla="*/ 384810 w 673895"/>
                    <a:gd name="connsiteY9" fmla="*/ 28098 h 889635"/>
                    <a:gd name="connsiteX10" fmla="*/ 424815 w 673895"/>
                    <a:gd name="connsiteY10" fmla="*/ 45720 h 889635"/>
                    <a:gd name="connsiteX11" fmla="*/ 464820 w 673895"/>
                    <a:gd name="connsiteY11" fmla="*/ 64770 h 889635"/>
                    <a:gd name="connsiteX12" fmla="*/ 501015 w 673895"/>
                    <a:gd name="connsiteY12" fmla="*/ 91440 h 889635"/>
                    <a:gd name="connsiteX13" fmla="*/ 525780 w 673895"/>
                    <a:gd name="connsiteY13" fmla="*/ 112395 h 889635"/>
                    <a:gd name="connsiteX14" fmla="*/ 554355 w 673895"/>
                    <a:gd name="connsiteY14" fmla="*/ 142875 h 889635"/>
                    <a:gd name="connsiteX15" fmla="*/ 577215 w 673895"/>
                    <a:gd name="connsiteY15" fmla="*/ 173355 h 889635"/>
                    <a:gd name="connsiteX16" fmla="*/ 598170 w 673895"/>
                    <a:gd name="connsiteY16" fmla="*/ 200025 h 889635"/>
                    <a:gd name="connsiteX17" fmla="*/ 612934 w 673895"/>
                    <a:gd name="connsiteY17" fmla="*/ 224790 h 889635"/>
                    <a:gd name="connsiteX18" fmla="*/ 626745 w 673895"/>
                    <a:gd name="connsiteY18" fmla="*/ 247650 h 889635"/>
                    <a:gd name="connsiteX19" fmla="*/ 636270 w 673895"/>
                    <a:gd name="connsiteY19" fmla="*/ 276225 h 889635"/>
                    <a:gd name="connsiteX20" fmla="*/ 655320 w 673895"/>
                    <a:gd name="connsiteY20" fmla="*/ 321945 h 889635"/>
                    <a:gd name="connsiteX21" fmla="*/ 666273 w 673895"/>
                    <a:gd name="connsiteY21" fmla="*/ 356711 h 889635"/>
                    <a:gd name="connsiteX22" fmla="*/ 673418 w 673895"/>
                    <a:gd name="connsiteY22" fmla="*/ 405765 h 889635"/>
                    <a:gd name="connsiteX23" fmla="*/ 673895 w 673895"/>
                    <a:gd name="connsiteY23" fmla="*/ 465773 h 889635"/>
                    <a:gd name="connsiteX24" fmla="*/ 668179 w 673895"/>
                    <a:gd name="connsiteY24" fmla="*/ 516732 h 889635"/>
                    <a:gd name="connsiteX25" fmla="*/ 651986 w 673895"/>
                    <a:gd name="connsiteY25" fmla="*/ 567690 h 889635"/>
                    <a:gd name="connsiteX26" fmla="*/ 636270 w 673895"/>
                    <a:gd name="connsiteY26" fmla="*/ 603885 h 889635"/>
                    <a:gd name="connsiteX27" fmla="*/ 619125 w 673895"/>
                    <a:gd name="connsiteY27" fmla="*/ 640080 h 889635"/>
                    <a:gd name="connsiteX28" fmla="*/ 594360 w 673895"/>
                    <a:gd name="connsiteY28" fmla="*/ 681990 h 889635"/>
                    <a:gd name="connsiteX29" fmla="*/ 569595 w 673895"/>
                    <a:gd name="connsiteY29" fmla="*/ 721995 h 889635"/>
                    <a:gd name="connsiteX30" fmla="*/ 541020 w 673895"/>
                    <a:gd name="connsiteY30" fmla="*/ 750570 h 889635"/>
                    <a:gd name="connsiteX31" fmla="*/ 499110 w 673895"/>
                    <a:gd name="connsiteY31" fmla="*/ 788670 h 889635"/>
                    <a:gd name="connsiteX32" fmla="*/ 468630 w 673895"/>
                    <a:gd name="connsiteY32" fmla="*/ 811530 h 889635"/>
                    <a:gd name="connsiteX33" fmla="*/ 417195 w 673895"/>
                    <a:gd name="connsiteY33" fmla="*/ 840105 h 889635"/>
                    <a:gd name="connsiteX34" fmla="*/ 371475 w 673895"/>
                    <a:gd name="connsiteY34" fmla="*/ 857250 h 889635"/>
                    <a:gd name="connsiteX35" fmla="*/ 329565 w 673895"/>
                    <a:gd name="connsiteY35" fmla="*/ 871061 h 889635"/>
                    <a:gd name="connsiteX36" fmla="*/ 266700 w 673895"/>
                    <a:gd name="connsiteY36" fmla="*/ 884872 h 889635"/>
                    <a:gd name="connsiteX37" fmla="*/ 210502 w 673895"/>
                    <a:gd name="connsiteY37" fmla="*/ 889635 h 889635"/>
                    <a:gd name="connsiteX38" fmla="*/ 141922 w 673895"/>
                    <a:gd name="connsiteY38" fmla="*/ 884396 h 889635"/>
                    <a:gd name="connsiteX39" fmla="*/ 86677 w 673895"/>
                    <a:gd name="connsiteY39" fmla="*/ 865346 h 889635"/>
                    <a:gd name="connsiteX40" fmla="*/ 53340 w 673895"/>
                    <a:gd name="connsiteY40" fmla="*/ 849630 h 889635"/>
                    <a:gd name="connsiteX41" fmla="*/ 17145 w 673895"/>
                    <a:gd name="connsiteY41" fmla="*/ 830580 h 889635"/>
                    <a:gd name="connsiteX42" fmla="*/ 0 w 673895"/>
                    <a:gd name="connsiteY42" fmla="*/ 817245 h 889635"/>
                    <a:gd name="connsiteX43" fmla="*/ 26670 w 673895"/>
                    <a:gd name="connsiteY43" fmla="*/ 798195 h 889635"/>
                    <a:gd name="connsiteX44" fmla="*/ 55245 w 673895"/>
                    <a:gd name="connsiteY44" fmla="*/ 781050 h 889635"/>
                    <a:gd name="connsiteX45" fmla="*/ 78105 w 673895"/>
                    <a:gd name="connsiteY45" fmla="*/ 760095 h 889635"/>
                    <a:gd name="connsiteX46" fmla="*/ 97155 w 673895"/>
                    <a:gd name="connsiteY46" fmla="*/ 742950 h 889635"/>
                    <a:gd name="connsiteX47" fmla="*/ 116205 w 673895"/>
                    <a:gd name="connsiteY47" fmla="*/ 720090 h 889635"/>
                    <a:gd name="connsiteX48" fmla="*/ 135255 w 673895"/>
                    <a:gd name="connsiteY48" fmla="*/ 697230 h 889635"/>
                    <a:gd name="connsiteX49" fmla="*/ 150495 w 673895"/>
                    <a:gd name="connsiteY49" fmla="*/ 674370 h 889635"/>
                    <a:gd name="connsiteX50" fmla="*/ 161925 w 673895"/>
                    <a:gd name="connsiteY50" fmla="*/ 653415 h 889635"/>
                    <a:gd name="connsiteX51" fmla="*/ 171450 w 673895"/>
                    <a:gd name="connsiteY51" fmla="*/ 640080 h 889635"/>
                    <a:gd name="connsiteX52" fmla="*/ 182880 w 673895"/>
                    <a:gd name="connsiteY52" fmla="*/ 609600 h 889635"/>
                    <a:gd name="connsiteX53" fmla="*/ 198120 w 673895"/>
                    <a:gd name="connsiteY53" fmla="*/ 579120 h 889635"/>
                    <a:gd name="connsiteX54" fmla="*/ 200025 w 673895"/>
                    <a:gd name="connsiteY54" fmla="*/ 558165 h 889635"/>
                    <a:gd name="connsiteX55" fmla="*/ 207645 w 673895"/>
                    <a:gd name="connsiteY55" fmla="*/ 541020 h 889635"/>
                    <a:gd name="connsiteX56" fmla="*/ 209550 w 673895"/>
                    <a:gd name="connsiteY56" fmla="*/ 512445 h 889635"/>
                    <a:gd name="connsiteX57" fmla="*/ 215265 w 673895"/>
                    <a:gd name="connsiteY57" fmla="*/ 480060 h 889635"/>
                    <a:gd name="connsiteX58" fmla="*/ 219075 w 673895"/>
                    <a:gd name="connsiteY58" fmla="*/ 445770 h 889635"/>
                    <a:gd name="connsiteX59" fmla="*/ 215265 w 673895"/>
                    <a:gd name="connsiteY59" fmla="*/ 415290 h 889635"/>
                    <a:gd name="connsiteX60" fmla="*/ 211455 w 673895"/>
                    <a:gd name="connsiteY60" fmla="*/ 369570 h 889635"/>
                    <a:gd name="connsiteX61" fmla="*/ 199073 w 673895"/>
                    <a:gd name="connsiteY61" fmla="*/ 325755 h 889635"/>
                    <a:gd name="connsiteX62" fmla="*/ 179070 w 673895"/>
                    <a:gd name="connsiteY62" fmla="*/ 278130 h 889635"/>
                    <a:gd name="connsiteX63" fmla="*/ 161925 w 673895"/>
                    <a:gd name="connsiteY63" fmla="*/ 230505 h 889635"/>
                    <a:gd name="connsiteX64" fmla="*/ 146685 w 673895"/>
                    <a:gd name="connsiteY64" fmla="*/ 205740 h 889635"/>
                    <a:gd name="connsiteX65" fmla="*/ 129540 w 673895"/>
                    <a:gd name="connsiteY65" fmla="*/ 182880 h 889635"/>
                    <a:gd name="connsiteX66" fmla="*/ 104775 w 673895"/>
                    <a:gd name="connsiteY66" fmla="*/ 148590 h 889635"/>
                    <a:gd name="connsiteX67" fmla="*/ 83820 w 673895"/>
                    <a:gd name="connsiteY67" fmla="*/ 131445 h 889635"/>
                    <a:gd name="connsiteX68" fmla="*/ 68580 w 673895"/>
                    <a:gd name="connsiteY68" fmla="*/ 118110 h 889635"/>
                    <a:gd name="connsiteX69" fmla="*/ 41435 w 673895"/>
                    <a:gd name="connsiteY69" fmla="*/ 93344 h 889635"/>
                    <a:gd name="connsiteX70" fmla="*/ 1905 w 673895"/>
                    <a:gd name="connsiteY70" fmla="*/ 60960 h 88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73895" h="889635">
                      <a:moveTo>
                        <a:pt x="1905" y="60960"/>
                      </a:moveTo>
                      <a:lnTo>
                        <a:pt x="41433" y="40481"/>
                      </a:lnTo>
                      <a:lnTo>
                        <a:pt x="85725" y="20955"/>
                      </a:lnTo>
                      <a:lnTo>
                        <a:pt x="114300" y="13335"/>
                      </a:lnTo>
                      <a:lnTo>
                        <a:pt x="154305" y="5715"/>
                      </a:lnTo>
                      <a:lnTo>
                        <a:pt x="194310" y="1905"/>
                      </a:lnTo>
                      <a:lnTo>
                        <a:pt x="245745" y="0"/>
                      </a:lnTo>
                      <a:lnTo>
                        <a:pt x="287655" y="2382"/>
                      </a:lnTo>
                      <a:lnTo>
                        <a:pt x="340519" y="10953"/>
                      </a:lnTo>
                      <a:lnTo>
                        <a:pt x="384810" y="28098"/>
                      </a:lnTo>
                      <a:lnTo>
                        <a:pt x="424815" y="45720"/>
                      </a:lnTo>
                      <a:lnTo>
                        <a:pt x="464820" y="64770"/>
                      </a:lnTo>
                      <a:lnTo>
                        <a:pt x="501015" y="91440"/>
                      </a:lnTo>
                      <a:lnTo>
                        <a:pt x="525780" y="112395"/>
                      </a:lnTo>
                      <a:lnTo>
                        <a:pt x="554355" y="142875"/>
                      </a:lnTo>
                      <a:lnTo>
                        <a:pt x="577215" y="173355"/>
                      </a:lnTo>
                      <a:lnTo>
                        <a:pt x="598170" y="200025"/>
                      </a:lnTo>
                      <a:lnTo>
                        <a:pt x="612934" y="224790"/>
                      </a:lnTo>
                      <a:lnTo>
                        <a:pt x="626745" y="247650"/>
                      </a:lnTo>
                      <a:lnTo>
                        <a:pt x="636270" y="276225"/>
                      </a:lnTo>
                      <a:lnTo>
                        <a:pt x="655320" y="321945"/>
                      </a:lnTo>
                      <a:lnTo>
                        <a:pt x="666273" y="356711"/>
                      </a:lnTo>
                      <a:lnTo>
                        <a:pt x="673418" y="405765"/>
                      </a:lnTo>
                      <a:lnTo>
                        <a:pt x="673895" y="465773"/>
                      </a:lnTo>
                      <a:cubicBezTo>
                        <a:pt x="673578" y="482759"/>
                        <a:pt x="668496" y="499746"/>
                        <a:pt x="668179" y="516732"/>
                      </a:cubicBezTo>
                      <a:lnTo>
                        <a:pt x="651986" y="567690"/>
                      </a:lnTo>
                      <a:lnTo>
                        <a:pt x="636270" y="603885"/>
                      </a:lnTo>
                      <a:lnTo>
                        <a:pt x="619125" y="640080"/>
                      </a:lnTo>
                      <a:lnTo>
                        <a:pt x="594360" y="681990"/>
                      </a:lnTo>
                      <a:lnTo>
                        <a:pt x="569595" y="721995"/>
                      </a:lnTo>
                      <a:lnTo>
                        <a:pt x="541020" y="750570"/>
                      </a:lnTo>
                      <a:lnTo>
                        <a:pt x="499110" y="788670"/>
                      </a:lnTo>
                      <a:lnTo>
                        <a:pt x="468630" y="811530"/>
                      </a:lnTo>
                      <a:lnTo>
                        <a:pt x="417195" y="840105"/>
                      </a:lnTo>
                      <a:lnTo>
                        <a:pt x="371475" y="857250"/>
                      </a:lnTo>
                      <a:lnTo>
                        <a:pt x="329565" y="871061"/>
                      </a:lnTo>
                      <a:lnTo>
                        <a:pt x="266700" y="884872"/>
                      </a:lnTo>
                      <a:lnTo>
                        <a:pt x="210502" y="889635"/>
                      </a:lnTo>
                      <a:lnTo>
                        <a:pt x="141922" y="884396"/>
                      </a:lnTo>
                      <a:lnTo>
                        <a:pt x="86677" y="865346"/>
                      </a:lnTo>
                      <a:lnTo>
                        <a:pt x="53340" y="849630"/>
                      </a:lnTo>
                      <a:lnTo>
                        <a:pt x="17145" y="830580"/>
                      </a:lnTo>
                      <a:lnTo>
                        <a:pt x="0" y="817245"/>
                      </a:lnTo>
                      <a:lnTo>
                        <a:pt x="26670" y="798195"/>
                      </a:lnTo>
                      <a:lnTo>
                        <a:pt x="55245" y="781050"/>
                      </a:lnTo>
                      <a:lnTo>
                        <a:pt x="78105" y="760095"/>
                      </a:lnTo>
                      <a:lnTo>
                        <a:pt x="97155" y="742950"/>
                      </a:lnTo>
                      <a:lnTo>
                        <a:pt x="116205" y="720090"/>
                      </a:lnTo>
                      <a:lnTo>
                        <a:pt x="135255" y="697230"/>
                      </a:lnTo>
                      <a:lnTo>
                        <a:pt x="150495" y="674370"/>
                      </a:lnTo>
                      <a:lnTo>
                        <a:pt x="161925" y="653415"/>
                      </a:lnTo>
                      <a:lnTo>
                        <a:pt x="171450" y="640080"/>
                      </a:lnTo>
                      <a:lnTo>
                        <a:pt x="182880" y="609600"/>
                      </a:lnTo>
                      <a:lnTo>
                        <a:pt x="198120" y="579120"/>
                      </a:lnTo>
                      <a:lnTo>
                        <a:pt x="200025" y="558165"/>
                      </a:lnTo>
                      <a:lnTo>
                        <a:pt x="207645" y="541020"/>
                      </a:lnTo>
                      <a:lnTo>
                        <a:pt x="209550" y="512445"/>
                      </a:lnTo>
                      <a:lnTo>
                        <a:pt x="215265" y="480060"/>
                      </a:lnTo>
                      <a:lnTo>
                        <a:pt x="219075" y="445770"/>
                      </a:lnTo>
                      <a:lnTo>
                        <a:pt x="215265" y="415290"/>
                      </a:lnTo>
                      <a:lnTo>
                        <a:pt x="211455" y="369570"/>
                      </a:lnTo>
                      <a:lnTo>
                        <a:pt x="199073" y="325755"/>
                      </a:lnTo>
                      <a:lnTo>
                        <a:pt x="179070" y="278130"/>
                      </a:lnTo>
                      <a:lnTo>
                        <a:pt x="161925" y="230505"/>
                      </a:lnTo>
                      <a:lnTo>
                        <a:pt x="146685" y="205740"/>
                      </a:lnTo>
                      <a:lnTo>
                        <a:pt x="129540" y="182880"/>
                      </a:lnTo>
                      <a:lnTo>
                        <a:pt x="104775" y="148590"/>
                      </a:lnTo>
                      <a:lnTo>
                        <a:pt x="83820" y="131445"/>
                      </a:lnTo>
                      <a:lnTo>
                        <a:pt x="68580" y="118110"/>
                      </a:lnTo>
                      <a:lnTo>
                        <a:pt x="41435" y="93344"/>
                      </a:lnTo>
                      <a:lnTo>
                        <a:pt x="1905" y="60960"/>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31" name="Oval 130">
                  <a:extLst>
                    <a:ext uri="{FF2B5EF4-FFF2-40B4-BE49-F238E27FC236}">
                      <a16:creationId xmlns:a16="http://schemas.microsoft.com/office/drawing/2014/main" id="{7CDC58F9-3129-4694-97B5-B974650BC097}"/>
                    </a:ext>
                  </a:extLst>
                </p:cNvPr>
                <p:cNvSpPr/>
                <p:nvPr/>
              </p:nvSpPr>
              <p:spPr>
                <a:xfrm>
                  <a:off x="71323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F380EE2E-AD01-41C4-9CC6-C9AACFAF8AA1}"/>
                    </a:ext>
                  </a:extLst>
                </p:cNvPr>
                <p:cNvSpPr/>
                <p:nvPr/>
              </p:nvSpPr>
              <p:spPr>
                <a:xfrm>
                  <a:off x="6675120" y="2011680"/>
                  <a:ext cx="883920" cy="88392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126">
                <a:extLst>
                  <a:ext uri="{FF2B5EF4-FFF2-40B4-BE49-F238E27FC236}">
                    <a16:creationId xmlns:a16="http://schemas.microsoft.com/office/drawing/2014/main" id="{2DF32136-24AC-4046-8053-4E108715C23A}"/>
                  </a:ext>
                </a:extLst>
              </p:cNvPr>
              <p:cNvSpPr txBox="1"/>
              <p:nvPr/>
            </p:nvSpPr>
            <p:spPr>
              <a:xfrm>
                <a:off x="5706357" y="1861025"/>
                <a:ext cx="1060008" cy="369332"/>
              </a:xfrm>
              <a:prstGeom prst="rect">
                <a:avLst/>
              </a:prstGeom>
              <a:noFill/>
            </p:spPr>
            <p:txBody>
              <a:bodyPr wrap="square" rtlCol="0">
                <a:spAutoFit/>
              </a:bodyPr>
              <a:lstStyle/>
              <a:p>
                <a:pPr algn="ctr"/>
                <a:r>
                  <a:rPr lang="en-US" dirty="0" err="1"/>
                  <a:t>xor</a:t>
                </a:r>
                <a:r>
                  <a:rPr lang="en-US" dirty="0"/>
                  <a:t>(x, y)</a:t>
                </a:r>
              </a:p>
            </p:txBody>
          </p:sp>
        </p:grpSp>
        <p:sp>
          <p:nvSpPr>
            <p:cNvPr id="125" name="TextBox 124">
              <a:extLst>
                <a:ext uri="{FF2B5EF4-FFF2-40B4-BE49-F238E27FC236}">
                  <a16:creationId xmlns:a16="http://schemas.microsoft.com/office/drawing/2014/main" id="{090CCB26-315D-4BAA-A5B3-9EFAB06EC71A}"/>
                </a:ext>
              </a:extLst>
            </p:cNvPr>
            <p:cNvSpPr txBox="1"/>
            <p:nvPr/>
          </p:nvSpPr>
          <p:spPr>
            <a:xfrm>
              <a:off x="3189814" y="2061107"/>
              <a:ext cx="1758048" cy="461665"/>
            </a:xfrm>
            <a:prstGeom prst="rect">
              <a:avLst/>
            </a:prstGeom>
            <a:noFill/>
          </p:spPr>
          <p:txBody>
            <a:bodyPr wrap="square" rtlCol="0">
              <a:spAutoFit/>
            </a:bodyPr>
            <a:lstStyle/>
            <a:p>
              <a:pPr algn="ctr"/>
              <a:r>
                <a:rPr lang="en-US" sz="2400" dirty="0"/>
                <a:t>X          Y</a:t>
              </a:r>
            </a:p>
          </p:txBody>
        </p:sp>
      </p:grpSp>
      <p:sp>
        <p:nvSpPr>
          <p:cNvPr id="134" name="Content Placeholder 133">
            <a:extLst>
              <a:ext uri="{FF2B5EF4-FFF2-40B4-BE49-F238E27FC236}">
                <a16:creationId xmlns:a16="http://schemas.microsoft.com/office/drawing/2014/main" id="{0FD79038-D280-455A-A422-060F23E3CC11}"/>
              </a:ext>
            </a:extLst>
          </p:cNvPr>
          <p:cNvSpPr>
            <a:spLocks noGrp="1"/>
          </p:cNvSpPr>
          <p:nvPr>
            <p:ph idx="1"/>
          </p:nvPr>
        </p:nvSpPr>
        <p:spPr>
          <a:xfrm>
            <a:off x="838200" y="1825625"/>
            <a:ext cx="3881079" cy="3258423"/>
          </a:xfrm>
        </p:spPr>
        <p:txBody>
          <a:bodyPr/>
          <a:lstStyle/>
          <a:p>
            <a:r>
              <a:rPr lang="en-US" dirty="0"/>
              <a:t>&amp; means “and”</a:t>
            </a:r>
          </a:p>
          <a:p>
            <a:r>
              <a:rPr lang="en-US" dirty="0"/>
              <a:t>| means “or”</a:t>
            </a:r>
          </a:p>
          <a:p>
            <a:r>
              <a:rPr lang="en-US" dirty="0"/>
              <a:t>! means “not”</a:t>
            </a:r>
          </a:p>
          <a:p>
            <a:endParaRPr lang="en-US" dirty="0"/>
          </a:p>
          <a:p>
            <a:r>
              <a:rPr lang="en-US" dirty="0" err="1"/>
              <a:t>xor</a:t>
            </a:r>
            <a:r>
              <a:rPr lang="en-US" dirty="0"/>
              <a:t>() is a rare command</a:t>
            </a:r>
          </a:p>
        </p:txBody>
      </p:sp>
    </p:spTree>
    <p:extLst>
      <p:ext uri="{BB962C8B-B14F-4D97-AF65-F5344CB8AC3E}">
        <p14:creationId xmlns:p14="http://schemas.microsoft.com/office/powerpoint/2010/main" val="2353840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4A7C-EBFC-480B-BD7F-329C750F8478}"/>
              </a:ext>
            </a:extLst>
          </p:cNvPr>
          <p:cNvSpPr>
            <a:spLocks noGrp="1"/>
          </p:cNvSpPr>
          <p:nvPr>
            <p:ph type="title"/>
          </p:nvPr>
        </p:nvSpPr>
        <p:spPr/>
        <p:txBody>
          <a:bodyPr/>
          <a:lstStyle/>
          <a:p>
            <a:r>
              <a:rPr lang="en-US" dirty="0"/>
              <a:t>A Word About Types</a:t>
            </a:r>
          </a:p>
        </p:txBody>
      </p:sp>
      <p:sp>
        <p:nvSpPr>
          <p:cNvPr id="3" name="Content Placeholder 2">
            <a:extLst>
              <a:ext uri="{FF2B5EF4-FFF2-40B4-BE49-F238E27FC236}">
                <a16:creationId xmlns:a16="http://schemas.microsoft.com/office/drawing/2014/main" id="{CFE312BF-2AB4-4941-92F1-EBB7725CEF5A}"/>
              </a:ext>
            </a:extLst>
          </p:cNvPr>
          <p:cNvSpPr>
            <a:spLocks noGrp="1"/>
          </p:cNvSpPr>
          <p:nvPr>
            <p:ph idx="1"/>
          </p:nvPr>
        </p:nvSpPr>
        <p:spPr/>
        <p:txBody>
          <a:bodyPr/>
          <a:lstStyle/>
          <a:p>
            <a:r>
              <a:rPr lang="en-US" dirty="0"/>
              <a:t>All objects have attributes and these attributes MUST be compatible within themselves</a:t>
            </a:r>
          </a:p>
          <a:p>
            <a:r>
              <a:rPr lang="en-US" dirty="0"/>
              <a:t>For example, if you have a list of variables</a:t>
            </a:r>
          </a:p>
          <a:p>
            <a:pPr marL="0" indent="0">
              <a:buNone/>
            </a:pPr>
            <a:r>
              <a:rPr lang="en-US" dirty="0">
                <a:latin typeface="Consolas" panose="020B0609020204030204" pitchFamily="49" charset="0"/>
              </a:rPr>
              <a:t>   &gt; c(1,2,3,4,5)</a:t>
            </a:r>
          </a:p>
          <a:p>
            <a:pPr marL="0" indent="0">
              <a:buNone/>
            </a:pPr>
            <a:r>
              <a:rPr lang="en-US" dirty="0"/>
              <a:t>Then these will be numeric. But if you have</a:t>
            </a:r>
          </a:p>
          <a:p>
            <a:pPr marL="0" indent="0">
              <a:buNone/>
            </a:pPr>
            <a:r>
              <a:rPr lang="en-US" dirty="0">
                <a:latin typeface="Consolas" panose="020B0609020204030204" pitchFamily="49" charset="0"/>
              </a:rPr>
              <a:t>   &gt; c(1,2,3,4, “five”)</a:t>
            </a:r>
          </a:p>
          <a:p>
            <a:pPr marL="0" indent="0">
              <a:buNone/>
            </a:pPr>
            <a:r>
              <a:rPr lang="en-US" dirty="0"/>
              <a:t>Then these will ALL be characters</a:t>
            </a:r>
          </a:p>
          <a:p>
            <a:r>
              <a:rPr lang="en-US" dirty="0"/>
              <a:t>Use </a:t>
            </a:r>
            <a:r>
              <a:rPr lang="en-US" dirty="0">
                <a:latin typeface="Courier New" panose="02070309020205020404" pitchFamily="49" charset="0"/>
                <a:cs typeface="Courier New" panose="02070309020205020404" pitchFamily="49" charset="0"/>
              </a:rPr>
              <a:t>str()</a:t>
            </a:r>
            <a:r>
              <a:rPr lang="en-US" dirty="0"/>
              <a:t>, </a:t>
            </a:r>
            <a:r>
              <a:rPr lang="en-US" dirty="0" err="1">
                <a:latin typeface="Courier New" panose="02070309020205020404" pitchFamily="49" charset="0"/>
                <a:cs typeface="Courier New" panose="02070309020205020404" pitchFamily="49" charset="0"/>
              </a:rPr>
              <a:t>typeof</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to</a:t>
            </a:r>
            <a:r>
              <a:rPr lang="en-US" dirty="0"/>
              <a:t> check the structure and type of objects</a:t>
            </a:r>
          </a:p>
        </p:txBody>
      </p:sp>
      <p:sp>
        <p:nvSpPr>
          <p:cNvPr id="4" name="Slide Number Placeholder 3">
            <a:extLst>
              <a:ext uri="{FF2B5EF4-FFF2-40B4-BE49-F238E27FC236}">
                <a16:creationId xmlns:a16="http://schemas.microsoft.com/office/drawing/2014/main" id="{3EAD32F6-B5F8-40D9-821A-D7B8FF7B4909}"/>
              </a:ext>
            </a:extLst>
          </p:cNvPr>
          <p:cNvSpPr>
            <a:spLocks noGrp="1"/>
          </p:cNvSpPr>
          <p:nvPr>
            <p:ph type="sldNum" sz="quarter" idx="12"/>
          </p:nvPr>
        </p:nvSpPr>
        <p:spPr/>
        <p:txBody>
          <a:bodyPr/>
          <a:lstStyle/>
          <a:p>
            <a:fld id="{6D95AE55-B5F4-483D-AEFF-E8059F5502F5}" type="slidenum">
              <a:rPr lang="en-US" smtClean="0"/>
              <a:t>31</a:t>
            </a:fld>
            <a:endParaRPr lang="en-US"/>
          </a:p>
        </p:txBody>
      </p:sp>
    </p:spTree>
    <p:extLst>
      <p:ext uri="{BB962C8B-B14F-4D97-AF65-F5344CB8AC3E}">
        <p14:creationId xmlns:p14="http://schemas.microsoft.com/office/powerpoint/2010/main" val="164087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Object Types</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0" y="1825624"/>
            <a:ext cx="4147868" cy="4667251"/>
          </a:xfrm>
        </p:spPr>
        <p:txBody>
          <a:bodyPr>
            <a:normAutofit/>
          </a:bodyPr>
          <a:lstStyle/>
          <a:p>
            <a:r>
              <a:rPr lang="en-US" dirty="0"/>
              <a:t>Vector</a:t>
            </a:r>
          </a:p>
          <a:p>
            <a:r>
              <a:rPr lang="en-US" dirty="0"/>
              <a:t>Matrix</a:t>
            </a:r>
          </a:p>
          <a:p>
            <a:r>
              <a:rPr lang="en-US" dirty="0"/>
              <a:t>Factor </a:t>
            </a:r>
          </a:p>
          <a:p>
            <a:r>
              <a:rPr lang="en-US" dirty="0"/>
              <a:t>List</a:t>
            </a:r>
          </a:p>
          <a:p>
            <a:r>
              <a:rPr lang="en-US" dirty="0"/>
              <a:t>Data Frame</a:t>
            </a:r>
          </a:p>
          <a:p>
            <a:r>
              <a:rPr lang="en-US" i="1" dirty="0"/>
              <a:t>and others!</a:t>
            </a:r>
          </a:p>
          <a:p>
            <a:endParaRPr lang="en-US" i="1" dirty="0"/>
          </a:p>
          <a:p>
            <a:pPr marL="0" indent="0">
              <a:buNone/>
            </a:pPr>
            <a:r>
              <a:rPr lang="en-US" dirty="0" err="1"/>
              <a:t>Dataframes</a:t>
            </a:r>
            <a:r>
              <a:rPr lang="en-US" dirty="0"/>
              <a:t> are what you’ll use 90% of the time</a:t>
            </a:r>
          </a:p>
        </p:txBody>
      </p:sp>
      <p:sp>
        <p:nvSpPr>
          <p:cNvPr id="4" name="Content Placeholder 2">
            <a:extLst>
              <a:ext uri="{FF2B5EF4-FFF2-40B4-BE49-F238E27FC236}">
                <a16:creationId xmlns:a16="http://schemas.microsoft.com/office/drawing/2014/main" id="{A35E92E5-46DD-4832-BB83-C626C904B306}"/>
              </a:ext>
            </a:extLst>
          </p:cNvPr>
          <p:cNvSpPr txBox="1">
            <a:spLocks/>
          </p:cNvSpPr>
          <p:nvPr/>
        </p:nvSpPr>
        <p:spPr>
          <a:xfrm>
            <a:off x="6631983" y="1690688"/>
            <a:ext cx="49736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as.vector</a:t>
            </a:r>
            <a:r>
              <a:rPr lang="en-US" sz="2000" dirty="0">
                <a:latin typeface="Consolas" panose="020B0609020204030204" pitchFamily="49" charset="0"/>
              </a:rPr>
              <a:t>(c(3,4,5,6))</a:t>
            </a:r>
          </a:p>
          <a:p>
            <a:pPr marL="0" indent="0">
              <a:buNone/>
            </a:pPr>
            <a:r>
              <a:rPr lang="en-US" sz="2000" dirty="0">
                <a:latin typeface="Consolas" panose="020B0609020204030204" pitchFamily="49" charset="0"/>
              </a:rPr>
              <a:t>[1] 3 4 5 6</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20A45654-F597-43B6-87C4-622C87198FD2}"/>
              </a:ext>
            </a:extLst>
          </p:cNvPr>
          <p:cNvSpPr>
            <a:spLocks noGrp="1"/>
          </p:cNvSpPr>
          <p:nvPr>
            <p:ph type="sldNum" sz="quarter" idx="12"/>
          </p:nvPr>
        </p:nvSpPr>
        <p:spPr/>
        <p:txBody>
          <a:bodyPr/>
          <a:lstStyle/>
          <a:p>
            <a:fld id="{6D95AE55-B5F4-483D-AEFF-E8059F5502F5}" type="slidenum">
              <a:rPr lang="en-US" smtClean="0"/>
              <a:t>32</a:t>
            </a:fld>
            <a:endParaRPr lang="en-US"/>
          </a:p>
        </p:txBody>
      </p:sp>
    </p:spTree>
    <p:extLst>
      <p:ext uri="{BB962C8B-B14F-4D97-AF65-F5344CB8AC3E}">
        <p14:creationId xmlns:p14="http://schemas.microsoft.com/office/powerpoint/2010/main" val="2618777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70BC-DAF3-4E1F-8373-220FF58C3922}"/>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D8AF674B-2C5B-4D49-8D7B-10A2BD43CFB6}"/>
              </a:ext>
            </a:extLst>
          </p:cNvPr>
          <p:cNvSpPr>
            <a:spLocks noGrp="1"/>
          </p:cNvSpPr>
          <p:nvPr>
            <p:ph idx="1"/>
          </p:nvPr>
        </p:nvSpPr>
        <p:spPr>
          <a:xfrm>
            <a:off x="838201" y="1825625"/>
            <a:ext cx="6185598" cy="4605320"/>
          </a:xfrm>
        </p:spPr>
        <p:txBody>
          <a:bodyPr>
            <a:normAutofit/>
          </a:bodyPr>
          <a:lstStyle/>
          <a:p>
            <a:r>
              <a:rPr lang="en-US" dirty="0"/>
              <a:t>What is a variable?</a:t>
            </a:r>
          </a:p>
          <a:p>
            <a:endParaRPr lang="en-US" dirty="0"/>
          </a:p>
          <a:p>
            <a:r>
              <a:rPr lang="en-US" dirty="0"/>
              <a:t>Variable Naming:</a:t>
            </a:r>
          </a:p>
          <a:p>
            <a:r>
              <a:rPr lang="en-US" dirty="0"/>
              <a:t>NEVER name something the same as a function (e.g., “mean”)</a:t>
            </a:r>
          </a:p>
          <a:p>
            <a:r>
              <a:rPr lang="en-US" dirty="0"/>
              <a:t>Can’t start with a number</a:t>
            </a:r>
          </a:p>
          <a:p>
            <a:r>
              <a:rPr lang="en-US" dirty="0"/>
              <a:t>Can’t contain a space</a:t>
            </a:r>
          </a:p>
          <a:p>
            <a:r>
              <a:rPr lang="en-US" dirty="0"/>
              <a:t>Make it unique and memorable</a:t>
            </a:r>
          </a:p>
          <a:p>
            <a:r>
              <a:rPr lang="en-US" dirty="0"/>
              <a:t>Upper vs lowercase </a:t>
            </a:r>
          </a:p>
          <a:p>
            <a:endParaRPr lang="en-US" dirty="0"/>
          </a:p>
        </p:txBody>
      </p:sp>
      <p:sp>
        <p:nvSpPr>
          <p:cNvPr id="4" name="Slide Number Placeholder 3">
            <a:extLst>
              <a:ext uri="{FF2B5EF4-FFF2-40B4-BE49-F238E27FC236}">
                <a16:creationId xmlns:a16="http://schemas.microsoft.com/office/drawing/2014/main" id="{AFBDA466-2DAD-4427-9ECE-858DDA860018}"/>
              </a:ext>
            </a:extLst>
          </p:cNvPr>
          <p:cNvSpPr>
            <a:spLocks noGrp="1"/>
          </p:cNvSpPr>
          <p:nvPr>
            <p:ph type="sldNum" sz="quarter" idx="12"/>
          </p:nvPr>
        </p:nvSpPr>
        <p:spPr/>
        <p:txBody>
          <a:bodyPr/>
          <a:lstStyle/>
          <a:p>
            <a:fld id="{6D95AE55-B5F4-483D-AEFF-E8059F5502F5}" type="slidenum">
              <a:rPr lang="en-US" smtClean="0"/>
              <a:t>33</a:t>
            </a:fld>
            <a:endParaRPr lang="en-US"/>
          </a:p>
        </p:txBody>
      </p:sp>
      <p:sp>
        <p:nvSpPr>
          <p:cNvPr id="5" name="TextBox 4">
            <a:extLst>
              <a:ext uri="{FF2B5EF4-FFF2-40B4-BE49-F238E27FC236}">
                <a16:creationId xmlns:a16="http://schemas.microsoft.com/office/drawing/2014/main" id="{05CBBF39-D719-45DD-A504-F6FBDDCA0B94}"/>
              </a:ext>
            </a:extLst>
          </p:cNvPr>
          <p:cNvSpPr txBox="1"/>
          <p:nvPr/>
        </p:nvSpPr>
        <p:spPr>
          <a:xfrm>
            <a:off x="7849437" y="1985885"/>
            <a:ext cx="3073122" cy="1569660"/>
          </a:xfrm>
          <a:prstGeom prst="rect">
            <a:avLst/>
          </a:prstGeom>
          <a:noFill/>
          <a:ln w="57150">
            <a:solidFill>
              <a:schemeClr val="accent6"/>
            </a:solidFill>
          </a:ln>
        </p:spPr>
        <p:txBody>
          <a:bodyPr wrap="square" rtlCol="0">
            <a:spAutoFit/>
          </a:bodyPr>
          <a:lstStyle/>
          <a:p>
            <a:pPr algn="ctr"/>
            <a:r>
              <a:rPr lang="en-US" sz="2400" b="1" dirty="0"/>
              <a:t>Good</a:t>
            </a:r>
          </a:p>
          <a:p>
            <a:r>
              <a:rPr lang="en-US" sz="2400" dirty="0"/>
              <a:t>juneaurain_2005-2019</a:t>
            </a:r>
          </a:p>
          <a:p>
            <a:r>
              <a:rPr lang="en-US" sz="2400" dirty="0" err="1"/>
              <a:t>blackcod_surveycount</a:t>
            </a:r>
            <a:endParaRPr lang="en-US" sz="2400" dirty="0"/>
          </a:p>
          <a:p>
            <a:r>
              <a:rPr lang="en-US" sz="2400" dirty="0" err="1"/>
              <a:t>tanner_chela</a:t>
            </a:r>
            <a:endParaRPr lang="en-US" sz="2400" dirty="0"/>
          </a:p>
        </p:txBody>
      </p:sp>
      <p:sp>
        <p:nvSpPr>
          <p:cNvPr id="7" name="TextBox 6">
            <a:extLst>
              <a:ext uri="{FF2B5EF4-FFF2-40B4-BE49-F238E27FC236}">
                <a16:creationId xmlns:a16="http://schemas.microsoft.com/office/drawing/2014/main" id="{A8C407C3-D7A7-4C2D-B8C1-A25CBA6FEB14}"/>
              </a:ext>
            </a:extLst>
          </p:cNvPr>
          <p:cNvSpPr txBox="1"/>
          <p:nvPr/>
        </p:nvSpPr>
        <p:spPr>
          <a:xfrm>
            <a:off x="7849438" y="4128285"/>
            <a:ext cx="3073122" cy="1938992"/>
          </a:xfrm>
          <a:prstGeom prst="rect">
            <a:avLst/>
          </a:prstGeom>
          <a:noFill/>
          <a:ln w="57150">
            <a:solidFill>
              <a:srgbClr val="C00000"/>
            </a:solidFill>
          </a:ln>
        </p:spPr>
        <p:txBody>
          <a:bodyPr wrap="square" rtlCol="0">
            <a:spAutoFit/>
          </a:bodyPr>
          <a:lstStyle/>
          <a:p>
            <a:pPr algn="ctr"/>
            <a:r>
              <a:rPr lang="en-US" sz="2400" b="1" dirty="0"/>
              <a:t>Bad</a:t>
            </a:r>
          </a:p>
          <a:p>
            <a:r>
              <a:rPr lang="en-US" sz="2400" dirty="0"/>
              <a:t>x</a:t>
            </a:r>
          </a:p>
          <a:p>
            <a:r>
              <a:rPr lang="en-US" sz="2400" dirty="0"/>
              <a:t>dataframe1</a:t>
            </a:r>
          </a:p>
          <a:p>
            <a:r>
              <a:rPr lang="en-US" sz="2400" dirty="0"/>
              <a:t>mean</a:t>
            </a:r>
          </a:p>
          <a:p>
            <a:r>
              <a:rPr lang="en-US" sz="2400" dirty="0"/>
              <a:t>weight</a:t>
            </a:r>
          </a:p>
        </p:txBody>
      </p:sp>
    </p:spTree>
    <p:extLst>
      <p:ext uri="{BB962C8B-B14F-4D97-AF65-F5344CB8AC3E}">
        <p14:creationId xmlns:p14="http://schemas.microsoft.com/office/powerpoint/2010/main" val="853350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0025-86B4-45A9-B3CA-D80C868E3E02}"/>
              </a:ext>
            </a:extLst>
          </p:cNvPr>
          <p:cNvSpPr>
            <a:spLocks noGrp="1"/>
          </p:cNvSpPr>
          <p:nvPr>
            <p:ph type="title"/>
          </p:nvPr>
        </p:nvSpPr>
        <p:spPr/>
        <p:txBody>
          <a:bodyPr/>
          <a:lstStyle/>
          <a:p>
            <a:r>
              <a:rPr lang="en-US" dirty="0"/>
              <a:t>Errors Revisited</a:t>
            </a:r>
          </a:p>
        </p:txBody>
      </p:sp>
      <p:sp>
        <p:nvSpPr>
          <p:cNvPr id="3" name="Content Placeholder 2">
            <a:extLst>
              <a:ext uri="{FF2B5EF4-FFF2-40B4-BE49-F238E27FC236}">
                <a16:creationId xmlns:a16="http://schemas.microsoft.com/office/drawing/2014/main" id="{3504A33F-C7EF-4FE9-9EAA-E4B881371C75}"/>
              </a:ext>
            </a:extLst>
          </p:cNvPr>
          <p:cNvSpPr>
            <a:spLocks noGrp="1"/>
          </p:cNvSpPr>
          <p:nvPr>
            <p:ph idx="1"/>
          </p:nvPr>
        </p:nvSpPr>
        <p:spPr>
          <a:xfrm>
            <a:off x="838201" y="1825624"/>
            <a:ext cx="6537290" cy="4667251"/>
          </a:xfrm>
        </p:spPr>
        <p:txBody>
          <a:bodyPr>
            <a:noAutofit/>
          </a:bodyPr>
          <a:lstStyle/>
          <a:p>
            <a:pPr marL="0" indent="0">
              <a:buNone/>
            </a:pPr>
            <a:r>
              <a:rPr lang="en-US" sz="3600" dirty="0"/>
              <a:t>Some common errors:</a:t>
            </a:r>
          </a:p>
          <a:p>
            <a:r>
              <a:rPr lang="en-US" sz="3200" dirty="0"/>
              <a:t>Misspelling variable/function </a:t>
            </a:r>
          </a:p>
          <a:p>
            <a:r>
              <a:rPr lang="en-US" sz="3200" dirty="0"/>
              <a:t>Not ending a line in parenthesis, comma, etc.</a:t>
            </a:r>
          </a:p>
          <a:p>
            <a:r>
              <a:rPr lang="en-US" sz="3200" dirty="0"/>
              <a:t>Unpaired parentheses/quotes</a:t>
            </a:r>
          </a:p>
          <a:p>
            <a:r>
              <a:rPr lang="en-US" sz="3200" dirty="0"/>
              <a:t>Capitalizing vs no caps</a:t>
            </a:r>
          </a:p>
          <a:p>
            <a:r>
              <a:rPr lang="en-US" sz="3200" dirty="0"/>
              <a:t>Not loading package before calling function</a:t>
            </a:r>
          </a:p>
          <a:p>
            <a:r>
              <a:rPr lang="en-US" sz="3200" dirty="0"/>
              <a:t>Wrong data type is used</a:t>
            </a:r>
          </a:p>
        </p:txBody>
      </p:sp>
      <p:sp>
        <p:nvSpPr>
          <p:cNvPr id="4" name="Slide Number Placeholder 3">
            <a:extLst>
              <a:ext uri="{FF2B5EF4-FFF2-40B4-BE49-F238E27FC236}">
                <a16:creationId xmlns:a16="http://schemas.microsoft.com/office/drawing/2014/main" id="{6169F5A4-6542-4224-9BA3-298696AB56EA}"/>
              </a:ext>
            </a:extLst>
          </p:cNvPr>
          <p:cNvSpPr>
            <a:spLocks noGrp="1"/>
          </p:cNvSpPr>
          <p:nvPr>
            <p:ph type="sldNum" sz="quarter" idx="12"/>
          </p:nvPr>
        </p:nvSpPr>
        <p:spPr/>
        <p:txBody>
          <a:bodyPr/>
          <a:lstStyle/>
          <a:p>
            <a:fld id="{6D95AE55-B5F4-483D-AEFF-E8059F5502F5}" type="slidenum">
              <a:rPr lang="en-US" smtClean="0"/>
              <a:t>34</a:t>
            </a:fld>
            <a:endParaRPr lang="en-US"/>
          </a:p>
        </p:txBody>
      </p:sp>
      <p:sp>
        <p:nvSpPr>
          <p:cNvPr id="5" name="Right Brace 4">
            <a:extLst>
              <a:ext uri="{FF2B5EF4-FFF2-40B4-BE49-F238E27FC236}">
                <a16:creationId xmlns:a16="http://schemas.microsoft.com/office/drawing/2014/main" id="{0B882C29-3706-4FA0-BD80-CE2538734036}"/>
              </a:ext>
            </a:extLst>
          </p:cNvPr>
          <p:cNvSpPr/>
          <p:nvPr/>
        </p:nvSpPr>
        <p:spPr>
          <a:xfrm>
            <a:off x="6707275" y="2505239"/>
            <a:ext cx="361740" cy="2059912"/>
          </a:xfrm>
          <a:prstGeom prst="rightBrace">
            <a:avLst>
              <a:gd name="adj1" fmla="val 88889"/>
              <a:gd name="adj2" fmla="val 48276"/>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 close up of a sign&#10;&#10;Description automatically generated">
            <a:extLst>
              <a:ext uri="{FF2B5EF4-FFF2-40B4-BE49-F238E27FC236}">
                <a16:creationId xmlns:a16="http://schemas.microsoft.com/office/drawing/2014/main" id="{9DDDB986-4922-4142-92B4-B66379C94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958" y="1825624"/>
            <a:ext cx="4229519" cy="1485239"/>
          </a:xfrm>
          <a:prstGeom prst="rect">
            <a:avLst/>
          </a:prstGeom>
        </p:spPr>
      </p:pic>
      <p:sp>
        <p:nvSpPr>
          <p:cNvPr id="9" name="TextBox 8">
            <a:extLst>
              <a:ext uri="{FF2B5EF4-FFF2-40B4-BE49-F238E27FC236}">
                <a16:creationId xmlns:a16="http://schemas.microsoft.com/office/drawing/2014/main" id="{A23DB122-860D-4EE4-A1B2-869E3AB183B3}"/>
              </a:ext>
            </a:extLst>
          </p:cNvPr>
          <p:cNvSpPr txBox="1"/>
          <p:nvPr/>
        </p:nvSpPr>
        <p:spPr>
          <a:xfrm>
            <a:off x="7697037" y="3429000"/>
            <a:ext cx="3245618" cy="1077218"/>
          </a:xfrm>
          <a:prstGeom prst="rect">
            <a:avLst/>
          </a:prstGeom>
          <a:noFill/>
        </p:spPr>
        <p:txBody>
          <a:bodyPr wrap="square" rtlCol="0">
            <a:spAutoFit/>
          </a:bodyPr>
          <a:lstStyle/>
          <a:p>
            <a:pPr algn="ctr"/>
            <a:r>
              <a:rPr lang="en-US" sz="3200" dirty="0"/>
              <a:t>RStudio will help minimize these!</a:t>
            </a:r>
          </a:p>
        </p:txBody>
      </p:sp>
      <p:sp>
        <p:nvSpPr>
          <p:cNvPr id="10" name="Right Brace 9">
            <a:extLst>
              <a:ext uri="{FF2B5EF4-FFF2-40B4-BE49-F238E27FC236}">
                <a16:creationId xmlns:a16="http://schemas.microsoft.com/office/drawing/2014/main" id="{D36D9B9B-1B94-41D4-AEAC-ED67AB06469D}"/>
              </a:ext>
            </a:extLst>
          </p:cNvPr>
          <p:cNvSpPr/>
          <p:nvPr/>
        </p:nvSpPr>
        <p:spPr>
          <a:xfrm>
            <a:off x="7084088" y="4612619"/>
            <a:ext cx="361740" cy="2059912"/>
          </a:xfrm>
          <a:prstGeom prst="rightBrace">
            <a:avLst>
              <a:gd name="adj1" fmla="val 88889"/>
              <a:gd name="adj2" fmla="val 3754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9CE9FBC-40A9-43EB-A92A-351F375B20B9}"/>
              </a:ext>
            </a:extLst>
          </p:cNvPr>
          <p:cNvSpPr txBox="1"/>
          <p:nvPr/>
        </p:nvSpPr>
        <p:spPr>
          <a:xfrm>
            <a:off x="7697037" y="4750022"/>
            <a:ext cx="3245618" cy="1569660"/>
          </a:xfrm>
          <a:prstGeom prst="rect">
            <a:avLst/>
          </a:prstGeom>
          <a:noFill/>
        </p:spPr>
        <p:txBody>
          <a:bodyPr wrap="square" rtlCol="0">
            <a:spAutoFit/>
          </a:bodyPr>
          <a:lstStyle/>
          <a:p>
            <a:pPr algn="ctr"/>
            <a:r>
              <a:rPr lang="en-US" sz="3200" dirty="0"/>
              <a:t>Experience, going slow &amp; thorough minimizes these!</a:t>
            </a:r>
          </a:p>
        </p:txBody>
      </p:sp>
      <p:sp>
        <p:nvSpPr>
          <p:cNvPr id="12" name="Rectangle 11">
            <a:extLst>
              <a:ext uri="{FF2B5EF4-FFF2-40B4-BE49-F238E27FC236}">
                <a16:creationId xmlns:a16="http://schemas.microsoft.com/office/drawing/2014/main" id="{E51FEF0B-33B3-404C-B7D0-153000C6FA8E}"/>
              </a:ext>
            </a:extLst>
          </p:cNvPr>
          <p:cNvSpPr/>
          <p:nvPr/>
        </p:nvSpPr>
        <p:spPr>
          <a:xfrm>
            <a:off x="838200" y="2421653"/>
            <a:ext cx="5673132"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DF263B-DCB3-4C7A-9544-92CEDB0BF9A0}"/>
              </a:ext>
            </a:extLst>
          </p:cNvPr>
          <p:cNvSpPr/>
          <p:nvPr/>
        </p:nvSpPr>
        <p:spPr>
          <a:xfrm>
            <a:off x="838199" y="4602145"/>
            <a:ext cx="6074603" cy="2180492"/>
          </a:xfrm>
          <a:prstGeom prst="rect">
            <a:avLst/>
          </a:prstGeom>
          <a:noFill/>
          <a:ln w="57150">
            <a:solidFill>
              <a:srgbClr val="CC00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2CE-B69A-4AF7-B3A6-C15AE01D910A}"/>
              </a:ext>
            </a:extLst>
          </p:cNvPr>
          <p:cNvSpPr>
            <a:spLocks noGrp="1"/>
          </p:cNvSpPr>
          <p:nvPr>
            <p:ph type="title"/>
          </p:nvPr>
        </p:nvSpPr>
        <p:spPr/>
        <p:txBody>
          <a:bodyPr/>
          <a:lstStyle/>
          <a:p>
            <a:r>
              <a:rPr lang="en-US" dirty="0"/>
              <a:t>Errors </a:t>
            </a:r>
            <a:r>
              <a:rPr lang="en-US" dirty="0" err="1"/>
              <a:t>Revisted</a:t>
            </a:r>
            <a:r>
              <a:rPr lang="en-US" dirty="0"/>
              <a:t> cont.</a:t>
            </a:r>
          </a:p>
        </p:txBody>
      </p:sp>
      <p:graphicFrame>
        <p:nvGraphicFramePr>
          <p:cNvPr id="6" name="Table 6">
            <a:extLst>
              <a:ext uri="{FF2B5EF4-FFF2-40B4-BE49-F238E27FC236}">
                <a16:creationId xmlns:a16="http://schemas.microsoft.com/office/drawing/2014/main" id="{FB80CCB6-3198-45CD-8C08-C9C57E3CFBB7}"/>
              </a:ext>
            </a:extLst>
          </p:cNvPr>
          <p:cNvGraphicFramePr>
            <a:graphicFrameLocks noGrp="1"/>
          </p:cNvGraphicFramePr>
          <p:nvPr>
            <p:ph idx="1"/>
            <p:extLst>
              <p:ext uri="{D42A27DB-BD31-4B8C-83A1-F6EECF244321}">
                <p14:modId xmlns:p14="http://schemas.microsoft.com/office/powerpoint/2010/main" val="3550625978"/>
              </p:ext>
            </p:extLst>
          </p:nvPr>
        </p:nvGraphicFramePr>
        <p:xfrm>
          <a:off x="2424355" y="1748609"/>
          <a:ext cx="9271927" cy="4145280"/>
        </p:xfrm>
        <a:graphic>
          <a:graphicData uri="http://schemas.openxmlformats.org/drawingml/2006/table">
            <a:tbl>
              <a:tblPr firstRow="1" bandRow="1">
                <a:tableStyleId>{5C22544A-7EE6-4342-B048-85BDC9FD1C3A}</a:tableStyleId>
              </a:tblPr>
              <a:tblGrid>
                <a:gridCol w="3190581">
                  <a:extLst>
                    <a:ext uri="{9D8B030D-6E8A-4147-A177-3AD203B41FA5}">
                      <a16:colId xmlns:a16="http://schemas.microsoft.com/office/drawing/2014/main" val="3113563754"/>
                    </a:ext>
                  </a:extLst>
                </a:gridCol>
                <a:gridCol w="6081346">
                  <a:extLst>
                    <a:ext uri="{9D8B030D-6E8A-4147-A177-3AD203B41FA5}">
                      <a16:colId xmlns:a16="http://schemas.microsoft.com/office/drawing/2014/main" val="3336808008"/>
                    </a:ext>
                  </a:extLst>
                </a:gridCol>
              </a:tblGrid>
              <a:tr h="370840">
                <a:tc>
                  <a:txBody>
                    <a:bodyPr/>
                    <a:lstStyle/>
                    <a:p>
                      <a:r>
                        <a:rPr lang="en-US" dirty="0"/>
                        <a:t>Error Message</a:t>
                      </a:r>
                    </a:p>
                  </a:txBody>
                  <a:tcPr/>
                </a:tc>
                <a:tc>
                  <a:txBody>
                    <a:bodyPr/>
                    <a:lstStyle/>
                    <a:p>
                      <a:r>
                        <a:rPr lang="en-US" dirty="0"/>
                        <a:t>Possible Problem</a:t>
                      </a:r>
                    </a:p>
                  </a:txBody>
                  <a:tcPr/>
                </a:tc>
                <a:extLst>
                  <a:ext uri="{0D108BD9-81ED-4DB2-BD59-A6C34878D82A}">
                    <a16:rowId xmlns:a16="http://schemas.microsoft.com/office/drawing/2014/main" val="2477527896"/>
                  </a:ext>
                </a:extLst>
              </a:tr>
              <a:tr h="370840">
                <a:tc>
                  <a:txBody>
                    <a:bodyPr/>
                    <a:lstStyle/>
                    <a:p>
                      <a:r>
                        <a:rPr lang="en-US" dirty="0"/>
                        <a:t>unexpected symbol in ____</a:t>
                      </a:r>
                    </a:p>
                  </a:txBody>
                  <a:tcPr anchor="ctr"/>
                </a:tc>
                <a:tc>
                  <a:txBody>
                    <a:bodyPr/>
                    <a:lstStyle/>
                    <a:p>
                      <a:r>
                        <a:rPr lang="en-US" dirty="0"/>
                        <a:t>You made a syntax (coding grammar) error (extra comma, parenthesis, etc.)</a:t>
                      </a:r>
                    </a:p>
                  </a:txBody>
                  <a:tcPr anchor="ctr"/>
                </a:tc>
                <a:extLst>
                  <a:ext uri="{0D108BD9-81ED-4DB2-BD59-A6C34878D82A}">
                    <a16:rowId xmlns:a16="http://schemas.microsoft.com/office/drawing/2014/main" val="723954487"/>
                  </a:ext>
                </a:extLst>
              </a:tr>
              <a:tr h="370840">
                <a:tc>
                  <a:txBody>
                    <a:bodyPr/>
                    <a:lstStyle/>
                    <a:p>
                      <a:r>
                        <a:rPr lang="en-US" dirty="0"/>
                        <a:t>could not find function</a:t>
                      </a:r>
                    </a:p>
                  </a:txBody>
                  <a:tcPr anchor="ctr"/>
                </a:tc>
                <a:tc>
                  <a:txBody>
                    <a:bodyPr/>
                    <a:lstStyle/>
                    <a:p>
                      <a:r>
                        <a:rPr lang="en-US" dirty="0"/>
                        <a:t>You forgot to load a package or misspelled the function name.</a:t>
                      </a:r>
                    </a:p>
                  </a:txBody>
                  <a:tcPr anchor="ctr"/>
                </a:tc>
                <a:extLst>
                  <a:ext uri="{0D108BD9-81ED-4DB2-BD59-A6C34878D82A}">
                    <a16:rowId xmlns:a16="http://schemas.microsoft.com/office/drawing/2014/main" val="3518180775"/>
                  </a:ext>
                </a:extLst>
              </a:tr>
              <a:tr h="370840">
                <a:tc>
                  <a:txBody>
                    <a:bodyPr/>
                    <a:lstStyle/>
                    <a:p>
                      <a:r>
                        <a:rPr lang="en-US" dirty="0"/>
                        <a:t>cannot open file .* : No such file or directory</a:t>
                      </a:r>
                    </a:p>
                  </a:txBody>
                  <a:tcPr anchor="ctr"/>
                </a:tc>
                <a:tc>
                  <a:txBody>
                    <a:bodyPr/>
                    <a:lstStyle/>
                    <a:p>
                      <a:r>
                        <a:rPr lang="en-US" dirty="0"/>
                        <a:t>You tried a path that doesn't exist.</a:t>
                      </a:r>
                    </a:p>
                  </a:txBody>
                  <a:tcPr anchor="ctr"/>
                </a:tc>
                <a:extLst>
                  <a:ext uri="{0D108BD9-81ED-4DB2-BD59-A6C34878D82A}">
                    <a16:rowId xmlns:a16="http://schemas.microsoft.com/office/drawing/2014/main" val="4068340406"/>
                  </a:ext>
                </a:extLst>
              </a:tr>
              <a:tr h="370840">
                <a:tc>
                  <a:txBody>
                    <a:bodyPr/>
                    <a:lstStyle/>
                    <a:p>
                      <a:r>
                        <a:rPr lang="en-US" dirty="0"/>
                        <a:t>there is no package called ___</a:t>
                      </a:r>
                    </a:p>
                  </a:txBody>
                  <a:tcPr anchor="ctr"/>
                </a:tc>
                <a:tc>
                  <a:txBody>
                    <a:bodyPr/>
                    <a:lstStyle/>
                    <a:p>
                      <a:r>
                        <a:rPr lang="en-US" dirty="0"/>
                        <a:t>You forgot to install a package or misspelled the package name</a:t>
                      </a:r>
                    </a:p>
                  </a:txBody>
                  <a:tcPr anchor="ctr"/>
                </a:tc>
                <a:extLst>
                  <a:ext uri="{0D108BD9-81ED-4DB2-BD59-A6C34878D82A}">
                    <a16:rowId xmlns:a16="http://schemas.microsoft.com/office/drawing/2014/main" val="460854558"/>
                  </a:ext>
                </a:extLst>
              </a:tr>
              <a:tr h="370840">
                <a:tc>
                  <a:txBody>
                    <a:bodyPr/>
                    <a:lstStyle/>
                    <a:p>
                      <a:r>
                        <a:rPr lang="en-US" dirty="0"/>
                        <a:t>object .* not found</a:t>
                      </a:r>
                    </a:p>
                  </a:txBody>
                  <a:tcPr anchor="ctr"/>
                </a:tc>
                <a:tc>
                  <a:txBody>
                    <a:bodyPr/>
                    <a:lstStyle/>
                    <a:p>
                      <a:r>
                        <a:rPr lang="en-US" dirty="0"/>
                        <a:t>The object you are looking for might not exist.</a:t>
                      </a:r>
                    </a:p>
                  </a:txBody>
                  <a:tcPr anchor="ctr"/>
                </a:tc>
                <a:extLst>
                  <a:ext uri="{0D108BD9-81ED-4DB2-BD59-A6C34878D82A}">
                    <a16:rowId xmlns:a16="http://schemas.microsoft.com/office/drawing/2014/main" val="72390332"/>
                  </a:ext>
                </a:extLst>
              </a:tr>
              <a:tr h="370840">
                <a:tc>
                  <a:txBody>
                    <a:bodyPr/>
                    <a:lstStyle/>
                    <a:p>
                      <a:r>
                        <a:rPr lang="en-US" dirty="0"/>
                        <a:t>non-numeric argument to ___</a:t>
                      </a:r>
                    </a:p>
                  </a:txBody>
                  <a:tcPr anchor="ctr"/>
                </a:tc>
                <a:tc>
                  <a:txBody>
                    <a:bodyPr/>
                    <a:lstStyle/>
                    <a:p>
                      <a:r>
                        <a:rPr lang="en-US" dirty="0"/>
                        <a:t>You tried to use a character vector where a numeric is needed.</a:t>
                      </a:r>
                    </a:p>
                  </a:txBody>
                  <a:tcPr anchor="ctr"/>
                </a:tc>
                <a:extLst>
                  <a:ext uri="{0D108BD9-81ED-4DB2-BD59-A6C34878D82A}">
                    <a16:rowId xmlns:a16="http://schemas.microsoft.com/office/drawing/2014/main" val="194196734"/>
                  </a:ext>
                </a:extLst>
              </a:tr>
              <a:tr h="370840">
                <a:tc>
                  <a:txBody>
                    <a:bodyPr/>
                    <a:lstStyle/>
                    <a:p>
                      <a:r>
                        <a:rPr lang="en-US" dirty="0"/>
                        <a:t>attempt to apply non-function</a:t>
                      </a:r>
                    </a:p>
                  </a:txBody>
                  <a:tcPr anchor="ctr"/>
                </a:tc>
                <a:tc>
                  <a:txBody>
                    <a:bodyPr/>
                    <a:lstStyle/>
                    <a:p>
                      <a:r>
                        <a:rPr lang="en-US" dirty="0"/>
                        <a:t>You tried to use an object which is not a function as a function.</a:t>
                      </a:r>
                    </a:p>
                  </a:txBody>
                  <a:tcPr anchor="ctr"/>
                </a:tc>
                <a:extLst>
                  <a:ext uri="{0D108BD9-81ED-4DB2-BD59-A6C34878D82A}">
                    <a16:rowId xmlns:a16="http://schemas.microsoft.com/office/drawing/2014/main" val="2943773"/>
                  </a:ext>
                </a:extLst>
              </a:tr>
              <a:tr h="370840">
                <a:tc>
                  <a:txBody>
                    <a:bodyPr/>
                    <a:lstStyle/>
                    <a:p>
                      <a:r>
                        <a:rPr lang="en-US" dirty="0"/>
                        <a:t>object of type 'closure' is not </a:t>
                      </a:r>
                      <a:r>
                        <a:rPr lang="en-US" dirty="0" err="1"/>
                        <a:t>subsettable</a:t>
                      </a:r>
                      <a:endParaRPr lang="en-US" dirty="0"/>
                    </a:p>
                  </a:txBody>
                  <a:tcPr anchor="ctr"/>
                </a:tc>
                <a:tc>
                  <a:txBody>
                    <a:bodyPr/>
                    <a:lstStyle/>
                    <a:p>
                      <a:r>
                        <a:rPr lang="en-US" dirty="0"/>
                        <a:t>You called `$` on a function.</a:t>
                      </a:r>
                    </a:p>
                  </a:txBody>
                  <a:tcPr anchor="ctr"/>
                </a:tc>
                <a:extLst>
                  <a:ext uri="{0D108BD9-81ED-4DB2-BD59-A6C34878D82A}">
                    <a16:rowId xmlns:a16="http://schemas.microsoft.com/office/drawing/2014/main" val="4052070391"/>
                  </a:ext>
                </a:extLst>
              </a:tr>
            </a:tbl>
          </a:graphicData>
        </a:graphic>
      </p:graphicFrame>
      <p:sp>
        <p:nvSpPr>
          <p:cNvPr id="4" name="Slide Number Placeholder 3">
            <a:extLst>
              <a:ext uri="{FF2B5EF4-FFF2-40B4-BE49-F238E27FC236}">
                <a16:creationId xmlns:a16="http://schemas.microsoft.com/office/drawing/2014/main" id="{CBCBF94A-9E3A-4A20-B623-227CA9621C4D}"/>
              </a:ext>
            </a:extLst>
          </p:cNvPr>
          <p:cNvSpPr>
            <a:spLocks noGrp="1"/>
          </p:cNvSpPr>
          <p:nvPr>
            <p:ph type="sldNum" sz="quarter" idx="12"/>
          </p:nvPr>
        </p:nvSpPr>
        <p:spPr/>
        <p:txBody>
          <a:bodyPr/>
          <a:lstStyle/>
          <a:p>
            <a:fld id="{6D95AE55-B5F4-483D-AEFF-E8059F5502F5}" type="slidenum">
              <a:rPr lang="en-US" smtClean="0"/>
              <a:t>35</a:t>
            </a:fld>
            <a:endParaRPr lang="en-US"/>
          </a:p>
        </p:txBody>
      </p:sp>
      <p:sp>
        <p:nvSpPr>
          <p:cNvPr id="32" name="TextBox 31">
            <a:extLst>
              <a:ext uri="{FF2B5EF4-FFF2-40B4-BE49-F238E27FC236}">
                <a16:creationId xmlns:a16="http://schemas.microsoft.com/office/drawing/2014/main" id="{E5AC60C7-0628-4906-84D6-8F01372C772F}"/>
              </a:ext>
            </a:extLst>
          </p:cNvPr>
          <p:cNvSpPr txBox="1"/>
          <p:nvPr/>
        </p:nvSpPr>
        <p:spPr>
          <a:xfrm>
            <a:off x="3596148" y="6483348"/>
            <a:ext cx="5014452" cy="338554"/>
          </a:xfrm>
          <a:prstGeom prst="rect">
            <a:avLst/>
          </a:prstGeom>
          <a:noFill/>
        </p:spPr>
        <p:txBody>
          <a:bodyPr wrap="square" rtlCol="0">
            <a:spAutoFit/>
          </a:bodyPr>
          <a:lstStyle/>
          <a:p>
            <a:r>
              <a:rPr lang="en-US" sz="1600" dirty="0"/>
              <a:t>Based on https://github.com/colinfay/argh</a:t>
            </a:r>
          </a:p>
        </p:txBody>
      </p:sp>
      <p:cxnSp>
        <p:nvCxnSpPr>
          <p:cNvPr id="5" name="Straight Arrow Connector 4">
            <a:extLst>
              <a:ext uri="{FF2B5EF4-FFF2-40B4-BE49-F238E27FC236}">
                <a16:creationId xmlns:a16="http://schemas.microsoft.com/office/drawing/2014/main" id="{AF2B8148-B489-41C5-82F6-7BF62E3F7E04}"/>
              </a:ext>
            </a:extLst>
          </p:cNvPr>
          <p:cNvCxnSpPr>
            <a:cxnSpLocks/>
          </p:cNvCxnSpPr>
          <p:nvPr/>
        </p:nvCxnSpPr>
        <p:spPr>
          <a:xfrm>
            <a:off x="1778557" y="2602523"/>
            <a:ext cx="0" cy="269295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E49B06-CF5B-4BF9-95C8-097220572185}"/>
              </a:ext>
            </a:extLst>
          </p:cNvPr>
          <p:cNvSpPr txBox="1"/>
          <p:nvPr/>
        </p:nvSpPr>
        <p:spPr>
          <a:xfrm>
            <a:off x="1095529" y="5295481"/>
            <a:ext cx="1366055" cy="707886"/>
          </a:xfrm>
          <a:prstGeom prst="rect">
            <a:avLst/>
          </a:prstGeom>
          <a:noFill/>
        </p:spPr>
        <p:txBody>
          <a:bodyPr wrap="square" rtlCol="0">
            <a:spAutoFit/>
          </a:bodyPr>
          <a:lstStyle/>
          <a:p>
            <a:pPr algn="ctr"/>
            <a:r>
              <a:rPr lang="en-US" sz="2000" b="1" dirty="0"/>
              <a:t>Less common</a:t>
            </a:r>
          </a:p>
        </p:txBody>
      </p:sp>
      <p:sp>
        <p:nvSpPr>
          <p:cNvPr id="10" name="TextBox 9">
            <a:extLst>
              <a:ext uri="{FF2B5EF4-FFF2-40B4-BE49-F238E27FC236}">
                <a16:creationId xmlns:a16="http://schemas.microsoft.com/office/drawing/2014/main" id="{A115088D-D33A-4150-8E93-BE37F78913DD}"/>
              </a:ext>
            </a:extLst>
          </p:cNvPr>
          <p:cNvSpPr txBox="1"/>
          <p:nvPr/>
        </p:nvSpPr>
        <p:spPr>
          <a:xfrm>
            <a:off x="1058300" y="1892072"/>
            <a:ext cx="1366055" cy="707886"/>
          </a:xfrm>
          <a:prstGeom prst="rect">
            <a:avLst/>
          </a:prstGeom>
          <a:noFill/>
        </p:spPr>
        <p:txBody>
          <a:bodyPr wrap="square" rtlCol="0">
            <a:spAutoFit/>
          </a:bodyPr>
          <a:lstStyle/>
          <a:p>
            <a:pPr algn="ctr"/>
            <a:r>
              <a:rPr lang="en-US" sz="2000" b="1" dirty="0"/>
              <a:t>More common</a:t>
            </a:r>
          </a:p>
        </p:txBody>
      </p:sp>
    </p:spTree>
    <p:extLst>
      <p:ext uri="{BB962C8B-B14F-4D97-AF65-F5344CB8AC3E}">
        <p14:creationId xmlns:p14="http://schemas.microsoft.com/office/powerpoint/2010/main" val="211072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77F8-B0B7-49B8-9131-D0D0143D5E07}"/>
              </a:ext>
            </a:extLst>
          </p:cNvPr>
          <p:cNvSpPr>
            <a:spLocks noGrp="1"/>
          </p:cNvSpPr>
          <p:nvPr>
            <p:ph type="title"/>
          </p:nvPr>
        </p:nvSpPr>
        <p:spPr/>
        <p:txBody>
          <a:bodyPr/>
          <a:lstStyle/>
          <a:p>
            <a:r>
              <a:rPr lang="en-US" dirty="0"/>
              <a:t>Stop! And Restarting</a:t>
            </a:r>
          </a:p>
        </p:txBody>
      </p:sp>
      <p:sp>
        <p:nvSpPr>
          <p:cNvPr id="3" name="Content Placeholder 2">
            <a:extLst>
              <a:ext uri="{FF2B5EF4-FFF2-40B4-BE49-F238E27FC236}">
                <a16:creationId xmlns:a16="http://schemas.microsoft.com/office/drawing/2014/main" id="{7EFCDCE9-A13B-4518-BF6C-69EF9291F3D7}"/>
              </a:ext>
            </a:extLst>
          </p:cNvPr>
          <p:cNvSpPr>
            <a:spLocks noGrp="1"/>
          </p:cNvSpPr>
          <p:nvPr>
            <p:ph idx="1"/>
          </p:nvPr>
        </p:nvSpPr>
        <p:spPr/>
        <p:txBody>
          <a:bodyPr/>
          <a:lstStyle/>
          <a:p>
            <a:r>
              <a:rPr lang="en-US" dirty="0"/>
              <a:t>Practice closing out of RStudio and then reopening. You can click save workspace or not. See what happens when you do both!</a:t>
            </a:r>
          </a:p>
          <a:p>
            <a:r>
              <a:rPr lang="en-US" dirty="0"/>
              <a:t>Practice closing out of a long loop (stop button) and open-ended code (esc key in console)</a:t>
            </a:r>
          </a:p>
          <a:p>
            <a:endParaRPr lang="en-US" dirty="0"/>
          </a:p>
        </p:txBody>
      </p:sp>
      <p:sp>
        <p:nvSpPr>
          <p:cNvPr id="4" name="Slide Number Placeholder 3">
            <a:extLst>
              <a:ext uri="{FF2B5EF4-FFF2-40B4-BE49-F238E27FC236}">
                <a16:creationId xmlns:a16="http://schemas.microsoft.com/office/drawing/2014/main" id="{9B189068-6A85-4CE4-B975-0551D0606AFF}"/>
              </a:ext>
            </a:extLst>
          </p:cNvPr>
          <p:cNvSpPr>
            <a:spLocks noGrp="1"/>
          </p:cNvSpPr>
          <p:nvPr>
            <p:ph type="sldNum" sz="quarter" idx="12"/>
          </p:nvPr>
        </p:nvSpPr>
        <p:spPr/>
        <p:txBody>
          <a:bodyPr/>
          <a:lstStyle/>
          <a:p>
            <a:fld id="{6D95AE55-B5F4-483D-AEFF-E8059F5502F5}" type="slidenum">
              <a:rPr lang="en-US" smtClean="0"/>
              <a:t>36</a:t>
            </a:fld>
            <a:endParaRPr lang="en-US"/>
          </a:p>
        </p:txBody>
      </p:sp>
    </p:spTree>
    <p:extLst>
      <p:ext uri="{BB962C8B-B14F-4D97-AF65-F5344CB8AC3E}">
        <p14:creationId xmlns:p14="http://schemas.microsoft.com/office/powerpoint/2010/main" val="1477459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5"/>
            <a:ext cx="4884174" cy="435133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a:p>
            <a:r>
              <a:rPr lang="en-US" dirty="0"/>
              <a:t>Now test your answers in R</a:t>
            </a: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endParaRPr lang="en-US" dirty="0">
              <a:latin typeface="Consolas" panose="020B0609020204030204" pitchFamily="49" charset="0"/>
            </a:endParaRP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DB51119-B752-41FD-8FE4-8BE09142C731}"/>
              </a:ext>
            </a:extLst>
          </p:cNvPr>
          <p:cNvSpPr>
            <a:spLocks noGrp="1"/>
          </p:cNvSpPr>
          <p:nvPr>
            <p:ph type="sldNum" sz="quarter" idx="12"/>
          </p:nvPr>
        </p:nvSpPr>
        <p:spPr/>
        <p:txBody>
          <a:bodyPr/>
          <a:lstStyle/>
          <a:p>
            <a:fld id="{6D95AE55-B5F4-483D-AEFF-E8059F5502F5}" type="slidenum">
              <a:rPr lang="en-US" smtClean="0"/>
              <a:t>37</a:t>
            </a:fld>
            <a:endParaRPr lang="en-US"/>
          </a:p>
        </p:txBody>
      </p:sp>
    </p:spTree>
    <p:extLst>
      <p:ext uri="{BB962C8B-B14F-4D97-AF65-F5344CB8AC3E}">
        <p14:creationId xmlns:p14="http://schemas.microsoft.com/office/powerpoint/2010/main" val="2155162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ACCF-96E6-41F8-B607-79BD9E31D127}"/>
              </a:ext>
            </a:extLst>
          </p:cNvPr>
          <p:cNvSpPr>
            <a:spLocks noGrp="1"/>
          </p:cNvSpPr>
          <p:nvPr>
            <p:ph type="title"/>
          </p:nvPr>
        </p:nvSpPr>
        <p:spPr/>
        <p:txBody>
          <a:bodyPr/>
          <a:lstStyle/>
          <a:p>
            <a:r>
              <a:rPr lang="en-US" dirty="0"/>
              <a:t>Quiz 2-1 ANSWERS</a:t>
            </a:r>
          </a:p>
        </p:txBody>
      </p:sp>
      <p:sp>
        <p:nvSpPr>
          <p:cNvPr id="3" name="Content Placeholder 2">
            <a:extLst>
              <a:ext uri="{FF2B5EF4-FFF2-40B4-BE49-F238E27FC236}">
                <a16:creationId xmlns:a16="http://schemas.microsoft.com/office/drawing/2014/main" id="{CDF55C37-DC1C-4A2A-A449-93B2EDA85153}"/>
              </a:ext>
            </a:extLst>
          </p:cNvPr>
          <p:cNvSpPr>
            <a:spLocks noGrp="1"/>
          </p:cNvSpPr>
          <p:nvPr>
            <p:ph idx="1"/>
          </p:nvPr>
        </p:nvSpPr>
        <p:spPr>
          <a:xfrm>
            <a:off x="838200" y="1825626"/>
            <a:ext cx="4884174" cy="3214208"/>
          </a:xfrm>
        </p:spPr>
        <p:txBody>
          <a:bodyPr/>
          <a:lstStyle/>
          <a:p>
            <a:pPr marL="0" indent="0">
              <a:buNone/>
            </a:pPr>
            <a:r>
              <a:rPr lang="en-US" dirty="0"/>
              <a:t>Which one of the following will run?</a:t>
            </a:r>
          </a:p>
          <a:p>
            <a:r>
              <a:rPr lang="en-US" dirty="0">
                <a:latin typeface="Consolas" panose="020B0609020204030204" pitchFamily="49" charset="0"/>
              </a:rPr>
              <a:t>c(1,2,3,4, “five”)</a:t>
            </a:r>
          </a:p>
          <a:p>
            <a:r>
              <a:rPr lang="en-US" dirty="0">
                <a:latin typeface="Consolas" panose="020B0609020204030204" pitchFamily="49" charset="0"/>
              </a:rPr>
              <a:t>c(1, 2, 3, 4, 5)</a:t>
            </a:r>
          </a:p>
          <a:p>
            <a:r>
              <a:rPr lang="en-US" dirty="0">
                <a:latin typeface="Consolas" panose="020B0609020204030204" pitchFamily="49" charset="0"/>
              </a:rPr>
              <a:t>c(1, 2, 3, five) </a:t>
            </a:r>
          </a:p>
          <a:p>
            <a:r>
              <a:rPr lang="en-US" dirty="0">
                <a:latin typeface="Consolas" panose="020B0609020204030204" pitchFamily="49" charset="0"/>
              </a:rPr>
              <a:t>C(1,2,3,4,5)</a:t>
            </a:r>
          </a:p>
          <a:p>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EFB5E4AB-B7A6-4612-B3E2-67703CC55133}"/>
              </a:ext>
            </a:extLst>
          </p:cNvPr>
          <p:cNvSpPr/>
          <p:nvPr/>
        </p:nvSpPr>
        <p:spPr>
          <a:xfrm rot="16200000">
            <a:off x="-3099620" y="3099620"/>
            <a:ext cx="6858000" cy="658760"/>
          </a:xfrm>
          <a:prstGeom prst="rect">
            <a:avLst/>
          </a:prstGeom>
          <a:solidFill>
            <a:srgbClr val="38D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t>QUIZ!</a:t>
            </a:r>
            <a:endParaRPr lang="en-US" i="1" dirty="0"/>
          </a:p>
        </p:txBody>
      </p:sp>
      <p:sp>
        <p:nvSpPr>
          <p:cNvPr id="6" name="Content Placeholder 2">
            <a:extLst>
              <a:ext uri="{FF2B5EF4-FFF2-40B4-BE49-F238E27FC236}">
                <a16:creationId xmlns:a16="http://schemas.microsoft.com/office/drawing/2014/main" id="{AC9C67AD-EAA0-4DDC-9947-9213AA9424FB}"/>
              </a:ext>
            </a:extLst>
          </p:cNvPr>
          <p:cNvSpPr txBox="1">
            <a:spLocks/>
          </p:cNvSpPr>
          <p:nvPr/>
        </p:nvSpPr>
        <p:spPr>
          <a:xfrm>
            <a:off x="6096000" y="1825625"/>
            <a:ext cx="5536019" cy="3416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Which two make a numerical sequence?</a:t>
            </a:r>
          </a:p>
          <a:p>
            <a:r>
              <a:rPr lang="en-US" dirty="0">
                <a:latin typeface="Consolas" panose="020B0609020204030204" pitchFamily="49" charset="0"/>
              </a:rPr>
              <a:t>seq(1:10)</a:t>
            </a:r>
          </a:p>
          <a:p>
            <a:r>
              <a:rPr lang="en-US" dirty="0">
                <a:latin typeface="Consolas" panose="020B0609020204030204" pitchFamily="49" charset="0"/>
              </a:rPr>
              <a:t>Seq(1:10)</a:t>
            </a:r>
          </a:p>
          <a:p>
            <a:r>
              <a:rPr lang="en-US" dirty="0">
                <a:latin typeface="Consolas" panose="020B0609020204030204" pitchFamily="49" charset="0"/>
              </a:rPr>
              <a:t>seq(from=5, to=25, by=2)</a:t>
            </a:r>
          </a:p>
          <a:p>
            <a:r>
              <a:rPr lang="en-US" dirty="0">
                <a:latin typeface="Consolas" panose="020B0609020204030204" pitchFamily="49" charset="0"/>
              </a:rPr>
              <a:t>Seq(start=5, end=25, by=2)</a:t>
            </a:r>
          </a:p>
          <a:p>
            <a:pPr marL="0" indent="0">
              <a:buNone/>
            </a:pPr>
            <a:endParaRPr lang="en-US" dirty="0">
              <a:latin typeface="Consolas" panose="020B0609020204030204" pitchFamily="49" charset="0"/>
            </a:endParaRPr>
          </a:p>
        </p:txBody>
      </p:sp>
      <p:pic>
        <p:nvPicPr>
          <p:cNvPr id="9" name="Graphic 8" descr="Checkmark">
            <a:extLst>
              <a:ext uri="{FF2B5EF4-FFF2-40B4-BE49-F238E27FC236}">
                <a16:creationId xmlns:a16="http://schemas.microsoft.com/office/drawing/2014/main" id="{DB1B3E28-9775-44C2-827F-F73D5A165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4920" y="3312042"/>
            <a:ext cx="914400" cy="914400"/>
          </a:xfrm>
          <a:prstGeom prst="rect">
            <a:avLst/>
          </a:prstGeom>
        </p:spPr>
      </p:pic>
      <p:pic>
        <p:nvPicPr>
          <p:cNvPr id="11" name="Graphic 10" descr="Checkmark">
            <a:extLst>
              <a:ext uri="{FF2B5EF4-FFF2-40B4-BE49-F238E27FC236}">
                <a16:creationId xmlns:a16="http://schemas.microsoft.com/office/drawing/2014/main" id="{C4F17122-93F6-4CD8-AEB7-CD480AAA8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3517" y="2397642"/>
            <a:ext cx="914400" cy="914400"/>
          </a:xfrm>
          <a:prstGeom prst="rect">
            <a:avLst/>
          </a:prstGeom>
        </p:spPr>
      </p:pic>
      <p:pic>
        <p:nvPicPr>
          <p:cNvPr id="13" name="Graphic 12" descr="Checkmark">
            <a:extLst>
              <a:ext uri="{FF2B5EF4-FFF2-40B4-BE49-F238E27FC236}">
                <a16:creationId xmlns:a16="http://schemas.microsoft.com/office/drawing/2014/main" id="{D15B4166-17B4-46FB-A837-60237F180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47" y="2971800"/>
            <a:ext cx="914400" cy="914400"/>
          </a:xfrm>
          <a:prstGeom prst="rect">
            <a:avLst/>
          </a:prstGeom>
        </p:spPr>
      </p:pic>
      <p:sp>
        <p:nvSpPr>
          <p:cNvPr id="14" name="Content Placeholder 2">
            <a:extLst>
              <a:ext uri="{FF2B5EF4-FFF2-40B4-BE49-F238E27FC236}">
                <a16:creationId xmlns:a16="http://schemas.microsoft.com/office/drawing/2014/main" id="{0DAAB178-C51A-4F15-BCC3-5083AF7871CA}"/>
              </a:ext>
            </a:extLst>
          </p:cNvPr>
          <p:cNvSpPr txBox="1">
            <a:spLocks/>
          </p:cNvSpPr>
          <p:nvPr/>
        </p:nvSpPr>
        <p:spPr>
          <a:xfrm>
            <a:off x="658762" y="5434806"/>
            <a:ext cx="5063612" cy="121054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Why didn’t these run? </a:t>
            </a:r>
          </a:p>
          <a:p>
            <a:pPr marL="0" indent="0">
              <a:buFont typeface="Arial" panose="020B0604020202020204" pitchFamily="34" charset="0"/>
              <a:buNone/>
            </a:pPr>
            <a:r>
              <a:rPr lang="en-US" dirty="0"/>
              <a:t>Case sensitivity, combining types, and calling an object that doesn’t exist</a:t>
            </a:r>
          </a:p>
          <a:p>
            <a:pPr marL="0" indent="0">
              <a:buFont typeface="Arial" panose="020B0604020202020204" pitchFamily="34" charset="0"/>
              <a:buNone/>
            </a:pPr>
            <a:endParaRPr lang="en-US" dirty="0">
              <a:latin typeface="Consolas" panose="020B0609020204030204" pitchFamily="49" charset="0"/>
            </a:endParaRPr>
          </a:p>
          <a:p>
            <a:endParaRPr lang="en-US" dirty="0">
              <a:latin typeface="Consolas" panose="020B0609020204030204" pitchFamily="49" charset="0"/>
            </a:endParaRPr>
          </a:p>
          <a:p>
            <a:pPr marL="0" indent="0">
              <a:buFont typeface="Arial" panose="020B0604020202020204" pitchFamily="34" charset="0"/>
              <a:buNone/>
            </a:pPr>
            <a:endParaRPr lang="en-US" dirty="0"/>
          </a:p>
        </p:txBody>
      </p:sp>
      <p:sp>
        <p:nvSpPr>
          <p:cNvPr id="16" name="Content Placeholder 2">
            <a:extLst>
              <a:ext uri="{FF2B5EF4-FFF2-40B4-BE49-F238E27FC236}">
                <a16:creationId xmlns:a16="http://schemas.microsoft.com/office/drawing/2014/main" id="{1E13AA94-92F4-4841-85A4-62F5837CB986}"/>
              </a:ext>
            </a:extLst>
          </p:cNvPr>
          <p:cNvSpPr txBox="1">
            <a:spLocks/>
          </p:cNvSpPr>
          <p:nvPr/>
        </p:nvSpPr>
        <p:spPr>
          <a:xfrm>
            <a:off x="6290188" y="5434805"/>
            <a:ext cx="5063612" cy="1210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Why didn’t these run? </a:t>
            </a:r>
          </a:p>
          <a:p>
            <a:pPr marL="0" indent="0">
              <a:buFont typeface="Arial" panose="020B0604020202020204" pitchFamily="34" charset="0"/>
              <a:buNone/>
            </a:pPr>
            <a:r>
              <a:rPr lang="en-US" sz="2400" dirty="0"/>
              <a:t>Case sensitivity, used wrong code inputs</a:t>
            </a:r>
          </a:p>
          <a:p>
            <a:pPr marL="0" indent="0">
              <a:buFont typeface="Arial" panose="020B0604020202020204" pitchFamily="34" charset="0"/>
              <a:buNone/>
            </a:pPr>
            <a:endParaRPr lang="en-US" sz="2400" dirty="0">
              <a:latin typeface="Consolas" panose="020B0609020204030204" pitchFamily="49" charset="0"/>
            </a:endParaRPr>
          </a:p>
          <a:p>
            <a:endParaRPr lang="en-US" sz="2400" dirty="0">
              <a:latin typeface="Consolas" panose="020B0609020204030204" pitchFamily="49" charset="0"/>
            </a:endParaRPr>
          </a:p>
          <a:p>
            <a:pPr marL="0" indent="0">
              <a:buFont typeface="Arial" panose="020B0604020202020204" pitchFamily="34" charset="0"/>
              <a:buNone/>
            </a:pPr>
            <a:endParaRPr lang="en-US" sz="2400" dirty="0"/>
          </a:p>
        </p:txBody>
      </p:sp>
      <p:sp>
        <p:nvSpPr>
          <p:cNvPr id="4" name="Slide Number Placeholder 3">
            <a:extLst>
              <a:ext uri="{FF2B5EF4-FFF2-40B4-BE49-F238E27FC236}">
                <a16:creationId xmlns:a16="http://schemas.microsoft.com/office/drawing/2014/main" id="{A3DF053F-1EA2-4813-819C-FEB0B755A00F}"/>
              </a:ext>
            </a:extLst>
          </p:cNvPr>
          <p:cNvSpPr>
            <a:spLocks noGrp="1"/>
          </p:cNvSpPr>
          <p:nvPr>
            <p:ph type="sldNum" sz="quarter" idx="12"/>
          </p:nvPr>
        </p:nvSpPr>
        <p:spPr/>
        <p:txBody>
          <a:bodyPr/>
          <a:lstStyle/>
          <a:p>
            <a:fld id="{6D95AE55-B5F4-483D-AEFF-E8059F5502F5}" type="slidenum">
              <a:rPr lang="en-US" smtClean="0"/>
              <a:t>38</a:t>
            </a:fld>
            <a:endParaRPr lang="en-US"/>
          </a:p>
        </p:txBody>
      </p:sp>
    </p:spTree>
    <p:extLst>
      <p:ext uri="{BB962C8B-B14F-4D97-AF65-F5344CB8AC3E}">
        <p14:creationId xmlns:p14="http://schemas.microsoft.com/office/powerpoint/2010/main" val="367372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4214-BE5A-4A4E-84D4-E2140628103F}"/>
              </a:ext>
            </a:extLst>
          </p:cNvPr>
          <p:cNvSpPr>
            <a:spLocks noGrp="1"/>
          </p:cNvSpPr>
          <p:nvPr>
            <p:ph type="title"/>
          </p:nvPr>
        </p:nvSpPr>
        <p:spPr/>
        <p:txBody>
          <a:bodyPr/>
          <a:lstStyle/>
          <a:p>
            <a:r>
              <a:rPr lang="en-US" sz="6000" b="1" dirty="0"/>
              <a:t>3 – Working With </a:t>
            </a:r>
            <a:r>
              <a:rPr lang="en-US" sz="6000" b="1" i="1" dirty="0"/>
              <a:t>Your</a:t>
            </a:r>
            <a:r>
              <a:rPr lang="en-US" sz="6000" b="1" dirty="0"/>
              <a:t> Data</a:t>
            </a:r>
            <a:endParaRPr lang="en-US" dirty="0"/>
          </a:p>
        </p:txBody>
      </p:sp>
      <p:sp>
        <p:nvSpPr>
          <p:cNvPr id="3" name="Text Placeholder 2">
            <a:extLst>
              <a:ext uri="{FF2B5EF4-FFF2-40B4-BE49-F238E27FC236}">
                <a16:creationId xmlns:a16="http://schemas.microsoft.com/office/drawing/2014/main" id="{822C827F-694E-41F8-8209-DFE86AD1BE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3CD59-2C96-4253-86C0-99BCB81C6E32}"/>
              </a:ext>
            </a:extLst>
          </p:cNvPr>
          <p:cNvSpPr>
            <a:spLocks noGrp="1"/>
          </p:cNvSpPr>
          <p:nvPr>
            <p:ph type="sldNum" sz="quarter" idx="12"/>
          </p:nvPr>
        </p:nvSpPr>
        <p:spPr/>
        <p:txBody>
          <a:bodyPr/>
          <a:lstStyle/>
          <a:p>
            <a:fld id="{6D95AE55-B5F4-483D-AEFF-E8059F5502F5}" type="slidenum">
              <a:rPr lang="en-US" smtClean="0"/>
              <a:t>39</a:t>
            </a:fld>
            <a:endParaRPr lang="en-US"/>
          </a:p>
        </p:txBody>
      </p:sp>
    </p:spTree>
    <p:extLst>
      <p:ext uri="{BB962C8B-B14F-4D97-AF65-F5344CB8AC3E}">
        <p14:creationId xmlns:p14="http://schemas.microsoft.com/office/powerpoint/2010/main" val="90992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lnSpcReduction="10000"/>
          </a:bodyPr>
          <a:lstStyle/>
          <a:p>
            <a:r>
              <a:rPr lang="en-US" dirty="0"/>
              <a:t>This is a “failure positive” zone!</a:t>
            </a:r>
          </a:p>
          <a:p>
            <a:pPr lvl="1"/>
            <a:r>
              <a:rPr lang="en-US" dirty="0"/>
              <a:t>You can’t break anything. Be creative, think like a kid, see what happens when you type things.</a:t>
            </a:r>
          </a:p>
          <a:p>
            <a:r>
              <a:rPr lang="en-US" dirty="0"/>
              <a:t>Sometimes you should pay close attention to the slides, sometimes you should be practicing in RStudio; I’ll let you know</a:t>
            </a:r>
          </a:p>
          <a:p>
            <a:r>
              <a:rPr lang="en-US" dirty="0"/>
              <a:t>Ask questions! There are no dumb questions when you’re learning a language</a:t>
            </a:r>
          </a:p>
          <a:p>
            <a:endParaRPr lang="en-US" dirty="0"/>
          </a:p>
          <a:p>
            <a:r>
              <a:rPr lang="en-US" dirty="0"/>
              <a:t>One remote teaching request: if possible, keep video on that way I can see your faces</a:t>
            </a:r>
          </a:p>
        </p:txBody>
      </p:sp>
      <p:sp>
        <p:nvSpPr>
          <p:cNvPr id="4" name="Slide Number Placeholder 3">
            <a:extLst>
              <a:ext uri="{FF2B5EF4-FFF2-40B4-BE49-F238E27FC236}">
                <a16:creationId xmlns:a16="http://schemas.microsoft.com/office/drawing/2014/main" id="{9A1141B8-1F0E-4345-83AE-70BD3C99C4EA}"/>
              </a:ext>
            </a:extLst>
          </p:cNvPr>
          <p:cNvSpPr>
            <a:spLocks noGrp="1"/>
          </p:cNvSpPr>
          <p:nvPr>
            <p:ph type="sldNum" sz="quarter" idx="12"/>
          </p:nvPr>
        </p:nvSpPr>
        <p:spPr/>
        <p:txBody>
          <a:bodyPr/>
          <a:lstStyle/>
          <a:p>
            <a:fld id="{6D95AE55-B5F4-483D-AEFF-E8059F5502F5}" type="slidenum">
              <a:rPr lang="en-US" smtClean="0"/>
              <a:t>4</a:t>
            </a:fld>
            <a:endParaRPr lang="en-US"/>
          </a:p>
        </p:txBody>
      </p:sp>
    </p:spTree>
    <p:extLst>
      <p:ext uri="{BB962C8B-B14F-4D97-AF65-F5344CB8AC3E}">
        <p14:creationId xmlns:p14="http://schemas.microsoft.com/office/powerpoint/2010/main" val="4258844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DF34-55CF-447B-8D22-6D086F2FBE3A}"/>
              </a:ext>
            </a:extLst>
          </p:cNvPr>
          <p:cNvSpPr>
            <a:spLocks noGrp="1"/>
          </p:cNvSpPr>
          <p:nvPr>
            <p:ph type="title"/>
          </p:nvPr>
        </p:nvSpPr>
        <p:spPr/>
        <p:txBody>
          <a:bodyPr/>
          <a:lstStyle/>
          <a:p>
            <a:r>
              <a:rPr lang="en-US" dirty="0"/>
              <a:t>But First! Directories</a:t>
            </a:r>
          </a:p>
        </p:txBody>
      </p:sp>
      <p:sp>
        <p:nvSpPr>
          <p:cNvPr id="3" name="Content Placeholder 2">
            <a:extLst>
              <a:ext uri="{FF2B5EF4-FFF2-40B4-BE49-F238E27FC236}">
                <a16:creationId xmlns:a16="http://schemas.microsoft.com/office/drawing/2014/main" id="{E558C028-D80C-4276-9EC2-C5376E9C5137}"/>
              </a:ext>
            </a:extLst>
          </p:cNvPr>
          <p:cNvSpPr>
            <a:spLocks noGrp="1"/>
          </p:cNvSpPr>
          <p:nvPr>
            <p:ph idx="1"/>
          </p:nvPr>
        </p:nvSpPr>
        <p:spPr/>
        <p:txBody>
          <a:bodyPr/>
          <a:lstStyle/>
          <a:p>
            <a:r>
              <a:rPr lang="en-US" dirty="0"/>
              <a:t>Before getting your data in, you should know where R thinks you are</a:t>
            </a:r>
          </a:p>
          <a:p>
            <a:r>
              <a:rPr lang="en-US" dirty="0"/>
              <a:t>By using modern tools in R (especially </a:t>
            </a:r>
            <a:r>
              <a:rPr lang="en-US" dirty="0" err="1"/>
              <a:t>RProjects</a:t>
            </a:r>
            <a:r>
              <a:rPr lang="en-US" dirty="0"/>
              <a:t>) we avoid most of the previous headaches with directories; regardless, it’s important to be aware of it. </a:t>
            </a:r>
          </a:p>
          <a:p>
            <a:r>
              <a:rPr lang="en-US" dirty="0"/>
              <a:t>Type </a:t>
            </a:r>
            <a:r>
              <a:rPr lang="en-US" dirty="0" err="1"/>
              <a:t>getwd</a:t>
            </a:r>
            <a:r>
              <a:rPr lang="en-US" dirty="0"/>
              <a:t>() to see what your working directory is. What happens if you write:</a:t>
            </a:r>
          </a:p>
          <a:p>
            <a:pPr marL="0" indent="0">
              <a:buNone/>
            </a:pPr>
            <a:r>
              <a:rPr lang="en-US" sz="2400" dirty="0">
                <a:latin typeface="Consolas" panose="020B0609020204030204" pitchFamily="49" charset="0"/>
              </a:rPr>
              <a:t>&gt; read.csv(“input.csv”)</a:t>
            </a:r>
            <a:r>
              <a:rPr lang="en-US" dirty="0">
                <a:latin typeface="Consolas" panose="020B0609020204030204" pitchFamily="49" charset="0"/>
              </a:rPr>
              <a:t> </a:t>
            </a:r>
          </a:p>
          <a:p>
            <a:pPr marL="0" indent="0">
              <a:buNone/>
            </a:pPr>
            <a:r>
              <a:rPr lang="en-US" dirty="0"/>
              <a:t> It can’t find the file. Change this to </a:t>
            </a:r>
          </a:p>
          <a:p>
            <a:pPr marL="0" indent="0">
              <a:buNone/>
            </a:pPr>
            <a:r>
              <a:rPr lang="en-US" sz="2400" dirty="0">
                <a:latin typeface="Consolas" panose="020B0609020204030204" pitchFamily="49" charset="0"/>
              </a:rPr>
              <a:t>&gt; read.csv(“data/input.csv”)</a:t>
            </a:r>
          </a:p>
          <a:p>
            <a:endParaRPr lang="en-US" dirty="0"/>
          </a:p>
        </p:txBody>
      </p:sp>
      <p:sp>
        <p:nvSpPr>
          <p:cNvPr id="4" name="Slide Number Placeholder 3">
            <a:extLst>
              <a:ext uri="{FF2B5EF4-FFF2-40B4-BE49-F238E27FC236}">
                <a16:creationId xmlns:a16="http://schemas.microsoft.com/office/drawing/2014/main" id="{27861926-771C-4845-867D-37F507B597D2}"/>
              </a:ext>
            </a:extLst>
          </p:cNvPr>
          <p:cNvSpPr>
            <a:spLocks noGrp="1"/>
          </p:cNvSpPr>
          <p:nvPr>
            <p:ph type="sldNum" sz="quarter" idx="12"/>
          </p:nvPr>
        </p:nvSpPr>
        <p:spPr/>
        <p:txBody>
          <a:bodyPr/>
          <a:lstStyle/>
          <a:p>
            <a:fld id="{6D95AE55-B5F4-483D-AEFF-E8059F5502F5}" type="slidenum">
              <a:rPr lang="en-US" smtClean="0"/>
              <a:t>40</a:t>
            </a:fld>
            <a:endParaRPr lang="en-US"/>
          </a:p>
        </p:txBody>
      </p:sp>
    </p:spTree>
    <p:extLst>
      <p:ext uri="{BB962C8B-B14F-4D97-AF65-F5344CB8AC3E}">
        <p14:creationId xmlns:p14="http://schemas.microsoft.com/office/powerpoint/2010/main" val="3077266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B3AE-5645-4C08-A5AA-FA67106AE92E}"/>
              </a:ext>
            </a:extLst>
          </p:cNvPr>
          <p:cNvSpPr>
            <a:spLocks noGrp="1"/>
          </p:cNvSpPr>
          <p:nvPr>
            <p:ph type="title"/>
          </p:nvPr>
        </p:nvSpPr>
        <p:spPr/>
        <p:txBody>
          <a:bodyPr/>
          <a:lstStyle/>
          <a:p>
            <a:r>
              <a:rPr lang="en-US" dirty="0"/>
              <a:t>Directory Structure</a:t>
            </a:r>
          </a:p>
        </p:txBody>
      </p:sp>
      <p:sp>
        <p:nvSpPr>
          <p:cNvPr id="3" name="Content Placeholder 2">
            <a:extLst>
              <a:ext uri="{FF2B5EF4-FFF2-40B4-BE49-F238E27FC236}">
                <a16:creationId xmlns:a16="http://schemas.microsoft.com/office/drawing/2014/main" id="{F29E3A93-1FFB-4143-998F-D0AE9D2504EA}"/>
              </a:ext>
            </a:extLst>
          </p:cNvPr>
          <p:cNvSpPr>
            <a:spLocks noGrp="1"/>
          </p:cNvSpPr>
          <p:nvPr>
            <p:ph idx="1"/>
          </p:nvPr>
        </p:nvSpPr>
        <p:spPr>
          <a:xfrm>
            <a:off x="838200" y="1825625"/>
            <a:ext cx="5062870" cy="4351338"/>
          </a:xfrm>
        </p:spPr>
        <p:txBody>
          <a:bodyPr/>
          <a:lstStyle/>
          <a:p>
            <a:r>
              <a:rPr lang="en-US" dirty="0"/>
              <a:t>In ADF&amp;G, we try to use a standardized folder structure so that everyone knows where everything is. </a:t>
            </a:r>
          </a:p>
          <a:p>
            <a:r>
              <a:rPr lang="en-US" dirty="0"/>
              <a:t>Under your main project folder, use one .</a:t>
            </a:r>
            <a:r>
              <a:rPr lang="en-US" dirty="0" err="1"/>
              <a:t>Rproj</a:t>
            </a:r>
            <a:r>
              <a:rPr lang="en-US" dirty="0"/>
              <a:t> for that group of analyses. Use folders of “data”, “code” (or “analysis”), “output”, etc. </a:t>
            </a:r>
          </a:p>
        </p:txBody>
      </p:sp>
      <p:sp>
        <p:nvSpPr>
          <p:cNvPr id="4" name="Slide Number Placeholder 3">
            <a:extLst>
              <a:ext uri="{FF2B5EF4-FFF2-40B4-BE49-F238E27FC236}">
                <a16:creationId xmlns:a16="http://schemas.microsoft.com/office/drawing/2014/main" id="{B69BCCE6-6E45-4090-B8BA-986D360FB80E}"/>
              </a:ext>
            </a:extLst>
          </p:cNvPr>
          <p:cNvSpPr>
            <a:spLocks noGrp="1"/>
          </p:cNvSpPr>
          <p:nvPr>
            <p:ph type="sldNum" sz="quarter" idx="12"/>
          </p:nvPr>
        </p:nvSpPr>
        <p:spPr/>
        <p:txBody>
          <a:bodyPr/>
          <a:lstStyle/>
          <a:p>
            <a:fld id="{6D95AE55-B5F4-483D-AEFF-E8059F5502F5}" type="slidenum">
              <a:rPr lang="en-US" smtClean="0"/>
              <a:t>41</a:t>
            </a:fld>
            <a:endParaRPr lang="en-US"/>
          </a:p>
        </p:txBody>
      </p:sp>
    </p:spTree>
    <p:extLst>
      <p:ext uri="{BB962C8B-B14F-4D97-AF65-F5344CB8AC3E}">
        <p14:creationId xmlns:p14="http://schemas.microsoft.com/office/powerpoint/2010/main" val="176933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5892209" cy="4947315"/>
          </a:xfrm>
        </p:spPr>
        <p:txBody>
          <a:bodyPr>
            <a:normAutofit/>
          </a:bodyPr>
          <a:lstStyle/>
          <a:p>
            <a:r>
              <a:rPr lang="en-US" dirty="0"/>
              <a:t>A package is just a collection of new functions (commands) for us to use. If you’ve never used the package before install it to R by running </a:t>
            </a:r>
            <a:r>
              <a:rPr lang="en-US" dirty="0" err="1"/>
              <a:t>install.packages</a:t>
            </a:r>
            <a:r>
              <a:rPr lang="en-US" dirty="0"/>
              <a:t>(“</a:t>
            </a:r>
            <a:r>
              <a:rPr lang="en-US" dirty="0" err="1"/>
              <a:t>packagename</a:t>
            </a:r>
            <a:r>
              <a:rPr lang="en-US" dirty="0"/>
              <a:t>”).</a:t>
            </a:r>
          </a:p>
          <a:p>
            <a:r>
              <a:rPr lang="en-US" dirty="0"/>
              <a:t> After this, you load it into R by running library(“</a:t>
            </a:r>
            <a:r>
              <a:rPr lang="en-US" dirty="0" err="1"/>
              <a:t>packagename</a:t>
            </a:r>
            <a:r>
              <a:rPr lang="en-US" dirty="0"/>
              <a:t>”). </a:t>
            </a:r>
          </a:p>
          <a:p>
            <a:r>
              <a:rPr lang="en-US" dirty="0"/>
              <a:t>You’ll need to load your libraries every time you restart R, so add the libraries you’ll need for that specific script at the top. </a:t>
            </a:r>
          </a:p>
          <a:p>
            <a:pPr marL="0" indent="0">
              <a:buNone/>
            </a:pPr>
            <a:endParaRPr lang="en-US" dirty="0"/>
          </a:p>
        </p:txBody>
      </p:sp>
      <p:sp>
        <p:nvSpPr>
          <p:cNvPr id="4" name="Content Placeholder 2">
            <a:extLst>
              <a:ext uri="{FF2B5EF4-FFF2-40B4-BE49-F238E27FC236}">
                <a16:creationId xmlns:a16="http://schemas.microsoft.com/office/drawing/2014/main" id="{BBA5E44D-C839-4BBB-A5A2-E9D576DC7648}"/>
              </a:ext>
            </a:extLst>
          </p:cNvPr>
          <p:cNvSpPr txBox="1">
            <a:spLocks/>
          </p:cNvSpPr>
          <p:nvPr/>
        </p:nvSpPr>
        <p:spPr>
          <a:xfrm>
            <a:off x="7762422" y="3071620"/>
            <a:ext cx="4265455" cy="2866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install.packages</a:t>
            </a:r>
            <a:r>
              <a:rPr lang="en-US" sz="2000" dirty="0">
                <a:latin typeface="Consolas" panose="020B0609020204030204" pitchFamily="49" charset="0"/>
              </a:rPr>
              <a:t>(“</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library(</a:t>
            </a:r>
            <a:r>
              <a:rPr lang="en-US" sz="2000" dirty="0" err="1">
                <a:latin typeface="Consolas" panose="020B0609020204030204" pitchFamily="49" charset="0"/>
              </a:rPr>
              <a:t>dplyr</a:t>
            </a:r>
            <a:r>
              <a:rPr lang="en-US" sz="2000" dirty="0">
                <a:latin typeface="Consolas" panose="020B0609020204030204" pitchFamily="49" charset="0"/>
              </a:rPr>
              <a:t>)</a:t>
            </a:r>
          </a:p>
          <a:p>
            <a:pPr marL="0" indent="0">
              <a:buNone/>
            </a:pPr>
            <a:endParaRPr lang="en-US" dirty="0">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07B4F63B-A2A1-4175-B8EB-917884A0DFD8}"/>
              </a:ext>
            </a:extLst>
          </p:cNvPr>
          <p:cNvCxnSpPr/>
          <p:nvPr/>
        </p:nvCxnSpPr>
        <p:spPr>
          <a:xfrm>
            <a:off x="9792054" y="2507598"/>
            <a:ext cx="350874" cy="49655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932827-00BF-4F65-A7D1-3BF337D7D765}"/>
              </a:ext>
            </a:extLst>
          </p:cNvPr>
          <p:cNvCxnSpPr>
            <a:cxnSpLocks/>
          </p:cNvCxnSpPr>
          <p:nvPr/>
        </p:nvCxnSpPr>
        <p:spPr>
          <a:xfrm flipH="1" flipV="1">
            <a:off x="8743351" y="4348153"/>
            <a:ext cx="241004" cy="47632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4742DD-5DD3-4D25-87B7-EAC7AEFC8152}"/>
              </a:ext>
            </a:extLst>
          </p:cNvPr>
          <p:cNvSpPr txBox="1"/>
          <p:nvPr/>
        </p:nvSpPr>
        <p:spPr>
          <a:xfrm>
            <a:off x="7178592" y="2168495"/>
            <a:ext cx="3370521" cy="369332"/>
          </a:xfrm>
          <a:prstGeom prst="rect">
            <a:avLst/>
          </a:prstGeom>
          <a:noFill/>
        </p:spPr>
        <p:txBody>
          <a:bodyPr wrap="square" rtlCol="0">
            <a:spAutoFit/>
          </a:bodyPr>
          <a:lstStyle/>
          <a:p>
            <a:r>
              <a:rPr lang="en-US" dirty="0"/>
              <a:t>Run Once! (until you update R)</a:t>
            </a:r>
          </a:p>
        </p:txBody>
      </p:sp>
      <p:sp>
        <p:nvSpPr>
          <p:cNvPr id="13" name="TextBox 12">
            <a:extLst>
              <a:ext uri="{FF2B5EF4-FFF2-40B4-BE49-F238E27FC236}">
                <a16:creationId xmlns:a16="http://schemas.microsoft.com/office/drawing/2014/main" id="{37F65949-DF72-47CE-8582-B858A6805EAC}"/>
              </a:ext>
            </a:extLst>
          </p:cNvPr>
          <p:cNvSpPr txBox="1"/>
          <p:nvPr/>
        </p:nvSpPr>
        <p:spPr>
          <a:xfrm>
            <a:off x="8457667" y="4824478"/>
            <a:ext cx="3370521" cy="369332"/>
          </a:xfrm>
          <a:prstGeom prst="rect">
            <a:avLst/>
          </a:prstGeom>
          <a:noFill/>
        </p:spPr>
        <p:txBody>
          <a:bodyPr wrap="square" rtlCol="0">
            <a:spAutoFit/>
          </a:bodyPr>
          <a:lstStyle/>
          <a:p>
            <a:r>
              <a:rPr lang="en-US" dirty="0"/>
              <a:t>Run every time you open R</a:t>
            </a:r>
          </a:p>
        </p:txBody>
      </p:sp>
      <p:sp>
        <p:nvSpPr>
          <p:cNvPr id="6" name="Slide Number Placeholder 5">
            <a:extLst>
              <a:ext uri="{FF2B5EF4-FFF2-40B4-BE49-F238E27FC236}">
                <a16:creationId xmlns:a16="http://schemas.microsoft.com/office/drawing/2014/main" id="{E8C0AF79-7827-4191-9596-3644F3635EE6}"/>
              </a:ext>
            </a:extLst>
          </p:cNvPr>
          <p:cNvSpPr>
            <a:spLocks noGrp="1"/>
          </p:cNvSpPr>
          <p:nvPr>
            <p:ph type="sldNum" sz="quarter" idx="12"/>
          </p:nvPr>
        </p:nvSpPr>
        <p:spPr/>
        <p:txBody>
          <a:bodyPr/>
          <a:lstStyle/>
          <a:p>
            <a:fld id="{6D95AE55-B5F4-483D-AEFF-E8059F5502F5}" type="slidenum">
              <a:rPr lang="en-US" smtClean="0"/>
              <a:t>42</a:t>
            </a:fld>
            <a:endParaRPr lang="en-US"/>
          </a:p>
        </p:txBody>
      </p:sp>
    </p:spTree>
    <p:extLst>
      <p:ext uri="{BB962C8B-B14F-4D97-AF65-F5344CB8AC3E}">
        <p14:creationId xmlns:p14="http://schemas.microsoft.com/office/powerpoint/2010/main" val="3933032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9FE3-8D19-4088-9F8F-CE700AE9DC87}"/>
              </a:ext>
            </a:extLst>
          </p:cNvPr>
          <p:cNvSpPr>
            <a:spLocks noGrp="1"/>
          </p:cNvSpPr>
          <p:nvPr>
            <p:ph type="title"/>
          </p:nvPr>
        </p:nvSpPr>
        <p:spPr/>
        <p:txBody>
          <a:bodyPr/>
          <a:lstStyle/>
          <a:p>
            <a:r>
              <a:rPr lang="en-US" dirty="0"/>
              <a:t>Packages cont.</a:t>
            </a:r>
          </a:p>
        </p:txBody>
      </p:sp>
      <p:sp>
        <p:nvSpPr>
          <p:cNvPr id="3" name="Content Placeholder 2">
            <a:extLst>
              <a:ext uri="{FF2B5EF4-FFF2-40B4-BE49-F238E27FC236}">
                <a16:creationId xmlns:a16="http://schemas.microsoft.com/office/drawing/2014/main" id="{8E10FD0A-7DDF-417B-90FA-B1E06711258B}"/>
              </a:ext>
            </a:extLst>
          </p:cNvPr>
          <p:cNvSpPr>
            <a:spLocks noGrp="1"/>
          </p:cNvSpPr>
          <p:nvPr>
            <p:ph idx="1"/>
          </p:nvPr>
        </p:nvSpPr>
        <p:spPr>
          <a:xfrm>
            <a:off x="838200" y="1825624"/>
            <a:ext cx="10515600" cy="4947315"/>
          </a:xfrm>
        </p:spPr>
        <p:txBody>
          <a:bodyPr>
            <a:normAutofit/>
          </a:bodyPr>
          <a:lstStyle/>
          <a:p>
            <a:r>
              <a:rPr lang="en-US" dirty="0"/>
              <a:t>Common packages are the </a:t>
            </a:r>
            <a:r>
              <a:rPr lang="en-US" dirty="0" err="1"/>
              <a:t>tidyverse</a:t>
            </a:r>
            <a:r>
              <a:rPr lang="en-US" dirty="0"/>
              <a:t> collection (more on this later!), </a:t>
            </a:r>
          </a:p>
          <a:p>
            <a:pPr lvl="1"/>
            <a:r>
              <a:rPr lang="en-US" dirty="0" err="1"/>
              <a:t>lubridate</a:t>
            </a:r>
            <a:r>
              <a:rPr lang="en-US" dirty="0"/>
              <a:t> for dealing with dates (get it?!), </a:t>
            </a:r>
          </a:p>
          <a:p>
            <a:pPr lvl="1"/>
            <a:r>
              <a:rPr lang="en-US" dirty="0"/>
              <a:t>scales for dealing with ease of plotting axis scales, </a:t>
            </a:r>
          </a:p>
          <a:p>
            <a:pPr lvl="1"/>
            <a:r>
              <a:rPr lang="en-US" dirty="0" err="1"/>
              <a:t>extrafont</a:t>
            </a:r>
            <a:r>
              <a:rPr lang="en-US" dirty="0"/>
              <a:t> for fonts other than default, </a:t>
            </a:r>
          </a:p>
          <a:p>
            <a:pPr lvl="1"/>
            <a:r>
              <a:rPr lang="en-US" dirty="0"/>
              <a:t>here for relative filenames (if you share / rename file directories), </a:t>
            </a:r>
          </a:p>
          <a:p>
            <a:pPr lvl="1"/>
            <a:r>
              <a:rPr lang="en-US" dirty="0" err="1"/>
              <a:t>cowplot</a:t>
            </a:r>
            <a:r>
              <a:rPr lang="en-US" dirty="0"/>
              <a:t> or patchwork for putting multiple plots together, </a:t>
            </a:r>
          </a:p>
          <a:p>
            <a:pPr lvl="1"/>
            <a:r>
              <a:rPr lang="en-US" dirty="0" err="1"/>
              <a:t>mgcv</a:t>
            </a:r>
            <a:r>
              <a:rPr lang="en-US" dirty="0"/>
              <a:t> or </a:t>
            </a:r>
            <a:r>
              <a:rPr lang="en-US" dirty="0" err="1"/>
              <a:t>nlme</a:t>
            </a:r>
            <a:r>
              <a:rPr lang="en-US" dirty="0"/>
              <a:t> for more advanced modeling, </a:t>
            </a:r>
          </a:p>
          <a:p>
            <a:pPr lvl="1"/>
            <a:r>
              <a:rPr lang="en-US" dirty="0"/>
              <a:t>vegan for multivariate statistics, </a:t>
            </a:r>
          </a:p>
          <a:p>
            <a:pPr lvl="1"/>
            <a:r>
              <a:rPr lang="en-US" dirty="0"/>
              <a:t>1000s of others. </a:t>
            </a:r>
          </a:p>
          <a:p>
            <a:endParaRPr lang="en-US" dirty="0"/>
          </a:p>
        </p:txBody>
      </p:sp>
      <p:sp>
        <p:nvSpPr>
          <p:cNvPr id="4" name="Slide Number Placeholder 3">
            <a:extLst>
              <a:ext uri="{FF2B5EF4-FFF2-40B4-BE49-F238E27FC236}">
                <a16:creationId xmlns:a16="http://schemas.microsoft.com/office/drawing/2014/main" id="{22964C12-17BC-4985-9798-7CBCB8B4A27B}"/>
              </a:ext>
            </a:extLst>
          </p:cNvPr>
          <p:cNvSpPr>
            <a:spLocks noGrp="1"/>
          </p:cNvSpPr>
          <p:nvPr>
            <p:ph type="sldNum" sz="quarter" idx="12"/>
          </p:nvPr>
        </p:nvSpPr>
        <p:spPr/>
        <p:txBody>
          <a:bodyPr/>
          <a:lstStyle/>
          <a:p>
            <a:fld id="{6D95AE55-B5F4-483D-AEFF-E8059F5502F5}" type="slidenum">
              <a:rPr lang="en-US" smtClean="0"/>
              <a:t>43</a:t>
            </a:fld>
            <a:endParaRPr lang="en-US"/>
          </a:p>
        </p:txBody>
      </p:sp>
    </p:spTree>
    <p:extLst>
      <p:ext uri="{BB962C8B-B14F-4D97-AF65-F5344CB8AC3E}">
        <p14:creationId xmlns:p14="http://schemas.microsoft.com/office/powerpoint/2010/main" val="2950130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8AC065-B95D-43FF-B49C-6419A82A81A7}"/>
              </a:ext>
            </a:extLst>
          </p:cNvPr>
          <p:cNvSpPr>
            <a:spLocks noGrp="1"/>
          </p:cNvSpPr>
          <p:nvPr>
            <p:ph type="title"/>
          </p:nvPr>
        </p:nvSpPr>
        <p:spPr>
          <a:xfrm>
            <a:off x="838200" y="2092916"/>
            <a:ext cx="10515600" cy="1325563"/>
          </a:xfrm>
        </p:spPr>
        <p:txBody>
          <a:bodyPr/>
          <a:lstStyle/>
          <a:p>
            <a:r>
              <a:rPr lang="en-US" dirty="0"/>
              <a:t>But Wait! There’s More!</a:t>
            </a:r>
          </a:p>
        </p:txBody>
      </p:sp>
      <p:sp>
        <p:nvSpPr>
          <p:cNvPr id="2" name="Slide Number Placeholder 1">
            <a:extLst>
              <a:ext uri="{FF2B5EF4-FFF2-40B4-BE49-F238E27FC236}">
                <a16:creationId xmlns:a16="http://schemas.microsoft.com/office/drawing/2014/main" id="{F955946B-48F8-4F92-9450-1605033249B4}"/>
              </a:ext>
            </a:extLst>
          </p:cNvPr>
          <p:cNvSpPr>
            <a:spLocks noGrp="1"/>
          </p:cNvSpPr>
          <p:nvPr>
            <p:ph type="sldNum" sz="quarter" idx="12"/>
          </p:nvPr>
        </p:nvSpPr>
        <p:spPr/>
        <p:txBody>
          <a:bodyPr/>
          <a:lstStyle/>
          <a:p>
            <a:fld id="{6D95AE55-B5F4-483D-AEFF-E8059F5502F5}" type="slidenum">
              <a:rPr lang="en-US" smtClean="0"/>
              <a:t>44</a:t>
            </a:fld>
            <a:endParaRPr lang="en-US"/>
          </a:p>
        </p:txBody>
      </p:sp>
    </p:spTree>
    <p:extLst>
      <p:ext uri="{BB962C8B-B14F-4D97-AF65-F5344CB8AC3E}">
        <p14:creationId xmlns:p14="http://schemas.microsoft.com/office/powerpoint/2010/main" val="3512222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D51126-A266-41EC-95BB-BDE3FDB21AAF}"/>
              </a:ext>
            </a:extLst>
          </p:cNvPr>
          <p:cNvSpPr>
            <a:spLocks noGrp="1"/>
          </p:cNvSpPr>
          <p:nvPr>
            <p:ph type="title"/>
          </p:nvPr>
        </p:nvSpPr>
        <p:spPr/>
        <p:txBody>
          <a:bodyPr/>
          <a:lstStyle/>
          <a:p>
            <a:r>
              <a:rPr lang="en-US" dirty="0"/>
              <a:t>Data</a:t>
            </a:r>
          </a:p>
        </p:txBody>
      </p:sp>
      <p:sp>
        <p:nvSpPr>
          <p:cNvPr id="4" name="Content Placeholder 3">
            <a:extLst>
              <a:ext uri="{FF2B5EF4-FFF2-40B4-BE49-F238E27FC236}">
                <a16:creationId xmlns:a16="http://schemas.microsoft.com/office/drawing/2014/main" id="{622526AC-7E7A-498F-9751-BA674743F594}"/>
              </a:ext>
            </a:extLst>
          </p:cNvPr>
          <p:cNvSpPr>
            <a:spLocks noGrp="1"/>
          </p:cNvSpPr>
          <p:nvPr>
            <p:ph idx="1"/>
          </p:nvPr>
        </p:nvSpPr>
        <p:spPr/>
        <p:txBody>
          <a:bodyPr/>
          <a:lstStyle/>
          <a:p>
            <a:r>
              <a:rPr lang="en-US" dirty="0"/>
              <a:t>Before getting your data in, you will need to make sure that it is “machine readable”</a:t>
            </a:r>
          </a:p>
          <a:p>
            <a:r>
              <a:rPr lang="en-US" dirty="0"/>
              <a:t>Don’t use summarized data (if possible)</a:t>
            </a:r>
          </a:p>
          <a:p>
            <a:r>
              <a:rPr lang="en-US" dirty="0"/>
              <a:t>To the extent possible, do cleanup in R so that if you re-download from </a:t>
            </a:r>
            <a:r>
              <a:rPr lang="en-US" dirty="0" err="1"/>
              <a:t>OceanAK</a:t>
            </a:r>
            <a:r>
              <a:rPr lang="en-US" dirty="0"/>
              <a:t> you don’t have to spend time changing things</a:t>
            </a:r>
          </a:p>
          <a:p>
            <a:pPr lvl="1"/>
            <a:r>
              <a:rPr lang="en-US" dirty="0"/>
              <a:t>Starting out, it’s completely fine to clean things up in Excel first</a:t>
            </a:r>
          </a:p>
          <a:p>
            <a:r>
              <a:rPr lang="en-US" dirty="0"/>
              <a:t>Don’t use “tabled” data, e.g., Year by Stream</a:t>
            </a:r>
          </a:p>
          <a:p>
            <a:pPr lvl="1"/>
            <a:r>
              <a:rPr lang="en-US" dirty="0"/>
              <a:t>Use “long” format with many rows where each row is a year and a stream</a:t>
            </a:r>
          </a:p>
          <a:p>
            <a:pPr lvl="1"/>
            <a:r>
              <a:rPr lang="en-US" dirty="0"/>
              <a:t>This is tidy data</a:t>
            </a:r>
          </a:p>
        </p:txBody>
      </p:sp>
      <p:sp>
        <p:nvSpPr>
          <p:cNvPr id="5" name="Slide Number Placeholder 4">
            <a:extLst>
              <a:ext uri="{FF2B5EF4-FFF2-40B4-BE49-F238E27FC236}">
                <a16:creationId xmlns:a16="http://schemas.microsoft.com/office/drawing/2014/main" id="{E96AE24A-84E8-40ED-95ED-2E44A87F9D8D}"/>
              </a:ext>
            </a:extLst>
          </p:cNvPr>
          <p:cNvSpPr>
            <a:spLocks noGrp="1"/>
          </p:cNvSpPr>
          <p:nvPr>
            <p:ph type="sldNum" sz="quarter" idx="12"/>
          </p:nvPr>
        </p:nvSpPr>
        <p:spPr/>
        <p:txBody>
          <a:bodyPr/>
          <a:lstStyle/>
          <a:p>
            <a:fld id="{6D95AE55-B5F4-483D-AEFF-E8059F5502F5}" type="slidenum">
              <a:rPr lang="en-US" smtClean="0"/>
              <a:t>45</a:t>
            </a:fld>
            <a:endParaRPr lang="en-US"/>
          </a:p>
        </p:txBody>
      </p:sp>
    </p:spTree>
    <p:extLst>
      <p:ext uri="{BB962C8B-B14F-4D97-AF65-F5344CB8AC3E}">
        <p14:creationId xmlns:p14="http://schemas.microsoft.com/office/powerpoint/2010/main" val="3581434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838200" y="2317750"/>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46</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530832" y="232136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2733774" y="1614572"/>
            <a:ext cx="6900420" cy="584775"/>
          </a:xfrm>
          <a:prstGeom prst="rect">
            <a:avLst/>
          </a:prstGeom>
          <a:noFill/>
        </p:spPr>
        <p:txBody>
          <a:bodyPr wrap="square" rtlCol="0">
            <a:spAutoFit/>
          </a:bodyPr>
          <a:lstStyle/>
          <a:p>
            <a:pPr algn="ctr"/>
            <a:r>
              <a:rPr lang="en-US" sz="3200" dirty="0"/>
              <a:t>Which of these datasets are tidy data?</a:t>
            </a:r>
          </a:p>
        </p:txBody>
      </p:sp>
      <p:sp>
        <p:nvSpPr>
          <p:cNvPr id="12" name="TextBox 11">
            <a:extLst>
              <a:ext uri="{FF2B5EF4-FFF2-40B4-BE49-F238E27FC236}">
                <a16:creationId xmlns:a16="http://schemas.microsoft.com/office/drawing/2014/main" id="{8194359D-2472-4EDD-8ECE-F3F3A48D8D4B}"/>
              </a:ext>
            </a:extLst>
          </p:cNvPr>
          <p:cNvSpPr txBox="1"/>
          <p:nvPr/>
        </p:nvSpPr>
        <p:spPr>
          <a:xfrm>
            <a:off x="5291580" y="5277759"/>
            <a:ext cx="6900420" cy="584775"/>
          </a:xfrm>
          <a:prstGeom prst="rect">
            <a:avLst/>
          </a:prstGeom>
          <a:noFill/>
        </p:spPr>
        <p:txBody>
          <a:bodyPr wrap="square" rtlCol="0">
            <a:spAutoFit/>
          </a:bodyPr>
          <a:lstStyle/>
          <a:p>
            <a:pPr algn="ctr"/>
            <a:r>
              <a:rPr lang="en-US" sz="3200" dirty="0"/>
              <a:t>Trick question! Neither are</a:t>
            </a:r>
          </a:p>
        </p:txBody>
      </p:sp>
    </p:spTree>
    <p:extLst>
      <p:ext uri="{BB962C8B-B14F-4D97-AF65-F5344CB8AC3E}">
        <p14:creationId xmlns:p14="http://schemas.microsoft.com/office/powerpoint/2010/main" val="15473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42C-98C0-466E-AB32-364388FD03C7}"/>
              </a:ext>
            </a:extLst>
          </p:cNvPr>
          <p:cNvSpPr>
            <a:spLocks noGrp="1"/>
          </p:cNvSpPr>
          <p:nvPr>
            <p:ph type="title"/>
          </p:nvPr>
        </p:nvSpPr>
        <p:spPr/>
        <p:txBody>
          <a:bodyPr/>
          <a:lstStyle/>
          <a:p>
            <a:r>
              <a:rPr lang="en-US" dirty="0"/>
              <a:t>Tidy vs non-tidy data</a:t>
            </a:r>
          </a:p>
        </p:txBody>
      </p:sp>
      <p:pic>
        <p:nvPicPr>
          <p:cNvPr id="6" name="Content Placeholder 5">
            <a:extLst>
              <a:ext uri="{FF2B5EF4-FFF2-40B4-BE49-F238E27FC236}">
                <a16:creationId xmlns:a16="http://schemas.microsoft.com/office/drawing/2014/main" id="{F1E3BD33-6180-450E-BAE6-162B73C243D1}"/>
              </a:ext>
            </a:extLst>
          </p:cNvPr>
          <p:cNvPicPr>
            <a:picLocks noGrp="1" noChangeAspect="1"/>
          </p:cNvPicPr>
          <p:nvPr>
            <p:ph idx="1"/>
          </p:nvPr>
        </p:nvPicPr>
        <p:blipFill>
          <a:blip r:embed="rId3"/>
          <a:stretch>
            <a:fillRect/>
          </a:stretch>
        </p:blipFill>
        <p:spPr>
          <a:xfrm>
            <a:off x="401346" y="2199347"/>
            <a:ext cx="4312920" cy="4038600"/>
          </a:xfrm>
          <a:prstGeom prst="rect">
            <a:avLst/>
          </a:prstGeom>
        </p:spPr>
      </p:pic>
      <p:sp>
        <p:nvSpPr>
          <p:cNvPr id="4" name="Slide Number Placeholder 3">
            <a:extLst>
              <a:ext uri="{FF2B5EF4-FFF2-40B4-BE49-F238E27FC236}">
                <a16:creationId xmlns:a16="http://schemas.microsoft.com/office/drawing/2014/main" id="{30BB3C7C-3161-44C6-868B-6EE71E908460}"/>
              </a:ext>
            </a:extLst>
          </p:cNvPr>
          <p:cNvSpPr>
            <a:spLocks noGrp="1"/>
          </p:cNvSpPr>
          <p:nvPr>
            <p:ph type="sldNum" sz="quarter" idx="12"/>
          </p:nvPr>
        </p:nvSpPr>
        <p:spPr/>
        <p:txBody>
          <a:bodyPr/>
          <a:lstStyle/>
          <a:p>
            <a:fld id="{6D95AE55-B5F4-483D-AEFF-E8059F5502F5}" type="slidenum">
              <a:rPr lang="en-US" smtClean="0"/>
              <a:t>47</a:t>
            </a:fld>
            <a:endParaRPr lang="en-US"/>
          </a:p>
        </p:txBody>
      </p:sp>
      <p:pic>
        <p:nvPicPr>
          <p:cNvPr id="9" name="Picture 8">
            <a:extLst>
              <a:ext uri="{FF2B5EF4-FFF2-40B4-BE49-F238E27FC236}">
                <a16:creationId xmlns:a16="http://schemas.microsoft.com/office/drawing/2014/main" id="{AA15AF8D-5FBC-43FA-9BE0-7799831EF4E5}"/>
              </a:ext>
            </a:extLst>
          </p:cNvPr>
          <p:cNvPicPr>
            <a:picLocks noChangeAspect="1"/>
          </p:cNvPicPr>
          <p:nvPr/>
        </p:nvPicPr>
        <p:blipFill>
          <a:blip r:embed="rId4"/>
          <a:stretch>
            <a:fillRect/>
          </a:stretch>
        </p:blipFill>
        <p:spPr>
          <a:xfrm>
            <a:off x="6242132" y="2196074"/>
            <a:ext cx="4736936" cy="2462580"/>
          </a:xfrm>
          <a:prstGeom prst="rect">
            <a:avLst/>
          </a:prstGeom>
        </p:spPr>
      </p:pic>
      <p:sp>
        <p:nvSpPr>
          <p:cNvPr id="10" name="TextBox 9">
            <a:extLst>
              <a:ext uri="{FF2B5EF4-FFF2-40B4-BE49-F238E27FC236}">
                <a16:creationId xmlns:a16="http://schemas.microsoft.com/office/drawing/2014/main" id="{845541AE-E859-4659-82EA-223A6121AFCB}"/>
              </a:ext>
            </a:extLst>
          </p:cNvPr>
          <p:cNvSpPr txBox="1"/>
          <p:nvPr/>
        </p:nvSpPr>
        <p:spPr>
          <a:xfrm>
            <a:off x="779267" y="1623627"/>
            <a:ext cx="10341204" cy="584775"/>
          </a:xfrm>
          <a:prstGeom prst="rect">
            <a:avLst/>
          </a:prstGeom>
          <a:noFill/>
        </p:spPr>
        <p:txBody>
          <a:bodyPr wrap="square" rtlCol="0">
            <a:spAutoFit/>
          </a:bodyPr>
          <a:lstStyle/>
          <a:p>
            <a:pPr algn="ctr"/>
            <a:r>
              <a:rPr lang="en-US" sz="3200" dirty="0"/>
              <a:t>To see why, if there were a comment, which does it refer to? </a:t>
            </a:r>
          </a:p>
        </p:txBody>
      </p:sp>
      <p:sp>
        <p:nvSpPr>
          <p:cNvPr id="3" name="TextBox 2">
            <a:extLst>
              <a:ext uri="{FF2B5EF4-FFF2-40B4-BE49-F238E27FC236}">
                <a16:creationId xmlns:a16="http://schemas.microsoft.com/office/drawing/2014/main" id="{7B7D49D3-7B03-4675-B4CA-ED01FA9EB0D8}"/>
              </a:ext>
            </a:extLst>
          </p:cNvPr>
          <p:cNvSpPr txBox="1"/>
          <p:nvPr/>
        </p:nvSpPr>
        <p:spPr>
          <a:xfrm>
            <a:off x="4678848" y="2199347"/>
            <a:ext cx="1417152" cy="938719"/>
          </a:xfrm>
          <a:prstGeom prst="rect">
            <a:avLst/>
          </a:prstGeom>
          <a:noFill/>
        </p:spPr>
        <p:txBody>
          <a:bodyPr wrap="square" rtlCol="0">
            <a:spAutoFit/>
          </a:bodyPr>
          <a:lstStyle/>
          <a:p>
            <a:pPr algn="ctr"/>
            <a:r>
              <a:rPr lang="en-US" sz="1100" u="sng" dirty="0">
                <a:latin typeface="Times New Roman" panose="02020603050405020304" pitchFamily="18" charset="0"/>
                <a:cs typeface="Times New Roman" panose="02020603050405020304" pitchFamily="18" charset="0"/>
              </a:rPr>
              <a:t>Comments</a:t>
            </a:r>
          </a:p>
          <a:p>
            <a:pPr algn="ctr"/>
            <a:r>
              <a:rPr lang="en-US" sz="1100" dirty="0">
                <a:latin typeface="Times New Roman" panose="02020603050405020304" pitchFamily="18" charset="0"/>
                <a:cs typeface="Times New Roman" panose="02020603050405020304" pitchFamily="18" charset="0"/>
              </a:rPr>
              <a:t>No fish 7/24-8/25</a:t>
            </a:r>
          </a:p>
          <a:p>
            <a:pPr algn="ctr"/>
            <a:r>
              <a:rPr lang="en-US" sz="1100" dirty="0">
                <a:latin typeface="Times New Roman" panose="02020603050405020304" pitchFamily="18" charset="0"/>
                <a:cs typeface="Times New Roman" panose="02020603050405020304" pitchFamily="18" charset="0"/>
              </a:rPr>
              <a:t>Stopped early</a:t>
            </a:r>
          </a:p>
          <a:p>
            <a:pPr algn="ctr"/>
            <a:r>
              <a:rPr lang="en-US" sz="1100" dirty="0">
                <a:latin typeface="Times New Roman" panose="02020603050405020304" pitchFamily="18" charset="0"/>
                <a:cs typeface="Times New Roman" panose="02020603050405020304" pitchFamily="18" charset="0"/>
              </a:rPr>
              <a:t>Not sampling</a:t>
            </a:r>
          </a:p>
          <a:p>
            <a:pPr algn="ctr"/>
            <a:r>
              <a:rPr lang="en-US" sz="1100" dirty="0">
                <a:latin typeface="Times New Roman" panose="02020603050405020304" pitchFamily="18" charset="0"/>
                <a:cs typeface="Times New Roman" panose="02020603050405020304" pitchFamily="18" charset="0"/>
              </a:rPr>
              <a:t>Crew quit</a:t>
            </a:r>
          </a:p>
        </p:txBody>
      </p:sp>
      <p:sp>
        <p:nvSpPr>
          <p:cNvPr id="5" name="TextBox 4">
            <a:extLst>
              <a:ext uri="{FF2B5EF4-FFF2-40B4-BE49-F238E27FC236}">
                <a16:creationId xmlns:a16="http://schemas.microsoft.com/office/drawing/2014/main" id="{2D65B8F7-D383-44CC-9A96-E8B09FBC9C87}"/>
              </a:ext>
            </a:extLst>
          </p:cNvPr>
          <p:cNvSpPr txBox="1"/>
          <p:nvPr/>
        </p:nvSpPr>
        <p:spPr>
          <a:xfrm>
            <a:off x="10979068" y="2208402"/>
            <a:ext cx="1417152" cy="938719"/>
          </a:xfrm>
          <a:prstGeom prst="rect">
            <a:avLst/>
          </a:prstGeom>
          <a:noFill/>
        </p:spPr>
        <p:txBody>
          <a:bodyPr wrap="square" rtlCol="0">
            <a:spAutoFit/>
          </a:bodyPr>
          <a:lstStyle/>
          <a:p>
            <a:r>
              <a:rPr lang="en-US" sz="1100" dirty="0">
                <a:cs typeface="Times New Roman" panose="02020603050405020304" pitchFamily="18" charset="0"/>
              </a:rPr>
              <a:t>Comments</a:t>
            </a:r>
          </a:p>
          <a:p>
            <a:r>
              <a:rPr lang="en-US" sz="1100" dirty="0">
                <a:cs typeface="Times New Roman" panose="02020603050405020304" pitchFamily="18" charset="0"/>
              </a:rPr>
              <a:t>Skipped 2</a:t>
            </a:r>
          </a:p>
          <a:p>
            <a:r>
              <a:rPr lang="en-US" sz="1100" dirty="0">
                <a:cs typeface="Times New Roman" panose="02020603050405020304" pitchFamily="18" charset="0"/>
              </a:rPr>
              <a:t>Not sampling </a:t>
            </a:r>
          </a:p>
          <a:p>
            <a:r>
              <a:rPr lang="en-US" sz="1100" dirty="0">
                <a:cs typeface="Times New Roman" panose="02020603050405020304" pitchFamily="18" charset="0"/>
              </a:rPr>
              <a:t>Used pink mesh</a:t>
            </a:r>
          </a:p>
          <a:p>
            <a:r>
              <a:rPr lang="en-US" sz="1100" dirty="0">
                <a:cs typeface="Times New Roman" panose="02020603050405020304" pitchFamily="18" charset="0"/>
              </a:rPr>
              <a:t>We quit</a:t>
            </a:r>
          </a:p>
        </p:txBody>
      </p:sp>
      <p:sp>
        <p:nvSpPr>
          <p:cNvPr id="7" name="TextBox 6">
            <a:extLst>
              <a:ext uri="{FF2B5EF4-FFF2-40B4-BE49-F238E27FC236}">
                <a16:creationId xmlns:a16="http://schemas.microsoft.com/office/drawing/2014/main" id="{2ABF1737-2BF8-44BC-BDDB-39F28E09FF06}"/>
              </a:ext>
            </a:extLst>
          </p:cNvPr>
          <p:cNvSpPr txBox="1"/>
          <p:nvPr/>
        </p:nvSpPr>
        <p:spPr>
          <a:xfrm>
            <a:off x="5835214" y="4922726"/>
            <a:ext cx="6154088" cy="584775"/>
          </a:xfrm>
          <a:prstGeom prst="rect">
            <a:avLst/>
          </a:prstGeom>
          <a:noFill/>
        </p:spPr>
        <p:txBody>
          <a:bodyPr wrap="square" rtlCol="0">
            <a:spAutoFit/>
          </a:bodyPr>
          <a:lstStyle/>
          <a:p>
            <a:pPr algn="ctr"/>
            <a:r>
              <a:rPr lang="en-US" sz="3200" dirty="0"/>
              <a:t>This is pretty close to tidy though!</a:t>
            </a:r>
          </a:p>
        </p:txBody>
      </p:sp>
    </p:spTree>
    <p:extLst>
      <p:ext uri="{BB962C8B-B14F-4D97-AF65-F5344CB8AC3E}">
        <p14:creationId xmlns:p14="http://schemas.microsoft.com/office/powerpoint/2010/main" val="156679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8E0E-C51D-4D03-BB98-AAB641B90DB0}"/>
              </a:ext>
            </a:extLst>
          </p:cNvPr>
          <p:cNvSpPr>
            <a:spLocks noGrp="1"/>
          </p:cNvSpPr>
          <p:nvPr>
            <p:ph type="title"/>
          </p:nvPr>
        </p:nvSpPr>
        <p:spPr/>
        <p:txBody>
          <a:bodyPr/>
          <a:lstStyle/>
          <a:p>
            <a:r>
              <a:rPr lang="en-US" dirty="0"/>
              <a:t>Data cont.</a:t>
            </a:r>
          </a:p>
        </p:txBody>
      </p:sp>
      <p:sp>
        <p:nvSpPr>
          <p:cNvPr id="3" name="Content Placeholder 2">
            <a:extLst>
              <a:ext uri="{FF2B5EF4-FFF2-40B4-BE49-F238E27FC236}">
                <a16:creationId xmlns:a16="http://schemas.microsoft.com/office/drawing/2014/main" id="{F7D1D5BF-0F0C-485D-B28D-F2E9BFCCC38D}"/>
              </a:ext>
            </a:extLst>
          </p:cNvPr>
          <p:cNvSpPr>
            <a:spLocks noGrp="1"/>
          </p:cNvSpPr>
          <p:nvPr>
            <p:ph idx="1"/>
          </p:nvPr>
        </p:nvSpPr>
        <p:spPr>
          <a:xfrm>
            <a:off x="838199" y="1552353"/>
            <a:ext cx="10709635" cy="4940522"/>
          </a:xfrm>
        </p:spPr>
        <p:txBody>
          <a:bodyPr>
            <a:normAutofit fontScale="85000" lnSpcReduction="10000"/>
          </a:bodyPr>
          <a:lstStyle/>
          <a:p>
            <a:r>
              <a:rPr lang="en-US" dirty="0"/>
              <a:t>What is tidy data? From the </a:t>
            </a:r>
            <a:r>
              <a:rPr lang="en-US" dirty="0" err="1"/>
              <a:t>tidyr</a:t>
            </a:r>
            <a:r>
              <a:rPr lang="en-US" dirty="0"/>
              <a:t> overview:</a:t>
            </a:r>
          </a:p>
          <a:p>
            <a:pPr marL="0" indent="0" defTabSz="519113">
              <a:buNone/>
            </a:pPr>
            <a:r>
              <a:rPr lang="en-US" dirty="0"/>
              <a:t>	“Tidy data is data where: </a:t>
            </a:r>
          </a:p>
          <a:p>
            <a:pPr marL="1776413" indent="0" defTabSz="519113">
              <a:buNone/>
            </a:pPr>
            <a:r>
              <a:rPr lang="en-US" dirty="0"/>
              <a:t>Every column is variable.   </a:t>
            </a:r>
          </a:p>
          <a:p>
            <a:pPr marL="1776413" indent="0" defTabSz="519113">
              <a:buNone/>
            </a:pPr>
            <a:r>
              <a:rPr lang="en-US" dirty="0"/>
              <a:t>Every row is an observation. </a:t>
            </a:r>
          </a:p>
          <a:p>
            <a:pPr marL="1776413" indent="0" defTabSz="519113">
              <a:buNone/>
            </a:pPr>
            <a:r>
              <a:rPr lang="en-US" dirty="0"/>
              <a:t>Every cell is a single value.</a:t>
            </a:r>
          </a:p>
          <a:p>
            <a:pPr marL="519113" indent="0" defTabSz="519113">
              <a:buNone/>
            </a:pPr>
            <a:r>
              <a:rPr lang="en-US" dirty="0"/>
              <a:t>Tidy data describes a standard way of storing data that is used wherever possible throughout the </a:t>
            </a:r>
            <a:r>
              <a:rPr lang="en-US" dirty="0" err="1"/>
              <a:t>tidyverse</a:t>
            </a:r>
            <a:r>
              <a:rPr lang="en-US" dirty="0"/>
              <a:t>. If you ensure that your data is tidy, you’ll spend less time fighting with the tools and more time working on your analysis.”</a:t>
            </a:r>
          </a:p>
          <a:p>
            <a:pPr marL="914400" indent="0">
              <a:buNone/>
            </a:pPr>
            <a:endParaRPr lang="en-US" dirty="0"/>
          </a:p>
          <a:p>
            <a:r>
              <a:rPr lang="en-US" dirty="0"/>
              <a:t>Using R and the </a:t>
            </a:r>
            <a:r>
              <a:rPr lang="en-US" dirty="0" err="1"/>
              <a:t>tidyverse</a:t>
            </a:r>
            <a:r>
              <a:rPr lang="en-US" dirty="0"/>
              <a:t> will make you better with your data. While Excel is great for many things, especially quickness, it allows for bad habits. For example, it will let you combine different types of data into the same column (a column for “Length” can include 100, TRUE, “No sample here”; this is a massive data issue). </a:t>
            </a:r>
          </a:p>
          <a:p>
            <a:endParaRPr lang="en-US" dirty="0"/>
          </a:p>
        </p:txBody>
      </p:sp>
      <p:sp>
        <p:nvSpPr>
          <p:cNvPr id="4" name="Slide Number Placeholder 3">
            <a:extLst>
              <a:ext uri="{FF2B5EF4-FFF2-40B4-BE49-F238E27FC236}">
                <a16:creationId xmlns:a16="http://schemas.microsoft.com/office/drawing/2014/main" id="{511DDEB0-42E6-4B54-884E-C999C152A19C}"/>
              </a:ext>
            </a:extLst>
          </p:cNvPr>
          <p:cNvSpPr>
            <a:spLocks noGrp="1"/>
          </p:cNvSpPr>
          <p:nvPr>
            <p:ph type="sldNum" sz="quarter" idx="12"/>
          </p:nvPr>
        </p:nvSpPr>
        <p:spPr/>
        <p:txBody>
          <a:bodyPr/>
          <a:lstStyle/>
          <a:p>
            <a:fld id="{6D95AE55-B5F4-483D-AEFF-E8059F5502F5}" type="slidenum">
              <a:rPr lang="en-US" smtClean="0"/>
              <a:t>48</a:t>
            </a:fld>
            <a:endParaRPr lang="en-US"/>
          </a:p>
        </p:txBody>
      </p:sp>
    </p:spTree>
    <p:extLst>
      <p:ext uri="{BB962C8B-B14F-4D97-AF65-F5344CB8AC3E}">
        <p14:creationId xmlns:p14="http://schemas.microsoft.com/office/powerpoint/2010/main" val="2106175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A17D-F691-4308-8642-6FEC5E08F7F5}"/>
              </a:ext>
            </a:extLst>
          </p:cNvPr>
          <p:cNvSpPr>
            <a:spLocks noGrp="1"/>
          </p:cNvSpPr>
          <p:nvPr>
            <p:ph type="title"/>
          </p:nvPr>
        </p:nvSpPr>
        <p:spPr/>
        <p:txBody>
          <a:bodyPr/>
          <a:lstStyle/>
          <a:p>
            <a:r>
              <a:rPr lang="en-US" b="1" dirty="0"/>
              <a:t>FINALLY! Getting data into R!</a:t>
            </a:r>
            <a:endParaRPr lang="en-US" dirty="0"/>
          </a:p>
        </p:txBody>
      </p:sp>
      <p:sp>
        <p:nvSpPr>
          <p:cNvPr id="3" name="Content Placeholder 2">
            <a:extLst>
              <a:ext uri="{FF2B5EF4-FFF2-40B4-BE49-F238E27FC236}">
                <a16:creationId xmlns:a16="http://schemas.microsoft.com/office/drawing/2014/main" id="{8F64342C-8149-4FA0-AD59-94B7FE8A8C34}"/>
              </a:ext>
            </a:extLst>
          </p:cNvPr>
          <p:cNvSpPr>
            <a:spLocks noGrp="1"/>
          </p:cNvSpPr>
          <p:nvPr>
            <p:ph idx="1"/>
          </p:nvPr>
        </p:nvSpPr>
        <p:spPr/>
        <p:txBody>
          <a:bodyPr/>
          <a:lstStyle/>
          <a:p>
            <a:r>
              <a:rPr lang="en-US" dirty="0"/>
              <a:t>Import things as a .csv if you can</a:t>
            </a:r>
          </a:p>
          <a:p>
            <a:pPr lvl="1"/>
            <a:r>
              <a:rPr lang="en-US" dirty="0"/>
              <a:t>This prevents issues by using a static file (i.e., no formulas)  </a:t>
            </a:r>
          </a:p>
          <a:p>
            <a:r>
              <a:rPr lang="en-US" dirty="0"/>
              <a:t>You can still import files in .XLS or .XLSX but it’s good practice to use “flat” files</a:t>
            </a:r>
          </a:p>
          <a:p>
            <a:r>
              <a:rPr lang="en-US" dirty="0"/>
              <a:t>Use “read.csv()” base or “</a:t>
            </a:r>
            <a:r>
              <a:rPr lang="en-US" dirty="0" err="1"/>
              <a:t>read_csv</a:t>
            </a:r>
            <a:r>
              <a:rPr lang="en-US" dirty="0"/>
              <a:t>()”</a:t>
            </a:r>
          </a:p>
          <a:p>
            <a:pPr lvl="1"/>
            <a:r>
              <a:rPr lang="en-US" dirty="0"/>
              <a:t>For now because we haven’t loaded (or learned about) the “</a:t>
            </a:r>
            <a:r>
              <a:rPr lang="en-US" dirty="0" err="1"/>
              <a:t>tidyverse</a:t>
            </a:r>
            <a:r>
              <a:rPr lang="en-US" dirty="0"/>
              <a:t>” we can only use read.csv(). In the future, using </a:t>
            </a:r>
            <a:r>
              <a:rPr lang="en-US" dirty="0" err="1"/>
              <a:t>read_csv</a:t>
            </a:r>
            <a:r>
              <a:rPr lang="en-US" dirty="0"/>
              <a:t>() is probably a better idea</a:t>
            </a:r>
          </a:p>
          <a:p>
            <a:endParaRPr lang="en-US" dirty="0"/>
          </a:p>
        </p:txBody>
      </p:sp>
      <p:sp>
        <p:nvSpPr>
          <p:cNvPr id="4" name="Slide Number Placeholder 3">
            <a:extLst>
              <a:ext uri="{FF2B5EF4-FFF2-40B4-BE49-F238E27FC236}">
                <a16:creationId xmlns:a16="http://schemas.microsoft.com/office/drawing/2014/main" id="{1F3A88F1-6A23-4D52-809B-9B8D9C52A732}"/>
              </a:ext>
            </a:extLst>
          </p:cNvPr>
          <p:cNvSpPr>
            <a:spLocks noGrp="1"/>
          </p:cNvSpPr>
          <p:nvPr>
            <p:ph type="sldNum" sz="quarter" idx="12"/>
          </p:nvPr>
        </p:nvSpPr>
        <p:spPr/>
        <p:txBody>
          <a:bodyPr/>
          <a:lstStyle/>
          <a:p>
            <a:fld id="{6D95AE55-B5F4-483D-AEFF-E8059F5502F5}" type="slidenum">
              <a:rPr lang="en-US" smtClean="0"/>
              <a:t>49</a:t>
            </a:fld>
            <a:endParaRPr lang="en-US"/>
          </a:p>
        </p:txBody>
      </p:sp>
    </p:spTree>
    <p:extLst>
      <p:ext uri="{BB962C8B-B14F-4D97-AF65-F5344CB8AC3E}">
        <p14:creationId xmlns:p14="http://schemas.microsoft.com/office/powerpoint/2010/main" val="1709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101-48E2-4C05-B6A4-BC2E54924925}"/>
              </a:ext>
            </a:extLst>
          </p:cNvPr>
          <p:cNvSpPr>
            <a:spLocks noGrp="1"/>
          </p:cNvSpPr>
          <p:nvPr>
            <p:ph type="title"/>
          </p:nvPr>
        </p:nvSpPr>
        <p:spPr/>
        <p:txBody>
          <a:bodyPr/>
          <a:lstStyle/>
          <a:p>
            <a:r>
              <a:rPr lang="en-US" dirty="0"/>
              <a:t>Learning Philosophy cont.</a:t>
            </a:r>
          </a:p>
        </p:txBody>
      </p:sp>
      <p:sp>
        <p:nvSpPr>
          <p:cNvPr id="3" name="Content Placeholder 2">
            <a:extLst>
              <a:ext uri="{FF2B5EF4-FFF2-40B4-BE49-F238E27FC236}">
                <a16:creationId xmlns:a16="http://schemas.microsoft.com/office/drawing/2014/main" id="{E321A0BC-B9E6-4F7E-8740-966F5EA3629A}"/>
              </a:ext>
            </a:extLst>
          </p:cNvPr>
          <p:cNvSpPr>
            <a:spLocks noGrp="1"/>
          </p:cNvSpPr>
          <p:nvPr>
            <p:ph idx="1"/>
          </p:nvPr>
        </p:nvSpPr>
        <p:spPr>
          <a:xfrm>
            <a:off x="838200" y="1825625"/>
            <a:ext cx="6997995" cy="4351338"/>
          </a:xfrm>
        </p:spPr>
        <p:txBody>
          <a:bodyPr>
            <a:normAutofit/>
          </a:bodyPr>
          <a:lstStyle/>
          <a:p>
            <a:pPr marL="0" indent="0">
              <a:buNone/>
            </a:pPr>
            <a:r>
              <a:rPr lang="en-US" b="1" dirty="0"/>
              <a:t>The Rules</a:t>
            </a:r>
          </a:p>
          <a:p>
            <a:r>
              <a:rPr lang="en-US" dirty="0"/>
              <a:t>Be kind: all else is details</a:t>
            </a:r>
          </a:p>
          <a:p>
            <a:pPr lvl="1"/>
            <a:r>
              <a:rPr lang="en-US" dirty="0"/>
              <a:t>Remember, this includes being kind to YOU</a:t>
            </a:r>
          </a:p>
          <a:p>
            <a:r>
              <a:rPr lang="en-US" dirty="0"/>
              <a:t>We are teaching &amp; learning this </a:t>
            </a:r>
            <a:r>
              <a:rPr lang="en-US" i="1" dirty="0"/>
              <a:t>together</a:t>
            </a:r>
          </a:p>
          <a:p>
            <a:pPr lvl="1"/>
            <a:r>
              <a:rPr lang="en-US" dirty="0"/>
              <a:t>Teach each other</a:t>
            </a:r>
          </a:p>
          <a:p>
            <a:r>
              <a:rPr lang="en-US" dirty="0"/>
              <a:t>Every mistake is a lesson</a:t>
            </a:r>
          </a:p>
          <a:p>
            <a:pPr lvl="1"/>
            <a:r>
              <a:rPr lang="en-US" dirty="0"/>
              <a:t>Ask me or yourself </a:t>
            </a:r>
            <a:r>
              <a:rPr lang="en-US" i="1" dirty="0"/>
              <a:t>why</a:t>
            </a:r>
            <a:r>
              <a:rPr lang="en-US" dirty="0"/>
              <a:t> something didn’t work</a:t>
            </a:r>
          </a:p>
          <a:p>
            <a:r>
              <a:rPr lang="en-US" dirty="0"/>
              <a:t>Communicate when I’m going too fast</a:t>
            </a:r>
          </a:p>
          <a:p>
            <a:pPr lvl="1"/>
            <a:r>
              <a:rPr lang="en-US" dirty="0"/>
              <a:t>Let’s keep this a dialog </a:t>
            </a:r>
          </a:p>
          <a:p>
            <a:endParaRPr lang="en-US" dirty="0"/>
          </a:p>
        </p:txBody>
      </p:sp>
      <p:sp>
        <p:nvSpPr>
          <p:cNvPr id="4" name="Slide Number Placeholder 3">
            <a:extLst>
              <a:ext uri="{FF2B5EF4-FFF2-40B4-BE49-F238E27FC236}">
                <a16:creationId xmlns:a16="http://schemas.microsoft.com/office/drawing/2014/main" id="{33A2C190-AEB6-41E2-A335-3CB90DE58427}"/>
              </a:ext>
            </a:extLst>
          </p:cNvPr>
          <p:cNvSpPr>
            <a:spLocks noGrp="1"/>
          </p:cNvSpPr>
          <p:nvPr>
            <p:ph type="sldNum" sz="quarter" idx="12"/>
          </p:nvPr>
        </p:nvSpPr>
        <p:spPr/>
        <p:txBody>
          <a:bodyPr/>
          <a:lstStyle/>
          <a:p>
            <a:fld id="{6D95AE55-B5F4-483D-AEFF-E8059F5502F5}" type="slidenum">
              <a:rPr lang="en-US" smtClean="0"/>
              <a:t>5</a:t>
            </a:fld>
            <a:endParaRPr lang="en-US"/>
          </a:p>
        </p:txBody>
      </p:sp>
    </p:spTree>
    <p:extLst>
      <p:ext uri="{BB962C8B-B14F-4D97-AF65-F5344CB8AC3E}">
        <p14:creationId xmlns:p14="http://schemas.microsoft.com/office/powerpoint/2010/main" val="3273760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SHOW ME THE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pPr marL="0" indent="0">
              <a:buNone/>
            </a:pPr>
            <a:r>
              <a:rPr lang="en-US" dirty="0"/>
              <a:t>OK so you have your data in. How can we look at it?</a:t>
            </a:r>
          </a:p>
          <a:p>
            <a:r>
              <a:rPr lang="en-US" dirty="0"/>
              <a:t>Type the name in console (shows first few rows/columns)</a:t>
            </a:r>
          </a:p>
          <a:p>
            <a:r>
              <a:rPr lang="en-US" dirty="0"/>
              <a:t>Type </a:t>
            </a:r>
            <a:r>
              <a:rPr lang="en-US" sz="2400" dirty="0">
                <a:latin typeface="Consolas" panose="020B0609020204030204" pitchFamily="49" charset="0"/>
              </a:rPr>
              <a:t>View(</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or click on the </a:t>
            </a:r>
            <a:r>
              <a:rPr lang="en-US" dirty="0" err="1"/>
              <a:t>dataframe</a:t>
            </a:r>
            <a:r>
              <a:rPr lang="en-US" dirty="0"/>
              <a:t> name in the top right pane (same as View). </a:t>
            </a:r>
          </a:p>
          <a:p>
            <a:r>
              <a:rPr lang="en-US" dirty="0"/>
              <a:t>Once you have it open to view, you can now filter, sort, scroll, etc. </a:t>
            </a:r>
          </a:p>
          <a:p>
            <a:r>
              <a:rPr lang="en-US" dirty="0"/>
              <a:t>Not all data are created equal. Sometimes you might have issues and need to see what kind of data you have. Type </a:t>
            </a:r>
            <a:r>
              <a:rPr lang="en-US" sz="2400" dirty="0">
                <a:latin typeface="Consolas" panose="020B0609020204030204" pitchFamily="49" charset="0"/>
              </a:rPr>
              <a:t>str(</a:t>
            </a:r>
            <a:r>
              <a:rPr lang="en-US" sz="2400" dirty="0" err="1">
                <a:latin typeface="Consolas" panose="020B0609020204030204" pitchFamily="49" charset="0"/>
              </a:rPr>
              <a:t>dataframe_name</a:t>
            </a:r>
            <a:r>
              <a:rPr lang="en-US" sz="2400" dirty="0">
                <a:latin typeface="Consolas" panose="020B0609020204030204" pitchFamily="49" charset="0"/>
              </a:rPr>
              <a:t>)</a:t>
            </a:r>
            <a:r>
              <a:rPr lang="en-US" dirty="0"/>
              <a:t> to see the structure; less commonly you might need to know the </a:t>
            </a:r>
            <a:r>
              <a:rPr lang="en-US" sz="2400" dirty="0">
                <a:latin typeface="Consolas" panose="020B0609020204030204" pitchFamily="49" charset="0"/>
              </a:rPr>
              <a:t>class()</a:t>
            </a:r>
          </a:p>
        </p:txBody>
      </p:sp>
      <p:sp>
        <p:nvSpPr>
          <p:cNvPr id="4" name="Slide Number Placeholder 3">
            <a:extLst>
              <a:ext uri="{FF2B5EF4-FFF2-40B4-BE49-F238E27FC236}">
                <a16:creationId xmlns:a16="http://schemas.microsoft.com/office/drawing/2014/main" id="{57D3CF63-7725-491C-96C7-C255B59E13CA}"/>
              </a:ext>
            </a:extLst>
          </p:cNvPr>
          <p:cNvSpPr>
            <a:spLocks noGrp="1"/>
          </p:cNvSpPr>
          <p:nvPr>
            <p:ph type="sldNum" sz="quarter" idx="12"/>
          </p:nvPr>
        </p:nvSpPr>
        <p:spPr/>
        <p:txBody>
          <a:bodyPr/>
          <a:lstStyle/>
          <a:p>
            <a:fld id="{6D95AE55-B5F4-483D-AEFF-E8059F5502F5}" type="slidenum">
              <a:rPr lang="en-US" smtClean="0"/>
              <a:t>50</a:t>
            </a:fld>
            <a:endParaRPr lang="en-US"/>
          </a:p>
        </p:txBody>
      </p:sp>
    </p:spTree>
    <p:extLst>
      <p:ext uri="{BB962C8B-B14F-4D97-AF65-F5344CB8AC3E}">
        <p14:creationId xmlns:p14="http://schemas.microsoft.com/office/powerpoint/2010/main" val="591044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36C4-86CE-4B19-A2DD-6977B3FB6D80}"/>
              </a:ext>
            </a:extLst>
          </p:cNvPr>
          <p:cNvSpPr>
            <a:spLocks noGrp="1"/>
          </p:cNvSpPr>
          <p:nvPr>
            <p:ph type="title"/>
          </p:nvPr>
        </p:nvSpPr>
        <p:spPr/>
        <p:txBody>
          <a:bodyPr/>
          <a:lstStyle/>
          <a:p>
            <a:r>
              <a:rPr lang="en-US" dirty="0"/>
              <a:t>Data Import </a:t>
            </a:r>
          </a:p>
        </p:txBody>
      </p:sp>
      <p:sp>
        <p:nvSpPr>
          <p:cNvPr id="3" name="Content Placeholder 2">
            <a:extLst>
              <a:ext uri="{FF2B5EF4-FFF2-40B4-BE49-F238E27FC236}">
                <a16:creationId xmlns:a16="http://schemas.microsoft.com/office/drawing/2014/main" id="{83639327-EE53-483A-A00C-BE080F8DF87B}"/>
              </a:ext>
            </a:extLst>
          </p:cNvPr>
          <p:cNvSpPr>
            <a:spLocks noGrp="1"/>
          </p:cNvSpPr>
          <p:nvPr>
            <p:ph idx="1"/>
          </p:nvPr>
        </p:nvSpPr>
        <p:spPr>
          <a:xfrm>
            <a:off x="838200" y="1825625"/>
            <a:ext cx="4085492" cy="4351338"/>
          </a:xfrm>
        </p:spPr>
        <p:txBody>
          <a:bodyPr/>
          <a:lstStyle/>
          <a:p>
            <a:pPr marL="0" indent="0">
              <a:buNone/>
            </a:pPr>
            <a:r>
              <a:rPr lang="en-US" b="1" u="sng" dirty="0"/>
              <a:t>Analysis Checklist</a:t>
            </a:r>
          </a:p>
          <a:p>
            <a:r>
              <a:rPr lang="en-US" dirty="0"/>
              <a:t>Data is:</a:t>
            </a:r>
          </a:p>
          <a:p>
            <a:pPr lvl="1"/>
            <a:r>
              <a:rPr lang="en-US" dirty="0"/>
              <a:t>QA/</a:t>
            </a:r>
            <a:r>
              <a:rPr lang="en-US" dirty="0" err="1"/>
              <a:t>QC’d</a:t>
            </a:r>
            <a:endParaRPr lang="en-US" dirty="0"/>
          </a:p>
          <a:p>
            <a:pPr lvl="1"/>
            <a:r>
              <a:rPr lang="en-US" dirty="0"/>
              <a:t>Flat file (.csv, etc.)</a:t>
            </a:r>
          </a:p>
          <a:p>
            <a:pPr lvl="1"/>
            <a:r>
              <a:rPr lang="en-US" dirty="0"/>
              <a:t>Not summarized</a:t>
            </a:r>
          </a:p>
          <a:p>
            <a:pPr lvl="1"/>
            <a:r>
              <a:rPr lang="en-US" dirty="0"/>
              <a:t>One row/observation</a:t>
            </a:r>
          </a:p>
          <a:p>
            <a:r>
              <a:rPr lang="en-US" dirty="0"/>
              <a:t>Make a new directory &amp; </a:t>
            </a:r>
            <a:r>
              <a:rPr lang="en-US" dirty="0" err="1"/>
              <a:t>RProject</a:t>
            </a:r>
            <a:endParaRPr lang="en-US" dirty="0"/>
          </a:p>
          <a:p>
            <a:endParaRPr lang="en-US" dirty="0"/>
          </a:p>
        </p:txBody>
      </p:sp>
      <p:sp>
        <p:nvSpPr>
          <p:cNvPr id="4" name="Slide Number Placeholder 3">
            <a:extLst>
              <a:ext uri="{FF2B5EF4-FFF2-40B4-BE49-F238E27FC236}">
                <a16:creationId xmlns:a16="http://schemas.microsoft.com/office/drawing/2014/main" id="{23E440BE-B950-4D45-8BD4-1C0B176B97A2}"/>
              </a:ext>
            </a:extLst>
          </p:cNvPr>
          <p:cNvSpPr>
            <a:spLocks noGrp="1"/>
          </p:cNvSpPr>
          <p:nvPr>
            <p:ph type="sldNum" sz="quarter" idx="12"/>
          </p:nvPr>
        </p:nvSpPr>
        <p:spPr/>
        <p:txBody>
          <a:bodyPr/>
          <a:lstStyle/>
          <a:p>
            <a:fld id="{6D95AE55-B5F4-483D-AEFF-E8059F5502F5}" type="slidenum">
              <a:rPr lang="en-US" smtClean="0"/>
              <a:t>51</a:t>
            </a:fld>
            <a:endParaRPr lang="en-US"/>
          </a:p>
        </p:txBody>
      </p:sp>
    </p:spTree>
    <p:extLst>
      <p:ext uri="{BB962C8B-B14F-4D97-AF65-F5344CB8AC3E}">
        <p14:creationId xmlns:p14="http://schemas.microsoft.com/office/powerpoint/2010/main" val="150995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7E-8F61-4812-8774-1C976F22017F}"/>
              </a:ext>
            </a:extLst>
          </p:cNvPr>
          <p:cNvSpPr>
            <a:spLocks noGrp="1"/>
          </p:cNvSpPr>
          <p:nvPr>
            <p:ph type="title"/>
          </p:nvPr>
        </p:nvSpPr>
        <p:spPr/>
        <p:txBody>
          <a:bodyPr/>
          <a:lstStyle/>
          <a:p>
            <a:r>
              <a:rPr lang="en-US" b="1" dirty="0"/>
              <a:t>Let’s play with data</a:t>
            </a:r>
            <a:endParaRPr lang="en-US" dirty="0"/>
          </a:p>
        </p:txBody>
      </p:sp>
      <p:sp>
        <p:nvSpPr>
          <p:cNvPr id="3" name="Content Placeholder 2">
            <a:extLst>
              <a:ext uri="{FF2B5EF4-FFF2-40B4-BE49-F238E27FC236}">
                <a16:creationId xmlns:a16="http://schemas.microsoft.com/office/drawing/2014/main" id="{16E9C79C-FF11-487F-AB92-E658AEB28375}"/>
              </a:ext>
            </a:extLst>
          </p:cNvPr>
          <p:cNvSpPr>
            <a:spLocks noGrp="1"/>
          </p:cNvSpPr>
          <p:nvPr>
            <p:ph idx="1"/>
          </p:nvPr>
        </p:nvSpPr>
        <p:spPr/>
        <p:txBody>
          <a:bodyPr/>
          <a:lstStyle/>
          <a:p>
            <a:r>
              <a:rPr lang="en-US" sz="2400" dirty="0"/>
              <a:t>Motivating example 1</a:t>
            </a:r>
          </a:p>
        </p:txBody>
      </p:sp>
      <p:sp>
        <p:nvSpPr>
          <p:cNvPr id="4" name="Slide Number Placeholder 3">
            <a:extLst>
              <a:ext uri="{FF2B5EF4-FFF2-40B4-BE49-F238E27FC236}">
                <a16:creationId xmlns:a16="http://schemas.microsoft.com/office/drawing/2014/main" id="{06F4C1FB-31D0-474C-AA27-B5600A6E1BA0}"/>
              </a:ext>
            </a:extLst>
          </p:cNvPr>
          <p:cNvSpPr>
            <a:spLocks noGrp="1"/>
          </p:cNvSpPr>
          <p:nvPr>
            <p:ph type="sldNum" sz="quarter" idx="12"/>
          </p:nvPr>
        </p:nvSpPr>
        <p:spPr/>
        <p:txBody>
          <a:bodyPr/>
          <a:lstStyle/>
          <a:p>
            <a:fld id="{6D95AE55-B5F4-483D-AEFF-E8059F5502F5}" type="slidenum">
              <a:rPr lang="en-US" smtClean="0"/>
              <a:t>52</a:t>
            </a:fld>
            <a:endParaRPr lang="en-US"/>
          </a:p>
        </p:txBody>
      </p:sp>
    </p:spTree>
    <p:extLst>
      <p:ext uri="{BB962C8B-B14F-4D97-AF65-F5344CB8AC3E}">
        <p14:creationId xmlns:p14="http://schemas.microsoft.com/office/powerpoint/2010/main" val="199834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FE9A-C73A-4104-9D3E-95E042AD8A29}"/>
              </a:ext>
            </a:extLst>
          </p:cNvPr>
          <p:cNvSpPr>
            <a:spLocks noGrp="1"/>
          </p:cNvSpPr>
          <p:nvPr>
            <p:ph type="title"/>
          </p:nvPr>
        </p:nvSpPr>
        <p:spPr/>
        <p:txBody>
          <a:bodyPr/>
          <a:lstStyle/>
          <a:p>
            <a:r>
              <a:rPr lang="en-US" sz="6000" b="1" dirty="0"/>
              <a:t>4 – Basic Data Manipulation</a:t>
            </a:r>
            <a:endParaRPr lang="en-US" dirty="0"/>
          </a:p>
        </p:txBody>
      </p:sp>
      <p:sp>
        <p:nvSpPr>
          <p:cNvPr id="3" name="Text Placeholder 2">
            <a:extLst>
              <a:ext uri="{FF2B5EF4-FFF2-40B4-BE49-F238E27FC236}">
                <a16:creationId xmlns:a16="http://schemas.microsoft.com/office/drawing/2014/main" id="{7FDAC8F2-CD06-41C9-80AD-DB0CB327AE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689FBC-AF44-45C1-9E0F-B615053E6EA3}"/>
              </a:ext>
            </a:extLst>
          </p:cNvPr>
          <p:cNvSpPr>
            <a:spLocks noGrp="1"/>
          </p:cNvSpPr>
          <p:nvPr>
            <p:ph type="sldNum" sz="quarter" idx="12"/>
          </p:nvPr>
        </p:nvSpPr>
        <p:spPr/>
        <p:txBody>
          <a:bodyPr/>
          <a:lstStyle/>
          <a:p>
            <a:fld id="{6D95AE55-B5F4-483D-AEFF-E8059F5502F5}" type="slidenum">
              <a:rPr lang="en-US" smtClean="0"/>
              <a:t>53</a:t>
            </a:fld>
            <a:endParaRPr lang="en-US"/>
          </a:p>
        </p:txBody>
      </p:sp>
    </p:spTree>
    <p:extLst>
      <p:ext uri="{BB962C8B-B14F-4D97-AF65-F5344CB8AC3E}">
        <p14:creationId xmlns:p14="http://schemas.microsoft.com/office/powerpoint/2010/main" val="1953689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372-B00A-4C46-947D-7A8817FA153D}"/>
              </a:ext>
            </a:extLst>
          </p:cNvPr>
          <p:cNvSpPr>
            <a:spLocks noGrp="1"/>
          </p:cNvSpPr>
          <p:nvPr>
            <p:ph type="title"/>
          </p:nvPr>
        </p:nvSpPr>
        <p:spPr/>
        <p:txBody>
          <a:bodyPr/>
          <a:lstStyle/>
          <a:p>
            <a:r>
              <a:rPr lang="en-US" dirty="0"/>
              <a:t>What is data manipulation</a:t>
            </a:r>
          </a:p>
        </p:txBody>
      </p:sp>
      <p:sp>
        <p:nvSpPr>
          <p:cNvPr id="3" name="Content Placeholder 2">
            <a:extLst>
              <a:ext uri="{FF2B5EF4-FFF2-40B4-BE49-F238E27FC236}">
                <a16:creationId xmlns:a16="http://schemas.microsoft.com/office/drawing/2014/main" id="{F899C3D4-39EE-438C-A885-F1DFFAEB1309}"/>
              </a:ext>
            </a:extLst>
          </p:cNvPr>
          <p:cNvSpPr>
            <a:spLocks noGrp="1"/>
          </p:cNvSpPr>
          <p:nvPr>
            <p:ph idx="1"/>
          </p:nvPr>
        </p:nvSpPr>
        <p:spPr/>
        <p:txBody>
          <a:bodyPr>
            <a:normAutofit/>
          </a:bodyPr>
          <a:lstStyle/>
          <a:p>
            <a:r>
              <a:rPr lang="en-US" dirty="0"/>
              <a:t>Now that you’ve got your data into R, you’ll usually have to modify it in some way. This includes:</a:t>
            </a:r>
          </a:p>
          <a:p>
            <a:pPr lvl="1"/>
            <a:r>
              <a:rPr lang="en-US" dirty="0"/>
              <a:t>Excluding certain years or species</a:t>
            </a:r>
          </a:p>
          <a:p>
            <a:pPr lvl="1"/>
            <a:r>
              <a:rPr lang="en-US" dirty="0"/>
              <a:t>Adding a new calculated column (CPUE)</a:t>
            </a:r>
          </a:p>
          <a:p>
            <a:pPr lvl="1"/>
            <a:r>
              <a:rPr lang="en-US" dirty="0"/>
              <a:t>Pooling groups together</a:t>
            </a:r>
          </a:p>
          <a:p>
            <a:r>
              <a:rPr lang="en-US" dirty="0"/>
              <a:t>Why do this in R? </a:t>
            </a:r>
          </a:p>
          <a:p>
            <a:pPr lvl="1"/>
            <a:r>
              <a:rPr lang="en-US" dirty="0"/>
              <a:t>You’ll always have a record of what you did to your data</a:t>
            </a:r>
          </a:p>
          <a:p>
            <a:pPr lvl="1"/>
            <a:r>
              <a:rPr lang="en-US" dirty="0"/>
              <a:t>Your script can repeat process (e.g., if you re-download data out of </a:t>
            </a:r>
            <a:r>
              <a:rPr lang="en-US" dirty="0" err="1"/>
              <a:t>OceanAK</a:t>
            </a:r>
            <a:r>
              <a:rPr lang="en-US" dirty="0"/>
              <a:t> and need to rename data, add a calculated column, etc.)</a:t>
            </a:r>
          </a:p>
          <a:p>
            <a:r>
              <a:rPr lang="en-US" dirty="0"/>
              <a:t>The best package for this is “</a:t>
            </a:r>
            <a:r>
              <a:rPr lang="en-US" dirty="0" err="1"/>
              <a:t>dplyr</a:t>
            </a:r>
            <a:r>
              <a:rPr lang="en-US" dirty="0"/>
              <a:t>” (&amp; other </a:t>
            </a:r>
            <a:r>
              <a:rPr lang="en-US" dirty="0" err="1"/>
              <a:t>tidyverse</a:t>
            </a:r>
            <a:r>
              <a:rPr lang="en-US" dirty="0"/>
              <a:t> packages)</a:t>
            </a:r>
          </a:p>
        </p:txBody>
      </p:sp>
      <p:sp>
        <p:nvSpPr>
          <p:cNvPr id="4" name="Slide Number Placeholder 3">
            <a:extLst>
              <a:ext uri="{FF2B5EF4-FFF2-40B4-BE49-F238E27FC236}">
                <a16:creationId xmlns:a16="http://schemas.microsoft.com/office/drawing/2014/main" id="{028F16A9-E445-458C-AA51-BBF0E98342CB}"/>
              </a:ext>
            </a:extLst>
          </p:cNvPr>
          <p:cNvSpPr>
            <a:spLocks noGrp="1"/>
          </p:cNvSpPr>
          <p:nvPr>
            <p:ph type="sldNum" sz="quarter" idx="12"/>
          </p:nvPr>
        </p:nvSpPr>
        <p:spPr/>
        <p:txBody>
          <a:bodyPr/>
          <a:lstStyle/>
          <a:p>
            <a:fld id="{6D95AE55-B5F4-483D-AEFF-E8059F5502F5}" type="slidenum">
              <a:rPr lang="en-US" smtClean="0"/>
              <a:t>54</a:t>
            </a:fld>
            <a:endParaRPr lang="en-US"/>
          </a:p>
        </p:txBody>
      </p:sp>
    </p:spTree>
    <p:extLst>
      <p:ext uri="{BB962C8B-B14F-4D97-AF65-F5344CB8AC3E}">
        <p14:creationId xmlns:p14="http://schemas.microsoft.com/office/powerpoint/2010/main" val="5885918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E60F-814F-41D3-9FFD-5BEEBBCB062D}"/>
              </a:ext>
            </a:extLst>
          </p:cNvPr>
          <p:cNvSpPr>
            <a:spLocks noGrp="1"/>
          </p:cNvSpPr>
          <p:nvPr>
            <p:ph type="title"/>
          </p:nvPr>
        </p:nvSpPr>
        <p:spPr/>
        <p:txBody>
          <a:bodyPr/>
          <a:lstStyle/>
          <a:p>
            <a:r>
              <a:rPr lang="en-US" dirty="0"/>
              <a:t>Filtering</a:t>
            </a:r>
          </a:p>
        </p:txBody>
      </p:sp>
      <p:sp>
        <p:nvSpPr>
          <p:cNvPr id="3" name="Content Placeholder 2">
            <a:extLst>
              <a:ext uri="{FF2B5EF4-FFF2-40B4-BE49-F238E27FC236}">
                <a16:creationId xmlns:a16="http://schemas.microsoft.com/office/drawing/2014/main" id="{578C06B3-CF1F-4CF3-B18F-47EE8B6236FD}"/>
              </a:ext>
            </a:extLst>
          </p:cNvPr>
          <p:cNvSpPr>
            <a:spLocks noGrp="1"/>
          </p:cNvSpPr>
          <p:nvPr>
            <p:ph idx="1"/>
          </p:nvPr>
        </p:nvSpPr>
        <p:spPr>
          <a:xfrm>
            <a:off x="838200" y="1825625"/>
            <a:ext cx="5703277" cy="4351338"/>
          </a:xfrm>
        </p:spPr>
        <p:txBody>
          <a:bodyPr/>
          <a:lstStyle/>
          <a:p>
            <a:r>
              <a:rPr lang="en-US" dirty="0"/>
              <a:t>You’ll often need to exclude or subset a group of data</a:t>
            </a:r>
          </a:p>
          <a:p>
            <a:r>
              <a:rPr lang="en-US" dirty="0"/>
              <a:t>Use filter() to keep certain rows</a:t>
            </a:r>
          </a:p>
          <a:p>
            <a:r>
              <a:rPr lang="en-US" dirty="0"/>
              <a:t>You might want to exclude NAs</a:t>
            </a:r>
          </a:p>
          <a:p>
            <a:pPr lvl="1"/>
            <a:r>
              <a:rPr lang="en-US" dirty="0"/>
              <a:t>This is a little trickier because something can’t be equal to an unknown. Use is.na()</a:t>
            </a:r>
          </a:p>
          <a:p>
            <a:endParaRPr lang="en-US" dirty="0"/>
          </a:p>
        </p:txBody>
      </p:sp>
      <p:sp>
        <p:nvSpPr>
          <p:cNvPr id="4" name="Slide Number Placeholder 3">
            <a:extLst>
              <a:ext uri="{FF2B5EF4-FFF2-40B4-BE49-F238E27FC236}">
                <a16:creationId xmlns:a16="http://schemas.microsoft.com/office/drawing/2014/main" id="{C9901F58-56F1-4CDA-A0BB-047F14899052}"/>
              </a:ext>
            </a:extLst>
          </p:cNvPr>
          <p:cNvSpPr>
            <a:spLocks noGrp="1"/>
          </p:cNvSpPr>
          <p:nvPr>
            <p:ph type="sldNum" sz="quarter" idx="12"/>
          </p:nvPr>
        </p:nvSpPr>
        <p:spPr/>
        <p:txBody>
          <a:bodyPr/>
          <a:lstStyle/>
          <a:p>
            <a:fld id="{6D95AE55-B5F4-483D-AEFF-E8059F5502F5}" type="slidenum">
              <a:rPr lang="en-US" smtClean="0"/>
              <a:t>55</a:t>
            </a:fld>
            <a:endParaRPr lang="en-US"/>
          </a:p>
        </p:txBody>
      </p:sp>
      <p:sp>
        <p:nvSpPr>
          <p:cNvPr id="6" name="Content Placeholder 2">
            <a:extLst>
              <a:ext uri="{FF2B5EF4-FFF2-40B4-BE49-F238E27FC236}">
                <a16:creationId xmlns:a16="http://schemas.microsoft.com/office/drawing/2014/main" id="{50318540-DBD4-4148-8CA4-EACB379B7866}"/>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Species != “Pink salmon”)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!is.na(Length))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 Year == 2019)</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filter(</a:t>
            </a:r>
            <a:r>
              <a:rPr lang="en-US" sz="2000" dirty="0" err="1">
                <a:latin typeface="Consolas" panose="020B0609020204030204" pitchFamily="49" charset="0"/>
              </a:rPr>
              <a:t>dataframename</a:t>
            </a:r>
            <a:r>
              <a:rPr lang="en-US" sz="2000" dirty="0">
                <a:latin typeface="Consolas" panose="020B0609020204030204" pitchFamily="49" charset="0"/>
              </a:rPr>
              <a:t>, Year == 2018 &amp; Year == 2019)</a:t>
            </a:r>
          </a:p>
          <a:p>
            <a:pPr marL="0" indent="0">
              <a:buNone/>
            </a:pPr>
            <a:endParaRPr lang="en-US" dirty="0">
              <a:latin typeface="Consolas" panose="020B0609020204030204" pitchFamily="49" charset="0"/>
            </a:endParaRPr>
          </a:p>
        </p:txBody>
      </p:sp>
      <p:sp>
        <p:nvSpPr>
          <p:cNvPr id="5" name="Rectangle 4">
            <a:extLst>
              <a:ext uri="{FF2B5EF4-FFF2-40B4-BE49-F238E27FC236}">
                <a16:creationId xmlns:a16="http://schemas.microsoft.com/office/drawing/2014/main" id="{F2CB2B3A-681B-43A6-ABAF-1827D29A1F73}"/>
              </a:ext>
            </a:extLst>
          </p:cNvPr>
          <p:cNvSpPr/>
          <p:nvPr/>
        </p:nvSpPr>
        <p:spPr>
          <a:xfrm>
            <a:off x="6783572" y="4923693"/>
            <a:ext cx="5244584" cy="793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321EA5-EA82-41D5-B7F3-260DC237BF3F}"/>
              </a:ext>
            </a:extLst>
          </p:cNvPr>
          <p:cNvSpPr txBox="1"/>
          <p:nvPr/>
        </p:nvSpPr>
        <p:spPr>
          <a:xfrm>
            <a:off x="6783572" y="5786477"/>
            <a:ext cx="3908809" cy="369332"/>
          </a:xfrm>
          <a:prstGeom prst="rect">
            <a:avLst/>
          </a:prstGeom>
          <a:noFill/>
        </p:spPr>
        <p:txBody>
          <a:bodyPr wrap="square" rtlCol="0">
            <a:spAutoFit/>
          </a:bodyPr>
          <a:lstStyle/>
          <a:p>
            <a:r>
              <a:rPr lang="en-US" dirty="0"/>
              <a:t>This would return no rows. Why?</a:t>
            </a:r>
          </a:p>
        </p:txBody>
      </p:sp>
      <p:sp>
        <p:nvSpPr>
          <p:cNvPr id="8" name="TextBox 7">
            <a:extLst>
              <a:ext uri="{FF2B5EF4-FFF2-40B4-BE49-F238E27FC236}">
                <a16:creationId xmlns:a16="http://schemas.microsoft.com/office/drawing/2014/main" id="{88403AA6-E7B2-4976-877E-DA47C3EB0C6F}"/>
              </a:ext>
            </a:extLst>
          </p:cNvPr>
          <p:cNvSpPr txBox="1"/>
          <p:nvPr/>
        </p:nvSpPr>
        <p:spPr>
          <a:xfrm>
            <a:off x="6773196" y="6117399"/>
            <a:ext cx="3908809" cy="369332"/>
          </a:xfrm>
          <a:prstGeom prst="rect">
            <a:avLst/>
          </a:prstGeom>
          <a:noFill/>
        </p:spPr>
        <p:txBody>
          <a:bodyPr wrap="square" rtlCol="0">
            <a:spAutoFit/>
          </a:bodyPr>
          <a:lstStyle/>
          <a:p>
            <a:r>
              <a:rPr lang="en-US" dirty="0"/>
              <a:t>Year can’t be 2018 AND 2019</a:t>
            </a:r>
          </a:p>
        </p:txBody>
      </p:sp>
    </p:spTree>
    <p:extLst>
      <p:ext uri="{BB962C8B-B14F-4D97-AF65-F5344CB8AC3E}">
        <p14:creationId xmlns:p14="http://schemas.microsoft.com/office/powerpoint/2010/main" val="23209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9144-F5D6-4025-8D1C-275D551FCAE9}"/>
              </a:ext>
            </a:extLst>
          </p:cNvPr>
          <p:cNvSpPr>
            <a:spLocks noGrp="1"/>
          </p:cNvSpPr>
          <p:nvPr>
            <p:ph type="title"/>
          </p:nvPr>
        </p:nvSpPr>
        <p:spPr/>
        <p:txBody>
          <a:bodyPr/>
          <a:lstStyle/>
          <a:p>
            <a:r>
              <a:rPr lang="en-US" dirty="0"/>
              <a:t>Rename Columns</a:t>
            </a:r>
          </a:p>
        </p:txBody>
      </p:sp>
      <p:sp>
        <p:nvSpPr>
          <p:cNvPr id="3" name="Content Placeholder 2">
            <a:extLst>
              <a:ext uri="{FF2B5EF4-FFF2-40B4-BE49-F238E27FC236}">
                <a16:creationId xmlns:a16="http://schemas.microsoft.com/office/drawing/2014/main" id="{723A2DA7-4AB5-4847-9926-4F14F8FB50D6}"/>
              </a:ext>
            </a:extLst>
          </p:cNvPr>
          <p:cNvSpPr>
            <a:spLocks noGrp="1"/>
          </p:cNvSpPr>
          <p:nvPr>
            <p:ph idx="1"/>
          </p:nvPr>
        </p:nvSpPr>
        <p:spPr>
          <a:xfrm>
            <a:off x="838200" y="1825625"/>
            <a:ext cx="4987565" cy="4351338"/>
          </a:xfrm>
        </p:spPr>
        <p:txBody>
          <a:bodyPr/>
          <a:lstStyle/>
          <a:p>
            <a:r>
              <a:rPr lang="en-US" dirty="0"/>
              <a:t>Columns often need to be renamed to something more manageable or descriptive, use rename()</a:t>
            </a:r>
          </a:p>
          <a:p>
            <a:r>
              <a:rPr lang="en-US" dirty="0"/>
              <a:t>If columns come from </a:t>
            </a:r>
            <a:r>
              <a:rPr lang="en-US" dirty="0" err="1"/>
              <a:t>OceanAK</a:t>
            </a:r>
            <a:r>
              <a:rPr lang="en-US" dirty="0"/>
              <a:t> with spaces in them, R imports them to have backticks, e.g., `Column 1 Name`. Rename these to remove spaces</a:t>
            </a:r>
          </a:p>
        </p:txBody>
      </p:sp>
      <p:sp>
        <p:nvSpPr>
          <p:cNvPr id="4" name="Slide Number Placeholder 3">
            <a:extLst>
              <a:ext uri="{FF2B5EF4-FFF2-40B4-BE49-F238E27FC236}">
                <a16:creationId xmlns:a16="http://schemas.microsoft.com/office/drawing/2014/main" id="{AFB1C597-C856-4549-8200-DD4C93D47F7B}"/>
              </a:ext>
            </a:extLst>
          </p:cNvPr>
          <p:cNvSpPr>
            <a:spLocks noGrp="1"/>
          </p:cNvSpPr>
          <p:nvPr>
            <p:ph type="sldNum" sz="quarter" idx="12"/>
          </p:nvPr>
        </p:nvSpPr>
        <p:spPr/>
        <p:txBody>
          <a:bodyPr/>
          <a:lstStyle/>
          <a:p>
            <a:fld id="{6D95AE55-B5F4-483D-AEFF-E8059F5502F5}" type="slidenum">
              <a:rPr lang="en-US" smtClean="0"/>
              <a:t>56</a:t>
            </a:fld>
            <a:endParaRPr lang="en-US"/>
          </a:p>
        </p:txBody>
      </p:sp>
      <p:sp>
        <p:nvSpPr>
          <p:cNvPr id="6" name="Content Placeholder 2">
            <a:extLst>
              <a:ext uri="{FF2B5EF4-FFF2-40B4-BE49-F238E27FC236}">
                <a16:creationId xmlns:a16="http://schemas.microsoft.com/office/drawing/2014/main" id="{42491765-681E-4613-BF8F-E0286F2FA5F5}"/>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“oldcolumnname1”, “newcolumnname2” = “oldcolumnname2”)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rename(</a:t>
            </a:r>
            <a:r>
              <a:rPr lang="en-US" sz="2000" dirty="0" err="1">
                <a:latin typeface="Consolas" panose="020B0609020204030204" pitchFamily="49" charset="0"/>
              </a:rPr>
              <a:t>dataframename</a:t>
            </a:r>
            <a:r>
              <a:rPr lang="en-US" sz="2000" dirty="0">
                <a:latin typeface="Consolas" panose="020B0609020204030204" pitchFamily="49" charset="0"/>
              </a:rPr>
              <a:t>, “newcolumnname1” = `old column`)</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195227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48AE-D6C5-4D87-9592-59761133E743}"/>
              </a:ext>
            </a:extLst>
          </p:cNvPr>
          <p:cNvSpPr>
            <a:spLocks noGrp="1"/>
          </p:cNvSpPr>
          <p:nvPr>
            <p:ph type="title"/>
          </p:nvPr>
        </p:nvSpPr>
        <p:spPr/>
        <p:txBody>
          <a:bodyPr/>
          <a:lstStyle/>
          <a:p>
            <a:r>
              <a:rPr lang="en-US" dirty="0"/>
              <a:t>Add New Column</a:t>
            </a:r>
          </a:p>
        </p:txBody>
      </p:sp>
      <p:sp>
        <p:nvSpPr>
          <p:cNvPr id="3" name="Content Placeholder 2">
            <a:extLst>
              <a:ext uri="{FF2B5EF4-FFF2-40B4-BE49-F238E27FC236}">
                <a16:creationId xmlns:a16="http://schemas.microsoft.com/office/drawing/2014/main" id="{75B95B52-AC81-4ED6-82D9-207FD25058AA}"/>
              </a:ext>
            </a:extLst>
          </p:cNvPr>
          <p:cNvSpPr>
            <a:spLocks noGrp="1"/>
          </p:cNvSpPr>
          <p:nvPr>
            <p:ph idx="1"/>
          </p:nvPr>
        </p:nvSpPr>
        <p:spPr>
          <a:xfrm>
            <a:off x="838200" y="1825625"/>
            <a:ext cx="5773615" cy="4351338"/>
          </a:xfrm>
        </p:spPr>
        <p:txBody>
          <a:bodyPr/>
          <a:lstStyle/>
          <a:p>
            <a:r>
              <a:rPr lang="en-US" dirty="0"/>
              <a:t>mutate() provides a way to calculate a new column</a:t>
            </a:r>
          </a:p>
          <a:p>
            <a:r>
              <a:rPr lang="en-US" dirty="0"/>
              <a:t>You could add, divide, </a:t>
            </a:r>
            <a:r>
              <a:rPr lang="en-US" dirty="0" err="1"/>
              <a:t>etc</a:t>
            </a:r>
            <a:r>
              <a:rPr lang="en-US" dirty="0"/>
              <a:t> columns by each other</a:t>
            </a:r>
          </a:p>
          <a:p>
            <a:endParaRPr lang="en-US" dirty="0"/>
          </a:p>
          <a:p>
            <a:endParaRPr lang="en-US" dirty="0"/>
          </a:p>
          <a:p>
            <a:r>
              <a:rPr lang="en-US" dirty="0"/>
              <a:t>Though it’s more complex, you could also use an “if” statement to make a conditional column</a:t>
            </a:r>
          </a:p>
        </p:txBody>
      </p:sp>
      <p:sp>
        <p:nvSpPr>
          <p:cNvPr id="4" name="Slide Number Placeholder 3">
            <a:extLst>
              <a:ext uri="{FF2B5EF4-FFF2-40B4-BE49-F238E27FC236}">
                <a16:creationId xmlns:a16="http://schemas.microsoft.com/office/drawing/2014/main" id="{C8E872AC-0736-4B2D-AEF7-35F7D5217975}"/>
              </a:ext>
            </a:extLst>
          </p:cNvPr>
          <p:cNvSpPr>
            <a:spLocks noGrp="1"/>
          </p:cNvSpPr>
          <p:nvPr>
            <p:ph type="sldNum" sz="quarter" idx="12"/>
          </p:nvPr>
        </p:nvSpPr>
        <p:spPr/>
        <p:txBody>
          <a:bodyPr/>
          <a:lstStyle/>
          <a:p>
            <a:fld id="{6D95AE55-B5F4-483D-AEFF-E8059F5502F5}" type="slidenum">
              <a:rPr lang="en-US" smtClean="0"/>
              <a:t>57</a:t>
            </a:fld>
            <a:endParaRPr lang="en-US"/>
          </a:p>
        </p:txBody>
      </p:sp>
      <p:sp>
        <p:nvSpPr>
          <p:cNvPr id="6" name="Content Placeholder 2">
            <a:extLst>
              <a:ext uri="{FF2B5EF4-FFF2-40B4-BE49-F238E27FC236}">
                <a16:creationId xmlns:a16="http://schemas.microsoft.com/office/drawing/2014/main" id="{D639DD9F-7BE4-4471-81C2-1F7DE38E9B2F}"/>
              </a:ext>
            </a:extLst>
          </p:cNvPr>
          <p:cNvSpPr txBox="1">
            <a:spLocks/>
          </p:cNvSpPr>
          <p:nvPr/>
        </p:nvSpPr>
        <p:spPr>
          <a:xfrm>
            <a:off x="6783572" y="1804471"/>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column1 / column2)</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“Good data”)</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newcolumn</a:t>
            </a:r>
            <a:r>
              <a:rPr lang="en-US" sz="2000" dirty="0">
                <a:latin typeface="Consolas" panose="020B0609020204030204" pitchFamily="49" charset="0"/>
              </a:rPr>
              <a:t> = </a:t>
            </a:r>
            <a:r>
              <a:rPr lang="en-US" sz="2000" dirty="0" err="1">
                <a:latin typeface="Consolas" panose="020B0609020204030204" pitchFamily="49" charset="0"/>
              </a:rPr>
              <a:t>ifelse</a:t>
            </a:r>
            <a:r>
              <a:rPr lang="en-US" sz="2000" dirty="0">
                <a:latin typeface="Consolas" panose="020B0609020204030204" pitchFamily="49" charset="0"/>
              </a:rPr>
              <a:t>(column1 &gt; 1, “what to write if true", “otherwise write this"))</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3049878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D075-D7CE-4CA1-A8C2-1CDFCCD5301F}"/>
              </a:ext>
            </a:extLst>
          </p:cNvPr>
          <p:cNvSpPr>
            <a:spLocks noGrp="1"/>
          </p:cNvSpPr>
          <p:nvPr>
            <p:ph type="title"/>
          </p:nvPr>
        </p:nvSpPr>
        <p:spPr/>
        <p:txBody>
          <a:bodyPr/>
          <a:lstStyle/>
          <a:p>
            <a:r>
              <a:rPr lang="en-US" dirty="0"/>
              <a:t>Keep Only Certain Columns</a:t>
            </a:r>
          </a:p>
        </p:txBody>
      </p:sp>
      <p:sp>
        <p:nvSpPr>
          <p:cNvPr id="3" name="Content Placeholder 2">
            <a:extLst>
              <a:ext uri="{FF2B5EF4-FFF2-40B4-BE49-F238E27FC236}">
                <a16:creationId xmlns:a16="http://schemas.microsoft.com/office/drawing/2014/main" id="{BF0FB999-6A70-432C-A55B-88884BBD47A0}"/>
              </a:ext>
            </a:extLst>
          </p:cNvPr>
          <p:cNvSpPr>
            <a:spLocks noGrp="1"/>
          </p:cNvSpPr>
          <p:nvPr>
            <p:ph idx="1"/>
          </p:nvPr>
        </p:nvSpPr>
        <p:spPr>
          <a:xfrm>
            <a:off x="838200" y="1825625"/>
            <a:ext cx="4497475" cy="4351338"/>
          </a:xfrm>
        </p:spPr>
        <p:txBody>
          <a:bodyPr/>
          <a:lstStyle/>
          <a:p>
            <a:r>
              <a:rPr lang="en-US" dirty="0"/>
              <a:t>Use select() to keep or drop columns</a:t>
            </a:r>
          </a:p>
          <a:p>
            <a:r>
              <a:rPr lang="en-US" dirty="0"/>
              <a:t>List all columns to keep or add a negative to drop specific columns</a:t>
            </a:r>
          </a:p>
        </p:txBody>
      </p:sp>
      <p:sp>
        <p:nvSpPr>
          <p:cNvPr id="4" name="Slide Number Placeholder 3">
            <a:extLst>
              <a:ext uri="{FF2B5EF4-FFF2-40B4-BE49-F238E27FC236}">
                <a16:creationId xmlns:a16="http://schemas.microsoft.com/office/drawing/2014/main" id="{7F410B45-121D-4A5C-8FC4-30C17330B356}"/>
              </a:ext>
            </a:extLst>
          </p:cNvPr>
          <p:cNvSpPr>
            <a:spLocks noGrp="1"/>
          </p:cNvSpPr>
          <p:nvPr>
            <p:ph type="sldNum" sz="quarter" idx="12"/>
          </p:nvPr>
        </p:nvSpPr>
        <p:spPr/>
        <p:txBody>
          <a:bodyPr/>
          <a:lstStyle/>
          <a:p>
            <a:fld id="{6D95AE55-B5F4-483D-AEFF-E8059F5502F5}" type="slidenum">
              <a:rPr lang="en-US" smtClean="0"/>
              <a:t>58</a:t>
            </a:fld>
            <a:endParaRPr lang="en-US"/>
          </a:p>
        </p:txBody>
      </p:sp>
      <p:sp>
        <p:nvSpPr>
          <p:cNvPr id="5" name="TextBox 4">
            <a:extLst>
              <a:ext uri="{FF2B5EF4-FFF2-40B4-BE49-F238E27FC236}">
                <a16:creationId xmlns:a16="http://schemas.microsoft.com/office/drawing/2014/main" id="{C5BD56A2-1ACC-46F3-8C22-FB151E7864FE}"/>
              </a:ext>
            </a:extLst>
          </p:cNvPr>
          <p:cNvSpPr txBox="1"/>
          <p:nvPr/>
        </p:nvSpPr>
        <p:spPr>
          <a:xfrm>
            <a:off x="432078" y="6075144"/>
            <a:ext cx="9154049" cy="646331"/>
          </a:xfrm>
          <a:prstGeom prst="rect">
            <a:avLst/>
          </a:prstGeom>
          <a:noFill/>
        </p:spPr>
        <p:txBody>
          <a:bodyPr wrap="square" rtlCol="0">
            <a:spAutoFit/>
          </a:bodyPr>
          <a:lstStyle/>
          <a:p>
            <a:r>
              <a:rPr lang="en-US" dirty="0"/>
              <a:t>Note: There can occasionally be a conflict between </a:t>
            </a:r>
            <a:r>
              <a:rPr lang="en-US" dirty="0" err="1"/>
              <a:t>dplyr’s</a:t>
            </a:r>
            <a:r>
              <a:rPr lang="en-US" dirty="0"/>
              <a:t> select and another package. To ensure that you are using the right select, use </a:t>
            </a:r>
            <a:r>
              <a:rPr lang="en-US" dirty="0" err="1"/>
              <a:t>dplyr</a:t>
            </a:r>
            <a:r>
              <a:rPr lang="en-US" dirty="0"/>
              <a:t>::select(). This is a very rare issue however.</a:t>
            </a:r>
          </a:p>
        </p:txBody>
      </p:sp>
      <p:sp>
        <p:nvSpPr>
          <p:cNvPr id="7" name="Content Placeholder 2">
            <a:extLst>
              <a:ext uri="{FF2B5EF4-FFF2-40B4-BE49-F238E27FC236}">
                <a16:creationId xmlns:a16="http://schemas.microsoft.com/office/drawing/2014/main" id="{0C117F08-2E88-4E5D-967A-BCE294113B1D}"/>
              </a:ext>
            </a:extLst>
          </p:cNvPr>
          <p:cNvSpPr txBox="1">
            <a:spLocks/>
          </p:cNvSpPr>
          <p:nvPr/>
        </p:nvSpPr>
        <p:spPr>
          <a:xfrm>
            <a:off x="6773196" y="1659695"/>
            <a:ext cx="52445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 columnname2, columnname3)</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a:t>
            </a:r>
          </a:p>
          <a:p>
            <a:pPr marL="0" indent="0">
              <a:buNone/>
            </a:pPr>
            <a:r>
              <a:rPr lang="en-US" sz="2000" dirty="0">
                <a:latin typeface="Consolas" panose="020B0609020204030204" pitchFamily="49" charset="0"/>
              </a:rPr>
              <a:t>-columnname1)</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dplyr</a:t>
            </a:r>
            <a:r>
              <a:rPr lang="en-US" sz="2000" dirty="0">
                <a:latin typeface="Consolas" panose="020B0609020204030204" pitchFamily="49" charset="0"/>
              </a:rPr>
              <a:t>::select(</a:t>
            </a:r>
            <a:r>
              <a:rPr lang="en-US" sz="2000" dirty="0" err="1">
                <a:latin typeface="Consolas" panose="020B0609020204030204" pitchFamily="49" charset="0"/>
              </a:rPr>
              <a:t>dataframename</a:t>
            </a:r>
            <a:r>
              <a:rPr lang="en-US" sz="2000" dirty="0">
                <a:latin typeface="Consolas" panose="020B0609020204030204" pitchFamily="49" charset="0"/>
              </a:rPr>
              <a:t>, columnname1:columnname4)</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118224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6C8F-15E2-4DE6-9802-4F9446F039FE}"/>
              </a:ext>
            </a:extLst>
          </p:cNvPr>
          <p:cNvSpPr>
            <a:spLocks noGrp="1"/>
          </p:cNvSpPr>
          <p:nvPr>
            <p:ph type="title"/>
          </p:nvPr>
        </p:nvSpPr>
        <p:spPr/>
        <p:txBody>
          <a:bodyPr/>
          <a:lstStyle/>
          <a:p>
            <a:r>
              <a:rPr lang="en-US" dirty="0"/>
              <a:t>The “pipe”</a:t>
            </a:r>
          </a:p>
        </p:txBody>
      </p:sp>
      <p:sp>
        <p:nvSpPr>
          <p:cNvPr id="3" name="Content Placeholder 2">
            <a:extLst>
              <a:ext uri="{FF2B5EF4-FFF2-40B4-BE49-F238E27FC236}">
                <a16:creationId xmlns:a16="http://schemas.microsoft.com/office/drawing/2014/main" id="{037E883E-6BF8-4C39-9ED7-7DAF6514617C}"/>
              </a:ext>
            </a:extLst>
          </p:cNvPr>
          <p:cNvSpPr>
            <a:spLocks noGrp="1"/>
          </p:cNvSpPr>
          <p:nvPr>
            <p:ph idx="1"/>
          </p:nvPr>
        </p:nvSpPr>
        <p:spPr/>
        <p:txBody>
          <a:bodyPr/>
          <a:lstStyle/>
          <a:p>
            <a:r>
              <a:rPr lang="en-US" dirty="0" err="1"/>
              <a:t>dplyr</a:t>
            </a:r>
            <a:r>
              <a:rPr lang="en-US" dirty="0"/>
              <a:t> also brings use the functionality of a “pipe”, written as %&gt;%</a:t>
            </a:r>
          </a:p>
          <a:p>
            <a:r>
              <a:rPr lang="en-US" dirty="0"/>
              <a:t>The pipe operator allows us to string together several functions and pass each of them to the next one</a:t>
            </a:r>
          </a:p>
          <a:p>
            <a:endParaRPr lang="en-US" dirty="0"/>
          </a:p>
        </p:txBody>
      </p:sp>
      <p:sp>
        <p:nvSpPr>
          <p:cNvPr id="4" name="Slide Number Placeholder 3">
            <a:extLst>
              <a:ext uri="{FF2B5EF4-FFF2-40B4-BE49-F238E27FC236}">
                <a16:creationId xmlns:a16="http://schemas.microsoft.com/office/drawing/2014/main" id="{C399A20E-0706-4BD6-BE7F-F0EA92D26EA8}"/>
              </a:ext>
            </a:extLst>
          </p:cNvPr>
          <p:cNvSpPr>
            <a:spLocks noGrp="1"/>
          </p:cNvSpPr>
          <p:nvPr>
            <p:ph type="sldNum" sz="quarter" idx="12"/>
          </p:nvPr>
        </p:nvSpPr>
        <p:spPr/>
        <p:txBody>
          <a:bodyPr/>
          <a:lstStyle/>
          <a:p>
            <a:fld id="{6D95AE55-B5F4-483D-AEFF-E8059F5502F5}" type="slidenum">
              <a:rPr lang="en-US" smtClean="0"/>
              <a:t>59</a:t>
            </a:fld>
            <a:endParaRPr lang="en-US"/>
          </a:p>
        </p:txBody>
      </p:sp>
      <p:sp>
        <p:nvSpPr>
          <p:cNvPr id="7" name="Content Placeholder 2">
            <a:extLst>
              <a:ext uri="{FF2B5EF4-FFF2-40B4-BE49-F238E27FC236}">
                <a16:creationId xmlns:a16="http://schemas.microsoft.com/office/drawing/2014/main" id="{1127E714-95AB-436E-BE41-87CD2ECE920D}"/>
              </a:ext>
            </a:extLst>
          </p:cNvPr>
          <p:cNvSpPr txBox="1">
            <a:spLocks/>
          </p:cNvSpPr>
          <p:nvPr/>
        </p:nvSpPr>
        <p:spPr>
          <a:xfrm>
            <a:off x="838200" y="3429000"/>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filter(</a:t>
            </a:r>
            <a:r>
              <a:rPr lang="en-US" sz="2000" dirty="0" err="1">
                <a:latin typeface="Consolas" panose="020B0609020204030204" pitchFamily="49" charset="0"/>
              </a:rPr>
              <a:t>dataframename</a:t>
            </a:r>
            <a:r>
              <a:rPr lang="en-US" sz="2000" dirty="0">
                <a:latin typeface="Consolas" panose="020B0609020204030204" pitchFamily="49" charset="0"/>
              </a:rPr>
              <a:t>, Year == 2018)</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mutate(</a:t>
            </a:r>
            <a:r>
              <a:rPr lang="en-US" sz="2000" dirty="0" err="1">
                <a:latin typeface="Consolas" panose="020B0609020204030204" pitchFamily="49" charset="0"/>
              </a:rPr>
              <a:t>dataframename</a:t>
            </a:r>
            <a:r>
              <a:rPr lang="en-US" sz="2000" dirty="0">
                <a:latin typeface="Consolas" panose="020B0609020204030204" pitchFamily="49" charset="0"/>
              </a:rPr>
              <a:t>, </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a:t>
            </a:r>
          </a:p>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select(</a:t>
            </a:r>
            <a:r>
              <a:rPr lang="en-US" sz="2000" dirty="0" err="1">
                <a:latin typeface="Consolas" panose="020B0609020204030204" pitchFamily="49" charset="0"/>
              </a:rPr>
              <a:t>dataframename</a:t>
            </a:r>
            <a:r>
              <a:rPr lang="en-US" sz="2000" dirty="0">
                <a:latin typeface="Consolas" panose="020B0609020204030204" pitchFamily="49" charset="0"/>
              </a:rPr>
              <a:t>, 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8230E1AD-DBA0-4D38-8203-37B1350A89D7}"/>
              </a:ext>
            </a:extLst>
          </p:cNvPr>
          <p:cNvSpPr txBox="1">
            <a:spLocks/>
          </p:cNvSpPr>
          <p:nvPr/>
        </p:nvSpPr>
        <p:spPr>
          <a:xfrm>
            <a:off x="838200" y="4961269"/>
            <a:ext cx="10802257" cy="1343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dataframename</a:t>
            </a:r>
            <a:r>
              <a:rPr lang="en-US" sz="2000" dirty="0">
                <a:latin typeface="Consolas" panose="020B0609020204030204" pitchFamily="49" charset="0"/>
              </a:rPr>
              <a:t> &lt;- </a:t>
            </a:r>
            <a:r>
              <a:rPr lang="en-US" sz="2000" dirty="0" err="1">
                <a:latin typeface="Consolas" panose="020B0609020204030204" pitchFamily="49" charset="0"/>
              </a:rPr>
              <a:t>dataframename</a:t>
            </a:r>
            <a:r>
              <a:rPr lang="en-US" sz="2000" dirty="0">
                <a:latin typeface="Consolas" panose="020B0609020204030204" pitchFamily="49" charset="0"/>
              </a:rPr>
              <a:t> %&gt;% filter(Year == 2018) %&gt;% </a:t>
            </a:r>
          </a:p>
          <a:p>
            <a:pPr marL="0" indent="0">
              <a:buNone/>
            </a:pPr>
            <a:r>
              <a:rPr lang="en-US" sz="2000" dirty="0">
                <a:latin typeface="Consolas" panose="020B0609020204030204" pitchFamily="49" charset="0"/>
              </a:rPr>
              <a:t>				mutate(</a:t>
            </a:r>
            <a:r>
              <a:rPr lang="en-US" sz="2000" dirty="0" err="1">
                <a:latin typeface="Consolas" panose="020B0609020204030204" pitchFamily="49" charset="0"/>
              </a:rPr>
              <a:t>surveymonth</a:t>
            </a:r>
            <a:r>
              <a:rPr lang="en-US" sz="2000" dirty="0">
                <a:latin typeface="Consolas" panose="020B0609020204030204" pitchFamily="49" charset="0"/>
              </a:rPr>
              <a:t> = month(</a:t>
            </a:r>
            <a:r>
              <a:rPr lang="en-US" sz="2000" dirty="0" err="1">
                <a:latin typeface="Consolas" panose="020B0609020204030204" pitchFamily="49" charset="0"/>
              </a:rPr>
              <a:t>surveydate</a:t>
            </a:r>
            <a:r>
              <a:rPr lang="en-US" sz="2000" dirty="0">
                <a:latin typeface="Consolas" panose="020B0609020204030204" pitchFamily="49" charset="0"/>
              </a:rPr>
              <a:t>)) %&gt;% </a:t>
            </a:r>
          </a:p>
          <a:p>
            <a:pPr marL="0" indent="0">
              <a:buNone/>
            </a:pPr>
            <a:r>
              <a:rPr lang="en-US" sz="2000" dirty="0">
                <a:latin typeface="Consolas" panose="020B0609020204030204" pitchFamily="49" charset="0"/>
              </a:rPr>
              <a:t>				select(Year, </a:t>
            </a:r>
            <a:r>
              <a:rPr lang="en-US" sz="2000" dirty="0" err="1">
                <a:latin typeface="Consolas" panose="020B0609020204030204" pitchFamily="49" charset="0"/>
              </a:rPr>
              <a:t>surveymonth</a:t>
            </a:r>
            <a:r>
              <a:rPr lang="en-US" sz="2000" dirty="0">
                <a:latin typeface="Consolas" panose="020B0609020204030204" pitchFamily="49" charset="0"/>
              </a:rPr>
              <a:t>, </a:t>
            </a:r>
            <a:r>
              <a:rPr lang="en-US" sz="2000" dirty="0" err="1">
                <a:latin typeface="Consolas" panose="020B0609020204030204" pitchFamily="49" charset="0"/>
              </a:rPr>
              <a:t>totalcount</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spTree>
    <p:extLst>
      <p:ext uri="{BB962C8B-B14F-4D97-AF65-F5344CB8AC3E}">
        <p14:creationId xmlns:p14="http://schemas.microsoft.com/office/powerpoint/2010/main" val="220541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68EA-C464-4271-906E-5FBF1A0910E3}"/>
              </a:ext>
            </a:extLst>
          </p:cNvPr>
          <p:cNvSpPr>
            <a:spLocks noGrp="1"/>
          </p:cNvSpPr>
          <p:nvPr>
            <p:ph type="title"/>
          </p:nvPr>
        </p:nvSpPr>
        <p:spPr/>
        <p:txBody>
          <a:bodyPr/>
          <a:lstStyle/>
          <a:p>
            <a:r>
              <a:rPr lang="en-US" b="1" dirty="0"/>
              <a:t>When to Use R</a:t>
            </a:r>
            <a:endParaRPr lang="en-US" dirty="0"/>
          </a:p>
        </p:txBody>
      </p:sp>
      <p:sp>
        <p:nvSpPr>
          <p:cNvPr id="3" name="Content Placeholder 2">
            <a:extLst>
              <a:ext uri="{FF2B5EF4-FFF2-40B4-BE49-F238E27FC236}">
                <a16:creationId xmlns:a16="http://schemas.microsoft.com/office/drawing/2014/main" id="{4504FCA1-5E73-447B-ADED-5A01F7A4E61C}"/>
              </a:ext>
            </a:extLst>
          </p:cNvPr>
          <p:cNvSpPr>
            <a:spLocks noGrp="1"/>
          </p:cNvSpPr>
          <p:nvPr>
            <p:ph idx="1"/>
          </p:nvPr>
        </p:nvSpPr>
        <p:spPr>
          <a:xfrm>
            <a:off x="838200" y="1611021"/>
            <a:ext cx="10515600" cy="1245345"/>
          </a:xfrm>
        </p:spPr>
        <p:txBody>
          <a:bodyPr/>
          <a:lstStyle/>
          <a:p>
            <a:pPr marL="0" indent="0">
              <a:buNone/>
            </a:pPr>
            <a:r>
              <a:rPr lang="en-US" dirty="0"/>
              <a:t>While I’m a huge proponent of R, it is extremely important to realize that R is not the right tool for every job unless you are very proficient. </a:t>
            </a:r>
          </a:p>
          <a:p>
            <a:endParaRPr lang="en-US" dirty="0"/>
          </a:p>
        </p:txBody>
      </p:sp>
      <p:sp>
        <p:nvSpPr>
          <p:cNvPr id="4" name="Content Placeholder 2">
            <a:extLst>
              <a:ext uri="{FF2B5EF4-FFF2-40B4-BE49-F238E27FC236}">
                <a16:creationId xmlns:a16="http://schemas.microsoft.com/office/drawing/2014/main" id="{5E67C9AA-11EA-4292-8B99-F0889AC41F2A}"/>
              </a:ext>
            </a:extLst>
          </p:cNvPr>
          <p:cNvSpPr txBox="1">
            <a:spLocks/>
          </p:cNvSpPr>
          <p:nvPr/>
        </p:nvSpPr>
        <p:spPr>
          <a:xfrm>
            <a:off x="595424" y="2733869"/>
            <a:ext cx="4862986" cy="389086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USE R</a:t>
            </a:r>
          </a:p>
          <a:p>
            <a:r>
              <a:rPr lang="en-US" dirty="0"/>
              <a:t>You need modeling or any other statistics done. </a:t>
            </a:r>
          </a:p>
          <a:p>
            <a:r>
              <a:rPr lang="en-US" dirty="0"/>
              <a:t>You will make a complex figure not possible in Excel. </a:t>
            </a:r>
          </a:p>
          <a:p>
            <a:r>
              <a:rPr lang="en-US" dirty="0"/>
              <a:t>You will be updating the figure many times in the future. </a:t>
            </a:r>
          </a:p>
          <a:p>
            <a:r>
              <a:rPr lang="en-US" dirty="0"/>
              <a:t>You will be working with biometricians. </a:t>
            </a:r>
          </a:p>
        </p:txBody>
      </p:sp>
      <p:sp>
        <p:nvSpPr>
          <p:cNvPr id="5" name="Content Placeholder 2">
            <a:extLst>
              <a:ext uri="{FF2B5EF4-FFF2-40B4-BE49-F238E27FC236}">
                <a16:creationId xmlns:a16="http://schemas.microsoft.com/office/drawing/2014/main" id="{CEC14A26-30BD-4B21-BDFC-DEC8B20C6312}"/>
              </a:ext>
            </a:extLst>
          </p:cNvPr>
          <p:cNvSpPr txBox="1">
            <a:spLocks/>
          </p:cNvSpPr>
          <p:nvPr/>
        </p:nvSpPr>
        <p:spPr>
          <a:xfrm>
            <a:off x="6388396" y="2733869"/>
            <a:ext cx="4965404" cy="3643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u="sng" dirty="0"/>
              <a:t>DON’T USE R</a:t>
            </a:r>
          </a:p>
          <a:p>
            <a:r>
              <a:rPr lang="en-US" dirty="0"/>
              <a:t>You are making a figure that will probably never be updated. </a:t>
            </a:r>
          </a:p>
          <a:p>
            <a:r>
              <a:rPr lang="en-US" dirty="0"/>
              <a:t>You are doing quick analysis. </a:t>
            </a:r>
          </a:p>
          <a:p>
            <a:r>
              <a:rPr lang="en-US" dirty="0"/>
              <a:t>Time is of the essence. </a:t>
            </a:r>
          </a:p>
          <a:p>
            <a:endParaRPr lang="en-US" dirty="0"/>
          </a:p>
        </p:txBody>
      </p:sp>
      <p:sp>
        <p:nvSpPr>
          <p:cNvPr id="6" name="Slide Number Placeholder 5">
            <a:extLst>
              <a:ext uri="{FF2B5EF4-FFF2-40B4-BE49-F238E27FC236}">
                <a16:creationId xmlns:a16="http://schemas.microsoft.com/office/drawing/2014/main" id="{99C927B5-95ED-4452-8066-0694FE00BC41}"/>
              </a:ext>
            </a:extLst>
          </p:cNvPr>
          <p:cNvSpPr>
            <a:spLocks noGrp="1"/>
          </p:cNvSpPr>
          <p:nvPr>
            <p:ph type="sldNum" sz="quarter" idx="12"/>
          </p:nvPr>
        </p:nvSpPr>
        <p:spPr/>
        <p:txBody>
          <a:bodyPr/>
          <a:lstStyle/>
          <a:p>
            <a:fld id="{6D95AE55-B5F4-483D-AEFF-E8059F5502F5}" type="slidenum">
              <a:rPr lang="en-US" smtClean="0"/>
              <a:t>6</a:t>
            </a:fld>
            <a:endParaRPr lang="en-US"/>
          </a:p>
        </p:txBody>
      </p:sp>
    </p:spTree>
    <p:extLst>
      <p:ext uri="{BB962C8B-B14F-4D97-AF65-F5344CB8AC3E}">
        <p14:creationId xmlns:p14="http://schemas.microsoft.com/office/powerpoint/2010/main" val="57821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54C9-AD97-48EA-AF14-12B07FAC814B}"/>
              </a:ext>
            </a:extLst>
          </p:cNvPr>
          <p:cNvSpPr>
            <a:spLocks noGrp="1"/>
          </p:cNvSpPr>
          <p:nvPr>
            <p:ph type="title"/>
          </p:nvPr>
        </p:nvSpPr>
        <p:spPr/>
        <p:txBody>
          <a:bodyPr/>
          <a:lstStyle/>
          <a:p>
            <a:r>
              <a:rPr lang="en-US" dirty="0"/>
              <a:t>%&gt;% advantages</a:t>
            </a:r>
          </a:p>
        </p:txBody>
      </p:sp>
      <p:sp>
        <p:nvSpPr>
          <p:cNvPr id="3" name="Content Placeholder 2">
            <a:extLst>
              <a:ext uri="{FF2B5EF4-FFF2-40B4-BE49-F238E27FC236}">
                <a16:creationId xmlns:a16="http://schemas.microsoft.com/office/drawing/2014/main" id="{4E4C28F4-A493-4943-8B41-D326FB9D1D4D}"/>
              </a:ext>
            </a:extLst>
          </p:cNvPr>
          <p:cNvSpPr>
            <a:spLocks noGrp="1"/>
          </p:cNvSpPr>
          <p:nvPr>
            <p:ph idx="1"/>
          </p:nvPr>
        </p:nvSpPr>
        <p:spPr>
          <a:xfrm>
            <a:off x="558800" y="1825625"/>
            <a:ext cx="7162800" cy="4351338"/>
          </a:xfrm>
        </p:spPr>
        <p:txBody>
          <a:bodyPr>
            <a:normAutofit fontScale="92500" lnSpcReduction="10000"/>
          </a:bodyPr>
          <a:lstStyle/>
          <a:p>
            <a:pPr marL="0" indent="0">
              <a:buNone/>
            </a:pPr>
            <a:r>
              <a:rPr lang="en-US" dirty="0"/>
              <a:t>The pipe passes the object from the left to the right. Most often this passes a </a:t>
            </a:r>
            <a:r>
              <a:rPr lang="en-US" dirty="0" err="1"/>
              <a:t>dataframe</a:t>
            </a:r>
            <a:r>
              <a:rPr lang="en-US" dirty="0"/>
              <a:t> as an argument from the left to the right side. </a:t>
            </a:r>
          </a:p>
          <a:p>
            <a:pPr marL="233363" lvl="1"/>
            <a:r>
              <a:rPr lang="en-US" sz="2600" dirty="0"/>
              <a:t>This seems a little confusing at first but is convenient</a:t>
            </a:r>
          </a:p>
          <a:p>
            <a:pPr marL="0" indent="0">
              <a:buNone/>
            </a:pPr>
            <a:endParaRPr lang="en-US" dirty="0"/>
          </a:p>
          <a:p>
            <a:pPr marL="0" indent="0">
              <a:buNone/>
            </a:pPr>
            <a:r>
              <a:rPr lang="en-US" dirty="0"/>
              <a:t>Stringing together many lines of code at once is: </a:t>
            </a:r>
          </a:p>
          <a:p>
            <a:r>
              <a:rPr lang="en-US" sz="2600" dirty="0"/>
              <a:t>more readable, </a:t>
            </a:r>
          </a:p>
          <a:p>
            <a:r>
              <a:rPr lang="en-US" sz="2600" dirty="0"/>
              <a:t>doesn’t repeat the same variables over and over, </a:t>
            </a:r>
          </a:p>
          <a:p>
            <a:r>
              <a:rPr lang="en-US" sz="2600" dirty="0"/>
              <a:t>helps prevent “out of order” code problems, </a:t>
            </a:r>
          </a:p>
          <a:p>
            <a:r>
              <a:rPr lang="en-US" sz="2600" dirty="0"/>
              <a:t>reduces excessive nesting of functions within functions</a:t>
            </a:r>
          </a:p>
        </p:txBody>
      </p:sp>
      <p:sp>
        <p:nvSpPr>
          <p:cNvPr id="4" name="Slide Number Placeholder 3">
            <a:extLst>
              <a:ext uri="{FF2B5EF4-FFF2-40B4-BE49-F238E27FC236}">
                <a16:creationId xmlns:a16="http://schemas.microsoft.com/office/drawing/2014/main" id="{50F24D77-9B66-48B9-93A9-C6EE7964EA22}"/>
              </a:ext>
            </a:extLst>
          </p:cNvPr>
          <p:cNvSpPr>
            <a:spLocks noGrp="1"/>
          </p:cNvSpPr>
          <p:nvPr>
            <p:ph type="sldNum" sz="quarter" idx="12"/>
          </p:nvPr>
        </p:nvSpPr>
        <p:spPr/>
        <p:txBody>
          <a:bodyPr/>
          <a:lstStyle/>
          <a:p>
            <a:fld id="{6D95AE55-B5F4-483D-AEFF-E8059F5502F5}" type="slidenum">
              <a:rPr lang="en-US" smtClean="0"/>
              <a:t>60</a:t>
            </a:fld>
            <a:endParaRPr lang="en-US"/>
          </a:p>
        </p:txBody>
      </p:sp>
      <p:pic>
        <p:nvPicPr>
          <p:cNvPr id="6" name="Picture 5" descr="A close up of a sign&#10;&#10;Description automatically generated">
            <a:extLst>
              <a:ext uri="{FF2B5EF4-FFF2-40B4-BE49-F238E27FC236}">
                <a16:creationId xmlns:a16="http://schemas.microsoft.com/office/drawing/2014/main" id="{A57B37E1-5B81-43A4-959B-35ED8056AA8E}"/>
              </a:ext>
            </a:extLst>
          </p:cNvPr>
          <p:cNvPicPr>
            <a:picLocks noChangeAspect="1"/>
          </p:cNvPicPr>
          <p:nvPr/>
        </p:nvPicPr>
        <p:blipFill rotWithShape="1">
          <a:blip r:embed="rId2">
            <a:extLst>
              <a:ext uri="{28A0092B-C50C-407E-A947-70E740481C1C}">
                <a14:useLocalDpi xmlns:a14="http://schemas.microsoft.com/office/drawing/2010/main" val="0"/>
              </a:ext>
            </a:extLst>
          </a:blip>
          <a:srcRect l="4365" t="27810" r="4613" b="27250"/>
          <a:stretch/>
        </p:blipFill>
        <p:spPr>
          <a:xfrm>
            <a:off x="8128000" y="2824297"/>
            <a:ext cx="3708400" cy="2120900"/>
          </a:xfrm>
          <a:prstGeom prst="rect">
            <a:avLst/>
          </a:prstGeom>
        </p:spPr>
      </p:pic>
    </p:spTree>
    <p:extLst>
      <p:ext uri="{BB962C8B-B14F-4D97-AF65-F5344CB8AC3E}">
        <p14:creationId xmlns:p14="http://schemas.microsoft.com/office/powerpoint/2010/main" val="280740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BD1F-C843-410E-8DAB-048C877AA3A3}"/>
              </a:ext>
            </a:extLst>
          </p:cNvPr>
          <p:cNvSpPr>
            <a:spLocks noGrp="1"/>
          </p:cNvSpPr>
          <p:nvPr>
            <p:ph type="title"/>
          </p:nvPr>
        </p:nvSpPr>
        <p:spPr/>
        <p:txBody>
          <a:bodyPr/>
          <a:lstStyle/>
          <a:p>
            <a:r>
              <a:rPr lang="en-US" b="1" dirty="0"/>
              <a:t>Review &amp; Day 1 Break</a:t>
            </a:r>
          </a:p>
        </p:txBody>
      </p:sp>
      <p:sp>
        <p:nvSpPr>
          <p:cNvPr id="3" name="Text Placeholder 2">
            <a:extLst>
              <a:ext uri="{FF2B5EF4-FFF2-40B4-BE49-F238E27FC236}">
                <a16:creationId xmlns:a16="http://schemas.microsoft.com/office/drawing/2014/main" id="{7A5FAC0F-862D-4FC1-8670-759077928A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8B0FBF-5E01-41C0-8B0A-CBB1F92AABFC}"/>
              </a:ext>
            </a:extLst>
          </p:cNvPr>
          <p:cNvSpPr>
            <a:spLocks noGrp="1"/>
          </p:cNvSpPr>
          <p:nvPr>
            <p:ph type="sldNum" sz="quarter" idx="12"/>
          </p:nvPr>
        </p:nvSpPr>
        <p:spPr/>
        <p:txBody>
          <a:bodyPr/>
          <a:lstStyle/>
          <a:p>
            <a:fld id="{6D95AE55-B5F4-483D-AEFF-E8059F5502F5}" type="slidenum">
              <a:rPr lang="en-US" smtClean="0"/>
              <a:t>61</a:t>
            </a:fld>
            <a:endParaRPr lang="en-US"/>
          </a:p>
        </p:txBody>
      </p:sp>
    </p:spTree>
    <p:extLst>
      <p:ext uri="{BB962C8B-B14F-4D97-AF65-F5344CB8AC3E}">
        <p14:creationId xmlns:p14="http://schemas.microsoft.com/office/powerpoint/2010/main" val="327640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About R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RStudio 4 panes: Script editor, console, environment, plot/help</a:t>
            </a:r>
          </a:p>
          <a:p>
            <a:r>
              <a:rPr lang="en-US" dirty="0"/>
              <a:t>Use &lt;- or = to set a variable</a:t>
            </a:r>
          </a:p>
          <a:p>
            <a:r>
              <a:rPr lang="en-US" dirty="0"/>
              <a:t>Code must end on comma or similar</a:t>
            </a:r>
          </a:p>
          <a:p>
            <a:r>
              <a:rPr lang="en-US" dirty="0"/>
              <a:t>A “function” is (usually) made up of argument(s)</a:t>
            </a:r>
          </a:p>
          <a:p>
            <a:r>
              <a:rPr lang="en-US" dirty="0"/>
              <a:t>Variables (</a:t>
            </a:r>
            <a:r>
              <a:rPr lang="en-US" dirty="0" err="1"/>
              <a:t>dataframe</a:t>
            </a:r>
            <a:r>
              <a:rPr lang="en-US" dirty="0"/>
              <a:t>) are set to access later</a:t>
            </a:r>
          </a:p>
          <a:p>
            <a:r>
              <a:rPr lang="en-US" dirty="0"/>
              <a:t>str(), $, [], c()</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62</a:t>
            </a:fld>
            <a:endParaRPr lang="en-US"/>
          </a:p>
        </p:txBody>
      </p:sp>
    </p:spTree>
    <p:extLst>
      <p:ext uri="{BB962C8B-B14F-4D97-AF65-F5344CB8AC3E}">
        <p14:creationId xmlns:p14="http://schemas.microsoft.com/office/powerpoint/2010/main" val="69934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E9FB-E521-4B84-8494-9A640C8B7B86}"/>
              </a:ext>
            </a:extLst>
          </p:cNvPr>
          <p:cNvSpPr>
            <a:spLocks noGrp="1"/>
          </p:cNvSpPr>
          <p:nvPr>
            <p:ph type="title"/>
          </p:nvPr>
        </p:nvSpPr>
        <p:spPr/>
        <p:txBody>
          <a:bodyPr/>
          <a:lstStyle/>
          <a:p>
            <a:r>
              <a:rPr lang="en-US" dirty="0"/>
              <a:t>Review – Basics </a:t>
            </a:r>
          </a:p>
        </p:txBody>
      </p:sp>
      <p:sp>
        <p:nvSpPr>
          <p:cNvPr id="3" name="Content Placeholder 2">
            <a:extLst>
              <a:ext uri="{FF2B5EF4-FFF2-40B4-BE49-F238E27FC236}">
                <a16:creationId xmlns:a16="http://schemas.microsoft.com/office/drawing/2014/main" id="{B43241B0-7BAB-4CBD-AF1D-815DB0928E28}"/>
              </a:ext>
            </a:extLst>
          </p:cNvPr>
          <p:cNvSpPr>
            <a:spLocks noGrp="1"/>
          </p:cNvSpPr>
          <p:nvPr>
            <p:ph idx="1"/>
          </p:nvPr>
        </p:nvSpPr>
        <p:spPr/>
        <p:txBody>
          <a:bodyPr/>
          <a:lstStyle/>
          <a:p>
            <a:r>
              <a:rPr lang="en-US" dirty="0"/>
              <a:t>Errors</a:t>
            </a:r>
          </a:p>
          <a:p>
            <a:r>
              <a:rPr lang="en-US" dirty="0"/>
              <a:t>NAs</a:t>
            </a:r>
          </a:p>
          <a:p>
            <a:r>
              <a:rPr lang="en-US" dirty="0"/>
              <a:t>mean(), sum(), log()</a:t>
            </a:r>
          </a:p>
          <a:p>
            <a:r>
              <a:rPr lang="en-US" dirty="0"/>
              <a:t>Make sure to use quotes when you describe a character</a:t>
            </a:r>
          </a:p>
          <a:p>
            <a:r>
              <a:rPr lang="en-US" dirty="0"/>
              <a:t>Use descriptive variable names</a:t>
            </a:r>
          </a:p>
          <a:p>
            <a:r>
              <a:rPr lang="en-US" dirty="0"/>
              <a:t>&amp; means “AND”, | means “OR”</a:t>
            </a:r>
          </a:p>
          <a:p>
            <a:r>
              <a:rPr lang="en-US" dirty="0"/>
              <a:t>A </a:t>
            </a:r>
            <a:r>
              <a:rPr lang="en-US" dirty="0" err="1"/>
              <a:t>dataframe</a:t>
            </a:r>
            <a:r>
              <a:rPr lang="en-US" dirty="0"/>
              <a:t> is group of columns and rows</a:t>
            </a:r>
          </a:p>
        </p:txBody>
      </p:sp>
      <p:sp>
        <p:nvSpPr>
          <p:cNvPr id="4" name="Slide Number Placeholder 3">
            <a:extLst>
              <a:ext uri="{FF2B5EF4-FFF2-40B4-BE49-F238E27FC236}">
                <a16:creationId xmlns:a16="http://schemas.microsoft.com/office/drawing/2014/main" id="{DACBD976-CD4A-401C-BEAF-325256283192}"/>
              </a:ext>
            </a:extLst>
          </p:cNvPr>
          <p:cNvSpPr>
            <a:spLocks noGrp="1"/>
          </p:cNvSpPr>
          <p:nvPr>
            <p:ph type="sldNum" sz="quarter" idx="12"/>
          </p:nvPr>
        </p:nvSpPr>
        <p:spPr/>
        <p:txBody>
          <a:bodyPr/>
          <a:lstStyle/>
          <a:p>
            <a:fld id="{6D95AE55-B5F4-483D-AEFF-E8059F5502F5}" type="slidenum">
              <a:rPr lang="en-US" smtClean="0"/>
              <a:t>63</a:t>
            </a:fld>
            <a:endParaRPr lang="en-US"/>
          </a:p>
        </p:txBody>
      </p:sp>
    </p:spTree>
    <p:extLst>
      <p:ext uri="{BB962C8B-B14F-4D97-AF65-F5344CB8AC3E}">
        <p14:creationId xmlns:p14="http://schemas.microsoft.com/office/powerpoint/2010/main" val="34180539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Working with your data</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Directories – Make sure that you are in the correct directory</a:t>
            </a:r>
          </a:p>
          <a:p>
            <a:pPr lvl="1"/>
            <a:r>
              <a:rPr lang="en-US" dirty="0"/>
              <a:t>An </a:t>
            </a:r>
            <a:r>
              <a:rPr lang="en-US" dirty="0" err="1"/>
              <a:t>RProject</a:t>
            </a:r>
            <a:r>
              <a:rPr lang="en-US" dirty="0"/>
              <a:t> makes this very simple</a:t>
            </a:r>
          </a:p>
          <a:p>
            <a:r>
              <a:rPr lang="en-US" dirty="0"/>
              <a:t>Packages – Add more functions for us to use</a:t>
            </a:r>
          </a:p>
          <a:p>
            <a:pPr lvl="1"/>
            <a:r>
              <a:rPr lang="en-US" dirty="0"/>
              <a:t>Load them for use by using library()</a:t>
            </a:r>
          </a:p>
          <a:p>
            <a:r>
              <a:rPr lang="en-US" dirty="0"/>
              <a:t>Tidy data – One row per observation, not summarized</a:t>
            </a:r>
          </a:p>
          <a:p>
            <a:r>
              <a:rPr lang="en-US" dirty="0"/>
              <a:t>Check that structure of data matches what it should be</a:t>
            </a:r>
          </a:p>
          <a:p>
            <a:pPr lvl="1"/>
            <a:r>
              <a:rPr lang="en-US" dirty="0"/>
              <a:t>str(), especially checking for character vs factor or numerical vs character</a:t>
            </a:r>
          </a:p>
          <a:p>
            <a:endParaRPr lang="en-US" dirty="0"/>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64</a:t>
            </a:fld>
            <a:endParaRPr lang="en-US"/>
          </a:p>
        </p:txBody>
      </p:sp>
    </p:spTree>
    <p:extLst>
      <p:ext uri="{BB962C8B-B14F-4D97-AF65-F5344CB8AC3E}">
        <p14:creationId xmlns:p14="http://schemas.microsoft.com/office/powerpoint/2010/main" val="3272802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9214-27EC-437D-8710-910199F448E4}"/>
              </a:ext>
            </a:extLst>
          </p:cNvPr>
          <p:cNvSpPr>
            <a:spLocks noGrp="1"/>
          </p:cNvSpPr>
          <p:nvPr>
            <p:ph type="title"/>
          </p:nvPr>
        </p:nvSpPr>
        <p:spPr/>
        <p:txBody>
          <a:bodyPr/>
          <a:lstStyle/>
          <a:p>
            <a:r>
              <a:rPr lang="en-US" dirty="0"/>
              <a:t>Review – Data manipulation</a:t>
            </a:r>
          </a:p>
        </p:txBody>
      </p:sp>
      <p:sp>
        <p:nvSpPr>
          <p:cNvPr id="3" name="Content Placeholder 2">
            <a:extLst>
              <a:ext uri="{FF2B5EF4-FFF2-40B4-BE49-F238E27FC236}">
                <a16:creationId xmlns:a16="http://schemas.microsoft.com/office/drawing/2014/main" id="{BE249811-364D-4457-B0DF-777ADCC315A5}"/>
              </a:ext>
            </a:extLst>
          </p:cNvPr>
          <p:cNvSpPr>
            <a:spLocks noGrp="1"/>
          </p:cNvSpPr>
          <p:nvPr>
            <p:ph idx="1"/>
          </p:nvPr>
        </p:nvSpPr>
        <p:spPr/>
        <p:txBody>
          <a:bodyPr/>
          <a:lstStyle/>
          <a:p>
            <a:r>
              <a:rPr lang="en-US" dirty="0"/>
              <a:t>The basic commands to modify your data are:</a:t>
            </a:r>
          </a:p>
          <a:p>
            <a:pPr lvl="1"/>
            <a:r>
              <a:rPr lang="en-US" dirty="0"/>
              <a:t>select()       </a:t>
            </a:r>
            <a:r>
              <a:rPr lang="en-US" i="1" dirty="0"/>
              <a:t>Keep or remove columns</a:t>
            </a:r>
            <a:endParaRPr lang="en-US" dirty="0"/>
          </a:p>
          <a:p>
            <a:pPr lvl="1"/>
            <a:r>
              <a:rPr lang="en-US" dirty="0"/>
              <a:t>filter()         </a:t>
            </a:r>
            <a:r>
              <a:rPr lang="en-US" i="1" dirty="0"/>
              <a:t>Keep rows that meet your conditions</a:t>
            </a:r>
          </a:p>
          <a:p>
            <a:pPr lvl="1"/>
            <a:r>
              <a:rPr lang="en-US" dirty="0"/>
              <a:t>rename()   </a:t>
            </a:r>
            <a:r>
              <a:rPr lang="en-US" i="1" dirty="0"/>
              <a:t>Change column names</a:t>
            </a:r>
          </a:p>
          <a:p>
            <a:pPr lvl="1"/>
            <a:r>
              <a:rPr lang="en-US" dirty="0"/>
              <a:t>mutate</a:t>
            </a:r>
            <a:r>
              <a:rPr lang="en-US"/>
              <a:t>()    </a:t>
            </a:r>
            <a:r>
              <a:rPr lang="en-US" i="1"/>
              <a:t>Make </a:t>
            </a:r>
            <a:r>
              <a:rPr lang="en-US" i="1" dirty="0"/>
              <a:t>new columns</a:t>
            </a:r>
            <a:endParaRPr lang="en-US" dirty="0"/>
          </a:p>
          <a:p>
            <a:endParaRPr lang="en-US" dirty="0"/>
          </a:p>
          <a:p>
            <a:r>
              <a:rPr lang="en-US" dirty="0"/>
              <a:t>The pipe, %&gt;%, makes your code cleaner and shorter</a:t>
            </a:r>
          </a:p>
        </p:txBody>
      </p:sp>
      <p:sp>
        <p:nvSpPr>
          <p:cNvPr id="4" name="Slide Number Placeholder 3">
            <a:extLst>
              <a:ext uri="{FF2B5EF4-FFF2-40B4-BE49-F238E27FC236}">
                <a16:creationId xmlns:a16="http://schemas.microsoft.com/office/drawing/2014/main" id="{6D8B8CBE-1FD4-49F0-9314-2099EDCB474F}"/>
              </a:ext>
            </a:extLst>
          </p:cNvPr>
          <p:cNvSpPr>
            <a:spLocks noGrp="1"/>
          </p:cNvSpPr>
          <p:nvPr>
            <p:ph type="sldNum" sz="quarter" idx="12"/>
          </p:nvPr>
        </p:nvSpPr>
        <p:spPr/>
        <p:txBody>
          <a:bodyPr/>
          <a:lstStyle/>
          <a:p>
            <a:fld id="{6D95AE55-B5F4-483D-AEFF-E8059F5502F5}" type="slidenum">
              <a:rPr lang="en-US" smtClean="0"/>
              <a:t>65</a:t>
            </a:fld>
            <a:endParaRPr lang="en-US"/>
          </a:p>
        </p:txBody>
      </p:sp>
    </p:spTree>
    <p:extLst>
      <p:ext uri="{BB962C8B-B14F-4D97-AF65-F5344CB8AC3E}">
        <p14:creationId xmlns:p14="http://schemas.microsoft.com/office/powerpoint/2010/main" val="1021519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B85F-DB90-4EBC-A965-841B6665BBC7}"/>
              </a:ext>
            </a:extLst>
          </p:cNvPr>
          <p:cNvSpPr>
            <a:spLocks noGrp="1"/>
          </p:cNvSpPr>
          <p:nvPr>
            <p:ph type="title"/>
          </p:nvPr>
        </p:nvSpPr>
        <p:spPr/>
        <p:txBody>
          <a:bodyPr/>
          <a:lstStyle/>
          <a:p>
            <a:r>
              <a:rPr lang="en-US" dirty="0"/>
              <a:t>Review – Tomorrow</a:t>
            </a:r>
          </a:p>
        </p:txBody>
      </p:sp>
      <p:sp>
        <p:nvSpPr>
          <p:cNvPr id="3" name="Content Placeholder 2">
            <a:extLst>
              <a:ext uri="{FF2B5EF4-FFF2-40B4-BE49-F238E27FC236}">
                <a16:creationId xmlns:a16="http://schemas.microsoft.com/office/drawing/2014/main" id="{8D461E64-E24C-48B4-962F-AA6A9225E010}"/>
              </a:ext>
            </a:extLst>
          </p:cNvPr>
          <p:cNvSpPr>
            <a:spLocks noGrp="1"/>
          </p:cNvSpPr>
          <p:nvPr>
            <p:ph idx="1"/>
          </p:nvPr>
        </p:nvSpPr>
        <p:spPr/>
        <p:txBody>
          <a:bodyPr/>
          <a:lstStyle/>
          <a:p>
            <a:r>
              <a:rPr lang="en-US" dirty="0"/>
              <a:t>If today was difficult, that’s expected! Pat yourself on the back, we’ve covered a LOT of material.</a:t>
            </a:r>
          </a:p>
          <a:p>
            <a:r>
              <a:rPr lang="en-US" dirty="0"/>
              <a:t>Remember our goals. By the end of tomorrow you will be able to:</a:t>
            </a:r>
          </a:p>
          <a:p>
            <a:pPr lvl="1"/>
            <a:r>
              <a:rPr lang="en-US" dirty="0"/>
              <a:t>Import your OWN data into R</a:t>
            </a:r>
          </a:p>
          <a:p>
            <a:pPr lvl="1"/>
            <a:r>
              <a:rPr lang="en-US" dirty="0"/>
              <a:t>Perform basic analyses</a:t>
            </a:r>
          </a:p>
          <a:p>
            <a:pPr lvl="1"/>
            <a:r>
              <a:rPr lang="en-US" dirty="0"/>
              <a:t>Make publication worthy figures</a:t>
            </a:r>
          </a:p>
          <a:p>
            <a:endParaRPr lang="en-US" dirty="0"/>
          </a:p>
          <a:p>
            <a:r>
              <a:rPr lang="en-US" dirty="0"/>
              <a:t>If you have questions or are confused about anything, PLEASE email me this afternoon</a:t>
            </a:r>
          </a:p>
        </p:txBody>
      </p:sp>
      <p:sp>
        <p:nvSpPr>
          <p:cNvPr id="4" name="Slide Number Placeholder 3">
            <a:extLst>
              <a:ext uri="{FF2B5EF4-FFF2-40B4-BE49-F238E27FC236}">
                <a16:creationId xmlns:a16="http://schemas.microsoft.com/office/drawing/2014/main" id="{507147F9-57CE-4766-B387-9CACDC77FD3A}"/>
              </a:ext>
            </a:extLst>
          </p:cNvPr>
          <p:cNvSpPr>
            <a:spLocks noGrp="1"/>
          </p:cNvSpPr>
          <p:nvPr>
            <p:ph type="sldNum" sz="quarter" idx="12"/>
          </p:nvPr>
        </p:nvSpPr>
        <p:spPr/>
        <p:txBody>
          <a:bodyPr/>
          <a:lstStyle/>
          <a:p>
            <a:fld id="{6D95AE55-B5F4-483D-AEFF-E8059F5502F5}" type="slidenum">
              <a:rPr lang="en-US" smtClean="0"/>
              <a:t>66</a:t>
            </a:fld>
            <a:endParaRPr lang="en-US"/>
          </a:p>
        </p:txBody>
      </p:sp>
    </p:spTree>
    <p:extLst>
      <p:ext uri="{BB962C8B-B14F-4D97-AF65-F5344CB8AC3E}">
        <p14:creationId xmlns:p14="http://schemas.microsoft.com/office/powerpoint/2010/main" val="2003765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271F-B47F-4614-A072-B8ACF3826F99}"/>
              </a:ext>
            </a:extLst>
          </p:cNvPr>
          <p:cNvSpPr>
            <a:spLocks noGrp="1"/>
          </p:cNvSpPr>
          <p:nvPr>
            <p:ph type="title"/>
          </p:nvPr>
        </p:nvSpPr>
        <p:spPr/>
        <p:txBody>
          <a:bodyPr/>
          <a:lstStyle/>
          <a:p>
            <a:r>
              <a:rPr lang="en-US" sz="6000" b="1" dirty="0"/>
              <a:t>5 – Let’s Make Charts!</a:t>
            </a:r>
            <a:endParaRPr lang="en-US" dirty="0"/>
          </a:p>
        </p:txBody>
      </p:sp>
      <p:sp>
        <p:nvSpPr>
          <p:cNvPr id="3" name="Text Placeholder 2">
            <a:extLst>
              <a:ext uri="{FF2B5EF4-FFF2-40B4-BE49-F238E27FC236}">
                <a16:creationId xmlns:a16="http://schemas.microsoft.com/office/drawing/2014/main" id="{1E5828A6-BFEC-4AD1-B031-2760C6042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7A22D3-D51C-4D87-82A4-7FE7771FBB90}"/>
              </a:ext>
            </a:extLst>
          </p:cNvPr>
          <p:cNvSpPr>
            <a:spLocks noGrp="1"/>
          </p:cNvSpPr>
          <p:nvPr>
            <p:ph type="sldNum" sz="quarter" idx="12"/>
          </p:nvPr>
        </p:nvSpPr>
        <p:spPr/>
        <p:txBody>
          <a:bodyPr/>
          <a:lstStyle/>
          <a:p>
            <a:fld id="{6D95AE55-B5F4-483D-AEFF-E8059F5502F5}" type="slidenum">
              <a:rPr lang="en-US" smtClean="0"/>
              <a:t>67</a:t>
            </a:fld>
            <a:endParaRPr lang="en-US"/>
          </a:p>
        </p:txBody>
      </p:sp>
    </p:spTree>
    <p:extLst>
      <p:ext uri="{BB962C8B-B14F-4D97-AF65-F5344CB8AC3E}">
        <p14:creationId xmlns:p14="http://schemas.microsoft.com/office/powerpoint/2010/main" val="36401803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68</a:t>
            </a:fld>
            <a:endParaRPr lang="en-US"/>
          </a:p>
        </p:txBody>
      </p:sp>
      <p:sp>
        <p:nvSpPr>
          <p:cNvPr id="8" name="Content Placeholder 7">
            <a:extLst>
              <a:ext uri="{FF2B5EF4-FFF2-40B4-BE49-F238E27FC236}">
                <a16:creationId xmlns:a16="http://schemas.microsoft.com/office/drawing/2014/main" id="{CB83F950-0882-45ED-9C16-DEC16CCF24A6}"/>
              </a:ext>
            </a:extLst>
          </p:cNvPr>
          <p:cNvSpPr>
            <a:spLocks noGrp="1"/>
          </p:cNvSpPr>
          <p:nvPr>
            <p:ph idx="1"/>
          </p:nvPr>
        </p:nvSpPr>
        <p:spPr>
          <a:xfrm>
            <a:off x="2358736" y="1825625"/>
            <a:ext cx="7658100" cy="4351338"/>
          </a:xfrm>
        </p:spPr>
        <p:txBody>
          <a:bodyPr>
            <a:normAutofit/>
          </a:bodyPr>
          <a:lstStyle/>
          <a:p>
            <a:r>
              <a:rPr lang="en-US" sz="3200" dirty="0"/>
              <a:t>First, decide how to present your data</a:t>
            </a:r>
          </a:p>
          <a:p>
            <a:r>
              <a:rPr lang="en-US" sz="3200" dirty="0"/>
              <a:t>Are you looking to show:</a:t>
            </a:r>
          </a:p>
          <a:p>
            <a:pPr lvl="1"/>
            <a:r>
              <a:rPr lang="en-US" sz="2800" dirty="0"/>
              <a:t>Trend over time</a:t>
            </a:r>
          </a:p>
          <a:p>
            <a:pPr lvl="1"/>
            <a:r>
              <a:rPr lang="en-US" sz="2800" dirty="0"/>
              <a:t>Composition</a:t>
            </a:r>
          </a:p>
          <a:p>
            <a:pPr lvl="1"/>
            <a:r>
              <a:rPr lang="en-US" sz="2800" dirty="0"/>
              <a:t>Compare / contrast</a:t>
            </a:r>
          </a:p>
          <a:p>
            <a:pPr lvl="1"/>
            <a:r>
              <a:rPr lang="en-US" sz="2800" dirty="0"/>
              <a:t>Distribution</a:t>
            </a:r>
          </a:p>
          <a:p>
            <a:pPr lvl="1"/>
            <a:r>
              <a:rPr lang="en-US" sz="2800" dirty="0"/>
              <a:t>Relationship</a:t>
            </a:r>
          </a:p>
        </p:txBody>
      </p:sp>
    </p:spTree>
    <p:extLst>
      <p:ext uri="{BB962C8B-B14F-4D97-AF65-F5344CB8AC3E}">
        <p14:creationId xmlns:p14="http://schemas.microsoft.com/office/powerpoint/2010/main" val="975915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BD55-BB2F-436C-8CEA-450E27F3883A}"/>
              </a:ext>
            </a:extLst>
          </p:cNvPr>
          <p:cNvSpPr>
            <a:spLocks noGrp="1"/>
          </p:cNvSpPr>
          <p:nvPr>
            <p:ph type="title"/>
          </p:nvPr>
        </p:nvSpPr>
        <p:spPr/>
        <p:txBody>
          <a:bodyPr/>
          <a:lstStyle/>
          <a:p>
            <a:r>
              <a:rPr lang="en-US" dirty="0"/>
              <a:t>Chart Types</a:t>
            </a:r>
          </a:p>
        </p:txBody>
      </p:sp>
      <p:pic>
        <p:nvPicPr>
          <p:cNvPr id="6" name="Content Placeholder 5" descr="Diagram, schematic&#10;&#10;Description automatically generated">
            <a:extLst>
              <a:ext uri="{FF2B5EF4-FFF2-40B4-BE49-F238E27FC236}">
                <a16:creationId xmlns:a16="http://schemas.microsoft.com/office/drawing/2014/main" id="{BC3A0A27-9474-41E8-92A0-EBE2E8EDB5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1653" y="1075960"/>
            <a:ext cx="7998487" cy="5782040"/>
          </a:xfrm>
        </p:spPr>
      </p:pic>
      <p:sp>
        <p:nvSpPr>
          <p:cNvPr id="4" name="Slide Number Placeholder 3">
            <a:extLst>
              <a:ext uri="{FF2B5EF4-FFF2-40B4-BE49-F238E27FC236}">
                <a16:creationId xmlns:a16="http://schemas.microsoft.com/office/drawing/2014/main" id="{E9AE0D25-97FC-4F72-ACD3-9E44F065B38D}"/>
              </a:ext>
            </a:extLst>
          </p:cNvPr>
          <p:cNvSpPr>
            <a:spLocks noGrp="1"/>
          </p:cNvSpPr>
          <p:nvPr>
            <p:ph type="sldNum" sz="quarter" idx="12"/>
          </p:nvPr>
        </p:nvSpPr>
        <p:spPr/>
        <p:txBody>
          <a:bodyPr/>
          <a:lstStyle/>
          <a:p>
            <a:fld id="{6D95AE55-B5F4-483D-AEFF-E8059F5502F5}" type="slidenum">
              <a:rPr lang="en-US" smtClean="0"/>
              <a:t>69</a:t>
            </a:fld>
            <a:endParaRPr lang="en-US"/>
          </a:p>
        </p:txBody>
      </p:sp>
    </p:spTree>
    <p:extLst>
      <p:ext uri="{BB962C8B-B14F-4D97-AF65-F5344CB8AC3E}">
        <p14:creationId xmlns:p14="http://schemas.microsoft.com/office/powerpoint/2010/main" val="418842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9C4B-F520-428B-9AA5-7390438970A0}"/>
              </a:ext>
            </a:extLst>
          </p:cNvPr>
          <p:cNvSpPr>
            <a:spLocks noGrp="1"/>
          </p:cNvSpPr>
          <p:nvPr>
            <p:ph type="title"/>
          </p:nvPr>
        </p:nvSpPr>
        <p:spPr>
          <a:xfrm>
            <a:off x="1366434" y="78246"/>
            <a:ext cx="8615766" cy="1325563"/>
          </a:xfrm>
        </p:spPr>
        <p:txBody>
          <a:bodyPr>
            <a:normAutofit/>
          </a:bodyPr>
          <a:lstStyle/>
          <a:p>
            <a:pPr algn="ctr"/>
            <a:r>
              <a:rPr lang="en-US" sz="6000" b="1" dirty="0"/>
              <a:t>Sections</a:t>
            </a:r>
          </a:p>
        </p:txBody>
      </p:sp>
      <p:sp>
        <p:nvSpPr>
          <p:cNvPr id="3" name="Content Placeholder 2">
            <a:extLst>
              <a:ext uri="{FF2B5EF4-FFF2-40B4-BE49-F238E27FC236}">
                <a16:creationId xmlns:a16="http://schemas.microsoft.com/office/drawing/2014/main" id="{2673B605-9ED6-4A41-9105-FFD803430408}"/>
              </a:ext>
            </a:extLst>
          </p:cNvPr>
          <p:cNvSpPr>
            <a:spLocks noGrp="1"/>
          </p:cNvSpPr>
          <p:nvPr>
            <p:ph idx="1"/>
          </p:nvPr>
        </p:nvSpPr>
        <p:spPr>
          <a:xfrm>
            <a:off x="3295972" y="1805960"/>
            <a:ext cx="7116389" cy="4928858"/>
          </a:xfrm>
        </p:spPr>
        <p:txBody>
          <a:bodyPr>
            <a:normAutofit fontScale="92500" lnSpcReduction="20000"/>
          </a:bodyPr>
          <a:lstStyle/>
          <a:p>
            <a:pPr marL="0" indent="0">
              <a:buNone/>
            </a:pPr>
            <a:r>
              <a:rPr lang="en-US" sz="4400" dirty="0"/>
              <a:t>1 – About R</a:t>
            </a:r>
          </a:p>
          <a:p>
            <a:pPr marL="0" indent="0">
              <a:buNone/>
            </a:pPr>
            <a:r>
              <a:rPr lang="en-US" sz="4400" dirty="0"/>
              <a:t>2 – The Basics of Programming</a:t>
            </a:r>
          </a:p>
          <a:p>
            <a:pPr marL="0" indent="0">
              <a:buNone/>
            </a:pPr>
            <a:r>
              <a:rPr lang="en-US" sz="4400" dirty="0"/>
              <a:t>3 – Working With Your Data</a:t>
            </a:r>
          </a:p>
          <a:p>
            <a:pPr marL="0" indent="0">
              <a:buNone/>
            </a:pPr>
            <a:r>
              <a:rPr lang="en-US" sz="4400" dirty="0"/>
              <a:t>4 – Basic Data Manipulation</a:t>
            </a:r>
          </a:p>
          <a:p>
            <a:pPr marL="0" indent="0">
              <a:buNone/>
            </a:pPr>
            <a:r>
              <a:rPr lang="en-US" sz="4400" dirty="0"/>
              <a:t>5 – Let’s Make Charts</a:t>
            </a:r>
          </a:p>
          <a:p>
            <a:pPr marL="0" indent="0">
              <a:buNone/>
            </a:pPr>
            <a:r>
              <a:rPr lang="en-US" sz="4400" dirty="0"/>
              <a:t>6 – Basic Analysis</a:t>
            </a:r>
          </a:p>
          <a:p>
            <a:pPr marL="0" indent="0">
              <a:buNone/>
            </a:pPr>
            <a:r>
              <a:rPr lang="en-US" sz="4400" dirty="0"/>
              <a:t>7 – </a:t>
            </a:r>
            <a:r>
              <a:rPr lang="en-US" sz="4400" dirty="0" err="1"/>
              <a:t>Tidyverse</a:t>
            </a:r>
            <a:r>
              <a:rPr lang="en-US" sz="4400" dirty="0"/>
              <a:t> </a:t>
            </a:r>
          </a:p>
          <a:p>
            <a:pPr marL="0" indent="0">
              <a:buNone/>
            </a:pPr>
            <a:r>
              <a:rPr lang="en-US" sz="4400" dirty="0"/>
              <a:t>8 – Other Thoughts</a:t>
            </a:r>
          </a:p>
        </p:txBody>
      </p:sp>
      <p:sp>
        <p:nvSpPr>
          <p:cNvPr id="4" name="TextBox 3">
            <a:extLst>
              <a:ext uri="{FF2B5EF4-FFF2-40B4-BE49-F238E27FC236}">
                <a16:creationId xmlns:a16="http://schemas.microsoft.com/office/drawing/2014/main" id="{2941E9A6-1C9F-44A9-9F57-18AEFCA033FD}"/>
              </a:ext>
            </a:extLst>
          </p:cNvPr>
          <p:cNvSpPr txBox="1"/>
          <p:nvPr/>
        </p:nvSpPr>
        <p:spPr>
          <a:xfrm>
            <a:off x="285135" y="1690688"/>
            <a:ext cx="2743200" cy="646331"/>
          </a:xfrm>
          <a:prstGeom prst="rect">
            <a:avLst/>
          </a:prstGeom>
          <a:noFill/>
        </p:spPr>
        <p:txBody>
          <a:bodyPr wrap="square" rtlCol="0">
            <a:spAutoFit/>
          </a:bodyPr>
          <a:lstStyle/>
          <a:p>
            <a:pPr algn="ctr"/>
            <a:r>
              <a:rPr lang="en-US" sz="3600" b="1" cap="small" dirty="0">
                <a:solidFill>
                  <a:srgbClr val="FF0000"/>
                </a:solidFill>
              </a:rPr>
              <a:t>Introduction</a:t>
            </a:r>
            <a:endParaRPr lang="en-US" sz="2400" b="1" cap="small" dirty="0">
              <a:solidFill>
                <a:srgbClr val="FF0000"/>
              </a:solidFill>
            </a:endParaRPr>
          </a:p>
        </p:txBody>
      </p:sp>
      <p:sp>
        <p:nvSpPr>
          <p:cNvPr id="6" name="TextBox 5">
            <a:extLst>
              <a:ext uri="{FF2B5EF4-FFF2-40B4-BE49-F238E27FC236}">
                <a16:creationId xmlns:a16="http://schemas.microsoft.com/office/drawing/2014/main" id="{ADA7AA81-0E4D-4643-A9CD-C59355390E79}"/>
              </a:ext>
            </a:extLst>
          </p:cNvPr>
          <p:cNvSpPr txBox="1"/>
          <p:nvPr/>
        </p:nvSpPr>
        <p:spPr>
          <a:xfrm>
            <a:off x="285135" y="2216714"/>
            <a:ext cx="2743200" cy="646331"/>
          </a:xfrm>
          <a:prstGeom prst="rect">
            <a:avLst/>
          </a:prstGeom>
          <a:noFill/>
        </p:spPr>
        <p:txBody>
          <a:bodyPr wrap="square" rtlCol="0">
            <a:spAutoFit/>
          </a:bodyPr>
          <a:lstStyle/>
          <a:p>
            <a:pPr algn="ctr"/>
            <a:r>
              <a:rPr lang="en-US" sz="3600" b="1" cap="small" dirty="0">
                <a:solidFill>
                  <a:srgbClr val="FF0000"/>
                </a:solidFill>
              </a:rPr>
              <a:t>Explore</a:t>
            </a:r>
            <a:endParaRPr lang="en-US" sz="2400" b="1" cap="small" dirty="0">
              <a:solidFill>
                <a:srgbClr val="FF0000"/>
              </a:solidFill>
            </a:endParaRPr>
          </a:p>
        </p:txBody>
      </p:sp>
      <p:sp>
        <p:nvSpPr>
          <p:cNvPr id="8" name="TextBox 7">
            <a:extLst>
              <a:ext uri="{FF2B5EF4-FFF2-40B4-BE49-F238E27FC236}">
                <a16:creationId xmlns:a16="http://schemas.microsoft.com/office/drawing/2014/main" id="{CE494555-398F-455F-879B-487968ABC919}"/>
              </a:ext>
            </a:extLst>
          </p:cNvPr>
          <p:cNvSpPr txBox="1"/>
          <p:nvPr/>
        </p:nvSpPr>
        <p:spPr>
          <a:xfrm>
            <a:off x="285135" y="3105834"/>
            <a:ext cx="2743200" cy="646331"/>
          </a:xfrm>
          <a:prstGeom prst="rect">
            <a:avLst/>
          </a:prstGeom>
          <a:noFill/>
        </p:spPr>
        <p:txBody>
          <a:bodyPr wrap="square" rtlCol="0">
            <a:spAutoFit/>
          </a:bodyPr>
          <a:lstStyle/>
          <a:p>
            <a:pPr algn="ctr"/>
            <a:r>
              <a:rPr lang="en-US" sz="3600" b="1" cap="small" dirty="0">
                <a:solidFill>
                  <a:srgbClr val="FF0000"/>
                </a:solidFill>
              </a:rPr>
              <a:t>Wrangle</a:t>
            </a:r>
            <a:endParaRPr lang="en-US" sz="2400" b="1" cap="small" dirty="0">
              <a:solidFill>
                <a:srgbClr val="FF0000"/>
              </a:solidFill>
            </a:endParaRPr>
          </a:p>
        </p:txBody>
      </p:sp>
      <p:sp>
        <p:nvSpPr>
          <p:cNvPr id="10" name="TextBox 9">
            <a:extLst>
              <a:ext uri="{FF2B5EF4-FFF2-40B4-BE49-F238E27FC236}">
                <a16:creationId xmlns:a16="http://schemas.microsoft.com/office/drawing/2014/main" id="{CF66F8CE-444F-49A1-B325-3EFE80AD825D}"/>
              </a:ext>
            </a:extLst>
          </p:cNvPr>
          <p:cNvSpPr txBox="1"/>
          <p:nvPr/>
        </p:nvSpPr>
        <p:spPr>
          <a:xfrm>
            <a:off x="285135" y="3947223"/>
            <a:ext cx="2743200" cy="646331"/>
          </a:xfrm>
          <a:prstGeom prst="rect">
            <a:avLst/>
          </a:prstGeom>
          <a:noFill/>
        </p:spPr>
        <p:txBody>
          <a:bodyPr wrap="square" rtlCol="0">
            <a:spAutoFit/>
          </a:bodyPr>
          <a:lstStyle/>
          <a:p>
            <a:pPr algn="ctr"/>
            <a:r>
              <a:rPr lang="en-US" sz="3600" b="1" cap="small" dirty="0">
                <a:solidFill>
                  <a:srgbClr val="FF0000"/>
                </a:solidFill>
              </a:rPr>
              <a:t>Visualize</a:t>
            </a:r>
            <a:endParaRPr lang="en-US" sz="2400" b="1" cap="small" dirty="0">
              <a:solidFill>
                <a:srgbClr val="FF0000"/>
              </a:solidFill>
            </a:endParaRPr>
          </a:p>
        </p:txBody>
      </p:sp>
      <p:sp>
        <p:nvSpPr>
          <p:cNvPr id="12" name="TextBox 11">
            <a:extLst>
              <a:ext uri="{FF2B5EF4-FFF2-40B4-BE49-F238E27FC236}">
                <a16:creationId xmlns:a16="http://schemas.microsoft.com/office/drawing/2014/main" id="{0289C0FD-262A-427B-8F3B-F9A21079E2DD}"/>
              </a:ext>
            </a:extLst>
          </p:cNvPr>
          <p:cNvSpPr txBox="1"/>
          <p:nvPr/>
        </p:nvSpPr>
        <p:spPr>
          <a:xfrm>
            <a:off x="285135" y="4520981"/>
            <a:ext cx="2743200" cy="646331"/>
          </a:xfrm>
          <a:prstGeom prst="rect">
            <a:avLst/>
          </a:prstGeom>
          <a:noFill/>
        </p:spPr>
        <p:txBody>
          <a:bodyPr wrap="square" rtlCol="0">
            <a:spAutoFit/>
          </a:bodyPr>
          <a:lstStyle/>
          <a:p>
            <a:pPr algn="ctr"/>
            <a:r>
              <a:rPr lang="en-US" sz="3600" b="1" cap="small" dirty="0">
                <a:solidFill>
                  <a:srgbClr val="FF0000"/>
                </a:solidFill>
              </a:rPr>
              <a:t>Model</a:t>
            </a:r>
            <a:endParaRPr lang="en-US" sz="2400" b="1" cap="small" dirty="0">
              <a:solidFill>
                <a:srgbClr val="FF0000"/>
              </a:solidFill>
            </a:endParaRPr>
          </a:p>
        </p:txBody>
      </p:sp>
      <p:sp>
        <p:nvSpPr>
          <p:cNvPr id="14" name="TextBox 13">
            <a:extLst>
              <a:ext uri="{FF2B5EF4-FFF2-40B4-BE49-F238E27FC236}">
                <a16:creationId xmlns:a16="http://schemas.microsoft.com/office/drawing/2014/main" id="{3B9A91E9-9634-4E51-B70F-71825094627E}"/>
              </a:ext>
            </a:extLst>
          </p:cNvPr>
          <p:cNvSpPr txBox="1"/>
          <p:nvPr/>
        </p:nvSpPr>
        <p:spPr>
          <a:xfrm>
            <a:off x="285135" y="5094739"/>
            <a:ext cx="2743200" cy="646331"/>
          </a:xfrm>
          <a:prstGeom prst="rect">
            <a:avLst/>
          </a:prstGeom>
          <a:noFill/>
        </p:spPr>
        <p:txBody>
          <a:bodyPr wrap="square" rtlCol="0">
            <a:spAutoFit/>
          </a:bodyPr>
          <a:lstStyle/>
          <a:p>
            <a:pPr algn="ctr"/>
            <a:r>
              <a:rPr lang="en-US" sz="3600" b="1" cap="small" dirty="0">
                <a:solidFill>
                  <a:srgbClr val="FF0000"/>
                </a:solidFill>
              </a:rPr>
              <a:t>Simplify</a:t>
            </a:r>
            <a:endParaRPr lang="en-US" sz="2400" b="1" cap="small" dirty="0">
              <a:solidFill>
                <a:srgbClr val="FF0000"/>
              </a:solidFill>
            </a:endParaRPr>
          </a:p>
        </p:txBody>
      </p:sp>
      <p:sp>
        <p:nvSpPr>
          <p:cNvPr id="5" name="Slide Number Placeholder 4">
            <a:extLst>
              <a:ext uri="{FF2B5EF4-FFF2-40B4-BE49-F238E27FC236}">
                <a16:creationId xmlns:a16="http://schemas.microsoft.com/office/drawing/2014/main" id="{12D89051-758B-4614-8046-7D50EAD22235}"/>
              </a:ext>
            </a:extLst>
          </p:cNvPr>
          <p:cNvSpPr>
            <a:spLocks noGrp="1"/>
          </p:cNvSpPr>
          <p:nvPr>
            <p:ph type="sldNum" sz="quarter" idx="12"/>
          </p:nvPr>
        </p:nvSpPr>
        <p:spPr/>
        <p:txBody>
          <a:bodyPr/>
          <a:lstStyle/>
          <a:p>
            <a:fld id="{6D95AE55-B5F4-483D-AEFF-E8059F5502F5}" type="slidenum">
              <a:rPr lang="en-US" smtClean="0"/>
              <a:t>7</a:t>
            </a:fld>
            <a:endParaRPr lang="en-US"/>
          </a:p>
        </p:txBody>
      </p:sp>
    </p:spTree>
    <p:extLst>
      <p:ext uri="{BB962C8B-B14F-4D97-AF65-F5344CB8AC3E}">
        <p14:creationId xmlns:p14="http://schemas.microsoft.com/office/powerpoint/2010/main" val="18151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2D8-6EEE-46D5-9794-778A6880AAF2}"/>
              </a:ext>
            </a:extLst>
          </p:cNvPr>
          <p:cNvSpPr>
            <a:spLocks noGrp="1"/>
          </p:cNvSpPr>
          <p:nvPr>
            <p:ph type="title"/>
          </p:nvPr>
        </p:nvSpPr>
        <p:spPr/>
        <p:txBody>
          <a:bodyPr/>
          <a:lstStyle/>
          <a:p>
            <a:r>
              <a:rPr lang="en-US" dirty="0"/>
              <a:t>Chart Basics</a:t>
            </a:r>
          </a:p>
        </p:txBody>
      </p:sp>
      <p:sp>
        <p:nvSpPr>
          <p:cNvPr id="3" name="Content Placeholder 2">
            <a:extLst>
              <a:ext uri="{FF2B5EF4-FFF2-40B4-BE49-F238E27FC236}">
                <a16:creationId xmlns:a16="http://schemas.microsoft.com/office/drawing/2014/main" id="{D0AEB7DA-85E1-4A00-AB09-2E6530E3261C}"/>
              </a:ext>
            </a:extLst>
          </p:cNvPr>
          <p:cNvSpPr>
            <a:spLocks noGrp="1"/>
          </p:cNvSpPr>
          <p:nvPr>
            <p:ph idx="1"/>
          </p:nvPr>
        </p:nvSpPr>
        <p:spPr>
          <a:xfrm>
            <a:off x="838200" y="1825625"/>
            <a:ext cx="9161206" cy="4351338"/>
          </a:xfrm>
        </p:spPr>
        <p:txBody>
          <a:bodyPr/>
          <a:lstStyle/>
          <a:p>
            <a:r>
              <a:rPr lang="en-US" dirty="0"/>
              <a:t>Use base function plot()</a:t>
            </a:r>
          </a:p>
          <a:p>
            <a:pPr lvl="1"/>
            <a:r>
              <a:rPr lang="en-US" dirty="0"/>
              <a:t>Syntax is plot(</a:t>
            </a:r>
            <a:r>
              <a:rPr lang="en-US" dirty="0" err="1"/>
              <a:t>yaxiscolumn</a:t>
            </a:r>
            <a:r>
              <a:rPr lang="en-US" dirty="0"/>
              <a:t> ~ </a:t>
            </a:r>
            <a:r>
              <a:rPr lang="en-US" dirty="0" err="1"/>
              <a:t>xaxiscolumn</a:t>
            </a:r>
            <a:r>
              <a:rPr lang="en-US" dirty="0"/>
              <a:t>, data = </a:t>
            </a:r>
            <a:r>
              <a:rPr lang="en-US" dirty="0" err="1"/>
              <a:t>dataname</a:t>
            </a:r>
            <a:r>
              <a:rPr lang="en-US" dirty="0"/>
              <a:t>)</a:t>
            </a:r>
          </a:p>
          <a:p>
            <a:r>
              <a:rPr lang="en-US" dirty="0"/>
              <a:t>Using plot() is very quick and easy!</a:t>
            </a:r>
          </a:p>
          <a:p>
            <a:endParaRPr lang="en-US" dirty="0"/>
          </a:p>
        </p:txBody>
      </p:sp>
      <p:sp>
        <p:nvSpPr>
          <p:cNvPr id="4" name="Slide Number Placeholder 3">
            <a:extLst>
              <a:ext uri="{FF2B5EF4-FFF2-40B4-BE49-F238E27FC236}">
                <a16:creationId xmlns:a16="http://schemas.microsoft.com/office/drawing/2014/main" id="{6C71F8D6-4315-4CFB-BCD9-9ADF549C5991}"/>
              </a:ext>
            </a:extLst>
          </p:cNvPr>
          <p:cNvSpPr>
            <a:spLocks noGrp="1"/>
          </p:cNvSpPr>
          <p:nvPr>
            <p:ph type="sldNum" sz="quarter" idx="12"/>
          </p:nvPr>
        </p:nvSpPr>
        <p:spPr/>
        <p:txBody>
          <a:bodyPr/>
          <a:lstStyle/>
          <a:p>
            <a:fld id="{6D95AE55-B5F4-483D-AEFF-E8059F5502F5}" type="slidenum">
              <a:rPr lang="en-US" smtClean="0"/>
              <a:t>70</a:t>
            </a:fld>
            <a:endParaRPr lang="en-US"/>
          </a:p>
        </p:txBody>
      </p:sp>
      <p:pic>
        <p:nvPicPr>
          <p:cNvPr id="5" name="Picture 4">
            <a:extLst>
              <a:ext uri="{FF2B5EF4-FFF2-40B4-BE49-F238E27FC236}">
                <a16:creationId xmlns:a16="http://schemas.microsoft.com/office/drawing/2014/main" id="{68CFBB17-129C-462A-9E1C-D35C724FB201}"/>
              </a:ext>
            </a:extLst>
          </p:cNvPr>
          <p:cNvPicPr>
            <a:picLocks noChangeAspect="1"/>
          </p:cNvPicPr>
          <p:nvPr/>
        </p:nvPicPr>
        <p:blipFill rotWithShape="1">
          <a:blip r:embed="rId2"/>
          <a:srcRect t="15585"/>
          <a:stretch/>
        </p:blipFill>
        <p:spPr>
          <a:xfrm>
            <a:off x="3701826" y="3557857"/>
            <a:ext cx="5159187" cy="3300143"/>
          </a:xfrm>
          <a:prstGeom prst="rect">
            <a:avLst/>
          </a:prstGeom>
        </p:spPr>
      </p:pic>
    </p:spTree>
    <p:extLst>
      <p:ext uri="{BB962C8B-B14F-4D97-AF65-F5344CB8AC3E}">
        <p14:creationId xmlns:p14="http://schemas.microsoft.com/office/powerpoint/2010/main" val="1738276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3B2E-33EB-4D88-83CC-6BB7B333153B}"/>
              </a:ext>
            </a:extLst>
          </p:cNvPr>
          <p:cNvSpPr>
            <a:spLocks noGrp="1"/>
          </p:cNvSpPr>
          <p:nvPr>
            <p:ph type="title"/>
          </p:nvPr>
        </p:nvSpPr>
        <p:spPr/>
        <p:txBody>
          <a:bodyPr/>
          <a:lstStyle/>
          <a:p>
            <a:r>
              <a:rPr lang="en-US" dirty="0"/>
              <a:t>ggplot2 – A Better Way</a:t>
            </a:r>
          </a:p>
        </p:txBody>
      </p:sp>
      <p:sp>
        <p:nvSpPr>
          <p:cNvPr id="3" name="Content Placeholder 2">
            <a:extLst>
              <a:ext uri="{FF2B5EF4-FFF2-40B4-BE49-F238E27FC236}">
                <a16:creationId xmlns:a16="http://schemas.microsoft.com/office/drawing/2014/main" id="{07E1228D-410A-4A3F-B3BA-BC740514C1CC}"/>
              </a:ext>
            </a:extLst>
          </p:cNvPr>
          <p:cNvSpPr>
            <a:spLocks noGrp="1"/>
          </p:cNvSpPr>
          <p:nvPr>
            <p:ph idx="1"/>
          </p:nvPr>
        </p:nvSpPr>
        <p:spPr/>
        <p:txBody>
          <a:bodyPr/>
          <a:lstStyle/>
          <a:p>
            <a:r>
              <a:rPr lang="en-US" dirty="0"/>
              <a:t>We’re getting ahead of ourselves: ggplot2 is part of the “</a:t>
            </a:r>
            <a:r>
              <a:rPr lang="en-US" dirty="0" err="1"/>
              <a:t>tidyverse</a:t>
            </a:r>
            <a:r>
              <a:rPr lang="en-US" dirty="0"/>
              <a:t>” group of packages. We’ll learn more about them later</a:t>
            </a:r>
          </a:p>
          <a:p>
            <a:endParaRPr lang="en-US" dirty="0"/>
          </a:p>
          <a:p>
            <a:r>
              <a:rPr lang="en-US" dirty="0"/>
              <a:t>Why use ggplot2 over base plot? </a:t>
            </a:r>
          </a:p>
          <a:p>
            <a:pPr lvl="1"/>
            <a:r>
              <a:rPr lang="en-US" dirty="0"/>
              <a:t>Faster to hit ground running</a:t>
            </a:r>
          </a:p>
          <a:p>
            <a:pPr lvl="1"/>
            <a:r>
              <a:rPr lang="en-US" dirty="0"/>
              <a:t>If you make anything beyond basics, it’s easier</a:t>
            </a:r>
          </a:p>
        </p:txBody>
      </p:sp>
      <p:sp>
        <p:nvSpPr>
          <p:cNvPr id="4" name="Slide Number Placeholder 3">
            <a:extLst>
              <a:ext uri="{FF2B5EF4-FFF2-40B4-BE49-F238E27FC236}">
                <a16:creationId xmlns:a16="http://schemas.microsoft.com/office/drawing/2014/main" id="{8CB28D5C-E81F-4CC9-A0B6-8FF18C4DF7A2}"/>
              </a:ext>
            </a:extLst>
          </p:cNvPr>
          <p:cNvSpPr>
            <a:spLocks noGrp="1"/>
          </p:cNvSpPr>
          <p:nvPr>
            <p:ph type="sldNum" sz="quarter" idx="12"/>
          </p:nvPr>
        </p:nvSpPr>
        <p:spPr/>
        <p:txBody>
          <a:bodyPr/>
          <a:lstStyle/>
          <a:p>
            <a:fld id="{6D95AE55-B5F4-483D-AEFF-E8059F5502F5}" type="slidenum">
              <a:rPr lang="en-US" smtClean="0"/>
              <a:t>71</a:t>
            </a:fld>
            <a:endParaRPr lang="en-US"/>
          </a:p>
        </p:txBody>
      </p:sp>
    </p:spTree>
    <p:extLst>
      <p:ext uri="{BB962C8B-B14F-4D97-AF65-F5344CB8AC3E}">
        <p14:creationId xmlns:p14="http://schemas.microsoft.com/office/powerpoint/2010/main" val="1081056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FCD6-BF4C-4878-8769-16B947165E95}"/>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C33E3CB4-496B-42C3-BE34-5470079E08BF}"/>
              </a:ext>
            </a:extLst>
          </p:cNvPr>
          <p:cNvSpPr>
            <a:spLocks noGrp="1"/>
          </p:cNvSpPr>
          <p:nvPr>
            <p:ph idx="1"/>
          </p:nvPr>
        </p:nvSpPr>
        <p:spPr>
          <a:xfrm>
            <a:off x="838200" y="1825624"/>
            <a:ext cx="5650149" cy="4846907"/>
          </a:xfrm>
        </p:spPr>
        <p:txBody>
          <a:bodyPr>
            <a:normAutofit/>
          </a:bodyPr>
          <a:lstStyle/>
          <a:p>
            <a:r>
              <a:rPr lang="en-US" dirty="0"/>
              <a:t>Use a “+” to connect between lines</a:t>
            </a:r>
          </a:p>
          <a:p>
            <a:r>
              <a:rPr lang="en-US" dirty="0"/>
              <a:t>The </a:t>
            </a:r>
            <a:r>
              <a:rPr lang="en-US" dirty="0" err="1"/>
              <a:t>aes</a:t>
            </a:r>
            <a:r>
              <a:rPr lang="en-US" dirty="0"/>
              <a:t>() command is the “aesthetics”. Set which columns are equal to x, y, color, fill, and group. </a:t>
            </a:r>
          </a:p>
          <a:p>
            <a:r>
              <a:rPr lang="en-US" dirty="0"/>
              <a:t>Control aspects of the axes (and other parts) with “scale_”, e.g., </a:t>
            </a:r>
            <a:r>
              <a:rPr lang="en-US" dirty="0" err="1"/>
              <a:t>scale_y_continuous</a:t>
            </a:r>
            <a:r>
              <a:rPr lang="en-US" dirty="0"/>
              <a:t>, </a:t>
            </a:r>
            <a:r>
              <a:rPr lang="en-US" dirty="0" err="1"/>
              <a:t>scale_x_discrete</a:t>
            </a:r>
            <a:endParaRPr lang="en-US" dirty="0"/>
          </a:p>
          <a:p>
            <a:r>
              <a:rPr lang="en-US" dirty="0"/>
              <a:t>Add data using “</a:t>
            </a:r>
            <a:r>
              <a:rPr lang="en-US" dirty="0" err="1"/>
              <a:t>geom</a:t>
            </a:r>
            <a:r>
              <a:rPr lang="en-US" dirty="0"/>
              <a:t>_”, e.g., </a:t>
            </a:r>
            <a:r>
              <a:rPr lang="en-US" dirty="0" err="1"/>
              <a:t>geom_point</a:t>
            </a:r>
            <a:r>
              <a:rPr lang="en-US" dirty="0"/>
              <a:t>(), </a:t>
            </a:r>
            <a:r>
              <a:rPr lang="en-US" dirty="0" err="1"/>
              <a:t>geom_line</a:t>
            </a:r>
            <a:r>
              <a:rPr lang="en-US" dirty="0"/>
              <a:t>(), </a:t>
            </a:r>
            <a:r>
              <a:rPr lang="en-US" dirty="0" err="1"/>
              <a:t>etc</a:t>
            </a:r>
            <a:endParaRPr lang="en-US" dirty="0"/>
          </a:p>
          <a:p>
            <a:r>
              <a:rPr lang="en-US" dirty="0"/>
              <a:t>Set visual elements using theme()</a:t>
            </a:r>
          </a:p>
        </p:txBody>
      </p:sp>
      <p:sp>
        <p:nvSpPr>
          <p:cNvPr id="4" name="Slide Number Placeholder 3">
            <a:extLst>
              <a:ext uri="{FF2B5EF4-FFF2-40B4-BE49-F238E27FC236}">
                <a16:creationId xmlns:a16="http://schemas.microsoft.com/office/drawing/2014/main" id="{67889695-1029-45D7-8CA0-E5AA27A170C7}"/>
              </a:ext>
            </a:extLst>
          </p:cNvPr>
          <p:cNvSpPr>
            <a:spLocks noGrp="1"/>
          </p:cNvSpPr>
          <p:nvPr>
            <p:ph type="sldNum" sz="quarter" idx="12"/>
          </p:nvPr>
        </p:nvSpPr>
        <p:spPr/>
        <p:txBody>
          <a:bodyPr/>
          <a:lstStyle/>
          <a:p>
            <a:fld id="{6D95AE55-B5F4-483D-AEFF-E8059F5502F5}" type="slidenum">
              <a:rPr lang="en-US" smtClean="0"/>
              <a:t>72</a:t>
            </a:fld>
            <a:endParaRPr lang="en-US"/>
          </a:p>
        </p:txBody>
      </p:sp>
      <p:sp>
        <p:nvSpPr>
          <p:cNvPr id="5" name="Content Placeholder 2">
            <a:extLst>
              <a:ext uri="{FF2B5EF4-FFF2-40B4-BE49-F238E27FC236}">
                <a16:creationId xmlns:a16="http://schemas.microsoft.com/office/drawing/2014/main" id="{22DFA84D-5B63-4CA6-A793-9D0D90C43EF1}"/>
              </a:ext>
            </a:extLst>
          </p:cNvPr>
          <p:cNvSpPr txBox="1">
            <a:spLocks/>
          </p:cNvSpPr>
          <p:nvPr/>
        </p:nvSpPr>
        <p:spPr>
          <a:xfrm>
            <a:off x="7182407" y="2782111"/>
            <a:ext cx="4909075" cy="3441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a:t>
            </a:r>
            <a:r>
              <a:rPr lang="en-US" sz="2000" dirty="0" err="1">
                <a:latin typeface="Consolas" panose="020B0609020204030204" pitchFamily="49" charset="0"/>
              </a:rPr>
              <a:t>mydataframe</a:t>
            </a: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xcolumn</a:t>
            </a:r>
            <a:r>
              <a:rPr lang="en-US" sz="2000" dirty="0">
                <a:latin typeface="Consolas" panose="020B0609020204030204" pitchFamily="49" charset="0"/>
              </a:rPr>
              <a:t>, y = </a:t>
            </a:r>
            <a:r>
              <a:rPr lang="en-US" sz="2000" dirty="0" err="1">
                <a:latin typeface="Consolas" panose="020B0609020204030204" pitchFamily="49" charset="0"/>
              </a:rPr>
              <a:t>ycolumn</a:t>
            </a:r>
            <a:r>
              <a:rPr lang="en-US" sz="2000" dirty="0">
                <a:latin typeface="Consolas" panose="020B0609020204030204" pitchFamily="49" charset="0"/>
              </a:rPr>
              <a:t>, group = Year) +</a:t>
            </a:r>
          </a:p>
          <a:p>
            <a:pPr marL="0" indent="0">
              <a:buNone/>
            </a:pPr>
            <a:r>
              <a:rPr lang="en-US" sz="2000" dirty="0" err="1">
                <a:latin typeface="Consolas" panose="020B0609020204030204" pitchFamily="49" charset="0"/>
              </a:rPr>
              <a:t>scale_x_continuous</a:t>
            </a:r>
            <a:r>
              <a:rPr lang="en-US" sz="2000" dirty="0">
                <a:latin typeface="Consolas" panose="020B0609020204030204" pitchFamily="49" charset="0"/>
              </a:rPr>
              <a:t>(breaks = c(1990, 2000, 2010, 2020) +</a:t>
            </a:r>
          </a:p>
          <a:p>
            <a:pPr marL="0" indent="0">
              <a:buNone/>
            </a:pPr>
            <a:r>
              <a:rPr lang="en-US" sz="2000" dirty="0" err="1">
                <a:latin typeface="Consolas" panose="020B0609020204030204" pitchFamily="49" charset="0"/>
              </a:rPr>
              <a:t>geom_line</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endParaRPr lang="en-US" dirty="0">
              <a:latin typeface="Consolas" panose="020B0609020204030204" pitchFamily="49" charset="0"/>
            </a:endParaRPr>
          </a:p>
        </p:txBody>
      </p:sp>
      <p:grpSp>
        <p:nvGrpSpPr>
          <p:cNvPr id="10" name="Group 9">
            <a:extLst>
              <a:ext uri="{FF2B5EF4-FFF2-40B4-BE49-F238E27FC236}">
                <a16:creationId xmlns:a16="http://schemas.microsoft.com/office/drawing/2014/main" id="{68B37988-AA99-4E4C-B732-9AF4BEF52DFC}"/>
              </a:ext>
            </a:extLst>
          </p:cNvPr>
          <p:cNvGrpSpPr/>
          <p:nvPr/>
        </p:nvGrpSpPr>
        <p:grpSpPr>
          <a:xfrm>
            <a:off x="10398869" y="2033080"/>
            <a:ext cx="1339693" cy="1128514"/>
            <a:chOff x="10398869" y="2033080"/>
            <a:chExt cx="1339693" cy="1128514"/>
          </a:xfrm>
        </p:grpSpPr>
        <p:sp>
          <p:nvSpPr>
            <p:cNvPr id="8" name="Freeform: Shape 7">
              <a:extLst>
                <a:ext uri="{FF2B5EF4-FFF2-40B4-BE49-F238E27FC236}">
                  <a16:creationId xmlns:a16="http://schemas.microsoft.com/office/drawing/2014/main" id="{2E92D931-084C-4C76-9BA5-B1222DDF045A}"/>
                </a:ext>
              </a:extLst>
            </p:cNvPr>
            <p:cNvSpPr/>
            <p:nvPr/>
          </p:nvSpPr>
          <p:spPr>
            <a:xfrm>
              <a:off x="10398869" y="2033080"/>
              <a:ext cx="1339693" cy="1021405"/>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Lst>
              <a:ahLst/>
              <a:cxnLst>
                <a:cxn ang="0">
                  <a:pos x="connsiteX0" y="connsiteY0"/>
                </a:cxn>
                <a:cxn ang="0">
                  <a:pos x="connsiteX1" y="connsiteY1"/>
                </a:cxn>
                <a:cxn ang="0">
                  <a:pos x="connsiteX2" y="connsiteY2"/>
                </a:cxn>
              </a:cxnLst>
              <a:rect l="l" t="t" r="r" b="b"/>
              <a:pathLst>
                <a:path w="1339693" h="1021405">
                  <a:moveTo>
                    <a:pt x="0" y="0"/>
                  </a:moveTo>
                  <a:cubicBezTo>
                    <a:pt x="466117" y="20266"/>
                    <a:pt x="1146242" y="118353"/>
                    <a:pt x="1274323" y="359923"/>
                  </a:cubicBezTo>
                  <a:cubicBezTo>
                    <a:pt x="1451042" y="611221"/>
                    <a:pt x="1241087" y="898998"/>
                    <a:pt x="982494" y="102140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9C87B2-B1FD-4697-BB72-588496D3E13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3E9A492-50CB-4734-99CF-CD0ACEA4B67D}"/>
              </a:ext>
            </a:extLst>
          </p:cNvPr>
          <p:cNvGrpSpPr/>
          <p:nvPr/>
        </p:nvGrpSpPr>
        <p:grpSpPr>
          <a:xfrm flipV="1">
            <a:off x="11076565" y="4008713"/>
            <a:ext cx="638814" cy="1099331"/>
            <a:chOff x="11206267" y="2062263"/>
            <a:chExt cx="638814" cy="1099331"/>
          </a:xfrm>
        </p:grpSpPr>
        <p:sp>
          <p:nvSpPr>
            <p:cNvPr id="12" name="Freeform: Shape 11">
              <a:extLst>
                <a:ext uri="{FF2B5EF4-FFF2-40B4-BE49-F238E27FC236}">
                  <a16:creationId xmlns:a16="http://schemas.microsoft.com/office/drawing/2014/main" id="{828B8792-FB1B-4218-8382-785594FC71E9}"/>
                </a:ext>
              </a:extLst>
            </p:cNvPr>
            <p:cNvSpPr/>
            <p:nvPr/>
          </p:nvSpPr>
          <p:spPr>
            <a:xfrm>
              <a:off x="11206267" y="2062263"/>
              <a:ext cx="638814" cy="992222"/>
            </a:xfrm>
            <a:custGeom>
              <a:avLst/>
              <a:gdLst>
                <a:gd name="connsiteX0" fmla="*/ 0 w 1200933"/>
                <a:gd name="connsiteY0" fmla="*/ 0 h 924128"/>
                <a:gd name="connsiteX1" fmla="*/ 1108953 w 1200933"/>
                <a:gd name="connsiteY1" fmla="*/ 194553 h 924128"/>
                <a:gd name="connsiteX2" fmla="*/ 1060315 w 1200933"/>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31632"/>
                <a:gd name="connsiteY0" fmla="*/ 0 h 924128"/>
                <a:gd name="connsiteX1" fmla="*/ 1274323 w 1331632"/>
                <a:gd name="connsiteY1" fmla="*/ 282102 h 924128"/>
                <a:gd name="connsiteX2" fmla="*/ 1060315 w 1331632"/>
                <a:gd name="connsiteY2" fmla="*/ 924128 h 924128"/>
                <a:gd name="connsiteX0" fmla="*/ 0 w 1322705"/>
                <a:gd name="connsiteY0" fmla="*/ 0 h 943584"/>
                <a:gd name="connsiteX1" fmla="*/ 1274323 w 1322705"/>
                <a:gd name="connsiteY1" fmla="*/ 282102 h 943584"/>
                <a:gd name="connsiteX2" fmla="*/ 982494 w 1322705"/>
                <a:gd name="connsiteY2" fmla="*/ 943584 h 943584"/>
                <a:gd name="connsiteX0" fmla="*/ 0 w 1335590"/>
                <a:gd name="connsiteY0" fmla="*/ 0 h 943584"/>
                <a:gd name="connsiteX1" fmla="*/ 1274323 w 1335590"/>
                <a:gd name="connsiteY1" fmla="*/ 282102 h 943584"/>
                <a:gd name="connsiteX2" fmla="*/ 982494 w 1335590"/>
                <a:gd name="connsiteY2" fmla="*/ 943584 h 943584"/>
                <a:gd name="connsiteX0" fmla="*/ 0 w 1339693"/>
                <a:gd name="connsiteY0" fmla="*/ 0 h 943584"/>
                <a:gd name="connsiteX1" fmla="*/ 1274323 w 1339693"/>
                <a:gd name="connsiteY1" fmla="*/ 282102 h 943584"/>
                <a:gd name="connsiteX2" fmla="*/ 982494 w 1339693"/>
                <a:gd name="connsiteY2" fmla="*/ 943584 h 943584"/>
                <a:gd name="connsiteX0" fmla="*/ 0 w 1339693"/>
                <a:gd name="connsiteY0" fmla="*/ 0 h 1021405"/>
                <a:gd name="connsiteX1" fmla="*/ 1274323 w 1339693"/>
                <a:gd name="connsiteY1" fmla="*/ 359923 h 1021405"/>
                <a:gd name="connsiteX2" fmla="*/ 982494 w 1339693"/>
                <a:gd name="connsiteY2" fmla="*/ 1021405 h 1021405"/>
                <a:gd name="connsiteX0" fmla="*/ 0 w 1826076"/>
                <a:gd name="connsiteY0" fmla="*/ 0 h 1361873"/>
                <a:gd name="connsiteX1" fmla="*/ 1760706 w 1826076"/>
                <a:gd name="connsiteY1" fmla="*/ 700391 h 1361873"/>
                <a:gd name="connsiteX2" fmla="*/ 1468877 w 1826076"/>
                <a:gd name="connsiteY2" fmla="*/ 1361873 h 1361873"/>
                <a:gd name="connsiteX0" fmla="*/ 0 w 1910240"/>
                <a:gd name="connsiteY0" fmla="*/ 0 h 1361873"/>
                <a:gd name="connsiteX1" fmla="*/ 1857983 w 1910240"/>
                <a:gd name="connsiteY1" fmla="*/ 739301 h 1361873"/>
                <a:gd name="connsiteX2" fmla="*/ 1468877 w 1910240"/>
                <a:gd name="connsiteY2" fmla="*/ 1361873 h 1361873"/>
                <a:gd name="connsiteX0" fmla="*/ 0 w 1491951"/>
                <a:gd name="connsiteY0" fmla="*/ 0 h 1070043"/>
                <a:gd name="connsiteX1" fmla="*/ 1439694 w 1491951"/>
                <a:gd name="connsiteY1" fmla="*/ 447471 h 1070043"/>
                <a:gd name="connsiteX2" fmla="*/ 1050588 w 1491951"/>
                <a:gd name="connsiteY2" fmla="*/ 1070043 h 1070043"/>
                <a:gd name="connsiteX0" fmla="*/ 0 w 1553458"/>
                <a:gd name="connsiteY0" fmla="*/ 0 h 1070043"/>
                <a:gd name="connsiteX1" fmla="*/ 1507788 w 1553458"/>
                <a:gd name="connsiteY1" fmla="*/ 583658 h 1070043"/>
                <a:gd name="connsiteX2" fmla="*/ 1050588 w 1553458"/>
                <a:gd name="connsiteY2" fmla="*/ 1070043 h 1070043"/>
                <a:gd name="connsiteX0" fmla="*/ 0 w 833611"/>
                <a:gd name="connsiteY0" fmla="*/ 0 h 1040860"/>
                <a:gd name="connsiteX1" fmla="*/ 787941 w 833611"/>
                <a:gd name="connsiteY1" fmla="*/ 554475 h 1040860"/>
                <a:gd name="connsiteX2" fmla="*/ 330741 w 833611"/>
                <a:gd name="connsiteY2" fmla="*/ 1040860 h 1040860"/>
                <a:gd name="connsiteX0" fmla="*/ 0 w 833611"/>
                <a:gd name="connsiteY0" fmla="*/ 0 h 1040860"/>
                <a:gd name="connsiteX1" fmla="*/ 787941 w 833611"/>
                <a:gd name="connsiteY1" fmla="*/ 554475 h 1040860"/>
                <a:gd name="connsiteX2" fmla="*/ 330741 w 833611"/>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794457"/>
                <a:gd name="connsiteY0" fmla="*/ 0 h 1040860"/>
                <a:gd name="connsiteX1" fmla="*/ 787941 w 794457"/>
                <a:gd name="connsiteY1" fmla="*/ 554475 h 1040860"/>
                <a:gd name="connsiteX2" fmla="*/ 330741 w 794457"/>
                <a:gd name="connsiteY2" fmla="*/ 1040860 h 1040860"/>
                <a:gd name="connsiteX0" fmla="*/ 0 w 638814"/>
                <a:gd name="connsiteY0" fmla="*/ 0 h 992222"/>
                <a:gd name="connsiteX1" fmla="*/ 632298 w 638814"/>
                <a:gd name="connsiteY1" fmla="*/ 505837 h 992222"/>
                <a:gd name="connsiteX2" fmla="*/ 175098 w 638814"/>
                <a:gd name="connsiteY2" fmla="*/ 992222 h 992222"/>
              </a:gdLst>
              <a:ahLst/>
              <a:cxnLst>
                <a:cxn ang="0">
                  <a:pos x="connsiteX0" y="connsiteY0"/>
                </a:cxn>
                <a:cxn ang="0">
                  <a:pos x="connsiteX1" y="connsiteY1"/>
                </a:cxn>
                <a:cxn ang="0">
                  <a:pos x="connsiteX2" y="connsiteY2"/>
                </a:cxn>
              </a:cxnLst>
              <a:rect l="l" t="t" r="r" b="b"/>
              <a:pathLst>
                <a:path w="638814" h="992222">
                  <a:moveTo>
                    <a:pt x="0" y="0"/>
                  </a:moveTo>
                  <a:cubicBezTo>
                    <a:pt x="466117" y="146726"/>
                    <a:pt x="582038" y="186445"/>
                    <a:pt x="632298" y="505837"/>
                  </a:cubicBezTo>
                  <a:cubicBezTo>
                    <a:pt x="682557" y="854412"/>
                    <a:pt x="433691" y="869815"/>
                    <a:pt x="175098" y="992222"/>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5936AB8-01D0-4EBA-AAB5-5241152938BC}"/>
                </a:ext>
              </a:extLst>
            </p:cNvPr>
            <p:cNvSpPr/>
            <p:nvPr/>
          </p:nvSpPr>
          <p:spPr>
            <a:xfrm rot="15077569">
              <a:off x="11240514" y="2950651"/>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Content Placeholder 2">
            <a:extLst>
              <a:ext uri="{FF2B5EF4-FFF2-40B4-BE49-F238E27FC236}">
                <a16:creationId xmlns:a16="http://schemas.microsoft.com/office/drawing/2014/main" id="{2A2CFD82-470B-491B-B680-8DB430BCDEFD}"/>
              </a:ext>
            </a:extLst>
          </p:cNvPr>
          <p:cNvSpPr txBox="1">
            <a:spLocks/>
          </p:cNvSpPr>
          <p:nvPr/>
        </p:nvSpPr>
        <p:spPr>
          <a:xfrm>
            <a:off x="7746611" y="1763527"/>
            <a:ext cx="2825074" cy="523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Establish the plot</a:t>
            </a:r>
          </a:p>
        </p:txBody>
      </p:sp>
      <p:sp>
        <p:nvSpPr>
          <p:cNvPr id="15" name="Content Placeholder 2">
            <a:extLst>
              <a:ext uri="{FF2B5EF4-FFF2-40B4-BE49-F238E27FC236}">
                <a16:creationId xmlns:a16="http://schemas.microsoft.com/office/drawing/2014/main" id="{AFC9D6C4-9505-439A-AAAB-227F5C717BA6}"/>
              </a:ext>
            </a:extLst>
          </p:cNvPr>
          <p:cNvSpPr txBox="1">
            <a:spLocks/>
          </p:cNvSpPr>
          <p:nvPr/>
        </p:nvSpPr>
        <p:spPr>
          <a:xfrm>
            <a:off x="9304079" y="5161891"/>
            <a:ext cx="2535211" cy="7567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Control x axis (set axis breaks)</a:t>
            </a:r>
          </a:p>
        </p:txBody>
      </p:sp>
      <p:grpSp>
        <p:nvGrpSpPr>
          <p:cNvPr id="18" name="Group 17">
            <a:extLst>
              <a:ext uri="{FF2B5EF4-FFF2-40B4-BE49-F238E27FC236}">
                <a16:creationId xmlns:a16="http://schemas.microsoft.com/office/drawing/2014/main" id="{2178917D-682B-41BB-B8AE-B9F640E9CCE8}"/>
              </a:ext>
            </a:extLst>
          </p:cNvPr>
          <p:cNvGrpSpPr/>
          <p:nvPr/>
        </p:nvGrpSpPr>
        <p:grpSpPr>
          <a:xfrm>
            <a:off x="7162971" y="4737262"/>
            <a:ext cx="355329" cy="757527"/>
            <a:chOff x="7162971" y="4737262"/>
            <a:chExt cx="355329" cy="757527"/>
          </a:xfrm>
        </p:grpSpPr>
        <p:sp>
          <p:nvSpPr>
            <p:cNvPr id="16" name="Freeform: Shape 15">
              <a:extLst>
                <a:ext uri="{FF2B5EF4-FFF2-40B4-BE49-F238E27FC236}">
                  <a16:creationId xmlns:a16="http://schemas.microsoft.com/office/drawing/2014/main" id="{2D01391F-70A2-400C-9F8B-5CE3D9902E7B}"/>
                </a:ext>
              </a:extLst>
            </p:cNvPr>
            <p:cNvSpPr/>
            <p:nvPr/>
          </p:nvSpPr>
          <p:spPr>
            <a:xfrm>
              <a:off x="7162971" y="4884229"/>
              <a:ext cx="257669" cy="610560"/>
            </a:xfrm>
            <a:custGeom>
              <a:avLst/>
              <a:gdLst>
                <a:gd name="connsiteX0" fmla="*/ 295224 w 295224"/>
                <a:gd name="connsiteY0" fmla="*/ 0 h 778213"/>
                <a:gd name="connsiteX1" fmla="*/ 32577 w 295224"/>
                <a:gd name="connsiteY1" fmla="*/ 408562 h 778213"/>
                <a:gd name="connsiteX2" fmla="*/ 13122 w 295224"/>
                <a:gd name="connsiteY2" fmla="*/ 778213 h 778213"/>
              </a:gdLst>
              <a:ahLst/>
              <a:cxnLst>
                <a:cxn ang="0">
                  <a:pos x="connsiteX0" y="connsiteY0"/>
                </a:cxn>
                <a:cxn ang="0">
                  <a:pos x="connsiteX1" y="connsiteY1"/>
                </a:cxn>
                <a:cxn ang="0">
                  <a:pos x="connsiteX2" y="connsiteY2"/>
                </a:cxn>
              </a:cxnLst>
              <a:rect l="l" t="t" r="r" b="b"/>
              <a:pathLst>
                <a:path w="295224" h="778213">
                  <a:moveTo>
                    <a:pt x="295224" y="0"/>
                  </a:moveTo>
                  <a:cubicBezTo>
                    <a:pt x="187409" y="139430"/>
                    <a:pt x="79594" y="278860"/>
                    <a:pt x="32577" y="408562"/>
                  </a:cubicBezTo>
                  <a:cubicBezTo>
                    <a:pt x="-14440" y="538264"/>
                    <a:pt x="-659" y="658238"/>
                    <a:pt x="13122" y="778213"/>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D57BBF3-994A-4DA6-BF70-A0359D307A9D}"/>
                </a:ext>
              </a:extLst>
            </p:cNvPr>
            <p:cNvSpPr/>
            <p:nvPr/>
          </p:nvSpPr>
          <p:spPr>
            <a:xfrm rot="6522431" flipV="1">
              <a:off x="7307356" y="4752888"/>
              <a:ext cx="226569" cy="19531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2">
            <a:extLst>
              <a:ext uri="{FF2B5EF4-FFF2-40B4-BE49-F238E27FC236}">
                <a16:creationId xmlns:a16="http://schemas.microsoft.com/office/drawing/2014/main" id="{A2AFA6E0-E0B7-44E3-9D01-06A5E1BAD127}"/>
              </a:ext>
            </a:extLst>
          </p:cNvPr>
          <p:cNvSpPr txBox="1">
            <a:spLocks/>
          </p:cNvSpPr>
          <p:nvPr/>
        </p:nvSpPr>
        <p:spPr>
          <a:xfrm>
            <a:off x="6509406" y="5480963"/>
            <a:ext cx="2743201" cy="756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Create lines</a:t>
            </a:r>
          </a:p>
        </p:txBody>
      </p:sp>
    </p:spTree>
    <p:extLst>
      <p:ext uri="{BB962C8B-B14F-4D97-AF65-F5344CB8AC3E}">
        <p14:creationId xmlns:p14="http://schemas.microsoft.com/office/powerpoint/2010/main" val="9915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
                                        </p:tgtEl>
                                        <p:attrNameLst>
                                          <p:attrName>style.color</p:attrName>
                                        </p:attrNameLst>
                                      </p:cBhvr>
                                      <p:to>
                                        <a:srgbClr val="A3A3A3"/>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60A-98B0-4C78-BE0C-309D42EC53E9}"/>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094C2C34-6CFA-4444-A09B-4D6F32FC9137}"/>
              </a:ext>
            </a:extLst>
          </p:cNvPr>
          <p:cNvSpPr>
            <a:spLocks noGrp="1"/>
          </p:cNvSpPr>
          <p:nvPr>
            <p:ph idx="1"/>
          </p:nvPr>
        </p:nvSpPr>
        <p:spPr>
          <a:xfrm>
            <a:off x="838200" y="1825625"/>
            <a:ext cx="6128657" cy="2430689"/>
          </a:xfrm>
        </p:spPr>
        <p:txBody>
          <a:bodyPr/>
          <a:lstStyle/>
          <a:p>
            <a:pPr marL="0" indent="0">
              <a:buNone/>
            </a:pPr>
            <a:r>
              <a:rPr lang="en-US" dirty="0" err="1"/>
              <a:t>ggplot</a:t>
            </a:r>
            <a:r>
              <a:rPr lang="en-US" dirty="0"/>
              <a:t>(data = sablefish, </a:t>
            </a:r>
          </a:p>
          <a:p>
            <a:pPr marL="0" indent="0">
              <a:buNone/>
            </a:pPr>
            <a:r>
              <a:rPr lang="en-US" dirty="0"/>
              <a:t>             </a:t>
            </a:r>
            <a:r>
              <a:rPr lang="en-US" dirty="0" err="1"/>
              <a:t>aes</a:t>
            </a:r>
            <a:r>
              <a:rPr lang="en-US" dirty="0"/>
              <a:t>(x=Sex, y = </a:t>
            </a:r>
            <a:r>
              <a:rPr lang="en-US" dirty="0" err="1"/>
              <a:t>Length_mm</a:t>
            </a:r>
            <a:r>
              <a:rPr lang="en-US" dirty="0"/>
              <a:t>, </a:t>
            </a:r>
          </a:p>
          <a:p>
            <a:pPr marL="0" indent="0">
              <a:buNone/>
            </a:pPr>
            <a:r>
              <a:rPr lang="en-US" dirty="0"/>
              <a:t>                    fill = Sex)) +</a:t>
            </a:r>
          </a:p>
          <a:p>
            <a:pPr marL="0" indent="0">
              <a:buNone/>
            </a:pPr>
            <a:r>
              <a:rPr lang="en-US" dirty="0"/>
              <a:t>     </a:t>
            </a:r>
            <a:r>
              <a:rPr lang="en-US" dirty="0" err="1"/>
              <a:t>geom_boxplot</a:t>
            </a:r>
            <a:r>
              <a:rPr lang="en-US" dirty="0"/>
              <a:t>()</a:t>
            </a:r>
          </a:p>
          <a:p>
            <a:endParaRPr lang="en-US" dirty="0"/>
          </a:p>
        </p:txBody>
      </p:sp>
      <p:sp>
        <p:nvSpPr>
          <p:cNvPr id="4" name="Slide Number Placeholder 3">
            <a:extLst>
              <a:ext uri="{FF2B5EF4-FFF2-40B4-BE49-F238E27FC236}">
                <a16:creationId xmlns:a16="http://schemas.microsoft.com/office/drawing/2014/main" id="{82713E07-E361-4C90-A4F0-F3B49F67FC69}"/>
              </a:ext>
            </a:extLst>
          </p:cNvPr>
          <p:cNvSpPr>
            <a:spLocks noGrp="1"/>
          </p:cNvSpPr>
          <p:nvPr>
            <p:ph type="sldNum" sz="quarter" idx="12"/>
          </p:nvPr>
        </p:nvSpPr>
        <p:spPr/>
        <p:txBody>
          <a:bodyPr/>
          <a:lstStyle/>
          <a:p>
            <a:fld id="{6D95AE55-B5F4-483D-AEFF-E8059F5502F5}" type="slidenum">
              <a:rPr lang="en-US" smtClean="0"/>
              <a:t>73</a:t>
            </a:fld>
            <a:endParaRPr lang="en-US" dirty="0"/>
          </a:p>
        </p:txBody>
      </p:sp>
      <p:grpSp>
        <p:nvGrpSpPr>
          <p:cNvPr id="9" name="Group 8">
            <a:extLst>
              <a:ext uri="{FF2B5EF4-FFF2-40B4-BE49-F238E27FC236}">
                <a16:creationId xmlns:a16="http://schemas.microsoft.com/office/drawing/2014/main" id="{A4945AEB-C1A6-4E33-9B23-6288E0EBDA37}"/>
              </a:ext>
            </a:extLst>
          </p:cNvPr>
          <p:cNvGrpSpPr/>
          <p:nvPr/>
        </p:nvGrpSpPr>
        <p:grpSpPr>
          <a:xfrm>
            <a:off x="4480255" y="1586048"/>
            <a:ext cx="3148852" cy="607228"/>
            <a:chOff x="5102519" y="1762264"/>
            <a:chExt cx="3148852" cy="607228"/>
          </a:xfrm>
        </p:grpSpPr>
        <p:sp>
          <p:nvSpPr>
            <p:cNvPr id="5" name="Freeform: Shape 4">
              <a:extLst>
                <a:ext uri="{FF2B5EF4-FFF2-40B4-BE49-F238E27FC236}">
                  <a16:creationId xmlns:a16="http://schemas.microsoft.com/office/drawing/2014/main" id="{9ED6A69A-A5F8-440B-B862-6CE7C4B4B351}"/>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F3F19CA3-62AA-4A1F-A45C-B6BBB9C0C71C}"/>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7BA4E8C-A120-43B7-B53A-9503B8A9540D}"/>
              </a:ext>
            </a:extLst>
          </p:cNvPr>
          <p:cNvGrpSpPr/>
          <p:nvPr/>
        </p:nvGrpSpPr>
        <p:grpSpPr>
          <a:xfrm rot="551400" flipV="1">
            <a:off x="4351051" y="3120013"/>
            <a:ext cx="2902658" cy="496812"/>
            <a:chOff x="5102519" y="1762264"/>
            <a:chExt cx="3148852" cy="607228"/>
          </a:xfrm>
        </p:grpSpPr>
        <p:sp>
          <p:nvSpPr>
            <p:cNvPr id="11" name="Freeform: Shape 10">
              <a:extLst>
                <a:ext uri="{FF2B5EF4-FFF2-40B4-BE49-F238E27FC236}">
                  <a16:creationId xmlns:a16="http://schemas.microsoft.com/office/drawing/2014/main" id="{657678A2-BDB4-478A-8DFB-A370AE1561E7}"/>
                </a:ext>
              </a:extLst>
            </p:cNvPr>
            <p:cNvSpPr/>
            <p:nvPr/>
          </p:nvSpPr>
          <p:spPr>
            <a:xfrm>
              <a:off x="5366656" y="1762264"/>
              <a:ext cx="2884715" cy="501964"/>
            </a:xfrm>
            <a:custGeom>
              <a:avLst/>
              <a:gdLst>
                <a:gd name="connsiteX0" fmla="*/ 0 w 2231572"/>
                <a:gd name="connsiteY0" fmla="*/ 315750 h 315750"/>
                <a:gd name="connsiteX1" fmla="*/ 968829 w 2231572"/>
                <a:gd name="connsiteY1" fmla="*/ 65 h 315750"/>
                <a:gd name="connsiteX2" fmla="*/ 2231572 w 2231572"/>
                <a:gd name="connsiteY2" fmla="*/ 293979 h 315750"/>
                <a:gd name="connsiteX0" fmla="*/ 0 w 3069772"/>
                <a:gd name="connsiteY0" fmla="*/ 315711 h 533426"/>
                <a:gd name="connsiteX1" fmla="*/ 968829 w 3069772"/>
                <a:gd name="connsiteY1" fmla="*/ 26 h 533426"/>
                <a:gd name="connsiteX2" fmla="*/ 3069772 w 3069772"/>
                <a:gd name="connsiteY2" fmla="*/ 533426 h 533426"/>
                <a:gd name="connsiteX0" fmla="*/ 0 w 2884715"/>
                <a:gd name="connsiteY0" fmla="*/ 315720 h 424578"/>
                <a:gd name="connsiteX1" fmla="*/ 968829 w 2884715"/>
                <a:gd name="connsiteY1" fmla="*/ 35 h 424578"/>
                <a:gd name="connsiteX2" fmla="*/ 2884715 w 2884715"/>
                <a:gd name="connsiteY2" fmla="*/ 424578 h 424578"/>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58 h 468116"/>
                <a:gd name="connsiteX1" fmla="*/ 1219201 w 2884715"/>
                <a:gd name="connsiteY1" fmla="*/ 30 h 468116"/>
                <a:gd name="connsiteX2" fmla="*/ 2884715 w 2884715"/>
                <a:gd name="connsiteY2" fmla="*/ 468116 h 46811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59228 h 657174"/>
                <a:gd name="connsiteX1" fmla="*/ 1219201 w 2884715"/>
                <a:gd name="connsiteY1" fmla="*/ 0 h 657174"/>
                <a:gd name="connsiteX2" fmla="*/ 2884715 w 2884715"/>
                <a:gd name="connsiteY2" fmla="*/ 468086 h 657174"/>
                <a:gd name="connsiteX0" fmla="*/ 0 w 2884715"/>
                <a:gd name="connsiteY0" fmla="*/ 359228 h 468086"/>
                <a:gd name="connsiteX1" fmla="*/ 1219201 w 2884715"/>
                <a:gd name="connsiteY1" fmla="*/ 0 h 468086"/>
                <a:gd name="connsiteX2" fmla="*/ 2884715 w 2884715"/>
                <a:gd name="connsiteY2" fmla="*/ 468086 h 468086"/>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60559 h 469417"/>
                <a:gd name="connsiteX1" fmla="*/ 1219201 w 2884715"/>
                <a:gd name="connsiteY1" fmla="*/ 1331 h 469417"/>
                <a:gd name="connsiteX2" fmla="*/ 2884715 w 2884715"/>
                <a:gd name="connsiteY2" fmla="*/ 469417 h 469417"/>
                <a:gd name="connsiteX0" fmla="*/ 0 w 2884715"/>
                <a:gd name="connsiteY0" fmla="*/ 393106 h 501964"/>
                <a:gd name="connsiteX1" fmla="*/ 1219201 w 2884715"/>
                <a:gd name="connsiteY1" fmla="*/ 1221 h 501964"/>
                <a:gd name="connsiteX2" fmla="*/ 2884715 w 2884715"/>
                <a:gd name="connsiteY2" fmla="*/ 501964 h 501964"/>
              </a:gdLst>
              <a:ahLst/>
              <a:cxnLst>
                <a:cxn ang="0">
                  <a:pos x="connsiteX0" y="connsiteY0"/>
                </a:cxn>
                <a:cxn ang="0">
                  <a:pos x="connsiteX1" y="connsiteY1"/>
                </a:cxn>
                <a:cxn ang="0">
                  <a:pos x="connsiteX2" y="connsiteY2"/>
                </a:cxn>
              </a:cxnLst>
              <a:rect l="l" t="t" r="r" b="b"/>
              <a:pathLst>
                <a:path w="2884715" h="501964">
                  <a:moveTo>
                    <a:pt x="0" y="393106"/>
                  </a:moveTo>
                  <a:cubicBezTo>
                    <a:pt x="298450" y="237077"/>
                    <a:pt x="607787" y="-16923"/>
                    <a:pt x="1219201" y="1221"/>
                  </a:cubicBezTo>
                  <a:cubicBezTo>
                    <a:pt x="1950358" y="-24179"/>
                    <a:pt x="2439308" y="353192"/>
                    <a:pt x="2884715" y="501964"/>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38381E77-1CEB-4AE6-83B8-07B963854A05}"/>
                </a:ext>
              </a:extLst>
            </p:cNvPr>
            <p:cNvSpPr/>
            <p:nvPr/>
          </p:nvSpPr>
          <p:spPr>
            <a:xfrm rot="15077569">
              <a:off x="5077492" y="2031638"/>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
            <a:extLst>
              <a:ext uri="{FF2B5EF4-FFF2-40B4-BE49-F238E27FC236}">
                <a16:creationId xmlns:a16="http://schemas.microsoft.com/office/drawing/2014/main" id="{6752B2F0-6697-4F76-8A95-51B01D5B3AA5}"/>
              </a:ext>
            </a:extLst>
          </p:cNvPr>
          <p:cNvSpPr txBox="1">
            <a:spLocks/>
          </p:cNvSpPr>
          <p:nvPr/>
        </p:nvSpPr>
        <p:spPr>
          <a:xfrm>
            <a:off x="7690300" y="1560632"/>
            <a:ext cx="3680989" cy="1346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Establish which </a:t>
            </a:r>
            <a:r>
              <a:rPr lang="en-US" dirty="0" err="1"/>
              <a:t>dataframe</a:t>
            </a:r>
            <a:r>
              <a:rPr lang="en-US" dirty="0"/>
              <a:t> to look at</a:t>
            </a:r>
          </a:p>
          <a:p>
            <a:endParaRPr lang="en-US" dirty="0"/>
          </a:p>
        </p:txBody>
      </p:sp>
      <p:sp>
        <p:nvSpPr>
          <p:cNvPr id="14" name="Content Placeholder 2">
            <a:extLst>
              <a:ext uri="{FF2B5EF4-FFF2-40B4-BE49-F238E27FC236}">
                <a16:creationId xmlns:a16="http://schemas.microsoft.com/office/drawing/2014/main" id="{9773E62C-5EFE-4AD3-A440-45B004ED48A2}"/>
              </a:ext>
            </a:extLst>
          </p:cNvPr>
          <p:cNvSpPr txBox="1">
            <a:spLocks/>
          </p:cNvSpPr>
          <p:nvPr/>
        </p:nvSpPr>
        <p:spPr>
          <a:xfrm>
            <a:off x="7312176" y="3007410"/>
            <a:ext cx="3680989" cy="1346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“Sex” should be along x-axis, with length on y. </a:t>
            </a:r>
          </a:p>
          <a:p>
            <a:pPr marL="0" indent="0">
              <a:buFont typeface="Arial" panose="020B0604020202020204" pitchFamily="34" charset="0"/>
              <a:buNone/>
            </a:pPr>
            <a:r>
              <a:rPr lang="en-US" dirty="0"/>
              <a:t>Fill the objects based on the Sex column</a:t>
            </a:r>
          </a:p>
          <a:p>
            <a:endParaRPr lang="en-US" dirty="0"/>
          </a:p>
        </p:txBody>
      </p:sp>
      <p:grpSp>
        <p:nvGrpSpPr>
          <p:cNvPr id="17" name="Group 16">
            <a:extLst>
              <a:ext uri="{FF2B5EF4-FFF2-40B4-BE49-F238E27FC236}">
                <a16:creationId xmlns:a16="http://schemas.microsoft.com/office/drawing/2014/main" id="{DB0DEB54-6D7E-4A67-BC76-82AC69BEC8D4}"/>
              </a:ext>
            </a:extLst>
          </p:cNvPr>
          <p:cNvGrpSpPr/>
          <p:nvPr/>
        </p:nvGrpSpPr>
        <p:grpSpPr>
          <a:xfrm>
            <a:off x="2979723" y="3800654"/>
            <a:ext cx="3408583" cy="1352449"/>
            <a:chOff x="2979723" y="3800654"/>
            <a:chExt cx="3408583" cy="1352449"/>
          </a:xfrm>
        </p:grpSpPr>
        <p:sp>
          <p:nvSpPr>
            <p:cNvPr id="15" name="Freeform: Shape 14">
              <a:extLst>
                <a:ext uri="{FF2B5EF4-FFF2-40B4-BE49-F238E27FC236}">
                  <a16:creationId xmlns:a16="http://schemas.microsoft.com/office/drawing/2014/main" id="{6F57B9B2-4655-42C6-BEF3-5FFEFE8CDA19}"/>
                </a:ext>
              </a:extLst>
            </p:cNvPr>
            <p:cNvSpPr/>
            <p:nvPr/>
          </p:nvSpPr>
          <p:spPr>
            <a:xfrm>
              <a:off x="3162785" y="4024227"/>
              <a:ext cx="3225521" cy="1128876"/>
            </a:xfrm>
            <a:custGeom>
              <a:avLst/>
              <a:gdLst>
                <a:gd name="connsiteX0" fmla="*/ 0 w 3225521"/>
                <a:gd name="connsiteY0" fmla="*/ 0 h 1128876"/>
                <a:gd name="connsiteX1" fmla="*/ 1597688 w 3225521"/>
                <a:gd name="connsiteY1" fmla="*/ 954593 h 1128876"/>
                <a:gd name="connsiteX2" fmla="*/ 3225521 w 3225521"/>
                <a:gd name="connsiteY2" fmla="*/ 1125415 h 1128876"/>
              </a:gdLst>
              <a:ahLst/>
              <a:cxnLst>
                <a:cxn ang="0">
                  <a:pos x="connsiteX0" y="connsiteY0"/>
                </a:cxn>
                <a:cxn ang="0">
                  <a:pos x="connsiteX1" y="connsiteY1"/>
                </a:cxn>
                <a:cxn ang="0">
                  <a:pos x="connsiteX2" y="connsiteY2"/>
                </a:cxn>
              </a:cxnLst>
              <a:rect l="l" t="t" r="r" b="b"/>
              <a:pathLst>
                <a:path w="3225521" h="1128876">
                  <a:moveTo>
                    <a:pt x="0" y="0"/>
                  </a:moveTo>
                  <a:cubicBezTo>
                    <a:pt x="530050" y="383512"/>
                    <a:pt x="1060101" y="767024"/>
                    <a:pt x="1597688" y="954593"/>
                  </a:cubicBezTo>
                  <a:cubicBezTo>
                    <a:pt x="2135275" y="1142162"/>
                    <a:pt x="2680398" y="1133788"/>
                    <a:pt x="3225521" y="1125415"/>
                  </a:cubicBezTo>
                </a:path>
              </a:pathLst>
            </a:cu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7A5729C-29E7-477B-844A-71967F0FC65D}"/>
                </a:ext>
              </a:extLst>
            </p:cNvPr>
            <p:cNvSpPr/>
            <p:nvPr/>
          </p:nvSpPr>
          <p:spPr>
            <a:xfrm rot="8765898" flipV="1">
              <a:off x="2979723" y="3800654"/>
              <a:ext cx="362881" cy="31282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225A4D7E-AF46-49A2-A6CF-E3F998B01BC3}"/>
              </a:ext>
            </a:extLst>
          </p:cNvPr>
          <p:cNvSpPr txBox="1">
            <a:spLocks/>
          </p:cNvSpPr>
          <p:nvPr/>
        </p:nvSpPr>
        <p:spPr>
          <a:xfrm>
            <a:off x="6507186" y="4897032"/>
            <a:ext cx="3680989" cy="1000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Create a boxplot!</a:t>
            </a:r>
          </a:p>
          <a:p>
            <a:endParaRPr lang="en-US" dirty="0"/>
          </a:p>
        </p:txBody>
      </p:sp>
      <p:pic>
        <p:nvPicPr>
          <p:cNvPr id="19" name="Picture 18">
            <a:extLst>
              <a:ext uri="{FF2B5EF4-FFF2-40B4-BE49-F238E27FC236}">
                <a16:creationId xmlns:a16="http://schemas.microsoft.com/office/drawing/2014/main" id="{5B85C5E0-B49E-43F8-BFE8-A400A419BC74}"/>
              </a:ext>
            </a:extLst>
          </p:cNvPr>
          <p:cNvPicPr>
            <a:picLocks noChangeAspect="1"/>
          </p:cNvPicPr>
          <p:nvPr/>
        </p:nvPicPr>
        <p:blipFill>
          <a:blip r:embed="rId2"/>
          <a:stretch>
            <a:fillRect/>
          </a:stretch>
        </p:blipFill>
        <p:spPr>
          <a:xfrm>
            <a:off x="5797836" y="1484215"/>
            <a:ext cx="6394164" cy="4722425"/>
          </a:xfrm>
          <a:prstGeom prst="rect">
            <a:avLst/>
          </a:prstGeom>
        </p:spPr>
      </p:pic>
    </p:spTree>
    <p:extLst>
      <p:ext uri="{BB962C8B-B14F-4D97-AF65-F5344CB8AC3E}">
        <p14:creationId xmlns:p14="http://schemas.microsoft.com/office/powerpoint/2010/main" val="32567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8" grpId="0"/>
      <p:bldP spid="18"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41B3-1BBA-4C6A-9C26-01D87DBCFE75}"/>
              </a:ext>
            </a:extLst>
          </p:cNvPr>
          <p:cNvSpPr>
            <a:spLocks noGrp="1"/>
          </p:cNvSpPr>
          <p:nvPr>
            <p:ph type="title"/>
          </p:nvPr>
        </p:nvSpPr>
        <p:spPr/>
        <p:txBody>
          <a:bodyPr/>
          <a:lstStyle/>
          <a:p>
            <a:r>
              <a:rPr lang="en-US" dirty="0"/>
              <a:t>Anatomy of a </a:t>
            </a:r>
            <a:r>
              <a:rPr lang="en-US" dirty="0" err="1"/>
              <a:t>ggplot</a:t>
            </a:r>
            <a:endParaRPr lang="en-US" dirty="0"/>
          </a:p>
        </p:txBody>
      </p:sp>
      <p:sp>
        <p:nvSpPr>
          <p:cNvPr id="3" name="Content Placeholder 2">
            <a:extLst>
              <a:ext uri="{FF2B5EF4-FFF2-40B4-BE49-F238E27FC236}">
                <a16:creationId xmlns:a16="http://schemas.microsoft.com/office/drawing/2014/main" id="{773E8AD7-8E95-4E0D-AE76-953C911465F4}"/>
              </a:ext>
            </a:extLst>
          </p:cNvPr>
          <p:cNvSpPr>
            <a:spLocks noGrp="1"/>
          </p:cNvSpPr>
          <p:nvPr>
            <p:ph idx="1"/>
          </p:nvPr>
        </p:nvSpPr>
        <p:spPr>
          <a:xfrm>
            <a:off x="453531" y="1825625"/>
            <a:ext cx="5257800" cy="4351338"/>
          </a:xfrm>
          <a:solidFill>
            <a:schemeClr val="bg1"/>
          </a:solidFill>
        </p:spPr>
        <p:txBody>
          <a:bodyPr>
            <a:normAutofit/>
          </a:body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A90D7D40-7CA0-4B09-887F-D325769457B5}"/>
              </a:ext>
            </a:extLst>
          </p:cNvPr>
          <p:cNvSpPr>
            <a:spLocks noGrp="1"/>
          </p:cNvSpPr>
          <p:nvPr>
            <p:ph type="sldNum" sz="quarter" idx="12"/>
          </p:nvPr>
        </p:nvSpPr>
        <p:spPr/>
        <p:txBody>
          <a:bodyPr/>
          <a:lstStyle/>
          <a:p>
            <a:fld id="{6D95AE55-B5F4-483D-AEFF-E8059F5502F5}" type="slidenum">
              <a:rPr lang="en-US" smtClean="0"/>
              <a:t>74</a:t>
            </a:fld>
            <a:endParaRPr lang="en-US"/>
          </a:p>
        </p:txBody>
      </p:sp>
      <p:pic>
        <p:nvPicPr>
          <p:cNvPr id="5" name="Picture 4">
            <a:extLst>
              <a:ext uri="{FF2B5EF4-FFF2-40B4-BE49-F238E27FC236}">
                <a16:creationId xmlns:a16="http://schemas.microsoft.com/office/drawing/2014/main" id="{86195CC3-CF0F-4508-A43C-4415D09896E3}"/>
              </a:ext>
            </a:extLst>
          </p:cNvPr>
          <p:cNvPicPr>
            <a:picLocks noChangeAspect="1"/>
          </p:cNvPicPr>
          <p:nvPr/>
        </p:nvPicPr>
        <p:blipFill>
          <a:blip r:embed="rId3"/>
          <a:stretch>
            <a:fillRect/>
          </a:stretch>
        </p:blipFill>
        <p:spPr>
          <a:xfrm>
            <a:off x="6579282" y="1770920"/>
            <a:ext cx="5159187" cy="3810330"/>
          </a:xfrm>
          <a:prstGeom prst="rect">
            <a:avLst/>
          </a:prstGeom>
        </p:spPr>
      </p:pic>
      <p:sp>
        <p:nvSpPr>
          <p:cNvPr id="6" name="Content Placeholder 2">
            <a:extLst>
              <a:ext uri="{FF2B5EF4-FFF2-40B4-BE49-F238E27FC236}">
                <a16:creationId xmlns:a16="http://schemas.microsoft.com/office/drawing/2014/main" id="{44ABF550-409D-4FE5-9680-BC377AED9193}"/>
              </a:ext>
            </a:extLst>
          </p:cNvPr>
          <p:cNvSpPr txBox="1">
            <a:spLocks/>
          </p:cNvSpPr>
          <p:nvPr/>
        </p:nvSpPr>
        <p:spPr>
          <a:xfrm>
            <a:off x="453531" y="1904633"/>
            <a:ext cx="52578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a:t>
            </a:r>
          </a:p>
          <a:p>
            <a:pPr marL="0" indent="0">
              <a:buNone/>
            </a:pPr>
            <a:endParaRPr lang="en-US" sz="2000" dirty="0" err="1">
              <a:latin typeface="Consolas" panose="020B0609020204030204" pitchFamily="49" charset="0"/>
            </a:endParaRPr>
          </a:p>
        </p:txBody>
      </p:sp>
      <p:pic>
        <p:nvPicPr>
          <p:cNvPr id="7" name="Picture 6">
            <a:extLst>
              <a:ext uri="{FF2B5EF4-FFF2-40B4-BE49-F238E27FC236}">
                <a16:creationId xmlns:a16="http://schemas.microsoft.com/office/drawing/2014/main" id="{0A71FCA9-CB21-400B-9214-22248499FA3F}"/>
              </a:ext>
            </a:extLst>
          </p:cNvPr>
          <p:cNvPicPr>
            <a:picLocks noChangeAspect="1"/>
          </p:cNvPicPr>
          <p:nvPr/>
        </p:nvPicPr>
        <p:blipFill>
          <a:blip r:embed="rId4"/>
          <a:stretch>
            <a:fillRect/>
          </a:stretch>
        </p:blipFill>
        <p:spPr>
          <a:xfrm>
            <a:off x="6579281" y="1770920"/>
            <a:ext cx="5159187" cy="3810330"/>
          </a:xfrm>
          <a:prstGeom prst="rect">
            <a:avLst/>
          </a:prstGeom>
        </p:spPr>
      </p:pic>
      <p:sp>
        <p:nvSpPr>
          <p:cNvPr id="8" name="Content Placeholder 2">
            <a:extLst>
              <a:ext uri="{FF2B5EF4-FFF2-40B4-BE49-F238E27FC236}">
                <a16:creationId xmlns:a16="http://schemas.microsoft.com/office/drawing/2014/main" id="{F8D6F20A-61B4-474D-B068-328C2578E19C}"/>
              </a:ext>
            </a:extLst>
          </p:cNvPr>
          <p:cNvSpPr txBox="1">
            <a:spLocks/>
          </p:cNvSpPr>
          <p:nvPr/>
        </p:nvSpPr>
        <p:spPr>
          <a:xfrm>
            <a:off x="453531" y="1904633"/>
            <a:ext cx="5610208"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a:t>
            </a:r>
          </a:p>
        </p:txBody>
      </p:sp>
      <p:pic>
        <p:nvPicPr>
          <p:cNvPr id="10" name="Picture 9">
            <a:extLst>
              <a:ext uri="{FF2B5EF4-FFF2-40B4-BE49-F238E27FC236}">
                <a16:creationId xmlns:a16="http://schemas.microsoft.com/office/drawing/2014/main" id="{44F2A0B4-2952-4D03-8938-ED782660FB65}"/>
              </a:ext>
            </a:extLst>
          </p:cNvPr>
          <p:cNvPicPr>
            <a:picLocks noChangeAspect="1"/>
          </p:cNvPicPr>
          <p:nvPr/>
        </p:nvPicPr>
        <p:blipFill>
          <a:blip r:embed="rId5"/>
          <a:stretch>
            <a:fillRect/>
          </a:stretch>
        </p:blipFill>
        <p:spPr>
          <a:xfrm>
            <a:off x="6579281" y="1770920"/>
            <a:ext cx="5159187" cy="3810330"/>
          </a:xfrm>
          <a:prstGeom prst="rect">
            <a:avLst/>
          </a:prstGeom>
        </p:spPr>
      </p:pic>
      <p:pic>
        <p:nvPicPr>
          <p:cNvPr id="11" name="Picture 10">
            <a:extLst>
              <a:ext uri="{FF2B5EF4-FFF2-40B4-BE49-F238E27FC236}">
                <a16:creationId xmlns:a16="http://schemas.microsoft.com/office/drawing/2014/main" id="{D75DE99F-05AB-4069-912F-DC124EA17436}"/>
              </a:ext>
            </a:extLst>
          </p:cNvPr>
          <p:cNvPicPr>
            <a:picLocks noChangeAspect="1"/>
          </p:cNvPicPr>
          <p:nvPr/>
        </p:nvPicPr>
        <p:blipFill>
          <a:blip r:embed="rId6"/>
          <a:stretch>
            <a:fillRect/>
          </a:stretch>
        </p:blipFill>
        <p:spPr>
          <a:xfrm>
            <a:off x="6480671" y="1770920"/>
            <a:ext cx="5159187" cy="3810330"/>
          </a:xfrm>
          <a:prstGeom prst="rect">
            <a:avLst/>
          </a:prstGeom>
        </p:spPr>
      </p:pic>
      <p:sp>
        <p:nvSpPr>
          <p:cNvPr id="12" name="Content Placeholder 2">
            <a:extLst>
              <a:ext uri="{FF2B5EF4-FFF2-40B4-BE49-F238E27FC236}">
                <a16:creationId xmlns:a16="http://schemas.microsoft.com/office/drawing/2014/main" id="{B257BFA0-A0F5-4836-8AEE-9C43D21F52CE}"/>
              </a:ext>
            </a:extLst>
          </p:cNvPr>
          <p:cNvSpPr txBox="1">
            <a:spLocks/>
          </p:cNvSpPr>
          <p:nvPr/>
        </p:nvSpPr>
        <p:spPr>
          <a:xfrm>
            <a:off x="453529" y="1904633"/>
            <a:ext cx="5773100" cy="4351338"/>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a:t>
            </a:r>
          </a:p>
        </p:txBody>
      </p:sp>
      <p:sp>
        <p:nvSpPr>
          <p:cNvPr id="13" name="Content Placeholder 2">
            <a:extLst>
              <a:ext uri="{FF2B5EF4-FFF2-40B4-BE49-F238E27FC236}">
                <a16:creationId xmlns:a16="http://schemas.microsoft.com/office/drawing/2014/main" id="{6019E757-75FA-4D4F-90E1-2891FEB69066}"/>
              </a:ext>
            </a:extLst>
          </p:cNvPr>
          <p:cNvSpPr txBox="1">
            <a:spLocks/>
          </p:cNvSpPr>
          <p:nvPr/>
        </p:nvSpPr>
        <p:spPr>
          <a:xfrm>
            <a:off x="453528" y="1904633"/>
            <a:ext cx="6027142" cy="4684810"/>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a:t>
            </a:r>
          </a:p>
          <a:p>
            <a:pPr marL="0" indent="0">
              <a:buNone/>
            </a:pPr>
            <a:endParaRPr lang="en-US" sz="2000" dirty="0">
              <a:latin typeface="Consolas" panose="020B0609020204030204" pitchFamily="49" charset="0"/>
            </a:endParaRPr>
          </a:p>
        </p:txBody>
      </p:sp>
      <p:pic>
        <p:nvPicPr>
          <p:cNvPr id="14" name="Picture 13">
            <a:extLst>
              <a:ext uri="{FF2B5EF4-FFF2-40B4-BE49-F238E27FC236}">
                <a16:creationId xmlns:a16="http://schemas.microsoft.com/office/drawing/2014/main" id="{FAD91EEF-1051-4643-85D0-8903932A2FAE}"/>
              </a:ext>
            </a:extLst>
          </p:cNvPr>
          <p:cNvPicPr>
            <a:picLocks noChangeAspect="1"/>
          </p:cNvPicPr>
          <p:nvPr/>
        </p:nvPicPr>
        <p:blipFill>
          <a:blip r:embed="rId7"/>
          <a:stretch>
            <a:fillRect/>
          </a:stretch>
        </p:blipFill>
        <p:spPr>
          <a:xfrm>
            <a:off x="6480670" y="1770920"/>
            <a:ext cx="5159187" cy="3810330"/>
          </a:xfrm>
          <a:prstGeom prst="rect">
            <a:avLst/>
          </a:prstGeom>
        </p:spPr>
      </p:pic>
      <p:sp>
        <p:nvSpPr>
          <p:cNvPr id="15" name="Content Placeholder 2">
            <a:extLst>
              <a:ext uri="{FF2B5EF4-FFF2-40B4-BE49-F238E27FC236}">
                <a16:creationId xmlns:a16="http://schemas.microsoft.com/office/drawing/2014/main" id="{5A12B569-6D7E-4E5E-9E80-47EA26907E91}"/>
              </a:ext>
            </a:extLst>
          </p:cNvPr>
          <p:cNvSpPr txBox="1">
            <a:spLocks/>
          </p:cNvSpPr>
          <p:nvPr/>
        </p:nvSpPr>
        <p:spPr>
          <a:xfrm>
            <a:off x="396069" y="1854102"/>
            <a:ext cx="6027142" cy="4684810"/>
          </a:xfrm>
          <a:prstGeom prst="rect">
            <a:avLst/>
          </a:prstGeom>
          <a:solidFill>
            <a:schemeClr val="bg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a:t>
            </a:r>
          </a:p>
          <a:p>
            <a:pPr marL="0" indent="0">
              <a:buNone/>
            </a:pPr>
            <a:endParaRPr lang="en-US" sz="2000" dirty="0">
              <a:latin typeface="Consolas" panose="020B0609020204030204" pitchFamily="49" charset="0"/>
            </a:endParaRPr>
          </a:p>
        </p:txBody>
      </p:sp>
      <p:pic>
        <p:nvPicPr>
          <p:cNvPr id="17" name="Picture 16">
            <a:extLst>
              <a:ext uri="{FF2B5EF4-FFF2-40B4-BE49-F238E27FC236}">
                <a16:creationId xmlns:a16="http://schemas.microsoft.com/office/drawing/2014/main" id="{87678B67-50CB-4252-AF67-B1A310A3CA50}"/>
              </a:ext>
            </a:extLst>
          </p:cNvPr>
          <p:cNvPicPr>
            <a:picLocks noChangeAspect="1"/>
          </p:cNvPicPr>
          <p:nvPr/>
        </p:nvPicPr>
        <p:blipFill>
          <a:blip r:embed="rId8"/>
          <a:stretch>
            <a:fillRect/>
          </a:stretch>
        </p:blipFill>
        <p:spPr>
          <a:xfrm>
            <a:off x="6579280" y="1770920"/>
            <a:ext cx="5159187" cy="3810330"/>
          </a:xfrm>
          <a:prstGeom prst="rect">
            <a:avLst/>
          </a:prstGeom>
        </p:spPr>
      </p:pic>
      <p:sp>
        <p:nvSpPr>
          <p:cNvPr id="18" name="Content Placeholder 2">
            <a:extLst>
              <a:ext uri="{FF2B5EF4-FFF2-40B4-BE49-F238E27FC236}">
                <a16:creationId xmlns:a16="http://schemas.microsoft.com/office/drawing/2014/main" id="{59C62002-600E-45B5-B1B0-AA07F8234FDF}"/>
              </a:ext>
            </a:extLst>
          </p:cNvPr>
          <p:cNvSpPr txBox="1">
            <a:spLocks/>
          </p:cNvSpPr>
          <p:nvPr/>
        </p:nvSpPr>
        <p:spPr>
          <a:xfrm>
            <a:off x="396069" y="1874569"/>
            <a:ext cx="6027142" cy="4846906"/>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&gt; </a:t>
            </a:r>
            <a:r>
              <a:rPr lang="en-US" sz="2000" dirty="0" err="1">
                <a:latin typeface="Consolas" panose="020B0609020204030204" pitchFamily="49" charset="0"/>
              </a:rPr>
              <a:t>ggplot</a:t>
            </a:r>
            <a:r>
              <a:rPr lang="en-US" sz="2000" dirty="0">
                <a:latin typeface="Consolas" panose="020B0609020204030204" pitchFamily="49" charset="0"/>
              </a:rPr>
              <a:t>(data = sablefish,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aes</a:t>
            </a:r>
            <a:r>
              <a:rPr lang="en-US" sz="2000" dirty="0">
                <a:latin typeface="Consolas" panose="020B0609020204030204" pitchFamily="49" charset="0"/>
              </a:rPr>
              <a:t>(x = </a:t>
            </a:r>
            <a:r>
              <a:rPr lang="en-US" sz="2000" dirty="0" err="1">
                <a:latin typeface="Consolas" panose="020B0609020204030204" pitchFamily="49" charset="0"/>
              </a:rPr>
              <a:t>Length_mm</a:t>
            </a:r>
            <a:r>
              <a:rPr lang="en-US" sz="2000" dirty="0">
                <a:latin typeface="Consolas" panose="020B0609020204030204" pitchFamily="49" charset="0"/>
              </a:rPr>
              <a:t>, </a:t>
            </a:r>
          </a:p>
          <a:p>
            <a:pPr marL="0" indent="0">
              <a:buNone/>
            </a:pPr>
            <a:r>
              <a:rPr lang="en-US" sz="2000" dirty="0">
                <a:latin typeface="Consolas" panose="020B0609020204030204" pitchFamily="49" charset="0"/>
              </a:rPr>
              <a:t>             y = </a:t>
            </a:r>
            <a:r>
              <a:rPr lang="en-US" sz="2000" dirty="0" err="1">
                <a:latin typeface="Consolas" panose="020B0609020204030204" pitchFamily="49" charset="0"/>
              </a:rPr>
              <a:t>Weight_kg</a:t>
            </a:r>
            <a:r>
              <a:rPr lang="en-US" sz="2000" dirty="0">
                <a:latin typeface="Consolas" panose="020B0609020204030204" pitchFamily="49" charset="0"/>
              </a:rPr>
              <a:t>, </a:t>
            </a:r>
          </a:p>
          <a:p>
            <a:pPr marL="0" indent="0">
              <a:buNone/>
            </a:pPr>
            <a:r>
              <a:rPr lang="en-US" sz="2000" dirty="0">
                <a:latin typeface="Consolas" panose="020B0609020204030204" pitchFamily="49" charset="0"/>
              </a:rPr>
              <a:t>             color =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geom_point</a:t>
            </a:r>
            <a:r>
              <a:rPr lang="en-US" sz="2000" dirty="0">
                <a:latin typeface="Consolas" panose="020B0609020204030204" pitchFamily="49" charset="0"/>
              </a:rPr>
              <a:t>(size = 0.9, alpha = 0.6)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scale_color_manual</a:t>
            </a:r>
            <a:r>
              <a:rPr lang="en-US" sz="2000" dirty="0">
                <a:latin typeface="Consolas" panose="020B0609020204030204" pitchFamily="49" charset="0"/>
              </a:rPr>
              <a:t>(values =</a:t>
            </a:r>
          </a:p>
          <a:p>
            <a:pPr marL="0" indent="0">
              <a:buNone/>
            </a:pPr>
            <a:r>
              <a:rPr lang="en-US" sz="2000" dirty="0">
                <a:latin typeface="Consolas" panose="020B0609020204030204" pitchFamily="49" charset="0"/>
              </a:rPr>
              <a:t>       c("orange", "</a:t>
            </a:r>
            <a:r>
              <a:rPr lang="en-US" sz="2000" dirty="0" err="1">
                <a:latin typeface="Consolas" panose="020B0609020204030204" pitchFamily="49" charset="0"/>
              </a:rPr>
              <a:t>cornflowerblue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scale_x_continuous</a:t>
            </a:r>
            <a:r>
              <a:rPr lang="en-US" sz="2000" dirty="0">
                <a:latin typeface="Consolas" panose="020B0609020204030204" pitchFamily="49" charset="0"/>
              </a:rPr>
              <a:t>(breaks = c(400,</a:t>
            </a:r>
          </a:p>
          <a:p>
            <a:pPr marL="0" indent="0">
              <a:buNone/>
            </a:pPr>
            <a:r>
              <a:rPr lang="en-US" sz="2000" dirty="0">
                <a:latin typeface="Consolas" panose="020B0609020204030204" pitchFamily="49" charset="0"/>
              </a:rPr>
              <a:t>    500, 600, 700, 800, 900, 1000, </a:t>
            </a:r>
          </a:p>
          <a:p>
            <a:pPr marL="0" indent="0">
              <a:buNone/>
            </a:pPr>
            <a:r>
              <a:rPr lang="en-US" sz="2000" dirty="0">
                <a:latin typeface="Consolas" panose="020B0609020204030204" pitchFamily="49" charset="0"/>
              </a:rPr>
              <a:t>   1100, 1200), labels = scales::comma) +</a:t>
            </a:r>
          </a:p>
          <a:p>
            <a:pPr marL="0" indent="0">
              <a:buNone/>
            </a:pPr>
            <a:r>
              <a:rPr lang="en-US" sz="2000" dirty="0">
                <a:latin typeface="Consolas" panose="020B0609020204030204" pitchFamily="49" charset="0"/>
              </a:rPr>
              <a:t> labs(x = "Length (mm)", y = "Weight(kg)",</a:t>
            </a:r>
          </a:p>
          <a:p>
            <a:pPr marL="0" indent="0">
              <a:buNone/>
            </a:pPr>
            <a:r>
              <a:rPr lang="en-US" sz="2000" dirty="0">
                <a:latin typeface="Consolas" panose="020B0609020204030204" pitchFamily="49" charset="0"/>
              </a:rPr>
              <a:t> title = "Sablefish length-weight</a:t>
            </a:r>
          </a:p>
          <a:p>
            <a:pPr marL="0" indent="0">
              <a:buNone/>
            </a:pPr>
            <a:r>
              <a:rPr lang="en-US" sz="2000" dirty="0">
                <a:latin typeface="Consolas" panose="020B0609020204030204" pitchFamily="49" charset="0"/>
              </a:rPr>
              <a:t>     relationship by sex")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theme_bw</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p:txBody>
      </p:sp>
      <p:pic>
        <p:nvPicPr>
          <p:cNvPr id="19" name="Picture 18">
            <a:extLst>
              <a:ext uri="{FF2B5EF4-FFF2-40B4-BE49-F238E27FC236}">
                <a16:creationId xmlns:a16="http://schemas.microsoft.com/office/drawing/2014/main" id="{0444C18E-B2FE-47CB-B83E-62E28CC04C5E}"/>
              </a:ext>
            </a:extLst>
          </p:cNvPr>
          <p:cNvPicPr>
            <a:picLocks noChangeAspect="1"/>
          </p:cNvPicPr>
          <p:nvPr/>
        </p:nvPicPr>
        <p:blipFill>
          <a:blip r:embed="rId9"/>
          <a:stretch>
            <a:fillRect/>
          </a:stretch>
        </p:blipFill>
        <p:spPr>
          <a:xfrm>
            <a:off x="6513325" y="1760311"/>
            <a:ext cx="5159187" cy="3810330"/>
          </a:xfrm>
          <a:prstGeom prst="rect">
            <a:avLst/>
          </a:prstGeom>
        </p:spPr>
      </p:pic>
    </p:spTree>
    <p:extLst>
      <p:ext uri="{BB962C8B-B14F-4D97-AF65-F5344CB8AC3E}">
        <p14:creationId xmlns:p14="http://schemas.microsoft.com/office/powerpoint/2010/main" val="12879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15" grpId="0" animBg="1"/>
      <p:bldP spid="1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30FE-9AAF-4CA8-90A0-9E9DE0B0BC8C}"/>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0BBBAB5-371B-444C-A646-6ECB2D6E037D}"/>
              </a:ext>
            </a:extLst>
          </p:cNvPr>
          <p:cNvSpPr>
            <a:spLocks noGrp="1"/>
          </p:cNvSpPr>
          <p:nvPr>
            <p:ph idx="1"/>
          </p:nvPr>
        </p:nvSpPr>
        <p:spPr/>
        <p:txBody>
          <a:bodyPr/>
          <a:lstStyle/>
          <a:p>
            <a:r>
              <a:rPr lang="en-US" dirty="0"/>
              <a:t>In RStudio, we’ll run through the script</a:t>
            </a:r>
          </a:p>
          <a:p>
            <a:r>
              <a:rPr lang="en-US" dirty="0"/>
              <a:t>Towards the end, let’s make it a little bit free-form. If you have a question about how to modify the plot, challenge me.</a:t>
            </a:r>
          </a:p>
        </p:txBody>
      </p:sp>
      <p:sp>
        <p:nvSpPr>
          <p:cNvPr id="4" name="Slide Number Placeholder 3">
            <a:extLst>
              <a:ext uri="{FF2B5EF4-FFF2-40B4-BE49-F238E27FC236}">
                <a16:creationId xmlns:a16="http://schemas.microsoft.com/office/drawing/2014/main" id="{9322444E-FDBC-4693-919A-E90C77F9ACBA}"/>
              </a:ext>
            </a:extLst>
          </p:cNvPr>
          <p:cNvSpPr>
            <a:spLocks noGrp="1"/>
          </p:cNvSpPr>
          <p:nvPr>
            <p:ph type="sldNum" sz="quarter" idx="12"/>
          </p:nvPr>
        </p:nvSpPr>
        <p:spPr/>
        <p:txBody>
          <a:bodyPr/>
          <a:lstStyle/>
          <a:p>
            <a:fld id="{6D95AE55-B5F4-483D-AEFF-E8059F5502F5}" type="slidenum">
              <a:rPr lang="en-US" smtClean="0"/>
              <a:t>75</a:t>
            </a:fld>
            <a:endParaRPr lang="en-US"/>
          </a:p>
        </p:txBody>
      </p:sp>
    </p:spTree>
    <p:extLst>
      <p:ext uri="{BB962C8B-B14F-4D97-AF65-F5344CB8AC3E}">
        <p14:creationId xmlns:p14="http://schemas.microsoft.com/office/powerpoint/2010/main" val="3796622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2ED5-DAB2-435B-A465-CFA0CC1B170F}"/>
              </a:ext>
            </a:extLst>
          </p:cNvPr>
          <p:cNvSpPr>
            <a:spLocks noGrp="1"/>
          </p:cNvSpPr>
          <p:nvPr>
            <p:ph type="title"/>
          </p:nvPr>
        </p:nvSpPr>
        <p:spPr/>
        <p:txBody>
          <a:bodyPr/>
          <a:lstStyle/>
          <a:p>
            <a:r>
              <a:rPr lang="en-US" sz="6000" b="1" dirty="0"/>
              <a:t>6 – Basic Analysis</a:t>
            </a:r>
            <a:endParaRPr lang="en-US" dirty="0"/>
          </a:p>
        </p:txBody>
      </p:sp>
      <p:sp>
        <p:nvSpPr>
          <p:cNvPr id="3" name="Text Placeholder 2">
            <a:extLst>
              <a:ext uri="{FF2B5EF4-FFF2-40B4-BE49-F238E27FC236}">
                <a16:creationId xmlns:a16="http://schemas.microsoft.com/office/drawing/2014/main" id="{F5EDF0B5-5782-46D6-9BA6-78CBC472DF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0770E4-372F-4D34-9F58-192BB8FC1A78}"/>
              </a:ext>
            </a:extLst>
          </p:cNvPr>
          <p:cNvSpPr>
            <a:spLocks noGrp="1"/>
          </p:cNvSpPr>
          <p:nvPr>
            <p:ph type="sldNum" sz="quarter" idx="12"/>
          </p:nvPr>
        </p:nvSpPr>
        <p:spPr/>
        <p:txBody>
          <a:bodyPr/>
          <a:lstStyle/>
          <a:p>
            <a:fld id="{6D95AE55-B5F4-483D-AEFF-E8059F5502F5}" type="slidenum">
              <a:rPr lang="en-US" smtClean="0"/>
              <a:t>76</a:t>
            </a:fld>
            <a:endParaRPr lang="en-US"/>
          </a:p>
        </p:txBody>
      </p:sp>
    </p:spTree>
    <p:extLst>
      <p:ext uri="{BB962C8B-B14F-4D97-AF65-F5344CB8AC3E}">
        <p14:creationId xmlns:p14="http://schemas.microsoft.com/office/powerpoint/2010/main" val="36609818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0C7-A92F-49A5-8C56-456A74558847}"/>
              </a:ext>
            </a:extLst>
          </p:cNvPr>
          <p:cNvSpPr>
            <a:spLocks noGrp="1"/>
          </p:cNvSpPr>
          <p:nvPr>
            <p:ph type="title"/>
          </p:nvPr>
        </p:nvSpPr>
        <p:spPr/>
        <p:txBody>
          <a:bodyPr/>
          <a:lstStyle/>
          <a:p>
            <a:r>
              <a:rPr lang="en-US" dirty="0"/>
              <a:t>table() and summary()</a:t>
            </a:r>
          </a:p>
        </p:txBody>
      </p:sp>
      <p:sp>
        <p:nvSpPr>
          <p:cNvPr id="3" name="Content Placeholder 2">
            <a:extLst>
              <a:ext uri="{FF2B5EF4-FFF2-40B4-BE49-F238E27FC236}">
                <a16:creationId xmlns:a16="http://schemas.microsoft.com/office/drawing/2014/main" id="{145710BE-E00E-4AB3-ACC3-0981648DF63B}"/>
              </a:ext>
            </a:extLst>
          </p:cNvPr>
          <p:cNvSpPr>
            <a:spLocks noGrp="1"/>
          </p:cNvSpPr>
          <p:nvPr>
            <p:ph idx="1"/>
          </p:nvPr>
        </p:nvSpPr>
        <p:spPr/>
        <p:txBody>
          <a:bodyPr/>
          <a:lstStyle/>
          <a:p>
            <a:r>
              <a:rPr lang="en-US" dirty="0"/>
              <a:t>These two functions quickly summarize </a:t>
            </a:r>
            <a:r>
              <a:rPr lang="en-US"/>
              <a:t>your data</a:t>
            </a:r>
          </a:p>
        </p:txBody>
      </p:sp>
      <p:sp>
        <p:nvSpPr>
          <p:cNvPr id="4" name="Slide Number Placeholder 3">
            <a:extLst>
              <a:ext uri="{FF2B5EF4-FFF2-40B4-BE49-F238E27FC236}">
                <a16:creationId xmlns:a16="http://schemas.microsoft.com/office/drawing/2014/main" id="{A610889C-6331-4F04-A84C-741C57EEAECB}"/>
              </a:ext>
            </a:extLst>
          </p:cNvPr>
          <p:cNvSpPr>
            <a:spLocks noGrp="1"/>
          </p:cNvSpPr>
          <p:nvPr>
            <p:ph type="sldNum" sz="quarter" idx="12"/>
          </p:nvPr>
        </p:nvSpPr>
        <p:spPr/>
        <p:txBody>
          <a:bodyPr/>
          <a:lstStyle/>
          <a:p>
            <a:fld id="{6D95AE55-B5F4-483D-AEFF-E8059F5502F5}" type="slidenum">
              <a:rPr lang="en-US" smtClean="0"/>
              <a:t>77</a:t>
            </a:fld>
            <a:endParaRPr lang="en-US"/>
          </a:p>
        </p:txBody>
      </p:sp>
    </p:spTree>
    <p:extLst>
      <p:ext uri="{BB962C8B-B14F-4D97-AF65-F5344CB8AC3E}">
        <p14:creationId xmlns:p14="http://schemas.microsoft.com/office/powerpoint/2010/main" val="610390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5183-4634-4834-A53D-FA60AAE55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A26CB-D95A-4D09-9BCE-375E0EF2498E}"/>
              </a:ext>
            </a:extLst>
          </p:cNvPr>
          <p:cNvSpPr>
            <a:spLocks noGrp="1"/>
          </p:cNvSpPr>
          <p:nvPr>
            <p:ph idx="1"/>
          </p:nvPr>
        </p:nvSpPr>
        <p:spPr/>
        <p:txBody>
          <a:bodyPr/>
          <a:lstStyle/>
          <a:p>
            <a:r>
              <a:rPr lang="en-US" dirty="0"/>
              <a:t>table()</a:t>
            </a:r>
          </a:p>
          <a:p>
            <a:r>
              <a:rPr lang="en-US" dirty="0" err="1"/>
              <a:t>group_by</a:t>
            </a:r>
            <a:r>
              <a:rPr lang="en-US" dirty="0"/>
              <a:t> %&gt;% summarize</a:t>
            </a:r>
          </a:p>
          <a:p>
            <a:r>
              <a:rPr lang="en-US" dirty="0" err="1"/>
              <a:t>lm</a:t>
            </a:r>
            <a:r>
              <a:rPr lang="en-US" dirty="0"/>
              <a:t>()</a:t>
            </a:r>
          </a:p>
          <a:p>
            <a:r>
              <a:rPr lang="en-US" dirty="0"/>
              <a:t>ANOVA</a:t>
            </a:r>
          </a:p>
          <a:p>
            <a:endParaRPr lang="en-US" dirty="0"/>
          </a:p>
          <a:p>
            <a:r>
              <a:rPr lang="en-US" dirty="0" err="1"/>
              <a:t>glm</a:t>
            </a:r>
            <a:r>
              <a:rPr lang="en-US" dirty="0"/>
              <a:t>() binomial</a:t>
            </a:r>
          </a:p>
        </p:txBody>
      </p:sp>
      <p:sp>
        <p:nvSpPr>
          <p:cNvPr id="4" name="Slide Number Placeholder 3">
            <a:extLst>
              <a:ext uri="{FF2B5EF4-FFF2-40B4-BE49-F238E27FC236}">
                <a16:creationId xmlns:a16="http://schemas.microsoft.com/office/drawing/2014/main" id="{BA61F80E-22FA-4E30-BDFD-6D014DC24BBC}"/>
              </a:ext>
            </a:extLst>
          </p:cNvPr>
          <p:cNvSpPr>
            <a:spLocks noGrp="1"/>
          </p:cNvSpPr>
          <p:nvPr>
            <p:ph type="sldNum" sz="quarter" idx="12"/>
          </p:nvPr>
        </p:nvSpPr>
        <p:spPr/>
        <p:txBody>
          <a:bodyPr/>
          <a:lstStyle/>
          <a:p>
            <a:fld id="{6D95AE55-B5F4-483D-AEFF-E8059F5502F5}" type="slidenum">
              <a:rPr lang="en-US" smtClean="0"/>
              <a:t>78</a:t>
            </a:fld>
            <a:endParaRPr lang="en-US"/>
          </a:p>
        </p:txBody>
      </p:sp>
    </p:spTree>
    <p:extLst>
      <p:ext uri="{BB962C8B-B14F-4D97-AF65-F5344CB8AC3E}">
        <p14:creationId xmlns:p14="http://schemas.microsoft.com/office/powerpoint/2010/main" val="1153129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B059-BF28-4170-A9CA-216CCEE54062}"/>
              </a:ext>
            </a:extLst>
          </p:cNvPr>
          <p:cNvSpPr>
            <a:spLocks noGrp="1"/>
          </p:cNvSpPr>
          <p:nvPr>
            <p:ph type="title"/>
          </p:nvPr>
        </p:nvSpPr>
        <p:spPr/>
        <p:txBody>
          <a:bodyPr/>
          <a:lstStyle/>
          <a:p>
            <a:r>
              <a:rPr lang="en-US" dirty="0"/>
              <a:t>7 - </a:t>
            </a:r>
            <a:r>
              <a:rPr lang="en-US" dirty="0" err="1"/>
              <a:t>Tidyverse</a:t>
            </a:r>
            <a:endParaRPr lang="en-US" dirty="0"/>
          </a:p>
        </p:txBody>
      </p:sp>
      <p:sp>
        <p:nvSpPr>
          <p:cNvPr id="3" name="Text Placeholder 2">
            <a:extLst>
              <a:ext uri="{FF2B5EF4-FFF2-40B4-BE49-F238E27FC236}">
                <a16:creationId xmlns:a16="http://schemas.microsoft.com/office/drawing/2014/main" id="{58915320-41B1-4960-A044-12A75C9D4E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0BB3C5-9F05-4ED9-8CB6-9FFC0DCEBA73}"/>
              </a:ext>
            </a:extLst>
          </p:cNvPr>
          <p:cNvSpPr>
            <a:spLocks noGrp="1"/>
          </p:cNvSpPr>
          <p:nvPr>
            <p:ph type="sldNum" sz="quarter" idx="12"/>
          </p:nvPr>
        </p:nvSpPr>
        <p:spPr/>
        <p:txBody>
          <a:bodyPr/>
          <a:lstStyle/>
          <a:p>
            <a:fld id="{6D95AE55-B5F4-483D-AEFF-E8059F5502F5}" type="slidenum">
              <a:rPr lang="en-US" smtClean="0"/>
              <a:t>79</a:t>
            </a:fld>
            <a:endParaRPr lang="en-US"/>
          </a:p>
        </p:txBody>
      </p:sp>
    </p:spTree>
    <p:extLst>
      <p:ext uri="{BB962C8B-B14F-4D97-AF65-F5344CB8AC3E}">
        <p14:creationId xmlns:p14="http://schemas.microsoft.com/office/powerpoint/2010/main" val="3533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We’ll be working in programs today: follow along in PowerPoint, follow along / self-directed RStudio, and Quizzes in a browser</a:t>
            </a:r>
          </a:p>
        </p:txBody>
      </p:sp>
      <p:pic>
        <p:nvPicPr>
          <p:cNvPr id="4" name="Picture 3">
            <a:extLst>
              <a:ext uri="{FF2B5EF4-FFF2-40B4-BE49-F238E27FC236}">
                <a16:creationId xmlns:a16="http://schemas.microsoft.com/office/drawing/2014/main" id="{B6975C50-6C4B-42C3-8CC9-49D543E682A5}"/>
              </a:ext>
            </a:extLst>
          </p:cNvPr>
          <p:cNvPicPr>
            <a:picLocks noChangeAspect="1"/>
          </p:cNvPicPr>
          <p:nvPr/>
        </p:nvPicPr>
        <p:blipFill>
          <a:blip r:embed="rId3"/>
          <a:stretch>
            <a:fillRect/>
          </a:stretch>
        </p:blipFill>
        <p:spPr>
          <a:xfrm>
            <a:off x="540511" y="3496705"/>
            <a:ext cx="3382560" cy="1902690"/>
          </a:xfrm>
          <a:prstGeom prst="rect">
            <a:avLst/>
          </a:prstGeom>
          <a:ln>
            <a:solidFill>
              <a:schemeClr val="tx1"/>
            </a:solidFill>
          </a:ln>
        </p:spPr>
      </p:pic>
      <p:sp>
        <p:nvSpPr>
          <p:cNvPr id="5" name="TextBox 4">
            <a:extLst>
              <a:ext uri="{FF2B5EF4-FFF2-40B4-BE49-F238E27FC236}">
                <a16:creationId xmlns:a16="http://schemas.microsoft.com/office/drawing/2014/main" id="{B378E9BF-B9E9-4B17-9354-6139F98EF69D}"/>
              </a:ext>
            </a:extLst>
          </p:cNvPr>
          <p:cNvSpPr txBox="1"/>
          <p:nvPr/>
        </p:nvSpPr>
        <p:spPr>
          <a:xfrm>
            <a:off x="638965" y="2991963"/>
            <a:ext cx="3185651" cy="369332"/>
          </a:xfrm>
          <a:prstGeom prst="rect">
            <a:avLst/>
          </a:prstGeom>
          <a:solidFill>
            <a:srgbClr val="CB592B"/>
          </a:solidFill>
        </p:spPr>
        <p:txBody>
          <a:bodyPr wrap="square" rtlCol="0">
            <a:spAutoFit/>
          </a:bodyPr>
          <a:lstStyle/>
          <a:p>
            <a:pPr algn="ctr"/>
            <a:r>
              <a:rPr lang="en-US" dirty="0"/>
              <a:t>Follow along in PowerPoint</a:t>
            </a:r>
          </a:p>
        </p:txBody>
      </p:sp>
      <p:sp>
        <p:nvSpPr>
          <p:cNvPr id="8" name="TextBox 7">
            <a:extLst>
              <a:ext uri="{FF2B5EF4-FFF2-40B4-BE49-F238E27FC236}">
                <a16:creationId xmlns:a16="http://schemas.microsoft.com/office/drawing/2014/main" id="{B46F8E5E-AE83-42F0-AFE8-733E9565C37F}"/>
              </a:ext>
            </a:extLst>
          </p:cNvPr>
          <p:cNvSpPr txBox="1"/>
          <p:nvPr/>
        </p:nvSpPr>
        <p:spPr>
          <a:xfrm>
            <a:off x="4684940" y="2987911"/>
            <a:ext cx="3185651" cy="369332"/>
          </a:xfrm>
          <a:prstGeom prst="rect">
            <a:avLst/>
          </a:prstGeom>
          <a:solidFill>
            <a:srgbClr val="75AADB"/>
          </a:solidFill>
        </p:spPr>
        <p:txBody>
          <a:bodyPr wrap="square" rtlCol="0">
            <a:spAutoFit/>
          </a:bodyPr>
          <a:lstStyle/>
          <a:p>
            <a:pPr algn="ctr"/>
            <a:r>
              <a:rPr lang="en-US" dirty="0"/>
              <a:t>Follow along in RStudio</a:t>
            </a:r>
          </a:p>
        </p:txBody>
      </p:sp>
      <p:sp>
        <p:nvSpPr>
          <p:cNvPr id="10" name="TextBox 9">
            <a:extLst>
              <a:ext uri="{FF2B5EF4-FFF2-40B4-BE49-F238E27FC236}">
                <a16:creationId xmlns:a16="http://schemas.microsoft.com/office/drawing/2014/main" id="{5C37DEE7-BC5B-4274-A9AE-10668AE8E8B4}"/>
              </a:ext>
            </a:extLst>
          </p:cNvPr>
          <p:cNvSpPr txBox="1"/>
          <p:nvPr/>
        </p:nvSpPr>
        <p:spPr>
          <a:xfrm>
            <a:off x="8553672" y="2987911"/>
            <a:ext cx="3185651" cy="369332"/>
          </a:xfrm>
          <a:prstGeom prst="rect">
            <a:avLst/>
          </a:prstGeom>
          <a:solidFill>
            <a:srgbClr val="38D7EC"/>
          </a:solidFill>
        </p:spPr>
        <p:txBody>
          <a:bodyPr wrap="square" rtlCol="0">
            <a:spAutoFit/>
          </a:bodyPr>
          <a:lstStyle/>
          <a:p>
            <a:pPr algn="ctr"/>
            <a:r>
              <a:rPr lang="en-US" dirty="0"/>
              <a:t>Quiz! </a:t>
            </a:r>
          </a:p>
        </p:txBody>
      </p:sp>
      <p:sp>
        <p:nvSpPr>
          <p:cNvPr id="11" name="TextBox 10">
            <a:extLst>
              <a:ext uri="{FF2B5EF4-FFF2-40B4-BE49-F238E27FC236}">
                <a16:creationId xmlns:a16="http://schemas.microsoft.com/office/drawing/2014/main" id="{7739C617-3D42-4DC6-8BE0-0C3FB5774683}"/>
              </a:ext>
            </a:extLst>
          </p:cNvPr>
          <p:cNvSpPr txBox="1"/>
          <p:nvPr/>
        </p:nvSpPr>
        <p:spPr>
          <a:xfrm>
            <a:off x="707923" y="5692877"/>
            <a:ext cx="2969342" cy="646331"/>
          </a:xfrm>
          <a:prstGeom prst="rect">
            <a:avLst/>
          </a:prstGeom>
          <a:noFill/>
        </p:spPr>
        <p:txBody>
          <a:bodyPr wrap="square" rtlCol="0">
            <a:spAutoFit/>
          </a:bodyPr>
          <a:lstStyle/>
          <a:p>
            <a:pPr algn="ctr"/>
            <a:r>
              <a:rPr lang="en-US" dirty="0"/>
              <a:t>Introduction to topic. Take notes or just follow closely</a:t>
            </a:r>
          </a:p>
        </p:txBody>
      </p:sp>
      <p:sp>
        <p:nvSpPr>
          <p:cNvPr id="13" name="TextBox 12">
            <a:extLst>
              <a:ext uri="{FF2B5EF4-FFF2-40B4-BE49-F238E27FC236}">
                <a16:creationId xmlns:a16="http://schemas.microsoft.com/office/drawing/2014/main" id="{9E1ACE64-21BD-4ACE-8504-52103E2867AA}"/>
              </a:ext>
            </a:extLst>
          </p:cNvPr>
          <p:cNvSpPr txBox="1"/>
          <p:nvPr/>
        </p:nvSpPr>
        <p:spPr>
          <a:xfrm>
            <a:off x="4584701" y="5640391"/>
            <a:ext cx="3285890" cy="923330"/>
          </a:xfrm>
          <a:prstGeom prst="rect">
            <a:avLst/>
          </a:prstGeom>
          <a:noFill/>
        </p:spPr>
        <p:txBody>
          <a:bodyPr wrap="square" rtlCol="0">
            <a:spAutoFit/>
          </a:bodyPr>
          <a:lstStyle/>
          <a:p>
            <a:pPr algn="ctr"/>
            <a:r>
              <a:rPr lang="en-US" dirty="0"/>
              <a:t>Apply knowledge, evaluate commands. (Refer back to PowerPoint if needed)</a:t>
            </a:r>
          </a:p>
        </p:txBody>
      </p:sp>
      <p:sp>
        <p:nvSpPr>
          <p:cNvPr id="15" name="TextBox 14">
            <a:extLst>
              <a:ext uri="{FF2B5EF4-FFF2-40B4-BE49-F238E27FC236}">
                <a16:creationId xmlns:a16="http://schemas.microsoft.com/office/drawing/2014/main" id="{7F90430F-38C0-482C-925C-530EEA928356}"/>
              </a:ext>
            </a:extLst>
          </p:cNvPr>
          <p:cNvSpPr txBox="1"/>
          <p:nvPr/>
        </p:nvSpPr>
        <p:spPr>
          <a:xfrm>
            <a:off x="8431178" y="5640391"/>
            <a:ext cx="3285890" cy="923330"/>
          </a:xfrm>
          <a:prstGeom prst="rect">
            <a:avLst/>
          </a:prstGeom>
          <a:noFill/>
        </p:spPr>
        <p:txBody>
          <a:bodyPr wrap="square" rtlCol="0">
            <a:spAutoFit/>
          </a:bodyPr>
          <a:lstStyle/>
          <a:p>
            <a:pPr algn="ctr"/>
            <a:r>
              <a:rPr lang="en-US" dirty="0"/>
              <a:t>Self-directed quiz. Evaluate in RStudio or in head. Ask yourself </a:t>
            </a:r>
            <a:r>
              <a:rPr lang="en-US" i="1" dirty="0"/>
              <a:t>why </a:t>
            </a:r>
            <a:r>
              <a:rPr lang="en-US" dirty="0"/>
              <a:t>you were correct.</a:t>
            </a:r>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8</a:t>
            </a:fld>
            <a:endParaRPr lang="en-US" dirty="0"/>
          </a:p>
        </p:txBody>
      </p:sp>
    </p:spTree>
    <p:extLst>
      <p:ext uri="{BB962C8B-B14F-4D97-AF65-F5344CB8AC3E}">
        <p14:creationId xmlns:p14="http://schemas.microsoft.com/office/powerpoint/2010/main" val="41190376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314B-EEFE-4D67-8B64-6B72716123FD}"/>
              </a:ext>
            </a:extLst>
          </p:cNvPr>
          <p:cNvSpPr>
            <a:spLocks noGrp="1"/>
          </p:cNvSpPr>
          <p:nvPr>
            <p:ph type="title"/>
          </p:nvPr>
        </p:nvSpPr>
        <p:spPr/>
        <p:txBody>
          <a:bodyPr/>
          <a:lstStyle/>
          <a:p>
            <a:r>
              <a:rPr lang="en-US" dirty="0"/>
              <a:t>What is the </a:t>
            </a:r>
            <a:r>
              <a:rPr lang="en-US" dirty="0" err="1"/>
              <a:t>Tidyverse</a:t>
            </a:r>
            <a:endParaRPr lang="en-US" dirty="0"/>
          </a:p>
        </p:txBody>
      </p:sp>
      <p:sp>
        <p:nvSpPr>
          <p:cNvPr id="3" name="Content Placeholder 2">
            <a:extLst>
              <a:ext uri="{FF2B5EF4-FFF2-40B4-BE49-F238E27FC236}">
                <a16:creationId xmlns:a16="http://schemas.microsoft.com/office/drawing/2014/main" id="{5CB9D23D-EA22-4D70-8931-A6EF876A2013}"/>
              </a:ext>
            </a:extLst>
          </p:cNvPr>
          <p:cNvSpPr>
            <a:spLocks noGrp="1"/>
          </p:cNvSpPr>
          <p:nvPr>
            <p:ph idx="1"/>
          </p:nvPr>
        </p:nvSpPr>
        <p:spPr>
          <a:xfrm>
            <a:off x="838200" y="1825625"/>
            <a:ext cx="10515600" cy="4808088"/>
          </a:xfrm>
        </p:spPr>
        <p:txBody>
          <a:bodyPr>
            <a:normAutofit fontScale="92500"/>
          </a:bodyPr>
          <a:lstStyle/>
          <a:p>
            <a:r>
              <a:rPr lang="en-US" dirty="0"/>
              <a:t>The </a:t>
            </a:r>
            <a:r>
              <a:rPr lang="en-US" dirty="0" err="1"/>
              <a:t>Tidyverse</a:t>
            </a:r>
            <a:r>
              <a:rPr lang="en-US" dirty="0"/>
              <a:t> is a collection of packages that extend the usefulness of R, use slightly different language syntax, and play well together</a:t>
            </a:r>
          </a:p>
          <a:p>
            <a:r>
              <a:rPr lang="en-US" dirty="0"/>
              <a:t>Some of the most common </a:t>
            </a:r>
            <a:r>
              <a:rPr lang="en-US" dirty="0" err="1"/>
              <a:t>Tidyverse</a:t>
            </a:r>
            <a:r>
              <a:rPr lang="en-US" dirty="0"/>
              <a:t> packages are:</a:t>
            </a:r>
          </a:p>
          <a:p>
            <a:pPr marL="0" indent="0">
              <a:buNone/>
            </a:pPr>
            <a:r>
              <a:rPr lang="en-US" dirty="0"/>
              <a:t>	</a:t>
            </a:r>
            <a:r>
              <a:rPr lang="en-US" b="1" dirty="0" err="1"/>
              <a:t>dplyr</a:t>
            </a:r>
            <a:r>
              <a:rPr lang="en-US" dirty="0"/>
              <a:t> – data manipulation (mutate, select, filter, </a:t>
            </a:r>
            <a:r>
              <a:rPr lang="en-US" dirty="0" err="1"/>
              <a:t>summarise</a:t>
            </a:r>
            <a:r>
              <a:rPr lang="en-US" dirty="0"/>
              <a:t>)</a:t>
            </a:r>
          </a:p>
          <a:p>
            <a:pPr marL="0" indent="0">
              <a:buNone/>
            </a:pPr>
            <a:r>
              <a:rPr lang="en-US" dirty="0"/>
              <a:t>	</a:t>
            </a:r>
            <a:r>
              <a:rPr lang="en-US" b="1" dirty="0"/>
              <a:t>ggplot2</a:t>
            </a:r>
            <a:r>
              <a:rPr lang="en-US" dirty="0"/>
              <a:t> – produce beautiful charts</a:t>
            </a:r>
          </a:p>
          <a:p>
            <a:pPr marL="0" indent="0">
              <a:buNone/>
            </a:pPr>
            <a:r>
              <a:rPr lang="en-US" dirty="0"/>
              <a:t>	</a:t>
            </a:r>
            <a:r>
              <a:rPr lang="en-US" b="1" dirty="0" err="1"/>
              <a:t>tidyr</a:t>
            </a:r>
            <a:r>
              <a:rPr lang="en-US" dirty="0"/>
              <a:t> – change data layout to one observation per row, and inverse</a:t>
            </a:r>
          </a:p>
          <a:p>
            <a:pPr marL="0" indent="0">
              <a:buNone/>
            </a:pPr>
            <a:r>
              <a:rPr lang="en-US" dirty="0"/>
              <a:t>	</a:t>
            </a:r>
            <a:r>
              <a:rPr lang="en-US" b="1" dirty="0" err="1"/>
              <a:t>tibble</a:t>
            </a:r>
            <a:r>
              <a:rPr lang="en-US" dirty="0"/>
              <a:t> – use “advanced” data frames</a:t>
            </a:r>
          </a:p>
          <a:p>
            <a:pPr marL="0" indent="0">
              <a:buNone/>
            </a:pPr>
            <a:r>
              <a:rPr lang="en-US" dirty="0"/>
              <a:t>	</a:t>
            </a:r>
            <a:r>
              <a:rPr lang="en-US" b="1" dirty="0" err="1"/>
              <a:t>readr</a:t>
            </a:r>
            <a:r>
              <a:rPr lang="en-US" dirty="0"/>
              <a:t> – fast and friendly way to read in data</a:t>
            </a:r>
          </a:p>
          <a:p>
            <a:pPr marL="0" indent="0">
              <a:buNone/>
            </a:pPr>
            <a:r>
              <a:rPr lang="en-US" dirty="0"/>
              <a:t>	</a:t>
            </a:r>
            <a:r>
              <a:rPr lang="en-US" b="1" dirty="0" err="1"/>
              <a:t>lubridate</a:t>
            </a:r>
            <a:r>
              <a:rPr lang="en-US" dirty="0"/>
              <a:t> – work with dates</a:t>
            </a:r>
          </a:p>
          <a:p>
            <a:pPr marL="0" indent="0">
              <a:buNone/>
            </a:pPr>
            <a:r>
              <a:rPr lang="en-US" dirty="0"/>
              <a:t>	And several others!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97CB39-1923-400C-AEBB-EDF728171E1A}"/>
              </a:ext>
            </a:extLst>
          </p:cNvPr>
          <p:cNvSpPr>
            <a:spLocks noGrp="1"/>
          </p:cNvSpPr>
          <p:nvPr>
            <p:ph type="sldNum" sz="quarter" idx="12"/>
          </p:nvPr>
        </p:nvSpPr>
        <p:spPr/>
        <p:txBody>
          <a:bodyPr/>
          <a:lstStyle/>
          <a:p>
            <a:fld id="{6D95AE55-B5F4-483D-AEFF-E8059F5502F5}" type="slidenum">
              <a:rPr lang="en-US" smtClean="0"/>
              <a:t>80</a:t>
            </a:fld>
            <a:endParaRPr lang="en-US"/>
          </a:p>
        </p:txBody>
      </p:sp>
    </p:spTree>
    <p:extLst>
      <p:ext uri="{BB962C8B-B14F-4D97-AF65-F5344CB8AC3E}">
        <p14:creationId xmlns:p14="http://schemas.microsoft.com/office/powerpoint/2010/main" val="11167998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3B95-D185-4429-B91F-39FCD144193B}"/>
              </a:ext>
            </a:extLst>
          </p:cNvPr>
          <p:cNvSpPr>
            <a:spLocks noGrp="1"/>
          </p:cNvSpPr>
          <p:nvPr>
            <p:ph type="title"/>
          </p:nvPr>
        </p:nvSpPr>
        <p:spPr/>
        <p:txBody>
          <a:bodyPr/>
          <a:lstStyle/>
          <a:p>
            <a:r>
              <a:rPr lang="en-US" dirty="0"/>
              <a:t>Why Should You Use the </a:t>
            </a:r>
            <a:r>
              <a:rPr lang="en-US" dirty="0" err="1"/>
              <a:t>Tidyverse</a:t>
            </a:r>
            <a:r>
              <a:rPr lang="en-US" dirty="0"/>
              <a:t>?</a:t>
            </a:r>
          </a:p>
        </p:txBody>
      </p:sp>
      <p:sp>
        <p:nvSpPr>
          <p:cNvPr id="3" name="Content Placeholder 2">
            <a:extLst>
              <a:ext uri="{FF2B5EF4-FFF2-40B4-BE49-F238E27FC236}">
                <a16:creationId xmlns:a16="http://schemas.microsoft.com/office/drawing/2014/main" id="{D6416626-DF97-46C1-9FC1-E673695FB959}"/>
              </a:ext>
            </a:extLst>
          </p:cNvPr>
          <p:cNvSpPr>
            <a:spLocks noGrp="1"/>
          </p:cNvSpPr>
          <p:nvPr>
            <p:ph idx="1"/>
          </p:nvPr>
        </p:nvSpPr>
        <p:spPr>
          <a:xfrm>
            <a:off x="838201" y="1825625"/>
            <a:ext cx="7106728" cy="4351338"/>
          </a:xfrm>
        </p:spPr>
        <p:txBody>
          <a:bodyPr>
            <a:normAutofit fontScale="92500"/>
          </a:bodyPr>
          <a:lstStyle/>
          <a:p>
            <a:r>
              <a:rPr lang="en-US" dirty="0"/>
              <a:t>It’s often simpler to read: filter(Year == 2010)</a:t>
            </a:r>
          </a:p>
          <a:p>
            <a:r>
              <a:rPr lang="en-US" dirty="0"/>
              <a:t>Forces cleaner data which will save you time later</a:t>
            </a:r>
          </a:p>
          <a:p>
            <a:r>
              <a:rPr lang="en-US" dirty="0"/>
              <a:t>Makes certain data types workable (e.g., dates)</a:t>
            </a:r>
          </a:p>
          <a:p>
            <a:r>
              <a:rPr lang="en-US" dirty="0"/>
              <a:t>More powerful features</a:t>
            </a:r>
          </a:p>
          <a:p>
            <a:r>
              <a:rPr lang="en-US" dirty="0"/>
              <a:t>Constantly updated (future of R?)</a:t>
            </a:r>
          </a:p>
          <a:p>
            <a:endParaRPr lang="en-US" dirty="0"/>
          </a:p>
          <a:p>
            <a:pPr marL="0" indent="0">
              <a:buNone/>
            </a:pPr>
            <a:r>
              <a:rPr lang="en-US" b="1" dirty="0"/>
              <a:t>Downside</a:t>
            </a:r>
          </a:p>
          <a:p>
            <a:r>
              <a:rPr lang="en-US" dirty="0"/>
              <a:t>Syntax is different and you’ll know two different ways to do same thing</a:t>
            </a:r>
          </a:p>
        </p:txBody>
      </p:sp>
      <p:sp>
        <p:nvSpPr>
          <p:cNvPr id="4" name="Slide Number Placeholder 3">
            <a:extLst>
              <a:ext uri="{FF2B5EF4-FFF2-40B4-BE49-F238E27FC236}">
                <a16:creationId xmlns:a16="http://schemas.microsoft.com/office/drawing/2014/main" id="{B9E0D9EB-6984-4B89-8137-4E08D56EEED9}"/>
              </a:ext>
            </a:extLst>
          </p:cNvPr>
          <p:cNvSpPr>
            <a:spLocks noGrp="1"/>
          </p:cNvSpPr>
          <p:nvPr>
            <p:ph type="sldNum" sz="quarter" idx="12"/>
          </p:nvPr>
        </p:nvSpPr>
        <p:spPr/>
        <p:txBody>
          <a:bodyPr/>
          <a:lstStyle/>
          <a:p>
            <a:fld id="{6D95AE55-B5F4-483D-AEFF-E8059F5502F5}" type="slidenum">
              <a:rPr lang="en-US" smtClean="0"/>
              <a:t>81</a:t>
            </a:fld>
            <a:endParaRPr lang="en-US"/>
          </a:p>
        </p:txBody>
      </p:sp>
    </p:spTree>
    <p:extLst>
      <p:ext uri="{BB962C8B-B14F-4D97-AF65-F5344CB8AC3E}">
        <p14:creationId xmlns:p14="http://schemas.microsoft.com/office/powerpoint/2010/main" val="4164308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DC4A-94DC-4E99-852C-7CC9711BE023}"/>
              </a:ext>
            </a:extLst>
          </p:cNvPr>
          <p:cNvSpPr>
            <a:spLocks noGrp="1"/>
          </p:cNvSpPr>
          <p:nvPr>
            <p:ph type="title"/>
          </p:nvPr>
        </p:nvSpPr>
        <p:spPr/>
        <p:txBody>
          <a:bodyPr/>
          <a:lstStyle/>
          <a:p>
            <a:r>
              <a:rPr lang="en-US" dirty="0" err="1"/>
              <a:t>dplyr</a:t>
            </a:r>
            <a:r>
              <a:rPr lang="en-US" dirty="0"/>
              <a:t> </a:t>
            </a:r>
          </a:p>
        </p:txBody>
      </p:sp>
      <p:sp>
        <p:nvSpPr>
          <p:cNvPr id="3" name="Content Placeholder 2">
            <a:extLst>
              <a:ext uri="{FF2B5EF4-FFF2-40B4-BE49-F238E27FC236}">
                <a16:creationId xmlns:a16="http://schemas.microsoft.com/office/drawing/2014/main" id="{CE694DC8-D612-4B2D-AE3D-1B9AD69EE4C8}"/>
              </a:ext>
            </a:extLst>
          </p:cNvPr>
          <p:cNvSpPr>
            <a:spLocks noGrp="1"/>
          </p:cNvSpPr>
          <p:nvPr>
            <p:ph idx="1"/>
          </p:nvPr>
        </p:nvSpPr>
        <p:spPr>
          <a:xfrm>
            <a:off x="838200" y="1825625"/>
            <a:ext cx="9698665" cy="3926589"/>
          </a:xfrm>
        </p:spPr>
        <p:txBody>
          <a:bodyPr/>
          <a:lstStyle/>
          <a:p>
            <a:r>
              <a:rPr lang="en-US" dirty="0"/>
              <a:t>Already learned about the “pipe” operator %&gt;% </a:t>
            </a:r>
          </a:p>
          <a:p>
            <a:r>
              <a:rPr lang="en-US" dirty="0"/>
              <a:t>Add a new column using mutate(), choose specific rows based on column values using filter(), change whether a column is included using select(), change column names using rename()</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ECE7D410-AF61-418B-B469-C657584FC244}"/>
              </a:ext>
            </a:extLst>
          </p:cNvPr>
          <p:cNvSpPr txBox="1">
            <a:spLocks/>
          </p:cNvSpPr>
          <p:nvPr/>
        </p:nvSpPr>
        <p:spPr>
          <a:xfrm>
            <a:off x="1033013" y="5869154"/>
            <a:ext cx="10125974" cy="8854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**warning** you may find code online that uses the previous version of this package called “</a:t>
            </a:r>
            <a:r>
              <a:rPr lang="en-US" sz="2400" i="1" dirty="0" err="1"/>
              <a:t>plyr</a:t>
            </a:r>
            <a:r>
              <a:rPr lang="en-US" sz="2400" i="1" dirty="0"/>
              <a:t>”. If you find a function that uses </a:t>
            </a:r>
            <a:r>
              <a:rPr lang="en-US" sz="2400" i="1" dirty="0" err="1"/>
              <a:t>plyr</a:t>
            </a:r>
            <a:r>
              <a:rPr lang="en-US" sz="2400" i="1" dirty="0"/>
              <a:t>, I highly recommend not using it if you use “</a:t>
            </a:r>
            <a:r>
              <a:rPr lang="en-US" sz="2400" i="1" dirty="0" err="1"/>
              <a:t>dplyr</a:t>
            </a:r>
            <a:r>
              <a:rPr lang="en-US" sz="2400" i="1" dirty="0"/>
              <a:t>”. The two packages can (rarely) have major issues with each other. </a:t>
            </a:r>
          </a:p>
          <a:p>
            <a:endParaRPr lang="en-US" dirty="0"/>
          </a:p>
          <a:p>
            <a:endParaRPr lang="en-US" dirty="0"/>
          </a:p>
          <a:p>
            <a:endParaRPr lang="en-US" dirty="0"/>
          </a:p>
        </p:txBody>
      </p:sp>
      <p:pic>
        <p:nvPicPr>
          <p:cNvPr id="9" name="Picture 8" descr="A picture containing computer&#10;&#10;Description automatically generated">
            <a:extLst>
              <a:ext uri="{FF2B5EF4-FFF2-40B4-BE49-F238E27FC236}">
                <a16:creationId xmlns:a16="http://schemas.microsoft.com/office/drawing/2014/main" id="{C61C46BA-EBE6-4399-BB94-0D6934924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2672" y="0"/>
            <a:ext cx="2092629" cy="2415881"/>
          </a:xfrm>
          <a:prstGeom prst="rect">
            <a:avLst/>
          </a:prstGeom>
        </p:spPr>
      </p:pic>
      <p:sp>
        <p:nvSpPr>
          <p:cNvPr id="5" name="Slide Number Placeholder 4">
            <a:extLst>
              <a:ext uri="{FF2B5EF4-FFF2-40B4-BE49-F238E27FC236}">
                <a16:creationId xmlns:a16="http://schemas.microsoft.com/office/drawing/2014/main" id="{CF34545A-E6EF-417D-B7F3-75A88B6DF259}"/>
              </a:ext>
            </a:extLst>
          </p:cNvPr>
          <p:cNvSpPr>
            <a:spLocks noGrp="1"/>
          </p:cNvSpPr>
          <p:nvPr>
            <p:ph type="sldNum" sz="quarter" idx="12"/>
          </p:nvPr>
        </p:nvSpPr>
        <p:spPr/>
        <p:txBody>
          <a:bodyPr/>
          <a:lstStyle/>
          <a:p>
            <a:fld id="{6D95AE55-B5F4-483D-AEFF-E8059F5502F5}" type="slidenum">
              <a:rPr lang="en-US" smtClean="0"/>
              <a:t>82</a:t>
            </a:fld>
            <a:endParaRPr lang="en-US"/>
          </a:p>
        </p:txBody>
      </p:sp>
    </p:spTree>
    <p:extLst>
      <p:ext uri="{BB962C8B-B14F-4D97-AF65-F5344CB8AC3E}">
        <p14:creationId xmlns:p14="http://schemas.microsoft.com/office/powerpoint/2010/main" val="9069940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B1AC-C2DC-496B-BFC1-C03C28C5027B}"/>
              </a:ext>
            </a:extLst>
          </p:cNvPr>
          <p:cNvSpPr>
            <a:spLocks noGrp="1"/>
          </p:cNvSpPr>
          <p:nvPr>
            <p:ph type="title"/>
          </p:nvPr>
        </p:nvSpPr>
        <p:spPr/>
        <p:txBody>
          <a:bodyPr/>
          <a:lstStyle/>
          <a:p>
            <a:r>
              <a:rPr lang="en-US" dirty="0"/>
              <a:t>ggplot2</a:t>
            </a:r>
          </a:p>
        </p:txBody>
      </p:sp>
      <p:sp>
        <p:nvSpPr>
          <p:cNvPr id="3" name="Content Placeholder 2">
            <a:extLst>
              <a:ext uri="{FF2B5EF4-FFF2-40B4-BE49-F238E27FC236}">
                <a16:creationId xmlns:a16="http://schemas.microsoft.com/office/drawing/2014/main" id="{1BFB3236-55B7-4122-A149-385981934546}"/>
              </a:ext>
            </a:extLst>
          </p:cNvPr>
          <p:cNvSpPr>
            <a:spLocks noGrp="1"/>
          </p:cNvSpPr>
          <p:nvPr>
            <p:ph idx="1"/>
          </p:nvPr>
        </p:nvSpPr>
        <p:spPr/>
        <p:txBody>
          <a:bodyPr/>
          <a:lstStyle/>
          <a:p>
            <a:r>
              <a:rPr lang="en-US" dirty="0"/>
              <a:t>The most popular way to plot in R</a:t>
            </a:r>
          </a:p>
          <a:p>
            <a:r>
              <a:rPr lang="en-US" dirty="0"/>
              <a:t>Uses a “grammar of graphics” which takes a bit to learn </a:t>
            </a:r>
          </a:p>
          <a:p>
            <a:r>
              <a:rPr lang="en-US" dirty="0"/>
              <a:t>The basic structure is defining the source </a:t>
            </a:r>
            <a:r>
              <a:rPr lang="en-US" dirty="0" err="1"/>
              <a:t>dataframe</a:t>
            </a:r>
            <a:r>
              <a:rPr lang="en-US" dirty="0"/>
              <a:t>, the aesthetics (variables for x axis (&amp; y axis), variables for color/shape, </a:t>
            </a:r>
            <a:r>
              <a:rPr lang="en-US" dirty="0" err="1"/>
              <a:t>etc</a:t>
            </a:r>
            <a:r>
              <a:rPr lang="en-US" dirty="0"/>
              <a:t>), and then a call to what type of plot you’re making (points, lines, histogram, </a:t>
            </a:r>
            <a:r>
              <a:rPr lang="en-US" dirty="0" err="1"/>
              <a:t>etc</a:t>
            </a:r>
            <a:r>
              <a:rPr lang="en-US" dirty="0"/>
              <a:t>)</a:t>
            </a:r>
          </a:p>
          <a:p>
            <a:r>
              <a:rPr lang="en-US" dirty="0"/>
              <a:t>Strings together commands using “+” between the lines</a:t>
            </a:r>
          </a:p>
        </p:txBody>
      </p:sp>
      <p:pic>
        <p:nvPicPr>
          <p:cNvPr id="5" name="Picture 4" descr="A picture containing clock&#10;&#10;Description automatically generated">
            <a:extLst>
              <a:ext uri="{FF2B5EF4-FFF2-40B4-BE49-F238E27FC236}">
                <a16:creationId xmlns:a16="http://schemas.microsoft.com/office/drawing/2014/main" id="{77CAE2B0-3788-41AA-8B59-DBE220C0B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761" y="0"/>
            <a:ext cx="2027239" cy="2349796"/>
          </a:xfrm>
          <a:prstGeom prst="rect">
            <a:avLst/>
          </a:prstGeom>
        </p:spPr>
      </p:pic>
      <p:sp>
        <p:nvSpPr>
          <p:cNvPr id="4" name="Slide Number Placeholder 3">
            <a:extLst>
              <a:ext uri="{FF2B5EF4-FFF2-40B4-BE49-F238E27FC236}">
                <a16:creationId xmlns:a16="http://schemas.microsoft.com/office/drawing/2014/main" id="{898F6A5A-4F49-4E08-A2CA-6BB6B9E1B56D}"/>
              </a:ext>
            </a:extLst>
          </p:cNvPr>
          <p:cNvSpPr>
            <a:spLocks noGrp="1"/>
          </p:cNvSpPr>
          <p:nvPr>
            <p:ph type="sldNum" sz="quarter" idx="12"/>
          </p:nvPr>
        </p:nvSpPr>
        <p:spPr/>
        <p:txBody>
          <a:bodyPr/>
          <a:lstStyle/>
          <a:p>
            <a:fld id="{6D95AE55-B5F4-483D-AEFF-E8059F5502F5}" type="slidenum">
              <a:rPr lang="en-US" smtClean="0"/>
              <a:t>83</a:t>
            </a:fld>
            <a:endParaRPr lang="en-US"/>
          </a:p>
        </p:txBody>
      </p:sp>
    </p:spTree>
    <p:extLst>
      <p:ext uri="{BB962C8B-B14F-4D97-AF65-F5344CB8AC3E}">
        <p14:creationId xmlns:p14="http://schemas.microsoft.com/office/powerpoint/2010/main" val="6125550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lubridate</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B7F093EA-B24E-43D5-8F84-FCD3C734E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4093" y="-1"/>
            <a:ext cx="2038117" cy="2360604"/>
          </a:xfrm>
        </p:spPr>
      </p:pic>
      <p:sp>
        <p:nvSpPr>
          <p:cNvPr id="3" name="Slide Number Placeholder 2">
            <a:extLst>
              <a:ext uri="{FF2B5EF4-FFF2-40B4-BE49-F238E27FC236}">
                <a16:creationId xmlns:a16="http://schemas.microsoft.com/office/drawing/2014/main" id="{B2A11CF5-351A-4A1D-84AD-DC4A2A51CC4F}"/>
              </a:ext>
            </a:extLst>
          </p:cNvPr>
          <p:cNvSpPr>
            <a:spLocks noGrp="1"/>
          </p:cNvSpPr>
          <p:nvPr>
            <p:ph type="sldNum" sz="quarter" idx="12"/>
          </p:nvPr>
        </p:nvSpPr>
        <p:spPr/>
        <p:txBody>
          <a:bodyPr/>
          <a:lstStyle/>
          <a:p>
            <a:fld id="{6D95AE55-B5F4-483D-AEFF-E8059F5502F5}" type="slidenum">
              <a:rPr lang="en-US" smtClean="0"/>
              <a:t>84</a:t>
            </a:fld>
            <a:endParaRPr lang="en-US"/>
          </a:p>
        </p:txBody>
      </p:sp>
      <p:sp>
        <p:nvSpPr>
          <p:cNvPr id="6" name="Content Placeholder 2">
            <a:extLst>
              <a:ext uri="{FF2B5EF4-FFF2-40B4-BE49-F238E27FC236}">
                <a16:creationId xmlns:a16="http://schemas.microsoft.com/office/drawing/2014/main" id="{3D63FC5D-7548-4A97-9601-F1687BA055F4}"/>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Dates are probably the most difficult thing to deal with when starting out in R.</a:t>
            </a:r>
          </a:p>
          <a:p>
            <a:r>
              <a:rPr lang="en-US" dirty="0" err="1"/>
              <a:t>lubridate</a:t>
            </a:r>
            <a:r>
              <a:rPr lang="en-US" dirty="0"/>
              <a:t> provides a better interface; can easily convert between date formats, subtract time periods, calc day of year, etc. </a:t>
            </a:r>
          </a:p>
          <a:p>
            <a:endParaRPr lang="en-US" dirty="0"/>
          </a:p>
          <a:p>
            <a:r>
              <a:rPr lang="en-US" dirty="0"/>
              <a:t>For “11/12/2020”, what is that month? Are you sure?</a:t>
            </a:r>
          </a:p>
          <a:p>
            <a:r>
              <a:rPr lang="en-US" dirty="0"/>
              <a:t>Use following code as a template when in doubt:</a:t>
            </a:r>
          </a:p>
          <a:p>
            <a:pPr marL="568325" indent="0">
              <a:buNone/>
            </a:pPr>
            <a:r>
              <a:rPr lang="en-US" sz="2400" dirty="0">
                <a:latin typeface="Consolas" panose="020B0609020204030204" pitchFamily="49" charset="0"/>
              </a:rPr>
              <a:t>mutate(</a:t>
            </a:r>
            <a:r>
              <a:rPr lang="en-US" sz="2400" dirty="0" err="1">
                <a:latin typeface="Consolas" panose="020B0609020204030204" pitchFamily="49" charset="0"/>
              </a:rPr>
              <a:t>newdate</a:t>
            </a:r>
            <a:r>
              <a:rPr lang="en-US" sz="2400" dirty="0">
                <a:latin typeface="Consolas" panose="020B0609020204030204" pitchFamily="49" charset="0"/>
              </a:rPr>
              <a:t> = </a:t>
            </a:r>
            <a:r>
              <a:rPr lang="en-US" sz="2400" dirty="0" err="1">
                <a:latin typeface="Consolas" panose="020B0609020204030204" pitchFamily="49" charset="0"/>
              </a:rPr>
              <a:t>ymd</a:t>
            </a:r>
            <a:r>
              <a:rPr lang="en-US" sz="2400" dirty="0">
                <a:latin typeface="Consolas" panose="020B0609020204030204" pitchFamily="49" charset="0"/>
              </a:rPr>
              <a:t>(</a:t>
            </a:r>
            <a:r>
              <a:rPr lang="en-US" sz="2400" dirty="0" err="1">
                <a:latin typeface="Consolas" panose="020B0609020204030204" pitchFamily="49" charset="0"/>
              </a:rPr>
              <a:t>as.POSIXct</a:t>
            </a:r>
            <a:r>
              <a:rPr lang="en-US" sz="2400" dirty="0">
                <a:latin typeface="Consolas" panose="020B0609020204030204" pitchFamily="49" charset="0"/>
              </a:rPr>
              <a:t>(</a:t>
            </a:r>
            <a:r>
              <a:rPr lang="en-US" sz="2400" dirty="0" err="1">
                <a:latin typeface="Consolas" panose="020B0609020204030204" pitchFamily="49" charset="0"/>
              </a:rPr>
              <a:t>olddate</a:t>
            </a:r>
            <a:r>
              <a:rPr lang="en-US" sz="2400" dirty="0">
                <a:latin typeface="Consolas" panose="020B0609020204030204" pitchFamily="49" charset="0"/>
              </a:rPr>
              <a:t>, format = "%m/%d/%Y", </a:t>
            </a:r>
            <a:r>
              <a:rPr lang="en-US" sz="2400" dirty="0" err="1">
                <a:latin typeface="Consolas" panose="020B0609020204030204" pitchFamily="49" charset="0"/>
              </a:rPr>
              <a:t>tz</a:t>
            </a:r>
            <a:r>
              <a:rPr lang="en-US" sz="2400" dirty="0">
                <a:latin typeface="Consolas" panose="020B0609020204030204" pitchFamily="49" charset="0"/>
              </a:rPr>
              <a:t> = "US/Alaska"))</a:t>
            </a:r>
          </a:p>
          <a:p>
            <a:endParaRPr lang="en-US" dirty="0"/>
          </a:p>
        </p:txBody>
      </p:sp>
    </p:spTree>
    <p:extLst>
      <p:ext uri="{BB962C8B-B14F-4D97-AF65-F5344CB8AC3E}">
        <p14:creationId xmlns:p14="http://schemas.microsoft.com/office/powerpoint/2010/main" val="170455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450-0A86-4145-A882-CDDE02BB8F6D}"/>
              </a:ext>
            </a:extLst>
          </p:cNvPr>
          <p:cNvSpPr>
            <a:spLocks noGrp="1"/>
          </p:cNvSpPr>
          <p:nvPr>
            <p:ph type="title"/>
          </p:nvPr>
        </p:nvSpPr>
        <p:spPr/>
        <p:txBody>
          <a:bodyPr/>
          <a:lstStyle/>
          <a:p>
            <a:r>
              <a:rPr lang="en-US" dirty="0" err="1"/>
              <a:t>tidyr</a:t>
            </a:r>
            <a:r>
              <a:rPr lang="en-US" dirty="0"/>
              <a:t> </a:t>
            </a:r>
          </a:p>
        </p:txBody>
      </p:sp>
      <p:pic>
        <p:nvPicPr>
          <p:cNvPr id="5" name="Content Placeholder 4" descr="A close up of a sign&#10;&#10;Description automatically generated">
            <a:extLst>
              <a:ext uri="{FF2B5EF4-FFF2-40B4-BE49-F238E27FC236}">
                <a16:creationId xmlns:a16="http://schemas.microsoft.com/office/drawing/2014/main" id="{6F67AF35-2B7A-4C55-96B1-13783FD83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73934" y="0"/>
            <a:ext cx="2018066" cy="2339163"/>
          </a:xfrm>
        </p:spPr>
      </p:pic>
      <p:sp>
        <p:nvSpPr>
          <p:cNvPr id="3" name="Slide Number Placeholder 2">
            <a:extLst>
              <a:ext uri="{FF2B5EF4-FFF2-40B4-BE49-F238E27FC236}">
                <a16:creationId xmlns:a16="http://schemas.microsoft.com/office/drawing/2014/main" id="{9E8BBF7F-3148-4076-B0EC-61F0E3D8B479}"/>
              </a:ext>
            </a:extLst>
          </p:cNvPr>
          <p:cNvSpPr>
            <a:spLocks noGrp="1"/>
          </p:cNvSpPr>
          <p:nvPr>
            <p:ph type="sldNum" sz="quarter" idx="12"/>
          </p:nvPr>
        </p:nvSpPr>
        <p:spPr/>
        <p:txBody>
          <a:bodyPr/>
          <a:lstStyle/>
          <a:p>
            <a:fld id="{6D95AE55-B5F4-483D-AEFF-E8059F5502F5}" type="slidenum">
              <a:rPr lang="en-US" smtClean="0"/>
              <a:t>85</a:t>
            </a:fld>
            <a:endParaRPr lang="en-US"/>
          </a:p>
        </p:txBody>
      </p:sp>
      <p:sp>
        <p:nvSpPr>
          <p:cNvPr id="4" name="Content Placeholder 2">
            <a:extLst>
              <a:ext uri="{FF2B5EF4-FFF2-40B4-BE49-F238E27FC236}">
                <a16:creationId xmlns:a16="http://schemas.microsoft.com/office/drawing/2014/main" id="{68344952-B3FE-4B10-8855-A1EEA3C51529}"/>
              </a:ext>
            </a:extLst>
          </p:cNvPr>
          <p:cNvSpPr txBox="1">
            <a:spLocks/>
          </p:cNvSpPr>
          <p:nvPr/>
        </p:nvSpPr>
        <p:spPr>
          <a:xfrm>
            <a:off x="838200" y="1825625"/>
            <a:ext cx="99135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tidyr</a:t>
            </a:r>
            <a:r>
              <a:rPr lang="en-US" dirty="0"/>
              <a:t> is a package whose main functions help to turn “wide” data into “long” data and vice-versa</a:t>
            </a:r>
          </a:p>
          <a:p>
            <a:r>
              <a:rPr lang="en-US" dirty="0" err="1"/>
              <a:t>pivot_wider</a:t>
            </a:r>
            <a:r>
              <a:rPr lang="en-US" dirty="0"/>
              <a:t>() and </a:t>
            </a:r>
            <a:r>
              <a:rPr lang="en-US" dirty="0" err="1"/>
              <a:t>pivot_longer</a:t>
            </a:r>
            <a:r>
              <a:rPr lang="en-US" dirty="0"/>
              <a:t>()</a:t>
            </a:r>
          </a:p>
          <a:p>
            <a:r>
              <a:rPr lang="en-US" dirty="0"/>
              <a:t>When possible, keep data in long format</a:t>
            </a:r>
          </a:p>
        </p:txBody>
      </p:sp>
    </p:spTree>
    <p:extLst>
      <p:ext uri="{BB962C8B-B14F-4D97-AF65-F5344CB8AC3E}">
        <p14:creationId xmlns:p14="http://schemas.microsoft.com/office/powerpoint/2010/main" val="86779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CDB9-DB4F-44E0-AD19-2418B509A330}"/>
              </a:ext>
            </a:extLst>
          </p:cNvPr>
          <p:cNvSpPr>
            <a:spLocks noGrp="1"/>
          </p:cNvSpPr>
          <p:nvPr>
            <p:ph type="title"/>
          </p:nvPr>
        </p:nvSpPr>
        <p:spPr/>
        <p:txBody>
          <a:bodyPr/>
          <a:lstStyle/>
          <a:p>
            <a:r>
              <a:rPr lang="en-US" dirty="0"/>
              <a:t>Motivating Examples</a:t>
            </a:r>
          </a:p>
        </p:txBody>
      </p:sp>
      <p:sp>
        <p:nvSpPr>
          <p:cNvPr id="3" name="Content Placeholder 2">
            <a:extLst>
              <a:ext uri="{FF2B5EF4-FFF2-40B4-BE49-F238E27FC236}">
                <a16:creationId xmlns:a16="http://schemas.microsoft.com/office/drawing/2014/main" id="{A600B12A-DDDA-4A6F-ABC1-54264A07B26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FF3391A-8FD3-41CB-903F-31532753525B}"/>
              </a:ext>
            </a:extLst>
          </p:cNvPr>
          <p:cNvSpPr>
            <a:spLocks noGrp="1"/>
          </p:cNvSpPr>
          <p:nvPr>
            <p:ph type="sldNum" sz="quarter" idx="12"/>
          </p:nvPr>
        </p:nvSpPr>
        <p:spPr/>
        <p:txBody>
          <a:bodyPr/>
          <a:lstStyle/>
          <a:p>
            <a:fld id="{6D95AE55-B5F4-483D-AEFF-E8059F5502F5}" type="slidenum">
              <a:rPr lang="en-US" smtClean="0"/>
              <a:t>86</a:t>
            </a:fld>
            <a:endParaRPr lang="en-US"/>
          </a:p>
        </p:txBody>
      </p:sp>
    </p:spTree>
    <p:extLst>
      <p:ext uri="{BB962C8B-B14F-4D97-AF65-F5344CB8AC3E}">
        <p14:creationId xmlns:p14="http://schemas.microsoft.com/office/powerpoint/2010/main" val="2614881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1FF3-2872-4C1B-A1EF-A293C48FD53C}"/>
              </a:ext>
            </a:extLst>
          </p:cNvPr>
          <p:cNvSpPr>
            <a:spLocks noGrp="1"/>
          </p:cNvSpPr>
          <p:nvPr>
            <p:ph type="title"/>
          </p:nvPr>
        </p:nvSpPr>
        <p:spPr/>
        <p:txBody>
          <a:bodyPr/>
          <a:lstStyle/>
          <a:p>
            <a:r>
              <a:rPr lang="en-US" dirty="0"/>
              <a:t>Project</a:t>
            </a:r>
          </a:p>
        </p:txBody>
      </p:sp>
      <p:sp>
        <p:nvSpPr>
          <p:cNvPr id="3" name="Text Placeholder 2">
            <a:extLst>
              <a:ext uri="{FF2B5EF4-FFF2-40B4-BE49-F238E27FC236}">
                <a16:creationId xmlns:a16="http://schemas.microsoft.com/office/drawing/2014/main" id="{667875EE-2A83-474B-A874-5A81ABD5D1F0}"/>
              </a:ext>
            </a:extLst>
          </p:cNvPr>
          <p:cNvSpPr>
            <a:spLocks noGrp="1"/>
          </p:cNvSpPr>
          <p:nvPr>
            <p:ph type="body" idx="1"/>
          </p:nvPr>
        </p:nvSpPr>
        <p:spPr/>
        <p:txBody>
          <a:bodyPr/>
          <a:lstStyle/>
          <a:p>
            <a:r>
              <a:rPr lang="en-US" dirty="0"/>
              <a:t>Use any dataset provided to create a visualization</a:t>
            </a:r>
          </a:p>
        </p:txBody>
      </p:sp>
      <p:sp>
        <p:nvSpPr>
          <p:cNvPr id="4" name="Slide Number Placeholder 3">
            <a:extLst>
              <a:ext uri="{FF2B5EF4-FFF2-40B4-BE49-F238E27FC236}">
                <a16:creationId xmlns:a16="http://schemas.microsoft.com/office/drawing/2014/main" id="{C357507C-6440-417D-8C6A-AEF1303BE6D1}"/>
              </a:ext>
            </a:extLst>
          </p:cNvPr>
          <p:cNvSpPr>
            <a:spLocks noGrp="1"/>
          </p:cNvSpPr>
          <p:nvPr>
            <p:ph type="sldNum" sz="quarter" idx="12"/>
          </p:nvPr>
        </p:nvSpPr>
        <p:spPr/>
        <p:txBody>
          <a:bodyPr/>
          <a:lstStyle/>
          <a:p>
            <a:fld id="{6D95AE55-B5F4-483D-AEFF-E8059F5502F5}" type="slidenum">
              <a:rPr lang="en-US" smtClean="0"/>
              <a:t>87</a:t>
            </a:fld>
            <a:endParaRPr lang="en-US"/>
          </a:p>
        </p:txBody>
      </p:sp>
    </p:spTree>
    <p:extLst>
      <p:ext uri="{BB962C8B-B14F-4D97-AF65-F5344CB8AC3E}">
        <p14:creationId xmlns:p14="http://schemas.microsoft.com/office/powerpoint/2010/main" val="25933773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207B-C7C2-42A3-BD27-4F9935843905}"/>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154BA05-0339-44D4-821A-C40D000B5A16}"/>
              </a:ext>
            </a:extLst>
          </p:cNvPr>
          <p:cNvSpPr>
            <a:spLocks noGrp="1"/>
          </p:cNvSpPr>
          <p:nvPr>
            <p:ph idx="1"/>
          </p:nvPr>
        </p:nvSpPr>
        <p:spPr>
          <a:xfrm>
            <a:off x="838200" y="1825625"/>
            <a:ext cx="10515600" cy="3871790"/>
          </a:xfrm>
        </p:spPr>
        <p:txBody>
          <a:bodyPr/>
          <a:lstStyle/>
          <a:p>
            <a:pPr marL="0" indent="0">
              <a:buNone/>
            </a:pPr>
            <a:r>
              <a:rPr lang="en-US" dirty="0"/>
              <a:t>Over the next hour, create a script that does the following:</a:t>
            </a:r>
          </a:p>
          <a:p>
            <a:r>
              <a:rPr lang="en-US" dirty="0"/>
              <a:t>Imports one of the provided datasets (your choice)</a:t>
            </a:r>
          </a:p>
          <a:p>
            <a:r>
              <a:rPr lang="en-US" dirty="0"/>
              <a:t>Loads needed libraries</a:t>
            </a:r>
          </a:p>
          <a:p>
            <a:r>
              <a:rPr lang="en-US" dirty="0"/>
              <a:t>Filters to a specific subset of data</a:t>
            </a:r>
          </a:p>
          <a:p>
            <a:r>
              <a:rPr lang="en-US" dirty="0"/>
              <a:t>Using </a:t>
            </a:r>
            <a:r>
              <a:rPr lang="en-US" dirty="0" err="1"/>
              <a:t>ggplot</a:t>
            </a:r>
            <a:r>
              <a:rPr lang="en-US" dirty="0"/>
              <a:t>, visualize some aspect of the data</a:t>
            </a:r>
          </a:p>
          <a:p>
            <a:pPr marL="0" indent="0">
              <a:buNone/>
            </a:pPr>
            <a:endParaRPr lang="en-US" dirty="0"/>
          </a:p>
          <a:p>
            <a:pPr marL="0" indent="0">
              <a:buNone/>
            </a:pPr>
            <a:r>
              <a:rPr lang="en-US" dirty="0"/>
              <a:t>Email me your plot!</a:t>
            </a:r>
          </a:p>
          <a:p>
            <a:endParaRPr lang="en-US" dirty="0"/>
          </a:p>
        </p:txBody>
      </p:sp>
      <p:sp>
        <p:nvSpPr>
          <p:cNvPr id="4" name="Slide Number Placeholder 3">
            <a:extLst>
              <a:ext uri="{FF2B5EF4-FFF2-40B4-BE49-F238E27FC236}">
                <a16:creationId xmlns:a16="http://schemas.microsoft.com/office/drawing/2014/main" id="{4319EED3-6FE2-48D2-9B59-F33517B852AA}"/>
              </a:ext>
            </a:extLst>
          </p:cNvPr>
          <p:cNvSpPr>
            <a:spLocks noGrp="1"/>
          </p:cNvSpPr>
          <p:nvPr>
            <p:ph type="sldNum" sz="quarter" idx="12"/>
          </p:nvPr>
        </p:nvSpPr>
        <p:spPr/>
        <p:txBody>
          <a:bodyPr/>
          <a:lstStyle/>
          <a:p>
            <a:fld id="{6D95AE55-B5F4-483D-AEFF-E8059F5502F5}" type="slidenum">
              <a:rPr lang="en-US" smtClean="0"/>
              <a:t>88</a:t>
            </a:fld>
            <a:endParaRPr lang="en-US"/>
          </a:p>
        </p:txBody>
      </p:sp>
      <p:sp>
        <p:nvSpPr>
          <p:cNvPr id="5" name="TextBox 4">
            <a:extLst>
              <a:ext uri="{FF2B5EF4-FFF2-40B4-BE49-F238E27FC236}">
                <a16:creationId xmlns:a16="http://schemas.microsoft.com/office/drawing/2014/main" id="{D9096A12-551B-4C40-9350-E731815EE30A}"/>
              </a:ext>
            </a:extLst>
          </p:cNvPr>
          <p:cNvSpPr txBox="1"/>
          <p:nvPr/>
        </p:nvSpPr>
        <p:spPr>
          <a:xfrm>
            <a:off x="838200" y="5473005"/>
            <a:ext cx="5904244" cy="954107"/>
          </a:xfrm>
          <a:prstGeom prst="rect">
            <a:avLst/>
          </a:prstGeom>
          <a:noFill/>
        </p:spPr>
        <p:txBody>
          <a:bodyPr wrap="square" rtlCol="0">
            <a:spAutoFit/>
          </a:bodyPr>
          <a:lstStyle/>
          <a:p>
            <a:r>
              <a:rPr lang="en-US" sz="2800" b="1" dirty="0"/>
              <a:t>Remember! It’s OK to Google how to do something. I do it for EVERY script </a:t>
            </a:r>
          </a:p>
        </p:txBody>
      </p:sp>
    </p:spTree>
    <p:extLst>
      <p:ext uri="{BB962C8B-B14F-4D97-AF65-F5344CB8AC3E}">
        <p14:creationId xmlns:p14="http://schemas.microsoft.com/office/powerpoint/2010/main" val="336300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2A94-63C6-4C13-A440-F792CAD2DF4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21DB6B3-A990-42DF-8919-4E8A2B72DE47}"/>
              </a:ext>
            </a:extLst>
          </p:cNvPr>
          <p:cNvSpPr>
            <a:spLocks noGrp="1"/>
          </p:cNvSpPr>
          <p:nvPr>
            <p:ph idx="1"/>
          </p:nvPr>
        </p:nvSpPr>
        <p:spPr/>
        <p:txBody>
          <a:bodyPr/>
          <a:lstStyle/>
          <a:p>
            <a:r>
              <a:rPr lang="en-US" dirty="0"/>
              <a:t>Some example projects that you could do are:</a:t>
            </a:r>
          </a:p>
          <a:p>
            <a:r>
              <a:rPr lang="en-US" dirty="0"/>
              <a:t>Tanner crab chela width vs crab width</a:t>
            </a:r>
          </a:p>
          <a:p>
            <a:r>
              <a:rPr lang="en-US" dirty="0"/>
              <a:t>Pink salmon</a:t>
            </a:r>
          </a:p>
          <a:p>
            <a:endParaRPr lang="en-US" dirty="0"/>
          </a:p>
          <a:p>
            <a:endParaRPr lang="en-US" dirty="0"/>
          </a:p>
          <a:p>
            <a:r>
              <a:rPr lang="en-US" dirty="0"/>
              <a:t>You are welcome (and expected) to copy code over that we’ve done together. Read error statements closely. Google your problems. </a:t>
            </a:r>
          </a:p>
          <a:p>
            <a:r>
              <a:rPr lang="en-US" dirty="0"/>
              <a:t>If you want to pair up and work on the same dataset, it’s fine to share code but the more you write, the more the ideas are cemented</a:t>
            </a:r>
          </a:p>
        </p:txBody>
      </p:sp>
      <p:sp>
        <p:nvSpPr>
          <p:cNvPr id="4" name="Slide Number Placeholder 3">
            <a:extLst>
              <a:ext uri="{FF2B5EF4-FFF2-40B4-BE49-F238E27FC236}">
                <a16:creationId xmlns:a16="http://schemas.microsoft.com/office/drawing/2014/main" id="{E787F169-7D96-4195-9844-051009111E66}"/>
              </a:ext>
            </a:extLst>
          </p:cNvPr>
          <p:cNvSpPr>
            <a:spLocks noGrp="1"/>
          </p:cNvSpPr>
          <p:nvPr>
            <p:ph type="sldNum" sz="quarter" idx="12"/>
          </p:nvPr>
        </p:nvSpPr>
        <p:spPr/>
        <p:txBody>
          <a:bodyPr/>
          <a:lstStyle/>
          <a:p>
            <a:fld id="{6D95AE55-B5F4-483D-AEFF-E8059F5502F5}" type="slidenum">
              <a:rPr lang="en-US" smtClean="0"/>
              <a:t>89</a:t>
            </a:fld>
            <a:endParaRPr lang="en-US"/>
          </a:p>
        </p:txBody>
      </p:sp>
    </p:spTree>
    <p:extLst>
      <p:ext uri="{BB962C8B-B14F-4D97-AF65-F5344CB8AC3E}">
        <p14:creationId xmlns:p14="http://schemas.microsoft.com/office/powerpoint/2010/main" val="1685775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669B-2AC4-47F1-BBBE-967A325F1D26}"/>
              </a:ext>
            </a:extLst>
          </p:cNvPr>
          <p:cNvSpPr>
            <a:spLocks noGrp="1"/>
          </p:cNvSpPr>
          <p:nvPr>
            <p:ph type="title"/>
          </p:nvPr>
        </p:nvSpPr>
        <p:spPr/>
        <p:txBody>
          <a:bodyPr/>
          <a:lstStyle/>
          <a:p>
            <a:r>
              <a:rPr lang="en-US" dirty="0"/>
              <a:t>Guide cont.</a:t>
            </a:r>
          </a:p>
        </p:txBody>
      </p:sp>
      <p:sp>
        <p:nvSpPr>
          <p:cNvPr id="3" name="Content Placeholder 2">
            <a:extLst>
              <a:ext uri="{FF2B5EF4-FFF2-40B4-BE49-F238E27FC236}">
                <a16:creationId xmlns:a16="http://schemas.microsoft.com/office/drawing/2014/main" id="{A07A6619-5DAC-4E21-B774-5895F3814E20}"/>
              </a:ext>
            </a:extLst>
          </p:cNvPr>
          <p:cNvSpPr>
            <a:spLocks noGrp="1"/>
          </p:cNvSpPr>
          <p:nvPr>
            <p:ph idx="1"/>
          </p:nvPr>
        </p:nvSpPr>
        <p:spPr/>
        <p:txBody>
          <a:bodyPr/>
          <a:lstStyle/>
          <a:p>
            <a:r>
              <a:rPr lang="en-US" dirty="0"/>
              <a:t>There are several types of scripts that we’ll work through in RStudio</a:t>
            </a:r>
          </a:p>
          <a:p>
            <a:pPr marL="0" indent="0">
              <a:buNone/>
            </a:pPr>
            <a:endParaRPr lang="en-US" dirty="0"/>
          </a:p>
          <a:p>
            <a:r>
              <a:rPr lang="en-US" dirty="0"/>
              <a:t>In the “code” folder, you’ll find:</a:t>
            </a:r>
          </a:p>
          <a:p>
            <a:pPr lvl="1"/>
            <a:r>
              <a:rPr lang="en-US" dirty="0"/>
              <a:t>Files that start with numbers (e.g., 1_First_script.R) will be walked through together. </a:t>
            </a:r>
          </a:p>
          <a:p>
            <a:pPr lvl="1"/>
            <a:r>
              <a:rPr lang="en-US" dirty="0"/>
              <a:t>Folders/files that start with “Tutorial” which are a review of the topics just learned with small &amp; quick coding exercises</a:t>
            </a:r>
          </a:p>
          <a:p>
            <a:pPr lvl="1"/>
            <a:r>
              <a:rPr lang="en-US" dirty="0"/>
              <a:t>Files that start with “</a:t>
            </a:r>
            <a:r>
              <a:rPr lang="en-US" dirty="0" err="1"/>
              <a:t>motivatingexample</a:t>
            </a:r>
            <a:r>
              <a:rPr lang="en-US" dirty="0"/>
              <a:t>” are more advanced scripts intended to show you the usefulness of R. Don’t get bogged down in the details!</a:t>
            </a:r>
          </a:p>
          <a:p>
            <a:endParaRPr lang="en-US" dirty="0"/>
          </a:p>
        </p:txBody>
      </p:sp>
      <p:sp>
        <p:nvSpPr>
          <p:cNvPr id="7" name="Slide Number Placeholder 6">
            <a:extLst>
              <a:ext uri="{FF2B5EF4-FFF2-40B4-BE49-F238E27FC236}">
                <a16:creationId xmlns:a16="http://schemas.microsoft.com/office/drawing/2014/main" id="{6D94D2C2-85F6-4B6D-980B-CB9546A566BE}"/>
              </a:ext>
            </a:extLst>
          </p:cNvPr>
          <p:cNvSpPr>
            <a:spLocks noGrp="1"/>
          </p:cNvSpPr>
          <p:nvPr>
            <p:ph type="sldNum" sz="quarter" idx="12"/>
          </p:nvPr>
        </p:nvSpPr>
        <p:spPr/>
        <p:txBody>
          <a:bodyPr/>
          <a:lstStyle/>
          <a:p>
            <a:fld id="{6D95AE55-B5F4-483D-AEFF-E8059F5502F5}" type="slidenum">
              <a:rPr lang="en-US" smtClean="0"/>
              <a:t>9</a:t>
            </a:fld>
            <a:endParaRPr lang="en-US" dirty="0"/>
          </a:p>
        </p:txBody>
      </p:sp>
    </p:spTree>
    <p:extLst>
      <p:ext uri="{BB962C8B-B14F-4D97-AF65-F5344CB8AC3E}">
        <p14:creationId xmlns:p14="http://schemas.microsoft.com/office/powerpoint/2010/main" val="2978424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1209-B70D-4C5D-9FCA-35F8EF5C288C}"/>
              </a:ext>
            </a:extLst>
          </p:cNvPr>
          <p:cNvSpPr>
            <a:spLocks noGrp="1"/>
          </p:cNvSpPr>
          <p:nvPr>
            <p:ph type="title"/>
          </p:nvPr>
        </p:nvSpPr>
        <p:spPr/>
        <p:txBody>
          <a:bodyPr/>
          <a:lstStyle/>
          <a:p>
            <a:r>
              <a:rPr lang="en-US" dirty="0"/>
              <a:t>Project Steps</a:t>
            </a:r>
          </a:p>
        </p:txBody>
      </p:sp>
      <p:sp>
        <p:nvSpPr>
          <p:cNvPr id="3" name="Content Placeholder 2">
            <a:extLst>
              <a:ext uri="{FF2B5EF4-FFF2-40B4-BE49-F238E27FC236}">
                <a16:creationId xmlns:a16="http://schemas.microsoft.com/office/drawing/2014/main" id="{85A2EB23-5B98-42F7-BB42-3066FE93CC5E}"/>
              </a:ext>
            </a:extLst>
          </p:cNvPr>
          <p:cNvSpPr>
            <a:spLocks noGrp="1"/>
          </p:cNvSpPr>
          <p:nvPr>
            <p:ph idx="1"/>
          </p:nvPr>
        </p:nvSpPr>
        <p:spPr>
          <a:xfrm>
            <a:off x="503674" y="1711590"/>
            <a:ext cx="6155453" cy="4725900"/>
          </a:xfrm>
        </p:spPr>
        <p:txBody>
          <a:bodyPr>
            <a:normAutofit lnSpcReduction="10000"/>
          </a:bodyPr>
          <a:lstStyle/>
          <a:p>
            <a:pPr marL="514350" indent="-514350">
              <a:buFont typeface="+mj-lt"/>
              <a:buAutoNum type="arabicPeriod"/>
            </a:pPr>
            <a:r>
              <a:rPr lang="en-US" dirty="0"/>
              <a:t>Choose a dataset</a:t>
            </a:r>
          </a:p>
          <a:p>
            <a:pPr marL="514350" indent="-514350">
              <a:buFont typeface="+mj-lt"/>
              <a:buAutoNum type="arabicPeriod"/>
            </a:pPr>
            <a:r>
              <a:rPr lang="en-US" dirty="0"/>
              <a:t>Open in Excel to look at data</a:t>
            </a:r>
          </a:p>
          <a:p>
            <a:pPr marL="514350" indent="-514350">
              <a:buFont typeface="+mj-lt"/>
              <a:buAutoNum type="arabicPeriod"/>
            </a:pPr>
            <a:r>
              <a:rPr lang="en-US" dirty="0"/>
              <a:t>Create a new directory/project &amp; copy over all needed files (not required but helpful if you want to use this later)</a:t>
            </a:r>
          </a:p>
          <a:p>
            <a:pPr marL="514350" indent="-514350">
              <a:buFont typeface="+mj-lt"/>
              <a:buAutoNum type="arabicPeriod"/>
            </a:pPr>
            <a:r>
              <a:rPr lang="en-US" dirty="0"/>
              <a:t>Import data into R</a:t>
            </a:r>
          </a:p>
          <a:p>
            <a:pPr marL="514350" indent="-514350">
              <a:buFont typeface="+mj-lt"/>
              <a:buAutoNum type="arabicPeriod"/>
            </a:pPr>
            <a:r>
              <a:rPr lang="en-US" dirty="0"/>
              <a:t>Perform needed data manipulation</a:t>
            </a:r>
          </a:p>
          <a:p>
            <a:pPr marL="514350" indent="-514350">
              <a:buFont typeface="+mj-lt"/>
              <a:buAutoNum type="arabicPeriod"/>
            </a:pPr>
            <a:r>
              <a:rPr lang="en-US" dirty="0"/>
              <a:t>View data, decide what to visualize</a:t>
            </a:r>
          </a:p>
          <a:p>
            <a:pPr marL="514350" indent="-514350">
              <a:buFont typeface="+mj-lt"/>
              <a:buAutoNum type="arabicPeriod"/>
            </a:pPr>
            <a:r>
              <a:rPr lang="en-US" dirty="0"/>
              <a:t>Plot in </a:t>
            </a:r>
            <a:r>
              <a:rPr lang="en-US" dirty="0" err="1"/>
              <a:t>ggplot</a:t>
            </a:r>
            <a:r>
              <a:rPr lang="en-US" dirty="0"/>
              <a:t> (and troubleshoot along way)</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45DCAAD1-F56C-470E-A8AC-C815743DC212}"/>
              </a:ext>
            </a:extLst>
          </p:cNvPr>
          <p:cNvSpPr>
            <a:spLocks noGrp="1"/>
          </p:cNvSpPr>
          <p:nvPr>
            <p:ph type="sldNum" sz="quarter" idx="12"/>
          </p:nvPr>
        </p:nvSpPr>
        <p:spPr/>
        <p:txBody>
          <a:bodyPr/>
          <a:lstStyle/>
          <a:p>
            <a:fld id="{6D95AE55-B5F4-483D-AEFF-E8059F5502F5}" type="slidenum">
              <a:rPr lang="en-US" smtClean="0"/>
              <a:t>90</a:t>
            </a:fld>
            <a:endParaRPr lang="en-US"/>
          </a:p>
        </p:txBody>
      </p:sp>
      <p:sp>
        <p:nvSpPr>
          <p:cNvPr id="5" name="Content Placeholder 2">
            <a:extLst>
              <a:ext uri="{FF2B5EF4-FFF2-40B4-BE49-F238E27FC236}">
                <a16:creationId xmlns:a16="http://schemas.microsoft.com/office/drawing/2014/main" id="{E16B1C8D-AA4C-41BF-8A5E-1CB5FFEA2CC1}"/>
              </a:ext>
            </a:extLst>
          </p:cNvPr>
          <p:cNvSpPr txBox="1">
            <a:spLocks/>
          </p:cNvSpPr>
          <p:nvPr/>
        </p:nvSpPr>
        <p:spPr>
          <a:xfrm>
            <a:off x="7449785" y="1711590"/>
            <a:ext cx="474221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If you finish early, you can:</a:t>
            </a:r>
          </a:p>
          <a:p>
            <a:r>
              <a:rPr lang="en-US" dirty="0"/>
              <a:t>Message &amp; help others</a:t>
            </a:r>
          </a:p>
          <a:p>
            <a:r>
              <a:rPr lang="en-US" dirty="0"/>
              <a:t>Make more plots</a:t>
            </a:r>
          </a:p>
          <a:p>
            <a:r>
              <a:rPr lang="en-US" dirty="0"/>
              <a:t>Do some simple analysis / summaries</a:t>
            </a:r>
          </a:p>
          <a:p>
            <a:endParaRPr lang="en-US" dirty="0"/>
          </a:p>
          <a:p>
            <a:pPr marL="0" indent="0">
              <a:buNone/>
            </a:pPr>
            <a:r>
              <a:rPr lang="en-US" dirty="0"/>
              <a:t>If you feel like you’re not making progress that’s fine! Message me or a peer </a:t>
            </a:r>
            <a:r>
              <a:rPr lang="en-US" dirty="0">
                <a:sym typeface="Wingdings" panose="05000000000000000000" pitchFamily="2" charset="2"/>
              </a:rPr>
              <a:t></a:t>
            </a:r>
            <a:r>
              <a:rPr lang="en-US" dirty="0"/>
              <a:t> </a:t>
            </a:r>
          </a:p>
        </p:txBody>
      </p:sp>
    </p:spTree>
    <p:extLst>
      <p:ext uri="{BB962C8B-B14F-4D97-AF65-F5344CB8AC3E}">
        <p14:creationId xmlns:p14="http://schemas.microsoft.com/office/powerpoint/2010/main" val="1634316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52C6-0276-4BAC-86F2-2C99AED97735}"/>
              </a:ext>
            </a:extLst>
          </p:cNvPr>
          <p:cNvSpPr>
            <a:spLocks noGrp="1"/>
          </p:cNvSpPr>
          <p:nvPr>
            <p:ph type="title"/>
          </p:nvPr>
        </p:nvSpPr>
        <p:spPr/>
        <p:txBody>
          <a:bodyPr/>
          <a:lstStyle/>
          <a:p>
            <a:r>
              <a:rPr lang="en-US" dirty="0"/>
              <a:t>Chart Presentation &amp; </a:t>
            </a:r>
            <a:br>
              <a:rPr lang="en-US" dirty="0"/>
            </a:br>
            <a:r>
              <a:rPr lang="en-US" dirty="0"/>
              <a:t>Concluding Thoughts</a:t>
            </a:r>
          </a:p>
        </p:txBody>
      </p:sp>
      <p:sp>
        <p:nvSpPr>
          <p:cNvPr id="3" name="Text Placeholder 2">
            <a:extLst>
              <a:ext uri="{FF2B5EF4-FFF2-40B4-BE49-F238E27FC236}">
                <a16:creationId xmlns:a16="http://schemas.microsoft.com/office/drawing/2014/main" id="{F65B6C42-43E3-4FFC-909C-5F8299C69966}"/>
              </a:ext>
            </a:extLst>
          </p:cNvPr>
          <p:cNvSpPr>
            <a:spLocks noGrp="1"/>
          </p:cNvSpPr>
          <p:nvPr>
            <p:ph type="body" idx="1"/>
          </p:nvPr>
        </p:nvSpPr>
        <p:spPr/>
        <p:txBody>
          <a:bodyPr/>
          <a:lstStyle/>
          <a:p>
            <a:r>
              <a:rPr lang="en-US" dirty="0"/>
              <a:t>Present plots </a:t>
            </a:r>
          </a:p>
          <a:p>
            <a:r>
              <a:rPr lang="en-US" dirty="0"/>
              <a:t>Some miscellaneous best practices and ways to have a smoother R experience</a:t>
            </a:r>
          </a:p>
        </p:txBody>
      </p:sp>
      <p:sp>
        <p:nvSpPr>
          <p:cNvPr id="4" name="Slide Number Placeholder 3">
            <a:extLst>
              <a:ext uri="{FF2B5EF4-FFF2-40B4-BE49-F238E27FC236}">
                <a16:creationId xmlns:a16="http://schemas.microsoft.com/office/drawing/2014/main" id="{90BE86B4-56E5-4703-B6BC-7114E0FB5A77}"/>
              </a:ext>
            </a:extLst>
          </p:cNvPr>
          <p:cNvSpPr>
            <a:spLocks noGrp="1"/>
          </p:cNvSpPr>
          <p:nvPr>
            <p:ph type="sldNum" sz="quarter" idx="12"/>
          </p:nvPr>
        </p:nvSpPr>
        <p:spPr/>
        <p:txBody>
          <a:bodyPr/>
          <a:lstStyle/>
          <a:p>
            <a:fld id="{6D95AE55-B5F4-483D-AEFF-E8059F5502F5}" type="slidenum">
              <a:rPr lang="en-US" smtClean="0"/>
              <a:t>91</a:t>
            </a:fld>
            <a:endParaRPr lang="en-US"/>
          </a:p>
        </p:txBody>
      </p:sp>
    </p:spTree>
    <p:extLst>
      <p:ext uri="{BB962C8B-B14F-4D97-AF65-F5344CB8AC3E}">
        <p14:creationId xmlns:p14="http://schemas.microsoft.com/office/powerpoint/2010/main" val="1441867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CEB-20B7-461C-A648-7CE8F70B897B}"/>
              </a:ext>
            </a:extLst>
          </p:cNvPr>
          <p:cNvSpPr>
            <a:spLocks noGrp="1"/>
          </p:cNvSpPr>
          <p:nvPr>
            <p:ph type="title"/>
          </p:nvPr>
        </p:nvSpPr>
        <p:spPr/>
        <p:txBody>
          <a:bodyPr/>
          <a:lstStyle/>
          <a:p>
            <a:r>
              <a:rPr lang="en-US" dirty="0"/>
              <a:t>Plots</a:t>
            </a:r>
          </a:p>
        </p:txBody>
      </p:sp>
      <p:sp>
        <p:nvSpPr>
          <p:cNvPr id="3" name="Content Placeholder 2">
            <a:extLst>
              <a:ext uri="{FF2B5EF4-FFF2-40B4-BE49-F238E27FC236}">
                <a16:creationId xmlns:a16="http://schemas.microsoft.com/office/drawing/2014/main" id="{2230F8A9-9EC1-4C87-B173-DE76F31E45D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57881594-A2CC-4EBF-968D-51F71ED52948}"/>
              </a:ext>
            </a:extLst>
          </p:cNvPr>
          <p:cNvSpPr>
            <a:spLocks noGrp="1"/>
          </p:cNvSpPr>
          <p:nvPr>
            <p:ph type="sldNum" sz="quarter" idx="12"/>
          </p:nvPr>
        </p:nvSpPr>
        <p:spPr/>
        <p:txBody>
          <a:bodyPr/>
          <a:lstStyle/>
          <a:p>
            <a:fld id="{6D95AE55-B5F4-483D-AEFF-E8059F5502F5}" type="slidenum">
              <a:rPr lang="en-US" smtClean="0"/>
              <a:t>92</a:t>
            </a:fld>
            <a:endParaRPr lang="en-US"/>
          </a:p>
        </p:txBody>
      </p:sp>
    </p:spTree>
    <p:extLst>
      <p:ext uri="{BB962C8B-B14F-4D97-AF65-F5344CB8AC3E}">
        <p14:creationId xmlns:p14="http://schemas.microsoft.com/office/powerpoint/2010/main" val="34690576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R is not that great for tables but is excellent for figures</a:t>
            </a:r>
          </a:p>
          <a:p>
            <a:r>
              <a:rPr lang="en-US" dirty="0"/>
              <a:t>Don’t use spaces in filenames or directories if you can</a:t>
            </a:r>
          </a:p>
          <a:p>
            <a:pPr lvl="1"/>
            <a:r>
              <a:rPr lang="en-US" dirty="0"/>
              <a:t>Name files descriptively </a:t>
            </a:r>
          </a:p>
          <a:p>
            <a:pPr lvl="1"/>
            <a:r>
              <a:rPr lang="en-US" dirty="0"/>
              <a:t>Don’t overwrite previous files but rename them clearly</a:t>
            </a:r>
          </a:p>
          <a:p>
            <a:r>
              <a:rPr lang="en-US" dirty="0"/>
              <a:t>Use easy to understand variable names</a:t>
            </a:r>
          </a:p>
          <a:p>
            <a:r>
              <a:rPr lang="en-US" dirty="0"/>
              <a:t>Comment often and be VERY thorough, I can almost promise that you’ll experience frustration at yourself for not being clearer</a:t>
            </a:r>
          </a:p>
          <a:p>
            <a:r>
              <a:rPr lang="en-US" dirty="0"/>
              <a:t>Use several scripts that “link” together rather than one long one</a:t>
            </a:r>
          </a:p>
          <a:p>
            <a:endParaRPr lang="en-US" dirty="0"/>
          </a:p>
          <a:p>
            <a:endParaRPr lang="en-US" dirty="0"/>
          </a:p>
        </p:txBody>
      </p:sp>
      <p:sp>
        <p:nvSpPr>
          <p:cNvPr id="4" name="Slide Number Placeholder 3">
            <a:extLst>
              <a:ext uri="{FF2B5EF4-FFF2-40B4-BE49-F238E27FC236}">
                <a16:creationId xmlns:a16="http://schemas.microsoft.com/office/drawing/2014/main" id="{A7BD81D2-F048-42DC-8A38-5B89D2C8B164}"/>
              </a:ext>
            </a:extLst>
          </p:cNvPr>
          <p:cNvSpPr>
            <a:spLocks noGrp="1"/>
          </p:cNvSpPr>
          <p:nvPr>
            <p:ph type="sldNum" sz="quarter" idx="12"/>
          </p:nvPr>
        </p:nvSpPr>
        <p:spPr/>
        <p:txBody>
          <a:bodyPr/>
          <a:lstStyle/>
          <a:p>
            <a:fld id="{6D95AE55-B5F4-483D-AEFF-E8059F5502F5}" type="slidenum">
              <a:rPr lang="en-US" smtClean="0"/>
              <a:t>93</a:t>
            </a:fld>
            <a:endParaRPr lang="en-US"/>
          </a:p>
        </p:txBody>
      </p:sp>
    </p:spTree>
    <p:extLst>
      <p:ext uri="{BB962C8B-B14F-4D97-AF65-F5344CB8AC3E}">
        <p14:creationId xmlns:p14="http://schemas.microsoft.com/office/powerpoint/2010/main" val="13215103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FC13-F043-41A8-81A0-02DDF0D668A7}"/>
              </a:ext>
            </a:extLst>
          </p:cNvPr>
          <p:cNvSpPr>
            <a:spLocks noGrp="1"/>
          </p:cNvSpPr>
          <p:nvPr>
            <p:ph type="title"/>
          </p:nvPr>
        </p:nvSpPr>
        <p:spPr/>
        <p:txBody>
          <a:bodyPr/>
          <a:lstStyle/>
          <a:p>
            <a:r>
              <a:rPr lang="en-US" dirty="0"/>
              <a:t>Best Practices, cont.</a:t>
            </a:r>
          </a:p>
        </p:txBody>
      </p:sp>
      <p:sp>
        <p:nvSpPr>
          <p:cNvPr id="3" name="Content Placeholder 2">
            <a:extLst>
              <a:ext uri="{FF2B5EF4-FFF2-40B4-BE49-F238E27FC236}">
                <a16:creationId xmlns:a16="http://schemas.microsoft.com/office/drawing/2014/main" id="{29B112FC-95E0-4A41-872B-81433FE8BEAF}"/>
              </a:ext>
            </a:extLst>
          </p:cNvPr>
          <p:cNvSpPr>
            <a:spLocks noGrp="1"/>
          </p:cNvSpPr>
          <p:nvPr>
            <p:ph idx="1"/>
          </p:nvPr>
        </p:nvSpPr>
        <p:spPr/>
        <p:txBody>
          <a:bodyPr>
            <a:normAutofit/>
          </a:bodyPr>
          <a:lstStyle/>
          <a:p>
            <a:r>
              <a:rPr lang="en-US" dirty="0"/>
              <a:t>Update your R version and all packages often (unless you’re about to publish and need absolutely nothing to change)</a:t>
            </a:r>
          </a:p>
          <a:p>
            <a:r>
              <a:rPr lang="en-US" dirty="0"/>
              <a:t>Follow people on GitHub/Twitter to read other people’s code and learn better coding practices</a:t>
            </a:r>
          </a:p>
          <a:p>
            <a:r>
              <a:rPr lang="en-US" dirty="0"/>
              <a:t>Read in data using .csv files (unless already in relational DB), never use </a:t>
            </a:r>
            <a:r>
              <a:rPr lang="en-US" dirty="0" err="1"/>
              <a:t>file.choose</a:t>
            </a:r>
            <a:r>
              <a:rPr lang="en-US" dirty="0"/>
              <a:t>(). Keep file paths relative and not static</a:t>
            </a:r>
          </a:p>
          <a:p>
            <a:r>
              <a:rPr lang="en-US" dirty="0"/>
              <a:t>Use “Projects” in </a:t>
            </a:r>
            <a:r>
              <a:rPr lang="en-US" dirty="0" err="1"/>
              <a:t>Rstudio</a:t>
            </a:r>
            <a:r>
              <a:rPr lang="en-US" dirty="0"/>
              <a:t> to keep scripts organized </a:t>
            </a:r>
          </a:p>
          <a:p>
            <a:endParaRPr lang="en-US" dirty="0"/>
          </a:p>
        </p:txBody>
      </p:sp>
      <p:sp>
        <p:nvSpPr>
          <p:cNvPr id="4" name="Slide Number Placeholder 3">
            <a:extLst>
              <a:ext uri="{FF2B5EF4-FFF2-40B4-BE49-F238E27FC236}">
                <a16:creationId xmlns:a16="http://schemas.microsoft.com/office/drawing/2014/main" id="{CE6C6964-C203-4F36-9E96-CE3CEF992205}"/>
              </a:ext>
            </a:extLst>
          </p:cNvPr>
          <p:cNvSpPr>
            <a:spLocks noGrp="1"/>
          </p:cNvSpPr>
          <p:nvPr>
            <p:ph type="sldNum" sz="quarter" idx="12"/>
          </p:nvPr>
        </p:nvSpPr>
        <p:spPr/>
        <p:txBody>
          <a:bodyPr/>
          <a:lstStyle/>
          <a:p>
            <a:fld id="{6D95AE55-B5F4-483D-AEFF-E8059F5502F5}" type="slidenum">
              <a:rPr lang="en-US" smtClean="0"/>
              <a:t>94</a:t>
            </a:fld>
            <a:endParaRPr lang="en-US"/>
          </a:p>
        </p:txBody>
      </p:sp>
    </p:spTree>
    <p:extLst>
      <p:ext uri="{BB962C8B-B14F-4D97-AF65-F5344CB8AC3E}">
        <p14:creationId xmlns:p14="http://schemas.microsoft.com/office/powerpoint/2010/main" val="9587193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E4-B3EB-4D35-B2EF-500A6560BB80}"/>
              </a:ext>
            </a:extLst>
          </p:cNvPr>
          <p:cNvSpPr>
            <a:spLocks noGrp="1"/>
          </p:cNvSpPr>
          <p:nvPr>
            <p:ph type="title"/>
          </p:nvPr>
        </p:nvSpPr>
        <p:spPr/>
        <p:txBody>
          <a:bodyPr/>
          <a:lstStyle/>
          <a:p>
            <a:r>
              <a:rPr lang="en-US" dirty="0"/>
              <a:t>Relative Paths</a:t>
            </a:r>
          </a:p>
        </p:txBody>
      </p:sp>
      <p:sp>
        <p:nvSpPr>
          <p:cNvPr id="3" name="Content Placeholder 2">
            <a:extLst>
              <a:ext uri="{FF2B5EF4-FFF2-40B4-BE49-F238E27FC236}">
                <a16:creationId xmlns:a16="http://schemas.microsoft.com/office/drawing/2014/main" id="{5B148F6F-495F-4D24-B73D-C041A7918700}"/>
              </a:ext>
            </a:extLst>
          </p:cNvPr>
          <p:cNvSpPr>
            <a:spLocks noGrp="1"/>
          </p:cNvSpPr>
          <p:nvPr>
            <p:ph idx="1"/>
          </p:nvPr>
        </p:nvSpPr>
        <p:spPr/>
        <p:txBody>
          <a:bodyPr>
            <a:normAutofit/>
          </a:bodyPr>
          <a:lstStyle/>
          <a:p>
            <a:pPr marL="0" indent="0">
              <a:buNone/>
            </a:pPr>
            <a:r>
              <a:rPr lang="en-US" dirty="0"/>
              <a:t>If the first line of your R script is</a:t>
            </a:r>
          </a:p>
          <a:p>
            <a:pPr marL="0" indent="0">
              <a:buNone/>
            </a:pPr>
            <a:r>
              <a:rPr lang="en-US" dirty="0" err="1">
                <a:latin typeface="Consolas" panose="020B0609020204030204" pitchFamily="49" charset="0"/>
              </a:rPr>
              <a:t>setwd</a:t>
            </a:r>
            <a:r>
              <a:rPr lang="en-US" dirty="0">
                <a:latin typeface="Consolas" panose="020B0609020204030204" pitchFamily="49" charset="0"/>
              </a:rPr>
              <a:t>("C:\Users\jenny\path\that\only\I\have")</a:t>
            </a:r>
          </a:p>
          <a:p>
            <a:pPr marL="0" indent="0">
              <a:buNone/>
            </a:pPr>
            <a:r>
              <a:rPr lang="en-US" dirty="0"/>
              <a:t>I will come into your office and SET YOUR COMPUTER ON FIRE </a:t>
            </a:r>
          </a:p>
          <a:p>
            <a:pPr marL="0" indent="0">
              <a:buNone/>
            </a:pPr>
            <a:endParaRPr lang="en-US" dirty="0"/>
          </a:p>
          <a:p>
            <a:pPr marL="0" indent="0">
              <a:buNone/>
            </a:pPr>
            <a:r>
              <a:rPr lang="en-US" dirty="0"/>
              <a:t>If the first line of your R script is</a:t>
            </a:r>
          </a:p>
          <a:p>
            <a:pPr marL="0" indent="0">
              <a:buNone/>
            </a:pPr>
            <a:r>
              <a:rPr lang="en-US" dirty="0">
                <a:latin typeface="Consolas" panose="020B0609020204030204" pitchFamily="49" charset="0"/>
              </a:rPr>
              <a:t>rm(list = ls())</a:t>
            </a:r>
          </a:p>
          <a:p>
            <a:pPr marL="0" indent="0">
              <a:buNone/>
            </a:pPr>
            <a:r>
              <a:rPr lang="en-US" dirty="0"/>
              <a:t>I will come into your office and SET YOUR COMPUTER ON FIRE </a:t>
            </a:r>
          </a:p>
          <a:p>
            <a:pPr marL="0" indent="0">
              <a:buNone/>
            </a:pPr>
            <a:r>
              <a:rPr lang="en-US" dirty="0"/>
              <a:t>- Jenny Bryan</a:t>
            </a:r>
          </a:p>
        </p:txBody>
      </p:sp>
      <p:sp>
        <p:nvSpPr>
          <p:cNvPr id="4" name="Slide Number Placeholder 3">
            <a:extLst>
              <a:ext uri="{FF2B5EF4-FFF2-40B4-BE49-F238E27FC236}">
                <a16:creationId xmlns:a16="http://schemas.microsoft.com/office/drawing/2014/main" id="{98A95F6C-40E7-46EC-BE6D-5D33F9E7FD90}"/>
              </a:ext>
            </a:extLst>
          </p:cNvPr>
          <p:cNvSpPr>
            <a:spLocks noGrp="1"/>
          </p:cNvSpPr>
          <p:nvPr>
            <p:ph type="sldNum" sz="quarter" idx="12"/>
          </p:nvPr>
        </p:nvSpPr>
        <p:spPr/>
        <p:txBody>
          <a:bodyPr/>
          <a:lstStyle/>
          <a:p>
            <a:fld id="{6D95AE55-B5F4-483D-AEFF-E8059F5502F5}" type="slidenum">
              <a:rPr lang="en-US" smtClean="0"/>
              <a:t>95</a:t>
            </a:fld>
            <a:endParaRPr lang="en-US"/>
          </a:p>
        </p:txBody>
      </p:sp>
    </p:spTree>
    <p:extLst>
      <p:ext uri="{BB962C8B-B14F-4D97-AF65-F5344CB8AC3E}">
        <p14:creationId xmlns:p14="http://schemas.microsoft.com/office/powerpoint/2010/main" val="1729445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263A1-0B57-49D0-8BAD-2FFF0A3ECCF3}"/>
              </a:ext>
            </a:extLst>
          </p:cNvPr>
          <p:cNvSpPr>
            <a:spLocks noGrp="1"/>
          </p:cNvSpPr>
          <p:nvPr>
            <p:ph type="title"/>
          </p:nvPr>
        </p:nvSpPr>
        <p:spPr/>
        <p:txBody>
          <a:bodyPr/>
          <a:lstStyle/>
          <a:p>
            <a:r>
              <a:rPr lang="en-US" dirty="0"/>
              <a:t>Relative Paths cont.</a:t>
            </a:r>
          </a:p>
        </p:txBody>
      </p:sp>
      <p:sp>
        <p:nvSpPr>
          <p:cNvPr id="3" name="Content Placeholder 2">
            <a:extLst>
              <a:ext uri="{FF2B5EF4-FFF2-40B4-BE49-F238E27FC236}">
                <a16:creationId xmlns:a16="http://schemas.microsoft.com/office/drawing/2014/main" id="{1A0D5306-C930-43F4-8BCB-2BD25E00A0AD}"/>
              </a:ext>
            </a:extLst>
          </p:cNvPr>
          <p:cNvSpPr>
            <a:spLocks noGrp="1"/>
          </p:cNvSpPr>
          <p:nvPr>
            <p:ph idx="1"/>
          </p:nvPr>
        </p:nvSpPr>
        <p:spPr/>
        <p:txBody>
          <a:bodyPr/>
          <a:lstStyle/>
          <a:p>
            <a:r>
              <a:rPr lang="en-US" dirty="0"/>
              <a:t>Why is this a bad idea?</a:t>
            </a:r>
          </a:p>
          <a:p>
            <a:pPr lvl="1"/>
            <a:r>
              <a:rPr lang="en-US" dirty="0"/>
              <a:t>If you will be the only person to ever run this code and you will absolutely never change computers, it’s fine to keep it this way. </a:t>
            </a:r>
          </a:p>
          <a:p>
            <a:endParaRPr lang="en-US" dirty="0"/>
          </a:p>
          <a:p>
            <a:r>
              <a:rPr lang="en-US" dirty="0"/>
              <a:t>The solution: Use relative paths and RStudio projects</a:t>
            </a:r>
          </a:p>
          <a:p>
            <a:endParaRPr lang="en-US" dirty="0"/>
          </a:p>
        </p:txBody>
      </p:sp>
      <p:sp>
        <p:nvSpPr>
          <p:cNvPr id="4" name="Slide Number Placeholder 3">
            <a:extLst>
              <a:ext uri="{FF2B5EF4-FFF2-40B4-BE49-F238E27FC236}">
                <a16:creationId xmlns:a16="http://schemas.microsoft.com/office/drawing/2014/main" id="{45C1F298-9EF3-44F1-B235-24A4441690C5}"/>
              </a:ext>
            </a:extLst>
          </p:cNvPr>
          <p:cNvSpPr>
            <a:spLocks noGrp="1"/>
          </p:cNvSpPr>
          <p:nvPr>
            <p:ph type="sldNum" sz="quarter" idx="12"/>
          </p:nvPr>
        </p:nvSpPr>
        <p:spPr/>
        <p:txBody>
          <a:bodyPr/>
          <a:lstStyle/>
          <a:p>
            <a:fld id="{6D95AE55-B5F4-483D-AEFF-E8059F5502F5}" type="slidenum">
              <a:rPr lang="en-US" smtClean="0"/>
              <a:t>96</a:t>
            </a:fld>
            <a:endParaRPr lang="en-US"/>
          </a:p>
        </p:txBody>
      </p:sp>
    </p:spTree>
    <p:extLst>
      <p:ext uri="{BB962C8B-B14F-4D97-AF65-F5344CB8AC3E}">
        <p14:creationId xmlns:p14="http://schemas.microsoft.com/office/powerpoint/2010/main" val="28783681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639A-06BB-4F48-92DF-7A70CCA94403}"/>
              </a:ext>
            </a:extLst>
          </p:cNvPr>
          <p:cNvSpPr>
            <a:spLocks noGrp="1"/>
          </p:cNvSpPr>
          <p:nvPr>
            <p:ph type="title"/>
          </p:nvPr>
        </p:nvSpPr>
        <p:spPr/>
        <p:txBody>
          <a:bodyPr/>
          <a:lstStyle/>
          <a:p>
            <a:r>
              <a:rPr lang="en-US" dirty="0"/>
              <a:t>Not Covered</a:t>
            </a:r>
          </a:p>
        </p:txBody>
      </p:sp>
      <p:sp>
        <p:nvSpPr>
          <p:cNvPr id="3" name="Content Placeholder 2">
            <a:extLst>
              <a:ext uri="{FF2B5EF4-FFF2-40B4-BE49-F238E27FC236}">
                <a16:creationId xmlns:a16="http://schemas.microsoft.com/office/drawing/2014/main" id="{E0EA90D0-3CC9-4065-812A-EEE75D6AFEAA}"/>
              </a:ext>
            </a:extLst>
          </p:cNvPr>
          <p:cNvSpPr>
            <a:spLocks noGrp="1"/>
          </p:cNvSpPr>
          <p:nvPr>
            <p:ph idx="1"/>
          </p:nvPr>
        </p:nvSpPr>
        <p:spPr>
          <a:xfrm>
            <a:off x="838200" y="1531143"/>
            <a:ext cx="10230293" cy="5082308"/>
          </a:xfrm>
        </p:spPr>
        <p:txBody>
          <a:bodyPr>
            <a:normAutofit fontScale="92500" lnSpcReduction="10000"/>
          </a:bodyPr>
          <a:lstStyle/>
          <a:p>
            <a:pPr marL="0" indent="0">
              <a:buNone/>
            </a:pPr>
            <a:r>
              <a:rPr lang="en-US" dirty="0"/>
              <a:t>So many things weren’t covered but some of the more interesting that you can look into are:</a:t>
            </a:r>
          </a:p>
          <a:p>
            <a:pPr marL="0" indent="0">
              <a:buNone/>
            </a:pPr>
            <a:endParaRPr lang="en-US" sz="1500" dirty="0"/>
          </a:p>
          <a:p>
            <a:pPr marL="1031875" indent="0">
              <a:buNone/>
            </a:pPr>
            <a:r>
              <a:rPr lang="en-US" dirty="0"/>
              <a:t>GitHub – Can sync your files to the internet which makes life MUCH simpler, especially if you are collaborating. Highly recommended</a:t>
            </a:r>
          </a:p>
          <a:p>
            <a:pPr marL="0" indent="0">
              <a:buNone/>
            </a:pPr>
            <a:r>
              <a:rPr lang="en-US" dirty="0" err="1"/>
              <a:t>Rmarkdown</a:t>
            </a:r>
            <a:r>
              <a:rPr lang="en-US" dirty="0"/>
              <a:t> – Create PDF, HTML, Word etc. files embedded with your R script outputs. Allows automatic report creations</a:t>
            </a:r>
          </a:p>
          <a:p>
            <a:endParaRPr lang="en-US" dirty="0"/>
          </a:p>
          <a:p>
            <a:pPr marL="1084263" indent="0">
              <a:buNone/>
            </a:pPr>
            <a:r>
              <a:rPr lang="en-US" dirty="0"/>
              <a:t>Shiny – This package allows for the creation of interactive apps</a:t>
            </a:r>
          </a:p>
          <a:p>
            <a:endParaRPr lang="en-US" dirty="0"/>
          </a:p>
          <a:p>
            <a:pPr marL="0" indent="0">
              <a:buNone/>
            </a:pPr>
            <a:r>
              <a:rPr lang="en-US" dirty="0"/>
              <a:t>Spatial Analysis – Unique enough analyses to warrant its own discipline.    If you can do it with ArcGIS, you can probably do it with R </a:t>
            </a:r>
          </a:p>
        </p:txBody>
      </p:sp>
      <p:pic>
        <p:nvPicPr>
          <p:cNvPr id="5" name="Picture 4" descr="A close up of a sign&#10;&#10;Description automatically generated">
            <a:extLst>
              <a:ext uri="{FF2B5EF4-FFF2-40B4-BE49-F238E27FC236}">
                <a16:creationId xmlns:a16="http://schemas.microsoft.com/office/drawing/2014/main" id="{3DBB21E6-D43C-43BA-A0BF-F5FBB1E86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359" y="3154318"/>
            <a:ext cx="1284422" cy="1488603"/>
          </a:xfrm>
          <a:prstGeom prst="rect">
            <a:avLst/>
          </a:prstGeom>
        </p:spPr>
      </p:pic>
      <p:pic>
        <p:nvPicPr>
          <p:cNvPr id="7" name="Picture 6" descr="A close up of a sign&#10;&#10;Description automatically generated">
            <a:extLst>
              <a:ext uri="{FF2B5EF4-FFF2-40B4-BE49-F238E27FC236}">
                <a16:creationId xmlns:a16="http://schemas.microsoft.com/office/drawing/2014/main" id="{2714C9E3-3082-44EF-986A-C815660B2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01294"/>
            <a:ext cx="1143745" cy="1325563"/>
          </a:xfrm>
          <a:prstGeom prst="rect">
            <a:avLst/>
          </a:prstGeom>
        </p:spPr>
      </p:pic>
      <p:pic>
        <p:nvPicPr>
          <p:cNvPr id="9" name="Picture 8" descr="A close up of a logo&#10;&#10;Description automatically generated">
            <a:extLst>
              <a:ext uri="{FF2B5EF4-FFF2-40B4-BE49-F238E27FC236}">
                <a16:creationId xmlns:a16="http://schemas.microsoft.com/office/drawing/2014/main" id="{C7F36DBA-349C-4984-8BAC-D3C977A38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273697"/>
            <a:ext cx="1144588" cy="1144588"/>
          </a:xfrm>
          <a:prstGeom prst="rect">
            <a:avLst/>
          </a:prstGeom>
        </p:spPr>
      </p:pic>
      <p:pic>
        <p:nvPicPr>
          <p:cNvPr id="11" name="Picture 10" descr="A picture containing cage, drawing, game&#10;&#10;Description automatically generated">
            <a:extLst>
              <a:ext uri="{FF2B5EF4-FFF2-40B4-BE49-F238E27FC236}">
                <a16:creationId xmlns:a16="http://schemas.microsoft.com/office/drawing/2014/main" id="{A4E31CBD-08B3-4ED5-BBC2-6786C4BD90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7314" y="4893930"/>
            <a:ext cx="1468512" cy="1468512"/>
          </a:xfrm>
          <a:prstGeom prst="rect">
            <a:avLst/>
          </a:prstGeom>
        </p:spPr>
      </p:pic>
      <p:sp>
        <p:nvSpPr>
          <p:cNvPr id="4" name="Slide Number Placeholder 3">
            <a:extLst>
              <a:ext uri="{FF2B5EF4-FFF2-40B4-BE49-F238E27FC236}">
                <a16:creationId xmlns:a16="http://schemas.microsoft.com/office/drawing/2014/main" id="{2F068632-2375-4A27-A964-FBBB924D5FDC}"/>
              </a:ext>
            </a:extLst>
          </p:cNvPr>
          <p:cNvSpPr>
            <a:spLocks noGrp="1"/>
          </p:cNvSpPr>
          <p:nvPr>
            <p:ph type="sldNum" sz="quarter" idx="12"/>
          </p:nvPr>
        </p:nvSpPr>
        <p:spPr/>
        <p:txBody>
          <a:bodyPr/>
          <a:lstStyle/>
          <a:p>
            <a:fld id="{6D95AE55-B5F4-483D-AEFF-E8059F5502F5}" type="slidenum">
              <a:rPr lang="en-US" smtClean="0"/>
              <a:t>97</a:t>
            </a:fld>
            <a:endParaRPr lang="en-US"/>
          </a:p>
        </p:txBody>
      </p:sp>
    </p:spTree>
    <p:extLst>
      <p:ext uri="{BB962C8B-B14F-4D97-AF65-F5344CB8AC3E}">
        <p14:creationId xmlns:p14="http://schemas.microsoft.com/office/powerpoint/2010/main" val="563703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873-9229-4D12-A564-14D83263C5AC}"/>
              </a:ext>
            </a:extLst>
          </p:cNvPr>
          <p:cNvSpPr>
            <a:spLocks noGrp="1"/>
          </p:cNvSpPr>
          <p:nvPr>
            <p:ph type="title"/>
          </p:nvPr>
        </p:nvSpPr>
        <p:spPr/>
        <p:txBody>
          <a:bodyPr/>
          <a:lstStyle/>
          <a:p>
            <a:r>
              <a:rPr lang="en-US" dirty="0"/>
              <a:t>Parting Thoughts</a:t>
            </a:r>
          </a:p>
        </p:txBody>
      </p:sp>
      <p:sp>
        <p:nvSpPr>
          <p:cNvPr id="3" name="Content Placeholder 2">
            <a:extLst>
              <a:ext uri="{FF2B5EF4-FFF2-40B4-BE49-F238E27FC236}">
                <a16:creationId xmlns:a16="http://schemas.microsoft.com/office/drawing/2014/main" id="{C542BEA5-5D16-420A-97F9-2A7CE9B11703}"/>
              </a:ext>
            </a:extLst>
          </p:cNvPr>
          <p:cNvSpPr>
            <a:spLocks noGrp="1"/>
          </p:cNvSpPr>
          <p:nvPr>
            <p:ph idx="1"/>
          </p:nvPr>
        </p:nvSpPr>
        <p:spPr>
          <a:xfrm>
            <a:off x="741872" y="1825625"/>
            <a:ext cx="10611928" cy="4351338"/>
          </a:xfrm>
        </p:spPr>
        <p:txBody>
          <a:bodyPr>
            <a:normAutofit fontScale="92500"/>
          </a:bodyPr>
          <a:lstStyle/>
          <a:p>
            <a:r>
              <a:rPr lang="en-US" dirty="0"/>
              <a:t>Like any language, becoming familiar with R requires a little practice over a long period of time. It’s easy to get discouraged right off the bat. For me, the best way to motivate myself to learn was having my own dataset to work through; for others, online tutorials were best.</a:t>
            </a:r>
          </a:p>
          <a:p>
            <a:r>
              <a:rPr lang="en-US" dirty="0"/>
              <a:t>Keep googling your problems; especially when starting out it is extremely unlikely that you’re the first with this issue. I still google how to do something almost every other line of code. Even the best programmers still google and read Stack Exchange.</a:t>
            </a:r>
          </a:p>
          <a:p>
            <a:r>
              <a:rPr lang="en-US" dirty="0"/>
              <a:t>Programming is not the same as asking the right questions: </a:t>
            </a:r>
            <a:r>
              <a:rPr lang="en-US" b="1" dirty="0"/>
              <a:t>learn more statistics</a:t>
            </a:r>
            <a:r>
              <a:rPr lang="en-US" dirty="0"/>
              <a:t>! It is possible that you are attempting analysis that is best accomplished differently. Or worse, doing something you shouldn’t.</a:t>
            </a:r>
          </a:p>
        </p:txBody>
      </p:sp>
      <p:sp>
        <p:nvSpPr>
          <p:cNvPr id="4" name="Slide Number Placeholder 3">
            <a:extLst>
              <a:ext uri="{FF2B5EF4-FFF2-40B4-BE49-F238E27FC236}">
                <a16:creationId xmlns:a16="http://schemas.microsoft.com/office/drawing/2014/main" id="{07AC7A6C-5F75-40F2-88D8-602B38F9C7CD}"/>
              </a:ext>
            </a:extLst>
          </p:cNvPr>
          <p:cNvSpPr>
            <a:spLocks noGrp="1"/>
          </p:cNvSpPr>
          <p:nvPr>
            <p:ph type="sldNum" sz="quarter" idx="12"/>
          </p:nvPr>
        </p:nvSpPr>
        <p:spPr/>
        <p:txBody>
          <a:bodyPr/>
          <a:lstStyle/>
          <a:p>
            <a:fld id="{6D95AE55-B5F4-483D-AEFF-E8059F5502F5}" type="slidenum">
              <a:rPr lang="en-US" smtClean="0"/>
              <a:t>98</a:t>
            </a:fld>
            <a:endParaRPr lang="en-US"/>
          </a:p>
        </p:txBody>
      </p:sp>
    </p:spTree>
    <p:extLst>
      <p:ext uri="{BB962C8B-B14F-4D97-AF65-F5344CB8AC3E}">
        <p14:creationId xmlns:p14="http://schemas.microsoft.com/office/powerpoint/2010/main" val="26249442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6E7-5385-4D4A-9614-EB98E01A935A}"/>
              </a:ext>
            </a:extLst>
          </p:cNvPr>
          <p:cNvSpPr>
            <a:spLocks noGrp="1"/>
          </p:cNvSpPr>
          <p:nvPr>
            <p:ph type="title"/>
          </p:nvPr>
        </p:nvSpPr>
        <p:spPr/>
        <p:txBody>
          <a:bodyPr/>
          <a:lstStyle/>
          <a:p>
            <a:r>
              <a:rPr lang="en-US" dirty="0"/>
              <a:t>Congrats!</a:t>
            </a:r>
          </a:p>
        </p:txBody>
      </p:sp>
      <p:sp>
        <p:nvSpPr>
          <p:cNvPr id="3" name="Content Placeholder 2">
            <a:extLst>
              <a:ext uri="{FF2B5EF4-FFF2-40B4-BE49-F238E27FC236}">
                <a16:creationId xmlns:a16="http://schemas.microsoft.com/office/drawing/2014/main" id="{D8CFDC81-45AA-44D4-944C-1E4B8B022B65}"/>
              </a:ext>
            </a:extLst>
          </p:cNvPr>
          <p:cNvSpPr>
            <a:spLocks noGrp="1"/>
          </p:cNvSpPr>
          <p:nvPr>
            <p:ph idx="1"/>
          </p:nvPr>
        </p:nvSpPr>
        <p:spPr>
          <a:xfrm>
            <a:off x="1456659" y="3659336"/>
            <a:ext cx="9897140" cy="1966470"/>
          </a:xfrm>
        </p:spPr>
        <p:txBody>
          <a:bodyPr>
            <a:normAutofit fontScale="92500"/>
          </a:bodyPr>
          <a:lstStyle/>
          <a:p>
            <a:pPr marL="0" indent="0" algn="ctr">
              <a:buNone/>
            </a:pPr>
            <a:r>
              <a:rPr lang="en-US" sz="6000" dirty="0"/>
              <a:t>This certificate is good for a free R help session, one-on-one!</a:t>
            </a:r>
          </a:p>
        </p:txBody>
      </p:sp>
      <p:pic>
        <p:nvPicPr>
          <p:cNvPr id="6" name="Content Placeholder 4" descr="Diploma roll">
            <a:extLst>
              <a:ext uri="{FF2B5EF4-FFF2-40B4-BE49-F238E27FC236}">
                <a16:creationId xmlns:a16="http://schemas.microsoft.com/office/drawing/2014/main" id="{B6FF11E2-60A1-467F-A8D0-25AE534BD69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780" t="22224" r="5728" b="21997"/>
          <a:stretch/>
        </p:blipFill>
        <p:spPr>
          <a:xfrm>
            <a:off x="4233293" y="1392754"/>
            <a:ext cx="3952240" cy="2519680"/>
          </a:xfrm>
          <a:prstGeom prst="rect">
            <a:avLst/>
          </a:prstGeom>
        </p:spPr>
      </p:pic>
      <p:sp>
        <p:nvSpPr>
          <p:cNvPr id="7" name="Content Placeholder 2">
            <a:extLst>
              <a:ext uri="{FF2B5EF4-FFF2-40B4-BE49-F238E27FC236}">
                <a16:creationId xmlns:a16="http://schemas.microsoft.com/office/drawing/2014/main" id="{7545F961-3A05-488D-9276-EE10C42CC681}"/>
              </a:ext>
            </a:extLst>
          </p:cNvPr>
          <p:cNvSpPr txBox="1">
            <a:spLocks/>
          </p:cNvSpPr>
          <p:nvPr/>
        </p:nvSpPr>
        <p:spPr>
          <a:xfrm>
            <a:off x="2153092" y="5625806"/>
            <a:ext cx="8112642" cy="12297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Plus, you’re </a:t>
            </a:r>
            <a:r>
              <a:rPr lang="en-US" sz="4000" i="1" dirty="0"/>
              <a:t>always</a:t>
            </a:r>
            <a:r>
              <a:rPr lang="en-US" sz="4000" dirty="0"/>
              <a:t> welcome to ask me for help; the worst I can say is I’m busy</a:t>
            </a:r>
          </a:p>
        </p:txBody>
      </p:sp>
      <p:sp>
        <p:nvSpPr>
          <p:cNvPr id="4" name="Slide Number Placeholder 3">
            <a:extLst>
              <a:ext uri="{FF2B5EF4-FFF2-40B4-BE49-F238E27FC236}">
                <a16:creationId xmlns:a16="http://schemas.microsoft.com/office/drawing/2014/main" id="{6188C0DC-A350-4EB7-B374-FF35A2DAE2F7}"/>
              </a:ext>
            </a:extLst>
          </p:cNvPr>
          <p:cNvSpPr>
            <a:spLocks noGrp="1"/>
          </p:cNvSpPr>
          <p:nvPr>
            <p:ph type="sldNum" sz="quarter" idx="12"/>
          </p:nvPr>
        </p:nvSpPr>
        <p:spPr/>
        <p:txBody>
          <a:bodyPr/>
          <a:lstStyle/>
          <a:p>
            <a:fld id="{6D95AE55-B5F4-483D-AEFF-E8059F5502F5}" type="slidenum">
              <a:rPr lang="en-US" smtClean="0"/>
              <a:t>99</a:t>
            </a:fld>
            <a:endParaRPr lang="en-US"/>
          </a:p>
        </p:txBody>
      </p:sp>
    </p:spTree>
    <p:extLst>
      <p:ext uri="{BB962C8B-B14F-4D97-AF65-F5344CB8AC3E}">
        <p14:creationId xmlns:p14="http://schemas.microsoft.com/office/powerpoint/2010/main" val="25130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10578</TotalTime>
  <Words>8026</Words>
  <Application>Microsoft Office PowerPoint</Application>
  <PresentationFormat>Widescreen</PresentationFormat>
  <Paragraphs>997</Paragraphs>
  <Slides>104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104</vt:i4>
      </vt:variant>
    </vt:vector>
  </HeadingPairs>
  <TitlesOfParts>
    <vt:vector size="111" baseType="lpstr">
      <vt:lpstr>Arial</vt:lpstr>
      <vt:lpstr>Calibri</vt:lpstr>
      <vt:lpstr>Calibri Light</vt:lpstr>
      <vt:lpstr>Consolas</vt:lpstr>
      <vt:lpstr>Courier New</vt:lpstr>
      <vt:lpstr>Times New Roman</vt:lpstr>
      <vt:lpstr>Office Theme</vt:lpstr>
      <vt:lpstr>The Basics of R</vt:lpstr>
      <vt:lpstr>Course Outcomes</vt:lpstr>
      <vt:lpstr>Course Outcomes cont.</vt:lpstr>
      <vt:lpstr>Learning Philosophy</vt:lpstr>
      <vt:lpstr>Learning Philosophy cont.</vt:lpstr>
      <vt:lpstr>When to Use R</vt:lpstr>
      <vt:lpstr>Sections</vt:lpstr>
      <vt:lpstr>Guide</vt:lpstr>
      <vt:lpstr>Guide cont.</vt:lpstr>
      <vt:lpstr>1 – About R</vt:lpstr>
      <vt:lpstr>What is R</vt:lpstr>
      <vt:lpstr>Why Use R?</vt:lpstr>
      <vt:lpstr>Jargon</vt:lpstr>
      <vt:lpstr>Jargon cont.</vt:lpstr>
      <vt:lpstr>Jargon cont.</vt:lpstr>
      <vt:lpstr>Even more Jargon</vt:lpstr>
      <vt:lpstr>Jargon / basic commands</vt:lpstr>
      <vt:lpstr>RStudio</vt:lpstr>
      <vt:lpstr>RStudio cont.</vt:lpstr>
      <vt:lpstr>RStudio cont.</vt:lpstr>
      <vt:lpstr>RStudio</vt:lpstr>
      <vt:lpstr>RStudio Summary</vt:lpstr>
      <vt:lpstr>2 – The Basics of Programming</vt:lpstr>
      <vt:lpstr>Errors</vt:lpstr>
      <vt:lpstr>Basic Programming</vt:lpstr>
      <vt:lpstr>Basic Programming cont.</vt:lpstr>
      <vt:lpstr>Basic Programming cont.</vt:lpstr>
      <vt:lpstr>Basic Programming cont.</vt:lpstr>
      <vt:lpstr>NAs</vt:lpstr>
      <vt:lpstr>Operators</vt:lpstr>
      <vt:lpstr>A Word About Types</vt:lpstr>
      <vt:lpstr>Object Types</vt:lpstr>
      <vt:lpstr>Variables</vt:lpstr>
      <vt:lpstr>Errors Revisited</vt:lpstr>
      <vt:lpstr>Errors Revisted cont.</vt:lpstr>
      <vt:lpstr>Stop! And Restarting</vt:lpstr>
      <vt:lpstr>Quiz 2-1</vt:lpstr>
      <vt:lpstr>Quiz 2-1 ANSWERS</vt:lpstr>
      <vt:lpstr>3 – Working With Your Data</vt:lpstr>
      <vt:lpstr>But First! Directories</vt:lpstr>
      <vt:lpstr>Directory Structure</vt:lpstr>
      <vt:lpstr>Packages</vt:lpstr>
      <vt:lpstr>Packages cont.</vt:lpstr>
      <vt:lpstr>But Wait! There’s More!</vt:lpstr>
      <vt:lpstr>Data</vt:lpstr>
      <vt:lpstr>Tidy vs non-tidy data</vt:lpstr>
      <vt:lpstr>Tidy vs non-tidy data</vt:lpstr>
      <vt:lpstr>Data cont.</vt:lpstr>
      <vt:lpstr>FINALLY! Getting data into R!</vt:lpstr>
      <vt:lpstr>SHOW ME THE DATA</vt:lpstr>
      <vt:lpstr>Data Import </vt:lpstr>
      <vt:lpstr>Let’s play with data</vt:lpstr>
      <vt:lpstr>4 – Basic Data Manipulation</vt:lpstr>
      <vt:lpstr>What is data manipulation</vt:lpstr>
      <vt:lpstr>Filtering</vt:lpstr>
      <vt:lpstr>Rename Columns</vt:lpstr>
      <vt:lpstr>Add New Column</vt:lpstr>
      <vt:lpstr>Keep Only Certain Columns</vt:lpstr>
      <vt:lpstr>The “pipe”</vt:lpstr>
      <vt:lpstr>%&gt;% advantages</vt:lpstr>
      <vt:lpstr>Review &amp; Day 1 Break</vt:lpstr>
      <vt:lpstr>Review – About R </vt:lpstr>
      <vt:lpstr>Review – Basics </vt:lpstr>
      <vt:lpstr>Review – Working with your data</vt:lpstr>
      <vt:lpstr>Review – Data manipulation</vt:lpstr>
      <vt:lpstr>Review – Tomorrow</vt:lpstr>
      <vt:lpstr>5 – Let’s Make Charts!</vt:lpstr>
      <vt:lpstr>Chart Types</vt:lpstr>
      <vt:lpstr>Chart Types</vt:lpstr>
      <vt:lpstr>Chart Basics</vt:lpstr>
      <vt:lpstr>ggplot2 – A Better Way</vt:lpstr>
      <vt:lpstr>ggplot2</vt:lpstr>
      <vt:lpstr>Anatomy of a ggplot</vt:lpstr>
      <vt:lpstr>Anatomy of a ggplot</vt:lpstr>
      <vt:lpstr>Let’s practice</vt:lpstr>
      <vt:lpstr>6 – Basic Analysis</vt:lpstr>
      <vt:lpstr>table() and summary()</vt:lpstr>
      <vt:lpstr>PowerPoint Presentation</vt:lpstr>
      <vt:lpstr>7 - Tidyverse</vt:lpstr>
      <vt:lpstr>What is the Tidyverse</vt:lpstr>
      <vt:lpstr>Why Should You Use the Tidyverse?</vt:lpstr>
      <vt:lpstr>dplyr </vt:lpstr>
      <vt:lpstr>ggplot2</vt:lpstr>
      <vt:lpstr>lubridate </vt:lpstr>
      <vt:lpstr>tidyr </vt:lpstr>
      <vt:lpstr>Motivating Examples</vt:lpstr>
      <vt:lpstr>Project</vt:lpstr>
      <vt:lpstr>Project Goal</vt:lpstr>
      <vt:lpstr>Examples</vt:lpstr>
      <vt:lpstr>Project Steps</vt:lpstr>
      <vt:lpstr>Chart Presentation &amp;  Concluding Thoughts</vt:lpstr>
      <vt:lpstr>Plots</vt:lpstr>
      <vt:lpstr>Best Practices</vt:lpstr>
      <vt:lpstr>Best Practices, cont.</vt:lpstr>
      <vt:lpstr>Relative Paths</vt:lpstr>
      <vt:lpstr>Relative Paths cont.</vt:lpstr>
      <vt:lpstr>Not Covered</vt:lpstr>
      <vt:lpstr>Parting Thoughts</vt:lpstr>
      <vt:lpstr>Congrats!</vt:lpstr>
      <vt:lpstr>Resources</vt:lpstr>
      <vt:lpstr>Resources</vt:lpstr>
      <vt:lpstr>Resources</vt:lpstr>
      <vt:lpstr>Cheatsheets</vt:lpstr>
      <vt:lpstr>Special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Basics of R</dc:title>
  <dc:creator>Justin Priest</dc:creator>
  <cp:lastModifiedBy>Justin T Priest (DFG)</cp:lastModifiedBy>
  <cp:revision>180</cp:revision>
  <dcterms:created xsi:type="dcterms:W3CDTF">2019-01-02T06:51:07Z</dcterms:created>
  <dcterms:modified xsi:type="dcterms:W3CDTF">2020-11-23T02:57:30Z</dcterms:modified>
</cp:coreProperties>
</file>