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82" r:id="rId3"/>
    <p:sldId id="383" r:id="rId4"/>
    <p:sldId id="339" r:id="rId5"/>
    <p:sldId id="369" r:id="rId6"/>
    <p:sldId id="370" r:id="rId7"/>
    <p:sldId id="287" r:id="rId8"/>
    <p:sldId id="288" r:id="rId9"/>
    <p:sldId id="320" r:id="rId10"/>
    <p:sldId id="372" r:id="rId11"/>
    <p:sldId id="395" r:id="rId12"/>
    <p:sldId id="411" r:id="rId13"/>
    <p:sldId id="397" r:id="rId14"/>
    <p:sldId id="409" r:id="rId15"/>
    <p:sldId id="405" r:id="rId16"/>
    <p:sldId id="398" r:id="rId17"/>
    <p:sldId id="399" r:id="rId18"/>
    <p:sldId id="401" r:id="rId19"/>
    <p:sldId id="396" r:id="rId20"/>
    <p:sldId id="373" r:id="rId21"/>
    <p:sldId id="391" r:id="rId22"/>
    <p:sldId id="406" r:id="rId23"/>
    <p:sldId id="410" r:id="rId24"/>
    <p:sldId id="400" r:id="rId25"/>
    <p:sldId id="374" r:id="rId26"/>
    <p:sldId id="340" r:id="rId27"/>
    <p:sldId id="375" r:id="rId28"/>
    <p:sldId id="296" r:id="rId29"/>
    <p:sldId id="376" r:id="rId30"/>
    <p:sldId id="408" r:id="rId31"/>
    <p:sldId id="377" r:id="rId32"/>
    <p:sldId id="379" r:id="rId33"/>
    <p:sldId id="378" r:id="rId34"/>
    <p:sldId id="358" r:id="rId35"/>
    <p:sldId id="278" r:id="rId36"/>
    <p:sldId id="289" r:id="rId37"/>
    <p:sldId id="290" r:id="rId38"/>
    <p:sldId id="404" r:id="rId39"/>
    <p:sldId id="291" r:id="rId40"/>
    <p:sldId id="292" r:id="rId41"/>
    <p:sldId id="392" r:id="rId42"/>
    <p:sldId id="293" r:id="rId43"/>
    <p:sldId id="393" r:id="rId44"/>
    <p:sldId id="407" r:id="rId45"/>
    <p:sldId id="367" r:id="rId46"/>
    <p:sldId id="353" r:id="rId47"/>
    <p:sldId id="354" r:id="rId48"/>
    <p:sldId id="355" r:id="rId49"/>
    <p:sldId id="356" r:id="rId50"/>
    <p:sldId id="394" r:id="rId51"/>
    <p:sldId id="402" r:id="rId52"/>
    <p:sldId id="403" r:id="rId53"/>
    <p:sldId id="345" r:id="rId54"/>
    <p:sldId id="357" r:id="rId55"/>
    <p:sldId id="384" r:id="rId56"/>
    <p:sldId id="258" r:id="rId57"/>
    <p:sldId id="279" r:id="rId58"/>
    <p:sldId id="284" r:id="rId59"/>
    <p:sldId id="285" r:id="rId60"/>
    <p:sldId id="271" r:id="rId61"/>
    <p:sldId id="277" r:id="rId62"/>
    <p:sldId id="333" r:id="rId63"/>
    <p:sldId id="270" r:id="rId64"/>
    <p:sldId id="281" r:id="rId65"/>
    <p:sldId id="314" r:id="rId66"/>
    <p:sldId id="294" r:id="rId67"/>
    <p:sldId id="28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779"/>
    <a:srgbClr val="AB8DF7"/>
    <a:srgbClr val="75AADB"/>
    <a:srgbClr val="38D7EC"/>
    <a:srgbClr val="6D3B89"/>
    <a:srgbClr val="B5517D"/>
    <a:srgbClr val="463075"/>
    <a:srgbClr val="6D24A4"/>
    <a:srgbClr val="6D9CE1"/>
    <a:srgbClr val="382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2597" autoAdjust="0"/>
  </p:normalViewPr>
  <p:slideViewPr>
    <p:cSldViewPr snapToGrid="0">
      <p:cViewPr varScale="1">
        <p:scale>
          <a:sx n="72" d="100"/>
          <a:sy n="72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05B13-97C9-4A12-A8D0-A70B85AC184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6E2D3-8F12-4CB7-B6F3-018CFC08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7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build up a </a:t>
            </a:r>
            <a:r>
              <a:rPr lang="en-US" dirty="0" err="1"/>
              <a:t>ggplot</a:t>
            </a:r>
            <a:r>
              <a:rPr lang="en-US" dirty="0"/>
              <a:t> object layer by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covered most of these previously because they’re so useful!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covered previously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code here as a template for your future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9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me, the best way to motivate myself to learn was having my own dataset to work through; for others, online tutorials were best.</a:t>
            </a:r>
          </a:p>
          <a:p>
            <a:endParaRPr lang="en-US" dirty="0"/>
          </a:p>
          <a:p>
            <a:r>
              <a:rPr lang="en-US" dirty="0"/>
              <a:t>Even the best programmers still google and read Stack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really enjoy helping people with their R questions. Please message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guide: </a:t>
            </a:r>
            <a:br>
              <a:rPr lang="en-US" dirty="0"/>
            </a:br>
            <a:r>
              <a:rPr lang="en-US" dirty="0"/>
              <a:t>http://sape.inf.usi.ch/quick-reference/ggplot2/geom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none of these are within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too many types of scales to 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what next plot will be!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very quick and easy to produce an ANOVA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2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response, independent variable 1, and independent variable 2 will all be in different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previously used some of these earlier: </a:t>
            </a:r>
            <a:r>
              <a:rPr lang="en-US" dirty="0" err="1"/>
              <a:t>dplyr</a:t>
            </a:r>
            <a:r>
              <a:rPr lang="en-US" dirty="0"/>
              <a:t> is amazing for data manipulation and ggplot2 is amazing for plotting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7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covered most of these previously because they’re so useful!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0A0A-3DC4-4F05-8B5C-48072FD9F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C8202-90D3-4FED-8035-B3AB0318B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DFBE-A368-4B5A-811D-5AF864F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1FC9-CEFE-4DA0-997C-D01837396D71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87C1-95CD-49A6-8CC2-A394A76E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E0E2-BD56-4DD9-8551-5DFAA155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0DFA-024A-49F9-9E59-ACD0E91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E9B7F-B0C2-47A4-B6C6-7296B952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ABFB-E380-48E5-9C97-6D0F97A3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9D0-5C5B-4392-B215-97E05BBBB85D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0A27-7A94-482F-888F-9E1ED2CF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B418-43B7-4B7E-A2A8-E45CBB00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D3AF0-1440-4F16-B3DC-00BC57F8E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70CE6-8368-457C-A442-706B5251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C786-0069-494E-AE8B-B79EA06D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35C2-0BC0-423C-AD0C-B0FB8B05D81C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B730-3FB5-434A-A66D-8C8913FF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2653-490B-49F9-9C0A-2A83CFCE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4AC42C6-468A-48CE-9201-E6C788867EFA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4EC8E9-9851-433F-900F-BC4945019F12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5EEBF-6E2A-44CE-B647-80472EE6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594" y="185469"/>
            <a:ext cx="9161205" cy="1227676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9214-BCE8-44BC-834D-6D444776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4015-9A9A-467E-8FBB-749E9218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F307-CBB1-40A3-A4F3-E055A6AAB753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1BA3-C507-4C68-9822-CF0AD6EA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EA0E-870E-4DC1-9BC4-171076E1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FD284B-EA02-485A-AD24-67AA29D6AD73}"/>
              </a:ext>
            </a:extLst>
          </p:cNvPr>
          <p:cNvGrpSpPr/>
          <p:nvPr userDrawn="1"/>
        </p:nvGrpSpPr>
        <p:grpSpPr>
          <a:xfrm>
            <a:off x="185194" y="87580"/>
            <a:ext cx="2297645" cy="1325565"/>
            <a:chOff x="206318" y="21969"/>
            <a:chExt cx="2297645" cy="132556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A5025E-754C-4F0E-9063-70779F2494F9}"/>
                </a:ext>
              </a:extLst>
            </p:cNvPr>
            <p:cNvSpPr/>
            <p:nvPr userDrawn="1"/>
          </p:nvSpPr>
          <p:spPr>
            <a:xfrm>
              <a:off x="681486" y="21969"/>
              <a:ext cx="1347311" cy="1325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6" descr="A close up of a sign&#10;&#10;Description automatically generated">
              <a:extLst>
                <a:ext uri="{FF2B5EF4-FFF2-40B4-BE49-F238E27FC236}">
                  <a16:creationId xmlns:a16="http://schemas.microsoft.com/office/drawing/2014/main" id="{E8F87050-BA28-4E2B-8328-20DC8756D7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18" y="21970"/>
              <a:ext cx="2297645" cy="1325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23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94DF-829B-4D34-9B03-1033BCBA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7F14-FAEF-4D53-8E53-26948A5F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6D1F-BE4A-4BFD-BFAF-0998DD1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557B-7130-4018-B1D3-68D1D254D821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01F74-A1E8-464D-9C70-C4C9CE0E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7ADF-D8B5-4B50-AB5B-AEFEE4B1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FDEAF8-9373-4A0E-89D2-60AAA131E7F7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0DA3C7-A639-417D-9FFA-527F5B9C7F2A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A454D6-A602-4656-B39D-5991D450F610}"/>
              </a:ext>
            </a:extLst>
          </p:cNvPr>
          <p:cNvGrpSpPr/>
          <p:nvPr userDrawn="1"/>
        </p:nvGrpSpPr>
        <p:grpSpPr>
          <a:xfrm>
            <a:off x="0" y="314171"/>
            <a:ext cx="3718212" cy="2145123"/>
            <a:chOff x="206318" y="21969"/>
            <a:chExt cx="2297645" cy="132556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EAB2FD-F971-4F11-9C2E-6AF0B720EAA1}"/>
                </a:ext>
              </a:extLst>
            </p:cNvPr>
            <p:cNvSpPr/>
            <p:nvPr userDrawn="1"/>
          </p:nvSpPr>
          <p:spPr>
            <a:xfrm>
              <a:off x="681486" y="21969"/>
              <a:ext cx="1347311" cy="13255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Content Placeholder 6" descr="A close up of a sign&#10;&#10;Description automatically generated">
              <a:extLst>
                <a:ext uri="{FF2B5EF4-FFF2-40B4-BE49-F238E27FC236}">
                  <a16:creationId xmlns:a16="http://schemas.microsoft.com/office/drawing/2014/main" id="{92076D25-1E1C-45C2-84A5-0D0DDE031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18" y="21970"/>
              <a:ext cx="2297645" cy="1325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97EF-F9E0-44D2-8C73-FE14C616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DB2B-0BAC-4183-9331-1FE1205E4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0AE4D-3785-428E-AD18-92CF9CEF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D3930-AA33-46AD-AE23-DB7A5D9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9E80-1393-4721-9265-63222BA50530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72EF7-0AAF-4A1B-866A-55691FE5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FBBED-29AA-4F3E-BEDB-037BD3B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78FB-FFA5-4F4C-891F-D2EA5145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60817-B2F6-4107-A7B7-38B70164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A3489-088D-450E-85B8-C86338AE8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9895-8419-4ED7-A91E-BE44E1E03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891E7-D3F6-477A-8B4C-1636A94CC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7B910-67D6-4F3B-88F5-097CF2BF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9FD8-D8E3-498E-B8F1-2DC0B53E9A03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454A9-5DB6-45D5-87EF-B682C28B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9177B-E142-4EC2-B969-E8F5CB8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176B-ED0A-44B9-92C1-FF48D7A4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C8AC2-E4D2-47B2-B8E2-65C64A5A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F936-3671-4B08-95D1-9DD21281B622}" type="datetime1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842EF-EDF3-4B77-A0A8-7ED1AB3F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32594-53E3-4D0B-B0F9-1ECBE5D5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DE702-D969-4C38-93F6-6EAFBE96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9383-719A-450D-BDBE-BC303DBAE820}" type="datetime1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70CD1-E390-473E-A474-61828EAA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9D904-C4E1-4B2D-9B50-C1B359D0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8488-16F9-414E-8054-DF72D57C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8ECF-E7F3-4D78-A486-3C4A7621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257DF-F696-4E4E-9D4E-3E445B5D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54A21-F815-48BE-B367-95A342F8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CE7C-2A79-48C0-A396-F1BC9CE3B8D7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53B6B-89F2-4CA3-BB8D-D05A8B7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AF5FC-3A64-4C26-9A0B-79C33E24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B683-DF59-44C5-A520-14468BFE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ADF8-C628-4865-8D81-4AE3EF918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FE54C-A8EB-4F66-8F39-59079972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E808D-625F-493F-9E6C-B268F3A7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F5-F5FA-4699-AE2B-2ED92AE6DF0B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FAF12-98FD-4AE2-B41C-B6437A95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D8B6-CFDC-4285-A8A7-08F54948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D66C1-3BEC-4C34-BD47-197BF484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BB9B6-E867-43C2-8481-624EEE1B9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DF0A-1137-4590-8999-CC9520075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9A4F-84AB-42EF-87AE-CC9BC29CDA30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2013-1A30-4B0F-A553-FDD2BB6B8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DD03-43AB-4C5B-96EE-7F1140C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AE55-B5F4-483D-AEFF-E8059F55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F-IdJAOJs" TargetMode="External"/><Relationship Id="rId2" Type="http://schemas.openxmlformats.org/officeDocument/2006/relationships/hyperlink" Target="https://www.youtube.com/watch?v=0OtY38LVy-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gplot-dplyr-intro.netlify.app/" TargetMode="External"/><Relationship Id="rId4" Type="http://schemas.openxmlformats.org/officeDocument/2006/relationships/hyperlink" Target="https://www.youtube.com/watch?v=1SYzVMH62y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11/03/anova-%E2%80%93-type-iiiiii-ss-explaine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gif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contrib/Paradis-rdebuts_en.pdf" TargetMode="External"/><Relationship Id="rId2" Type="http://schemas.openxmlformats.org/officeDocument/2006/relationships/hyperlink" Target="https://cran.r-project.org/doc/manuals/R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gplot-dplyr-intro.netlify.app/" TargetMode="External"/><Relationship Id="rId5" Type="http://schemas.openxmlformats.org/officeDocument/2006/relationships/hyperlink" Target="https://rstudio.cloud/learn/primers" TargetMode="External"/><Relationship Id="rId4" Type="http://schemas.openxmlformats.org/officeDocument/2006/relationships/hyperlink" Target="https://r-bootcamp.netlify.app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nebeaudreau.com/2018/02/04/data-management-tips/" TargetMode="External"/><Relationship Id="rId2" Type="http://schemas.openxmlformats.org/officeDocument/2006/relationships/hyperlink" Target="https://www.tandfonline.com/doi/full/10.1080/00031305.2017.137598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dyverse.org/articles/2017/12/workflow-vs-script/" TargetMode="External"/><Relationship Id="rId4" Type="http://schemas.openxmlformats.org/officeDocument/2006/relationships/hyperlink" Target="https://whattheyforgot.org/project-oriented-workflow.html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Rguide.xml" TargetMode="External"/><Relationship Id="rId2" Type="http://schemas.openxmlformats.org/officeDocument/2006/relationships/hyperlink" Target="http://r-pkgs.had.co.nz/sty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eing-theory.brown.edu/regression-analysis/index.html" TargetMode="External"/><Relationship Id="rId4" Type="http://schemas.openxmlformats.org/officeDocument/2006/relationships/hyperlink" Target="http://www.shinystats.org/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cheatsheets/raw/master/data-visualization-2.1.pdf" TargetMode="External"/><Relationship Id="rId3" Type="http://schemas.openxmlformats.org/officeDocument/2006/relationships/hyperlink" Target="https://cran.r-project.org/doc/contrib/Short-refcard.pdf" TargetMode="External"/><Relationship Id="rId7" Type="http://schemas.openxmlformats.org/officeDocument/2006/relationships/hyperlink" Target="https://github.com/rstudio/cheatsheets/raw/master/lubridate.pdf" TargetMode="External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studio/cheatsheets/raw/master/data-import.pdf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github.com/rstudio/cheatsheets/raw/master/base-r.pdf" TargetMode="External"/><Relationship Id="rId9" Type="http://schemas.openxmlformats.org/officeDocument/2006/relationships/hyperlink" Target="https://github.com/rstudio/cheatsheets/raw/master/rstudio-ide.pdf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6EC3AD-8770-4E0A-BC78-346A6AAD0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5600" y="2856328"/>
            <a:ext cx="7172960" cy="1419128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An Introduction to the R Programming Language for ADF&amp;G Fishery Biologists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6B3A62E-9E01-4C06-9958-864CB3F6E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54E85C43-0878-4A90-9B97-8C785469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545" y="4258363"/>
            <a:ext cx="4612292" cy="2660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221B6-A8E0-47A3-A952-EB32777556C2}"/>
              </a:ext>
            </a:extLst>
          </p:cNvPr>
          <p:cNvSpPr txBox="1"/>
          <p:nvPr/>
        </p:nvSpPr>
        <p:spPr>
          <a:xfrm>
            <a:off x="2738120" y="5261394"/>
            <a:ext cx="671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January 2021</a:t>
            </a:r>
          </a:p>
          <a:p>
            <a:pPr algn="ctr"/>
            <a:r>
              <a:rPr lang="en-US" sz="2400" dirty="0"/>
              <a:t>Instructor: Justin Priest</a:t>
            </a:r>
          </a:p>
          <a:p>
            <a:pPr algn="ctr"/>
            <a:r>
              <a:rPr lang="en-US" sz="2400" dirty="0"/>
              <a:t>https://github.com/justinpriest/R_Intro_ADFG/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C5655-1916-425D-ADCA-B9FDA91B9C31}"/>
              </a:ext>
            </a:extLst>
          </p:cNvPr>
          <p:cNvCxnSpPr/>
          <p:nvPr/>
        </p:nvCxnSpPr>
        <p:spPr>
          <a:xfrm>
            <a:off x="6085840" y="2494280"/>
            <a:ext cx="525272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816730A-FE20-470C-B300-2ECBA3200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840" y="838058"/>
            <a:ext cx="7284720" cy="1539453"/>
          </a:xfrm>
        </p:spPr>
        <p:txBody>
          <a:bodyPr>
            <a:normAutofit fontScale="90000"/>
          </a:bodyPr>
          <a:lstStyle/>
          <a:p>
            <a:pPr algn="r"/>
            <a:r>
              <a:rPr lang="en-US" sz="8800" b="1" dirty="0"/>
              <a:t>The Basics of R</a:t>
            </a:r>
            <a:br>
              <a:rPr lang="en-US" sz="8800" b="1" dirty="0"/>
            </a:br>
            <a:r>
              <a:rPr lang="en-US" sz="5300" b="1" dirty="0"/>
              <a:t>Day 2 – Charts &amp; Analysis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72149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60A-98B0-4C78-BE0C-309D42EC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2C34-6CFA-4444-A09B-4D6F32FC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7" y="1834980"/>
            <a:ext cx="6128657" cy="243068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sablefish,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aes</a:t>
            </a:r>
            <a:r>
              <a:rPr lang="en-US" dirty="0"/>
              <a:t>(x=Sex, y = </a:t>
            </a:r>
            <a:r>
              <a:rPr lang="en-US" dirty="0" err="1"/>
              <a:t>Length_mm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fill = Sex)) +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3E07-E361-4C90-A4F0-F3B49F6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945AEB-C1A6-4E33-9B23-6288E0EBDA37}"/>
              </a:ext>
            </a:extLst>
          </p:cNvPr>
          <p:cNvGrpSpPr/>
          <p:nvPr/>
        </p:nvGrpSpPr>
        <p:grpSpPr>
          <a:xfrm>
            <a:off x="4199605" y="1587109"/>
            <a:ext cx="3386978" cy="607201"/>
            <a:chOff x="5102519" y="1762291"/>
            <a:chExt cx="3386978" cy="6072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D6A69A-A5F8-440B-B862-6CE7C4B4B351}"/>
                </a:ext>
              </a:extLst>
            </p:cNvPr>
            <p:cNvSpPr/>
            <p:nvPr/>
          </p:nvSpPr>
          <p:spPr>
            <a:xfrm>
              <a:off x="5366657" y="1762291"/>
              <a:ext cx="3122840" cy="501937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122840"/>
                <a:gd name="connsiteY0" fmla="*/ 393106 h 501964"/>
                <a:gd name="connsiteX1" fmla="*/ 1219201 w 3122840"/>
                <a:gd name="connsiteY1" fmla="*/ 1221 h 501964"/>
                <a:gd name="connsiteX2" fmla="*/ 3122840 w 3122840"/>
                <a:gd name="connsiteY2" fmla="*/ 501964 h 501964"/>
                <a:gd name="connsiteX0" fmla="*/ 0 w 3122840"/>
                <a:gd name="connsiteY0" fmla="*/ 393079 h 501937"/>
                <a:gd name="connsiteX1" fmla="*/ 1219201 w 3122840"/>
                <a:gd name="connsiteY1" fmla="*/ 1194 h 501937"/>
                <a:gd name="connsiteX2" fmla="*/ 3122840 w 3122840"/>
                <a:gd name="connsiteY2" fmla="*/ 501937 h 50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2840" h="501937">
                  <a:moveTo>
                    <a:pt x="0" y="393079"/>
                  </a:moveTo>
                  <a:cubicBezTo>
                    <a:pt x="298450" y="237050"/>
                    <a:pt x="607787" y="-16950"/>
                    <a:pt x="1219201" y="1194"/>
                  </a:cubicBezTo>
                  <a:cubicBezTo>
                    <a:pt x="1950358" y="-24206"/>
                    <a:pt x="2210708" y="362690"/>
                    <a:pt x="3122840" y="501937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3F19CA3-62AA-4A1F-A45C-B6BBB9C0C71C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BA4E8C-A120-43B7-B53A-9503B8A9540D}"/>
              </a:ext>
            </a:extLst>
          </p:cNvPr>
          <p:cNvGrpSpPr/>
          <p:nvPr/>
        </p:nvGrpSpPr>
        <p:grpSpPr>
          <a:xfrm rot="551400" flipV="1">
            <a:off x="4213240" y="3100076"/>
            <a:ext cx="3053103" cy="496744"/>
            <a:chOff x="5102519" y="1762347"/>
            <a:chExt cx="3312057" cy="6071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7678A2-BDB4-478A-8DFB-A370AE1561E7}"/>
                </a:ext>
              </a:extLst>
            </p:cNvPr>
            <p:cNvSpPr/>
            <p:nvPr/>
          </p:nvSpPr>
          <p:spPr>
            <a:xfrm>
              <a:off x="5366656" y="1762347"/>
              <a:ext cx="3047920" cy="531629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047919"/>
                <a:gd name="connsiteY0" fmla="*/ 393022 h 531629"/>
                <a:gd name="connsiteX1" fmla="*/ 1219201 w 3047919"/>
                <a:gd name="connsiteY1" fmla="*/ 1137 h 531629"/>
                <a:gd name="connsiteX2" fmla="*/ 3047919 w 3047919"/>
                <a:gd name="connsiteY2" fmla="*/ 531630 h 53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7919" h="531629">
                  <a:moveTo>
                    <a:pt x="0" y="393022"/>
                  </a:moveTo>
                  <a:cubicBezTo>
                    <a:pt x="298450" y="236993"/>
                    <a:pt x="607787" y="-17007"/>
                    <a:pt x="1219201" y="1137"/>
                  </a:cubicBezTo>
                  <a:cubicBezTo>
                    <a:pt x="1950358" y="-24263"/>
                    <a:pt x="2602512" y="382858"/>
                    <a:pt x="3047919" y="53163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8381E77-1CEB-4AE6-83B8-07B963854A05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52B2F0-6697-4F76-8A95-51B01D5B3AA5}"/>
              </a:ext>
            </a:extLst>
          </p:cNvPr>
          <p:cNvSpPr txBox="1">
            <a:spLocks/>
          </p:cNvSpPr>
          <p:nvPr/>
        </p:nvSpPr>
        <p:spPr>
          <a:xfrm>
            <a:off x="7690300" y="1560632"/>
            <a:ext cx="3680989" cy="134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Establish which </a:t>
            </a:r>
            <a:r>
              <a:rPr lang="en-US" dirty="0" err="1"/>
              <a:t>dataframe</a:t>
            </a:r>
            <a:r>
              <a:rPr lang="en-US" dirty="0"/>
              <a:t> to look at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73E62C-5EFE-4AD3-A440-45B004ED48A2}"/>
              </a:ext>
            </a:extLst>
          </p:cNvPr>
          <p:cNvSpPr txBox="1">
            <a:spLocks/>
          </p:cNvSpPr>
          <p:nvPr/>
        </p:nvSpPr>
        <p:spPr>
          <a:xfrm>
            <a:off x="7312176" y="3007410"/>
            <a:ext cx="4059113" cy="1346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“Sex” should be along x-axis, with length on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Fill the objects based on the Sex column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0DEB54-6D7E-4A67-BC76-82AC69BEC8D4}"/>
              </a:ext>
            </a:extLst>
          </p:cNvPr>
          <p:cNvGrpSpPr/>
          <p:nvPr/>
        </p:nvGrpSpPr>
        <p:grpSpPr>
          <a:xfrm>
            <a:off x="2979723" y="3800654"/>
            <a:ext cx="3408583" cy="1352449"/>
            <a:chOff x="2979723" y="3800654"/>
            <a:chExt cx="3408583" cy="1352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57B9B2-4655-42C6-BEF3-5FFEFE8CDA19}"/>
                </a:ext>
              </a:extLst>
            </p:cNvPr>
            <p:cNvSpPr/>
            <p:nvPr/>
          </p:nvSpPr>
          <p:spPr>
            <a:xfrm>
              <a:off x="3162785" y="4024227"/>
              <a:ext cx="3225521" cy="1128876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5521" h="1128876">
                  <a:moveTo>
                    <a:pt x="0" y="0"/>
                  </a:moveTo>
                  <a:cubicBezTo>
                    <a:pt x="530050" y="383512"/>
                    <a:pt x="1060101" y="767024"/>
                    <a:pt x="1597688" y="954593"/>
                  </a:cubicBezTo>
                  <a:cubicBezTo>
                    <a:pt x="2135275" y="1142162"/>
                    <a:pt x="2680398" y="1133788"/>
                    <a:pt x="3225521" y="112541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7A5729C-29E7-477B-844A-71967F0FC65D}"/>
                </a:ext>
              </a:extLst>
            </p:cNvPr>
            <p:cNvSpPr/>
            <p:nvPr/>
          </p:nvSpPr>
          <p:spPr>
            <a:xfrm rot="8765898" flipV="1">
              <a:off x="2979723" y="380065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5A4D7E-AF46-49A2-A6CF-E3F998B01BC3}"/>
              </a:ext>
            </a:extLst>
          </p:cNvPr>
          <p:cNvSpPr txBox="1">
            <a:spLocks/>
          </p:cNvSpPr>
          <p:nvPr/>
        </p:nvSpPr>
        <p:spPr>
          <a:xfrm>
            <a:off x="6507186" y="4897032"/>
            <a:ext cx="3680989" cy="100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a boxplot!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85C5E0-B49E-43F8-BFE8-A400A419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12" y="1501097"/>
            <a:ext cx="6394164" cy="472242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5B0C16-57FC-46EA-8814-C199D55F5200}"/>
              </a:ext>
            </a:extLst>
          </p:cNvPr>
          <p:cNvSpPr txBox="1">
            <a:spLocks/>
          </p:cNvSpPr>
          <p:nvPr/>
        </p:nvSpPr>
        <p:spPr>
          <a:xfrm>
            <a:off x="656797" y="4837422"/>
            <a:ext cx="6128657" cy="1227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Two required parts: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geom_xxx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8" grpId="0"/>
      <p:bldP spid="18" grpId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1825625"/>
            <a:ext cx="5718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Two parts of </a:t>
            </a:r>
            <a:r>
              <a:rPr lang="en-US" sz="2400" b="1" dirty="0" err="1"/>
              <a:t>ggplot</a:t>
            </a:r>
            <a:r>
              <a:rPr lang="en-US" sz="2400" b="1" dirty="0"/>
              <a:t>(): data and aesthetics</a:t>
            </a:r>
          </a:p>
          <a:p>
            <a:r>
              <a:rPr lang="en-US" sz="2400" dirty="0"/>
              <a:t>Establish data using </a:t>
            </a:r>
            <a:r>
              <a:rPr lang="en-US" sz="2400" dirty="0">
                <a:highlight>
                  <a:srgbClr val="AB8DF7"/>
                </a:highlight>
              </a:rPr>
              <a:t>data =</a:t>
            </a:r>
          </a:p>
          <a:p>
            <a:endParaRPr lang="en-US" sz="2400" dirty="0"/>
          </a:p>
          <a:p>
            <a:r>
              <a:rPr lang="en-US" sz="2400" dirty="0"/>
              <a:t>Use aesthetics to “map” different variables to the x-axis, y-axis, fill, color, group (series), etc.</a:t>
            </a:r>
          </a:p>
          <a:p>
            <a:pPr lvl="1"/>
            <a:r>
              <a:rPr lang="en-US" sz="2000" dirty="0"/>
              <a:t>Done within the </a:t>
            </a:r>
            <a:r>
              <a:rPr lang="en-US" sz="2000" dirty="0" err="1">
                <a:highlight>
                  <a:srgbClr val="75AADB"/>
                </a:highlight>
              </a:rPr>
              <a:t>aes</a:t>
            </a:r>
            <a:r>
              <a:rPr lang="en-US" sz="2000" dirty="0">
                <a:highlight>
                  <a:srgbClr val="75AADB"/>
                </a:highlight>
              </a:rPr>
              <a:t>() </a:t>
            </a:r>
            <a:r>
              <a:rPr lang="en-US" sz="2000" dirty="0"/>
              <a:t>function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Technically, both these parts can happen within the </a:t>
            </a:r>
            <a:r>
              <a:rPr lang="en-US" sz="2400" i="1" dirty="0" err="1"/>
              <a:t>geom_xxx</a:t>
            </a:r>
            <a:r>
              <a:rPr lang="en-US" sz="2400" i="1" dirty="0"/>
              <a:t>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8EC6AF-0B26-446C-BA04-BC286CFE9882}"/>
              </a:ext>
            </a:extLst>
          </p:cNvPr>
          <p:cNvSpPr txBox="1">
            <a:spLocks/>
          </p:cNvSpPr>
          <p:nvPr/>
        </p:nvSpPr>
        <p:spPr>
          <a:xfrm>
            <a:off x="6938198" y="2280397"/>
            <a:ext cx="5253802" cy="357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data = </a:t>
            </a:r>
            <a:r>
              <a:rPr lang="en-US" sz="2400" dirty="0" err="1">
                <a:highlight>
                  <a:srgbClr val="AB8DF7"/>
                </a:highlight>
                <a:latin typeface="Consolas" panose="020B0609020204030204" pitchFamily="49" charset="0"/>
              </a:rPr>
              <a:t>mydataframe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aes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(x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xcolumn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 y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ycolumn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 group = Year)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aes</a:t>
            </a:r>
            <a:r>
              <a:rPr lang="en-US" sz="2000" dirty="0"/>
              <a:t>() function can contain other parts: </a:t>
            </a:r>
          </a:p>
          <a:p>
            <a:pPr marL="0" indent="0">
              <a:buNone/>
            </a:pPr>
            <a:r>
              <a:rPr lang="en-US" sz="2000" dirty="0"/>
              <a:t>shape = variable, </a:t>
            </a:r>
          </a:p>
          <a:p>
            <a:pPr marL="0" indent="0">
              <a:buNone/>
            </a:pPr>
            <a:r>
              <a:rPr lang="en-US" sz="2000" dirty="0"/>
              <a:t>fill = variable, </a:t>
            </a:r>
          </a:p>
          <a:p>
            <a:pPr marL="0" indent="0">
              <a:buNone/>
            </a:pPr>
            <a:r>
              <a:rPr lang="en-US" sz="2000" dirty="0"/>
              <a:t>color = variable, </a:t>
            </a:r>
          </a:p>
          <a:p>
            <a:pPr marL="0" indent="0">
              <a:buNone/>
            </a:pPr>
            <a:r>
              <a:rPr lang="en-US" sz="2000" dirty="0"/>
              <a:t>alpha = variable </a:t>
            </a:r>
          </a:p>
        </p:txBody>
      </p:sp>
    </p:spTree>
    <p:extLst>
      <p:ext uri="{BB962C8B-B14F-4D97-AF65-F5344CB8AC3E}">
        <p14:creationId xmlns:p14="http://schemas.microsoft.com/office/powerpoint/2010/main" val="43722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9E0-D986-450D-A661-467FD78A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2946-4F08-4EC2-8E31-426AD4E2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98" y="1767500"/>
            <a:ext cx="44899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can be tricky to wrap your head around the </a:t>
            </a:r>
            <a:r>
              <a:rPr lang="en-US" dirty="0" err="1"/>
              <a:t>aes</a:t>
            </a:r>
            <a:r>
              <a:rPr lang="en-US" dirty="0"/>
              <a:t> function</a:t>
            </a:r>
          </a:p>
          <a:p>
            <a:r>
              <a:rPr lang="en-US" dirty="0"/>
              <a:t>Anything dynamic (changes according to a variable) goes </a:t>
            </a:r>
            <a:r>
              <a:rPr lang="en-US" b="1" dirty="0"/>
              <a:t>INSIDE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r>
              <a:rPr lang="en-US" dirty="0"/>
              <a:t>Anything that is static goes </a:t>
            </a:r>
            <a:r>
              <a:rPr lang="en-US" b="1" dirty="0"/>
              <a:t>OUTSIDE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(), in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dirty="0"/>
              <a:t>Make sure to keep the </a:t>
            </a:r>
            <a:r>
              <a:rPr lang="en-US" dirty="0" err="1"/>
              <a:t>aes</a:t>
            </a:r>
            <a:r>
              <a:rPr lang="en-US" dirty="0"/>
              <a:t>() inside the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4B04-C2CA-4CAC-9B02-8AEEF494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9766E-6B4A-4C36-A9F0-FA92D38C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7" y="1718197"/>
            <a:ext cx="3548743" cy="35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38275-FF32-4424-9BB0-9A3687C6D082}"/>
              </a:ext>
            </a:extLst>
          </p:cNvPr>
          <p:cNvSpPr txBox="1"/>
          <p:nvPr/>
        </p:nvSpPr>
        <p:spPr>
          <a:xfrm>
            <a:off x="4759455" y="5479840"/>
            <a:ext cx="369994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"red")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4CDCB-727B-489F-8B1F-43702EDC4B86}"/>
              </a:ext>
            </a:extLst>
          </p:cNvPr>
          <p:cNvSpPr txBox="1"/>
          <p:nvPr/>
        </p:nvSpPr>
        <p:spPr>
          <a:xfrm>
            <a:off x="8589188" y="5376552"/>
            <a:ext cx="354874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Age))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2410A-6282-417B-82F2-79147D35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12042"/>
            <a:ext cx="3548743" cy="35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AC9376-5CD6-411F-8030-2B8A6778C34C}"/>
              </a:ext>
            </a:extLst>
          </p:cNvPr>
          <p:cNvSpPr txBox="1">
            <a:spLocks/>
          </p:cNvSpPr>
          <p:nvPr/>
        </p:nvSpPr>
        <p:spPr>
          <a:xfrm>
            <a:off x="990601" y="1753386"/>
            <a:ext cx="5966380" cy="4968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Tell </a:t>
            </a:r>
            <a:r>
              <a:rPr lang="en-US" dirty="0" err="1"/>
              <a:t>ggplot</a:t>
            </a:r>
            <a:r>
              <a:rPr lang="en-US" dirty="0"/>
              <a:t> what kind of plot you’d like:</a:t>
            </a:r>
          </a:p>
          <a:p>
            <a:pPr lvl="1"/>
            <a:r>
              <a:rPr lang="en-US" dirty="0" err="1"/>
              <a:t>geom_line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geom_col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geom_text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geom_histogram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geom_smooth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geom_abline</a:t>
            </a:r>
            <a:r>
              <a:rPr lang="en-US" dirty="0"/>
              <a:t>()</a:t>
            </a:r>
          </a:p>
          <a:p>
            <a:pPr lvl="1"/>
            <a:r>
              <a:rPr lang="en-US" sz="2200" i="1" dirty="0"/>
              <a:t>many more!</a:t>
            </a:r>
            <a:endParaRPr lang="en-US" i="1" dirty="0"/>
          </a:p>
          <a:p>
            <a:r>
              <a:rPr lang="en-US" dirty="0"/>
              <a:t>Set color line, fill color, size, transparency (alpha), shape, (assuming these are not changing by variable!)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FBDB4-71F1-46A5-8510-69AD5F21F32F}"/>
              </a:ext>
            </a:extLst>
          </p:cNvPr>
          <p:cNvCxnSpPr>
            <a:cxnSpLocks/>
          </p:cNvCxnSpPr>
          <p:nvPr/>
        </p:nvCxnSpPr>
        <p:spPr>
          <a:xfrm flipH="1">
            <a:off x="3677051" y="2378413"/>
            <a:ext cx="3375502" cy="17198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7F505C-169B-49D0-82B8-0D19EE5E6E1E}"/>
              </a:ext>
            </a:extLst>
          </p:cNvPr>
          <p:cNvSpPr/>
          <p:nvPr/>
        </p:nvSpPr>
        <p:spPr>
          <a:xfrm>
            <a:off x="1673157" y="2188724"/>
            <a:ext cx="1760707" cy="3793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A0E1F-5FF6-44A1-85E1-5D3A57AB5D77}"/>
              </a:ext>
            </a:extLst>
          </p:cNvPr>
          <p:cNvSpPr txBox="1"/>
          <p:nvPr/>
        </p:nvSpPr>
        <p:spPr>
          <a:xfrm>
            <a:off x="8077201" y="1732082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Plot Type &amp; Notes: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0A171-8AA6-4F00-A261-33E33AB727E3}"/>
              </a:ext>
            </a:extLst>
          </p:cNvPr>
          <p:cNvSpPr txBox="1"/>
          <p:nvPr/>
        </p:nvSpPr>
        <p:spPr>
          <a:xfrm>
            <a:off x="8077201" y="2140229"/>
            <a:ext cx="2743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Basic line. Typical arguments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AD6FF-54A8-4F56-8A27-020694E6CC5A}"/>
              </a:ext>
            </a:extLst>
          </p:cNvPr>
          <p:cNvCxnSpPr>
            <a:cxnSpLocks/>
          </p:cNvCxnSpPr>
          <p:nvPr/>
        </p:nvCxnSpPr>
        <p:spPr>
          <a:xfrm flipH="1">
            <a:off x="3677051" y="2718654"/>
            <a:ext cx="3375502" cy="17198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EB8038-05B3-4A75-A777-4672914BA078}"/>
              </a:ext>
            </a:extLst>
          </p:cNvPr>
          <p:cNvSpPr/>
          <p:nvPr/>
        </p:nvSpPr>
        <p:spPr>
          <a:xfrm>
            <a:off x="1673157" y="2528965"/>
            <a:ext cx="1760707" cy="3793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9C104-EA49-4756-B3F9-66195886DDC8}"/>
              </a:ext>
            </a:extLst>
          </p:cNvPr>
          <p:cNvSpPr txBox="1"/>
          <p:nvPr/>
        </p:nvSpPr>
        <p:spPr>
          <a:xfrm>
            <a:off x="8077201" y="2480470"/>
            <a:ext cx="2743200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Basic scatterplot. Typical arguments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B887F-3FFE-41E7-8BAB-86453A59E11D}"/>
              </a:ext>
            </a:extLst>
          </p:cNvPr>
          <p:cNvCxnSpPr>
            <a:cxnSpLocks/>
          </p:cNvCxnSpPr>
          <p:nvPr/>
        </p:nvCxnSpPr>
        <p:spPr>
          <a:xfrm flipH="1">
            <a:off x="3677051" y="3112419"/>
            <a:ext cx="3375502" cy="17198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B7DB5-6F9A-412F-9B10-EE53AA1583BD}"/>
              </a:ext>
            </a:extLst>
          </p:cNvPr>
          <p:cNvSpPr/>
          <p:nvPr/>
        </p:nvSpPr>
        <p:spPr>
          <a:xfrm>
            <a:off x="1673157" y="2922730"/>
            <a:ext cx="1760707" cy="3793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F86DA7-6679-466B-B2EC-A762B7A7A4A9}"/>
              </a:ext>
            </a:extLst>
          </p:cNvPr>
          <p:cNvSpPr txBox="1"/>
          <p:nvPr/>
        </p:nvSpPr>
        <p:spPr>
          <a:xfrm>
            <a:off x="8077200" y="2874235"/>
            <a:ext cx="3578771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Basic bar (columns). Note that “fill” is the bar color, color is bar outline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068F4D-FEB2-468C-8E29-512026E1CB4A}"/>
              </a:ext>
            </a:extLst>
          </p:cNvPr>
          <p:cNvCxnSpPr>
            <a:cxnSpLocks/>
          </p:cNvCxnSpPr>
          <p:nvPr/>
        </p:nvCxnSpPr>
        <p:spPr>
          <a:xfrm flipH="1">
            <a:off x="3677051" y="3487781"/>
            <a:ext cx="3375502" cy="17198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45C3F-F66E-45C8-BDC2-C7EC3FE41CEF}"/>
              </a:ext>
            </a:extLst>
          </p:cNvPr>
          <p:cNvSpPr/>
          <p:nvPr/>
        </p:nvSpPr>
        <p:spPr>
          <a:xfrm>
            <a:off x="1673157" y="3298092"/>
            <a:ext cx="1760707" cy="3793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32F31-DB48-4A04-BDCA-01BDB9BAB5F1}"/>
              </a:ext>
            </a:extLst>
          </p:cNvPr>
          <p:cNvSpPr txBox="1"/>
          <p:nvPr/>
        </p:nvSpPr>
        <p:spPr>
          <a:xfrm>
            <a:off x="8077200" y="3249597"/>
            <a:ext cx="3368565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Scatterplot but use text instead of symbols.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E9A4C0-88C4-49E4-B105-400D6CC895AE}"/>
              </a:ext>
            </a:extLst>
          </p:cNvPr>
          <p:cNvCxnSpPr>
            <a:cxnSpLocks/>
          </p:cNvCxnSpPr>
          <p:nvPr/>
        </p:nvCxnSpPr>
        <p:spPr>
          <a:xfrm flipH="1">
            <a:off x="3677051" y="3871781"/>
            <a:ext cx="3375502" cy="17198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BF2C7-840F-4971-B48E-052CFA0AD4A6}"/>
              </a:ext>
            </a:extLst>
          </p:cNvPr>
          <p:cNvSpPr/>
          <p:nvPr/>
        </p:nvSpPr>
        <p:spPr>
          <a:xfrm>
            <a:off x="1673157" y="3640051"/>
            <a:ext cx="1952912" cy="3793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2788CF-95CB-4561-8076-5303A5FA9CBC}"/>
              </a:ext>
            </a:extLst>
          </p:cNvPr>
          <p:cNvSpPr txBox="1"/>
          <p:nvPr/>
        </p:nvSpPr>
        <p:spPr>
          <a:xfrm>
            <a:off x="8077201" y="3633597"/>
            <a:ext cx="2743200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Add a boxplot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7737D2-8F42-4AC3-ADFD-379148BB178E}"/>
              </a:ext>
            </a:extLst>
          </p:cNvPr>
          <p:cNvCxnSpPr>
            <a:cxnSpLocks/>
          </p:cNvCxnSpPr>
          <p:nvPr/>
        </p:nvCxnSpPr>
        <p:spPr>
          <a:xfrm flipH="1">
            <a:off x="3973791" y="4194213"/>
            <a:ext cx="3078762" cy="13182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6812B5C-FD9A-4D3F-B870-3D1B5E5E7258}"/>
              </a:ext>
            </a:extLst>
          </p:cNvPr>
          <p:cNvSpPr/>
          <p:nvPr/>
        </p:nvSpPr>
        <p:spPr>
          <a:xfrm>
            <a:off x="1673156" y="4004524"/>
            <a:ext cx="2236691" cy="3793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584B25-4878-4000-992F-4750902960D9}"/>
              </a:ext>
            </a:extLst>
          </p:cNvPr>
          <p:cNvSpPr txBox="1"/>
          <p:nvPr/>
        </p:nvSpPr>
        <p:spPr>
          <a:xfrm>
            <a:off x="8077201" y="3998070"/>
            <a:ext cx="33685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Histogram. No y-axis specified in </a:t>
            </a:r>
            <a:r>
              <a:rPr lang="en-US" sz="2600" dirty="0" err="1"/>
              <a:t>aes</a:t>
            </a:r>
            <a:r>
              <a:rPr lang="en-US" sz="2600" dirty="0"/>
              <a:t>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0EDD1C-9F19-4825-AF25-5C0E7F9B5705}"/>
              </a:ext>
            </a:extLst>
          </p:cNvPr>
          <p:cNvCxnSpPr>
            <a:cxnSpLocks/>
          </p:cNvCxnSpPr>
          <p:nvPr/>
        </p:nvCxnSpPr>
        <p:spPr>
          <a:xfrm flipH="1">
            <a:off x="3677051" y="4602890"/>
            <a:ext cx="3375502" cy="17198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F77DC76-3B4A-41A2-A705-7B26B8ED8332}"/>
              </a:ext>
            </a:extLst>
          </p:cNvPr>
          <p:cNvSpPr/>
          <p:nvPr/>
        </p:nvSpPr>
        <p:spPr>
          <a:xfrm>
            <a:off x="1673157" y="4371160"/>
            <a:ext cx="1952912" cy="3793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5B041-BB13-4CBE-BAA2-0BBE5CE038D6}"/>
              </a:ext>
            </a:extLst>
          </p:cNvPr>
          <p:cNvSpPr txBox="1"/>
          <p:nvPr/>
        </p:nvSpPr>
        <p:spPr>
          <a:xfrm>
            <a:off x="8077200" y="4364706"/>
            <a:ext cx="3757447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Add linear or LOESS smoothing. Use method = “</a:t>
            </a:r>
            <a:r>
              <a:rPr lang="en-US" sz="2600" dirty="0" err="1"/>
              <a:t>lm</a:t>
            </a:r>
            <a:r>
              <a:rPr lang="en-US" sz="2600" dirty="0"/>
              <a:t>” or method = “loess”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C619D2-19B9-4140-8C24-196BA607EAA3}"/>
              </a:ext>
            </a:extLst>
          </p:cNvPr>
          <p:cNvCxnSpPr>
            <a:cxnSpLocks/>
          </p:cNvCxnSpPr>
          <p:nvPr/>
        </p:nvCxnSpPr>
        <p:spPr>
          <a:xfrm flipH="1">
            <a:off x="3677051" y="4958764"/>
            <a:ext cx="3375502" cy="17198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D24704B-44EC-4AAD-AA3E-A37C41E76C0A}"/>
              </a:ext>
            </a:extLst>
          </p:cNvPr>
          <p:cNvSpPr/>
          <p:nvPr/>
        </p:nvSpPr>
        <p:spPr>
          <a:xfrm>
            <a:off x="1673157" y="4727034"/>
            <a:ext cx="1952912" cy="3793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C90CAF-CA7E-44AF-921A-6D5DE04B1B69}"/>
              </a:ext>
            </a:extLst>
          </p:cNvPr>
          <p:cNvSpPr txBox="1"/>
          <p:nvPr/>
        </p:nvSpPr>
        <p:spPr>
          <a:xfrm>
            <a:off x="8077201" y="4720580"/>
            <a:ext cx="3757446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Add straight line with arguments slope = 1, intercept = 0.</a:t>
            </a:r>
          </a:p>
        </p:txBody>
      </p:sp>
    </p:spTree>
    <p:extLst>
      <p:ext uri="{BB962C8B-B14F-4D97-AF65-F5344CB8AC3E}">
        <p14:creationId xmlns:p14="http://schemas.microsoft.com/office/powerpoint/2010/main" val="23984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/>
      <p:bldP spid="17" grpId="1"/>
      <p:bldP spid="19" grpId="0" animBg="1"/>
      <p:bldP spid="19" grpId="1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CC44-01A0-4494-ABF0-2BEC400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56AB-F10F-4E2E-827A-0AAB964A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6" y="1795480"/>
            <a:ext cx="3824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modify this plot, common arguments within a </a:t>
            </a:r>
            <a:r>
              <a:rPr lang="en-US" dirty="0" err="1"/>
              <a:t>geom</a:t>
            </a:r>
            <a:r>
              <a:rPr lang="en-US" dirty="0"/>
              <a:t> are: 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shape (only for </a:t>
            </a:r>
            <a:r>
              <a:rPr lang="en-US" dirty="0" err="1"/>
              <a:t>geom_point</a:t>
            </a:r>
            <a:r>
              <a:rPr lang="en-US" dirty="0"/>
              <a:t>)</a:t>
            </a:r>
          </a:p>
          <a:p>
            <a:r>
              <a:rPr lang="en-US" dirty="0"/>
              <a:t>alpha (transparency)</a:t>
            </a:r>
          </a:p>
          <a:p>
            <a:r>
              <a:rPr lang="en-US" dirty="0" err="1"/>
              <a:t>linetype</a:t>
            </a:r>
            <a:r>
              <a:rPr lang="en-US" dirty="0"/>
              <a:t> (only for </a:t>
            </a:r>
            <a:r>
              <a:rPr lang="en-US" dirty="0" err="1"/>
              <a:t>geom_line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373E-DCC2-49FB-A155-E88E39D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B2F59-840F-4D42-8B23-ADBB0FF0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72" y="1523835"/>
            <a:ext cx="3810330" cy="381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2602F-88A2-43AF-8876-0A253A4E8303}"/>
              </a:ext>
            </a:extLst>
          </p:cNvPr>
          <p:cNvSpPr txBox="1"/>
          <p:nvPr/>
        </p:nvSpPr>
        <p:spPr>
          <a:xfrm>
            <a:off x="4718746" y="5517573"/>
            <a:ext cx="40230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7CC7C-FA90-41E4-AB97-103037EE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64" y="1560194"/>
            <a:ext cx="3810330" cy="3810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FF9EFB-0A6F-497C-973B-F16935900644}"/>
              </a:ext>
            </a:extLst>
          </p:cNvPr>
          <p:cNvSpPr txBox="1"/>
          <p:nvPr/>
        </p:nvSpPr>
        <p:spPr>
          <a:xfrm>
            <a:off x="5492261" y="5517573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  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C9541-5D7F-4D74-AA4D-D0C7BFD6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958" y="1544878"/>
            <a:ext cx="3810330" cy="3810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0C371B-3CCB-49E0-8CA6-75D1E4CFDA15}"/>
              </a:ext>
            </a:extLst>
          </p:cNvPr>
          <p:cNvSpPr txBox="1"/>
          <p:nvPr/>
        </p:nvSpPr>
        <p:spPr>
          <a:xfrm>
            <a:off x="5878957" y="5519915"/>
            <a:ext cx="54748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",  shape=2)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FDF63D-BA40-4D32-89EA-AA13334B1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463" y="1552658"/>
            <a:ext cx="3810330" cy="3810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9380E-7BFF-45FB-A367-38DB49E7DD12}"/>
              </a:ext>
            </a:extLst>
          </p:cNvPr>
          <p:cNvSpPr txBox="1"/>
          <p:nvPr/>
        </p:nvSpPr>
        <p:spPr>
          <a:xfrm>
            <a:off x="6863860" y="5532889"/>
            <a:ext cx="47824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(alpha = 0.1)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5E2CFB-F143-4D95-88C0-3739A33C8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745" y="1552414"/>
            <a:ext cx="3810330" cy="3810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AAB2A2-BB83-4738-97EC-E1301A22BF56}"/>
              </a:ext>
            </a:extLst>
          </p:cNvPr>
          <p:cNvSpPr txBox="1"/>
          <p:nvPr/>
        </p:nvSpPr>
        <p:spPr>
          <a:xfrm>
            <a:off x="7637375" y="5588921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latin typeface="Consolas" panose="020B0609020204030204" pitchFamily="49" charset="0"/>
              </a:rPr>
              <a:t>totalsablefish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(x=Year, y = </a:t>
            </a:r>
            <a:r>
              <a:rPr lang="en-US" sz="1600" dirty="0" err="1">
                <a:latin typeface="Consolas" panose="020B0609020204030204" pitchFamily="49" charset="0"/>
              </a:rPr>
              <a:t>totcount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linetype</a:t>
            </a:r>
            <a:r>
              <a:rPr lang="en-US" sz="1600" dirty="0">
                <a:latin typeface="Consolas" panose="020B0609020204030204" pitchFamily="49" charset="0"/>
              </a:rPr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20532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0" grpId="0" animBg="1"/>
      <p:bldP spid="10" grpId="1" animBg="1"/>
      <p:bldP spid="13" grpId="0" animBg="1"/>
      <p:bldP spid="13" grpId="1" animBg="1"/>
      <p:bldP spid="16" grpId="0" animBg="1"/>
      <p:bldP spid="16" grpId="1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F7B-B6EE-4DB8-8465-18AEEEC5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7498-DC82-45B0-96CF-4C96B2B3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so good! These are the minimum parts required of a </a:t>
            </a:r>
            <a:r>
              <a:rPr lang="en-US" dirty="0" err="1"/>
              <a:t>ggplot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What if we want to clean up the plot, specify colors, or change axis labels, etc.? </a:t>
            </a:r>
          </a:p>
          <a:p>
            <a:endParaRPr lang="en-US" dirty="0"/>
          </a:p>
          <a:p>
            <a:r>
              <a:rPr lang="en-US" dirty="0"/>
              <a:t>Now we’ll learn about adding more parts</a:t>
            </a:r>
          </a:p>
          <a:p>
            <a:pPr lvl="1"/>
            <a:r>
              <a:rPr lang="en-US" dirty="0"/>
              <a:t>Add lines together with a “+”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950E-69C8-48F1-9F43-2D0B5405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1" y="1709078"/>
            <a:ext cx="5450839" cy="4351338"/>
          </a:xfrm>
        </p:spPr>
        <p:txBody>
          <a:bodyPr/>
          <a:lstStyle/>
          <a:p>
            <a:r>
              <a:rPr lang="en-US" dirty="0"/>
              <a:t>The scale_ family are helper functions to control aspects such as specifying color, fill, axis range / breaks,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Far too many to review</a:t>
            </a:r>
          </a:p>
          <a:p>
            <a:endParaRPr lang="en-US" dirty="0"/>
          </a:p>
          <a:p>
            <a:r>
              <a:rPr lang="en-US" dirty="0"/>
              <a:t>To change axis labels or title, use </a:t>
            </a:r>
            <a:r>
              <a:rPr lang="en-US" sz="2400" dirty="0">
                <a:latin typeface="Consolas" panose="020B0609020204030204" pitchFamily="49" charset="0"/>
              </a:rPr>
              <a:t>labs()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9A179-F11F-49C9-A103-C445CB19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" t="837"/>
          <a:stretch/>
        </p:blipFill>
        <p:spPr>
          <a:xfrm>
            <a:off x="6832600" y="1562100"/>
            <a:ext cx="4970232" cy="3325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791B9-E46F-4B2E-ADA1-B58F33E8F035}"/>
              </a:ext>
            </a:extLst>
          </p:cNvPr>
          <p:cNvSpPr txBox="1"/>
          <p:nvPr/>
        </p:nvSpPr>
        <p:spPr>
          <a:xfrm>
            <a:off x="7142591" y="4887105"/>
            <a:ext cx="375744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No modified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61F4C-2E67-4682-990E-0971661A5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" t="762"/>
          <a:stretch/>
        </p:blipFill>
        <p:spPr>
          <a:xfrm>
            <a:off x="6829294" y="1560830"/>
            <a:ext cx="4973538" cy="3327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D375A1-A1CE-455D-89E0-03AB5FFF7397}"/>
              </a:ext>
            </a:extLst>
          </p:cNvPr>
          <p:cNvSpPr txBox="1"/>
          <p:nvPr/>
        </p:nvSpPr>
        <p:spPr>
          <a:xfrm>
            <a:off x="6577455" y="4898452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scale_y_continuous</a:t>
            </a:r>
            <a:r>
              <a:rPr lang="en-US" dirty="0">
                <a:latin typeface="Consolas" panose="020B0609020204030204" pitchFamily="49" charset="0"/>
              </a:rPr>
              <a:t>(breaks = c(10000, 15000, 20000, 30000, 40000))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82245D-95EA-4BE9-862C-E5DA25527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" t="459"/>
          <a:stretch/>
        </p:blipFill>
        <p:spPr>
          <a:xfrm>
            <a:off x="6773196" y="1486946"/>
            <a:ext cx="5003908" cy="333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481CBA-1E64-4983-AB26-4BD66B316912}"/>
              </a:ext>
            </a:extLst>
          </p:cNvPr>
          <p:cNvSpPr txBox="1"/>
          <p:nvPr/>
        </p:nvSpPr>
        <p:spPr>
          <a:xfrm>
            <a:off x="6508790" y="4908529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scale_fill_manual</a:t>
            </a:r>
            <a:r>
              <a:rPr lang="en-US" dirty="0">
                <a:latin typeface="Consolas" panose="020B0609020204030204" pitchFamily="49" charset="0"/>
              </a:rPr>
              <a:t>(values = c("#808080", "</a:t>
            </a:r>
            <a:r>
              <a:rPr lang="en-US" dirty="0" err="1">
                <a:latin typeface="Consolas" panose="020B0609020204030204" pitchFamily="49" charset="0"/>
              </a:rPr>
              <a:t>lightblue</a:t>
            </a:r>
            <a:r>
              <a:rPr lang="en-US" dirty="0">
                <a:latin typeface="Consolas" panose="020B0609020204030204" pitchFamily="49" charset="0"/>
              </a:rPr>
              <a:t>"))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1F4B4C-91BB-407D-83FB-6138DC8FF4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3" t="874"/>
          <a:stretch/>
        </p:blipFill>
        <p:spPr>
          <a:xfrm>
            <a:off x="6838200" y="1449364"/>
            <a:ext cx="4964632" cy="3323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DC8445-1852-40D6-99D0-E28EFB4FFC80}"/>
              </a:ext>
            </a:extLst>
          </p:cNvPr>
          <p:cNvSpPr txBox="1"/>
          <p:nvPr/>
        </p:nvSpPr>
        <p:spPr>
          <a:xfrm>
            <a:off x="6338694" y="4861245"/>
            <a:ext cx="5614545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expand_limits</a:t>
            </a:r>
            <a:r>
              <a:rPr lang="en-US" dirty="0">
                <a:latin typeface="Consolas" panose="020B0609020204030204" pitchFamily="49" charset="0"/>
              </a:rPr>
              <a:t>(x = c(2010, 2022)) +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scale_x_continuous</a:t>
            </a:r>
            <a:r>
              <a:rPr lang="en-US" dirty="0">
                <a:latin typeface="Consolas" panose="020B0609020204030204" pitchFamily="49" charset="0"/>
              </a:rPr>
              <a:t>(breaks = c(2010, 2012, 2014, 2016, 2018, 2020, 2021))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518CA6-2505-474D-B89C-939BE7D0A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4" t="762"/>
          <a:stretch/>
        </p:blipFill>
        <p:spPr>
          <a:xfrm>
            <a:off x="6747468" y="1455698"/>
            <a:ext cx="4983698" cy="3327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462605-78BC-4AE1-9A39-905830BB8A0D}"/>
              </a:ext>
            </a:extLst>
          </p:cNvPr>
          <p:cNvSpPr txBox="1"/>
          <p:nvPr/>
        </p:nvSpPr>
        <p:spPr>
          <a:xfrm>
            <a:off x="6270029" y="4820450"/>
            <a:ext cx="561454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labs(x = "Return Year", y = "Total Weight (</a:t>
            </a:r>
            <a:r>
              <a:rPr lang="en-US" dirty="0" err="1">
                <a:latin typeface="Consolas" panose="020B0609020204030204" pitchFamily="49" charset="0"/>
              </a:rPr>
              <a:t>lbs</a:t>
            </a:r>
            <a:r>
              <a:rPr lang="en-US" dirty="0">
                <a:latin typeface="Consolas" panose="020B0609020204030204" pitchFamily="49" charset="0"/>
              </a:rPr>
              <a:t>)", title = "This is the best title")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10432"/>
            <a:ext cx="5638798" cy="49411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want to modify the appearance of text, axis lines, legend, etc., use theme()</a:t>
            </a:r>
          </a:p>
          <a:p>
            <a:pPr>
              <a:spcBef>
                <a:spcPts val="3600"/>
              </a:spcBef>
            </a:pPr>
            <a:r>
              <a:rPr lang="en-US" dirty="0"/>
              <a:t>There are several built in themes</a:t>
            </a:r>
          </a:p>
          <a:p>
            <a:pPr lvl="1"/>
            <a:r>
              <a:rPr lang="en-US" dirty="0" err="1"/>
              <a:t>theme_bw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theme_minimal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theme_classic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theme_light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 never remember how to do most theme modifications and google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D39CD-185D-46DA-BCEA-0CA0FD3A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5" r="17257"/>
          <a:stretch/>
        </p:blipFill>
        <p:spPr>
          <a:xfrm>
            <a:off x="6892085" y="1610432"/>
            <a:ext cx="529991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8890B-DA6C-442C-B1D9-861BBEBBB0F1}"/>
              </a:ext>
            </a:extLst>
          </p:cNvPr>
          <p:cNvSpPr txBox="1"/>
          <p:nvPr/>
        </p:nvSpPr>
        <p:spPr>
          <a:xfrm>
            <a:off x="6892084" y="5605062"/>
            <a:ext cx="529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https://cwd.numbat.space/lectures/lecture-06.html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A89E5-29CB-45A7-AD61-FD12DB67F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8" r="19654"/>
          <a:stretch/>
        </p:blipFill>
        <p:spPr>
          <a:xfrm>
            <a:off x="6890995" y="1610432"/>
            <a:ext cx="5301006" cy="46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1B36-F6DB-488F-88ED-E0B11C9E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2C42-C0A4-467A-B38E-A0746440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5914292" cy="4609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common theme() changes:</a:t>
            </a:r>
          </a:p>
          <a:p>
            <a:pPr>
              <a:spcBef>
                <a:spcPts val="1800"/>
              </a:spcBef>
            </a:pPr>
            <a:r>
              <a:rPr lang="en-US" dirty="0"/>
              <a:t>Rotate x axis text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Increase font size &amp; change font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Move legend position &amp; remove legend title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4A79-77BF-453E-86E6-5743094C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CBF1-93B8-4EA2-B14A-D54879877E43}"/>
              </a:ext>
            </a:extLst>
          </p:cNvPr>
          <p:cNvSpPr txBox="1"/>
          <p:nvPr/>
        </p:nvSpPr>
        <p:spPr>
          <a:xfrm>
            <a:off x="7084087" y="1959575"/>
            <a:ext cx="48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theme(</a:t>
            </a:r>
            <a:r>
              <a:rPr lang="en-US" sz="2000" dirty="0" err="1">
                <a:latin typeface="Consolas" panose="020B0609020204030204" pitchFamily="49" charset="0"/>
              </a:rPr>
              <a:t>axis.text.x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element_text</a:t>
            </a:r>
            <a:r>
              <a:rPr lang="en-US" sz="2000" dirty="0">
                <a:latin typeface="Consolas" panose="020B0609020204030204" pitchFamily="49" charset="0"/>
              </a:rPr>
              <a:t>( angle = 45, </a:t>
            </a:r>
            <a:r>
              <a:rPr lang="en-US" sz="2000" dirty="0" err="1">
                <a:latin typeface="Consolas" panose="020B0609020204030204" pitchFamily="49" charset="0"/>
              </a:rPr>
              <a:t>vjust</a:t>
            </a:r>
            <a:r>
              <a:rPr lang="en-US" sz="2000" dirty="0">
                <a:latin typeface="Consolas" panose="020B0609020204030204" pitchFamily="49" charset="0"/>
              </a:rPr>
              <a:t>=1, </a:t>
            </a:r>
            <a:r>
              <a:rPr lang="en-US" sz="2000" dirty="0" err="1">
                <a:latin typeface="Consolas" panose="020B0609020204030204" pitchFamily="49" charset="0"/>
              </a:rPr>
              <a:t>hjust</a:t>
            </a:r>
            <a:r>
              <a:rPr lang="en-US" sz="2000" dirty="0"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29C82-7C59-488E-BB11-20DFE3222499}"/>
              </a:ext>
            </a:extLst>
          </p:cNvPr>
          <p:cNvSpPr txBox="1"/>
          <p:nvPr/>
        </p:nvSpPr>
        <p:spPr>
          <a:xfrm>
            <a:off x="7084086" y="3236432"/>
            <a:ext cx="489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library(</a:t>
            </a:r>
            <a:r>
              <a:rPr lang="en-US" dirty="0" err="1"/>
              <a:t>extrafont</a:t>
            </a:r>
            <a:r>
              <a:rPr lang="en-US" dirty="0"/>
              <a:t>)</a:t>
            </a:r>
          </a:p>
          <a:p>
            <a:r>
              <a:rPr lang="en-US" dirty="0"/>
              <a:t>theme(</a:t>
            </a:r>
            <a:r>
              <a:rPr lang="en-US" dirty="0" err="1"/>
              <a:t>base_size</a:t>
            </a:r>
            <a:r>
              <a:rPr lang="en-US" dirty="0"/>
              <a:t> = 12, </a:t>
            </a:r>
            <a:r>
              <a:rPr lang="en-US" dirty="0" err="1"/>
              <a:t>base_family</a:t>
            </a:r>
            <a:r>
              <a:rPr lang="en-US" dirty="0"/>
              <a:t> = “Arial”)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D4019-ADA5-4C8A-9A74-1C86A9D26B9B}"/>
              </a:ext>
            </a:extLst>
          </p:cNvPr>
          <p:cNvSpPr txBox="1"/>
          <p:nvPr/>
        </p:nvSpPr>
        <p:spPr>
          <a:xfrm>
            <a:off x="7084086" y="4675815"/>
            <a:ext cx="508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theme(</a:t>
            </a:r>
            <a:r>
              <a:rPr lang="en-US" dirty="0" err="1"/>
              <a:t>legend.position</a:t>
            </a:r>
            <a:r>
              <a:rPr lang="en-US" dirty="0"/>
              <a:t>=c(0.5, 0.05), </a:t>
            </a:r>
            <a:r>
              <a:rPr lang="en-US" dirty="0" err="1"/>
              <a:t>legend.title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4A04CF-6EB7-4961-AE17-355DC9E4E0F2}"/>
              </a:ext>
            </a:extLst>
          </p:cNvPr>
          <p:cNvCxnSpPr/>
          <p:nvPr/>
        </p:nvCxnSpPr>
        <p:spPr>
          <a:xfrm>
            <a:off x="1105319" y="296426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5438B-7430-4044-993C-0A278FDA0DAB}"/>
              </a:ext>
            </a:extLst>
          </p:cNvPr>
          <p:cNvCxnSpPr/>
          <p:nvPr/>
        </p:nvCxnSpPr>
        <p:spPr>
          <a:xfrm>
            <a:off x="1105319" y="4453095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83300" cy="4351338"/>
          </a:xfrm>
        </p:spPr>
        <p:txBody>
          <a:bodyPr/>
          <a:lstStyle/>
          <a:p>
            <a:r>
              <a:rPr lang="en-US" dirty="0"/>
              <a:t>One amazing feature of </a:t>
            </a:r>
            <a:r>
              <a:rPr lang="en-US" dirty="0" err="1"/>
              <a:t>ggplot</a:t>
            </a:r>
            <a:r>
              <a:rPr lang="en-US" dirty="0"/>
              <a:t> is the ability to create a different plot for specific subsets of a variable</a:t>
            </a:r>
          </a:p>
          <a:p>
            <a:r>
              <a:rPr lang="en-US" dirty="0"/>
              <a:t>Use command </a:t>
            </a:r>
            <a:r>
              <a:rPr lang="en-US" dirty="0" err="1"/>
              <a:t>facet_wrap</a:t>
            </a:r>
            <a:r>
              <a:rPr lang="en-US" dirty="0"/>
              <a:t>(~variable) or </a:t>
            </a:r>
            <a:r>
              <a:rPr lang="en-US" dirty="0" err="1"/>
              <a:t>facet_grid</a:t>
            </a:r>
            <a:r>
              <a:rPr lang="en-US" dirty="0"/>
              <a:t>(~variable)</a:t>
            </a:r>
          </a:p>
          <a:p>
            <a:endParaRPr lang="en-US" dirty="0"/>
          </a:p>
          <a:p>
            <a:r>
              <a:rPr lang="en-US" dirty="0"/>
              <a:t>You could even facet it based on two variables: </a:t>
            </a:r>
          </a:p>
          <a:p>
            <a:pPr lvl="1"/>
            <a:r>
              <a:rPr lang="en-US" dirty="0" err="1"/>
              <a:t>facet_wrap</a:t>
            </a:r>
            <a:r>
              <a:rPr lang="en-US" dirty="0"/>
              <a:t>(variable1 ~ variable2)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E66A2-08F0-4129-A8AC-E96959153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" t="1363"/>
          <a:stretch/>
        </p:blipFill>
        <p:spPr>
          <a:xfrm>
            <a:off x="7201499" y="1988820"/>
            <a:ext cx="4990501" cy="33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3645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incorporated the feedback from Monday’s class: today we’ll focus more on charts and </a:t>
            </a:r>
            <a:r>
              <a:rPr lang="en-US" dirty="0" err="1"/>
              <a:t>ggplot</a:t>
            </a:r>
            <a:r>
              <a:rPr lang="en-US" dirty="0"/>
              <a:t> than analysis.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41B3-1BBA-4C6A-9C26-01D87DBC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8AD7-8E95-4E0D-AE76-953C9114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31" y="1825625"/>
            <a:ext cx="52578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y = 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7D40-7CA0-4B09-887F-D3257694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5CC3-CF0F-4508-A43C-4415D0989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82" y="1770920"/>
            <a:ext cx="5159187" cy="3810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BF550-409D-4FE5-9680-BC377AED9193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2578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 err="1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1FCA9-CB21-400B-9214-22248499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D6F20A-61B4-474D-B068-328C2578E19C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610208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2A0B4-2952-4D03-8938-ED782660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DE99F-05AB-4069-912F-DC124EA17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71" y="1770920"/>
            <a:ext cx="5159187" cy="38103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57BFA0-A0F5-4836-8AEE-9C43D21F52CE}"/>
              </a:ext>
            </a:extLst>
          </p:cNvPr>
          <p:cNvSpPr txBox="1">
            <a:spLocks/>
          </p:cNvSpPr>
          <p:nvPr/>
        </p:nvSpPr>
        <p:spPr>
          <a:xfrm>
            <a:off x="453529" y="1904633"/>
            <a:ext cx="57731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9E757-75FA-4D4F-90E1-2891FEB69066}"/>
              </a:ext>
            </a:extLst>
          </p:cNvPr>
          <p:cNvSpPr txBox="1">
            <a:spLocks/>
          </p:cNvSpPr>
          <p:nvPr/>
        </p:nvSpPr>
        <p:spPr>
          <a:xfrm>
            <a:off x="453528" y="1904633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D91EEF-1051-4643-85D0-8903932A2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670" y="1770920"/>
            <a:ext cx="5159187" cy="38103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12B569-6D7E-4E5E-9E80-47EA26907E91}"/>
              </a:ext>
            </a:extLst>
          </p:cNvPr>
          <p:cNvSpPr txBox="1">
            <a:spLocks/>
          </p:cNvSpPr>
          <p:nvPr/>
        </p:nvSpPr>
        <p:spPr>
          <a:xfrm>
            <a:off x="396069" y="1854102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678B67-50CB-4252-AF67-B1A310A3CA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78"/>
          <a:stretch/>
        </p:blipFill>
        <p:spPr>
          <a:xfrm>
            <a:off x="6579280" y="1811990"/>
            <a:ext cx="5159187" cy="376925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C62002-600E-45B5-B1B0-AA07F8234FDF}"/>
              </a:ext>
            </a:extLst>
          </p:cNvPr>
          <p:cNvSpPr txBox="1">
            <a:spLocks/>
          </p:cNvSpPr>
          <p:nvPr/>
        </p:nvSpPr>
        <p:spPr>
          <a:xfrm>
            <a:off x="396069" y="1874569"/>
            <a:ext cx="6027142" cy="48469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theme_bw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44C18E-B2FE-47CB-B83E-62E28CC04C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8" b="-1"/>
          <a:stretch/>
        </p:blipFill>
        <p:spPr>
          <a:xfrm>
            <a:off x="6529974" y="1770919"/>
            <a:ext cx="5159187" cy="37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5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C7F-FE4B-4598-A2E3-A0AE0BA1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226E-10BE-4B8E-8B38-A08D1AE4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out, it’s tempting to paste a lot of code from a previous figure or something you found online.</a:t>
            </a:r>
          </a:p>
          <a:p>
            <a:endParaRPr lang="en-US" dirty="0"/>
          </a:p>
          <a:p>
            <a:r>
              <a:rPr lang="en-US" dirty="0"/>
              <a:t>If you can, try not to do this. A better approach is to build it step by step, line by line. </a:t>
            </a:r>
          </a:p>
          <a:p>
            <a:pPr lvl="1"/>
            <a:r>
              <a:rPr lang="en-US" dirty="0"/>
              <a:t>Add just the skeleton, e.g.,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()) + </a:t>
            </a: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, and build out</a:t>
            </a:r>
          </a:p>
          <a:p>
            <a:endParaRPr lang="en-US" dirty="0"/>
          </a:p>
          <a:p>
            <a:r>
              <a:rPr lang="en-US" dirty="0"/>
              <a:t>This will immediately identify where errors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16906-5087-4AE6-A46B-E63AA1E9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9A-B447-49EC-A8BC-B89F761A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vs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8C5-BF54-4AE8-B22E-E3CA5A80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/>
              <a:t>Remember to keep in mind the difference between “fill” and “color”</a:t>
            </a:r>
          </a:p>
          <a:p>
            <a:r>
              <a:rPr lang="en-US" dirty="0"/>
              <a:t>“Fill” fills in an area (bar column) </a:t>
            </a:r>
          </a:p>
          <a:p>
            <a:r>
              <a:rPr lang="en-US" dirty="0"/>
              <a:t>“Color” is the point or line </a:t>
            </a:r>
          </a:p>
          <a:p>
            <a:r>
              <a:rPr lang="en-US" dirty="0"/>
              <a:t>If specifying manually, these take different commands depending on discrete vs continuous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EC7A4-A37D-457F-BA68-2A66CA9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C47-2C97-450E-A164-A014FAD7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vs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04AA6-ADBA-4CF5-B156-307A044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17565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B55C-2398-40B3-8AAE-7FA6315905DB}"/>
              </a:ext>
            </a:extLst>
          </p:cNvPr>
          <p:cNvSpPr txBox="1"/>
          <p:nvPr/>
        </p:nvSpPr>
        <p:spPr>
          <a:xfrm>
            <a:off x="2561827" y="550791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dirty="0" err="1">
                <a:latin typeface="Consolas" panose="020B0609020204030204" pitchFamily="49" charset="0"/>
              </a:rPr>
              <a:t>scale_color_manual</a:t>
            </a:r>
            <a:r>
              <a:rPr lang="en-US" dirty="0">
                <a:latin typeface="Consolas" panose="020B0609020204030204" pitchFamily="49" charset="0"/>
              </a:rPr>
              <a:t>(values = c("orange", "</a:t>
            </a:r>
            <a:r>
              <a:rPr lang="en-US" dirty="0" err="1">
                <a:latin typeface="Consolas" panose="020B0609020204030204" pitchFamily="49" charset="0"/>
              </a:rPr>
              <a:t>cornflowerblue</a:t>
            </a:r>
            <a:r>
              <a:rPr lang="en-US" dirty="0">
                <a:latin typeface="Consolas" panose="020B0609020204030204" pitchFamily="49" charset="0"/>
              </a:rPr>
              <a:t>"))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FE9065B-63D6-4A8F-AFDB-506E57BE3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3563"/>
              </p:ext>
            </p:extLst>
          </p:nvPr>
        </p:nvGraphicFramePr>
        <p:xfrm>
          <a:off x="914399" y="1736803"/>
          <a:ext cx="10363202" cy="2314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526">
                  <a:extLst>
                    <a:ext uri="{9D8B030D-6E8A-4147-A177-3AD203B41FA5}">
                      <a16:colId xmlns:a16="http://schemas.microsoft.com/office/drawing/2014/main" val="2503385441"/>
                    </a:ext>
                  </a:extLst>
                </a:gridCol>
                <a:gridCol w="3860242">
                  <a:extLst>
                    <a:ext uri="{9D8B030D-6E8A-4147-A177-3AD203B41FA5}">
                      <a16:colId xmlns:a16="http://schemas.microsoft.com/office/drawing/2014/main" val="1521309675"/>
                    </a:ext>
                  </a:extLst>
                </a:gridCol>
                <a:gridCol w="4305434">
                  <a:extLst>
                    <a:ext uri="{9D8B030D-6E8A-4147-A177-3AD203B41FA5}">
                      <a16:colId xmlns:a16="http://schemas.microsoft.com/office/drawing/2014/main" val="192723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4848"/>
                  </a:ext>
                </a:extLst>
              </a:tr>
              <a:tr h="907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76799"/>
                  </a:ext>
                </a:extLst>
              </a:tr>
              <a:tr h="8884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Categorical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scale_color_manual</a:t>
                      </a:r>
                      <a:r>
                        <a:rPr lang="en-US" sz="1800" dirty="0"/>
                        <a:t>(values = c(“xxx”))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scale_fill_manual</a:t>
                      </a:r>
                      <a:r>
                        <a:rPr lang="en-US" sz="1800" dirty="0"/>
                        <a:t>(values = c(“</a:t>
                      </a:r>
                      <a:r>
                        <a:rPr lang="en-US" sz="1800" dirty="0" err="1"/>
                        <a:t>xxxx</a:t>
                      </a:r>
                      <a:r>
                        <a:rPr lang="en-US" sz="1800" dirty="0"/>
                        <a:t>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64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BEE0BE-B3D9-45C0-9690-880125944A61}"/>
              </a:ext>
            </a:extLst>
          </p:cNvPr>
          <p:cNvSpPr txBox="1"/>
          <p:nvPr/>
        </p:nvSpPr>
        <p:spPr>
          <a:xfrm>
            <a:off x="7218444" y="556385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None/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scale_fill_manual</a:t>
            </a:r>
            <a:r>
              <a:rPr lang="en-US" dirty="0"/>
              <a:t>(values = c("orange", "</a:t>
            </a:r>
            <a:r>
              <a:rPr lang="en-US" dirty="0" err="1"/>
              <a:t>cornflowerblue</a:t>
            </a:r>
            <a:r>
              <a:rPr lang="en-US" dirty="0"/>
              <a:t>"))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E774-2AAE-4113-B1A0-1EA01F03B52D}"/>
              </a:ext>
            </a:extLst>
          </p:cNvPr>
          <p:cNvSpPr txBox="1"/>
          <p:nvPr/>
        </p:nvSpPr>
        <p:spPr>
          <a:xfrm>
            <a:off x="7218444" y="4701735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fr-FR" dirty="0" err="1">
                <a:latin typeface="Consolas" panose="020B0609020204030204" pitchFamily="49" charset="0"/>
              </a:rPr>
              <a:t>scale_fill_gradientn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colors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terrain.colors</a:t>
            </a:r>
            <a:r>
              <a:rPr lang="fr-FR" dirty="0">
                <a:latin typeface="Consolas" panose="020B0609020204030204" pitchFamily="49" charset="0"/>
              </a:rPr>
              <a:t>(10))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2357E-CDA7-4C8A-8D5C-366A04B9ACB9}"/>
              </a:ext>
            </a:extLst>
          </p:cNvPr>
          <p:cNvSpPr txBox="1"/>
          <p:nvPr/>
        </p:nvSpPr>
        <p:spPr>
          <a:xfrm>
            <a:off x="2561827" y="4627801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scale_color_gradientn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colors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terrain.colors</a:t>
            </a:r>
            <a:r>
              <a:rPr lang="fr-FR" sz="1800" dirty="0">
                <a:latin typeface="Consolas" panose="020B0609020204030204" pitchFamily="49" charset="0"/>
              </a:rPr>
              <a:t>(10))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F76A-CA1D-4024-AF1D-B953B33D61B7}"/>
              </a:ext>
            </a:extLst>
          </p:cNvPr>
          <p:cNvSpPr txBox="1"/>
          <p:nvPr/>
        </p:nvSpPr>
        <p:spPr>
          <a:xfrm>
            <a:off x="72369" y="4147372"/>
            <a:ext cx="4823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sz="2800" b="1" dirty="0">
                <a:latin typeface="+mj-lt"/>
              </a:rPr>
              <a:t>Example Code:</a:t>
            </a:r>
            <a:endParaRPr lang="en-US" b="1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1EA06-0EBE-4006-80C0-E1264ECC7D57}"/>
              </a:ext>
            </a:extLst>
          </p:cNvPr>
          <p:cNvCxnSpPr/>
          <p:nvPr/>
        </p:nvCxnSpPr>
        <p:spPr>
          <a:xfrm>
            <a:off x="1376624" y="543783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1D4EAE-6C32-44E8-8DC3-89FE9F55500E}"/>
              </a:ext>
            </a:extLst>
          </p:cNvPr>
          <p:cNvCxnSpPr>
            <a:cxnSpLocks/>
          </p:cNvCxnSpPr>
          <p:nvPr/>
        </p:nvCxnSpPr>
        <p:spPr>
          <a:xfrm flipH="1">
            <a:off x="6976350" y="4627801"/>
            <a:ext cx="12980" cy="1741715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27F81-66F6-41C8-AB04-848BAEDF6F82}"/>
              </a:ext>
            </a:extLst>
          </p:cNvPr>
          <p:cNvSpPr/>
          <p:nvPr/>
        </p:nvSpPr>
        <p:spPr>
          <a:xfrm>
            <a:off x="3080657" y="224245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DC9B38-3928-46C0-A47D-9093E12708DE}"/>
              </a:ext>
            </a:extLst>
          </p:cNvPr>
          <p:cNvSpPr/>
          <p:nvPr/>
        </p:nvSpPr>
        <p:spPr>
          <a:xfrm>
            <a:off x="6976350" y="224645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E77F8-D03A-48E7-B272-F1D78EA38A24}"/>
              </a:ext>
            </a:extLst>
          </p:cNvPr>
          <p:cNvSpPr/>
          <p:nvPr/>
        </p:nvSpPr>
        <p:spPr>
          <a:xfrm>
            <a:off x="3080657" y="312901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F140FE-DDB8-44B7-9DC3-F17F20C45442}"/>
              </a:ext>
            </a:extLst>
          </p:cNvPr>
          <p:cNvSpPr/>
          <p:nvPr/>
        </p:nvSpPr>
        <p:spPr>
          <a:xfrm>
            <a:off x="6976350" y="313301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" grpId="0"/>
      <p:bldP spid="9" grpId="1"/>
      <p:bldP spid="9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290-65EE-4BCF-BD1A-0FB0185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ggplot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55B0-E271-4481-8473-B4A92D3B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45"/>
            <a:ext cx="5748580" cy="5308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most common errors I see are:</a:t>
            </a:r>
          </a:p>
          <a:p>
            <a:r>
              <a:rPr lang="en-US" dirty="0"/>
              <a:t>What goes inside vs outside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Items inside </a:t>
            </a:r>
            <a:r>
              <a:rPr lang="en-US" dirty="0" err="1"/>
              <a:t>aes</a:t>
            </a:r>
            <a:r>
              <a:rPr lang="en-US" dirty="0"/>
              <a:t>() are variables (changeable), outside are static</a:t>
            </a:r>
          </a:p>
          <a:p>
            <a:r>
              <a:rPr lang="en-US" dirty="0"/>
              <a:t>Jagged lines</a:t>
            </a:r>
          </a:p>
          <a:p>
            <a:pPr lvl="1"/>
            <a:r>
              <a:rPr lang="en-US" dirty="0"/>
              <a:t>You have multiple y points for each x point. Add a “group = variable2” to plot a line for each group</a:t>
            </a:r>
          </a:p>
          <a:p>
            <a:r>
              <a:rPr lang="en-US" dirty="0"/>
              <a:t>Color vs Fill</a:t>
            </a:r>
          </a:p>
          <a:p>
            <a:pPr lvl="1"/>
            <a:r>
              <a:rPr lang="en-US" dirty="0"/>
              <a:t>Easy mistake, remember the difference</a:t>
            </a:r>
          </a:p>
          <a:p>
            <a:r>
              <a:rPr lang="en-US" dirty="0"/>
              <a:t>Overwriting a theme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 will use the last theme settings you gave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5D90-4A97-426B-AD80-4FA3C961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B3C7F-6E7B-4AD4-BF96-3151F956C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t="575"/>
          <a:stretch/>
        </p:blipFill>
        <p:spPr>
          <a:xfrm>
            <a:off x="6881247" y="1825625"/>
            <a:ext cx="5310753" cy="35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0FE-9AAF-4CA8-90A0-9E9DE0B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AB5-371B-444C-A646-6ECB2D6E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RStudio, we’ll run through the script</a:t>
            </a:r>
          </a:p>
          <a:p>
            <a:r>
              <a:rPr lang="en-US" dirty="0"/>
              <a:t>Towards the end, let’s make it a little bit free-form. If you have a question about how to modify the plot, challenge me.</a:t>
            </a:r>
          </a:p>
          <a:p>
            <a:endParaRPr lang="en-US" dirty="0"/>
          </a:p>
          <a:p>
            <a:r>
              <a:rPr lang="en-US" dirty="0"/>
              <a:t>If you need another explanation later, Dr. </a:t>
            </a:r>
            <a:r>
              <a:rPr lang="en-US" dirty="0" err="1"/>
              <a:t>Lendway’s</a:t>
            </a:r>
            <a:r>
              <a:rPr lang="en-US" dirty="0"/>
              <a:t> videos are great! </a:t>
            </a:r>
          </a:p>
          <a:p>
            <a:pPr lvl="1"/>
            <a:r>
              <a:rPr lang="en-US" dirty="0">
                <a:hlinkClick r:id="rId2"/>
              </a:rPr>
              <a:t>Intro to </a:t>
            </a:r>
            <a:r>
              <a:rPr lang="en-US" dirty="0" err="1">
                <a:hlinkClick r:id="rId2"/>
              </a:rPr>
              <a:t>ggplot</a:t>
            </a:r>
            <a:r>
              <a:rPr lang="en-US" dirty="0">
                <a:hlinkClick r:id="rId2"/>
              </a:rPr>
              <a:t>() – 8 min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Common </a:t>
            </a:r>
            <a:r>
              <a:rPr lang="en-US" dirty="0" err="1">
                <a:hlinkClick r:id="rId3"/>
              </a:rPr>
              <a:t>ggplot</a:t>
            </a:r>
            <a:r>
              <a:rPr lang="en-US" dirty="0">
                <a:hlinkClick r:id="rId3"/>
              </a:rPr>
              <a:t> mistakes – 3 min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ggplot</a:t>
            </a:r>
            <a:r>
              <a:rPr lang="en-US" dirty="0">
                <a:hlinkClick r:id="rId4"/>
              </a:rPr>
              <a:t> demo – 32 min</a:t>
            </a:r>
            <a:endParaRPr lang="en-US" dirty="0"/>
          </a:p>
          <a:p>
            <a:pPr lvl="1"/>
            <a:r>
              <a:rPr lang="en-US" dirty="0"/>
              <a:t>These videos support material on </a:t>
            </a:r>
            <a:r>
              <a:rPr lang="en-US" dirty="0">
                <a:hlinkClick r:id="rId5"/>
              </a:rPr>
              <a:t>her learning website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444E-FDBC-4693-919A-E90C77F9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2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2ED5-DAB2-435B-A465-CFA0CC1B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6 – Basic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F0B5-5782-46D6-9BA6-78CBC472D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using 30-year-old Excel macros is so yesterday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70E4-372F-4D34-9F58-192BB8FC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A0C7-A92F-49A5-8C56-456A7455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table() and summary()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10BE-E00E-4AB3-ACC3-0981648D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5211" cy="4351338"/>
          </a:xfrm>
        </p:spPr>
        <p:txBody>
          <a:bodyPr/>
          <a:lstStyle/>
          <a:p>
            <a:r>
              <a:rPr lang="en-US" dirty="0"/>
              <a:t>These two functions quickly summarize your data</a:t>
            </a:r>
          </a:p>
          <a:p>
            <a:endParaRPr lang="en-US" dirty="0"/>
          </a:p>
          <a:p>
            <a:r>
              <a:rPr lang="en-US" dirty="0"/>
              <a:t>table() makes a 1x1 or 1x2 summary table of all your counts by variable </a:t>
            </a:r>
          </a:p>
          <a:p>
            <a:pPr lvl="1"/>
            <a:r>
              <a:rPr lang="en-US" dirty="0"/>
              <a:t>table(variable1, variable2)</a:t>
            </a:r>
          </a:p>
          <a:p>
            <a:endParaRPr lang="en-US" dirty="0"/>
          </a:p>
          <a:p>
            <a:r>
              <a:rPr lang="en-US" dirty="0"/>
              <a:t>summary() is a quartile distribution of your continuous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0889C-6331-4F04-A84C-741C57EE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88E68-C205-4273-89F6-7C0BED74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52" y="1825625"/>
            <a:ext cx="4972348" cy="38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90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183-4634-4834-A53D-FA60AAE5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26CB-D95A-4D09-9BCE-375E0EF2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3760" cy="4314606"/>
          </a:xfrm>
        </p:spPr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 %&gt;% summarize()</a:t>
            </a:r>
          </a:p>
          <a:p>
            <a:pPr lvl="1"/>
            <a:r>
              <a:rPr lang="en-US" dirty="0"/>
              <a:t>Together, these are like a pivot table</a:t>
            </a:r>
          </a:p>
          <a:p>
            <a:endParaRPr lang="en-US" dirty="0"/>
          </a:p>
          <a:p>
            <a:r>
              <a:rPr lang="en-US" dirty="0" err="1"/>
              <a:t>group_by</a:t>
            </a:r>
            <a:r>
              <a:rPr lang="en-US" dirty="0"/>
              <a:t>() can be used to produce grouped calculations in mutate()</a:t>
            </a:r>
          </a:p>
          <a:p>
            <a:endParaRPr lang="en-US" dirty="0"/>
          </a:p>
          <a:p>
            <a:r>
              <a:rPr lang="en-US" dirty="0"/>
              <a:t>Very fast and useful way to view data summaries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F80E-22FA-4E30-BDFD-6D014DC2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100794-0892-44FC-8880-B43F936D1B77}"/>
              </a:ext>
            </a:extLst>
          </p:cNvPr>
          <p:cNvSpPr txBox="1">
            <a:spLocks/>
          </p:cNvSpPr>
          <p:nvPr/>
        </p:nvSpPr>
        <p:spPr>
          <a:xfrm>
            <a:off x="7132165" y="1917953"/>
            <a:ext cx="4909075" cy="344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group_by</a:t>
            </a:r>
            <a:r>
              <a:rPr lang="en-US" sz="2000" dirty="0">
                <a:latin typeface="Consolas" panose="020B0609020204030204" pitchFamily="49" charset="0"/>
              </a:rPr>
              <a:t>(Year) 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summarize(newname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mean(variable1))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E4C453-243F-4620-8F0E-50317234915B}"/>
              </a:ext>
            </a:extLst>
          </p:cNvPr>
          <p:cNvGrpSpPr/>
          <p:nvPr/>
        </p:nvGrpSpPr>
        <p:grpSpPr>
          <a:xfrm>
            <a:off x="7079759" y="2590061"/>
            <a:ext cx="1429031" cy="1539812"/>
            <a:chOff x="7079759" y="2590061"/>
            <a:chExt cx="1429031" cy="153981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94841C5-23F1-49B7-B497-C3491DC38919}"/>
                </a:ext>
              </a:extLst>
            </p:cNvPr>
            <p:cNvSpPr/>
            <p:nvPr/>
          </p:nvSpPr>
          <p:spPr>
            <a:xfrm>
              <a:off x="7079759" y="2753248"/>
              <a:ext cx="1429031" cy="1376625"/>
            </a:xfrm>
            <a:custGeom>
              <a:avLst/>
              <a:gdLst>
                <a:gd name="connsiteX0" fmla="*/ 519978 w 1484592"/>
                <a:gd name="connsiteY0" fmla="*/ 0 h 1718268"/>
                <a:gd name="connsiteX1" fmla="*/ 168285 w 1484592"/>
                <a:gd name="connsiteY1" fmla="*/ 331595 h 1718268"/>
                <a:gd name="connsiteX2" fmla="*/ 77850 w 1484592"/>
                <a:gd name="connsiteY2" fmla="*/ 984738 h 1718268"/>
                <a:gd name="connsiteX3" fmla="*/ 1303749 w 1484592"/>
                <a:gd name="connsiteY3" fmla="*/ 1266092 h 1718268"/>
                <a:gd name="connsiteX4" fmla="*/ 1454474 w 1484592"/>
                <a:gd name="connsiteY4" fmla="*/ 1718268 h 1718268"/>
                <a:gd name="connsiteX0" fmla="*/ 579516 w 1544130"/>
                <a:gd name="connsiteY0" fmla="*/ 53901 h 1772169"/>
                <a:gd name="connsiteX1" fmla="*/ 227823 w 1544130"/>
                <a:gd name="connsiteY1" fmla="*/ 385496 h 1772169"/>
                <a:gd name="connsiteX2" fmla="*/ 137388 w 1544130"/>
                <a:gd name="connsiteY2" fmla="*/ 1038639 h 1772169"/>
                <a:gd name="connsiteX3" fmla="*/ 1363287 w 1544130"/>
                <a:gd name="connsiteY3" fmla="*/ 1319993 h 1772169"/>
                <a:gd name="connsiteX4" fmla="*/ 1514012 w 1544130"/>
                <a:gd name="connsiteY4" fmla="*/ 1772169 h 1772169"/>
                <a:gd name="connsiteX0" fmla="*/ 540709 w 1485227"/>
                <a:gd name="connsiteY0" fmla="*/ 0 h 1818752"/>
                <a:gd name="connsiteX1" fmla="*/ 168920 w 1485227"/>
                <a:gd name="connsiteY1" fmla="*/ 432079 h 1818752"/>
                <a:gd name="connsiteX2" fmla="*/ 78485 w 1485227"/>
                <a:gd name="connsiteY2" fmla="*/ 1085222 h 1818752"/>
                <a:gd name="connsiteX3" fmla="*/ 1304384 w 1485227"/>
                <a:gd name="connsiteY3" fmla="*/ 1366576 h 1818752"/>
                <a:gd name="connsiteX4" fmla="*/ 1455109 w 1485227"/>
                <a:gd name="connsiteY4" fmla="*/ 1818752 h 1818752"/>
                <a:gd name="connsiteX0" fmla="*/ 554022 w 1498540"/>
                <a:gd name="connsiteY0" fmla="*/ 0 h 1818752"/>
                <a:gd name="connsiteX1" fmla="*/ 182233 w 1498540"/>
                <a:gd name="connsiteY1" fmla="*/ 432079 h 1818752"/>
                <a:gd name="connsiteX2" fmla="*/ 91798 w 1498540"/>
                <a:gd name="connsiteY2" fmla="*/ 1085222 h 1818752"/>
                <a:gd name="connsiteX3" fmla="*/ 1317697 w 1498540"/>
                <a:gd name="connsiteY3" fmla="*/ 1366576 h 1818752"/>
                <a:gd name="connsiteX4" fmla="*/ 1468422 w 1498540"/>
                <a:gd name="connsiteY4" fmla="*/ 1818752 h 1818752"/>
                <a:gd name="connsiteX0" fmla="*/ 529983 w 1474501"/>
                <a:gd name="connsiteY0" fmla="*/ 0 h 1818752"/>
                <a:gd name="connsiteX1" fmla="*/ 158194 w 1474501"/>
                <a:gd name="connsiteY1" fmla="*/ 432079 h 1818752"/>
                <a:gd name="connsiteX2" fmla="*/ 97904 w 1474501"/>
                <a:gd name="connsiteY2" fmla="*/ 1155561 h 1818752"/>
                <a:gd name="connsiteX3" fmla="*/ 1293658 w 1474501"/>
                <a:gd name="connsiteY3" fmla="*/ 1366576 h 1818752"/>
                <a:gd name="connsiteX4" fmla="*/ 1444383 w 1474501"/>
                <a:gd name="connsiteY4" fmla="*/ 1818752 h 1818752"/>
                <a:gd name="connsiteX0" fmla="*/ 526261 w 1538200"/>
                <a:gd name="connsiteY0" fmla="*/ 0 h 1818752"/>
                <a:gd name="connsiteX1" fmla="*/ 154472 w 1538200"/>
                <a:gd name="connsiteY1" fmla="*/ 432079 h 1818752"/>
                <a:gd name="connsiteX2" fmla="*/ 94182 w 1538200"/>
                <a:gd name="connsiteY2" fmla="*/ 1155561 h 1818752"/>
                <a:gd name="connsiteX3" fmla="*/ 1420565 w 1538200"/>
                <a:gd name="connsiteY3" fmla="*/ 1266092 h 1818752"/>
                <a:gd name="connsiteX4" fmla="*/ 1440661 w 1538200"/>
                <a:gd name="connsiteY4" fmla="*/ 1818752 h 1818752"/>
                <a:gd name="connsiteX0" fmla="*/ 526261 w 1692076"/>
                <a:gd name="connsiteY0" fmla="*/ 0 h 1718269"/>
                <a:gd name="connsiteX1" fmla="*/ 154472 w 1692076"/>
                <a:gd name="connsiteY1" fmla="*/ 432079 h 1718269"/>
                <a:gd name="connsiteX2" fmla="*/ 94182 w 1692076"/>
                <a:gd name="connsiteY2" fmla="*/ 1155561 h 1718269"/>
                <a:gd name="connsiteX3" fmla="*/ 1420565 w 1692076"/>
                <a:gd name="connsiteY3" fmla="*/ 1266092 h 1718269"/>
                <a:gd name="connsiteX4" fmla="*/ 1681822 w 1692076"/>
                <a:gd name="connsiteY4" fmla="*/ 1718269 h 1718269"/>
                <a:gd name="connsiteX0" fmla="*/ 460041 w 1625856"/>
                <a:gd name="connsiteY0" fmla="*/ 0 h 1718269"/>
                <a:gd name="connsiteX1" fmla="*/ 27962 w 1625856"/>
                <a:gd name="connsiteY1" fmla="*/ 1155561 h 1718269"/>
                <a:gd name="connsiteX2" fmla="*/ 1354345 w 1625856"/>
                <a:gd name="connsiteY2" fmla="*/ 1266092 h 1718269"/>
                <a:gd name="connsiteX3" fmla="*/ 1615602 w 1625856"/>
                <a:gd name="connsiteY3" fmla="*/ 1718269 h 1718269"/>
                <a:gd name="connsiteX0" fmla="*/ 553658 w 1719473"/>
                <a:gd name="connsiteY0" fmla="*/ 0 h 1718269"/>
                <a:gd name="connsiteX1" fmla="*/ 121579 w 1719473"/>
                <a:gd name="connsiteY1" fmla="*/ 1155561 h 1718269"/>
                <a:gd name="connsiteX2" fmla="*/ 1447962 w 1719473"/>
                <a:gd name="connsiteY2" fmla="*/ 1266092 h 1718269"/>
                <a:gd name="connsiteX3" fmla="*/ 1709219 w 1719473"/>
                <a:gd name="connsiteY3" fmla="*/ 1718269 h 1718269"/>
                <a:gd name="connsiteX0" fmla="*/ 553658 w 1719473"/>
                <a:gd name="connsiteY0" fmla="*/ 0 h 1718269"/>
                <a:gd name="connsiteX1" fmla="*/ 121579 w 1719473"/>
                <a:gd name="connsiteY1" fmla="*/ 874207 h 1718269"/>
                <a:gd name="connsiteX2" fmla="*/ 1447962 w 1719473"/>
                <a:gd name="connsiteY2" fmla="*/ 1266092 h 1718269"/>
                <a:gd name="connsiteX3" fmla="*/ 1709219 w 1719473"/>
                <a:gd name="connsiteY3" fmla="*/ 1718269 h 1718269"/>
                <a:gd name="connsiteX0" fmla="*/ 586196 w 1752011"/>
                <a:gd name="connsiteY0" fmla="*/ 0 h 1718269"/>
                <a:gd name="connsiteX1" fmla="*/ 154117 w 1752011"/>
                <a:gd name="connsiteY1" fmla="*/ 874207 h 1718269"/>
                <a:gd name="connsiteX2" fmla="*/ 1480500 w 1752011"/>
                <a:gd name="connsiteY2" fmla="*/ 1266092 h 1718269"/>
                <a:gd name="connsiteX3" fmla="*/ 1741757 w 1752011"/>
                <a:gd name="connsiteY3" fmla="*/ 1718269 h 1718269"/>
                <a:gd name="connsiteX0" fmla="*/ 447739 w 1613554"/>
                <a:gd name="connsiteY0" fmla="*/ 0 h 1718269"/>
                <a:gd name="connsiteX1" fmla="*/ 15660 w 1613554"/>
                <a:gd name="connsiteY1" fmla="*/ 874207 h 1718269"/>
                <a:gd name="connsiteX2" fmla="*/ 1342043 w 1613554"/>
                <a:gd name="connsiteY2" fmla="*/ 1266092 h 1718269"/>
                <a:gd name="connsiteX3" fmla="*/ 1603300 w 1613554"/>
                <a:gd name="connsiteY3" fmla="*/ 1718269 h 1718269"/>
                <a:gd name="connsiteX0" fmla="*/ 447739 w 1429399"/>
                <a:gd name="connsiteY0" fmla="*/ 0 h 1728318"/>
                <a:gd name="connsiteX1" fmla="*/ 15660 w 1429399"/>
                <a:gd name="connsiteY1" fmla="*/ 874207 h 1728318"/>
                <a:gd name="connsiteX2" fmla="*/ 1342043 w 1429399"/>
                <a:gd name="connsiteY2" fmla="*/ 1266092 h 1728318"/>
                <a:gd name="connsiteX3" fmla="*/ 1241559 w 1429399"/>
                <a:gd name="connsiteY3" fmla="*/ 1728318 h 1728318"/>
                <a:gd name="connsiteX0" fmla="*/ 470705 w 1264525"/>
                <a:gd name="connsiteY0" fmla="*/ 0 h 1728318"/>
                <a:gd name="connsiteX1" fmla="*/ 38626 w 1264525"/>
                <a:gd name="connsiteY1" fmla="*/ 874207 h 1728318"/>
                <a:gd name="connsiteX2" fmla="*/ 1264525 w 1264525"/>
                <a:gd name="connsiteY2" fmla="*/ 1728318 h 1728318"/>
                <a:gd name="connsiteX0" fmla="*/ 477192 w 1371496"/>
                <a:gd name="connsiteY0" fmla="*/ 0 h 1376625"/>
                <a:gd name="connsiteX1" fmla="*/ 45113 w 1371496"/>
                <a:gd name="connsiteY1" fmla="*/ 874207 h 1376625"/>
                <a:gd name="connsiteX2" fmla="*/ 1371496 w 1371496"/>
                <a:gd name="connsiteY2" fmla="*/ 1376625 h 1376625"/>
                <a:gd name="connsiteX0" fmla="*/ 477192 w 1371496"/>
                <a:gd name="connsiteY0" fmla="*/ 0 h 1376625"/>
                <a:gd name="connsiteX1" fmla="*/ 45113 w 1371496"/>
                <a:gd name="connsiteY1" fmla="*/ 874207 h 1376625"/>
                <a:gd name="connsiteX2" fmla="*/ 1371496 w 1371496"/>
                <a:gd name="connsiteY2" fmla="*/ 1376625 h 137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496" h="1376625">
                  <a:moveTo>
                    <a:pt x="477192" y="0"/>
                  </a:moveTo>
                  <a:cubicBezTo>
                    <a:pt x="135967" y="230693"/>
                    <a:pt x="-103938" y="644770"/>
                    <a:pt x="45113" y="874207"/>
                  </a:cubicBezTo>
                  <a:cubicBezTo>
                    <a:pt x="194164" y="1103644"/>
                    <a:pt x="1116101" y="836944"/>
                    <a:pt x="1371496" y="137662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E146335-34B6-4004-85A6-6883D29C2F31}"/>
                </a:ext>
              </a:extLst>
            </p:cNvPr>
            <p:cNvSpPr/>
            <p:nvPr/>
          </p:nvSpPr>
          <p:spPr>
            <a:xfrm rot="3239678">
              <a:off x="7421356" y="2612570"/>
              <a:ext cx="326371" cy="28135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952B7B-74BA-44A5-A252-858D2A0A19BD}"/>
              </a:ext>
            </a:extLst>
          </p:cNvPr>
          <p:cNvSpPr txBox="1">
            <a:spLocks/>
          </p:cNvSpPr>
          <p:nvPr/>
        </p:nvSpPr>
        <p:spPr>
          <a:xfrm>
            <a:off x="7552173" y="3964562"/>
            <a:ext cx="3801626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Output: </a:t>
            </a:r>
          </a:p>
          <a:p>
            <a:pPr marL="0" indent="0" algn="ctr">
              <a:buNone/>
            </a:pPr>
            <a:r>
              <a:rPr lang="en-US" dirty="0"/>
              <a:t>For each year, what is the mean of variable1?</a:t>
            </a:r>
          </a:p>
          <a:p>
            <a:pPr marL="0" indent="0" algn="ctr">
              <a:buNone/>
            </a:pPr>
            <a:r>
              <a:rPr lang="en-US" sz="2400" dirty="0"/>
              <a:t>(New column is named “newname” here)</a:t>
            </a:r>
          </a:p>
        </p:txBody>
      </p:sp>
    </p:spTree>
    <p:extLst>
      <p:ext uri="{BB962C8B-B14F-4D97-AF65-F5344CB8AC3E}">
        <p14:creationId xmlns:p14="http://schemas.microsoft.com/office/powerpoint/2010/main" val="11531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183-4634-4834-A53D-FA60AAE5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26CB-D95A-4D09-9BCE-375E0EF2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ANOVAs test whether categorical variables have different continuous distributions. For example:</a:t>
            </a:r>
          </a:p>
          <a:p>
            <a:pPr lvl="1"/>
            <a:r>
              <a:rPr lang="en-US" dirty="0"/>
              <a:t>Is mean length significantly different between species? </a:t>
            </a:r>
          </a:p>
          <a:p>
            <a:pPr lvl="1"/>
            <a:r>
              <a:rPr lang="en-US" dirty="0"/>
              <a:t>Different mean weights between years?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aov</a:t>
            </a:r>
            <a:r>
              <a:rPr lang="en-US" dirty="0"/>
              <a:t>() and NOT </a:t>
            </a:r>
            <a:r>
              <a:rPr lang="en-US" dirty="0" err="1"/>
              <a:t>anova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Remember that there are some items to be aware of for an ANOVA (type I, II, &amp; III). </a:t>
            </a:r>
            <a:r>
              <a:rPr lang="en-US" dirty="0">
                <a:hlinkClick r:id="rId3"/>
              </a:rPr>
              <a:t>More ANOVA info here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from package “car” allows specifying type!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F80E-22FA-4E30-BDFD-6D014DC2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82" y="2133646"/>
            <a:ext cx="8187353" cy="3525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09:00–11:00</a:t>
            </a:r>
            <a:r>
              <a:rPr lang="en-US" sz="3600" dirty="0"/>
              <a:t>     Let’s Make Charts</a:t>
            </a:r>
          </a:p>
          <a:p>
            <a:pPr marL="0" indent="0">
              <a:buNone/>
            </a:pPr>
            <a:r>
              <a:rPr lang="en-US" sz="3600" i="1" dirty="0"/>
              <a:t>11:00–12:00</a:t>
            </a:r>
            <a:r>
              <a:rPr lang="en-US" sz="3600" dirty="0"/>
              <a:t>     Basic Analysis &amp; </a:t>
            </a:r>
            <a:r>
              <a:rPr lang="en-US" sz="3600" dirty="0" err="1"/>
              <a:t>Tidyverse</a:t>
            </a:r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12:00–13:00</a:t>
            </a:r>
            <a:r>
              <a:rPr lang="en-US" sz="3600" dirty="0"/>
              <a:t>     Lunch</a:t>
            </a:r>
          </a:p>
          <a:p>
            <a:pPr marL="0" indent="0">
              <a:buNone/>
            </a:pPr>
            <a:r>
              <a:rPr lang="en-US" sz="3600" i="1" dirty="0"/>
              <a:t>13:00–14:00</a:t>
            </a:r>
            <a:r>
              <a:rPr lang="en-US" sz="3600" dirty="0"/>
              <a:t>     Project</a:t>
            </a:r>
          </a:p>
          <a:p>
            <a:pPr marL="0" indent="0">
              <a:buNone/>
            </a:pPr>
            <a:r>
              <a:rPr lang="en-US" sz="3600" i="1" dirty="0"/>
              <a:t>14:00–14:15</a:t>
            </a:r>
            <a:r>
              <a:rPr lang="en-US" sz="3600" dirty="0"/>
              <a:t>     Concluding Thoughts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55FA-FB08-4340-8504-284B159C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2B26-FA2C-40A2-882C-2D3989B0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t.test</a:t>
            </a:r>
            <a:r>
              <a:rPr lang="en-US" dirty="0"/>
              <a:t>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A315F-76F1-4222-A10D-66098B28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7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183-4634-4834-A53D-FA60AAE5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26CB-D95A-4D09-9BCE-375E0EF2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849"/>
            <a:ext cx="10515600" cy="3499520"/>
          </a:xfrm>
        </p:spPr>
        <p:txBody>
          <a:bodyPr/>
          <a:lstStyle/>
          <a:p>
            <a:r>
              <a:rPr lang="en-US" dirty="0"/>
              <a:t>Modeling a linear trend in R is EASY!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(response ~ </a:t>
            </a:r>
            <a:r>
              <a:rPr lang="en-US" dirty="0" err="1"/>
              <a:t>independentvar</a:t>
            </a:r>
            <a:r>
              <a:rPr lang="en-US" dirty="0"/>
              <a:t>, data =df)</a:t>
            </a:r>
          </a:p>
          <a:p>
            <a:r>
              <a:rPr lang="en-US" dirty="0"/>
              <a:t>Save this output or wrap in summary()</a:t>
            </a:r>
          </a:p>
          <a:p>
            <a:r>
              <a:rPr lang="en-US" dirty="0"/>
              <a:t>Multiple variables are easy too: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(response ~ var1 + var2, data =df)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F80E-22FA-4E30-BDFD-6D014DC2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EF57B-B80D-42F5-864B-F12807DFF603}"/>
              </a:ext>
            </a:extLst>
          </p:cNvPr>
          <p:cNvSpPr txBox="1">
            <a:spLocks/>
          </p:cNvSpPr>
          <p:nvPr/>
        </p:nvSpPr>
        <p:spPr>
          <a:xfrm>
            <a:off x="2798211" y="4472169"/>
            <a:ext cx="3245390" cy="1058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u="sng" dirty="0"/>
              <a:t>R notation: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lm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(y ~ var1)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70828D-B4AB-4C0A-AB5D-71C84D03DB23}"/>
              </a:ext>
            </a:extLst>
          </p:cNvPr>
          <p:cNvSpPr txBox="1">
            <a:spLocks/>
          </p:cNvSpPr>
          <p:nvPr/>
        </p:nvSpPr>
        <p:spPr>
          <a:xfrm>
            <a:off x="6974235" y="4472169"/>
            <a:ext cx="3378720" cy="1422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u="sng" dirty="0"/>
              <a:t>Formula notation: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3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3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var1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C69C61-DE4A-4260-BAC6-6B59DFD4301D}"/>
              </a:ext>
            </a:extLst>
          </p:cNvPr>
          <p:cNvSpPr txBox="1">
            <a:spLocks/>
          </p:cNvSpPr>
          <p:nvPr/>
        </p:nvSpPr>
        <p:spPr>
          <a:xfrm>
            <a:off x="5470314" y="4536023"/>
            <a:ext cx="1879879" cy="1058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chemeClr val="accent5"/>
                </a:solidFill>
              </a:rPr>
              <a:t>=</a:t>
            </a:r>
            <a:endParaRPr lang="en-US" b="1" dirty="0">
              <a:solidFill>
                <a:schemeClr val="accent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94CEA0-AEAD-4CCA-A120-4BA17EFEF409}"/>
              </a:ext>
            </a:extLst>
          </p:cNvPr>
          <p:cNvGrpSpPr/>
          <p:nvPr/>
        </p:nvGrpSpPr>
        <p:grpSpPr>
          <a:xfrm>
            <a:off x="8459771" y="1742605"/>
            <a:ext cx="2489655" cy="1849947"/>
            <a:chOff x="8922923" y="3811839"/>
            <a:chExt cx="1756253" cy="130499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3C60CB-4228-4361-9367-FC1349D77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2923" y="5116828"/>
              <a:ext cx="1756253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25ED647-834D-42FC-BC33-8BA8FD589F28}"/>
                </a:ext>
              </a:extLst>
            </p:cNvPr>
            <p:cNvGrpSpPr/>
            <p:nvPr/>
          </p:nvGrpSpPr>
          <p:grpSpPr>
            <a:xfrm>
              <a:off x="8922923" y="3811839"/>
              <a:ext cx="1463444" cy="1304990"/>
              <a:chOff x="8922923" y="3811839"/>
              <a:chExt cx="1463444" cy="130499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4806AE3-D9A4-4132-AD69-C3D2AA860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2923" y="3845823"/>
                <a:ext cx="0" cy="127100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C67DA1-A550-4270-9BAF-1439A9A59413}"/>
                  </a:ext>
                </a:extLst>
              </p:cNvPr>
              <p:cNvSpPr/>
              <p:nvPr/>
            </p:nvSpPr>
            <p:spPr>
              <a:xfrm>
                <a:off x="9192565" y="4589301"/>
                <a:ext cx="53490" cy="53490"/>
              </a:xfrm>
              <a:prstGeom prst="ellipse">
                <a:avLst/>
              </a:prstGeom>
              <a:solidFill>
                <a:srgbClr val="50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43E546B-A947-413A-B0FC-20FEE92E8848}"/>
                  </a:ext>
                </a:extLst>
              </p:cNvPr>
              <p:cNvSpPr/>
              <p:nvPr/>
            </p:nvSpPr>
            <p:spPr>
              <a:xfrm>
                <a:off x="10052861" y="4328466"/>
                <a:ext cx="53490" cy="53490"/>
              </a:xfrm>
              <a:prstGeom prst="ellipse">
                <a:avLst/>
              </a:prstGeom>
              <a:solidFill>
                <a:srgbClr val="50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B74F485-D354-43E1-AB5F-C6B0575A2163}"/>
                  </a:ext>
                </a:extLst>
              </p:cNvPr>
              <p:cNvSpPr/>
              <p:nvPr/>
            </p:nvSpPr>
            <p:spPr>
              <a:xfrm>
                <a:off x="10265733" y="3811839"/>
                <a:ext cx="53490" cy="53490"/>
              </a:xfrm>
              <a:prstGeom prst="ellipse">
                <a:avLst/>
              </a:prstGeom>
              <a:solidFill>
                <a:srgbClr val="50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DA2EE03-3CCF-43EC-915B-F8047A5194B2}"/>
                  </a:ext>
                </a:extLst>
              </p:cNvPr>
              <p:cNvSpPr/>
              <p:nvPr/>
            </p:nvSpPr>
            <p:spPr>
              <a:xfrm>
                <a:off x="9576882" y="4616046"/>
                <a:ext cx="53490" cy="53490"/>
              </a:xfrm>
              <a:prstGeom prst="ellipse">
                <a:avLst/>
              </a:prstGeom>
              <a:solidFill>
                <a:srgbClr val="50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DBE52AB-D09E-4922-89B8-B8FCDE0AE9D6}"/>
                  </a:ext>
                </a:extLst>
              </p:cNvPr>
              <p:cNvCxnSpPr/>
              <p:nvPr/>
            </p:nvCxnSpPr>
            <p:spPr>
              <a:xfrm flipV="1">
                <a:off x="9215732" y="3838584"/>
                <a:ext cx="1170635" cy="958437"/>
              </a:xfrm>
              <a:prstGeom prst="line">
                <a:avLst/>
              </a:prstGeom>
              <a:ln w="44450">
                <a:solidFill>
                  <a:srgbClr val="506E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AAC2229-7CDF-4634-9B88-080D829B925C}"/>
                  </a:ext>
                </a:extLst>
              </p:cNvPr>
              <p:cNvSpPr/>
              <p:nvPr/>
            </p:nvSpPr>
            <p:spPr>
              <a:xfrm>
                <a:off x="9630372" y="3865329"/>
                <a:ext cx="53490" cy="53490"/>
              </a:xfrm>
              <a:prstGeom prst="ellipse">
                <a:avLst/>
              </a:prstGeom>
              <a:solidFill>
                <a:srgbClr val="50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BADF63D-423A-4F6F-8736-EF9652ABC475}"/>
                  </a:ext>
                </a:extLst>
              </p:cNvPr>
              <p:cNvSpPr/>
              <p:nvPr/>
            </p:nvSpPr>
            <p:spPr>
              <a:xfrm>
                <a:off x="10204923" y="4036779"/>
                <a:ext cx="53490" cy="53490"/>
              </a:xfrm>
              <a:prstGeom prst="ellipse">
                <a:avLst/>
              </a:prstGeom>
              <a:solidFill>
                <a:srgbClr val="50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721EEC-E6B2-4ECB-A058-04CAE4471AD8}"/>
              </a:ext>
            </a:extLst>
          </p:cNvPr>
          <p:cNvSpPr txBox="1">
            <a:spLocks/>
          </p:cNvSpPr>
          <p:nvPr/>
        </p:nvSpPr>
        <p:spPr>
          <a:xfrm>
            <a:off x="1816641" y="5530421"/>
            <a:ext cx="3965481" cy="105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3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lm</a:t>
            </a: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(y ~ var1 + var2) 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BF7096A-32B6-4444-9A5C-9E31A80F3B85}"/>
              </a:ext>
            </a:extLst>
          </p:cNvPr>
          <p:cNvSpPr txBox="1">
            <a:spLocks/>
          </p:cNvSpPr>
          <p:nvPr/>
        </p:nvSpPr>
        <p:spPr>
          <a:xfrm>
            <a:off x="6929417" y="5552571"/>
            <a:ext cx="5142285" cy="82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33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l-GR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33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var1 + </a:t>
            </a:r>
            <a:r>
              <a:rPr lang="el-GR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33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var2 </a:t>
            </a:r>
          </a:p>
        </p:txBody>
      </p:sp>
    </p:spTree>
    <p:extLst>
      <p:ext uri="{BB962C8B-B14F-4D97-AF65-F5344CB8AC3E}">
        <p14:creationId xmlns:p14="http://schemas.microsoft.com/office/powerpoint/2010/main" val="20403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183-4634-4834-A53D-FA60AAE5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lm</a:t>
            </a:r>
            <a:r>
              <a:rPr lang="en-US" dirty="0"/>
              <a:t>()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26CB-D95A-4D09-9BCE-375E0EF2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50473" cy="646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F80E-22FA-4E30-BDFD-6D014DC2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2A9A7-0FE5-45FC-A827-C010080D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64" y="1825625"/>
            <a:ext cx="7196316" cy="419489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E781216-D6E4-4A1F-A0D7-D273C387C3C6}"/>
              </a:ext>
            </a:extLst>
          </p:cNvPr>
          <p:cNvGrpSpPr/>
          <p:nvPr/>
        </p:nvGrpSpPr>
        <p:grpSpPr>
          <a:xfrm>
            <a:off x="1522457" y="2360597"/>
            <a:ext cx="1623119" cy="403466"/>
            <a:chOff x="1592795" y="2270162"/>
            <a:chExt cx="1623119" cy="40346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D893782-161C-4492-951C-F7C402A1BA5A}"/>
                </a:ext>
              </a:extLst>
            </p:cNvPr>
            <p:cNvSpPr/>
            <p:nvPr/>
          </p:nvSpPr>
          <p:spPr>
            <a:xfrm>
              <a:off x="1592795" y="2270162"/>
              <a:ext cx="1376624" cy="403466"/>
            </a:xfrm>
            <a:custGeom>
              <a:avLst/>
              <a:gdLst>
                <a:gd name="connsiteX0" fmla="*/ 0 w 1376624"/>
                <a:gd name="connsiteY0" fmla="*/ 0 h 403466"/>
                <a:gd name="connsiteX1" fmla="*/ 271305 w 1376624"/>
                <a:gd name="connsiteY1" fmla="*/ 391885 h 403466"/>
                <a:gd name="connsiteX2" fmla="*/ 1376624 w 1376624"/>
                <a:gd name="connsiteY2" fmla="*/ 261257 h 40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6624" h="403466">
                  <a:moveTo>
                    <a:pt x="0" y="0"/>
                  </a:moveTo>
                  <a:cubicBezTo>
                    <a:pt x="20934" y="174171"/>
                    <a:pt x="41868" y="348342"/>
                    <a:pt x="271305" y="391885"/>
                  </a:cubicBezTo>
                  <a:cubicBezTo>
                    <a:pt x="500742" y="435428"/>
                    <a:pt x="938683" y="348342"/>
                    <a:pt x="1376624" y="261257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BF7FCD9-1D61-4872-9C57-2E7AFD2C7AFB}"/>
                </a:ext>
              </a:extLst>
            </p:cNvPr>
            <p:cNvSpPr/>
            <p:nvPr/>
          </p:nvSpPr>
          <p:spPr>
            <a:xfrm rot="4505662">
              <a:off x="2912051" y="2350153"/>
              <a:ext cx="326371" cy="28135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35A331-C9DF-4C15-B0F0-1BC1A7F888E8}"/>
              </a:ext>
            </a:extLst>
          </p:cNvPr>
          <p:cNvGrpSpPr/>
          <p:nvPr/>
        </p:nvGrpSpPr>
        <p:grpSpPr>
          <a:xfrm rot="9313981" flipV="1">
            <a:off x="7376968" y="2754060"/>
            <a:ext cx="1954386" cy="345984"/>
            <a:chOff x="1261528" y="2327644"/>
            <a:chExt cx="1954386" cy="34598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07D005-3592-4CFC-83D3-769B10F22D62}"/>
                </a:ext>
              </a:extLst>
            </p:cNvPr>
            <p:cNvSpPr/>
            <p:nvPr/>
          </p:nvSpPr>
          <p:spPr>
            <a:xfrm>
              <a:off x="1261528" y="2367667"/>
              <a:ext cx="1707891" cy="305961"/>
            </a:xfrm>
            <a:custGeom>
              <a:avLst/>
              <a:gdLst>
                <a:gd name="connsiteX0" fmla="*/ 0 w 1376624"/>
                <a:gd name="connsiteY0" fmla="*/ 0 h 403466"/>
                <a:gd name="connsiteX1" fmla="*/ 271305 w 1376624"/>
                <a:gd name="connsiteY1" fmla="*/ 391885 h 403466"/>
                <a:gd name="connsiteX2" fmla="*/ 1376624 w 1376624"/>
                <a:gd name="connsiteY2" fmla="*/ 261257 h 403466"/>
                <a:gd name="connsiteX0" fmla="*/ 0 w 1707891"/>
                <a:gd name="connsiteY0" fmla="*/ 0 h 305961"/>
                <a:gd name="connsiteX1" fmla="*/ 602572 w 1707891"/>
                <a:gd name="connsiteY1" fmla="*/ 294380 h 305961"/>
                <a:gd name="connsiteX2" fmla="*/ 1707891 w 1707891"/>
                <a:gd name="connsiteY2" fmla="*/ 163752 h 305961"/>
                <a:gd name="connsiteX0" fmla="*/ 0 w 1707891"/>
                <a:gd name="connsiteY0" fmla="*/ 0 h 305961"/>
                <a:gd name="connsiteX1" fmla="*/ 602572 w 1707891"/>
                <a:gd name="connsiteY1" fmla="*/ 294380 h 305961"/>
                <a:gd name="connsiteX2" fmla="*/ 1707891 w 1707891"/>
                <a:gd name="connsiteY2" fmla="*/ 163752 h 3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891" h="305961">
                  <a:moveTo>
                    <a:pt x="0" y="0"/>
                  </a:moveTo>
                  <a:cubicBezTo>
                    <a:pt x="66554" y="153123"/>
                    <a:pt x="373135" y="250837"/>
                    <a:pt x="602572" y="294380"/>
                  </a:cubicBezTo>
                  <a:cubicBezTo>
                    <a:pt x="832009" y="337923"/>
                    <a:pt x="1269950" y="250837"/>
                    <a:pt x="1707891" y="163752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74807D-C761-404F-A2F0-E592657A7818}"/>
                </a:ext>
              </a:extLst>
            </p:cNvPr>
            <p:cNvSpPr/>
            <p:nvPr/>
          </p:nvSpPr>
          <p:spPr>
            <a:xfrm rot="4505662">
              <a:off x="2912051" y="2350153"/>
              <a:ext cx="326371" cy="28135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68912E-64D5-4C95-8B24-2A593FEE4145}"/>
              </a:ext>
            </a:extLst>
          </p:cNvPr>
          <p:cNvSpPr txBox="1">
            <a:spLocks/>
          </p:cNvSpPr>
          <p:nvPr/>
        </p:nvSpPr>
        <p:spPr>
          <a:xfrm>
            <a:off x="8754975" y="1695136"/>
            <a:ext cx="2050473" cy="832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Residual diagnostics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DA5DCA-BCDC-49DD-A462-C6DB542D6F7E}"/>
              </a:ext>
            </a:extLst>
          </p:cNvPr>
          <p:cNvGrpSpPr/>
          <p:nvPr/>
        </p:nvGrpSpPr>
        <p:grpSpPr>
          <a:xfrm rot="475581">
            <a:off x="1611961" y="5358929"/>
            <a:ext cx="1372629" cy="389638"/>
            <a:chOff x="1854052" y="2342748"/>
            <a:chExt cx="1372629" cy="38963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769675-B9A4-4DA4-A3A2-3CEAEF7C6E20}"/>
                </a:ext>
              </a:extLst>
            </p:cNvPr>
            <p:cNvSpPr/>
            <p:nvPr/>
          </p:nvSpPr>
          <p:spPr>
            <a:xfrm>
              <a:off x="1854052" y="2531419"/>
              <a:ext cx="1115367" cy="200967"/>
            </a:xfrm>
            <a:custGeom>
              <a:avLst/>
              <a:gdLst>
                <a:gd name="connsiteX0" fmla="*/ 0 w 1376624"/>
                <a:gd name="connsiteY0" fmla="*/ 0 h 403466"/>
                <a:gd name="connsiteX1" fmla="*/ 271305 w 1376624"/>
                <a:gd name="connsiteY1" fmla="*/ 391885 h 403466"/>
                <a:gd name="connsiteX2" fmla="*/ 1376624 w 1376624"/>
                <a:gd name="connsiteY2" fmla="*/ 261257 h 403466"/>
                <a:gd name="connsiteX0" fmla="*/ 0 w 1105319"/>
                <a:gd name="connsiteY0" fmla="*/ 130628 h 142209"/>
                <a:gd name="connsiteX1" fmla="*/ 1105319 w 1105319"/>
                <a:gd name="connsiteY1" fmla="*/ 0 h 142209"/>
                <a:gd name="connsiteX0" fmla="*/ 0 w 1115367"/>
                <a:gd name="connsiteY0" fmla="*/ 200967 h 208432"/>
                <a:gd name="connsiteX1" fmla="*/ 1115367 w 1115367"/>
                <a:gd name="connsiteY1" fmla="*/ 0 h 208432"/>
                <a:gd name="connsiteX0" fmla="*/ 0 w 1115367"/>
                <a:gd name="connsiteY0" fmla="*/ 200967 h 200967"/>
                <a:gd name="connsiteX1" fmla="*/ 1115367 w 1115367"/>
                <a:gd name="connsiteY1" fmla="*/ 0 h 200967"/>
                <a:gd name="connsiteX0" fmla="*/ 0 w 1115367"/>
                <a:gd name="connsiteY0" fmla="*/ 200967 h 200967"/>
                <a:gd name="connsiteX1" fmla="*/ 1115367 w 1115367"/>
                <a:gd name="connsiteY1" fmla="*/ 0 h 20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367" h="200967">
                  <a:moveTo>
                    <a:pt x="0" y="200967"/>
                  </a:moveTo>
                  <a:cubicBezTo>
                    <a:pt x="1314659" y="-36844"/>
                    <a:pt x="24283" y="187569"/>
                    <a:pt x="1115367" y="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A171EB8-42DA-4DA3-8FE3-F5BCDE79F7FB}"/>
                </a:ext>
              </a:extLst>
            </p:cNvPr>
            <p:cNvSpPr/>
            <p:nvPr/>
          </p:nvSpPr>
          <p:spPr>
            <a:xfrm rot="4735614">
              <a:off x="2922818" y="2365257"/>
              <a:ext cx="326371" cy="28135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D9236FC-8714-40B8-A4F5-ACF3C5131E43}"/>
              </a:ext>
            </a:extLst>
          </p:cNvPr>
          <p:cNvSpPr txBox="1">
            <a:spLocks/>
          </p:cNvSpPr>
          <p:nvPr/>
        </p:nvSpPr>
        <p:spPr>
          <a:xfrm>
            <a:off x="980719" y="5374252"/>
            <a:ext cx="879292" cy="646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635CDA-31E6-42CF-8A11-9C05A5257FE5}"/>
              </a:ext>
            </a:extLst>
          </p:cNvPr>
          <p:cNvSpPr/>
          <p:nvPr/>
        </p:nvSpPr>
        <p:spPr>
          <a:xfrm>
            <a:off x="3050164" y="3567165"/>
            <a:ext cx="5953159" cy="9933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F5FB14-6AD4-4EE9-9AA8-422CD5071735}"/>
              </a:ext>
            </a:extLst>
          </p:cNvPr>
          <p:cNvSpPr txBox="1">
            <a:spLocks/>
          </p:cNvSpPr>
          <p:nvPr/>
        </p:nvSpPr>
        <p:spPr>
          <a:xfrm>
            <a:off x="9085914" y="3193966"/>
            <a:ext cx="2743200" cy="1511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Estimate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Std. Error &amp; t value</a:t>
            </a:r>
          </a:p>
          <a:p>
            <a:pPr marL="0" indent="0">
              <a:buNone/>
            </a:pPr>
            <a:r>
              <a:rPr lang="en-US" dirty="0" err="1"/>
              <a:t>Pr</a:t>
            </a:r>
            <a:r>
              <a:rPr lang="en-US" dirty="0"/>
              <a:t>(&gt;|t|) = p-value</a:t>
            </a:r>
          </a:p>
        </p:txBody>
      </p:sp>
    </p:spTree>
    <p:extLst>
      <p:ext uri="{BB962C8B-B14F-4D97-AF65-F5344CB8AC3E}">
        <p14:creationId xmlns:p14="http://schemas.microsoft.com/office/powerpoint/2010/main" val="32262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5" grpId="0"/>
      <p:bldP spid="15" grpId="1"/>
      <p:bldP spid="22" grpId="0"/>
      <p:bldP spid="22" grpId="1"/>
      <p:bldP spid="23" grpId="0" animBg="1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183-4634-4834-A53D-FA60AAE5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26CB-D95A-4D09-9BCE-375E0EF2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glm</a:t>
            </a:r>
            <a:r>
              <a:rPr lang="en-US" dirty="0"/>
              <a:t>() binomial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1F80E-22FA-4E30-BDFD-6D014DC2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B059-BF28-4170-A9CA-216CCEE5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7 -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5320-41B1-4960-A044-12A75C9D4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like R, but different. And better. Definitely better.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BB3C5-9F05-4ED9-8CB6-9FFC0DCE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314B-EEFE-4D67-8B64-6B727161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23D-EA22-4D70-8931-A6EF876A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98" y="1825625"/>
            <a:ext cx="10052901" cy="4808088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r>
              <a:rPr lang="en-US" dirty="0"/>
              <a:t>Some of the most common </a:t>
            </a:r>
            <a:r>
              <a:rPr lang="en-US" dirty="0" err="1"/>
              <a:t>Tidyverse</a:t>
            </a:r>
            <a:r>
              <a:rPr lang="en-US" dirty="0"/>
              <a:t> packages are: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dplyr</a:t>
            </a:r>
            <a:r>
              <a:rPr lang="en-US" dirty="0"/>
              <a:t> – data manipulation (mutate, select, filter, </a:t>
            </a:r>
            <a:r>
              <a:rPr lang="en-US" dirty="0" err="1"/>
              <a:t>summarise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ggplot2</a:t>
            </a:r>
            <a:r>
              <a:rPr lang="en-US" dirty="0"/>
              <a:t> – produce beautiful charts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tidyr</a:t>
            </a:r>
            <a:r>
              <a:rPr lang="en-US" dirty="0"/>
              <a:t> – change data layout to one observation per row, and inverse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tibble</a:t>
            </a:r>
            <a:r>
              <a:rPr lang="en-US" dirty="0"/>
              <a:t> – use “advanced” data frames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readr</a:t>
            </a:r>
            <a:r>
              <a:rPr lang="en-US" dirty="0"/>
              <a:t> – fast and friendly way to read in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lubridate</a:t>
            </a:r>
            <a:r>
              <a:rPr lang="en-US" dirty="0"/>
              <a:t> – work with dates</a:t>
            </a:r>
          </a:p>
          <a:p>
            <a:pPr marL="0" indent="0">
              <a:buNone/>
            </a:pPr>
            <a:r>
              <a:rPr lang="en-US" dirty="0"/>
              <a:t>	And several others!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7CB39-1923-400C-AEBB-EDF72817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F340E-36ED-4CAF-88D0-272257896936}"/>
              </a:ext>
            </a:extLst>
          </p:cNvPr>
          <p:cNvSpPr txBox="1"/>
          <p:nvPr/>
        </p:nvSpPr>
        <p:spPr>
          <a:xfrm>
            <a:off x="0" y="3906503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Loaded with</a:t>
            </a:r>
          </a:p>
          <a:p>
            <a:pPr algn="ctr"/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433B0-113F-443E-AAE9-2E3A0EFF0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 flipH="1">
            <a:off x="1834158" y="3139126"/>
            <a:ext cx="519290" cy="27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3B95-D185-4429-B91F-39FCD144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Use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6626-DF97-46C1-9FC1-E673695F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1067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It’s often simpler to read: filter(Year == 2010)</a:t>
            </a:r>
          </a:p>
          <a:p>
            <a:r>
              <a:rPr lang="en-US" dirty="0"/>
              <a:t>Forces cleaner data which will save you time later</a:t>
            </a:r>
          </a:p>
          <a:p>
            <a:r>
              <a:rPr lang="en-US" dirty="0"/>
              <a:t>Makes certain data types workable (e.g., dates)</a:t>
            </a:r>
          </a:p>
          <a:p>
            <a:r>
              <a:rPr lang="en-US" dirty="0"/>
              <a:t>More powerful features</a:t>
            </a:r>
          </a:p>
          <a:p>
            <a:r>
              <a:rPr lang="en-US" dirty="0"/>
              <a:t>Constantly updated (future of R?)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Downside</a:t>
            </a:r>
          </a:p>
          <a:p>
            <a:r>
              <a:rPr lang="en-US" dirty="0"/>
              <a:t>Syntax is different and you’ll know two different ways to do same 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0D9EB-6984-4B89-8137-4E08D56E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8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DC4A-94DC-4E99-852C-7CC9711B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8665" cy="3926589"/>
          </a:xfrm>
        </p:spPr>
        <p:txBody>
          <a:bodyPr/>
          <a:lstStyle/>
          <a:p>
            <a:r>
              <a:rPr lang="en-US" dirty="0"/>
              <a:t>Already learned about most of these functions</a:t>
            </a:r>
          </a:p>
          <a:p>
            <a:r>
              <a:rPr lang="en-US" dirty="0"/>
              <a:t>Introduces the “pipe” operator %&gt;% </a:t>
            </a:r>
          </a:p>
          <a:p>
            <a:r>
              <a:rPr lang="en-US" dirty="0"/>
              <a:t>Add a new column using mutate(), choose specific rows based on column values using filter(), change whether a column is included using select(), change column names using rename()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E7D410-AF61-418B-B469-C657584FC244}"/>
              </a:ext>
            </a:extLst>
          </p:cNvPr>
          <p:cNvSpPr txBox="1">
            <a:spLocks/>
          </p:cNvSpPr>
          <p:nvPr/>
        </p:nvSpPr>
        <p:spPr>
          <a:xfrm>
            <a:off x="1033013" y="5869154"/>
            <a:ext cx="10125974" cy="885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**warning** you may find code online that uses the previous version of this package called “</a:t>
            </a:r>
            <a:r>
              <a:rPr lang="en-US" sz="2400" i="1" dirty="0" err="1"/>
              <a:t>plyr</a:t>
            </a:r>
            <a:r>
              <a:rPr lang="en-US" sz="2400" i="1" dirty="0"/>
              <a:t>”. If you find a function that uses </a:t>
            </a:r>
            <a:r>
              <a:rPr lang="en-US" sz="2400" i="1" dirty="0" err="1"/>
              <a:t>plyr</a:t>
            </a:r>
            <a:r>
              <a:rPr lang="en-US" sz="2400" i="1" dirty="0"/>
              <a:t>, I highly recommend not using it if you use “</a:t>
            </a:r>
            <a:r>
              <a:rPr lang="en-US" sz="2400" i="1" dirty="0" err="1"/>
              <a:t>dplyr</a:t>
            </a:r>
            <a:r>
              <a:rPr lang="en-US" sz="2400" i="1" dirty="0"/>
              <a:t>”. The two packages can (rarely) have major issues with each other.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4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DC4A-94DC-4E99-852C-7CC9711B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8665" cy="3926589"/>
          </a:xfrm>
        </p:spPr>
        <p:txBody>
          <a:bodyPr/>
          <a:lstStyle/>
          <a:p>
            <a:r>
              <a:rPr lang="en-US" dirty="0"/>
              <a:t>join functions add two datasets together based on some common columns</a:t>
            </a:r>
          </a:p>
          <a:p>
            <a:r>
              <a:rPr lang="en-US" dirty="0">
                <a:highlight>
                  <a:srgbClr val="FFFF00"/>
                </a:highlight>
              </a:rPr>
              <a:t>Most often, I use </a:t>
            </a:r>
            <a:r>
              <a:rPr lang="en-US" dirty="0" err="1">
                <a:highlight>
                  <a:srgbClr val="FFFF00"/>
                </a:highlight>
              </a:rPr>
              <a:t>left_join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B1AC-C2DC-496B-BFC1-C03C28C5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3236-55B7-4122-A149-38598193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most popular way to plot in R</a:t>
            </a:r>
          </a:p>
          <a:p>
            <a:pPr>
              <a:spcBef>
                <a:spcPts val="1800"/>
              </a:spcBef>
            </a:pPr>
            <a:r>
              <a:rPr lang="en-US" dirty="0"/>
              <a:t>Uses a “grammar of graphics” which takes a bit to learn </a:t>
            </a:r>
          </a:p>
          <a:p>
            <a:pPr>
              <a:spcBef>
                <a:spcPts val="1800"/>
              </a:spcBef>
            </a:pPr>
            <a:r>
              <a:rPr lang="en-US" dirty="0"/>
              <a:t>The basic structure is defining the source </a:t>
            </a:r>
            <a:r>
              <a:rPr lang="en-US" dirty="0" err="1"/>
              <a:t>dataframe</a:t>
            </a:r>
            <a:r>
              <a:rPr lang="en-US" dirty="0"/>
              <a:t>, the aesthetics (variables for x axis (&amp; y axis), variables for color/shape, </a:t>
            </a:r>
            <a:r>
              <a:rPr lang="en-US" dirty="0" err="1"/>
              <a:t>etc</a:t>
            </a:r>
            <a:r>
              <a:rPr lang="en-US" dirty="0"/>
              <a:t>), and then a call to what type of plot you’re making (points, lines, histogram,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Strings together commands using “+” between the lines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7CAE2B0-3788-41AA-8B59-DBE220C0B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761" y="0"/>
            <a:ext cx="2027239" cy="23497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6A5A-4F49-4E08-A2CA-6BB6B9E1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271F-B47F-4614-A072-B8ACF382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5 – Let’s Make Charts!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28A6-BFEC-4AD1-B031-2760C6042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Charts and plots and graphs, oh my!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22D3-D51C-4D87-82A4-7FE7771F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0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E450-0A86-4145-A882-CDDE02BB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7F093EA-B24E-43D5-8F84-FCD3C734E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093" y="-1"/>
            <a:ext cx="2038117" cy="23606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11CF5-351A-4A1D-84AD-DC4A2A51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63FC5D-7548-4A97-9601-F1687BA055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13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Dates are probably the most difficult thing to deal with when starting out in R.</a:t>
            </a:r>
          </a:p>
          <a:p>
            <a:r>
              <a:rPr lang="en-US" dirty="0" err="1"/>
              <a:t>lubridate</a:t>
            </a:r>
            <a:r>
              <a:rPr lang="en-US" dirty="0"/>
              <a:t> provides a better interface; can easily convert between date formats, subtract time periods, calc day of year, etc. </a:t>
            </a:r>
          </a:p>
          <a:p>
            <a:endParaRPr lang="en-US" dirty="0"/>
          </a:p>
          <a:p>
            <a:r>
              <a:rPr lang="en-US" dirty="0"/>
              <a:t>For “11/12/12”, what is the month? Are you sure?</a:t>
            </a:r>
          </a:p>
          <a:p>
            <a:endParaRPr lang="en-US" dirty="0"/>
          </a:p>
          <a:p>
            <a:r>
              <a:rPr lang="en-US" dirty="0"/>
              <a:t>Excel is great at dealing with dates but it isn’t perfect either</a:t>
            </a:r>
          </a:p>
        </p:txBody>
      </p:sp>
    </p:spTree>
    <p:extLst>
      <p:ext uri="{BB962C8B-B14F-4D97-AF65-F5344CB8AC3E}">
        <p14:creationId xmlns:p14="http://schemas.microsoft.com/office/powerpoint/2010/main" val="170455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E450-0A86-4145-A882-CDDE02BB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r>
              <a:rPr lang="en-US" dirty="0"/>
              <a:t> examples 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7F093EA-B24E-43D5-8F84-FCD3C734E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093" y="-1"/>
            <a:ext cx="2038117" cy="23606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11CF5-351A-4A1D-84AD-DC4A2A51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63FC5D-7548-4A97-9601-F1687BA055F4}"/>
              </a:ext>
            </a:extLst>
          </p:cNvPr>
          <p:cNvSpPr txBox="1">
            <a:spLocks/>
          </p:cNvSpPr>
          <p:nvPr/>
        </p:nvSpPr>
        <p:spPr>
          <a:xfrm>
            <a:off x="430924" y="1825625"/>
            <a:ext cx="10320812" cy="484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1: Convert “11/12/2020” to a date (12 Nov 2020)</a:t>
            </a:r>
          </a:p>
          <a:p>
            <a:r>
              <a:rPr lang="en-US" dirty="0"/>
              <a:t>Answer 1:</a:t>
            </a:r>
          </a:p>
          <a:p>
            <a:pPr marL="568325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mutate(</a:t>
            </a:r>
            <a:r>
              <a:rPr lang="en-US" sz="2400" dirty="0" err="1">
                <a:latin typeface="Consolas" panose="020B0609020204030204" pitchFamily="49" charset="0"/>
              </a:rPr>
              <a:t>newdate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ymd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as.POSIXct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olddate</a:t>
            </a:r>
            <a:r>
              <a:rPr lang="en-US" sz="2400" dirty="0">
                <a:latin typeface="Consolas" panose="020B0609020204030204" pitchFamily="49" charset="0"/>
              </a:rPr>
              <a:t>, format = "%m/%d/%Y", </a:t>
            </a:r>
            <a:r>
              <a:rPr lang="en-US" sz="2400" dirty="0" err="1">
                <a:latin typeface="Consolas" panose="020B0609020204030204" pitchFamily="49" charset="0"/>
              </a:rPr>
              <a:t>tz</a:t>
            </a:r>
            <a:r>
              <a:rPr lang="en-US" sz="2400" dirty="0">
                <a:latin typeface="Consolas" panose="020B0609020204030204" pitchFamily="49" charset="0"/>
              </a:rPr>
              <a:t> = "US/Alaska"))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2: Convert “2020-12-31” to a date (31 Dec 2020)</a:t>
            </a:r>
          </a:p>
          <a:p>
            <a:r>
              <a:rPr lang="en-US" dirty="0"/>
              <a:t>Answer 2:</a:t>
            </a:r>
          </a:p>
          <a:p>
            <a:pPr marL="568325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mutate(</a:t>
            </a:r>
            <a:r>
              <a:rPr lang="en-US" sz="2400" dirty="0" err="1">
                <a:latin typeface="Consolas" panose="020B0609020204030204" pitchFamily="49" charset="0"/>
              </a:rPr>
              <a:t>newdate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ymd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as.POSIXct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olddate</a:t>
            </a:r>
            <a:r>
              <a:rPr lang="en-US" sz="2400" dirty="0">
                <a:latin typeface="Consolas" panose="020B0609020204030204" pitchFamily="49" charset="0"/>
              </a:rPr>
              <a:t>, format =    "%Y-%m-%d", </a:t>
            </a:r>
            <a:r>
              <a:rPr lang="en-US" sz="2400" dirty="0" err="1">
                <a:latin typeface="Consolas" panose="020B0609020204030204" pitchFamily="49" charset="0"/>
              </a:rPr>
              <a:t>tz</a:t>
            </a:r>
            <a:r>
              <a:rPr lang="en-US" sz="2400" dirty="0">
                <a:latin typeface="Consolas" panose="020B0609020204030204" pitchFamily="49" charset="0"/>
              </a:rPr>
              <a:t> = "US/Alaska"))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85F70-E1D8-4013-95FA-2270B6229F8A}"/>
              </a:ext>
            </a:extLst>
          </p:cNvPr>
          <p:cNvGrpSpPr/>
          <p:nvPr/>
        </p:nvGrpSpPr>
        <p:grpSpPr>
          <a:xfrm rot="11528257">
            <a:off x="9411772" y="3111072"/>
            <a:ext cx="1731239" cy="470755"/>
            <a:chOff x="1261528" y="2367666"/>
            <a:chExt cx="1550147" cy="5919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62FBCE-DFA2-4680-9228-DD9634080443}"/>
                </a:ext>
              </a:extLst>
            </p:cNvPr>
            <p:cNvSpPr/>
            <p:nvPr/>
          </p:nvSpPr>
          <p:spPr>
            <a:xfrm>
              <a:off x="1261528" y="2367666"/>
              <a:ext cx="1283966" cy="536897"/>
            </a:xfrm>
            <a:custGeom>
              <a:avLst/>
              <a:gdLst>
                <a:gd name="connsiteX0" fmla="*/ 0 w 1376624"/>
                <a:gd name="connsiteY0" fmla="*/ 0 h 403466"/>
                <a:gd name="connsiteX1" fmla="*/ 271305 w 1376624"/>
                <a:gd name="connsiteY1" fmla="*/ 391885 h 403466"/>
                <a:gd name="connsiteX2" fmla="*/ 1376624 w 1376624"/>
                <a:gd name="connsiteY2" fmla="*/ 261257 h 403466"/>
                <a:gd name="connsiteX0" fmla="*/ 0 w 1707891"/>
                <a:gd name="connsiteY0" fmla="*/ 0 h 305961"/>
                <a:gd name="connsiteX1" fmla="*/ 602572 w 1707891"/>
                <a:gd name="connsiteY1" fmla="*/ 294380 h 305961"/>
                <a:gd name="connsiteX2" fmla="*/ 1707891 w 1707891"/>
                <a:gd name="connsiteY2" fmla="*/ 163752 h 305961"/>
                <a:gd name="connsiteX0" fmla="*/ 0 w 1707891"/>
                <a:gd name="connsiteY0" fmla="*/ 0 h 305961"/>
                <a:gd name="connsiteX1" fmla="*/ 602572 w 1707891"/>
                <a:gd name="connsiteY1" fmla="*/ 294380 h 305961"/>
                <a:gd name="connsiteX2" fmla="*/ 1707891 w 1707891"/>
                <a:gd name="connsiteY2" fmla="*/ 163752 h 305961"/>
                <a:gd name="connsiteX0" fmla="*/ 0 w 1588733"/>
                <a:gd name="connsiteY0" fmla="*/ 0 h 467231"/>
                <a:gd name="connsiteX1" fmla="*/ 602572 w 1588733"/>
                <a:gd name="connsiteY1" fmla="*/ 294380 h 467231"/>
                <a:gd name="connsiteX2" fmla="*/ 1588733 w 1588733"/>
                <a:gd name="connsiteY2" fmla="*/ 445026 h 467231"/>
                <a:gd name="connsiteX0" fmla="*/ 0 w 1588733"/>
                <a:gd name="connsiteY0" fmla="*/ 0 h 445370"/>
                <a:gd name="connsiteX1" fmla="*/ 602572 w 1588733"/>
                <a:gd name="connsiteY1" fmla="*/ 294380 h 445370"/>
                <a:gd name="connsiteX2" fmla="*/ 1588733 w 1588733"/>
                <a:gd name="connsiteY2" fmla="*/ 445026 h 445370"/>
                <a:gd name="connsiteX0" fmla="*/ 0 w 1588733"/>
                <a:gd name="connsiteY0" fmla="*/ 0 h 470837"/>
                <a:gd name="connsiteX1" fmla="*/ 482715 w 1588733"/>
                <a:gd name="connsiteY1" fmla="*/ 451513 h 470837"/>
                <a:gd name="connsiteX2" fmla="*/ 1588733 w 1588733"/>
                <a:gd name="connsiteY2" fmla="*/ 445026 h 470837"/>
                <a:gd name="connsiteX0" fmla="*/ 0 w 1588733"/>
                <a:gd name="connsiteY0" fmla="*/ 0 h 592574"/>
                <a:gd name="connsiteX1" fmla="*/ 363577 w 1588733"/>
                <a:gd name="connsiteY1" fmla="*/ 585684 h 592574"/>
                <a:gd name="connsiteX2" fmla="*/ 1588733 w 1588733"/>
                <a:gd name="connsiteY2" fmla="*/ 445026 h 592574"/>
                <a:gd name="connsiteX0" fmla="*/ 0 w 1588733"/>
                <a:gd name="connsiteY0" fmla="*/ 0 h 545909"/>
                <a:gd name="connsiteX1" fmla="*/ 420272 w 1588733"/>
                <a:gd name="connsiteY1" fmla="*/ 536897 h 545909"/>
                <a:gd name="connsiteX2" fmla="*/ 1588733 w 1588733"/>
                <a:gd name="connsiteY2" fmla="*/ 445026 h 545909"/>
                <a:gd name="connsiteX0" fmla="*/ 0 w 1588733"/>
                <a:gd name="connsiteY0" fmla="*/ 0 h 545909"/>
                <a:gd name="connsiteX1" fmla="*/ 420272 w 1588733"/>
                <a:gd name="connsiteY1" fmla="*/ 536897 h 545909"/>
                <a:gd name="connsiteX2" fmla="*/ 1588733 w 1588733"/>
                <a:gd name="connsiteY2" fmla="*/ 445026 h 545909"/>
                <a:gd name="connsiteX0" fmla="*/ 0 w 1588733"/>
                <a:gd name="connsiteY0" fmla="*/ 0 h 536897"/>
                <a:gd name="connsiteX1" fmla="*/ 420272 w 1588733"/>
                <a:gd name="connsiteY1" fmla="*/ 536897 h 536897"/>
                <a:gd name="connsiteX2" fmla="*/ 1588733 w 1588733"/>
                <a:gd name="connsiteY2" fmla="*/ 445026 h 536897"/>
                <a:gd name="connsiteX0" fmla="*/ 0 w 1588733"/>
                <a:gd name="connsiteY0" fmla="*/ 0 h 536897"/>
                <a:gd name="connsiteX1" fmla="*/ 420272 w 1588733"/>
                <a:gd name="connsiteY1" fmla="*/ 536897 h 536897"/>
                <a:gd name="connsiteX2" fmla="*/ 1588733 w 1588733"/>
                <a:gd name="connsiteY2" fmla="*/ 445026 h 53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8733" h="536897">
                  <a:moveTo>
                    <a:pt x="0" y="0"/>
                  </a:moveTo>
                  <a:cubicBezTo>
                    <a:pt x="66554" y="153123"/>
                    <a:pt x="113338" y="472533"/>
                    <a:pt x="420272" y="536897"/>
                  </a:cubicBezTo>
                  <a:cubicBezTo>
                    <a:pt x="913787" y="515178"/>
                    <a:pt x="1060384" y="483304"/>
                    <a:pt x="1588733" y="445026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6B259FF-E49E-4086-B501-4DE2B853D6C0}"/>
                </a:ext>
              </a:extLst>
            </p:cNvPr>
            <p:cNvSpPr/>
            <p:nvPr/>
          </p:nvSpPr>
          <p:spPr>
            <a:xfrm rot="4958903">
              <a:off x="2507812" y="2655754"/>
              <a:ext cx="326371" cy="28135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9ECA14-52E6-445A-A499-6A5EA71B676A}"/>
              </a:ext>
            </a:extLst>
          </p:cNvPr>
          <p:cNvSpPr txBox="1">
            <a:spLocks/>
          </p:cNvSpPr>
          <p:nvPr/>
        </p:nvSpPr>
        <p:spPr>
          <a:xfrm>
            <a:off x="9339557" y="3758571"/>
            <a:ext cx="2640457" cy="102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This is the format of the existing data NOT the format you want it in</a:t>
            </a:r>
          </a:p>
        </p:txBody>
      </p:sp>
    </p:spTree>
    <p:extLst>
      <p:ext uri="{BB962C8B-B14F-4D97-AF65-F5344CB8AC3E}">
        <p14:creationId xmlns:p14="http://schemas.microsoft.com/office/powerpoint/2010/main" val="21121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E450-0A86-4145-A882-CDDE02BB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tidyr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13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tidyr</a:t>
            </a:r>
            <a:r>
              <a:rPr lang="en-US" dirty="0"/>
              <a:t> is a package whose main functions help to turn “wide” data into “long” data and vice-versa</a:t>
            </a:r>
          </a:p>
          <a:p>
            <a:r>
              <a:rPr lang="en-US" dirty="0" err="1"/>
              <a:t>pivot_wider</a:t>
            </a:r>
            <a:r>
              <a:rPr lang="en-US" dirty="0"/>
              <a:t>() and </a:t>
            </a:r>
            <a:r>
              <a:rPr lang="en-US" dirty="0" err="1"/>
              <a:t>pivot_longer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These two easily turn data from wide to long (</a:t>
            </a:r>
            <a:r>
              <a:rPr lang="en-US" dirty="0" err="1"/>
              <a:t>pivot_longer</a:t>
            </a:r>
            <a:r>
              <a:rPr lang="en-US" dirty="0"/>
              <a:t>) or from long to wide (</a:t>
            </a:r>
            <a:r>
              <a:rPr lang="en-US" dirty="0" err="1"/>
              <a:t>pivot_wider</a:t>
            </a:r>
            <a:r>
              <a:rPr lang="en-US" dirty="0"/>
              <a:t>)</a:t>
            </a:r>
          </a:p>
          <a:p>
            <a:r>
              <a:rPr lang="en-US" dirty="0"/>
              <a:t>When possible, keep data in long format</a:t>
            </a:r>
          </a:p>
          <a:p>
            <a:pPr lvl="1"/>
            <a:r>
              <a:rPr lang="en-US" dirty="0"/>
              <a:t>Allows you to model / plot easier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97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E450-0A86-4145-A882-CDDE02BB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tidyr</a:t>
            </a:r>
            <a:r>
              <a:rPr lang="en-US" dirty="0"/>
              <a:t> example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809919" y="1816198"/>
            <a:ext cx="9913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Pivot longer example code</a:t>
            </a:r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BAE7-886D-4805-A61B-7DD55B0E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RProject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44ED-A089-426B-A977-385438D9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8B30-641F-4105-BAAB-7AC65B35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1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CDB9-DB4F-44E0-AD19-2418B509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B12A-DDDA-4A6F-ABC1-54264A07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91A-8FD3-41CB-903F-31532753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1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FF3-2872-4C1B-A1EF-A293C48F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75EE-2A83-474B-A874-5A81ABD5D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provided dataset (or bring your own) to create 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507C-6440-417D-8C6A-AEF1303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207B-C7C2-42A3-BD27-4F99358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BA05-0339-44D4-821A-C40D000B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17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we come back from lunch, create and save a script that does the following:</a:t>
            </a:r>
          </a:p>
          <a:p>
            <a:r>
              <a:rPr lang="en-US" dirty="0"/>
              <a:t>Imports your dataset or one of the provided CSV files</a:t>
            </a:r>
          </a:p>
          <a:p>
            <a:r>
              <a:rPr lang="en-US" dirty="0"/>
              <a:t>Loads needed libraries</a:t>
            </a:r>
          </a:p>
          <a:p>
            <a:r>
              <a:rPr lang="en-US" dirty="0"/>
              <a:t>Filters to a specific subset of data (optional)</a:t>
            </a:r>
          </a:p>
          <a:p>
            <a:r>
              <a:rPr lang="en-US" dirty="0"/>
              <a:t>Using </a:t>
            </a:r>
            <a:r>
              <a:rPr lang="en-US" dirty="0" err="1"/>
              <a:t>ggplot</a:t>
            </a:r>
            <a:r>
              <a:rPr lang="en-US" dirty="0"/>
              <a:t>, visualize some aspect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 me your plot and script file!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9EED3-6FE2-48D2-9B59-F33517B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96A12-551B-4C40-9350-E731815EE30A}"/>
              </a:ext>
            </a:extLst>
          </p:cNvPr>
          <p:cNvSpPr txBox="1"/>
          <p:nvPr/>
        </p:nvSpPr>
        <p:spPr>
          <a:xfrm>
            <a:off x="838200" y="5473005"/>
            <a:ext cx="5904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Remember! It’s OK to Google how to do something. I do it for EVERY script </a:t>
            </a:r>
          </a:p>
        </p:txBody>
      </p:sp>
    </p:spTree>
    <p:extLst>
      <p:ext uri="{BB962C8B-B14F-4D97-AF65-F5344CB8AC3E}">
        <p14:creationId xmlns:p14="http://schemas.microsoft.com/office/powerpoint/2010/main" val="336300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209-B70D-4C5D-9FCA-35F8EF5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EB23-5B98-42F7-BB42-3066FE93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74" y="1711589"/>
            <a:ext cx="6155453" cy="500988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in Excel to look at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directory/project &amp; copy over all needed files (not required but helpful if you want to use this later)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&amp; save a blank script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needed 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data, decide what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in </a:t>
            </a:r>
            <a:r>
              <a:rPr lang="en-US" dirty="0" err="1"/>
              <a:t>ggplot</a:t>
            </a:r>
            <a:r>
              <a:rPr lang="en-US" dirty="0"/>
              <a:t> (and troubleshoot along 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AAD1-F56C-470E-A8AC-C815743D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6B1C8D-AA4C-41BF-8A5E-1CB5FFEA2CC1}"/>
              </a:ext>
            </a:extLst>
          </p:cNvPr>
          <p:cNvSpPr txBox="1">
            <a:spLocks/>
          </p:cNvSpPr>
          <p:nvPr/>
        </p:nvSpPr>
        <p:spPr>
          <a:xfrm>
            <a:off x="7449785" y="1711590"/>
            <a:ext cx="47422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If you finish early, you can:</a:t>
            </a:r>
          </a:p>
          <a:p>
            <a:r>
              <a:rPr lang="en-US" dirty="0"/>
              <a:t>Message &amp; help others</a:t>
            </a:r>
          </a:p>
          <a:p>
            <a:r>
              <a:rPr lang="en-US" dirty="0"/>
              <a:t>Make more plots</a:t>
            </a:r>
          </a:p>
          <a:p>
            <a:r>
              <a:rPr lang="en-US" dirty="0"/>
              <a:t>Google other “touch ups”</a:t>
            </a:r>
          </a:p>
          <a:p>
            <a:r>
              <a:rPr lang="en-US" dirty="0"/>
              <a:t>Do some simple analysis / summaries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feel like you’re not making progress that’s fine! Message me or a peer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3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2A94-63C6-4C13-A440-F792CAD2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B6B3-A990-42DF-8919-4E8A2B72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example projects that you could do are:</a:t>
            </a:r>
          </a:p>
          <a:p>
            <a:r>
              <a:rPr lang="en-US" dirty="0"/>
              <a:t>Tanner crab chela width vs crab width</a:t>
            </a:r>
          </a:p>
          <a:p>
            <a:r>
              <a:rPr lang="en-US" dirty="0"/>
              <a:t>Pink salmon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are welcome (and expected) to copy code over that we’ve done together. Read error statements closely. Google your problems. </a:t>
            </a:r>
          </a:p>
          <a:p>
            <a:r>
              <a:rPr lang="en-US" dirty="0"/>
              <a:t>If you want to pair up and work on the same dataset, it’s great to talk it out and share code! However, write as much individually as you can: the more you write, the more the ideas are cemented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F169-7D96-4195-9844-0510091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3F950-0882-45ED-9C16-DEC16CCF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36" y="1825625"/>
            <a:ext cx="76581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First, decide how to present your data</a:t>
            </a:r>
          </a:p>
          <a:p>
            <a:r>
              <a:rPr lang="en-US" sz="3200" dirty="0"/>
              <a:t>Are you looking to show:</a:t>
            </a:r>
          </a:p>
          <a:p>
            <a:pPr lvl="1"/>
            <a:r>
              <a:rPr lang="en-US" sz="2800" dirty="0"/>
              <a:t>Trend over time</a:t>
            </a:r>
          </a:p>
          <a:p>
            <a:pPr lvl="1"/>
            <a:r>
              <a:rPr lang="en-US" sz="2800" dirty="0"/>
              <a:t>Composition</a:t>
            </a:r>
          </a:p>
          <a:p>
            <a:pPr lvl="1"/>
            <a:r>
              <a:rPr lang="en-US" sz="2800" dirty="0"/>
              <a:t>Compare / contrast</a:t>
            </a:r>
          </a:p>
          <a:p>
            <a:pPr lvl="1"/>
            <a:r>
              <a:rPr lang="en-US" sz="2800" dirty="0"/>
              <a:t>Distribution</a:t>
            </a:r>
          </a:p>
          <a:p>
            <a:pPr lvl="1"/>
            <a:r>
              <a:rPr lang="en-US" sz="2800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975915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FF3-2872-4C1B-A1EF-A293C48F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75EE-2A83-474B-A874-5A81ABD5D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you all at 1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507C-6440-417D-8C6A-AEF1303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FF3-2872-4C1B-A1EF-A293C48F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75EE-2A83-474B-A874-5A81ABD5D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luck! I’ll try to help as many people as possible during this time</a:t>
            </a:r>
          </a:p>
          <a:p>
            <a:r>
              <a:rPr lang="en-US" dirty="0"/>
              <a:t>Start simple, work up to complicated. </a:t>
            </a:r>
          </a:p>
          <a:p>
            <a:r>
              <a:rPr lang="en-US" dirty="0"/>
              <a:t>Send me some of your plots by email / chat!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507C-6440-417D-8C6A-AEF1303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3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209-B70D-4C5D-9FCA-35F8EF5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EB23-5B98-42F7-BB42-3066FE93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57" y="1529027"/>
            <a:ext cx="6990723" cy="50098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in Excel to look at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directory/project &amp; copy over all needed files (not required but helpful if you want to use this later)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&amp; save a blank script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needed 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data, decide what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in </a:t>
            </a:r>
            <a:r>
              <a:rPr lang="en-US" dirty="0" err="1"/>
              <a:t>ggplot</a:t>
            </a:r>
            <a:r>
              <a:rPr lang="en-US" dirty="0"/>
              <a:t> (and troubleshoot along 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AAD1-F56C-470E-A8AC-C815743D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9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52C6-0276-4BAC-86F2-2C99AED9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Presentation &amp; </a:t>
            </a:r>
            <a:br>
              <a:rPr lang="en-US" dirty="0"/>
            </a:br>
            <a:r>
              <a:rPr lang="en-US" dirty="0"/>
              <a:t>Concluding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6C42-43E3-4FFC-909C-5F8299C69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plots </a:t>
            </a:r>
          </a:p>
          <a:p>
            <a:r>
              <a:rPr lang="en-US" dirty="0"/>
              <a:t>Some miscellaneous best practices and ways to have a smoother 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86B4-56E5-4703-B6BC-7114E0FB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7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7CEB-20B7-461C-A648-7CE8F70B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F8A9-9EC1-4C87-B173-DE76F31E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1594-A2CC-4EBF-968D-51F71ED5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7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1FE6-ED36-4568-B4D9-78768C45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56713-C22F-4BF8-8AAB-26F0FA3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78CFC4-264D-46DD-9959-978D6FA2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949"/>
          </a:xfrm>
        </p:spPr>
        <p:txBody>
          <a:bodyPr>
            <a:norm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starting out, it’s common to manipulate your data in Excel, save this file, then import/analyze in R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i="1" dirty="0">
                <a:latin typeface="Arial" panose="020B0604020202020204" pitchFamily="34" charset="0"/>
              </a:rPr>
              <a:t>There is nothing wrong with this and if it works for you, great!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MUCH better though to do all this in R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Documents what you did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steps for cleanup that is performed each time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8C9F6-CC3B-490F-83DA-FA01BBFA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65" y="2865719"/>
            <a:ext cx="2112033" cy="59493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DA216EF-5876-40C2-AD50-08807BAE1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838" y="2677698"/>
            <a:ext cx="970979" cy="97097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CDF9CE4-82E6-49F7-8A76-B98B7BF82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57" y="2860384"/>
            <a:ext cx="1619250" cy="5686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158B9-4130-4634-8D92-756050096729}"/>
              </a:ext>
            </a:extLst>
          </p:cNvPr>
          <p:cNvCxnSpPr/>
          <p:nvPr/>
        </p:nvCxnSpPr>
        <p:spPr>
          <a:xfrm>
            <a:off x="4165092" y="3144692"/>
            <a:ext cx="1038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1C498B-9706-4564-A7E8-D732CA925DC1}"/>
              </a:ext>
            </a:extLst>
          </p:cNvPr>
          <p:cNvCxnSpPr/>
          <p:nvPr/>
        </p:nvCxnSpPr>
        <p:spPr>
          <a:xfrm>
            <a:off x="6932676" y="3163187"/>
            <a:ext cx="1038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75062-B9A5-4E5F-AEAD-7D9398F1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75" y="5846333"/>
            <a:ext cx="2112033" cy="59493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1822F0C-8EB9-4129-AD95-394FFAFFF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45" y="5859494"/>
            <a:ext cx="1619250" cy="56861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47C937-B2ED-4B99-9B14-3B673A7F4642}"/>
              </a:ext>
            </a:extLst>
          </p:cNvPr>
          <p:cNvCxnSpPr/>
          <p:nvPr/>
        </p:nvCxnSpPr>
        <p:spPr>
          <a:xfrm>
            <a:off x="5497564" y="6162297"/>
            <a:ext cx="1038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6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FC13-F043-41A8-81A0-02DDF0D6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12FC-95E0-4A41-872B-81433FE8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45"/>
            <a:ext cx="10035735" cy="5259386"/>
          </a:xfrm>
        </p:spPr>
        <p:txBody>
          <a:bodyPr>
            <a:normAutofit/>
          </a:bodyPr>
          <a:lstStyle/>
          <a:p>
            <a:r>
              <a:rPr lang="en-US" dirty="0"/>
              <a:t>R is not that great for tables but is excellent for figures</a:t>
            </a:r>
          </a:p>
          <a:p>
            <a:pPr>
              <a:spcBef>
                <a:spcPts val="1800"/>
              </a:spcBef>
            </a:pPr>
            <a:r>
              <a:rPr lang="en-US" dirty="0"/>
              <a:t>Don’t use spaces in filenames or directories if you can</a:t>
            </a:r>
          </a:p>
          <a:p>
            <a:pPr lvl="1"/>
            <a:r>
              <a:rPr lang="en-US" dirty="0"/>
              <a:t>Name files descriptively </a:t>
            </a:r>
          </a:p>
          <a:p>
            <a:pPr lvl="1"/>
            <a:r>
              <a:rPr lang="en-US" dirty="0"/>
              <a:t>Don’t overwrite previous files but rename them clearly</a:t>
            </a:r>
          </a:p>
          <a:p>
            <a:pPr>
              <a:spcBef>
                <a:spcPts val="1800"/>
              </a:spcBef>
            </a:pPr>
            <a:r>
              <a:rPr lang="en-US" dirty="0"/>
              <a:t>Use easy to understand variable names</a:t>
            </a:r>
          </a:p>
          <a:p>
            <a:pPr>
              <a:spcBef>
                <a:spcPts val="1800"/>
              </a:spcBef>
            </a:pPr>
            <a:r>
              <a:rPr lang="en-US" dirty="0"/>
              <a:t>Break up your data import / cleanup &amp; analysis scripts</a:t>
            </a:r>
          </a:p>
          <a:p>
            <a:pPr lvl="1"/>
            <a:r>
              <a:rPr lang="en-US" dirty="0"/>
              <a:t>Use several scripts that “link” together rather than one long one</a:t>
            </a:r>
          </a:p>
          <a:p>
            <a:pPr>
              <a:spcBef>
                <a:spcPts val="1800"/>
              </a:spcBef>
            </a:pPr>
            <a:r>
              <a:rPr lang="en-US" dirty="0"/>
              <a:t>Comment often and be VERY thorough, I promise that you’ll experience frustration at yourself for not being clearer</a:t>
            </a:r>
          </a:p>
          <a:p>
            <a:pPr lvl="1"/>
            <a:r>
              <a:rPr lang="en-US" dirty="0"/>
              <a:t>“Always comment your code as if the person who reviews your code will be a violent psychopath who knows where you live”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D81D2-F048-42DC-8A38-5B89D2C8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AE735E-098B-4811-9270-86198EAB9FAA}"/>
              </a:ext>
            </a:extLst>
          </p:cNvPr>
          <p:cNvGrpSpPr/>
          <p:nvPr/>
        </p:nvGrpSpPr>
        <p:grpSpPr>
          <a:xfrm>
            <a:off x="9746671" y="3261426"/>
            <a:ext cx="2445329" cy="991070"/>
            <a:chOff x="9244444" y="1404640"/>
            <a:chExt cx="2445329" cy="9910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53C96F-EA45-4F19-9B96-B9C1A3537928}"/>
                </a:ext>
              </a:extLst>
            </p:cNvPr>
            <p:cNvSpPr/>
            <p:nvPr/>
          </p:nvSpPr>
          <p:spPr>
            <a:xfrm>
              <a:off x="9327282" y="1404640"/>
              <a:ext cx="202651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Surprise</a:t>
              </a:r>
              <a:r>
                <a:rPr lang="en-US" sz="4000" b="0" cap="none" spc="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!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1323A7-1CD8-4851-AB8F-1004955CB39B}"/>
                </a:ext>
              </a:extLst>
            </p:cNvPr>
            <p:cNvSpPr txBox="1"/>
            <p:nvPr/>
          </p:nvSpPr>
          <p:spPr>
            <a:xfrm>
              <a:off x="9244444" y="1995600"/>
              <a:ext cx="2445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It’s going to be you…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E69F381-5922-4FB6-93DC-E36D72505416}"/>
              </a:ext>
            </a:extLst>
          </p:cNvPr>
          <p:cNvGrpSpPr/>
          <p:nvPr/>
        </p:nvGrpSpPr>
        <p:grpSpPr>
          <a:xfrm rot="11031175">
            <a:off x="10791671" y="4236764"/>
            <a:ext cx="355329" cy="757527"/>
            <a:chOff x="7162971" y="4737262"/>
            <a:chExt cx="355329" cy="75752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7FAEF42-5C66-4F55-BE1A-A91C5888A967}"/>
                </a:ext>
              </a:extLst>
            </p:cNvPr>
            <p:cNvSpPr/>
            <p:nvPr/>
          </p:nvSpPr>
          <p:spPr>
            <a:xfrm>
              <a:off x="7162971" y="4884229"/>
              <a:ext cx="257669" cy="610560"/>
            </a:xfrm>
            <a:custGeom>
              <a:avLst/>
              <a:gdLst>
                <a:gd name="connsiteX0" fmla="*/ 295224 w 295224"/>
                <a:gd name="connsiteY0" fmla="*/ 0 h 778213"/>
                <a:gd name="connsiteX1" fmla="*/ 32577 w 295224"/>
                <a:gd name="connsiteY1" fmla="*/ 408562 h 778213"/>
                <a:gd name="connsiteX2" fmla="*/ 13122 w 295224"/>
                <a:gd name="connsiteY2" fmla="*/ 778213 h 77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24" h="778213">
                  <a:moveTo>
                    <a:pt x="295224" y="0"/>
                  </a:moveTo>
                  <a:cubicBezTo>
                    <a:pt x="187409" y="139430"/>
                    <a:pt x="79594" y="278860"/>
                    <a:pt x="32577" y="408562"/>
                  </a:cubicBezTo>
                  <a:cubicBezTo>
                    <a:pt x="-14440" y="538264"/>
                    <a:pt x="-659" y="658238"/>
                    <a:pt x="13122" y="778213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25E7951-0A01-403B-B146-5BB0A4330D14}"/>
                </a:ext>
              </a:extLst>
            </p:cNvPr>
            <p:cNvSpPr/>
            <p:nvPr/>
          </p:nvSpPr>
          <p:spPr>
            <a:xfrm rot="6522431" flipV="1">
              <a:off x="7307356" y="4752888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D808D8C-FB3F-4348-8501-1D074D580E55}"/>
              </a:ext>
            </a:extLst>
          </p:cNvPr>
          <p:cNvSpPr/>
          <p:nvPr/>
        </p:nvSpPr>
        <p:spPr>
          <a:xfrm>
            <a:off x="780836" y="5054317"/>
            <a:ext cx="9957188" cy="16182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FC13-F043-41A8-81A0-02DDF0D6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12FC-95E0-4A41-872B-81433FE8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906"/>
          </a:xfrm>
        </p:spPr>
        <p:txBody>
          <a:bodyPr>
            <a:normAutofit/>
          </a:bodyPr>
          <a:lstStyle/>
          <a:p>
            <a:r>
              <a:rPr lang="en-US" dirty="0"/>
              <a:t>Update your R version and all packages often </a:t>
            </a:r>
          </a:p>
          <a:p>
            <a:pPr lvl="1"/>
            <a:r>
              <a:rPr lang="en-US" dirty="0"/>
              <a:t>Unless you’re about to publish and need absolutely nothing to change</a:t>
            </a:r>
          </a:p>
          <a:p>
            <a:pPr>
              <a:spcBef>
                <a:spcPts val="2400"/>
              </a:spcBef>
            </a:pPr>
            <a:r>
              <a:rPr lang="en-US" dirty="0"/>
              <a:t>Follow people on GitHub / Twitter to read other people’s code and learn better coding practices</a:t>
            </a:r>
          </a:p>
          <a:p>
            <a:pPr>
              <a:spcBef>
                <a:spcPts val="2400"/>
              </a:spcBef>
            </a:pPr>
            <a:r>
              <a:rPr lang="en-US" dirty="0"/>
              <a:t>Read in data using .csv files (unless already in relational DB), never use </a:t>
            </a:r>
            <a:r>
              <a:rPr lang="en-US" dirty="0" err="1"/>
              <a:t>file.choose</a:t>
            </a:r>
            <a:r>
              <a:rPr lang="en-US" dirty="0"/>
              <a:t>(), never use the “Import Dataset” wizard in RStudio. Keep file paths relative and not static</a:t>
            </a:r>
          </a:p>
          <a:p>
            <a:pPr>
              <a:spcBef>
                <a:spcPts val="2400"/>
              </a:spcBef>
            </a:pPr>
            <a:r>
              <a:rPr lang="en-US" dirty="0"/>
              <a:t>Use “Projects” in </a:t>
            </a:r>
            <a:r>
              <a:rPr lang="en-US" dirty="0" err="1"/>
              <a:t>Rstudio</a:t>
            </a:r>
            <a:r>
              <a:rPr lang="en-US" dirty="0"/>
              <a:t> to keep scripts organized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C6964-C203-4F36-9E96-CE3CEF99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19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7E4-B3EB-4D35-B2EF-500A6560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8F6F-495F-4D24-B73D-C041A79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first line of your R script is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("C:\Users\jenny\path\that\only\I\have")</a:t>
            </a:r>
          </a:p>
          <a:p>
            <a:pPr marL="0" indent="0">
              <a:buNone/>
            </a:pPr>
            <a:r>
              <a:rPr lang="en-US" dirty="0"/>
              <a:t>I will come into your office and SET YOUR COMPUTER ON FIRE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first line of your R script is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rm(list = ls())</a:t>
            </a:r>
          </a:p>
          <a:p>
            <a:pPr marL="0" indent="0">
              <a:buNone/>
            </a:pPr>
            <a:r>
              <a:rPr lang="en-US" dirty="0"/>
              <a:t>I will come into your office and SET YOUR COMPUTER ON FIRE </a:t>
            </a:r>
          </a:p>
          <a:p>
            <a:pPr marL="0" indent="0">
              <a:buNone/>
            </a:pPr>
            <a:r>
              <a:rPr lang="en-US" dirty="0"/>
              <a:t>- Jenny Bryan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5F6C-40E7-46EC-BE6D-5D33F9E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63A1-0B57-49D0-8BAD-2FFF0A3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5306-C930-43F4-8BCB-2BD25E00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a bad idea?</a:t>
            </a:r>
          </a:p>
          <a:p>
            <a:pPr lvl="1"/>
            <a:r>
              <a:rPr lang="en-US" dirty="0"/>
              <a:t>If you will be the only person to ever run this code and you will absolutely, never change computers, it’s fine to keep it this way. </a:t>
            </a:r>
          </a:p>
          <a:p>
            <a:endParaRPr lang="en-US" dirty="0"/>
          </a:p>
          <a:p>
            <a:r>
              <a:rPr lang="en-US" dirty="0"/>
              <a:t>The solution: Use relative paths and RStudio projects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1F298-9EF3-44F1-B235-24A44416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6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C3A0A27-9474-41E8-92A0-EBE2E8ED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53" y="1075960"/>
            <a:ext cx="7998487" cy="57820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6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639A-06BB-4F48-92DF-7A70CCA9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90D0-3CC9-4065-812A-EEE75D6A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18"/>
            <a:ext cx="10304282" cy="5507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many things weren’t covered but some of the more interesting are: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1031875" indent="0">
              <a:buNone/>
            </a:pPr>
            <a:r>
              <a:rPr lang="en-US" sz="2600" b="1" dirty="0"/>
              <a:t>GitHub</a:t>
            </a:r>
            <a:r>
              <a:rPr lang="en-US" sz="2600" dirty="0"/>
              <a:t> – Can sync your files to the internet which makes life MUCH simpler, especially if you are collaborating. Highly recommended</a:t>
            </a:r>
          </a:p>
          <a:p>
            <a:pPr marL="1031875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 err="1"/>
              <a:t>Rmarkdown</a:t>
            </a:r>
            <a:r>
              <a:rPr lang="en-US" sz="2600" dirty="0"/>
              <a:t> – Create PDF, HTML, Word etc. files embedded with your R script outputs. Allows automatic report creations. </a:t>
            </a:r>
          </a:p>
          <a:p>
            <a:endParaRPr lang="en-US" dirty="0"/>
          </a:p>
          <a:p>
            <a:pPr marL="1084263" indent="0">
              <a:buNone/>
            </a:pPr>
            <a:r>
              <a:rPr lang="en-US" sz="2600" b="1" dirty="0"/>
              <a:t>Shiny</a:t>
            </a:r>
            <a:r>
              <a:rPr lang="en-US" sz="2600" dirty="0"/>
              <a:t> – This package allows for the creation of interactive apps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Spatial Analysis </a:t>
            </a:r>
            <a:r>
              <a:rPr lang="en-US" sz="2600" dirty="0"/>
              <a:t>– Unique enough analyses to warrant its own discipline.    If you can do it with ArcGIS, you can probably do it with R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DBB21E6-D43C-43BA-A0BF-F5FBB1E86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814" y="2801910"/>
            <a:ext cx="1284422" cy="148860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714C9E3-3082-44EF-986A-C815660B2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4408"/>
            <a:ext cx="1143745" cy="132556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F36DBA-349C-4984-8BAC-D3C977A38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6" y="1835819"/>
            <a:ext cx="1144588" cy="1144588"/>
          </a:xfrm>
          <a:prstGeom prst="rect">
            <a:avLst/>
          </a:prstGeom>
        </p:spPr>
      </p:pic>
      <p:pic>
        <p:nvPicPr>
          <p:cNvPr id="11" name="Picture 10" descr="A picture containing cage, drawing, game&#10;&#10;Description automatically generated">
            <a:extLst>
              <a:ext uri="{FF2B5EF4-FFF2-40B4-BE49-F238E27FC236}">
                <a16:creationId xmlns:a16="http://schemas.microsoft.com/office/drawing/2014/main" id="{A4E31CBD-08B3-4ED5-BBC2-6786C4BD9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69" y="4945022"/>
            <a:ext cx="1468512" cy="1468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68632-2375-4A27-A964-FBBB924D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3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D873-9229-4D12-A564-14D83263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BEA5-5D16-420A-97F9-2A7CE9B1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72" y="1825625"/>
            <a:ext cx="106119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Like any language, becoming familiar with R requires a little practice over a long period of time. It’s easy to get discouraged initially. </a:t>
            </a:r>
          </a:p>
          <a:p>
            <a:endParaRPr lang="en-US" dirty="0"/>
          </a:p>
          <a:p>
            <a:r>
              <a:rPr lang="en-US" dirty="0"/>
              <a:t>Keep googling your problems: it’s very unlikely that you’re the first with this issue. I still google how to do something almost every other line of code. </a:t>
            </a:r>
          </a:p>
          <a:p>
            <a:endParaRPr lang="en-US" dirty="0"/>
          </a:p>
          <a:p>
            <a:r>
              <a:rPr lang="en-US" dirty="0"/>
              <a:t>Programming is not the same as asking the right questions: </a:t>
            </a:r>
            <a:r>
              <a:rPr lang="en-US" b="1" dirty="0"/>
              <a:t>learn more statistics</a:t>
            </a:r>
            <a:r>
              <a:rPr lang="en-US" dirty="0"/>
              <a:t>! It is possible that you are attempting analysis that is best accomplished differently. Or worse, doing something you shouldn’t.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7A6C-5F75-40F2-88D8-602B38F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42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86E7-5385-4D4A-9614-EB98E01A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DC81-45AA-44D4-944C-1E4B8B02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59" y="3659336"/>
            <a:ext cx="9897140" cy="196647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This certificate is good for a free R help session, one-on-one!</a:t>
            </a:r>
          </a:p>
        </p:txBody>
      </p:sp>
      <p:pic>
        <p:nvPicPr>
          <p:cNvPr id="6" name="Content Placeholder 4" descr="Diploma roll">
            <a:extLst>
              <a:ext uri="{FF2B5EF4-FFF2-40B4-BE49-F238E27FC236}">
                <a16:creationId xmlns:a16="http://schemas.microsoft.com/office/drawing/2014/main" id="{B6FF11E2-60A1-467F-A8D0-25AE534BD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80" t="22224" r="5728" b="21997"/>
          <a:stretch/>
        </p:blipFill>
        <p:spPr>
          <a:xfrm>
            <a:off x="4233293" y="1392754"/>
            <a:ext cx="3952240" cy="2519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45F961-3A05-488D-9276-EE10C42CC681}"/>
              </a:ext>
            </a:extLst>
          </p:cNvPr>
          <p:cNvSpPr txBox="1">
            <a:spLocks/>
          </p:cNvSpPr>
          <p:nvPr/>
        </p:nvSpPr>
        <p:spPr>
          <a:xfrm>
            <a:off x="2153092" y="5625806"/>
            <a:ext cx="8112642" cy="122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Plus, you’re </a:t>
            </a:r>
            <a:r>
              <a:rPr lang="en-US" sz="4000" i="1" dirty="0"/>
              <a:t>always</a:t>
            </a:r>
            <a:r>
              <a:rPr lang="en-US" sz="4000" dirty="0"/>
              <a:t> welcome to ask me for help; the worst I can say is I’m busy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C0DC-A350-4EB7-B374-FF35A2DA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41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6C35-0703-463E-88B1-3A5A8B0E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3285-4F28-4707-A94D-B83B1747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1818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Starting Out</a:t>
            </a:r>
          </a:p>
          <a:p>
            <a:r>
              <a:rPr lang="en-US" dirty="0">
                <a:hlinkClick r:id="rId2"/>
              </a:rPr>
              <a:t>https://cran.r-project.org/doc/manuals/R-intro.pdf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https://cran.r-project.org/doc/contrib/Paradis-rdebuts_en.pdf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https://r-bootcamp.netlify.app/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https://rstudio.cloud/learn/primers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https://ggplot-dplyr-intro.netlify.app/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058344F-C47D-4340-8FDE-3F8DB35585FD}"/>
              </a:ext>
            </a:extLst>
          </p:cNvPr>
          <p:cNvSpPr/>
          <p:nvPr/>
        </p:nvSpPr>
        <p:spPr>
          <a:xfrm>
            <a:off x="8670850" y="2179675"/>
            <a:ext cx="414670" cy="1456660"/>
          </a:xfrm>
          <a:prstGeom prst="rightBrace">
            <a:avLst>
              <a:gd name="adj1" fmla="val 49359"/>
              <a:gd name="adj2" fmla="val 50000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30A1F-A0F0-49BF-8958-E518DE67CBFF}"/>
              </a:ext>
            </a:extLst>
          </p:cNvPr>
          <p:cNvSpPr txBox="1"/>
          <p:nvPr/>
        </p:nvSpPr>
        <p:spPr>
          <a:xfrm>
            <a:off x="9856380" y="2585910"/>
            <a:ext cx="2147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 but comprehensive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38E7-CA8C-4B66-A349-81DA52A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63</a:t>
            </a:fld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32C82C5-5CDD-4635-BD0C-64F5E6F48F2B}"/>
              </a:ext>
            </a:extLst>
          </p:cNvPr>
          <p:cNvSpPr/>
          <p:nvPr/>
        </p:nvSpPr>
        <p:spPr>
          <a:xfrm>
            <a:off x="446315" y="4762918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FA4E552-5205-4996-A446-5AA2A70211A3}"/>
              </a:ext>
            </a:extLst>
          </p:cNvPr>
          <p:cNvSpPr/>
          <p:nvPr/>
        </p:nvSpPr>
        <p:spPr>
          <a:xfrm>
            <a:off x="450502" y="5236011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7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Management</a:t>
            </a:r>
          </a:p>
          <a:p>
            <a:r>
              <a:rPr lang="en-US" dirty="0">
                <a:hlinkClick r:id="rId2"/>
              </a:rPr>
              <a:t>Data Organization in Spreadsheets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https://annebeaudreau.com/2018/02/04/data-management-tips/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Workflow</a:t>
            </a:r>
          </a:p>
          <a:p>
            <a:r>
              <a:rPr lang="en-US" dirty="0">
                <a:hlinkClick r:id="rId4"/>
              </a:rPr>
              <a:t>https://whattheyforgot.org/project-oriented-workflow.html</a:t>
            </a:r>
            <a:endParaRPr lang="en-US" dirty="0"/>
          </a:p>
          <a:p>
            <a:r>
              <a:rPr lang="en-US" dirty="0">
                <a:hlinkClick r:id="rId5"/>
              </a:rPr>
              <a:t>https://www.tidyverse.org/articles/2017/12/workflow-vs-script/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C25A-1B25-438F-AAB5-2290309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64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9BC03AA-F343-4F02-9448-B90794E2430A}"/>
              </a:ext>
            </a:extLst>
          </p:cNvPr>
          <p:cNvSpPr/>
          <p:nvPr/>
        </p:nvSpPr>
        <p:spPr>
          <a:xfrm>
            <a:off x="526702" y="2351314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4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Style Guides</a:t>
            </a:r>
          </a:p>
          <a:p>
            <a:r>
              <a:rPr lang="en-US" dirty="0">
                <a:hlinkClick r:id="rId2"/>
              </a:rPr>
              <a:t>http://r-pkgs.had.co.nz/style.html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https://google.github.io/styleguide/Rguide.xml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Statistics</a:t>
            </a:r>
          </a:p>
          <a:p>
            <a:r>
              <a:rPr lang="en-US" dirty="0">
                <a:hlinkClick r:id="rId4"/>
              </a:rPr>
              <a:t>http://www.shinystats.org/</a:t>
            </a:r>
            <a:endParaRPr lang="en-US" dirty="0"/>
          </a:p>
          <a:p>
            <a:r>
              <a:rPr lang="en-US" dirty="0">
                <a:hlinkClick r:id="rId5"/>
              </a:rPr>
              <a:t>https://seeing-theory.brown.edu/regression-analysis/index.html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2B11-8FB6-4AEA-9444-F2A0B44E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65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B5B63B7-06EA-4ADE-8530-A0B7078E9145}"/>
              </a:ext>
            </a:extLst>
          </p:cNvPr>
          <p:cNvSpPr/>
          <p:nvPr/>
        </p:nvSpPr>
        <p:spPr>
          <a:xfrm>
            <a:off x="446314" y="4904092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FF97BDD-32F6-41C1-AF99-2F37A1020420}"/>
              </a:ext>
            </a:extLst>
          </p:cNvPr>
          <p:cNvSpPr/>
          <p:nvPr/>
        </p:nvSpPr>
        <p:spPr>
          <a:xfrm>
            <a:off x="446314" y="537134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87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748-3785-4962-8366-A377126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C9E8-E82A-4759-B59D-5E75C4BD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39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hlinkClick r:id="rId2"/>
              </a:rPr>
              <a:t>All </a:t>
            </a:r>
            <a:r>
              <a:rPr lang="en-US" sz="3200" b="1" dirty="0" err="1">
                <a:hlinkClick r:id="rId2"/>
              </a:rPr>
              <a:t>cheatsheets</a:t>
            </a:r>
            <a:endParaRPr lang="en-US" sz="3200" b="1" dirty="0"/>
          </a:p>
          <a:p>
            <a:pPr marL="0" indent="0" algn="ctr">
              <a:buNone/>
            </a:pPr>
            <a:endParaRPr lang="en-US" sz="3200" b="1" dirty="0">
              <a:hlinkClick r:id="rId3"/>
            </a:endParaRPr>
          </a:p>
          <a:p>
            <a:pPr marL="0" indent="0" algn="ctr">
              <a:buNone/>
            </a:pPr>
            <a:r>
              <a:rPr lang="en-US" sz="3200" dirty="0">
                <a:hlinkClick r:id="rId4"/>
              </a:rPr>
              <a:t>Getting started 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5"/>
              </a:rPr>
              <a:t>dplyr</a:t>
            </a:r>
            <a:r>
              <a:rPr lang="en-US" sz="3200" dirty="0">
                <a:hlinkClick r:id="rId5"/>
              </a:rPr>
              <a:t> and </a:t>
            </a:r>
            <a:r>
              <a:rPr lang="en-US" sz="3200" dirty="0" err="1">
                <a:hlinkClick r:id="rId5"/>
              </a:rPr>
              <a:t>tidyr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6"/>
              </a:rPr>
              <a:t>Data import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7"/>
              </a:rPr>
              <a:t>lubridate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8"/>
              </a:rPr>
              <a:t>ggplot2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sz="3200" dirty="0">
                <a:hlinkClick r:id="rId9"/>
              </a:rPr>
              <a:t>RStudio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5800-8698-43BD-A4C9-EB4870C7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66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CC359ED-F056-47EF-B183-3478CEAC671E}"/>
              </a:ext>
            </a:extLst>
          </p:cNvPr>
          <p:cNvSpPr/>
          <p:nvPr/>
        </p:nvSpPr>
        <p:spPr>
          <a:xfrm>
            <a:off x="1079361" y="342900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6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632D-85F8-42B0-A253-0058D2F1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E4B2-7133-4FC6-A327-1909DE41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42" y="1537399"/>
            <a:ext cx="7463319" cy="53206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People who have taught me or whose code I have shamelessly copied and learned from:</a:t>
            </a:r>
          </a:p>
          <a:p>
            <a:pPr marL="1654175">
              <a:buNone/>
            </a:pPr>
            <a:r>
              <a:rPr lang="en-US" i="1" dirty="0"/>
              <a:t>Franz Mueter </a:t>
            </a:r>
            <a:r>
              <a:rPr lang="en-US" dirty="0"/>
              <a:t>(UAF)</a:t>
            </a:r>
          </a:p>
          <a:p>
            <a:pPr marL="1654175" lvl="1"/>
            <a:r>
              <a:rPr lang="en-US" dirty="0"/>
              <a:t>All UAF classmates</a:t>
            </a:r>
          </a:p>
          <a:p>
            <a:pPr marL="1654175">
              <a:buNone/>
            </a:pPr>
            <a:r>
              <a:rPr lang="en-US" i="1" dirty="0"/>
              <a:t>Ben Williams </a:t>
            </a:r>
            <a:r>
              <a:rPr lang="en-US" dirty="0"/>
              <a:t>(NOAA/ADF&amp;G)</a:t>
            </a:r>
          </a:p>
          <a:p>
            <a:pPr marL="1654175">
              <a:buNone/>
            </a:pPr>
            <a:r>
              <a:rPr lang="en-US" i="1" dirty="0"/>
              <a:t>Jordan Watson </a:t>
            </a:r>
            <a:r>
              <a:rPr lang="en-US" dirty="0"/>
              <a:t>(NOAA)</a:t>
            </a:r>
          </a:p>
          <a:p>
            <a:pPr marL="1425575" indent="0">
              <a:buNone/>
            </a:pPr>
            <a:r>
              <a:rPr lang="en-US" i="1" dirty="0"/>
              <a:t>Curry Cunningham </a:t>
            </a:r>
            <a:r>
              <a:rPr lang="en-US" dirty="0"/>
              <a:t>(UAF/NOAA)</a:t>
            </a:r>
          </a:p>
          <a:p>
            <a:pPr marL="1425575" indent="0">
              <a:buNone/>
            </a:pPr>
            <a:r>
              <a:rPr lang="en-US" i="1" dirty="0"/>
              <a:t>Jenny Bryan </a:t>
            </a:r>
            <a:r>
              <a:rPr lang="en-US" dirty="0"/>
              <a:t>(UBC)</a:t>
            </a:r>
          </a:p>
          <a:p>
            <a:pPr marL="1425575" indent="0">
              <a:buNone/>
            </a:pPr>
            <a:r>
              <a:rPr lang="en-US" i="1" dirty="0"/>
              <a:t>Hadley Wickham </a:t>
            </a:r>
            <a:r>
              <a:rPr lang="en-US" dirty="0"/>
              <a:t>(RStudio)</a:t>
            </a:r>
          </a:p>
          <a:p>
            <a:pPr marL="1425575" indent="0">
              <a:buNone/>
            </a:pPr>
            <a:r>
              <a:rPr lang="en-US" i="1" dirty="0"/>
              <a:t>Greg Wilson </a:t>
            </a:r>
            <a:r>
              <a:rPr lang="en-US" dirty="0"/>
              <a:t>(RStudio)</a:t>
            </a:r>
          </a:p>
          <a:p>
            <a:pPr marL="1425575" indent="0">
              <a:buNone/>
            </a:pPr>
            <a:r>
              <a:rPr lang="en-US" i="1" dirty="0"/>
              <a:t>Allison Horst </a:t>
            </a:r>
            <a:r>
              <a:rPr lang="en-US" dirty="0"/>
              <a:t>(RStudio)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703E-3B49-4893-9772-A8F66608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4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D2D8-6EEE-46D5-9794-778A6880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B7DA-85E1-4A00-AB09-2E6530E3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61206" cy="4351338"/>
          </a:xfrm>
        </p:spPr>
        <p:txBody>
          <a:bodyPr/>
          <a:lstStyle/>
          <a:p>
            <a:r>
              <a:rPr lang="en-US" dirty="0"/>
              <a:t>Use base function plot()</a:t>
            </a:r>
          </a:p>
          <a:p>
            <a:pPr lvl="1"/>
            <a:r>
              <a:rPr lang="en-US" dirty="0"/>
              <a:t>Syntax is plot(</a:t>
            </a:r>
            <a:r>
              <a:rPr lang="en-US" dirty="0" err="1"/>
              <a:t>yaxiscolumn</a:t>
            </a:r>
            <a:r>
              <a:rPr lang="en-US" dirty="0"/>
              <a:t> ~ </a:t>
            </a:r>
            <a:r>
              <a:rPr lang="en-US" dirty="0" err="1"/>
              <a:t>xaxiscolumn</a:t>
            </a:r>
            <a:r>
              <a:rPr lang="en-US" dirty="0"/>
              <a:t>, data = </a:t>
            </a:r>
            <a:r>
              <a:rPr lang="en-US" dirty="0" err="1"/>
              <a:t>dataname</a:t>
            </a:r>
            <a:r>
              <a:rPr lang="en-US" dirty="0"/>
              <a:t>)</a:t>
            </a:r>
          </a:p>
          <a:p>
            <a:r>
              <a:rPr lang="en-US" dirty="0"/>
              <a:t>Using plot() is very quick and easy!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F8D6-4315-4CFB-BCD9-9ADF549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BB17-129C-462A-9E1C-D35C724FB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5"/>
          <a:stretch/>
        </p:blipFill>
        <p:spPr>
          <a:xfrm>
            <a:off x="3701826" y="3557857"/>
            <a:ext cx="5159187" cy="33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7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B2E-33EB-4D88-83CC-6BB7B33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– A Better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228D-410A-4A3F-B3BA-BC740514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getting ahead of ourselves: ggplot2 is part of the “</a:t>
            </a:r>
            <a:r>
              <a:rPr lang="en-US" dirty="0" err="1"/>
              <a:t>tidyverse</a:t>
            </a:r>
            <a:r>
              <a:rPr lang="en-US" dirty="0"/>
              <a:t>” group of packages. We’ll learn more about them later today</a:t>
            </a:r>
          </a:p>
          <a:p>
            <a:endParaRPr lang="en-US" dirty="0"/>
          </a:p>
          <a:p>
            <a:r>
              <a:rPr lang="en-US" dirty="0"/>
              <a:t>Why use ggplot2 over base plot? </a:t>
            </a:r>
          </a:p>
          <a:p>
            <a:pPr lvl="1"/>
            <a:r>
              <a:rPr lang="en-US" dirty="0"/>
              <a:t>Faster to hit ground running</a:t>
            </a:r>
          </a:p>
          <a:p>
            <a:pPr lvl="1"/>
            <a:r>
              <a:rPr lang="en-US" dirty="0"/>
              <a:t>If you make anything beyond basics, it’s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8D5C-E81F-4CC9-A0B6-8FF18C4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FCD6-BF4C-4878-8769-16B94716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3CB4-496B-42C3-BE34-5470079E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10" y="1610591"/>
            <a:ext cx="6135639" cy="524740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Use a “+” to connect between lines</a:t>
            </a:r>
          </a:p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dirty="0" err="1"/>
              <a:t>aes</a:t>
            </a:r>
            <a:r>
              <a:rPr lang="en-US" dirty="0"/>
              <a:t>() function is the “aesthetics”. Set which columns are equal to x, y, color, fill, and group. </a:t>
            </a:r>
          </a:p>
          <a:p>
            <a:pPr>
              <a:spcAft>
                <a:spcPts val="1200"/>
              </a:spcAft>
            </a:pPr>
            <a:r>
              <a:rPr lang="en-US" dirty="0"/>
              <a:t>Add data using “</a:t>
            </a:r>
            <a:r>
              <a:rPr lang="en-US" dirty="0" err="1"/>
              <a:t>geom</a:t>
            </a:r>
            <a:r>
              <a:rPr lang="en-US" dirty="0"/>
              <a:t>_”, e.g., </a:t>
            </a:r>
            <a:r>
              <a:rPr lang="en-US" dirty="0" err="1"/>
              <a:t>geom_point</a:t>
            </a:r>
            <a:r>
              <a:rPr lang="en-US" dirty="0"/>
              <a:t>(), </a:t>
            </a:r>
            <a:r>
              <a:rPr lang="en-US" dirty="0" err="1"/>
              <a:t>geom_line</a:t>
            </a:r>
            <a:r>
              <a:rPr lang="en-US" dirty="0"/>
              <a:t>(), </a:t>
            </a:r>
            <a:r>
              <a:rPr lang="en-US" dirty="0" err="1"/>
              <a:t>etc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Control aspects of the axes (and other parts) with “scale_”, e.g., </a:t>
            </a:r>
            <a:r>
              <a:rPr lang="en-US" dirty="0" err="1"/>
              <a:t>scale_y_continuous</a:t>
            </a:r>
            <a:r>
              <a:rPr lang="en-US" dirty="0"/>
              <a:t>, </a:t>
            </a:r>
            <a:r>
              <a:rPr lang="en-US" dirty="0" err="1"/>
              <a:t>scale_x_discrete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Set visual elements using theme()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9695-1029-45D7-8CA0-E5AA27A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DFA84D-5B63-4CA6-A793-9D0D90C43EF1}"/>
              </a:ext>
            </a:extLst>
          </p:cNvPr>
          <p:cNvSpPr txBox="1">
            <a:spLocks/>
          </p:cNvSpPr>
          <p:nvPr/>
        </p:nvSpPr>
        <p:spPr>
          <a:xfrm>
            <a:off x="7182407" y="2782111"/>
            <a:ext cx="4909075" cy="344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</a:t>
            </a:r>
            <a:r>
              <a:rPr lang="en-US" sz="2000" dirty="0" err="1">
                <a:latin typeface="Consolas" panose="020B0609020204030204" pitchFamily="49" charset="0"/>
              </a:rPr>
              <a:t>mydataframe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xcolumn</a:t>
            </a:r>
            <a:r>
              <a:rPr lang="en-US" sz="2000" dirty="0">
                <a:latin typeface="Consolas" panose="020B0609020204030204" pitchFamily="49" charset="0"/>
              </a:rPr>
              <a:t>, y = </a:t>
            </a:r>
            <a:r>
              <a:rPr lang="en-US" sz="2000" dirty="0" err="1">
                <a:latin typeface="Consolas" panose="020B0609020204030204" pitchFamily="49" charset="0"/>
              </a:rPr>
              <a:t>ycolumn</a:t>
            </a:r>
            <a:r>
              <a:rPr lang="en-US" sz="2000" dirty="0">
                <a:latin typeface="Consolas" panose="020B0609020204030204" pitchFamily="49" charset="0"/>
              </a:rPr>
              <a:t>, group = Year)) +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c(1990, 2000, 2010, 2020)) +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37988-AA99-4E4C-B732-9AF4BEF52DFC}"/>
              </a:ext>
            </a:extLst>
          </p:cNvPr>
          <p:cNvGrpSpPr/>
          <p:nvPr/>
        </p:nvGrpSpPr>
        <p:grpSpPr>
          <a:xfrm>
            <a:off x="10398869" y="2033080"/>
            <a:ext cx="1339693" cy="1128514"/>
            <a:chOff x="10398869" y="2033080"/>
            <a:chExt cx="1339693" cy="112851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92D931-084C-4C76-9BA5-B1222DDF045A}"/>
                </a:ext>
              </a:extLst>
            </p:cNvPr>
            <p:cNvSpPr/>
            <p:nvPr/>
          </p:nvSpPr>
          <p:spPr>
            <a:xfrm>
              <a:off x="10398869" y="2033080"/>
              <a:ext cx="1339693" cy="1021405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93" h="1021405">
                  <a:moveTo>
                    <a:pt x="0" y="0"/>
                  </a:moveTo>
                  <a:cubicBezTo>
                    <a:pt x="466117" y="20266"/>
                    <a:pt x="1146242" y="118353"/>
                    <a:pt x="1274323" y="359923"/>
                  </a:cubicBezTo>
                  <a:cubicBezTo>
                    <a:pt x="1451042" y="611221"/>
                    <a:pt x="1241087" y="898998"/>
                    <a:pt x="982494" y="102140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49C87B2-B1FD-4697-BB72-588496D3E13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E9A492-50CB-4734-99CF-CD0ACEA4B67D}"/>
              </a:ext>
            </a:extLst>
          </p:cNvPr>
          <p:cNvGrpSpPr/>
          <p:nvPr/>
        </p:nvGrpSpPr>
        <p:grpSpPr>
          <a:xfrm flipV="1">
            <a:off x="11076565" y="4008713"/>
            <a:ext cx="638814" cy="1099331"/>
            <a:chOff x="11206267" y="2062263"/>
            <a:chExt cx="638814" cy="109933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8B8792-FB1B-4218-8382-785594FC71E9}"/>
                </a:ext>
              </a:extLst>
            </p:cNvPr>
            <p:cNvSpPr/>
            <p:nvPr/>
          </p:nvSpPr>
          <p:spPr>
            <a:xfrm>
              <a:off x="11206267" y="2062263"/>
              <a:ext cx="638814" cy="992222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814" h="992222">
                  <a:moveTo>
                    <a:pt x="0" y="0"/>
                  </a:moveTo>
                  <a:cubicBezTo>
                    <a:pt x="466117" y="146726"/>
                    <a:pt x="582038" y="186445"/>
                    <a:pt x="632298" y="505837"/>
                  </a:cubicBezTo>
                  <a:cubicBezTo>
                    <a:pt x="682557" y="854412"/>
                    <a:pt x="433691" y="869815"/>
                    <a:pt x="175098" y="992222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5936AB8-01D0-4EBA-AAB5-5241152938B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2CFD82-470B-491B-B680-8DB430BCDEFD}"/>
              </a:ext>
            </a:extLst>
          </p:cNvPr>
          <p:cNvSpPr txBox="1">
            <a:spLocks/>
          </p:cNvSpPr>
          <p:nvPr/>
        </p:nvSpPr>
        <p:spPr>
          <a:xfrm>
            <a:off x="7746611" y="1763527"/>
            <a:ext cx="2825074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Establish the plot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C9D6C4-9505-439A-AAAB-227F5C717BA6}"/>
              </a:ext>
            </a:extLst>
          </p:cNvPr>
          <p:cNvSpPr txBox="1">
            <a:spLocks/>
          </p:cNvSpPr>
          <p:nvPr/>
        </p:nvSpPr>
        <p:spPr>
          <a:xfrm>
            <a:off x="9304079" y="5161891"/>
            <a:ext cx="2535211" cy="756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Control x axis (set axis breaks)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78917D-682B-41BB-B8AE-B9F640E9CCE8}"/>
              </a:ext>
            </a:extLst>
          </p:cNvPr>
          <p:cNvGrpSpPr/>
          <p:nvPr/>
        </p:nvGrpSpPr>
        <p:grpSpPr>
          <a:xfrm>
            <a:off x="7162971" y="4737262"/>
            <a:ext cx="355329" cy="757527"/>
            <a:chOff x="7162971" y="4737262"/>
            <a:chExt cx="355329" cy="75752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01391F-70A2-400C-9F8B-5CE3D9902E7B}"/>
                </a:ext>
              </a:extLst>
            </p:cNvPr>
            <p:cNvSpPr/>
            <p:nvPr/>
          </p:nvSpPr>
          <p:spPr>
            <a:xfrm>
              <a:off x="7162971" y="4884229"/>
              <a:ext cx="257669" cy="610560"/>
            </a:xfrm>
            <a:custGeom>
              <a:avLst/>
              <a:gdLst>
                <a:gd name="connsiteX0" fmla="*/ 295224 w 295224"/>
                <a:gd name="connsiteY0" fmla="*/ 0 h 778213"/>
                <a:gd name="connsiteX1" fmla="*/ 32577 w 295224"/>
                <a:gd name="connsiteY1" fmla="*/ 408562 h 778213"/>
                <a:gd name="connsiteX2" fmla="*/ 13122 w 295224"/>
                <a:gd name="connsiteY2" fmla="*/ 778213 h 77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24" h="778213">
                  <a:moveTo>
                    <a:pt x="295224" y="0"/>
                  </a:moveTo>
                  <a:cubicBezTo>
                    <a:pt x="187409" y="139430"/>
                    <a:pt x="79594" y="278860"/>
                    <a:pt x="32577" y="408562"/>
                  </a:cubicBezTo>
                  <a:cubicBezTo>
                    <a:pt x="-14440" y="538264"/>
                    <a:pt x="-659" y="658238"/>
                    <a:pt x="13122" y="778213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57BBF3-994A-4DA6-BF70-A0359D307A9D}"/>
                </a:ext>
              </a:extLst>
            </p:cNvPr>
            <p:cNvSpPr/>
            <p:nvPr/>
          </p:nvSpPr>
          <p:spPr>
            <a:xfrm rot="6522431" flipV="1">
              <a:off x="7307356" y="4752888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AFA6E0-E0B7-44E3-9D01-06A5E1BAD127}"/>
              </a:ext>
            </a:extLst>
          </p:cNvPr>
          <p:cNvSpPr txBox="1">
            <a:spLocks/>
          </p:cNvSpPr>
          <p:nvPr/>
        </p:nvSpPr>
        <p:spPr>
          <a:xfrm>
            <a:off x="6509406" y="5480963"/>
            <a:ext cx="2743201" cy="75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lines</a:t>
            </a:r>
          </a:p>
        </p:txBody>
      </p:sp>
    </p:spTree>
    <p:extLst>
      <p:ext uri="{BB962C8B-B14F-4D97-AF65-F5344CB8AC3E}">
        <p14:creationId xmlns:p14="http://schemas.microsoft.com/office/powerpoint/2010/main" val="9915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12026</TotalTime>
  <Words>4829</Words>
  <Application>Microsoft Office PowerPoint</Application>
  <PresentationFormat>Widescreen</PresentationFormat>
  <Paragraphs>648</Paragraphs>
  <Slides>67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Arial Narrow</vt:lpstr>
      <vt:lpstr>Calibri</vt:lpstr>
      <vt:lpstr>Calibri Light</vt:lpstr>
      <vt:lpstr>Cambria Math</vt:lpstr>
      <vt:lpstr>Consolas</vt:lpstr>
      <vt:lpstr>Office Theme</vt:lpstr>
      <vt:lpstr>The Basics of R Day 2 – Charts &amp; Analysis</vt:lpstr>
      <vt:lpstr>Welcome Back!</vt:lpstr>
      <vt:lpstr>Today’s Agenda</vt:lpstr>
      <vt:lpstr>5 – Let’s Make Charts!</vt:lpstr>
      <vt:lpstr>Chart Types</vt:lpstr>
      <vt:lpstr>Chart Types</vt:lpstr>
      <vt:lpstr>Chart Basics</vt:lpstr>
      <vt:lpstr>ggplot2 – A Better Way</vt:lpstr>
      <vt:lpstr>ggplot2</vt:lpstr>
      <vt:lpstr>Anatomy of a ggplot</vt:lpstr>
      <vt:lpstr>ggplot parts: ggplot()</vt:lpstr>
      <vt:lpstr>ggplot parts: aes()</vt:lpstr>
      <vt:lpstr>ggplot parts: geoms</vt:lpstr>
      <vt:lpstr>ggplot parts: geoms</vt:lpstr>
      <vt:lpstr>ggplot parts</vt:lpstr>
      <vt:lpstr>ggplot parts: scales</vt:lpstr>
      <vt:lpstr>ggplot parts: theme</vt:lpstr>
      <vt:lpstr>ggplot parts: theme</vt:lpstr>
      <vt:lpstr>ggplot parts: Facets</vt:lpstr>
      <vt:lpstr>Anatomy of a ggplot</vt:lpstr>
      <vt:lpstr>Plotting Approach</vt:lpstr>
      <vt:lpstr>Fill vs Color</vt:lpstr>
      <vt:lpstr>Fill vs color</vt:lpstr>
      <vt:lpstr>Common ggplot errors</vt:lpstr>
      <vt:lpstr>Let’s practice</vt:lpstr>
      <vt:lpstr>6 – Basic Analysis</vt:lpstr>
      <vt:lpstr>table() and summary()</vt:lpstr>
      <vt:lpstr>group_by()</vt:lpstr>
      <vt:lpstr>ANOVA</vt:lpstr>
      <vt:lpstr>T tests</vt:lpstr>
      <vt:lpstr>Linear Modeling</vt:lpstr>
      <vt:lpstr>Reading lm() output</vt:lpstr>
      <vt:lpstr>Binomial</vt:lpstr>
      <vt:lpstr>7 - Tidyverse</vt:lpstr>
      <vt:lpstr>What is the Tidyverse</vt:lpstr>
      <vt:lpstr>Why Should You Use the Tidyverse?</vt:lpstr>
      <vt:lpstr>dplyr </vt:lpstr>
      <vt:lpstr>dplyr </vt:lpstr>
      <vt:lpstr>ggplot2</vt:lpstr>
      <vt:lpstr>lubridate </vt:lpstr>
      <vt:lpstr>lubridate examples </vt:lpstr>
      <vt:lpstr>tidyr </vt:lpstr>
      <vt:lpstr>tidyr example</vt:lpstr>
      <vt:lpstr>Creating a new RProject </vt:lpstr>
      <vt:lpstr>Motivating Example</vt:lpstr>
      <vt:lpstr>Project</vt:lpstr>
      <vt:lpstr>Project Goal</vt:lpstr>
      <vt:lpstr>Project Steps</vt:lpstr>
      <vt:lpstr>Examples</vt:lpstr>
      <vt:lpstr>Lunch Break</vt:lpstr>
      <vt:lpstr>Work on Projects</vt:lpstr>
      <vt:lpstr>Project Steps</vt:lpstr>
      <vt:lpstr>Chart Presentation &amp;  Concluding Thoughts</vt:lpstr>
      <vt:lpstr>Plots</vt:lpstr>
      <vt:lpstr>Workflow</vt:lpstr>
      <vt:lpstr>Best Practices</vt:lpstr>
      <vt:lpstr>Best Practices, cont.</vt:lpstr>
      <vt:lpstr>Relative Paths</vt:lpstr>
      <vt:lpstr>Relative Paths cont.</vt:lpstr>
      <vt:lpstr>Not Covered</vt:lpstr>
      <vt:lpstr>Parting Thoughts</vt:lpstr>
      <vt:lpstr>Congrats!</vt:lpstr>
      <vt:lpstr>Resources</vt:lpstr>
      <vt:lpstr>Resources</vt:lpstr>
      <vt:lpstr>Resources</vt:lpstr>
      <vt:lpstr>Cheatsheets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 of R</dc:title>
  <dc:creator>Justin Priest</dc:creator>
  <cp:lastModifiedBy>Justin T Priest (DFG)</cp:lastModifiedBy>
  <cp:revision>277</cp:revision>
  <dcterms:created xsi:type="dcterms:W3CDTF">2019-01-02T06:51:07Z</dcterms:created>
  <dcterms:modified xsi:type="dcterms:W3CDTF">2021-01-27T08:03:56Z</dcterms:modified>
</cp:coreProperties>
</file>