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97" r:id="rId3"/>
    <p:sldId id="311" r:id="rId4"/>
    <p:sldId id="313" r:id="rId5"/>
    <p:sldId id="315" r:id="rId6"/>
    <p:sldId id="298" r:id="rId7"/>
    <p:sldId id="266" r:id="rId8"/>
    <p:sldId id="318" r:id="rId9"/>
    <p:sldId id="267" r:id="rId10"/>
    <p:sldId id="257" r:id="rId11"/>
    <p:sldId id="259" r:id="rId12"/>
    <p:sldId id="261" r:id="rId13"/>
    <p:sldId id="262" r:id="rId14"/>
    <p:sldId id="300" r:id="rId15"/>
    <p:sldId id="301" r:id="rId16"/>
    <p:sldId id="302" r:id="rId17"/>
    <p:sldId id="306" r:id="rId18"/>
    <p:sldId id="260" r:id="rId19"/>
    <p:sldId id="299" r:id="rId20"/>
    <p:sldId id="286" r:id="rId21"/>
    <p:sldId id="317" r:id="rId22"/>
    <p:sldId id="268" r:id="rId23"/>
    <p:sldId id="263" r:id="rId24"/>
    <p:sldId id="264" r:id="rId25"/>
    <p:sldId id="303" r:id="rId26"/>
    <p:sldId id="265" r:id="rId27"/>
    <p:sldId id="280" r:id="rId28"/>
    <p:sldId id="269" r:id="rId29"/>
    <p:sldId id="304" r:id="rId30"/>
    <p:sldId id="305" r:id="rId31"/>
    <p:sldId id="309" r:id="rId32"/>
    <p:sldId id="310" r:id="rId33"/>
    <p:sldId id="312" r:id="rId34"/>
    <p:sldId id="319" r:id="rId35"/>
    <p:sldId id="308" r:id="rId36"/>
    <p:sldId id="273" r:id="rId37"/>
    <p:sldId id="307" r:id="rId38"/>
    <p:sldId id="316" r:id="rId39"/>
    <p:sldId id="272" r:id="rId40"/>
    <p:sldId id="274" r:id="rId41"/>
    <p:sldId id="275" r:id="rId42"/>
    <p:sldId id="287" r:id="rId43"/>
    <p:sldId id="288" r:id="rId44"/>
    <p:sldId id="320" r:id="rId45"/>
    <p:sldId id="276" r:id="rId46"/>
    <p:sldId id="296" r:id="rId47"/>
    <p:sldId id="295" r:id="rId48"/>
    <p:sldId id="278" r:id="rId49"/>
    <p:sldId id="289" r:id="rId50"/>
    <p:sldId id="290" r:id="rId51"/>
    <p:sldId id="291" r:id="rId52"/>
    <p:sldId id="292" r:id="rId53"/>
    <p:sldId id="293" r:id="rId54"/>
    <p:sldId id="283" r:id="rId55"/>
    <p:sldId id="258" r:id="rId56"/>
    <p:sldId id="279" r:id="rId57"/>
    <p:sldId id="284" r:id="rId58"/>
    <p:sldId id="285" r:id="rId59"/>
    <p:sldId id="271" r:id="rId60"/>
    <p:sldId id="277" r:id="rId61"/>
    <p:sldId id="270" r:id="rId62"/>
    <p:sldId id="281" r:id="rId63"/>
    <p:sldId id="314" r:id="rId64"/>
    <p:sldId id="294" r:id="rId65"/>
    <p:sldId id="28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9" autoAdjust="0"/>
    <p:restoredTop sz="88428" autoAdjust="0"/>
  </p:normalViewPr>
  <p:slideViewPr>
    <p:cSldViewPr snapToGrid="0">
      <p:cViewPr varScale="1">
        <p:scale>
          <a:sx n="72" d="100"/>
          <a:sy n="72"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8/5/2020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48</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16</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Almost everything I’ve shown you so far is just from the “base” R. Modern R versions have begun to move towards a slightly different “grammar” of R, with more intuitive results. I recommend knowing commands in both but writing in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47</a:t>
            </a:fld>
            <a:endParaRPr lang="en-US"/>
          </a:p>
        </p:txBody>
      </p:sp>
    </p:spTree>
    <p:extLst>
      <p:ext uri="{BB962C8B-B14F-4D97-AF65-F5344CB8AC3E}">
        <p14:creationId xmlns:p14="http://schemas.microsoft.com/office/powerpoint/2010/main" val="163620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5B0B5C71-C3A7-4A7F-8239-2AC5941B030D}" type="datetimeFigureOut">
              <a:rPr lang="en-US" smtClean="0"/>
              <a:t>8/5/2020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B5C71-C3A7-4A7F-8239-2AC5941B030D}" type="datetimeFigureOut">
              <a:rPr lang="en-US" smtClean="0"/>
              <a:t>8/5/2020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whattheyforgot.org/project-oriented-workflow.html" TargetMode="External"/><Relationship Id="rId2" Type="http://schemas.openxmlformats.org/officeDocument/2006/relationships/hyperlink" Target="https://annebeaudreau.com/2018/02/04/data-management-tips/" TargetMode="External"/><Relationship Id="rId1" Type="http://schemas.openxmlformats.org/officeDocument/2006/relationships/slideLayout" Target="../slideLayouts/slideLayout2.xml"/><Relationship Id="rId4" Type="http://schemas.openxmlformats.org/officeDocument/2006/relationships/hyperlink" Target="https://www.tidyverse.org/articles/2017/12/workflow-vs-script/"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64.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p:txBody>
          <a:bodyPr/>
          <a:lstStyle/>
          <a:p>
            <a:r>
              <a:rPr lang="en-US"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p:txBody>
          <a:bodyPr/>
          <a:lstStyle/>
          <a:p>
            <a:r>
              <a:rPr lang="en-US" dirty="0"/>
              <a:t>Justin Priest</a:t>
            </a:r>
          </a:p>
        </p:txBody>
      </p: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4" name="Rectangle 3">
            <a:extLst>
              <a:ext uri="{FF2B5EF4-FFF2-40B4-BE49-F238E27FC236}">
                <a16:creationId xmlns:a16="http://schemas.microsoft.com/office/drawing/2014/main" id="{F46AF21E-64CB-4DBB-AAEA-0253A7E62A66}"/>
              </a:ext>
            </a:extLst>
          </p:cNvPr>
          <p:cNvSpPr/>
          <p:nvPr/>
        </p:nvSpPr>
        <p:spPr>
          <a:xfrm rot="16200000">
            <a:off x="-3099619"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73976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7" name="Rectangle 6">
            <a:extLst>
              <a:ext uri="{FF2B5EF4-FFF2-40B4-BE49-F238E27FC236}">
                <a16:creationId xmlns:a16="http://schemas.microsoft.com/office/drawing/2014/main" id="{B429CACF-2501-4770-B4CD-C4DAD3CCFD2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27062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dirty="0"/>
              <a:t>Console – The bottom part of the program where you can enter code to be run and where executed code is shown</a:t>
            </a:r>
          </a:p>
          <a:p>
            <a:r>
              <a:rPr lang="en-US" dirty="0"/>
              <a:t>Line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dirty="0"/>
              <a:t>Script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9" name="Rectangle 8">
            <a:extLst>
              <a:ext uri="{FF2B5EF4-FFF2-40B4-BE49-F238E27FC236}">
                <a16:creationId xmlns:a16="http://schemas.microsoft.com/office/drawing/2014/main" id="{9187B605-3196-4724-A2A7-7E99DBFDC9D6}"/>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21882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lstStyle/>
          <a:p>
            <a:r>
              <a:rPr lang="en-US" dirty="0"/>
              <a:t>Function – A set of commands that evaluates your data in a specific way. You can write your own function, or they can be provided via other packages</a:t>
            </a:r>
          </a:p>
          <a:p>
            <a:r>
              <a:rPr lang="en-US" dirty="0"/>
              <a:t>Package – A group of new commands / functions  to extend the usability of your analysis. </a:t>
            </a:r>
          </a:p>
          <a:p>
            <a:r>
              <a:rPr lang="en-US" dirty="0"/>
              <a:t>Object – When something is saved in R’s memory it is saved as a specific type of item, with certain properties </a:t>
            </a:r>
          </a:p>
          <a:p>
            <a:pPr lvl="1"/>
            <a:r>
              <a:rPr lang="en-US" dirty="0"/>
              <a:t>A subset of these are “variables”</a:t>
            </a:r>
          </a:p>
          <a:p>
            <a:endParaRPr lang="en-US" dirty="0"/>
          </a:p>
        </p:txBody>
      </p:sp>
      <p:sp>
        <p:nvSpPr>
          <p:cNvPr id="9" name="Rectangle 8">
            <a:extLst>
              <a:ext uri="{FF2B5EF4-FFF2-40B4-BE49-F238E27FC236}">
                <a16:creationId xmlns:a16="http://schemas.microsoft.com/office/drawing/2014/main" id="{2CCA5214-0ED2-4E65-9758-52470FF0B374}"/>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0711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p:txBody>
          <a:bodyPr>
            <a:normAutofit fontScale="92500" lnSpcReduction="20000"/>
          </a:bodyPr>
          <a:lstStyle/>
          <a:p>
            <a:r>
              <a:rPr lang="en-US"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dirty="0"/>
              <a:t>Factor: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9" name="Rectangle 8">
            <a:extLst>
              <a:ext uri="{FF2B5EF4-FFF2-40B4-BE49-F238E27FC236}">
                <a16:creationId xmlns:a16="http://schemas.microsoft.com/office/drawing/2014/main" id="{DDBCE4A8-E599-4B97-9273-B2A096A64CD3}"/>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0848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5" name="Rectangle 4">
            <a:extLst>
              <a:ext uri="{FF2B5EF4-FFF2-40B4-BE49-F238E27FC236}">
                <a16:creationId xmlns:a16="http://schemas.microsoft.com/office/drawing/2014/main" id="{0F192D4B-F195-4A72-95E4-0EFC052C13D4}"/>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47451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5" name="Rectangle 4">
            <a:extLst>
              <a:ext uri="{FF2B5EF4-FFF2-40B4-BE49-F238E27FC236}">
                <a16:creationId xmlns:a16="http://schemas.microsoft.com/office/drawing/2014/main" id="{81B0588F-7905-4BE6-8CDA-7C1D4DE1598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16148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fontScale="92500" lnSpcReduction="10000"/>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 After this, you load it into R by running library(“</a:t>
            </a:r>
            <a:r>
              <a:rPr lang="en-US" dirty="0" err="1"/>
              <a:t>packagename</a:t>
            </a:r>
            <a:r>
              <a:rPr lang="en-US" dirty="0"/>
              <a:t>”). You’ll need to load your libraries every time you restart R, so add the libraries you’ll need for that specific script at the top. </a:t>
            </a:r>
          </a:p>
          <a:p>
            <a:r>
              <a:rPr lang="en-US" dirty="0"/>
              <a:t>Common packages are the </a:t>
            </a:r>
            <a:r>
              <a:rPr lang="en-US" dirty="0" err="1"/>
              <a:t>tidyverse</a:t>
            </a:r>
            <a:r>
              <a:rPr lang="en-US" dirty="0"/>
              <a:t> collection (more on this later!), </a:t>
            </a:r>
          </a:p>
          <a:p>
            <a:pPr lvl="1"/>
            <a:r>
              <a:rPr lang="en-US" dirty="0" err="1"/>
              <a:t>mgcv</a:t>
            </a:r>
            <a:r>
              <a:rPr lang="en-US" dirty="0"/>
              <a:t> or </a:t>
            </a:r>
            <a:r>
              <a:rPr lang="en-US" dirty="0" err="1"/>
              <a:t>nlme</a:t>
            </a:r>
            <a:r>
              <a:rPr lang="en-US" dirty="0"/>
              <a:t> for more advanced modeling,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/rename file directories), </a:t>
            </a:r>
          </a:p>
          <a:p>
            <a:pPr lvl="1"/>
            <a:r>
              <a:rPr lang="en-US" dirty="0" err="1"/>
              <a:t>cowplot</a:t>
            </a:r>
            <a:r>
              <a:rPr lang="en-US" dirty="0"/>
              <a:t> or patchwork for putting multiple plots together, </a:t>
            </a:r>
          </a:p>
          <a:p>
            <a:pPr lvl="1"/>
            <a:r>
              <a:rPr lang="en-US" dirty="0"/>
              <a:t>vegan for multivariate statistics, </a:t>
            </a:r>
          </a:p>
          <a:p>
            <a:pPr lvl="1"/>
            <a:r>
              <a:rPr lang="en-US" dirty="0"/>
              <a:t>1000s of others. </a:t>
            </a:r>
          </a:p>
          <a:p>
            <a:endParaRPr lang="en-US" dirty="0"/>
          </a:p>
        </p:txBody>
      </p:sp>
      <p:sp>
        <p:nvSpPr>
          <p:cNvPr id="5" name="Rectangle 4">
            <a:extLst>
              <a:ext uri="{FF2B5EF4-FFF2-40B4-BE49-F238E27FC236}">
                <a16:creationId xmlns:a16="http://schemas.microsoft.com/office/drawing/2014/main" id="{B8B178A6-70B5-4BFA-B77A-3631200F981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79822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r>
              <a:rPr lang="en-US" dirty="0"/>
              <a:t>Allows for more powerful features and is much more user friendly</a:t>
            </a:r>
          </a:p>
          <a:p>
            <a:r>
              <a:rPr lang="en-US" dirty="0"/>
              <a:t>The only downside is maybe a slight decrease in speed and stability but unless you are a super user, you won’t notice this </a:t>
            </a:r>
          </a:p>
        </p:txBody>
      </p:sp>
      <p:sp>
        <p:nvSpPr>
          <p:cNvPr id="5" name="Rectangle 4">
            <a:extLst>
              <a:ext uri="{FF2B5EF4-FFF2-40B4-BE49-F238E27FC236}">
                <a16:creationId xmlns:a16="http://schemas.microsoft.com/office/drawing/2014/main" id="{E76311F2-908E-40A0-934D-F79AD96DDB43}"/>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89708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722088" cy="4351338"/>
          </a:xfrm>
        </p:spPr>
        <p:txBody>
          <a:bodyPr>
            <a:normAutofit lnSpcReduction="10000"/>
          </a:bodyPr>
          <a:lstStyle/>
          <a:p>
            <a:pPr marL="0" indent="0">
              <a:buNone/>
            </a:pPr>
            <a:r>
              <a:rPr lang="en-US" dirty="0"/>
              <a:t>You will see 4 “panes”. </a:t>
            </a:r>
          </a:p>
          <a:p>
            <a:pPr marL="0" indent="0">
              <a:buNone/>
            </a:pPr>
            <a:r>
              <a:rPr lang="en-US" dirty="0"/>
              <a:t>By default, you will see the “script editor” area in top left where you can write code before evaluating it, the “console” in bottom left where code is evaluated and output is seen, the “Environment” in top right where you can see variables/</a:t>
            </a:r>
            <a:r>
              <a:rPr lang="en-US" dirty="0" err="1"/>
              <a:t>dataframes</a:t>
            </a:r>
            <a:r>
              <a:rPr lang="en-US" dirty="0"/>
              <a:t> (click on them to open up and view them!), and the plot/help area in bottom right. </a:t>
            </a:r>
          </a:p>
          <a:p>
            <a:endParaRPr lang="en-US" dirty="0"/>
          </a:p>
        </p:txBody>
      </p:sp>
      <p:sp>
        <p:nvSpPr>
          <p:cNvPr id="5" name="Rectangle 4">
            <a:extLst>
              <a:ext uri="{FF2B5EF4-FFF2-40B4-BE49-F238E27FC236}">
                <a16:creationId xmlns:a16="http://schemas.microsoft.com/office/drawing/2014/main" id="{71F2C7AF-D9FF-4A1E-96F8-23D2592A71B2}"/>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71105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should be somewhat familiar with R</a:t>
            </a:r>
          </a:p>
          <a:p>
            <a:pPr lvl="1"/>
            <a:r>
              <a:rPr lang="en-US" dirty="0"/>
              <a:t>Hopefully, you’ll be familiar enough to read it, and can use these slides as a reference for if/when you want to write it</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5" name="Rectangle 4">
            <a:extLst>
              <a:ext uri="{FF2B5EF4-FFF2-40B4-BE49-F238E27FC236}">
                <a16:creationId xmlns:a16="http://schemas.microsoft.com/office/drawing/2014/main" id="{02CAA30A-72A5-4F9B-92D4-7C4851C8D79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80901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30E4-F6AA-4CF6-B07F-CA659982274D}"/>
              </a:ext>
            </a:extLst>
          </p:cNvPr>
          <p:cNvSpPr>
            <a:spLocks noGrp="1"/>
          </p:cNvSpPr>
          <p:nvPr>
            <p:ph type="title"/>
          </p:nvPr>
        </p:nvSpPr>
        <p:spPr/>
        <p:txBody>
          <a:bodyPr/>
          <a:lstStyle/>
          <a:p>
            <a:r>
              <a:rPr lang="en-US" dirty="0"/>
              <a:t>Open RStudio!</a:t>
            </a:r>
          </a:p>
        </p:txBody>
      </p:sp>
      <p:sp>
        <p:nvSpPr>
          <p:cNvPr id="3" name="Content Placeholder 2">
            <a:extLst>
              <a:ext uri="{FF2B5EF4-FFF2-40B4-BE49-F238E27FC236}">
                <a16:creationId xmlns:a16="http://schemas.microsoft.com/office/drawing/2014/main" id="{70A18110-6220-4F9F-B015-68AE3DFC08E9}"/>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3964F8B1-2B19-4DB1-80B2-9F714A1638AF}"/>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273706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2 – The Basics of Programming</a:t>
            </a:r>
          </a:p>
        </p:txBody>
      </p:sp>
    </p:spTree>
    <p:extLst>
      <p:ext uri="{BB962C8B-B14F-4D97-AF65-F5344CB8AC3E}">
        <p14:creationId xmlns:p14="http://schemas.microsoft.com/office/powerpoint/2010/main" val="16148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8" name="Rectangle 7">
            <a:extLst>
              <a:ext uri="{FF2B5EF4-FFF2-40B4-BE49-F238E27FC236}">
                <a16:creationId xmlns:a16="http://schemas.microsoft.com/office/drawing/2014/main" id="{D75DE3BF-8FF5-4884-90B3-BC0DB9982038}"/>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2047798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8" name="Rectangle 7">
            <a:extLst>
              <a:ext uri="{FF2B5EF4-FFF2-40B4-BE49-F238E27FC236}">
                <a16:creationId xmlns:a16="http://schemas.microsoft.com/office/drawing/2014/main" id="{413C9F58-FFC0-47A8-922D-5C5B84E4B54A}"/>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1512553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x1 &lt;- c(2,4,6,8,10)</a:t>
            </a:r>
          </a:p>
          <a:p>
            <a:pPr marL="0" indent="0">
              <a:buNone/>
            </a:pPr>
            <a:r>
              <a:rPr lang="en-US" sz="2400" dirty="0">
                <a:latin typeface="Consolas" panose="020B0609020204030204" pitchFamily="49" charset="0"/>
              </a:rPr>
              <a:t>x1[5]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7" name="Rectangle 6">
            <a:extLst>
              <a:ext uri="{FF2B5EF4-FFF2-40B4-BE49-F238E27FC236}">
                <a16:creationId xmlns:a16="http://schemas.microsoft.com/office/drawing/2014/main" id="{EC734F58-D18D-4E58-AA72-91CCE5A2FBEC}"/>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17304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9" name="Rectangle 8">
            <a:extLst>
              <a:ext uri="{FF2B5EF4-FFF2-40B4-BE49-F238E27FC236}">
                <a16:creationId xmlns:a16="http://schemas.microsoft.com/office/drawing/2014/main" id="{87E225D4-6C88-4F95-9F23-EF80B5F21DD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64087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618777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3 – Working With </a:t>
            </a:r>
            <a:r>
              <a:rPr lang="en-US" sz="6600" b="1" i="1" dirty="0"/>
              <a:t>Your</a:t>
            </a:r>
            <a:r>
              <a:rPr lang="en-US" sz="6600" b="1" dirty="0"/>
              <a:t> Data</a:t>
            </a:r>
          </a:p>
        </p:txBody>
      </p:sp>
    </p:spTree>
    <p:extLst>
      <p:ext uri="{BB962C8B-B14F-4D97-AF65-F5344CB8AC3E}">
        <p14:creationId xmlns:p14="http://schemas.microsoft.com/office/powerpoint/2010/main" val="3953972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 </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5" name="Rectangle 4">
            <a:extLst>
              <a:ext uri="{FF2B5EF4-FFF2-40B4-BE49-F238E27FC236}">
                <a16:creationId xmlns:a16="http://schemas.microsoft.com/office/drawing/2014/main" id="{C698E5BD-77E8-4F51-ABC0-C54540E4A8D5}"/>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307726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a:t>
            </a:r>
            <a:r>
              <a:rPr lang="en-US" dirty="0" err="1"/>
              <a:t>plotout</a:t>
            </a:r>
            <a:r>
              <a:rPr lang="en-US" dirty="0"/>
              <a:t>”, etc. </a:t>
            </a:r>
          </a:p>
        </p:txBody>
      </p:sp>
      <p:sp>
        <p:nvSpPr>
          <p:cNvPr id="5" name="Rectangle 4">
            <a:extLst>
              <a:ext uri="{FF2B5EF4-FFF2-40B4-BE49-F238E27FC236}">
                <a16:creationId xmlns:a16="http://schemas.microsoft.com/office/drawing/2014/main" id="{9816F40C-48CB-41F7-988F-E608BFE7404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76933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Tree>
    <p:extLst>
      <p:ext uri="{BB962C8B-B14F-4D97-AF65-F5344CB8AC3E}">
        <p14:creationId xmlns:p14="http://schemas.microsoft.com/office/powerpoint/2010/main" val="3512222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Try not to use summarized data</a:t>
            </a:r>
          </a:p>
          <a:p>
            <a:r>
              <a:rPr lang="en-US" dirty="0"/>
              <a:t>To the extent possible, do cleanup in R so that if you re-download from </a:t>
            </a:r>
            <a:r>
              <a:rPr lang="en-US" dirty="0" err="1"/>
              <a:t>OceanAK</a:t>
            </a:r>
            <a:r>
              <a:rPr lang="en-US" dirty="0"/>
              <a:t> you don’t have to spend time changing things</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2" name="Rectangle 1">
            <a:extLst>
              <a:ext uri="{FF2B5EF4-FFF2-40B4-BE49-F238E27FC236}">
                <a16:creationId xmlns:a16="http://schemas.microsoft.com/office/drawing/2014/main" id="{581CF653-4865-486B-839A-FEC110D70F4D}"/>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581434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Example of non-tidy data</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p:txBody>
          <a:bodyPr/>
          <a:lstStyle/>
          <a:p>
            <a:endParaRPr lang="en-US"/>
          </a:p>
        </p:txBody>
      </p:sp>
      <p:sp>
        <p:nvSpPr>
          <p:cNvPr id="7" name="Rectangle 6">
            <a:extLst>
              <a:ext uri="{FF2B5EF4-FFF2-40B4-BE49-F238E27FC236}">
                <a16:creationId xmlns:a16="http://schemas.microsoft.com/office/drawing/2014/main" id="{A39DF508-E7BD-43E7-888C-02B98607FF3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547383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Example of non-tidy data</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EBBD94A0-BA00-42E0-A8A2-EF90CA8C2E08}"/>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1544621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200" y="1552353"/>
            <a:ext cx="10515600" cy="4940522"/>
          </a:xfrm>
        </p:spPr>
        <p:txBody>
          <a:bodyPr>
            <a:normAutofit fontScale="85000" lnSpcReduction="20000"/>
          </a:bodyPr>
          <a:lstStyle/>
          <a:p>
            <a:r>
              <a:rPr lang="en-US" dirty="0"/>
              <a:t>What is tidy data? From the </a:t>
            </a:r>
            <a:r>
              <a:rPr lang="en-US" dirty="0" err="1"/>
              <a:t>tidyr</a:t>
            </a:r>
            <a:r>
              <a:rPr lang="en-US" dirty="0"/>
              <a:t> overview:</a:t>
            </a:r>
          </a:p>
          <a:p>
            <a:pPr marL="0" indent="0">
              <a:buNone/>
            </a:pPr>
            <a:r>
              <a:rPr lang="en-US" dirty="0"/>
              <a:t>	“Tidy data is data where: </a:t>
            </a:r>
          </a:p>
          <a:p>
            <a:pPr marL="1776413" indent="0">
              <a:buNone/>
            </a:pPr>
            <a:r>
              <a:rPr lang="en-US" dirty="0"/>
              <a:t>Every column is variable.   </a:t>
            </a:r>
          </a:p>
          <a:p>
            <a:pPr marL="1776413" indent="0">
              <a:buNone/>
            </a:pPr>
            <a:r>
              <a:rPr lang="en-US" dirty="0"/>
              <a:t>Every row is an observation. </a:t>
            </a:r>
          </a:p>
          <a:p>
            <a:pPr marL="1776413" indent="0">
              <a:buNone/>
            </a:pPr>
            <a:r>
              <a:rPr lang="en-US" dirty="0"/>
              <a:t>Every cell is a single value.</a:t>
            </a:r>
          </a:p>
          <a:p>
            <a:pPr marL="914400" indent="0">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 Learn more about tidy data in vignette("tidy-data")”</a:t>
            </a:r>
          </a:p>
          <a:p>
            <a:pPr marL="914400" indent="0">
              <a:buNone/>
            </a:pPr>
            <a:endParaRPr lang="en-US" dirty="0"/>
          </a:p>
          <a:p>
            <a:r>
              <a:rPr lang="en-US" dirty="0"/>
              <a:t>Using R and especially the </a:t>
            </a:r>
            <a:r>
              <a:rPr lang="en-US" dirty="0" err="1"/>
              <a:t>tidyverse</a:t>
            </a:r>
            <a:r>
              <a:rPr lang="en-US" dirty="0"/>
              <a:t> will make you better at your data organization. While Excel is great for a lot of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7" name="Rectangle 6">
            <a:extLst>
              <a:ext uri="{FF2B5EF4-FFF2-40B4-BE49-F238E27FC236}">
                <a16:creationId xmlns:a16="http://schemas.microsoft.com/office/drawing/2014/main" id="{8EA74A62-171A-402B-8F61-03118890AC48}"/>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106175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5" name="Rectangle 4">
            <a:extLst>
              <a:ext uri="{FF2B5EF4-FFF2-40B4-BE49-F238E27FC236}">
                <a16:creationId xmlns:a16="http://schemas.microsoft.com/office/drawing/2014/main" id="{DD56E311-3BB2-4449-93B7-7A8B3B274B00}"/>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70942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5" name="Rectangle 4">
            <a:extLst>
              <a:ext uri="{FF2B5EF4-FFF2-40B4-BE49-F238E27FC236}">
                <a16:creationId xmlns:a16="http://schemas.microsoft.com/office/drawing/2014/main" id="{0489A12A-610B-4900-9BF1-623974D2803A}"/>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591044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endParaRPr lang="en-US" sz="2400" dirty="0">
              <a:latin typeface="Consolas" panose="020B0609020204030204" pitchFamily="49" charset="0"/>
            </a:endParaRPr>
          </a:p>
        </p:txBody>
      </p:sp>
      <p:sp>
        <p:nvSpPr>
          <p:cNvPr id="7" name="Rectangle 6">
            <a:extLst>
              <a:ext uri="{FF2B5EF4-FFF2-40B4-BE49-F238E27FC236}">
                <a16:creationId xmlns:a16="http://schemas.microsoft.com/office/drawing/2014/main" id="{A8EB98F5-5E76-4D30-84F3-AD9681760462}"/>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1998349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4 – Basic Data Manipulation</a:t>
            </a:r>
          </a:p>
        </p:txBody>
      </p:sp>
    </p:spTree>
    <p:extLst>
      <p:ext uri="{BB962C8B-B14F-4D97-AF65-F5344CB8AC3E}">
        <p14:creationId xmlns:p14="http://schemas.microsoft.com/office/powerpoint/2010/main" val="25017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a:t>Change column names</a:t>
            </a:r>
          </a:p>
          <a:p>
            <a:r>
              <a:rPr lang="en-US" dirty="0"/>
              <a:t>Delete rows/columns</a:t>
            </a:r>
          </a:p>
          <a:p>
            <a:r>
              <a:rPr lang="en-US" dirty="0"/>
              <a:t>Filter</a:t>
            </a:r>
          </a:p>
          <a:p>
            <a:r>
              <a:rPr lang="en-US" dirty="0" err="1"/>
              <a:t>Group_by</a:t>
            </a:r>
            <a:endParaRPr lang="en-US" dirty="0"/>
          </a:p>
          <a:p>
            <a:endParaRPr lang="en-US" dirty="0"/>
          </a:p>
          <a:p>
            <a:endParaRPr lang="en-US" dirty="0"/>
          </a:p>
        </p:txBody>
      </p:sp>
      <p:sp>
        <p:nvSpPr>
          <p:cNvPr id="5" name="Rectangle 4">
            <a:extLst>
              <a:ext uri="{FF2B5EF4-FFF2-40B4-BE49-F238E27FC236}">
                <a16:creationId xmlns:a16="http://schemas.microsoft.com/office/drawing/2014/main" id="{08E879AC-474B-4400-845B-E052F74333A2}"/>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205416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5 – Let’s Make Charts</a:t>
            </a:r>
          </a:p>
        </p:txBody>
      </p:sp>
    </p:spTree>
    <p:extLst>
      <p:ext uri="{BB962C8B-B14F-4D97-AF65-F5344CB8AC3E}">
        <p14:creationId xmlns:p14="http://schemas.microsoft.com/office/powerpoint/2010/main" val="3234217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endParaRPr lang="en-US" dirty="0"/>
          </a:p>
        </p:txBody>
      </p:sp>
    </p:spTree>
    <p:extLst>
      <p:ext uri="{BB962C8B-B14F-4D97-AF65-F5344CB8AC3E}">
        <p14:creationId xmlns:p14="http://schemas.microsoft.com/office/powerpoint/2010/main" val="1738276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Tree>
    <p:extLst>
      <p:ext uri="{BB962C8B-B14F-4D97-AF65-F5344CB8AC3E}">
        <p14:creationId xmlns:p14="http://schemas.microsoft.com/office/powerpoint/2010/main" val="1081056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p:txBody>
          <a:bodyPr/>
          <a:lstStyle/>
          <a:p>
            <a:r>
              <a:rPr lang="en-US" dirty="0"/>
              <a:t>Basics of </a:t>
            </a:r>
            <a:r>
              <a:rPr lang="en-US" dirty="0" err="1"/>
              <a:t>geoms</a:t>
            </a:r>
            <a:endParaRPr lang="en-US" dirty="0"/>
          </a:p>
          <a:p>
            <a:r>
              <a:rPr lang="en-US" dirty="0"/>
              <a:t>Use of + </a:t>
            </a:r>
          </a:p>
        </p:txBody>
      </p:sp>
    </p:spTree>
    <p:extLst>
      <p:ext uri="{BB962C8B-B14F-4D97-AF65-F5344CB8AC3E}">
        <p14:creationId xmlns:p14="http://schemas.microsoft.com/office/powerpoint/2010/main" val="991509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6 – Basic Analysis</a:t>
            </a:r>
          </a:p>
        </p:txBody>
      </p:sp>
    </p:spTree>
    <p:extLst>
      <p:ext uri="{BB962C8B-B14F-4D97-AF65-F5344CB8AC3E}">
        <p14:creationId xmlns:p14="http://schemas.microsoft.com/office/powerpoint/2010/main" val="1615400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table()</a:t>
            </a:r>
          </a:p>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Tree>
    <p:extLst>
      <p:ext uri="{BB962C8B-B14F-4D97-AF65-F5344CB8AC3E}">
        <p14:creationId xmlns:p14="http://schemas.microsoft.com/office/powerpoint/2010/main" val="1153129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7 – </a:t>
            </a:r>
            <a:r>
              <a:rPr lang="en-US" sz="6600" b="1" dirty="0" err="1"/>
              <a:t>Tidyverse</a:t>
            </a:r>
            <a:endParaRPr lang="en-US" sz="6600" b="1" dirty="0"/>
          </a:p>
        </p:txBody>
      </p:sp>
    </p:spTree>
    <p:extLst>
      <p:ext uri="{BB962C8B-B14F-4D97-AF65-F5344CB8AC3E}">
        <p14:creationId xmlns:p14="http://schemas.microsoft.com/office/powerpoint/2010/main" val="284371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Tree>
    <p:extLst>
      <p:ext uri="{BB962C8B-B14F-4D97-AF65-F5344CB8AC3E}">
        <p14:creationId xmlns:p14="http://schemas.microsoft.com/office/powerpoint/2010/main" val="1116799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Tree>
    <p:extLst>
      <p:ext uri="{BB962C8B-B14F-4D97-AF65-F5344CB8AC3E}">
        <p14:creationId xmlns:p14="http://schemas.microsoft.com/office/powerpoint/2010/main" val="416430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err="1"/>
              <a:t>dplyr</a:t>
            </a:r>
            <a:r>
              <a:rPr lang="en-US" dirty="0"/>
              <a:t> introduces the “pipe” operator %&gt;% which just means pass the object from the left to the right. Most often this passes a </a:t>
            </a:r>
            <a:r>
              <a:rPr lang="en-US" dirty="0" err="1"/>
              <a:t>dataframe</a:t>
            </a:r>
            <a:r>
              <a:rPr lang="en-US" dirty="0"/>
              <a:t> as an argument from the left to the right side. </a:t>
            </a:r>
          </a:p>
          <a:p>
            <a:pPr lvl="1"/>
            <a:r>
              <a:rPr lang="en-US" dirty="0"/>
              <a:t>This seems a little confusing at first but is VERY convenient</a:t>
            </a:r>
          </a:p>
          <a:p>
            <a:r>
              <a:rPr lang="en-US" dirty="0"/>
              <a:t>Add a new column using mutate(), choose specific rows based on column values using filter(), change whether a column is included using select(), change column names using rename(). </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Tree>
    <p:extLst>
      <p:ext uri="{BB962C8B-B14F-4D97-AF65-F5344CB8AC3E}">
        <p14:creationId xmlns:p14="http://schemas.microsoft.com/office/powerpoint/2010/main" val="906994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Tree>
    <p:extLst>
      <p:ext uri="{BB962C8B-B14F-4D97-AF65-F5344CB8AC3E}">
        <p14:creationId xmlns:p14="http://schemas.microsoft.com/office/powerpoint/2010/main" val="612555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Tree>
    <p:extLst>
      <p:ext uri="{BB962C8B-B14F-4D97-AF65-F5344CB8AC3E}">
        <p14:creationId xmlns:p14="http://schemas.microsoft.com/office/powerpoint/2010/main" val="1704550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Tree>
    <p:extLst>
      <p:ext uri="{BB962C8B-B14F-4D97-AF65-F5344CB8AC3E}">
        <p14:creationId xmlns:p14="http://schemas.microsoft.com/office/powerpoint/2010/main" val="867797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Other Thoughts</a:t>
            </a:r>
          </a:p>
        </p:txBody>
      </p:sp>
    </p:spTree>
    <p:extLst>
      <p:ext uri="{BB962C8B-B14F-4D97-AF65-F5344CB8AC3E}">
        <p14:creationId xmlns:p14="http://schemas.microsoft.com/office/powerpoint/2010/main" val="2691044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Tree>
    <p:extLst>
      <p:ext uri="{BB962C8B-B14F-4D97-AF65-F5344CB8AC3E}">
        <p14:creationId xmlns:p14="http://schemas.microsoft.com/office/powerpoint/2010/main" val="1321510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Tree>
    <p:extLst>
      <p:ext uri="{BB962C8B-B14F-4D97-AF65-F5344CB8AC3E}">
        <p14:creationId xmlns:p14="http://schemas.microsoft.com/office/powerpoint/2010/main" val="958719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Tree>
    <p:extLst>
      <p:ext uri="{BB962C8B-B14F-4D97-AF65-F5344CB8AC3E}">
        <p14:creationId xmlns:p14="http://schemas.microsoft.com/office/powerpoint/2010/main" val="1729445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Tree>
    <p:extLst>
      <p:ext uri="{BB962C8B-B14F-4D97-AF65-F5344CB8AC3E}">
        <p14:creationId xmlns:p14="http://schemas.microsoft.com/office/powerpoint/2010/main" val="28783681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p:txBody>
          <a:bodyPr/>
          <a:lstStyle/>
          <a:p>
            <a:pPr marL="0" indent="0">
              <a:buNone/>
            </a:pPr>
            <a:r>
              <a:rPr lang="en-US" dirty="0"/>
              <a:t>So many things weren’t covered but some of the more interesting that you can look into are:</a:t>
            </a:r>
          </a:p>
          <a:p>
            <a:r>
              <a:rPr lang="en-US" dirty="0"/>
              <a:t>GitHub – Can sync your files to the internet which makes life MUCH simpler, especially if you are collaborating. Highly recommended</a:t>
            </a:r>
          </a:p>
          <a:p>
            <a:r>
              <a:rPr lang="en-US" dirty="0" err="1"/>
              <a:t>Rmarkdown</a:t>
            </a:r>
            <a:r>
              <a:rPr lang="en-US" dirty="0"/>
              <a:t> – Create PDF, HTML, Word etc. files embedded with your R script outputs. Allows automatic report creations</a:t>
            </a:r>
          </a:p>
          <a:p>
            <a:r>
              <a:rPr lang="en-US" dirty="0"/>
              <a:t>Shiny – This package allows for the creation of interactive apps</a:t>
            </a:r>
          </a:p>
          <a:p>
            <a:r>
              <a:rPr lang="en-US" dirty="0"/>
              <a:t>Spatial Analysis – Unique enough analyses to warrant its own discipline. If you can do it with ArcGIS, you can probably do it with R </a:t>
            </a:r>
          </a:p>
        </p:txBody>
      </p:sp>
    </p:spTree>
    <p:extLst>
      <p:ext uri="{BB962C8B-B14F-4D97-AF65-F5344CB8AC3E}">
        <p14:creationId xmlns:p14="http://schemas.microsoft.com/office/powerpoint/2010/main" val="56370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Tree>
    <p:extLst>
      <p:ext uri="{BB962C8B-B14F-4D97-AF65-F5344CB8AC3E}">
        <p14:creationId xmlns:p14="http://schemas.microsoft.com/office/powerpoint/2010/main" val="26249442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Tree>
    <p:extLst>
      <p:ext uri="{BB962C8B-B14F-4D97-AF65-F5344CB8AC3E}">
        <p14:creationId xmlns:p14="http://schemas.microsoft.com/office/powerpoint/2010/main" val="1901867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3"/>
              </a:rPr>
              <a:t>https://whattheyforgot.org/project-oriented-workflow.html</a:t>
            </a:r>
            <a:endParaRPr lang="en-US" dirty="0"/>
          </a:p>
          <a:p>
            <a:r>
              <a:rPr lang="en-US" dirty="0">
                <a:hlinkClick r:id="rId4"/>
              </a:rPr>
              <a:t>https://www.tidyverse.org/articles/2017/12/workflow-vs-script/</a:t>
            </a:r>
            <a:endParaRPr lang="en-US" dirty="0"/>
          </a:p>
          <a:p>
            <a:endParaRPr lang="en-US" dirty="0"/>
          </a:p>
        </p:txBody>
      </p:sp>
    </p:spTree>
    <p:extLst>
      <p:ext uri="{BB962C8B-B14F-4D97-AF65-F5344CB8AC3E}">
        <p14:creationId xmlns:p14="http://schemas.microsoft.com/office/powerpoint/2010/main" val="14256446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Tree>
    <p:extLst>
      <p:ext uri="{BB962C8B-B14F-4D97-AF65-F5344CB8AC3E}">
        <p14:creationId xmlns:p14="http://schemas.microsoft.com/office/powerpoint/2010/main" val="8422687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p:txBody>
          <a:bodyPr/>
          <a:lstStyle/>
          <a:p>
            <a:r>
              <a:rPr lang="en-US" dirty="0">
                <a:hlinkClick r:id="rId2"/>
              </a:rPr>
              <a:t>All </a:t>
            </a:r>
            <a:r>
              <a:rPr lang="en-US" dirty="0" err="1">
                <a:hlinkClick r:id="rId2"/>
              </a:rPr>
              <a:t>cheatsheets</a:t>
            </a:r>
            <a:endParaRPr lang="en-US" dirty="0">
              <a:hlinkClick r:id="rId3"/>
            </a:endParaRPr>
          </a:p>
          <a:p>
            <a:r>
              <a:rPr lang="en-US" dirty="0">
                <a:hlinkClick r:id="rId4"/>
              </a:rPr>
              <a:t>Getting started  </a:t>
            </a:r>
            <a:endParaRPr lang="en-US" dirty="0"/>
          </a:p>
          <a:p>
            <a:r>
              <a:rPr lang="en-US" dirty="0" err="1">
                <a:hlinkClick r:id="rId5"/>
              </a:rPr>
              <a:t>dplyr</a:t>
            </a:r>
            <a:r>
              <a:rPr lang="en-US" dirty="0">
                <a:hlinkClick r:id="rId5"/>
              </a:rPr>
              <a:t> and </a:t>
            </a:r>
            <a:r>
              <a:rPr lang="en-US" dirty="0" err="1">
                <a:hlinkClick r:id="rId5"/>
              </a:rPr>
              <a:t>tidyr</a:t>
            </a:r>
            <a:endParaRPr lang="en-US" dirty="0"/>
          </a:p>
          <a:p>
            <a:r>
              <a:rPr lang="en-US" dirty="0">
                <a:hlinkClick r:id="rId6"/>
              </a:rPr>
              <a:t>Data import</a:t>
            </a:r>
            <a:endParaRPr lang="en-US" dirty="0"/>
          </a:p>
          <a:p>
            <a:r>
              <a:rPr lang="en-US" dirty="0" err="1">
                <a:hlinkClick r:id="rId7"/>
              </a:rPr>
              <a:t>lubridate</a:t>
            </a:r>
            <a:endParaRPr lang="en-US" dirty="0"/>
          </a:p>
          <a:p>
            <a:r>
              <a:rPr lang="en-US" dirty="0">
                <a:hlinkClick r:id="rId8"/>
              </a:rPr>
              <a:t>ggplot2</a:t>
            </a:r>
            <a:r>
              <a:rPr lang="en-US" dirty="0"/>
              <a:t> </a:t>
            </a:r>
          </a:p>
          <a:p>
            <a:r>
              <a:rPr lang="en-US" dirty="0">
                <a:hlinkClick r:id="rId9"/>
              </a:rPr>
              <a:t>RStudio</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282060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825625"/>
            <a:ext cx="10515600" cy="4840646"/>
          </a:xfrm>
        </p:spPr>
        <p:txBody>
          <a:bodyPr>
            <a:normAutofit/>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p:txBody>
      </p:sp>
    </p:spTree>
    <p:extLst>
      <p:ext uri="{BB962C8B-B14F-4D97-AF65-F5344CB8AC3E}">
        <p14:creationId xmlns:p14="http://schemas.microsoft.com/office/powerpoint/2010/main" val="306684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838201" y="365125"/>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I’ll be using three colors to guide you today</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2"/>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pic>
        <p:nvPicPr>
          <p:cNvPr id="6" name="Picture 5">
            <a:extLst>
              <a:ext uri="{FF2B5EF4-FFF2-40B4-BE49-F238E27FC236}">
                <a16:creationId xmlns:a16="http://schemas.microsoft.com/office/drawing/2014/main" id="{A5713D1E-9DAC-41B2-84BE-455F3CA91645}"/>
              </a:ext>
            </a:extLst>
          </p:cNvPr>
          <p:cNvPicPr>
            <a:picLocks noChangeAspect="1"/>
          </p:cNvPicPr>
          <p:nvPr/>
        </p:nvPicPr>
        <p:blipFill>
          <a:blip r:embed="rId3"/>
          <a:stretch>
            <a:fillRect/>
          </a:stretch>
        </p:blipFill>
        <p:spPr>
          <a:xfrm>
            <a:off x="4584701" y="3500758"/>
            <a:ext cx="3382560" cy="1902690"/>
          </a:xfrm>
          <a:prstGeom prst="rect">
            <a:avLst/>
          </a:prstGeom>
          <a:ln>
            <a:solidFill>
              <a:schemeClr val="tx1"/>
            </a:solidFill>
          </a:ln>
        </p:spPr>
      </p:pic>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AB8DF7"/>
          </a:solidFill>
        </p:spPr>
        <p:txBody>
          <a:bodyPr wrap="square" rtlCol="0">
            <a:spAutoFit/>
          </a:bodyPr>
          <a:lstStyle/>
          <a:p>
            <a:pPr algn="ctr"/>
            <a:r>
              <a:rPr lang="en-US" dirty="0"/>
              <a:t>Follow along in RStudio &amp; .ppt</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Use two screens if possible (RStudio &amp; Powerpoint)</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why you were correct.</a:t>
            </a:r>
          </a:p>
        </p:txBody>
      </p:sp>
    </p:spTree>
    <p:extLst>
      <p:ext uri="{BB962C8B-B14F-4D97-AF65-F5344CB8AC3E}">
        <p14:creationId xmlns:p14="http://schemas.microsoft.com/office/powerpoint/2010/main" val="411903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1 – About R</a:t>
            </a:r>
          </a:p>
        </p:txBody>
      </p:sp>
    </p:spTree>
    <p:extLst>
      <p:ext uri="{BB962C8B-B14F-4D97-AF65-F5344CB8AC3E}">
        <p14:creationId xmlns:p14="http://schemas.microsoft.com/office/powerpoint/2010/main" val="162774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7386</TotalTime>
  <Words>4384</Words>
  <Application>Microsoft Office PowerPoint</Application>
  <PresentationFormat>Widescreen</PresentationFormat>
  <Paragraphs>434</Paragraphs>
  <Slides>65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Consolas</vt:lpstr>
      <vt:lpstr>Courier New</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1 – About R</vt:lpstr>
      <vt:lpstr>What is R</vt:lpstr>
      <vt:lpstr>Why Use R?</vt:lpstr>
      <vt:lpstr>Jargon</vt:lpstr>
      <vt:lpstr>Jargon cont.</vt:lpstr>
      <vt:lpstr>Jargon cont.</vt:lpstr>
      <vt:lpstr>Even more Jargon</vt:lpstr>
      <vt:lpstr>Jargon / basic commands</vt:lpstr>
      <vt:lpstr>Packages</vt:lpstr>
      <vt:lpstr>RStudio</vt:lpstr>
      <vt:lpstr>RStudio cont.</vt:lpstr>
      <vt:lpstr>RStudio cont.</vt:lpstr>
      <vt:lpstr>Open RStudio!</vt:lpstr>
      <vt:lpstr>2 – The Basics of Programming</vt:lpstr>
      <vt:lpstr>Basic Programming</vt:lpstr>
      <vt:lpstr>Basic Programming cont.</vt:lpstr>
      <vt:lpstr>Basic Programming cont.</vt:lpstr>
      <vt:lpstr>A Word About Types</vt:lpstr>
      <vt:lpstr>Object Types</vt:lpstr>
      <vt:lpstr>3 – Working With Your Data</vt:lpstr>
      <vt:lpstr>But First! Directories</vt:lpstr>
      <vt:lpstr>Directory Structure</vt:lpstr>
      <vt:lpstr>But Wait! There’s More!</vt:lpstr>
      <vt:lpstr>Data</vt:lpstr>
      <vt:lpstr>Example of non-tidy data</vt:lpstr>
      <vt:lpstr>Example of non-tidy data</vt:lpstr>
      <vt:lpstr>Data cont.</vt:lpstr>
      <vt:lpstr>FINALLY! Getting data into R!</vt:lpstr>
      <vt:lpstr>SHOW ME THE DATA</vt:lpstr>
      <vt:lpstr>Let’s play with data</vt:lpstr>
      <vt:lpstr>4 – Basic Data Manipulation</vt:lpstr>
      <vt:lpstr>PowerPoint Presentation</vt:lpstr>
      <vt:lpstr>5 – Let’s Make Charts</vt:lpstr>
      <vt:lpstr>Chart Basics</vt:lpstr>
      <vt:lpstr>ggplot2 – A Better Way</vt:lpstr>
      <vt:lpstr>ggplot2</vt:lpstr>
      <vt:lpstr>6 – Basic Analysis</vt:lpstr>
      <vt:lpstr>PowerPoint Presentation</vt:lpstr>
      <vt:lpstr>7 – Tidyverse</vt:lpstr>
      <vt:lpstr>What is the Tidyverse</vt:lpstr>
      <vt:lpstr>Why Should You Use the Tidyverse?</vt:lpstr>
      <vt:lpstr>dplyr </vt:lpstr>
      <vt:lpstr>ggplot2</vt:lpstr>
      <vt:lpstr>lubridate </vt:lpstr>
      <vt:lpstr>tidyr </vt:lpstr>
      <vt:lpstr>Other Thoughts</vt:lpstr>
      <vt:lpstr>Best Practices</vt:lpstr>
      <vt:lpstr>Best Practices, cont.</vt:lpstr>
      <vt:lpstr>Relative Paths</vt:lpstr>
      <vt:lpstr>Relative Paths</vt:lpstr>
      <vt:lpstr>Not Covered</vt:lpstr>
      <vt:lpstr>Parting Thoughts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73</cp:revision>
  <dcterms:created xsi:type="dcterms:W3CDTF">2019-01-02T06:51:07Z</dcterms:created>
  <dcterms:modified xsi:type="dcterms:W3CDTF">2020-08-06T05:06:24Z</dcterms:modified>
</cp:coreProperties>
</file>