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1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deen Mohammed" initials="MM" lastIdx="1" clrIdx="0">
    <p:extLst>
      <p:ext uri="{19B8F6BF-5375-455C-9EA6-DF929625EA0E}">
        <p15:presenceInfo xmlns:p15="http://schemas.microsoft.com/office/powerpoint/2012/main" userId="16443af7d786e1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12" d="100"/>
          <a:sy n="112" d="100"/>
        </p:scale>
        <p:origin x="0" y="0"/>
      </p:cViewPr>
      <p:guideLst>
        <p:guide orient="horz" pos="2880"/>
        <p:guide pos="1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commentAuthors" Target="commentAuthors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Text box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Text box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9/19/2025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" name="Object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1" name="Text box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502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9" name="Object"/>
          <p:cNvSpPr>
            <a:spLocks noGrp="1" noRot="1" noChangeAspect="1"/>
          </p:cNvSpPr>
          <p:nvPr>
            <p:ph type="sldImg"/>
          </p:nvPr>
        </p:nvSpPr>
        <p:spPr>
          <a:xfrm>
            <a:off x="4552950" y="857250"/>
            <a:ext cx="30861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50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05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>
          <a:xfrm>
            <a:off x="4552950" y="857250"/>
            <a:ext cx="3086100" cy="2314575"/>
          </a:xfrm>
        </p:spPr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28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>
          <a:xfrm>
            <a:off x="4552950" y="857250"/>
            <a:ext cx="3086100" cy="2314575"/>
          </a:xfrm>
        </p:spPr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968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>
          <a:xfrm>
            <a:off x="4552950" y="857250"/>
            <a:ext cx="3086100" cy="2314575"/>
          </a:xfrm>
        </p:spPr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59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>
          <a:xfrm>
            <a:off x="4552950" y="857250"/>
            <a:ext cx="3086100" cy="2314575"/>
          </a:xfrm>
        </p:spPr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09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>
          <a:xfrm>
            <a:off x="4552950" y="857250"/>
            <a:ext cx="3086100" cy="2314575"/>
          </a:xfrm>
        </p:spPr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997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>
          <a:xfrm>
            <a:off x="4552950" y="857250"/>
            <a:ext cx="3086100" cy="2314575"/>
          </a:xfrm>
        </p:spPr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71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>
          <a:xfrm>
            <a:off x="4552950" y="857250"/>
            <a:ext cx="3086100" cy="2314575"/>
          </a:xfrm>
        </p:spPr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015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>
          <a:xfrm>
            <a:off x="4552950" y="857250"/>
            <a:ext cx="3086100" cy="2314575"/>
          </a:xfrm>
        </p:spPr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191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>
          <a:xfrm>
            <a:off x="4552950" y="857250"/>
            <a:ext cx="3086100" cy="2314575"/>
          </a:xfrm>
        </p:spPr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810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>
          <a:xfrm>
            <a:off x="4552950" y="857250"/>
            <a:ext cx="3086100" cy="2314575"/>
          </a:xfrm>
        </p:spPr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353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>
          <a:xfrm>
            <a:off x="4552950" y="857250"/>
            <a:ext cx="3086100" cy="2314575"/>
          </a:xfrm>
        </p:spPr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571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034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1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59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3122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226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86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71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9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76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Combination"/>
          <p:cNvGrpSpPr>
            <a:grpSpLocks/>
          </p:cNvGrpSpPr>
          <p:nvPr/>
        </p:nvGrpSpPr>
        <p:grpSpPr>
          <a:xfrm>
            <a:off x="0" y="-8466"/>
            <a:ext cx="9144000" cy="6866467"/>
            <a:chOff x="0" y="-8466"/>
            <a:chExt cx="9144000" cy="6866467"/>
          </a:xfrm>
        </p:grpSpPr>
        <p:sp>
          <p:nvSpPr>
            <p:cNvPr id="29" name="Straight line"/>
            <p:cNvSpPr>
              <a:spLocks/>
            </p:cNvSpPr>
            <p:nvPr/>
          </p:nvSpPr>
          <p:spPr>
            <a:xfrm>
              <a:off x="7028259" y="0"/>
              <a:ext cx="914400" cy="6857999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0" name="Straight line"/>
            <p:cNvSpPr>
              <a:spLocks/>
            </p:cNvSpPr>
            <p:nvPr/>
          </p:nvSpPr>
          <p:spPr>
            <a:xfrm flipH="1">
              <a:off x="5568951" y="3681413"/>
              <a:ext cx="3572668" cy="3176586"/>
            </a:xfrm>
            <a:prstGeom prst="line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>
              <a:off x="6886107" y="-8466"/>
              <a:ext cx="2255512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2" name="曲线"/>
            <p:cNvSpPr>
              <a:spLocks/>
            </p:cNvSpPr>
            <p:nvPr/>
          </p:nvSpPr>
          <p:spPr>
            <a:xfrm>
              <a:off x="7202581" y="-8466"/>
              <a:ext cx="194141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3" name="Isosceles triangle"/>
            <p:cNvSpPr>
              <a:spLocks/>
            </p:cNvSpPr>
            <p:nvPr/>
          </p:nvSpPr>
          <p:spPr>
            <a:xfrm>
              <a:off x="6699250" y="3048001"/>
              <a:ext cx="2444750" cy="3809999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4" name="曲线"/>
            <p:cNvSpPr>
              <a:spLocks/>
            </p:cNvSpPr>
            <p:nvPr/>
          </p:nvSpPr>
          <p:spPr>
            <a:xfrm>
              <a:off x="7000875" y="-8466"/>
              <a:ext cx="214074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5" name="曲线"/>
            <p:cNvSpPr>
              <a:spLocks/>
            </p:cNvSpPr>
            <p:nvPr/>
          </p:nvSpPr>
          <p:spPr>
            <a:xfrm>
              <a:off x="8174047" y="-8466"/>
              <a:ext cx="967570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6" name="曲线"/>
            <p:cNvSpPr>
              <a:spLocks/>
            </p:cNvSpPr>
            <p:nvPr/>
          </p:nvSpPr>
          <p:spPr>
            <a:xfrm>
              <a:off x="8204249" y="-8466"/>
              <a:ext cx="93736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7" name="Isosceles triangle"/>
            <p:cNvSpPr>
              <a:spLocks/>
            </p:cNvSpPr>
            <p:nvPr/>
          </p:nvSpPr>
          <p:spPr>
            <a:xfrm>
              <a:off x="7778749" y="3589868"/>
              <a:ext cx="136286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8" name="Isosceles triangle"/>
            <p:cNvSpPr>
              <a:spLocks/>
            </p:cNvSpPr>
            <p:nvPr/>
          </p:nvSpPr>
          <p:spPr>
            <a:xfrm>
              <a:off x="0" y="4013201"/>
              <a:ext cx="336549" cy="2844799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24" name="Text box"/>
          <p:cNvSpPr>
            <a:spLocks noGrp="1"/>
          </p:cNvSpPr>
          <p:nvPr>
            <p:ph type="title"/>
          </p:nvPr>
        </p:nvSpPr>
        <p:spPr>
          <a:xfrm>
            <a:off x="2396681" y="2067305"/>
            <a:ext cx="4350638" cy="518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2400" b="0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25" name="Text box"/>
          <p:cNvSpPr>
            <a:spLocks noGrp="1"/>
          </p:cNvSpPr>
          <p:nvPr>
            <p:ph type="body" idx="4"/>
          </p:nvPr>
        </p:nvSpPr>
        <p:spPr>
          <a:xfrm>
            <a:off x="1371600" y="3840480"/>
            <a:ext cx="6400800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Text box"/>
          <p:cNvSpPr>
            <a:spLocks noGrp="1"/>
          </p:cNvSpPr>
          <p:nvPr>
            <p:ph type="ftr" idx="5"/>
          </p:nvPr>
        </p:nvSpPr>
        <p:spPr>
          <a:xfrm>
            <a:off x="507999" y="6041363"/>
            <a:ext cx="472320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algn="ctr"/>
            <a:endParaRPr lang="zh-CN" altLang="en-US" sz="675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27" name="Text box"/>
          <p:cNvSpPr>
            <a:spLocks noGrp="1"/>
          </p:cNvSpPr>
          <p:nvPr>
            <p:ph type="dt" idx="6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algn="l"/>
            <a:r>
              <a:rPr lang="en-US" altLang="zh-CN" sz="675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Date/Time</a:t>
            </a:r>
            <a:endParaRPr lang="zh-CN" altLang="en-US" sz="675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28" name="Text box"/>
          <p:cNvSpPr>
            <a:spLocks noGrp="1"/>
          </p:cNvSpPr>
          <p:nvPr>
            <p:ph type="sldNum" idx="7"/>
          </p:nvPr>
        </p:nvSpPr>
        <p:spPr>
          <a:xfrm>
            <a:off x="6442998" y="6041363"/>
            <a:ext cx="512503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28575" indent="0" algn="r">
              <a:lnSpc>
                <a:spcPct val="100000"/>
              </a:lnSpc>
              <a:spcBef>
                <a:spcPts val="41"/>
              </a:spcBef>
            </a:pPr>
            <a:fld id="{CAD2D6BD-DE1B-4B5F-8B41-2702339687B9}" type="slidenum">
              <a:rPr lang="en-US" altLang="zh-CN" sz="825" b="0" i="0" u="none" strike="noStrike" kern="1200" cap="none" spc="8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825" b="0" i="0" spc="8">
              <a:solidFill>
                <a:srgbClr val="2D936B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426372"/>
      </p:ext>
    </p:extLst>
  </p:cSld>
  <p:clrMapOvr>
    <a:masterClrMapping/>
  </p:clrMapOvr>
  <p:hf sldNum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Combination"/>
          <p:cNvGrpSpPr>
            <a:grpSpLocks/>
          </p:cNvGrpSpPr>
          <p:nvPr/>
        </p:nvGrpSpPr>
        <p:grpSpPr>
          <a:xfrm>
            <a:off x="0" y="-8466"/>
            <a:ext cx="9144000" cy="6866467"/>
            <a:chOff x="0" y="-8466"/>
            <a:chExt cx="9144000" cy="6866467"/>
          </a:xfrm>
        </p:grpSpPr>
        <p:sp>
          <p:nvSpPr>
            <p:cNvPr id="56" name="Straight line"/>
            <p:cNvSpPr>
              <a:spLocks/>
            </p:cNvSpPr>
            <p:nvPr/>
          </p:nvSpPr>
          <p:spPr>
            <a:xfrm>
              <a:off x="7028259" y="0"/>
              <a:ext cx="914400" cy="6857999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57" name="Straight line"/>
            <p:cNvSpPr>
              <a:spLocks/>
            </p:cNvSpPr>
            <p:nvPr/>
          </p:nvSpPr>
          <p:spPr>
            <a:xfrm flipH="1">
              <a:off x="5568951" y="3681413"/>
              <a:ext cx="3572668" cy="3176586"/>
            </a:xfrm>
            <a:prstGeom prst="line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58" name="曲线"/>
            <p:cNvSpPr>
              <a:spLocks/>
            </p:cNvSpPr>
            <p:nvPr/>
          </p:nvSpPr>
          <p:spPr>
            <a:xfrm>
              <a:off x="6886107" y="-8466"/>
              <a:ext cx="2255512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9" name="曲线"/>
            <p:cNvSpPr>
              <a:spLocks/>
            </p:cNvSpPr>
            <p:nvPr/>
          </p:nvSpPr>
          <p:spPr>
            <a:xfrm>
              <a:off x="7202581" y="-8466"/>
              <a:ext cx="194141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0" name="Isosceles triangle"/>
            <p:cNvSpPr>
              <a:spLocks/>
            </p:cNvSpPr>
            <p:nvPr/>
          </p:nvSpPr>
          <p:spPr>
            <a:xfrm>
              <a:off x="6699250" y="3048001"/>
              <a:ext cx="2444750" cy="3809999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1" name="曲线"/>
            <p:cNvSpPr>
              <a:spLocks/>
            </p:cNvSpPr>
            <p:nvPr/>
          </p:nvSpPr>
          <p:spPr>
            <a:xfrm>
              <a:off x="7000875" y="-8466"/>
              <a:ext cx="214074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2" name="曲线"/>
            <p:cNvSpPr>
              <a:spLocks/>
            </p:cNvSpPr>
            <p:nvPr/>
          </p:nvSpPr>
          <p:spPr>
            <a:xfrm>
              <a:off x="8174047" y="-8466"/>
              <a:ext cx="967570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3" name="曲线"/>
            <p:cNvSpPr>
              <a:spLocks/>
            </p:cNvSpPr>
            <p:nvPr/>
          </p:nvSpPr>
          <p:spPr>
            <a:xfrm>
              <a:off x="8204249" y="-8466"/>
              <a:ext cx="93736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4" name="Isosceles triangle"/>
            <p:cNvSpPr>
              <a:spLocks/>
            </p:cNvSpPr>
            <p:nvPr/>
          </p:nvSpPr>
          <p:spPr>
            <a:xfrm>
              <a:off x="7778749" y="3589868"/>
              <a:ext cx="136286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5" name="Isosceles triangle"/>
            <p:cNvSpPr>
              <a:spLocks/>
            </p:cNvSpPr>
            <p:nvPr/>
          </p:nvSpPr>
          <p:spPr>
            <a:xfrm>
              <a:off x="0" y="4013201"/>
              <a:ext cx="336549" cy="2844799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52" name="Text box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53" name="Text box"/>
          <p:cNvSpPr>
            <a:spLocks noGrp="1"/>
          </p:cNvSpPr>
          <p:nvPr>
            <p:ph type="dt" idx="10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r>
              <a:rPr lang="en-US" altLang="zh-CN" sz="675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Date/Time</a:t>
            </a:r>
            <a:endParaRPr lang="zh-CN" altLang="en-US" sz="675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4" name="Text box"/>
          <p:cNvSpPr>
            <a:spLocks noGrp="1"/>
          </p:cNvSpPr>
          <p:nvPr>
            <p:ph type="ftr"/>
          </p:nvPr>
        </p:nvSpPr>
        <p:spPr>
          <a:xfrm>
            <a:off x="507999" y="6041363"/>
            <a:ext cx="472320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675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5" name="Text box"/>
          <p:cNvSpPr>
            <a:spLocks noGrp="1"/>
          </p:cNvSpPr>
          <p:nvPr>
            <p:ph type="sldNum"/>
          </p:nvPr>
        </p:nvSpPr>
        <p:spPr>
          <a:xfrm>
            <a:off x="6442998" y="6041363"/>
            <a:ext cx="512503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675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675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572995"/>
      </p:ext>
    </p:extLst>
  </p:cSld>
  <p:clrMapOvr>
    <a:masterClrMapping/>
  </p:clrMapOvr>
  <p:hf sldNu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0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7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70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13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4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77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4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3.jp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3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9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9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9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8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9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9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9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9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9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9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曲线"/>
          <p:cNvSpPr>
            <a:spLocks/>
          </p:cNvSpPr>
          <p:nvPr/>
        </p:nvSpPr>
        <p:spPr>
          <a:xfrm>
            <a:off x="1138263" y="2187094"/>
            <a:ext cx="623988" cy="345107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44" name="曲线"/>
          <p:cNvSpPr>
            <a:spLocks/>
          </p:cNvSpPr>
          <p:nvPr/>
        </p:nvSpPr>
        <p:spPr>
          <a:xfrm rot="5400000">
            <a:off x="2849242" y="4961680"/>
            <a:ext cx="1178768" cy="1225211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45" name="Text box"/>
          <p:cNvSpPr>
            <a:spLocks noGrp="1"/>
          </p:cNvSpPr>
          <p:nvPr>
            <p:ph type="title"/>
          </p:nvPr>
        </p:nvSpPr>
        <p:spPr>
          <a:xfrm>
            <a:off x="171464" y="1795909"/>
            <a:ext cx="5722144" cy="73628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383" rIns="0" bIns="0" anchor="t" anchorCtr="0">
            <a:prstTxWarp prst="textNoShape">
              <a:avLst/>
            </a:prstTxWarp>
            <a:spAutoFit/>
          </a:bodyPr>
          <a:lstStyle/>
          <a:p>
            <a:pPr marL="2410206" indent="0" algn="l">
              <a:lnSpc>
                <a:spcPct val="100000"/>
              </a:lnSpc>
              <a:spcBef>
                <a:spcPts val="98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charset="0"/>
                <a:cs typeface="Times New Roman" pitchFamily="18" charset="0"/>
              </a:rPr>
              <a:t>Digital Portfolio </a:t>
            </a:r>
            <a:br>
              <a:rPr lang="zh-CN" altLang="en-US" sz="2400" b="1" i="0" u="none" strike="noStrike" kern="1200" cap="none" spc="0" baseline="0">
                <a:solidFill>
                  <a:srgbClr val="0F0F0F"/>
                </a:solidFill>
                <a:latin typeface="Roboto" pitchFamily="2" charset="0"/>
                <a:ea typeface="方正姚体" charset="0"/>
                <a:cs typeface="Trebuchet MS" charset="0"/>
              </a:rPr>
            </a:br>
            <a:endParaRPr lang="zh-CN" altLang="en-US" sz="2400" b="0" i="0" u="none" strike="noStrike" kern="1200" cap="none" spc="11" baseline="0">
              <a:solidFill>
                <a:schemeClr val="tx1"/>
              </a:solidFill>
              <a:latin typeface="Trebuchet MS" charset="0"/>
              <a:ea typeface="方正姚体" charset="0"/>
              <a:cs typeface="Trebuchet MS" charset="0"/>
            </a:endParaRPr>
          </a:p>
        </p:txBody>
      </p:sp>
      <p:sp>
        <p:nvSpPr>
          <p:cNvPr id="46" name="Rectangle"/>
          <p:cNvSpPr>
            <a:spLocks noGrp="1"/>
          </p:cNvSpPr>
          <p:nvPr>
            <p:ph type="sldNum" idx="7"/>
          </p:nvPr>
        </p:nvSpPr>
        <p:spPr>
          <a:xfrm>
            <a:off x="6442998" y="6164156"/>
            <a:ext cx="512503" cy="11953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5239" rIns="0" bIns="0" anchor="ctr" anchorCtr="0">
            <a:prstTxWarp prst="textNoShape">
              <a:avLst/>
            </a:prstTxWarp>
            <a:spAutoFit/>
          </a:bodyPr>
          <a:lstStyle/>
          <a:p>
            <a:pPr marL="28575" indent="0" algn="r">
              <a:lnSpc>
                <a:spcPct val="100000"/>
              </a:lnSpc>
              <a:spcBef>
                <a:spcPts val="41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825" b="0" i="0" u="none" strike="noStrike" kern="1200" cap="none" spc="8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</a:t>
            </a:fld>
            <a:endParaRPr lang="zh-CN" altLang="en-US" sz="825" b="0" i="0" u="none" strike="noStrike" kern="1200" cap="none" spc="8" baseline="0">
              <a:solidFill>
                <a:srgbClr val="2D936B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grpSp>
        <p:nvGrpSpPr>
          <p:cNvPr id="42" name="Combination"/>
          <p:cNvGrpSpPr>
            <a:grpSpLocks/>
          </p:cNvGrpSpPr>
          <p:nvPr/>
        </p:nvGrpSpPr>
        <p:grpSpPr>
          <a:xfrm>
            <a:off x="171464" y="1424440"/>
            <a:ext cx="1139414" cy="1269683"/>
            <a:chOff x="171464" y="1424440"/>
            <a:chExt cx="1139414" cy="1269683"/>
          </a:xfrm>
        </p:grpSpPr>
        <p:sp>
          <p:nvSpPr>
            <p:cNvPr id="40" name="曲线"/>
            <p:cNvSpPr>
              <a:spLocks/>
            </p:cNvSpPr>
            <p:nvPr/>
          </p:nvSpPr>
          <p:spPr>
            <a:xfrm>
              <a:off x="171464" y="1687445"/>
              <a:ext cx="803193" cy="100667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41" name="曲线"/>
            <p:cNvSpPr>
              <a:spLocks/>
            </p:cNvSpPr>
            <p:nvPr/>
          </p:nvSpPr>
          <p:spPr>
            <a:xfrm>
              <a:off x="887490" y="1424440"/>
              <a:ext cx="423388" cy="53508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48" name="Rectangle"/>
          <p:cNvSpPr>
            <a:spLocks/>
          </p:cNvSpPr>
          <p:nvPr/>
        </p:nvSpPr>
        <p:spPr>
          <a:xfrm>
            <a:off x="1142991" y="3028806"/>
            <a:ext cx="6457949" cy="1454244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</a:ln>
        </p:spPr>
        <p:txBody>
          <a:bodyPr vert="horz" wrap="square" lIns="68580" tIns="34290" rIns="68580" bIns="3429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STUDENT NAME</a:t>
            </a:r>
            <a:r>
              <a:rPr lang="en-GB" altLang="zh-CN" dirty="0">
                <a:latin typeface="Trebuchet MS" charset="0"/>
                <a:ea typeface="华文新魏" charset="0"/>
                <a:cs typeface="Trebuchet MS" charset="0"/>
              </a:rPr>
              <a:t>:  Justin raj. D</a:t>
            </a:r>
            <a:endParaRPr lang="en-US" altLang="zh-CN" sz="1800" b="0" i="0" u="none" strike="noStrike" kern="1200" cap="none" spc="0" baseline="0" dirty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REGISTER NO AND NMID:asunm163u24cs1</a:t>
            </a:r>
            <a:r>
              <a:rPr lang="en-GB" altLang="zh-CN" dirty="0">
                <a:latin typeface="Trebuchet MS" charset="0"/>
                <a:ea typeface="华文新魏" charset="0"/>
                <a:cs typeface="Trebuchet MS" charset="0"/>
              </a:rPr>
              <a:t>08</a:t>
            </a:r>
            <a:endParaRPr lang="en-US" altLang="zh-CN" sz="1800" b="0" i="0" u="none" strike="noStrike" kern="1200" cap="none" spc="0" baseline="0" dirty="0">
              <a:solidFill>
                <a:schemeClr val="tx1"/>
              </a:solidFill>
              <a:latin typeface="Trebuchet MS" charset="0"/>
              <a:ea typeface="华文新魏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DEPARTMENT: BSC COMPUTER SCIENCE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COLLEGE: HINDUSTAN ARTS AND SCIENCE PADUR CHENNAI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    </a:t>
            </a:r>
            <a:endParaRPr lang="zh-CN" altLang="en-US" sz="1800" b="0" i="0" u="none" strike="noStrike" kern="1200" cap="none" spc="0" baseline="0" dirty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04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 box"/>
          <p:cNvSpPr>
            <a:spLocks noGrp="1"/>
          </p:cNvSpPr>
          <p:nvPr>
            <p:ph type="title"/>
          </p:nvPr>
        </p:nvSpPr>
        <p:spPr>
          <a:xfrm>
            <a:off x="222255" y="790572"/>
            <a:ext cx="7175926" cy="72385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FEATURES AND FUNCTIONALITY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49" name="Rectangle" descr="1. Interactive project showcase with images and descriptions.&#10;&#10;&#10;2. Downloadable resume/CV option.&#10;&#10;&#10;3. Contact form with email integration.&#10;&#10;&#10;4. Search/filter feature for projects.&#10;&#10;&#10;5. Social media and LinkedIn/GitHub integration.&#10;&#10;&#10;"/>
          <p:cNvSpPr>
            <a:spLocks/>
          </p:cNvSpPr>
          <p:nvPr/>
        </p:nvSpPr>
        <p:spPr>
          <a:xfrm>
            <a:off x="1522478" y="2567476"/>
            <a:ext cx="4575480" cy="26060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1.Interactive project showcase with images and descriptions.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2. Downloadable resume/CV option.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3. Contact form with email integration.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4. Search/filter feature for projects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5. Social media and LinkedIn/GitHub integration.</a:t>
            </a:r>
            <a:endParaRPr lang="zh-CN" altLang="en-US" sz="21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733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"/>
          <p:cNvSpPr>
            <a:spLocks/>
          </p:cNvSpPr>
          <p:nvPr/>
        </p:nvSpPr>
        <p:spPr>
          <a:xfrm>
            <a:off x="564357" y="5721778"/>
            <a:ext cx="1330166" cy="12141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25" b="0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3/21/202</a:t>
            </a:r>
            <a:r>
              <a:rPr lang="en-US" altLang="zh-CN" sz="825" b="0" i="0" u="none" strike="noStrike" kern="1200" cap="none" spc="8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lang="en-US" altLang="zh-CN" sz="825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825" b="0" i="0" u="none" strike="noStrike" kern="1200" cap="none" spc="98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825" b="1" i="0" u="none" strike="noStrike" kern="1200" cap="none" spc="38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lang="en-US" altLang="zh-CN" sz="825" b="1" i="0" u="none" strike="noStrike" kern="1200" cap="none" spc="11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nnu</a:t>
            </a:r>
            <a:r>
              <a:rPr lang="en-US" altLang="zh-CN" sz="825" b="1" i="0" u="none" strike="noStrike" kern="1200" cap="none" spc="8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al</a:t>
            </a:r>
            <a:r>
              <a:rPr lang="en-US" altLang="zh-CN" sz="825" b="1" i="0" u="none" strike="noStrike" kern="1200" cap="none" spc="-10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825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lang="en-US" altLang="zh-CN" sz="825" b="1" i="0" u="none" strike="noStrike" kern="1200" cap="none" spc="26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825" b="1" i="0" u="none" strike="noStrike" kern="1200" cap="none" spc="68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lang="en-US" altLang="zh-CN" sz="825" b="1" i="0" u="none" strike="noStrike" kern="1200" cap="none" spc="-26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lang="en-US" altLang="zh-CN" sz="825" b="1" i="0" u="none" strike="noStrike" kern="1200" cap="none" spc="26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825" b="1" i="0" u="none" strike="noStrike" kern="1200" cap="none" spc="11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endParaRPr lang="zh-CN" altLang="en-US" sz="825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51" name="曲线"/>
          <p:cNvSpPr>
            <a:spLocks/>
          </p:cNvSpPr>
          <p:nvPr/>
        </p:nvSpPr>
        <p:spPr>
          <a:xfrm>
            <a:off x="7015163" y="4879181"/>
            <a:ext cx="342900" cy="3429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52" name="曲线"/>
          <p:cNvSpPr>
            <a:spLocks/>
          </p:cNvSpPr>
          <p:nvPr/>
        </p:nvSpPr>
        <p:spPr>
          <a:xfrm>
            <a:off x="5022057" y="2128837"/>
            <a:ext cx="235744" cy="24288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53" name="曲线"/>
          <p:cNvSpPr>
            <a:spLocks/>
          </p:cNvSpPr>
          <p:nvPr/>
        </p:nvSpPr>
        <p:spPr>
          <a:xfrm>
            <a:off x="7015163" y="5279231"/>
            <a:ext cx="135730" cy="13573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55" name="Text box"/>
          <p:cNvSpPr>
            <a:spLocks noGrp="1"/>
          </p:cNvSpPr>
          <p:nvPr>
            <p:ph type="title"/>
          </p:nvPr>
        </p:nvSpPr>
        <p:spPr>
          <a:xfrm>
            <a:off x="554832" y="1348454"/>
            <a:ext cx="6360318" cy="50302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383" rIns="0" bIns="0" anchor="t" anchorCtr="0">
            <a:prstTxWarp prst="textNoShape">
              <a:avLst/>
            </a:prstTxWarp>
            <a:spAutoFit/>
          </a:bodyPr>
          <a:lstStyle/>
          <a:p>
            <a:pPr marL="9525" indent="0" algn="l">
              <a:lnSpc>
                <a:spcPct val="100000"/>
              </a:lnSpc>
              <a:spcBef>
                <a:spcPts val="98"/>
              </a:spcBef>
              <a:spcAft>
                <a:spcPts val="0"/>
              </a:spcAft>
              <a:buNone/>
            </a:pPr>
            <a:r>
              <a:rPr lang="en-US" altLang="zh-CN" sz="3188" b="0" i="0" u="none" strike="noStrike" kern="1200" cap="none" spc="11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RESULTS AND SCREENSHOTS</a:t>
            </a:r>
            <a:endParaRPr lang="zh-CN" altLang="en-US" sz="3188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56" name="Rectangle"/>
          <p:cNvSpPr>
            <a:spLocks/>
          </p:cNvSpPr>
          <p:nvPr/>
        </p:nvSpPr>
        <p:spPr>
          <a:xfrm>
            <a:off x="8457914" y="5712253"/>
            <a:ext cx="171450" cy="1195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5239" rIns="0" bIns="0" anchor="t" anchorCtr="0">
            <a:prstTxWarp prst="textNoShape">
              <a:avLst/>
            </a:prstTxWarp>
            <a:spAutoFit/>
          </a:bodyPr>
          <a:lstStyle/>
          <a:p>
            <a:pPr marL="28575" indent="0" algn="l">
              <a:lnSpc>
                <a:spcPct val="100000"/>
              </a:lnSpc>
              <a:spcBef>
                <a:spcPts val="41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825" b="0" i="0" u="none" strike="noStrike" kern="1200" cap="none" spc="8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11</a:t>
            </a:fld>
            <a:endParaRPr lang="zh-CN" altLang="en-US" sz="825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57" name="Rectangle"/>
          <p:cNvSpPr>
            <a:spLocks/>
          </p:cNvSpPr>
          <p:nvPr/>
        </p:nvSpPr>
        <p:spPr>
          <a:xfrm>
            <a:off x="2057400" y="2623278"/>
            <a:ext cx="6400514" cy="7200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1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1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</p:txBody>
      </p:sp>
      <p:sp>
        <p:nvSpPr>
          <p:cNvPr id="158" name="Rectangle"/>
          <p:cNvSpPr>
            <a:spLocks/>
          </p:cNvSpPr>
          <p:nvPr/>
        </p:nvSpPr>
        <p:spPr>
          <a:xfrm>
            <a:off x="1837215" y="2563323"/>
            <a:ext cx="4578228" cy="32346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257175" indent="-2571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Fully functional portfolio website/app.</a:t>
            </a:r>
          </a:p>
          <a:p>
            <a:pPr marL="257175" indent="-2571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Demonstrates technical and design skills.</a:t>
            </a:r>
          </a:p>
          <a:p>
            <a:pPr marL="257175" indent="-2571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Improved professional visibility for the user.</a:t>
            </a:r>
          </a:p>
          <a:p>
            <a:pPr marL="257175" indent="-2571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Screenshots of working modules/pages included.</a:t>
            </a:r>
          </a:p>
          <a:p>
            <a:pPr marL="257175" indent="-2571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Positive feedback from users and recruiters.</a:t>
            </a:r>
            <a:endParaRPr lang="zh-CN" altLang="en-US" sz="21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548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曲线"/>
          <p:cNvSpPr>
            <a:spLocks/>
          </p:cNvSpPr>
          <p:nvPr/>
        </p:nvSpPr>
        <p:spPr>
          <a:xfrm>
            <a:off x="7015163" y="4879181"/>
            <a:ext cx="342900" cy="3429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10800000" flipH="1">
            <a:off x="5421566" y="1620593"/>
            <a:ext cx="453124" cy="47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61" name="曲线"/>
          <p:cNvSpPr>
            <a:spLocks/>
          </p:cNvSpPr>
          <p:nvPr/>
        </p:nvSpPr>
        <p:spPr>
          <a:xfrm>
            <a:off x="7015163" y="5279231"/>
            <a:ext cx="135730" cy="13573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63" name="Text box"/>
          <p:cNvSpPr>
            <a:spLocks noGrp="1"/>
          </p:cNvSpPr>
          <p:nvPr>
            <p:ph type="title"/>
          </p:nvPr>
        </p:nvSpPr>
        <p:spPr>
          <a:xfrm>
            <a:off x="566499" y="1146333"/>
            <a:ext cx="3434000" cy="55292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0001" rIns="0" bIns="0" anchor="t" anchorCtr="0">
            <a:prstTxWarp prst="textNoShape">
              <a:avLst/>
            </a:prstTxWarp>
            <a:spAutoFit/>
          </a:bodyPr>
          <a:lstStyle/>
          <a:p>
            <a:pPr marL="9525" indent="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CONCLUSION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64" name="Rectangle"/>
          <p:cNvSpPr>
            <a:spLocks/>
          </p:cNvSpPr>
          <p:nvPr/>
        </p:nvSpPr>
        <p:spPr>
          <a:xfrm>
            <a:off x="8457914" y="5712253"/>
            <a:ext cx="171450" cy="1195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5239" rIns="0" bIns="0" anchor="t" anchorCtr="0">
            <a:prstTxWarp prst="textNoShape">
              <a:avLst/>
            </a:prstTxWarp>
            <a:spAutoFit/>
          </a:bodyPr>
          <a:lstStyle/>
          <a:p>
            <a:pPr marL="28575" indent="0" algn="l">
              <a:lnSpc>
                <a:spcPct val="100000"/>
              </a:lnSpc>
              <a:spcBef>
                <a:spcPts val="41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825" b="0" i="0" u="none" strike="noStrike" kern="1200" cap="none" spc="8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12</a:t>
            </a:fld>
            <a:endParaRPr lang="zh-CN" altLang="en-US" sz="825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65" name="Rectangle"/>
          <p:cNvSpPr>
            <a:spLocks/>
          </p:cNvSpPr>
          <p:nvPr/>
        </p:nvSpPr>
        <p:spPr>
          <a:xfrm>
            <a:off x="447930" y="2058691"/>
            <a:ext cx="4578228" cy="323468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257175" indent="-2571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Project successfully addressed the initial problem</a:t>
            </a:r>
          </a:p>
          <a:p>
            <a:pPr marL="257175" indent="-2571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Showcased a professional and modern portfolio solution.</a:t>
            </a:r>
          </a:p>
          <a:p>
            <a:pPr marL="257175" indent="-2571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Enhanced technical, design, and presentation skills.</a:t>
            </a:r>
          </a:p>
          <a:p>
            <a:pPr marL="257175" indent="-2571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Identified areas for future improvement and scalability.</a:t>
            </a:r>
          </a:p>
          <a:p>
            <a:pPr marL="257175" indent="-2571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Demonstrated readiness for professional opportunities.</a:t>
            </a:r>
            <a:endParaRPr lang="zh-CN" altLang="en-US" sz="21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81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曲线"/>
          <p:cNvSpPr>
            <a:spLocks/>
          </p:cNvSpPr>
          <p:nvPr/>
        </p:nvSpPr>
        <p:spPr>
          <a:xfrm>
            <a:off x="1" y="3864769"/>
            <a:ext cx="335756" cy="2135981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599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9" name="曲线"/>
          <p:cNvSpPr>
            <a:spLocks/>
          </p:cNvSpPr>
          <p:nvPr/>
        </p:nvSpPr>
        <p:spPr>
          <a:xfrm>
            <a:off x="7015163" y="4879181"/>
            <a:ext cx="342900" cy="3429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168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sp>
        <p:nvSpPr>
          <p:cNvPr id="81" name="曲线"/>
          <p:cNvSpPr>
            <a:spLocks/>
          </p:cNvSpPr>
          <p:nvPr/>
        </p:nvSpPr>
        <p:spPr>
          <a:xfrm>
            <a:off x="7015163" y="5279231"/>
            <a:ext cx="135730" cy="13573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82" name="Text box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383" rIns="0" bIns="0" anchor="t" anchorCtr="0">
            <a:prstTxWarp prst="textNoShape">
              <a:avLst/>
            </a:prstTxWarp>
            <a:spAutoFit/>
          </a:bodyPr>
          <a:lstStyle/>
          <a:p>
            <a:pPr marL="9525" indent="0" algn="l">
              <a:lnSpc>
                <a:spcPct val="100000"/>
              </a:lnSpc>
              <a:spcBef>
                <a:spcPts val="98"/>
              </a:spcBef>
              <a:spcAft>
                <a:spcPts val="0"/>
              </a:spcAft>
              <a:buNone/>
            </a:pPr>
            <a:r>
              <a:rPr lang="en-US" altLang="zh-CN" sz="3188" b="0" i="0" u="none" strike="noStrike" kern="1200" cap="none" spc="4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PROJECT</a:t>
            </a:r>
            <a:r>
              <a:rPr lang="en-US" altLang="zh-CN" sz="3188" b="0" i="0" u="none" strike="noStrike" kern="1200" cap="none" spc="-64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188" b="0" i="0" u="none" strike="noStrike" kern="1200" cap="none" spc="19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TITLE</a:t>
            </a:r>
            <a:endParaRPr lang="zh-CN" altLang="en-US" sz="3188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13A15-3295-1042-AEF4-755296EF1F73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750093" y="3104913"/>
            <a:ext cx="6400800" cy="1774268"/>
          </a:xfrm>
        </p:spPr>
        <p:txBody>
          <a:bodyPr/>
          <a:lstStyle/>
          <a:p>
            <a:r>
              <a:rPr lang="en-GB" sz="4400" b="1" dirty="0"/>
              <a:t>Student portfolio </a:t>
            </a:r>
          </a:p>
          <a:p>
            <a:endParaRPr lang="en-US" sz="4400" b="1" dirty="0"/>
          </a:p>
        </p:txBody>
      </p:sp>
      <p:sp>
        <p:nvSpPr>
          <p:cNvPr id="83" name="Rectangle"/>
          <p:cNvSpPr>
            <a:spLocks noGrp="1"/>
          </p:cNvSpPr>
          <p:nvPr>
            <p:ph type="sldNum" idx="7"/>
          </p:nvPr>
        </p:nvSpPr>
        <p:spPr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5239" rIns="0" bIns="0" anchor="ctr" anchorCtr="0">
            <a:prstTxWarp prst="textNoShape">
              <a:avLst/>
            </a:prstTxWarp>
            <a:spAutoFit/>
          </a:bodyPr>
          <a:lstStyle/>
          <a:p>
            <a:pPr marL="28575" indent="0" algn="r">
              <a:lnSpc>
                <a:spcPct val="100000"/>
              </a:lnSpc>
              <a:spcBef>
                <a:spcPts val="41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675" b="0" i="0" u="none" strike="noStrike" kern="1200" cap="none" spc="8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2</a:t>
            </a:fld>
            <a:endParaRPr lang="zh-CN" altLang="en-US" sz="675" b="0" i="0" u="none" strike="noStrike" kern="1200" cap="none" spc="8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18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曲线"/>
          <p:cNvSpPr>
            <a:spLocks/>
          </p:cNvSpPr>
          <p:nvPr/>
        </p:nvSpPr>
        <p:spPr>
          <a:xfrm>
            <a:off x="1" y="3864769"/>
            <a:ext cx="335756" cy="2135981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599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6" name="Rectangle"/>
          <p:cNvSpPr>
            <a:spLocks/>
          </p:cNvSpPr>
          <p:nvPr/>
        </p:nvSpPr>
        <p:spPr>
          <a:xfrm>
            <a:off x="564357" y="5721778"/>
            <a:ext cx="1330166" cy="12141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25" b="0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3/21/202</a:t>
            </a:r>
            <a:r>
              <a:rPr lang="en-US" altLang="zh-CN" sz="825" b="0" i="0" u="none" strike="noStrike" kern="1200" cap="none" spc="8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lang="en-US" altLang="zh-CN" sz="825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825" b="0" i="0" u="none" strike="noStrike" kern="1200" cap="none" spc="98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825" b="1" i="0" u="none" strike="noStrike" kern="1200" cap="none" spc="38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lang="en-US" altLang="zh-CN" sz="825" b="1" i="0" u="none" strike="noStrike" kern="1200" cap="none" spc="11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nnu</a:t>
            </a:r>
            <a:r>
              <a:rPr lang="en-US" altLang="zh-CN" sz="825" b="1" i="0" u="none" strike="noStrike" kern="1200" cap="none" spc="8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al</a:t>
            </a:r>
            <a:r>
              <a:rPr lang="en-US" altLang="zh-CN" sz="825" b="1" i="0" u="none" strike="noStrike" kern="1200" cap="none" spc="-10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825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lang="en-US" altLang="zh-CN" sz="825" b="1" i="0" u="none" strike="noStrike" kern="1200" cap="none" spc="26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825" b="1" i="0" u="none" strike="noStrike" kern="1200" cap="none" spc="68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lang="en-US" altLang="zh-CN" sz="825" b="1" i="0" u="none" strike="noStrike" kern="1200" cap="none" spc="-26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lang="en-US" altLang="zh-CN" sz="825" b="1" i="0" u="none" strike="noStrike" kern="1200" cap="none" spc="26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825" b="1" i="0" u="none" strike="noStrike" kern="1200" cap="none" spc="11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endParaRPr lang="zh-CN" altLang="en-US" sz="825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98" name="曲线"/>
          <p:cNvSpPr>
            <a:spLocks/>
          </p:cNvSpPr>
          <p:nvPr/>
        </p:nvSpPr>
        <p:spPr>
          <a:xfrm>
            <a:off x="8258175" y="5064919"/>
            <a:ext cx="485775" cy="4857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799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4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4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60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799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60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799" y="0"/>
                </a:lnTo>
                <a:close/>
              </a:path>
            </a:pathLst>
          </a:custGeom>
          <a:solidFill>
            <a:srgbClr val="B7D92B"/>
          </a:solidFill>
          <a:ln cap="flat" cmpd="sng">
            <a:noFill/>
            <a:prstDash val="solid"/>
            <a:miter/>
          </a:ln>
        </p:spPr>
      </p:sp>
      <p:pic>
        <p:nvPicPr>
          <p:cNvPr id="99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15287" y="5457825"/>
            <a:ext cx="185738" cy="1857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3" name="Text box"/>
          <p:cNvSpPr>
            <a:spLocks noGrp="1"/>
          </p:cNvSpPr>
          <p:nvPr>
            <p:ph type="title"/>
          </p:nvPr>
        </p:nvSpPr>
        <p:spPr>
          <a:xfrm>
            <a:off x="554831" y="1191291"/>
            <a:ext cx="2679384" cy="5529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0001" rIns="0" bIns="0" anchor="t" anchorCtr="0">
            <a:prstTxWarp prst="textNoShape">
              <a:avLst/>
            </a:prstTxWarp>
            <a:spAutoFit/>
          </a:bodyPr>
          <a:lstStyle/>
          <a:p>
            <a:pPr marL="9525" indent="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19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3600" b="0" i="0" u="none" strike="noStrike" kern="1200" cap="none" spc="-4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G</a:t>
            </a:r>
            <a:r>
              <a:rPr lang="en-US" altLang="zh-CN" sz="3600" b="0" i="0" u="none" strike="noStrike" kern="1200" cap="none" spc="-26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600" b="0" i="0" u="none" strike="noStrike" kern="1200" cap="none" spc="11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DA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" name="Rectangle"/>
          <p:cNvSpPr>
            <a:spLocks noGrp="1"/>
          </p:cNvSpPr>
          <p:nvPr>
            <p:ph type="sldNum"/>
          </p:nvPr>
        </p:nvSpPr>
        <p:spPr>
          <a:xfrm>
            <a:off x="6442998" y="6168918"/>
            <a:ext cx="512503" cy="110014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5239" rIns="0" bIns="0" anchor="ctr" anchorCtr="0">
            <a:prstTxWarp prst="textNoShape">
              <a:avLst/>
            </a:prstTxWarp>
            <a:spAutoFit/>
          </a:bodyPr>
          <a:lstStyle/>
          <a:p>
            <a:pPr marL="28575" indent="0" algn="r">
              <a:lnSpc>
                <a:spcPct val="100000"/>
              </a:lnSpc>
              <a:spcBef>
                <a:spcPts val="41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675" b="0" i="0" u="none" strike="noStrike" kern="1200" cap="none" spc="8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3</a:t>
            </a:fld>
            <a:endParaRPr lang="zh-CN" altLang="en-US" sz="675" b="0" i="0" u="none" strike="noStrike" kern="1200" cap="none" spc="8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5" name="Rectangle"/>
          <p:cNvSpPr>
            <a:spLocks/>
          </p:cNvSpPr>
          <p:nvPr/>
        </p:nvSpPr>
        <p:spPr>
          <a:xfrm>
            <a:off x="1883332" y="1616966"/>
            <a:ext cx="3771899" cy="35490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1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Problem Statement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Project Overview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End Users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Tools and Technologies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Portfolio design and Layout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Features and Functionality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Results and Screenshots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Github Link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1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0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Combination"/>
          <p:cNvGrpSpPr>
            <a:grpSpLocks/>
          </p:cNvGrpSpPr>
          <p:nvPr/>
        </p:nvGrpSpPr>
        <p:grpSpPr>
          <a:xfrm>
            <a:off x="5993605" y="3057525"/>
            <a:ext cx="2071686" cy="2443163"/>
            <a:chOff x="5993605" y="3057525"/>
            <a:chExt cx="2071686" cy="2443163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>
              <a:off x="7015162" y="4879182"/>
              <a:ext cx="342899" cy="3429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>
              <a:off x="7015162" y="5279231"/>
              <a:ext cx="135731" cy="13573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08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3605" y="3057525"/>
              <a:ext cx="2071686" cy="2443163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flipV="1">
            <a:off x="5022056" y="1760438"/>
            <a:ext cx="410419" cy="368398"/>
          </a:xfrm>
          <a:custGeom>
            <a:avLst/>
            <a:gdLst>
              <a:gd name="T1" fmla="*/ 0 w 21600"/>
              <a:gd name="T2" fmla="*/ -2160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1" name="Text box"/>
          <p:cNvSpPr>
            <a:spLocks noGrp="1"/>
          </p:cNvSpPr>
          <p:nvPr>
            <p:ph type="title"/>
          </p:nvPr>
        </p:nvSpPr>
        <p:spPr>
          <a:xfrm>
            <a:off x="625555" y="1288541"/>
            <a:ext cx="5170426" cy="49815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383" rIns="0" bIns="0" anchor="t" anchorCtr="0">
            <a:prstTxWarp prst="textNoShape">
              <a:avLst/>
            </a:prstTxWarp>
            <a:spAutoFit/>
          </a:bodyPr>
          <a:lstStyle/>
          <a:p>
            <a:pPr marL="9525" indent="0" algn="l">
              <a:lnSpc>
                <a:spcPct val="100000"/>
              </a:lnSpc>
              <a:spcBef>
                <a:spcPts val="98"/>
              </a:spcBef>
              <a:spcAft>
                <a:spcPts val="0"/>
              </a:spcAft>
              <a:buNone/>
              <a:tabLst>
                <a:tab pos="2045970" algn="l"/>
              </a:tabLst>
            </a:pPr>
            <a:r>
              <a:rPr lang="en-US" altLang="zh-CN" sz="3188" b="0" i="0" u="none" strike="noStrike" kern="1200" cap="none" spc="-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3188" b="0" i="0" u="none" strike="noStrike" kern="1200" cap="none" spc="11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ROB</a:t>
            </a:r>
            <a:r>
              <a:rPr lang="en-US" altLang="zh-CN" sz="3188" b="0" i="0" u="none" strike="noStrike" kern="1200" cap="none" spc="41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lang="en-US" altLang="zh-CN" sz="3188" b="0" i="0" u="none" strike="noStrike" kern="1200" cap="none" spc="-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188" b="0" i="0" u="none" strike="noStrike" kern="1200" cap="none" spc="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M</a:t>
            </a:r>
            <a:r>
              <a:rPr lang="en-US" altLang="zh-CN" sz="3188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	</a:t>
            </a:r>
            <a:r>
              <a:rPr lang="en-US" altLang="zh-CN" sz="3188" b="0" i="0" u="none" strike="noStrike" kern="1200" cap="none" spc="8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188" b="0" i="0" u="none" strike="noStrike" kern="1200" cap="none" spc="-278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188" b="0" i="0" u="none" strike="noStrike" kern="1200" cap="none" spc="-281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3188" b="0" i="0" u="none" strike="noStrike" kern="1200" cap="none" spc="11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188" b="0" i="0" u="none" strike="noStrike" kern="1200" cap="none" spc="-8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188" b="0" i="0" u="none" strike="noStrike" kern="1200" cap="none" spc="-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ME</a:t>
            </a:r>
            <a:r>
              <a:rPr lang="en-US" altLang="zh-CN" sz="3188" b="0" i="0" u="none" strike="noStrike" kern="1200" cap="none" spc="8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NT</a:t>
            </a:r>
            <a:endParaRPr lang="zh-CN" altLang="en-US" sz="3188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12" name="Rectangle"/>
          <p:cNvSpPr>
            <a:spLocks noGrp="1"/>
          </p:cNvSpPr>
          <p:nvPr>
            <p:ph type="sldNum"/>
          </p:nvPr>
        </p:nvSpPr>
        <p:spPr>
          <a:xfrm>
            <a:off x="6442998" y="6168918"/>
            <a:ext cx="512503" cy="110014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5239" rIns="0" bIns="0" anchor="ctr" anchorCtr="0">
            <a:prstTxWarp prst="textNoShape">
              <a:avLst/>
            </a:prstTxWarp>
            <a:spAutoFit/>
          </a:bodyPr>
          <a:lstStyle/>
          <a:p>
            <a:pPr marL="28575" indent="0" algn="r">
              <a:lnSpc>
                <a:spcPct val="100000"/>
              </a:lnSpc>
              <a:spcBef>
                <a:spcPts val="41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675" b="0" i="0" u="none" strike="noStrike" kern="1200" cap="none" spc="8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fld>
            <a:endParaRPr lang="zh-CN" altLang="en-US" sz="675" b="0" i="0" u="none" strike="noStrike" kern="1200" cap="none" spc="8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14" name="Rectangle"/>
          <p:cNvSpPr>
            <a:spLocks/>
          </p:cNvSpPr>
          <p:nvPr/>
        </p:nvSpPr>
        <p:spPr>
          <a:xfrm>
            <a:off x="989547" y="2192011"/>
            <a:ext cx="5408405" cy="35490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385699" indent="-3856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Many students and professionals struggle to showcase their skills effectively</a:t>
            </a:r>
          </a:p>
          <a:p>
            <a:pPr marL="385699" indent="-3856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Traditional resumes lack visual appeal and interactivity.</a:t>
            </a:r>
          </a:p>
          <a:p>
            <a:pPr marL="385699" indent="-3856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Recruiters find it hard to evaluate practical skills quickly.</a:t>
            </a:r>
          </a:p>
          <a:p>
            <a:pPr marL="385699" indent="-3856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Lack of a centralized platform to display projects, skills, and achievements.</a:t>
            </a:r>
          </a:p>
          <a:p>
            <a:pPr marL="385699" indent="-3856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Need for a modern, digital portfolio solution to stand out.</a:t>
            </a:r>
            <a:endParaRPr lang="zh-CN" altLang="en-US" sz="21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15" name="Rectangle"/>
          <p:cNvSpPr>
            <a:spLocks/>
          </p:cNvSpPr>
          <p:nvPr/>
        </p:nvSpPr>
        <p:spPr>
          <a:xfrm>
            <a:off x="3892429" y="2747537"/>
            <a:ext cx="1371599" cy="27699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71" name="Regular pentagon"/>
          <p:cNvSpPr>
            <a:spLocks/>
          </p:cNvSpPr>
          <p:nvPr/>
        </p:nvSpPr>
        <p:spPr>
          <a:xfrm>
            <a:off x="5416270" y="2133567"/>
            <a:ext cx="759422" cy="613970"/>
          </a:xfrm>
          <a:prstGeom prst="pentagon">
            <a:avLst/>
          </a:prstGeom>
          <a:solidFill>
            <a:srgbClr val="92D050"/>
          </a:solidFill>
          <a:ln w="12700" cap="flat" cmpd="sng">
            <a:solidFill>
              <a:schemeClr val="tx1"/>
            </a:solidFill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810570662"/>
      </p:ext>
    </p:extLst>
  </p:cSld>
  <p:clrMapOvr>
    <a:masterClrMapping/>
  </p:clrMapOvr>
  <p:transition>
    <p:cover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Combination"/>
          <p:cNvGrpSpPr>
            <a:grpSpLocks/>
          </p:cNvGrpSpPr>
          <p:nvPr/>
        </p:nvGrpSpPr>
        <p:grpSpPr>
          <a:xfrm>
            <a:off x="5874553" y="2852738"/>
            <a:ext cx="2650331" cy="2857499"/>
            <a:chOff x="5874553" y="2852738"/>
            <a:chExt cx="2650331" cy="2857499"/>
          </a:xfrm>
        </p:grpSpPr>
        <p:sp>
          <p:nvSpPr>
            <p:cNvPr id="116" name="曲线"/>
            <p:cNvSpPr>
              <a:spLocks/>
            </p:cNvSpPr>
            <p:nvPr/>
          </p:nvSpPr>
          <p:spPr>
            <a:xfrm>
              <a:off x="6396047" y="4888707"/>
              <a:ext cx="342900" cy="3428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17" name="曲线"/>
            <p:cNvSpPr>
              <a:spLocks/>
            </p:cNvSpPr>
            <p:nvPr/>
          </p:nvSpPr>
          <p:spPr>
            <a:xfrm>
              <a:off x="6396047" y="5288756"/>
              <a:ext cx="135731" cy="13573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18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4553" y="2852738"/>
              <a:ext cx="2650331" cy="285749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20" name="曲线"/>
          <p:cNvSpPr>
            <a:spLocks/>
          </p:cNvSpPr>
          <p:nvPr/>
        </p:nvSpPr>
        <p:spPr>
          <a:xfrm>
            <a:off x="5022057" y="2128837"/>
            <a:ext cx="235744" cy="24288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21" name="Text box"/>
          <p:cNvSpPr>
            <a:spLocks noGrp="1"/>
          </p:cNvSpPr>
          <p:nvPr>
            <p:ph type="title"/>
          </p:nvPr>
        </p:nvSpPr>
        <p:spPr>
          <a:xfrm>
            <a:off x="554832" y="1479470"/>
            <a:ext cx="6184115" cy="49815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383" rIns="0" bIns="0" anchor="t" anchorCtr="0">
            <a:prstTxWarp prst="textNoShape">
              <a:avLst/>
            </a:prstTxWarp>
            <a:spAutoFit/>
          </a:bodyPr>
          <a:lstStyle/>
          <a:p>
            <a:pPr marL="9525" indent="0" algn="l">
              <a:lnSpc>
                <a:spcPct val="100000"/>
              </a:lnSpc>
              <a:spcBef>
                <a:spcPts val="98"/>
              </a:spcBef>
              <a:spcAft>
                <a:spcPts val="0"/>
              </a:spcAft>
              <a:buNone/>
              <a:tabLst>
                <a:tab pos="1982089" algn="l"/>
              </a:tabLst>
            </a:pPr>
            <a:r>
              <a:rPr lang="en-US" altLang="zh-CN" sz="3188" b="0" i="0" u="none" strike="noStrike" kern="1200" cap="none" spc="4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PROJECT	</a:t>
            </a:r>
            <a:r>
              <a:rPr lang="en-US" altLang="zh-CN" sz="3188" b="0" i="0" u="none" strike="noStrike" kern="1200" cap="none" spc="-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OVERVIEW</a:t>
            </a:r>
            <a:endParaRPr lang="zh-CN" altLang="en-US" sz="4400" b="0" i="0" u="none" strike="noStrike" kern="1200" cap="none" spc="-15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22" name="Rectangle"/>
          <p:cNvSpPr>
            <a:spLocks noGrp="1"/>
          </p:cNvSpPr>
          <p:nvPr>
            <p:ph type="sldNum"/>
          </p:nvPr>
        </p:nvSpPr>
        <p:spPr>
          <a:xfrm>
            <a:off x="6442998" y="6168918"/>
            <a:ext cx="512503" cy="110014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5239" rIns="0" bIns="0" anchor="ctr" anchorCtr="0">
            <a:prstTxWarp prst="textNoShape">
              <a:avLst/>
            </a:prstTxWarp>
            <a:spAutoFit/>
          </a:bodyPr>
          <a:lstStyle/>
          <a:p>
            <a:pPr marL="28575" indent="0" algn="r">
              <a:lnSpc>
                <a:spcPct val="100000"/>
              </a:lnSpc>
              <a:spcBef>
                <a:spcPts val="41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675" b="0" i="0" u="none" strike="noStrike" kern="1200" cap="none" spc="8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5</a:t>
            </a:fld>
            <a:endParaRPr lang="zh-CN" altLang="en-US" sz="675" b="0" i="0" u="none" strike="noStrike" kern="1200" cap="none" spc="8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24" name="Rectangle"/>
          <p:cNvSpPr>
            <a:spLocks/>
          </p:cNvSpPr>
          <p:nvPr/>
        </p:nvSpPr>
        <p:spPr>
          <a:xfrm>
            <a:off x="963958" y="2510536"/>
            <a:ext cx="4713111" cy="35490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1.Development of a personal digital portfolio system.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2. Aims to highlight skills, projects, and achievements in a professional way.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3. Provides an easy-to-navigate platform for end users.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4. Built using modern web technologies for better performance.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5. Focused on being responsive, engaging, and user-friendly.</a:t>
            </a:r>
            <a:endParaRPr lang="zh-CN" altLang="en-US" sz="21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32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box"/>
          <p:cNvSpPr>
            <a:spLocks noGrp="1"/>
          </p:cNvSpPr>
          <p:nvPr>
            <p:ph type="title"/>
          </p:nvPr>
        </p:nvSpPr>
        <p:spPr>
          <a:xfrm>
            <a:off x="2385564" y="876553"/>
            <a:ext cx="6447501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Screenshot</a:t>
            </a:r>
            <a:b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</a:b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1F65F8-444E-27AC-F3F3-5C93A1A56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494" y="2295739"/>
            <a:ext cx="4315726" cy="447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0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曲线"/>
          <p:cNvSpPr>
            <a:spLocks/>
          </p:cNvSpPr>
          <p:nvPr/>
        </p:nvSpPr>
        <p:spPr>
          <a:xfrm>
            <a:off x="7015163" y="4879181"/>
            <a:ext cx="342900" cy="3429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>
            <a:off x="5022057" y="2128837"/>
            <a:ext cx="235744" cy="24288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28" name="曲线"/>
          <p:cNvSpPr>
            <a:spLocks/>
          </p:cNvSpPr>
          <p:nvPr/>
        </p:nvSpPr>
        <p:spPr>
          <a:xfrm>
            <a:off x="7015163" y="5279231"/>
            <a:ext cx="135730" cy="13573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29" name="Text box"/>
          <p:cNvSpPr>
            <a:spLocks noGrp="1"/>
          </p:cNvSpPr>
          <p:nvPr>
            <p:ph type="title"/>
          </p:nvPr>
        </p:nvSpPr>
        <p:spPr>
          <a:xfrm>
            <a:off x="524590" y="1526095"/>
            <a:ext cx="3760946" cy="37433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383" rIns="0" bIns="0" anchor="t" anchorCtr="0">
            <a:prstTxWarp prst="textNoShape">
              <a:avLst/>
            </a:prstTxWarp>
            <a:spAutoFit/>
          </a:bodyPr>
          <a:lstStyle/>
          <a:p>
            <a:pPr marL="9525" indent="0" algn="l">
              <a:lnSpc>
                <a:spcPct val="100000"/>
              </a:lnSpc>
              <a:spcBef>
                <a:spcPts val="98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19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W</a:t>
            </a:r>
            <a:r>
              <a:rPr lang="en-US" altLang="zh-CN" sz="2400" b="0" i="0" u="none" strike="noStrike" kern="1200" cap="none" spc="-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lang="en-US" altLang="zh-CN" sz="2400" b="0" i="0" u="none" strike="noStrike" kern="1200" cap="none" spc="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2400" b="0" i="0" u="none" strike="noStrike" kern="1200" cap="none" spc="-176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2400" b="0" i="0" u="none" strike="noStrike" kern="1200" cap="none" spc="-8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AR</a:t>
            </a:r>
            <a:r>
              <a:rPr lang="en-US" altLang="zh-CN" sz="2400" b="0" i="0" u="none" strike="noStrike" kern="1200" cap="none" spc="11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2400" b="0" i="0" u="none" strike="noStrike" kern="1200" cap="none" spc="-26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2400" b="0" i="0" u="none" strike="noStrike" kern="1200" cap="none" spc="-8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2400" b="0" i="0" u="none" strike="noStrike" kern="1200" cap="none" spc="-11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lang="en-US" altLang="zh-CN" sz="2400" b="0" i="0" u="none" strike="noStrike" kern="1200" cap="none" spc="11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2400" b="0" i="0" u="none" strike="noStrike" kern="1200" cap="none" spc="-26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2400" b="0" i="0" u="none" strike="noStrike" kern="1200" cap="none" spc="-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2400" b="0" i="0" u="none" strike="noStrike" kern="1200" cap="none" spc="23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2400" b="0" i="0" u="none" strike="noStrike" kern="1200" cap="none" spc="11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lang="en-US" altLang="zh-CN" sz="2400" b="0" i="0" u="none" strike="noStrike" kern="1200" cap="none" spc="-34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2400" b="0" i="0" u="none" strike="noStrike" kern="1200" cap="none" spc="8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2400" b="0" i="0" u="none" strike="noStrike" kern="1200" cap="none" spc="-19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2400" b="0" i="0" u="none" strike="noStrike" kern="1200" cap="none" spc="-8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2400" b="0" i="0" u="none" strike="noStrike" kern="1200" cap="none" spc="4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S?</a:t>
            </a:r>
            <a:endParaRPr lang="zh-CN" altLang="en-US" sz="24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30" name="Rectangle"/>
          <p:cNvSpPr>
            <a:spLocks noGrp="1"/>
          </p:cNvSpPr>
          <p:nvPr>
            <p:ph type="sldNum"/>
          </p:nvPr>
        </p:nvSpPr>
        <p:spPr>
          <a:xfrm>
            <a:off x="6442998" y="6168918"/>
            <a:ext cx="512503" cy="110014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5239" rIns="0" bIns="0" anchor="ctr" anchorCtr="0">
            <a:prstTxWarp prst="textNoShape">
              <a:avLst/>
            </a:prstTxWarp>
            <a:spAutoFit/>
          </a:bodyPr>
          <a:lstStyle/>
          <a:p>
            <a:pPr marL="28575" indent="0" algn="r">
              <a:lnSpc>
                <a:spcPct val="100000"/>
              </a:lnSpc>
              <a:spcBef>
                <a:spcPts val="41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675" b="0" i="0" u="none" strike="noStrike" kern="1200" cap="none" spc="8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7</a:t>
            </a:fld>
            <a:endParaRPr lang="zh-CN" altLang="en-US" sz="675" b="0" i="0" u="none" strike="noStrike" kern="1200" cap="none" spc="8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32" name="Rectangle" descr=" "/>
          <p:cNvSpPr>
            <a:spLocks/>
          </p:cNvSpPr>
          <p:nvPr/>
        </p:nvSpPr>
        <p:spPr>
          <a:xfrm>
            <a:off x="1461563" y="2418725"/>
            <a:ext cx="4578228" cy="32346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1. Students showcasing academic projects.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2.Job seekers presenting professional skills.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3. Recruiters and HR professionals reviewing candidates.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4. Freelancers displaying their portfolios for clients.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5. Educators or institutions highlighting their work.</a:t>
            </a:r>
            <a:endParaRPr lang="zh-CN" altLang="en-US" sz="21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694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曲线"/>
          <p:cNvSpPr>
            <a:spLocks/>
          </p:cNvSpPr>
          <p:nvPr/>
        </p:nvSpPr>
        <p:spPr>
          <a:xfrm>
            <a:off x="7015163" y="4879181"/>
            <a:ext cx="342900" cy="3429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>
            <a:off x="5022057" y="2128837"/>
            <a:ext cx="235744" cy="24288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36" name="曲线"/>
          <p:cNvSpPr>
            <a:spLocks/>
          </p:cNvSpPr>
          <p:nvPr/>
        </p:nvSpPr>
        <p:spPr>
          <a:xfrm>
            <a:off x="7015163" y="5279231"/>
            <a:ext cx="135730" cy="13573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37" name="Text box"/>
          <p:cNvSpPr>
            <a:spLocks noGrp="1"/>
          </p:cNvSpPr>
          <p:nvPr>
            <p:ph type="title"/>
          </p:nvPr>
        </p:nvSpPr>
        <p:spPr>
          <a:xfrm>
            <a:off x="418623" y="1500663"/>
            <a:ext cx="7322344" cy="41957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0001" rIns="0" bIns="0" anchor="t" anchorCtr="0">
            <a:prstTxWarp prst="textNoShape">
              <a:avLst/>
            </a:prstTxWarp>
            <a:spAutoFit/>
          </a:bodyPr>
          <a:lstStyle/>
          <a:p>
            <a:pPr marL="9525" indent="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8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TOOLS AND TECHNIQUES</a:t>
            </a:r>
            <a:endParaRPr lang="zh-CN" altLang="en-US" sz="27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38" name="Rectangle"/>
          <p:cNvSpPr>
            <a:spLocks noGrp="1"/>
          </p:cNvSpPr>
          <p:nvPr>
            <p:ph type="sldNum"/>
          </p:nvPr>
        </p:nvSpPr>
        <p:spPr>
          <a:xfrm>
            <a:off x="6442998" y="6168918"/>
            <a:ext cx="512503" cy="110014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5239" rIns="0" bIns="0" anchor="ctr" anchorCtr="0">
            <a:prstTxWarp prst="textNoShape">
              <a:avLst/>
            </a:prstTxWarp>
            <a:spAutoFit/>
          </a:bodyPr>
          <a:lstStyle/>
          <a:p>
            <a:pPr marL="28575" indent="0" algn="r">
              <a:lnSpc>
                <a:spcPct val="100000"/>
              </a:lnSpc>
              <a:spcBef>
                <a:spcPts val="41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675" b="0" i="0" u="none" strike="noStrike" kern="1200" cap="none" spc="8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8</a:t>
            </a:fld>
            <a:endParaRPr lang="zh-CN" altLang="en-US" sz="675" b="0" i="0" u="none" strike="noStrike" kern="1200" cap="none" spc="8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40" name="Rectangle"/>
          <p:cNvSpPr>
            <a:spLocks/>
          </p:cNvSpPr>
          <p:nvPr/>
        </p:nvSpPr>
        <p:spPr>
          <a:xfrm>
            <a:off x="2282886" y="2492715"/>
            <a:ext cx="4578228" cy="29203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257175" indent="-2571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Frontend: HTML, CSS, JavaScript (or React/Angular)</a:t>
            </a:r>
          </a:p>
          <a:p>
            <a:pPr marL="257175" indent="-2571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Backend: Node .js , PHP, or Python.</a:t>
            </a:r>
          </a:p>
          <a:p>
            <a:pPr marL="257175" indent="-2571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Database: MySQL / MongoDB.</a:t>
            </a:r>
          </a:p>
          <a:p>
            <a:pPr marL="257175" indent="-2571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Design: Figma , Canva for UI/UX layouts.</a:t>
            </a:r>
          </a:p>
          <a:p>
            <a:pPr marL="257175" indent="-2571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Development tools: GitHub, VS Code for version control &amp; coding.</a:t>
            </a:r>
            <a:endParaRPr lang="zh-CN" altLang="en-US" sz="21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41" name="Rectangle"/>
          <p:cNvSpPr>
            <a:spLocks/>
          </p:cNvSpPr>
          <p:nvPr/>
        </p:nvSpPr>
        <p:spPr>
          <a:xfrm>
            <a:off x="3892429" y="2747537"/>
            <a:ext cx="1371599" cy="27699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38366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曲线"/>
          <p:cNvSpPr>
            <a:spLocks/>
          </p:cNvSpPr>
          <p:nvPr/>
        </p:nvSpPr>
        <p:spPr>
          <a:xfrm>
            <a:off x="7015163" y="5279231"/>
            <a:ext cx="135730" cy="13573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44" name="Rectangle"/>
          <p:cNvSpPr>
            <a:spLocks/>
          </p:cNvSpPr>
          <p:nvPr/>
        </p:nvSpPr>
        <p:spPr>
          <a:xfrm>
            <a:off x="8457914" y="5712253"/>
            <a:ext cx="171450" cy="1195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5239" rIns="0" bIns="0" anchor="t" anchorCtr="0">
            <a:prstTxWarp prst="textNoShape">
              <a:avLst/>
            </a:prstTxWarp>
            <a:spAutoFit/>
          </a:bodyPr>
          <a:lstStyle/>
          <a:p>
            <a:pPr marL="28575" indent="0" algn="l">
              <a:lnSpc>
                <a:spcPct val="100000"/>
              </a:lnSpc>
              <a:spcBef>
                <a:spcPts val="41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825" b="0" i="0" u="none" strike="noStrike" kern="1200" cap="none" spc="8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9</a:t>
            </a:fld>
            <a:endParaRPr lang="zh-CN" altLang="en-US" sz="825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45" name="Rectangle"/>
          <p:cNvSpPr>
            <a:spLocks/>
          </p:cNvSpPr>
          <p:nvPr/>
        </p:nvSpPr>
        <p:spPr>
          <a:xfrm>
            <a:off x="554831" y="1075610"/>
            <a:ext cx="6596063" cy="4576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0001" rIns="0" bIns="0" anchor="t" anchorCtr="0">
            <a:prstTxWarp prst="textNoShape">
              <a:avLst/>
            </a:prstTxWarp>
            <a:spAutoFit/>
          </a:bodyPr>
          <a:lstStyle/>
          <a:p>
            <a:pPr marL="9525" indent="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None/>
            </a:pPr>
            <a:r>
              <a:rPr lang="en-US" altLang="zh-CN" sz="3000" b="1" i="0" u="none" strike="noStrike" kern="1200" cap="none" spc="11" baseline="0">
                <a:solidFill>
                  <a:srgbClr val="8AAE32"/>
                </a:solidFill>
                <a:latin typeface="Trebuchet MS" charset="0"/>
                <a:ea typeface="华文新魏" charset="0"/>
                <a:cs typeface="Trebuchet MS" charset="0"/>
              </a:rPr>
              <a:t>PORTFOLIO DESIGN AND LAYOUT</a:t>
            </a:r>
            <a:endParaRPr lang="zh-CN" altLang="en-US" sz="3000" b="0" i="0" u="none" strike="noStrike" kern="1200" cap="none" spc="0" baseline="0">
              <a:solidFill>
                <a:srgbClr val="8AAE32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46" name="曲线"/>
          <p:cNvSpPr>
            <a:spLocks/>
          </p:cNvSpPr>
          <p:nvPr/>
        </p:nvSpPr>
        <p:spPr>
          <a:xfrm>
            <a:off x="7543800" y="1251106"/>
            <a:ext cx="342900" cy="3429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47" name="Rectangle"/>
          <p:cNvSpPr>
            <a:spLocks/>
          </p:cNvSpPr>
          <p:nvPr/>
        </p:nvSpPr>
        <p:spPr>
          <a:xfrm>
            <a:off x="1245637" y="2471990"/>
            <a:ext cx="4037651" cy="32346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1. Home page with a professional introduction.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2. Sections: About Me, Skills, Projects, Resume, Contact.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3. Consistent color scheme and typography.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4. Mobile-friendly responsive layout.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5. Smooth navigation with menus and quick links.</a:t>
            </a:r>
            <a:endParaRPr lang="zh-CN" altLang="en-US" sz="21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801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372</TotalTime>
  <Application>Microsoft Office PowerPoint</Application>
  <PresentationFormat>On-screen Show (4:3)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Main Event</vt:lpstr>
      <vt:lpstr>Digital Portfolio  </vt:lpstr>
      <vt:lpstr>PROJECT TITLE</vt:lpstr>
      <vt:lpstr>AGENDA</vt:lpstr>
      <vt:lpstr>PROBLEM STATEMENT</vt:lpstr>
      <vt:lpstr>PROJECT OVERVIEW</vt:lpstr>
      <vt:lpstr>Screenshot 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Justin Raj</cp:lastModifiedBy>
  <cp:revision>38</cp:revision>
  <dcterms:created xsi:type="dcterms:W3CDTF">2024-03-29T15:07:22Z</dcterms:created>
  <dcterms:modified xsi:type="dcterms:W3CDTF">2025-09-19T05:23:35Z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