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9"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nl-NL"/>
              <a:t>Klik om stijl te bewerken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7DD37F6-E722-4EA3-A165-6906F1B2C1F6}" type="datetimeFigureOut">
              <a:rPr lang="nl-NL" smtClean="0"/>
              <a:t>2-2-2022</a:t>
            </a:fld>
            <a:endParaRPr lang="nl-NL"/>
          </a:p>
        </p:txBody>
      </p:sp>
      <p:sp>
        <p:nvSpPr>
          <p:cNvPr id="5" name="Footer Placeholder 4"/>
          <p:cNvSpPr>
            <a:spLocks noGrp="1"/>
          </p:cNvSpPr>
          <p:nvPr>
            <p:ph type="ftr" sz="quarter" idx="11"/>
          </p:nvPr>
        </p:nvSpPr>
        <p:spPr>
          <a:xfrm>
            <a:off x="1876424" y="5410201"/>
            <a:ext cx="5124886" cy="365125"/>
          </a:xfrm>
        </p:spPr>
        <p:txBody>
          <a:bodyPr/>
          <a:lstStyle/>
          <a:p>
            <a:endParaRPr lang="nl-NL"/>
          </a:p>
        </p:txBody>
      </p:sp>
      <p:sp>
        <p:nvSpPr>
          <p:cNvPr id="6" name="Slide Number Placeholder 5"/>
          <p:cNvSpPr>
            <a:spLocks noGrp="1"/>
          </p:cNvSpPr>
          <p:nvPr>
            <p:ph type="sldNum" sz="quarter" idx="12"/>
          </p:nvPr>
        </p:nvSpPr>
        <p:spPr>
          <a:xfrm>
            <a:off x="9896911" y="5410199"/>
            <a:ext cx="771089" cy="365125"/>
          </a:xfrm>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269076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nl-NL"/>
              <a:t>Klik op het pictogram als u een afbeelding wilt toevoegen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E7DD37F6-E722-4EA3-A165-6906F1B2C1F6}" type="datetimeFigureOut">
              <a:rPr lang="nl-NL" smtClean="0"/>
              <a:t>2-2-2022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194428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nl-NL"/>
              <a:t>Klik om stijl te bewerken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E7DD37F6-E722-4EA3-A165-6906F1B2C1F6}" type="datetimeFigureOut">
              <a:rPr lang="nl-NL" smtClean="0"/>
              <a:t>2-2-2022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1802177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nl-NL"/>
              <a:t>Klik om stijl te bewerken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E7DD37F6-E722-4EA3-A165-6906F1B2C1F6}" type="datetimeFigureOut">
              <a:rPr lang="nl-NL" smtClean="0"/>
              <a:t>2-2-2022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CE6226F-8812-4D70-A1B7-E9D434546F01}" type="slidenum">
              <a:rPr lang="nl-NL" smtClean="0"/>
              <a:t>‹nr.›</a:t>
            </a:fld>
            <a:endParaRPr lang="nl-N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346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nl-NL"/>
              <a:t>Klik om stijl te bewerken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E7DD37F6-E722-4EA3-A165-6906F1B2C1F6}" type="datetimeFigureOut">
              <a:rPr lang="nl-NL" smtClean="0"/>
              <a:t>2-2-2022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284560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nl-NL"/>
              <a:t>Klik om stijl te bewerken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E7DD37F6-E722-4EA3-A165-6906F1B2C1F6}" type="datetimeFigureOut">
              <a:rPr lang="nl-NL" smtClean="0"/>
              <a:t>2-2-2022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1650600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nl-NL"/>
              <a:t>Klik om stijl te bewerken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nl-NL"/>
              <a:t>Klik op het pictogram als u een afbeelding wilt toevoegen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nl-NL"/>
              <a:t>Klik op het pictogram als u een afbeelding wilt toevoegen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nl-NL"/>
              <a:t>Klik op het pictogram als u een afbeelding wilt toevoegen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E7DD37F6-E722-4EA3-A165-6906F1B2C1F6}" type="datetimeFigureOut">
              <a:rPr lang="nl-NL" smtClean="0"/>
              <a:t>2-2-2022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2635745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E7DD37F6-E722-4EA3-A165-6906F1B2C1F6}" type="datetimeFigureOut">
              <a:rPr lang="nl-NL" smtClean="0"/>
              <a:t>2-2-2022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3011054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E7DD37F6-E722-4EA3-A165-6906F1B2C1F6}" type="datetimeFigureOut">
              <a:rPr lang="nl-NL" smtClean="0"/>
              <a:t>2-2-2022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103996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E7DD37F6-E722-4EA3-A165-6906F1B2C1F6}" type="datetimeFigureOut">
              <a:rPr lang="nl-NL" smtClean="0"/>
              <a:t>2-2-2022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84731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nl-NL"/>
              <a:t>Klik om stijl te bewerken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E7DD37F6-E722-4EA3-A165-6906F1B2C1F6}" type="datetimeFigureOut">
              <a:rPr lang="nl-NL" smtClean="0"/>
              <a:t>2-2-2022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161760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E7DD37F6-E722-4EA3-A165-6906F1B2C1F6}" type="datetimeFigureOut">
              <a:rPr lang="nl-NL" smtClean="0"/>
              <a:t>2-2-2022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11066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nl-NL"/>
              <a:t>Klik om stijl te bewerken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141410" y="3073397"/>
            <a:ext cx="4878391" cy="271780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3073397"/>
            <a:ext cx="4875210" cy="271780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E7DD37F6-E722-4EA3-A165-6906F1B2C1F6}" type="datetimeFigureOut">
              <a:rPr lang="nl-NL" smtClean="0"/>
              <a:t>2-2-2022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350320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E7DD37F6-E722-4EA3-A165-6906F1B2C1F6}" type="datetimeFigureOut">
              <a:rPr lang="nl-NL" smtClean="0"/>
              <a:t>2-2-2022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107759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D37F6-E722-4EA3-A165-6906F1B2C1F6}" type="datetimeFigureOut">
              <a:rPr lang="nl-NL" smtClean="0"/>
              <a:t>2-2-2022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29589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E7DD37F6-E722-4EA3-A165-6906F1B2C1F6}" type="datetimeFigureOut">
              <a:rPr lang="nl-NL" smtClean="0"/>
              <a:t>2-2-2022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1696189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E7DD37F6-E722-4EA3-A165-6906F1B2C1F6}" type="datetimeFigureOut">
              <a:rPr lang="nl-NL" smtClean="0"/>
              <a:t>2-2-2022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CE6226F-8812-4D70-A1B7-E9D434546F01}" type="slidenum">
              <a:rPr lang="nl-NL" smtClean="0"/>
              <a:t>‹nr.›</a:t>
            </a:fld>
            <a:endParaRPr lang="nl-NL"/>
          </a:p>
        </p:txBody>
      </p:sp>
    </p:spTree>
    <p:extLst>
      <p:ext uri="{BB962C8B-B14F-4D97-AF65-F5344CB8AC3E}">
        <p14:creationId xmlns:p14="http://schemas.microsoft.com/office/powerpoint/2010/main" val="208147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DD37F6-E722-4EA3-A165-6906F1B2C1F6}" type="datetimeFigureOut">
              <a:rPr lang="nl-NL" smtClean="0"/>
              <a:t>2-2-2022</a:t>
            </a:fld>
            <a:endParaRPr lang="nl-N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E6226F-8812-4D70-A1B7-E9D434546F01}" type="slidenum">
              <a:rPr lang="nl-NL" smtClean="0"/>
              <a:t>‹nr.›</a:t>
            </a:fld>
            <a:endParaRPr lang="nl-NL"/>
          </a:p>
        </p:txBody>
      </p:sp>
    </p:spTree>
    <p:extLst>
      <p:ext uri="{BB962C8B-B14F-4D97-AF65-F5344CB8AC3E}">
        <p14:creationId xmlns:p14="http://schemas.microsoft.com/office/powerpoint/2010/main" val="329734149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el 1">
            <a:extLst>
              <a:ext uri="{FF2B5EF4-FFF2-40B4-BE49-F238E27FC236}">
                <a16:creationId xmlns:a16="http://schemas.microsoft.com/office/drawing/2014/main" id="{C7202A22-6DCF-4EAC-AF21-132D9BE8ADFC}"/>
              </a:ext>
            </a:extLst>
          </p:cNvPr>
          <p:cNvSpPr>
            <a:spLocks noGrp="1"/>
          </p:cNvSpPr>
          <p:nvPr>
            <p:ph type="title"/>
          </p:nvPr>
        </p:nvSpPr>
        <p:spPr>
          <a:xfrm>
            <a:off x="1141413" y="618518"/>
            <a:ext cx="4459286" cy="1478570"/>
          </a:xfrm>
        </p:spPr>
        <p:txBody>
          <a:bodyPr>
            <a:normAutofit/>
          </a:bodyPr>
          <a:lstStyle/>
          <a:p>
            <a:r>
              <a:rPr lang="en-US" sz="3200" dirty="0"/>
              <a:t>What are the most popular data science tools?</a:t>
            </a:r>
            <a:endParaRPr lang="nl-NL" sz="3200" dirty="0"/>
          </a:p>
        </p:txBody>
      </p:sp>
      <p:sp>
        <p:nvSpPr>
          <p:cNvPr id="3" name="Tijdelijke aanduiding voor inhoud 2">
            <a:extLst>
              <a:ext uri="{FF2B5EF4-FFF2-40B4-BE49-F238E27FC236}">
                <a16:creationId xmlns:a16="http://schemas.microsoft.com/office/drawing/2014/main" id="{678C5617-0B39-410B-BFA1-513F4C83EA4E}"/>
              </a:ext>
            </a:extLst>
          </p:cNvPr>
          <p:cNvSpPr>
            <a:spLocks noGrp="1"/>
          </p:cNvSpPr>
          <p:nvPr>
            <p:ph idx="1"/>
          </p:nvPr>
        </p:nvSpPr>
        <p:spPr>
          <a:xfrm>
            <a:off x="1141413" y="2249487"/>
            <a:ext cx="2233736" cy="3965046"/>
          </a:xfrm>
        </p:spPr>
        <p:txBody>
          <a:bodyPr>
            <a:normAutofit/>
          </a:bodyPr>
          <a:lstStyle/>
          <a:p>
            <a:r>
              <a:rPr lang="en-US" sz="2000" dirty="0"/>
              <a:t>Tools</a:t>
            </a:r>
          </a:p>
          <a:p>
            <a:pPr lvl="1"/>
            <a:r>
              <a:rPr lang="en-US" sz="1600" dirty="0"/>
              <a:t>SAS</a:t>
            </a:r>
          </a:p>
          <a:p>
            <a:pPr lvl="1"/>
            <a:r>
              <a:rPr lang="en-US" sz="1600" dirty="0"/>
              <a:t>Tableau</a:t>
            </a:r>
          </a:p>
          <a:p>
            <a:pPr lvl="1"/>
            <a:r>
              <a:rPr lang="en-US" sz="1600" dirty="0" err="1"/>
              <a:t>BigMl</a:t>
            </a:r>
            <a:endParaRPr lang="en-US" sz="1600" dirty="0"/>
          </a:p>
        </p:txBody>
      </p:sp>
      <p:grpSp>
        <p:nvGrpSpPr>
          <p:cNvPr id="86" name="Group 8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28" name="Picture 4">
            <a:extLst>
              <a:ext uri="{FF2B5EF4-FFF2-40B4-BE49-F238E27FC236}">
                <a16:creationId xmlns:a16="http://schemas.microsoft.com/office/drawing/2014/main" id="{C8D0CE40-7C8E-43A5-8852-27B122C11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6758" y="228356"/>
            <a:ext cx="5099182" cy="4042261"/>
          </a:xfrm>
          <a:prstGeom prst="rect">
            <a:avLst/>
          </a:prstGeom>
          <a:noFill/>
          <a:extLst>
            <a:ext uri="{909E8E84-426E-40DD-AFC4-6F175D3DCCD1}">
              <a14:hiddenFill xmlns:a14="http://schemas.microsoft.com/office/drawing/2010/main">
                <a:solidFill>
                  <a:srgbClr val="FFFFFF"/>
                </a:solidFill>
              </a14:hiddenFill>
            </a:ext>
          </a:extLst>
        </p:spPr>
      </p:pic>
      <p:sp>
        <p:nvSpPr>
          <p:cNvPr id="114" name="Tijdelijke aanduiding voor inhoud 2">
            <a:extLst>
              <a:ext uri="{FF2B5EF4-FFF2-40B4-BE49-F238E27FC236}">
                <a16:creationId xmlns:a16="http://schemas.microsoft.com/office/drawing/2014/main" id="{60D394FF-6DDB-4A52-BBBD-B2C62F03DF20}"/>
              </a:ext>
            </a:extLst>
          </p:cNvPr>
          <p:cNvSpPr txBox="1">
            <a:spLocks/>
          </p:cNvSpPr>
          <p:nvPr/>
        </p:nvSpPr>
        <p:spPr>
          <a:xfrm>
            <a:off x="3548732" y="2249487"/>
            <a:ext cx="2233736" cy="396504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dirty="0"/>
              <a:t>Languages</a:t>
            </a:r>
            <a:endParaRPr lang="en-US" sz="1600" dirty="0"/>
          </a:p>
          <a:p>
            <a:pPr lvl="1"/>
            <a:r>
              <a:rPr lang="pt-BR" sz="1600" dirty="0"/>
              <a:t>Python</a:t>
            </a:r>
          </a:p>
          <a:p>
            <a:pPr lvl="1"/>
            <a:r>
              <a:rPr lang="pt-BR" sz="1600" dirty="0"/>
              <a:t>SQL</a:t>
            </a:r>
          </a:p>
          <a:p>
            <a:pPr lvl="1"/>
            <a:r>
              <a:rPr lang="pt-BR" sz="1600" dirty="0"/>
              <a:t>R</a:t>
            </a:r>
          </a:p>
          <a:p>
            <a:pPr lvl="1"/>
            <a:r>
              <a:rPr lang="pt-BR" sz="1600" dirty="0"/>
              <a:t>C++</a:t>
            </a:r>
            <a:endParaRPr lang="en-US" sz="1600" dirty="0"/>
          </a:p>
        </p:txBody>
      </p:sp>
      <p:sp>
        <p:nvSpPr>
          <p:cNvPr id="38" name="Tekstvak 37">
            <a:extLst>
              <a:ext uri="{FF2B5EF4-FFF2-40B4-BE49-F238E27FC236}">
                <a16:creationId xmlns:a16="http://schemas.microsoft.com/office/drawing/2014/main" id="{1A4C4CCF-BE41-4218-B89D-417E0B878D25}"/>
              </a:ext>
            </a:extLst>
          </p:cNvPr>
          <p:cNvSpPr txBox="1"/>
          <p:nvPr/>
        </p:nvSpPr>
        <p:spPr>
          <a:xfrm>
            <a:off x="1063625" y="4190087"/>
            <a:ext cx="6103856" cy="2585323"/>
          </a:xfrm>
          <a:prstGeom prst="rect">
            <a:avLst/>
          </a:prstGeom>
          <a:noFill/>
        </p:spPr>
        <p:txBody>
          <a:bodyPr wrap="square">
            <a:spAutoFit/>
          </a:bodyPr>
          <a:lstStyle/>
          <a:p>
            <a:r>
              <a:rPr lang="nl-NL" dirty="0"/>
              <a:t>Python wordt vooral gebruikt omdat het goed statistische data kan structureren in databases, of te integreren in web applicaties. Ook biedt het een ruim assortiment aan packages om dit te visualiseren. Dit zijn een paar karakteristieken dat Python een voorkeur geeft op andere tools/talen.</a:t>
            </a:r>
          </a:p>
          <a:p>
            <a:endParaRPr lang="nl-NL" dirty="0"/>
          </a:p>
          <a:p>
            <a:r>
              <a:rPr lang="nl-NL" dirty="0"/>
              <a:t>Ook is het belangrijk dat de tool een kleine leercurve heeft, beter schaalbaar is, en een grote community heeft. Dit betekent dat er veel over te vinden is.</a:t>
            </a:r>
          </a:p>
        </p:txBody>
      </p:sp>
      <p:sp>
        <p:nvSpPr>
          <p:cNvPr id="6" name="Tekstvak 5">
            <a:extLst>
              <a:ext uri="{FF2B5EF4-FFF2-40B4-BE49-F238E27FC236}">
                <a16:creationId xmlns:a16="http://schemas.microsoft.com/office/drawing/2014/main" id="{0B575B7F-2414-451A-8C8F-5757A691E345}"/>
              </a:ext>
            </a:extLst>
          </p:cNvPr>
          <p:cNvSpPr txBox="1"/>
          <p:nvPr/>
        </p:nvSpPr>
        <p:spPr>
          <a:xfrm>
            <a:off x="7538586" y="4232010"/>
            <a:ext cx="4502232" cy="2308324"/>
          </a:xfrm>
          <a:prstGeom prst="rect">
            <a:avLst/>
          </a:prstGeom>
          <a:noFill/>
        </p:spPr>
        <p:txBody>
          <a:bodyPr wrap="square" rtlCol="0">
            <a:spAutoFit/>
          </a:bodyPr>
          <a:lstStyle/>
          <a:p>
            <a:r>
              <a:rPr lang="nl-NL" dirty="0"/>
              <a:t>SQL wordt ook vaak gebruikt. Dit komt omdat het behouden van gestructureerde data het overzichtelijker houdt voor data </a:t>
            </a:r>
            <a:r>
              <a:rPr lang="nl-NL" dirty="0" err="1"/>
              <a:t>scientists</a:t>
            </a:r>
            <a:r>
              <a:rPr lang="nl-NL" dirty="0"/>
              <a:t>. Ook bieden Big Data platforms zoals </a:t>
            </a:r>
            <a:r>
              <a:rPr lang="nl-NL" dirty="0" err="1"/>
              <a:t>Hadoop</a:t>
            </a:r>
            <a:r>
              <a:rPr lang="nl-NL" dirty="0"/>
              <a:t> en </a:t>
            </a:r>
            <a:r>
              <a:rPr lang="nl-NL" dirty="0" err="1"/>
              <a:t>Spark</a:t>
            </a:r>
            <a:r>
              <a:rPr lang="nl-NL" dirty="0"/>
              <a:t> extensies aan om </a:t>
            </a:r>
            <a:r>
              <a:rPr lang="nl-NL" dirty="0" err="1"/>
              <a:t>queries</a:t>
            </a:r>
            <a:r>
              <a:rPr lang="nl-NL" dirty="0"/>
              <a:t> uit te voeren voor het manipuleren van data. Ook kun je analytische operaties uitvoeren op je opgeslagen data uit relationele databases. </a:t>
            </a:r>
          </a:p>
        </p:txBody>
      </p:sp>
    </p:spTree>
    <p:extLst>
      <p:ext uri="{BB962C8B-B14F-4D97-AF65-F5344CB8AC3E}">
        <p14:creationId xmlns:p14="http://schemas.microsoft.com/office/powerpoint/2010/main" val="1779407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54</TotalTime>
  <Words>158</Words>
  <Application>Microsoft Office PowerPoint</Application>
  <PresentationFormat>Breedbeeld</PresentationFormat>
  <Paragraphs>14</Paragraphs>
  <Slides>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Tw Cen MT</vt:lpstr>
      <vt:lpstr>Circuit</vt:lpstr>
      <vt:lpstr>What are the most popular data science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most popular data science tools?</dc:title>
  <dc:creator>pascal stoop</dc:creator>
  <cp:lastModifiedBy>Diren Öztürk</cp:lastModifiedBy>
  <cp:revision>4</cp:revision>
  <dcterms:created xsi:type="dcterms:W3CDTF">2021-02-01T15:26:20Z</dcterms:created>
  <dcterms:modified xsi:type="dcterms:W3CDTF">2022-02-02T09:36:26Z</dcterms:modified>
</cp:coreProperties>
</file>