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3686627" rtl="0" eaLnBrk="1" latinLnBrk="0" hangingPunct="1">
      <a:defRPr sz="7258" kern="1200">
        <a:solidFill>
          <a:schemeClr val="tx1"/>
        </a:solidFill>
        <a:latin typeface="+mn-lt"/>
        <a:ea typeface="+mn-ea"/>
        <a:cs typeface="+mn-cs"/>
      </a:defRPr>
    </a:lvl1pPr>
    <a:lvl2pPr marL="1843313" algn="l" defTabSz="3686627" rtl="0" eaLnBrk="1" latinLnBrk="0" hangingPunct="1">
      <a:defRPr sz="7258" kern="1200">
        <a:solidFill>
          <a:schemeClr val="tx1"/>
        </a:solidFill>
        <a:latin typeface="+mn-lt"/>
        <a:ea typeface="+mn-ea"/>
        <a:cs typeface="+mn-cs"/>
      </a:defRPr>
    </a:lvl2pPr>
    <a:lvl3pPr marL="3686627" algn="l" defTabSz="3686627" rtl="0" eaLnBrk="1" latinLnBrk="0" hangingPunct="1">
      <a:defRPr sz="7258" kern="1200">
        <a:solidFill>
          <a:schemeClr val="tx1"/>
        </a:solidFill>
        <a:latin typeface="+mn-lt"/>
        <a:ea typeface="+mn-ea"/>
        <a:cs typeface="+mn-cs"/>
      </a:defRPr>
    </a:lvl3pPr>
    <a:lvl4pPr marL="5529936" algn="l" defTabSz="3686627" rtl="0" eaLnBrk="1" latinLnBrk="0" hangingPunct="1">
      <a:defRPr sz="7258" kern="1200">
        <a:solidFill>
          <a:schemeClr val="tx1"/>
        </a:solidFill>
        <a:latin typeface="+mn-lt"/>
        <a:ea typeface="+mn-ea"/>
        <a:cs typeface="+mn-cs"/>
      </a:defRPr>
    </a:lvl4pPr>
    <a:lvl5pPr marL="7373250" algn="l" defTabSz="3686627" rtl="0" eaLnBrk="1" latinLnBrk="0" hangingPunct="1">
      <a:defRPr sz="7258" kern="1200">
        <a:solidFill>
          <a:schemeClr val="tx1"/>
        </a:solidFill>
        <a:latin typeface="+mn-lt"/>
        <a:ea typeface="+mn-ea"/>
        <a:cs typeface="+mn-cs"/>
      </a:defRPr>
    </a:lvl5pPr>
    <a:lvl6pPr marL="9216563" algn="l" defTabSz="3686627" rtl="0" eaLnBrk="1" latinLnBrk="0" hangingPunct="1">
      <a:defRPr sz="7258" kern="1200">
        <a:solidFill>
          <a:schemeClr val="tx1"/>
        </a:solidFill>
        <a:latin typeface="+mn-lt"/>
        <a:ea typeface="+mn-ea"/>
        <a:cs typeface="+mn-cs"/>
      </a:defRPr>
    </a:lvl6pPr>
    <a:lvl7pPr marL="11059873" algn="l" defTabSz="3686627" rtl="0" eaLnBrk="1" latinLnBrk="0" hangingPunct="1">
      <a:defRPr sz="7258" kern="1200">
        <a:solidFill>
          <a:schemeClr val="tx1"/>
        </a:solidFill>
        <a:latin typeface="+mn-lt"/>
        <a:ea typeface="+mn-ea"/>
        <a:cs typeface="+mn-cs"/>
      </a:defRPr>
    </a:lvl7pPr>
    <a:lvl8pPr marL="12903186" algn="l" defTabSz="3686627" rtl="0" eaLnBrk="1" latinLnBrk="0" hangingPunct="1">
      <a:defRPr sz="7258" kern="1200">
        <a:solidFill>
          <a:schemeClr val="tx1"/>
        </a:solidFill>
        <a:latin typeface="+mn-lt"/>
        <a:ea typeface="+mn-ea"/>
        <a:cs typeface="+mn-cs"/>
      </a:defRPr>
    </a:lvl8pPr>
    <a:lvl9pPr marL="14746500" algn="l" defTabSz="3686627"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pos="6888" userDrawn="1">
          <p15:clr>
            <a:srgbClr val="A4A3A4"/>
          </p15:clr>
        </p15:guide>
        <p15:guide id="2" pos="20736" userDrawn="1">
          <p15:clr>
            <a:srgbClr val="A4A3A4"/>
          </p15:clr>
        </p15:guide>
        <p15:guide id="3" orient="horz" pos="103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8023"/>
    <a:srgbClr val="00FF00"/>
    <a:srgbClr val="AEAA1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987" autoAdjust="0"/>
    <p:restoredTop sz="99467" autoAdjust="0"/>
  </p:normalViewPr>
  <p:slideViewPr>
    <p:cSldViewPr snapToGrid="0">
      <p:cViewPr>
        <p:scale>
          <a:sx n="33" d="100"/>
          <a:sy n="33" d="100"/>
        </p:scale>
        <p:origin x="906" y="54"/>
      </p:cViewPr>
      <p:guideLst>
        <p:guide pos="6888"/>
        <p:guide pos="20736"/>
        <p:guide orient="horz" pos="10344"/>
      </p:guideLst>
    </p:cSldViewPr>
  </p:slideViewPr>
  <p:notesTextViewPr>
    <p:cViewPr>
      <p:scale>
        <a:sx n="1" d="1"/>
        <a:sy n="1" d="1"/>
      </p:scale>
      <p:origin x="0" y="0"/>
    </p:cViewPr>
  </p:notesTextViewPr>
  <p:gridSpacing cx="914400" cy="9144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E9144-1E11-459C-9CBC-81259B2F7975}" type="datetimeFigureOut">
              <a:rPr lang="en-US" smtClean="0"/>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70B1F-62E4-4FE3-B1D9-BEA85ABFA1D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3925" y="1317625"/>
            <a:ext cx="39503350" cy="5486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3925" y="7680325"/>
            <a:ext cx="39503350" cy="217249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3925" y="30510163"/>
            <a:ext cx="10242550" cy="1752600"/>
          </a:xfrm>
          <a:prstGeom prst="rect">
            <a:avLst/>
          </a:prstGeom>
        </p:spPr>
        <p:txBody>
          <a:bodyPr vert="horz" lIns="91440" tIns="45720" rIns="91440" bIns="45720" rtlCol="0" anchor="ctr"/>
          <a:lstStyle>
            <a:lvl1pPr algn="l">
              <a:defRPr sz="1200">
                <a:solidFill>
                  <a:schemeClr val="tx1">
                    <a:tint val="75000"/>
                  </a:schemeClr>
                </a:solidFill>
              </a:defRPr>
            </a:lvl1pPr>
          </a:lstStyle>
          <a:p>
            <a:fld id="{A6CE9144-1E11-459C-9CBC-81259B2F7975}" type="datetimeFigureOut">
              <a:rPr lang="en-US" smtClean="0"/>
              <a:t>4/9/2016</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91440" tIns="45720" rIns="91440" bIns="45720" rtlCol="0" anchor="ctr"/>
          <a:lstStyle>
            <a:lvl1pPr algn="r">
              <a:defRPr sz="1200">
                <a:solidFill>
                  <a:schemeClr val="tx1">
                    <a:tint val="75000"/>
                  </a:schemeClr>
                </a:solidFill>
              </a:defRPr>
            </a:lvl1pPr>
          </a:lstStyle>
          <a:p>
            <a:fld id="{16470B1F-62E4-4FE3-B1D9-BEA85ABFA1D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964" y="9629330"/>
            <a:ext cx="2117409" cy="2117409"/>
          </a:xfrm>
          <a:prstGeom prst="rect">
            <a:avLst/>
          </a:prstGeom>
        </p:spPr>
      </p:pic>
      <p:pic>
        <p:nvPicPr>
          <p:cNvPr id="1036" name="Picture 12" descr="https://s-media-cache-ak0.pinimg.com/736x/f4/d3/03/f4d303ec04cba769c6cfcc90d4a800f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1881" y="9470174"/>
            <a:ext cx="2883492" cy="259357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49240" y="12493251"/>
            <a:ext cx="14572490" cy="9010654"/>
          </a:xfrm>
          <a:prstGeom prst="rect">
            <a:avLst/>
          </a:prstGeom>
        </p:spPr>
      </p:pic>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9896" y="20955575"/>
            <a:ext cx="13041937" cy="8064264"/>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95051" y="3336406"/>
            <a:ext cx="15283584" cy="9450349"/>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702456" y="20020259"/>
            <a:ext cx="14532005" cy="8985623"/>
          </a:xfrm>
          <a:prstGeom prst="rect">
            <a:avLst/>
          </a:prstGeom>
        </p:spPr>
      </p:pic>
      <p:sp>
        <p:nvSpPr>
          <p:cNvPr id="6" name="TextBox 5"/>
          <p:cNvSpPr txBox="1"/>
          <p:nvPr/>
        </p:nvSpPr>
        <p:spPr>
          <a:xfrm>
            <a:off x="765174" y="1809750"/>
            <a:ext cx="9341351" cy="769439"/>
          </a:xfrm>
          <a:prstGeom prst="rect">
            <a:avLst/>
          </a:prstGeom>
          <a:solidFill>
            <a:srgbClr val="92D050"/>
          </a:solidFill>
        </p:spPr>
        <p:txBody>
          <a:bodyPr wrap="square" rtlCol="0">
            <a:spAutoFit/>
          </a:bodyPr>
          <a:lstStyle/>
          <a:p>
            <a:pPr algn="ctr"/>
            <a:r>
              <a:rPr lang="en-US" sz="4400" dirty="0" smtClean="0"/>
              <a:t>Introduction</a:t>
            </a:r>
            <a:endParaRPr lang="en-US" sz="4400" dirty="0"/>
          </a:p>
        </p:txBody>
      </p:sp>
      <p:sp>
        <p:nvSpPr>
          <p:cNvPr id="7" name="TextBox 6"/>
          <p:cNvSpPr txBox="1"/>
          <p:nvPr/>
        </p:nvSpPr>
        <p:spPr>
          <a:xfrm>
            <a:off x="361950" y="3676650"/>
            <a:ext cx="10210800" cy="1006429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Physiology affects mental reactions to music when exercising </a:t>
            </a:r>
          </a:p>
          <a:p>
            <a:r>
              <a:rPr lang="en-US" sz="2400" dirty="0"/>
              <a:t>	</a:t>
            </a:r>
            <a:r>
              <a:rPr lang="en-US" sz="2400" dirty="0" smtClean="0"/>
              <a:t>                                      (</a:t>
            </a:r>
            <a:r>
              <a:rPr lang="en-US" sz="2400" dirty="0" err="1" smtClean="0"/>
              <a:t>Furnham</a:t>
            </a:r>
            <a:r>
              <a:rPr lang="en-US" sz="2400" dirty="0" smtClean="0"/>
              <a:t> </a:t>
            </a:r>
            <a:r>
              <a:rPr lang="en-US" sz="2400" dirty="0"/>
              <a:t>and Bradley, 1997</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Subjects’ heart rate increased the most with fast-paced music. (</a:t>
            </a:r>
            <a:r>
              <a:rPr lang="en-US" sz="2400" dirty="0" err="1" smtClean="0"/>
              <a:t>Dainow</a:t>
            </a:r>
            <a:r>
              <a:rPr lang="en-US" sz="2400" dirty="0" smtClean="0"/>
              <a:t>, 1977)</a:t>
            </a:r>
          </a:p>
          <a:p>
            <a:pPr marL="342900" indent="-342900">
              <a:buFont typeface="Arial" panose="020B0604020202020204" pitchFamily="34" charset="0"/>
              <a:buChar char="•"/>
            </a:pPr>
            <a:endParaRPr lang="en-US" sz="2400" dirty="0" smtClean="0"/>
          </a:p>
          <a:p>
            <a:endParaRPr lang="en-US" sz="2400" dirty="0"/>
          </a:p>
          <a:p>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All types of athletes use music to keep them motivated and prevent fatigue	                                                  (</a:t>
            </a:r>
            <a:r>
              <a:rPr lang="en-US" sz="2400" dirty="0" err="1" smtClean="0"/>
              <a:t>Brownley</a:t>
            </a:r>
            <a:r>
              <a:rPr lang="en-US" sz="2400" dirty="0" smtClean="0"/>
              <a:t> et al., 1995)</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Ability to choose music based on personal preferences can affect physical and mental ability.	                                                   </a:t>
            </a:r>
            <a:r>
              <a:rPr lang="en-US" sz="2400" dirty="0"/>
              <a:t>(</a:t>
            </a:r>
            <a:r>
              <a:rPr lang="en-US" sz="2400" dirty="0" err="1"/>
              <a:t>Brownley</a:t>
            </a:r>
            <a:r>
              <a:rPr lang="en-US" sz="2400" dirty="0"/>
              <a:t> </a:t>
            </a:r>
            <a:r>
              <a:rPr lang="en-US" sz="2400" dirty="0" smtClean="0"/>
              <a:t>et al., </a:t>
            </a:r>
            <a:r>
              <a:rPr lang="en-US" sz="2400" dirty="0"/>
              <a:t>1995</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Eating before a sustained cognitive task reduced mental fatigue and improved performance afterwards .		 (</a:t>
            </a:r>
            <a:r>
              <a:rPr lang="en-US" sz="2400" dirty="0" err="1" smtClean="0"/>
              <a:t>Guo</a:t>
            </a:r>
            <a:r>
              <a:rPr lang="en-US" sz="2400" dirty="0" smtClean="0"/>
              <a:t>, W. et al. 2015)</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Personal preferences may affect the impact of music on work performance. 		(</a:t>
            </a:r>
            <a:r>
              <a:rPr lang="en-US" sz="2400" dirty="0" err="1" smtClean="0"/>
              <a:t>Lesiuk</a:t>
            </a:r>
            <a:r>
              <a:rPr lang="en-US" sz="2400" dirty="0" smtClean="0"/>
              <a:t>, Teresa 2005)</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8" name="TextBox 7"/>
          <p:cNvSpPr txBox="1"/>
          <p:nvPr/>
        </p:nvSpPr>
        <p:spPr>
          <a:xfrm>
            <a:off x="612775" y="14849020"/>
            <a:ext cx="9338213" cy="769441"/>
          </a:xfrm>
          <a:prstGeom prst="rect">
            <a:avLst/>
          </a:prstGeom>
          <a:solidFill>
            <a:srgbClr val="92D050"/>
          </a:solidFill>
        </p:spPr>
        <p:txBody>
          <a:bodyPr wrap="square" rtlCol="0">
            <a:spAutoFit/>
          </a:bodyPr>
          <a:lstStyle/>
          <a:p>
            <a:pPr algn="ctr"/>
            <a:r>
              <a:rPr lang="en-US" sz="4400" dirty="0" smtClean="0"/>
              <a:t>Scientific Question</a:t>
            </a:r>
            <a:endParaRPr lang="en-US" sz="4400" dirty="0"/>
          </a:p>
        </p:txBody>
      </p:sp>
      <p:sp>
        <p:nvSpPr>
          <p:cNvPr id="9" name="TextBox 8"/>
          <p:cNvSpPr txBox="1"/>
          <p:nvPr/>
        </p:nvSpPr>
        <p:spPr>
          <a:xfrm>
            <a:off x="612775" y="17602507"/>
            <a:ext cx="9290571" cy="769441"/>
          </a:xfrm>
          <a:prstGeom prst="rect">
            <a:avLst/>
          </a:prstGeom>
          <a:solidFill>
            <a:srgbClr val="92D050"/>
          </a:solidFill>
        </p:spPr>
        <p:txBody>
          <a:bodyPr wrap="square" rtlCol="0">
            <a:spAutoFit/>
          </a:bodyPr>
          <a:lstStyle/>
          <a:p>
            <a:pPr algn="ctr"/>
            <a:r>
              <a:rPr lang="en-US" sz="4400" dirty="0" smtClean="0"/>
              <a:t>Hypothesis</a:t>
            </a:r>
            <a:endParaRPr lang="en-US" sz="4400" dirty="0"/>
          </a:p>
        </p:txBody>
      </p:sp>
      <p:sp>
        <p:nvSpPr>
          <p:cNvPr id="10" name="TextBox 9"/>
          <p:cNvSpPr txBox="1"/>
          <p:nvPr/>
        </p:nvSpPr>
        <p:spPr>
          <a:xfrm>
            <a:off x="460375" y="16300642"/>
            <a:ext cx="10210800" cy="1015663"/>
          </a:xfrm>
          <a:prstGeom prst="rect">
            <a:avLst/>
          </a:prstGeom>
          <a:noFill/>
        </p:spPr>
        <p:txBody>
          <a:bodyPr wrap="square" rtlCol="0">
            <a:spAutoFit/>
          </a:bodyPr>
          <a:lstStyle/>
          <a:p>
            <a:r>
              <a:rPr lang="en-US" sz="3000" dirty="0" smtClean="0"/>
              <a:t>How do different tempos of classical music affect the resistance to fatigue of athletes?</a:t>
            </a:r>
            <a:endParaRPr lang="en-US" sz="3000" dirty="0"/>
          </a:p>
        </p:txBody>
      </p:sp>
      <p:sp>
        <p:nvSpPr>
          <p:cNvPr id="11" name="TextBox 10"/>
          <p:cNvSpPr txBox="1"/>
          <p:nvPr/>
        </p:nvSpPr>
        <p:spPr>
          <a:xfrm>
            <a:off x="593785" y="18764664"/>
            <a:ext cx="10210800" cy="1477328"/>
          </a:xfrm>
          <a:prstGeom prst="rect">
            <a:avLst/>
          </a:prstGeom>
          <a:noFill/>
        </p:spPr>
        <p:txBody>
          <a:bodyPr wrap="square" rtlCol="0">
            <a:spAutoFit/>
          </a:bodyPr>
          <a:lstStyle/>
          <a:p>
            <a:r>
              <a:rPr lang="en-US" sz="3000" dirty="0" smtClean="0"/>
              <a:t>If exposed to fast music, athletes will experience the most improvement in running endurance when compared to slow and no music.</a:t>
            </a:r>
            <a:endParaRPr lang="en-US" sz="3000" dirty="0"/>
          </a:p>
        </p:txBody>
      </p:sp>
      <p:pic>
        <p:nvPicPr>
          <p:cNvPr id="1026" name="Picture 2" descr="http://www.clker.com/cliparts/e/0/6/3/12550941262092997998Olympic_sports_Athletics_pictogram.svg.me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07445" y="13001648"/>
            <a:ext cx="2128131" cy="16670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lipartbest.com/cliparts/yio/gBr/yiogBrpi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07578" y="5048105"/>
            <a:ext cx="1717830" cy="171783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openclipart.org/image/2400px/svg_to_png/172702/computer-worker.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54319" y="12273406"/>
            <a:ext cx="2416869" cy="232220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images.clipartpanda.com/clipart-music-notes-zxTg75XiA.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50178" y="5278440"/>
            <a:ext cx="833834" cy="109532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0" descr="http://images.clipartpanda.com/clipart-music-notes-zxTg75XiA.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652695" y="5338917"/>
            <a:ext cx="864958" cy="113620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www.pngimagesfree.com/OBJECTS/Arrow/thumb/left-arrow-clipart-png-15.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6200000">
            <a:off x="5579138" y="24015262"/>
            <a:ext cx="2667000" cy="2133601"/>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612775" y="21827363"/>
            <a:ext cx="9290571" cy="786015"/>
          </a:xfrm>
          <a:prstGeom prst="rect">
            <a:avLst/>
          </a:prstGeom>
          <a:solidFill>
            <a:srgbClr val="92D050"/>
          </a:solidFill>
        </p:spPr>
        <p:txBody>
          <a:bodyPr wrap="square" rtlCol="0">
            <a:spAutoFit/>
          </a:bodyPr>
          <a:lstStyle/>
          <a:p>
            <a:pPr algn="ctr"/>
            <a:r>
              <a:rPr lang="en-US" sz="4400" dirty="0" smtClean="0"/>
              <a:t>Methodology</a:t>
            </a:r>
            <a:endParaRPr lang="en-US" sz="4400" dirty="0"/>
          </a:p>
        </p:txBody>
      </p:sp>
      <p:sp>
        <p:nvSpPr>
          <p:cNvPr id="3" name="Bevel 2"/>
          <p:cNvSpPr/>
          <p:nvPr/>
        </p:nvSpPr>
        <p:spPr>
          <a:xfrm>
            <a:off x="1142858" y="23278986"/>
            <a:ext cx="4626986" cy="243744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smtClean="0"/>
              <a:t>Participants were selected that have been cleared by a doctor</a:t>
            </a:r>
            <a:endParaRPr lang="en-US" sz="2600" dirty="0"/>
          </a:p>
        </p:txBody>
      </p:sp>
      <p:pic>
        <p:nvPicPr>
          <p:cNvPr id="1028" name="Picture 4" descr="http://www.clker.com/cliparts/9/b/2/8/11949855961746203850arrow-right-blue_benji_p_01.svg.hi.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5400000">
            <a:off x="4390786" y="19989549"/>
            <a:ext cx="2037236" cy="1859060"/>
          </a:xfrm>
          <a:prstGeom prst="rect">
            <a:avLst/>
          </a:prstGeom>
          <a:noFill/>
          <a:extLst>
            <a:ext uri="{909E8E84-426E-40DD-AFC4-6F175D3DCCD1}">
              <a14:hiddenFill xmlns:a14="http://schemas.microsoft.com/office/drawing/2010/main">
                <a:solidFill>
                  <a:srgbClr val="FFFFFF"/>
                </a:solidFill>
              </a14:hiddenFill>
            </a:ext>
          </a:extLst>
        </p:spPr>
      </p:pic>
      <p:sp>
        <p:nvSpPr>
          <p:cNvPr id="26" name="Bevel 25"/>
          <p:cNvSpPr/>
          <p:nvPr/>
        </p:nvSpPr>
        <p:spPr>
          <a:xfrm>
            <a:off x="1314308" y="28489641"/>
            <a:ext cx="4626986" cy="243744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smtClean="0"/>
              <a:t>They were tested in 3 trials </a:t>
            </a:r>
            <a:r>
              <a:rPr lang="en-US" sz="2600" dirty="0"/>
              <a:t>for 5 minutes each at </a:t>
            </a:r>
            <a:r>
              <a:rPr lang="en-US" sz="2600" dirty="0" smtClean="0"/>
              <a:t>6mph while  using fast and slow orchestral music with no music as the control group</a:t>
            </a:r>
            <a:endParaRPr lang="en-US" sz="2600" dirty="0"/>
          </a:p>
        </p:txBody>
      </p:sp>
      <p:pic>
        <p:nvPicPr>
          <p:cNvPr id="27" name="Picture 2" descr="http://www.pngimagesfree.com/OBJECTS/Arrow/thumb/left-arrow-clipart-png-15.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5400000" flipH="1">
            <a:off x="2559999" y="26605581"/>
            <a:ext cx="2667000" cy="2133601"/>
          </a:xfrm>
          <a:prstGeom prst="rect">
            <a:avLst/>
          </a:prstGeom>
          <a:noFill/>
          <a:extLst>
            <a:ext uri="{909E8E84-426E-40DD-AFC4-6F175D3DCCD1}">
              <a14:hiddenFill xmlns:a14="http://schemas.microsoft.com/office/drawing/2010/main">
                <a:solidFill>
                  <a:srgbClr val="FFFFFF"/>
                </a:solidFill>
              </a14:hiddenFill>
            </a:ext>
          </a:extLst>
        </p:spPr>
      </p:pic>
      <p:sp>
        <p:nvSpPr>
          <p:cNvPr id="28" name="Bevel 27"/>
          <p:cNvSpPr/>
          <p:nvPr/>
        </p:nvSpPr>
        <p:spPr>
          <a:xfrm>
            <a:off x="4931725" y="25876911"/>
            <a:ext cx="4626986" cy="243744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smtClean="0"/>
              <a:t>Each participant was given a pre-survey to  acquire background information on  that could affect the results.</a:t>
            </a:r>
            <a:endParaRPr lang="en-US" sz="2600" dirty="0"/>
          </a:p>
        </p:txBody>
      </p:sp>
      <p:sp>
        <p:nvSpPr>
          <p:cNvPr id="41" name="TextBox 40"/>
          <p:cNvSpPr txBox="1"/>
          <p:nvPr/>
        </p:nvSpPr>
        <p:spPr>
          <a:xfrm>
            <a:off x="12033100" y="1809749"/>
            <a:ext cx="19991024" cy="769442"/>
          </a:xfrm>
          <a:prstGeom prst="rect">
            <a:avLst/>
          </a:prstGeom>
          <a:solidFill>
            <a:srgbClr val="92D050"/>
          </a:solidFill>
        </p:spPr>
        <p:txBody>
          <a:bodyPr wrap="square" rtlCol="0">
            <a:spAutoFit/>
          </a:bodyPr>
          <a:lstStyle/>
          <a:p>
            <a:pPr algn="ctr"/>
            <a:r>
              <a:rPr lang="en-US" sz="4400" dirty="0" smtClean="0"/>
              <a:t>Results</a:t>
            </a:r>
          </a:p>
        </p:txBody>
      </p:sp>
      <p:sp>
        <p:nvSpPr>
          <p:cNvPr id="42" name="TextBox 41"/>
          <p:cNvSpPr txBox="1"/>
          <p:nvPr/>
        </p:nvSpPr>
        <p:spPr>
          <a:xfrm>
            <a:off x="23804332" y="7537229"/>
            <a:ext cx="7475768" cy="2862322"/>
          </a:xfrm>
          <a:prstGeom prst="rect">
            <a:avLst/>
          </a:prstGeom>
          <a:noFill/>
        </p:spPr>
        <p:txBody>
          <a:bodyPr wrap="square" rtlCol="0">
            <a:spAutoFit/>
          </a:bodyPr>
          <a:lstStyle/>
          <a:p>
            <a:pPr algn="just"/>
            <a:r>
              <a:rPr lang="en-US" sz="3000" b="1" i="1" dirty="0" smtClean="0"/>
              <a:t>Figure 1: </a:t>
            </a:r>
            <a:r>
              <a:rPr lang="en-US" sz="3000" dirty="0" smtClean="0"/>
              <a:t>Level of fatigue felt for each participant after going through each of the three trials: fast, slow, and no </a:t>
            </a:r>
            <a:r>
              <a:rPr lang="en-US" sz="3000" dirty="0" smtClean="0"/>
              <a:t>music (the control group). </a:t>
            </a:r>
            <a:r>
              <a:rPr lang="en-US" sz="3000" dirty="0" smtClean="0"/>
              <a:t>These tests were assigned in a random order and they were allowed to rest for as long as needed after each trial. </a:t>
            </a:r>
            <a:endParaRPr lang="en-US" sz="3000" i="1" dirty="0"/>
          </a:p>
        </p:txBody>
      </p:sp>
      <p:sp>
        <p:nvSpPr>
          <p:cNvPr id="43" name="TextBox 42"/>
          <p:cNvSpPr txBox="1"/>
          <p:nvPr/>
        </p:nvSpPr>
        <p:spPr>
          <a:xfrm>
            <a:off x="12218118" y="15745477"/>
            <a:ext cx="6826672" cy="3323987"/>
          </a:xfrm>
          <a:prstGeom prst="rect">
            <a:avLst/>
          </a:prstGeom>
          <a:noFill/>
        </p:spPr>
        <p:txBody>
          <a:bodyPr wrap="square" rtlCol="0">
            <a:spAutoFit/>
          </a:bodyPr>
          <a:lstStyle/>
          <a:p>
            <a:pPr algn="just"/>
            <a:r>
              <a:rPr lang="en-US" sz="3000" b="1" i="1" dirty="0" smtClean="0"/>
              <a:t>Figure </a:t>
            </a:r>
            <a:r>
              <a:rPr lang="en-US" sz="3000" b="1" i="1" dirty="0" smtClean="0"/>
              <a:t>2: </a:t>
            </a:r>
            <a:r>
              <a:rPr lang="en-US" sz="3000" dirty="0" smtClean="0"/>
              <a:t>The mean of the level of </a:t>
            </a:r>
            <a:r>
              <a:rPr lang="en-US" sz="3000" dirty="0" smtClean="0"/>
              <a:t>self-assessed fatigue </a:t>
            </a:r>
            <a:r>
              <a:rPr lang="en-US" sz="3000" dirty="0" smtClean="0"/>
              <a:t>felt by all the participants within each trial</a:t>
            </a:r>
            <a:r>
              <a:rPr lang="en-US" sz="3000" dirty="0" smtClean="0"/>
              <a:t>. Fast music took the lead </a:t>
            </a:r>
            <a:r>
              <a:rPr lang="en-US" sz="3000" dirty="0" smtClean="0"/>
              <a:t>with the lowest fatigue levels, with slow music and no music lagging behind. Only the fast and control group are statistically different.</a:t>
            </a:r>
            <a:endParaRPr lang="en-US" sz="3000" i="1" dirty="0"/>
          </a:p>
        </p:txBody>
      </p:sp>
      <p:sp>
        <p:nvSpPr>
          <p:cNvPr id="46" name="TextBox 45"/>
          <p:cNvSpPr txBox="1"/>
          <p:nvPr/>
        </p:nvSpPr>
        <p:spPr>
          <a:xfrm>
            <a:off x="33950699" y="1809749"/>
            <a:ext cx="8883824" cy="769440"/>
          </a:xfrm>
          <a:prstGeom prst="rect">
            <a:avLst/>
          </a:prstGeom>
          <a:solidFill>
            <a:srgbClr val="92D050"/>
          </a:solidFill>
        </p:spPr>
        <p:txBody>
          <a:bodyPr wrap="square" rtlCol="0">
            <a:spAutoFit/>
          </a:bodyPr>
          <a:lstStyle/>
          <a:p>
            <a:pPr algn="ctr"/>
            <a:r>
              <a:rPr lang="en-US" sz="4400" dirty="0" smtClean="0"/>
              <a:t>Discussion</a:t>
            </a:r>
          </a:p>
        </p:txBody>
      </p:sp>
      <p:sp>
        <p:nvSpPr>
          <p:cNvPr id="47" name="TextBox 46"/>
          <p:cNvSpPr txBox="1"/>
          <p:nvPr/>
        </p:nvSpPr>
        <p:spPr>
          <a:xfrm>
            <a:off x="33213367" y="3499668"/>
            <a:ext cx="9999407" cy="6001643"/>
          </a:xfrm>
          <a:prstGeom prst="rect">
            <a:avLst/>
          </a:prstGeom>
          <a:noFill/>
        </p:spPr>
        <p:txBody>
          <a:bodyPr wrap="square" rtlCol="0">
            <a:spAutoFit/>
          </a:bodyPr>
          <a:lstStyle/>
          <a:p>
            <a:r>
              <a:rPr lang="en-US" sz="2400" dirty="0" smtClean="0"/>
              <a:t>       As a general trend, fast music had a most beneficial impact on the athletes by decreasing the perceived fatigue during running exercise on a treadmill, while slow music having a lesser decrease when compared to the control group of no music (Figure 1 &amp; 2). </a:t>
            </a:r>
            <a:r>
              <a:rPr lang="en-US" sz="2400" dirty="0"/>
              <a:t>The average perceived level of fatigue for fast music was 2.4783. For slow music, the average was 3.0435 and for no music, it was 3.2609. We found that the results from our experiment between the Fast/Slow music and the Slow/No music were statistically similar. </a:t>
            </a:r>
            <a:endParaRPr lang="en-US" sz="2400" dirty="0" smtClean="0"/>
          </a:p>
          <a:p>
            <a:r>
              <a:rPr lang="en-US" sz="2400" dirty="0" smtClean="0"/>
              <a:t>       This </a:t>
            </a:r>
            <a:r>
              <a:rPr lang="en-US" sz="2400" dirty="0"/>
              <a:t>is because the p-value was .1278 for the Fast/Slow music group and .4783 for the Slow/No music </a:t>
            </a:r>
            <a:r>
              <a:rPr lang="en-US" sz="2400" dirty="0" smtClean="0"/>
              <a:t>group. Since </a:t>
            </a:r>
            <a:r>
              <a:rPr lang="en-US" sz="2400" dirty="0"/>
              <a:t>both p-values are greater than .05, we accept the null hypothesis which states that the values are statistically similar. On the other hand, the results between the Fast/No music group is statistically different</a:t>
            </a:r>
            <a:r>
              <a:rPr lang="en-US" sz="2400" dirty="0" smtClean="0"/>
              <a:t>. However, the results may have been affected by each participant’s musical preference, as most testers preferred other types of music as opposed to classical music, which was used in this experiment (Figure 3). </a:t>
            </a:r>
          </a:p>
          <a:p>
            <a:endParaRPr lang="en-US" sz="2400" dirty="0" smtClean="0"/>
          </a:p>
          <a:p>
            <a:endParaRPr lang="en-US" sz="2400" dirty="0"/>
          </a:p>
        </p:txBody>
      </p:sp>
      <p:sp>
        <p:nvSpPr>
          <p:cNvPr id="51" name="TextBox 50"/>
          <p:cNvSpPr txBox="1"/>
          <p:nvPr/>
        </p:nvSpPr>
        <p:spPr>
          <a:xfrm>
            <a:off x="22343709" y="29013565"/>
            <a:ext cx="10210800" cy="1477328"/>
          </a:xfrm>
          <a:prstGeom prst="rect">
            <a:avLst/>
          </a:prstGeom>
          <a:noFill/>
        </p:spPr>
        <p:txBody>
          <a:bodyPr wrap="square" rtlCol="0">
            <a:spAutoFit/>
          </a:bodyPr>
          <a:lstStyle/>
          <a:p>
            <a:pPr algn="ctr"/>
            <a:r>
              <a:rPr lang="en-US" sz="3000" b="1" i="1" dirty="0" smtClean="0"/>
              <a:t>Figure 4: </a:t>
            </a:r>
            <a:r>
              <a:rPr lang="en-US" sz="3000" dirty="0" smtClean="0"/>
              <a:t>Every participants</a:t>
            </a:r>
            <a:r>
              <a:rPr lang="en-US" sz="3000" dirty="0" smtClean="0"/>
              <a:t>’</a:t>
            </a:r>
            <a:r>
              <a:rPr lang="en-US" sz="3000" dirty="0"/>
              <a:t> </a:t>
            </a:r>
            <a:r>
              <a:rPr lang="en-US" sz="3000" dirty="0" smtClean="0"/>
              <a:t>musical preference</a:t>
            </a:r>
            <a:r>
              <a:rPr lang="en-US" sz="3000" dirty="0" smtClean="0"/>
              <a:t>. Most participants preferred rock music, while classical music ranked 5</a:t>
            </a:r>
            <a:r>
              <a:rPr lang="en-US" sz="3000" baseline="30000" dirty="0" smtClean="0"/>
              <a:t>th</a:t>
            </a:r>
            <a:r>
              <a:rPr lang="en-US" sz="3000" dirty="0" smtClean="0"/>
              <a:t> behind most other genres of music.</a:t>
            </a:r>
            <a:endParaRPr lang="en-US" sz="3000" dirty="0" smtClean="0"/>
          </a:p>
        </p:txBody>
      </p:sp>
      <p:sp>
        <p:nvSpPr>
          <p:cNvPr id="52" name="TextBox 51"/>
          <p:cNvSpPr txBox="1"/>
          <p:nvPr/>
        </p:nvSpPr>
        <p:spPr>
          <a:xfrm>
            <a:off x="33950700" y="10792061"/>
            <a:ext cx="8740680" cy="769441"/>
          </a:xfrm>
          <a:prstGeom prst="rect">
            <a:avLst/>
          </a:prstGeom>
          <a:solidFill>
            <a:srgbClr val="92D050"/>
          </a:solidFill>
        </p:spPr>
        <p:txBody>
          <a:bodyPr wrap="square" rtlCol="0">
            <a:spAutoFit/>
          </a:bodyPr>
          <a:lstStyle/>
          <a:p>
            <a:pPr algn="ctr"/>
            <a:r>
              <a:rPr lang="en-US" sz="4400" dirty="0" smtClean="0"/>
              <a:t>Conclusion</a:t>
            </a:r>
          </a:p>
        </p:txBody>
      </p:sp>
      <p:sp>
        <p:nvSpPr>
          <p:cNvPr id="53" name="TextBox 52"/>
          <p:cNvSpPr txBox="1"/>
          <p:nvPr/>
        </p:nvSpPr>
        <p:spPr>
          <a:xfrm>
            <a:off x="33198706" y="12203491"/>
            <a:ext cx="9999407" cy="2308324"/>
          </a:xfrm>
          <a:prstGeom prst="rect">
            <a:avLst/>
          </a:prstGeom>
          <a:noFill/>
        </p:spPr>
        <p:txBody>
          <a:bodyPr wrap="square" rtlCol="0">
            <a:spAutoFit/>
          </a:bodyPr>
          <a:lstStyle/>
          <a:p>
            <a:r>
              <a:rPr lang="en-US" sz="2400" dirty="0" smtClean="0"/>
              <a:t>       This experiment shows that listening to music while doing physical activities may help increase endurance in the listener. In the real world, this can be applied to people working strenuous physical jobs by using music to improve </a:t>
            </a:r>
            <a:r>
              <a:rPr lang="en-US" sz="2400" b="1" dirty="0" smtClean="0"/>
              <a:t>performance, perseverance, and persistence. </a:t>
            </a:r>
            <a:r>
              <a:rPr lang="en-US" sz="2400" dirty="0" smtClean="0"/>
              <a:t>Additionally, when working out at a gym, music may help them deal with fatigue better when lifting weights or using other exercise equipment.</a:t>
            </a:r>
            <a:endParaRPr lang="en-US" sz="2400" b="1" dirty="0"/>
          </a:p>
        </p:txBody>
      </p:sp>
      <p:sp>
        <p:nvSpPr>
          <p:cNvPr id="54" name="TextBox 53"/>
          <p:cNvSpPr txBox="1"/>
          <p:nvPr/>
        </p:nvSpPr>
        <p:spPr>
          <a:xfrm>
            <a:off x="33950700" y="15782581"/>
            <a:ext cx="8602142" cy="769441"/>
          </a:xfrm>
          <a:prstGeom prst="rect">
            <a:avLst/>
          </a:prstGeom>
          <a:solidFill>
            <a:srgbClr val="92D050"/>
          </a:solidFill>
        </p:spPr>
        <p:txBody>
          <a:bodyPr wrap="square" rtlCol="0">
            <a:spAutoFit/>
          </a:bodyPr>
          <a:lstStyle/>
          <a:p>
            <a:pPr algn="ctr"/>
            <a:r>
              <a:rPr lang="en-US" sz="4400" dirty="0" smtClean="0"/>
              <a:t>Future Work</a:t>
            </a:r>
          </a:p>
        </p:txBody>
      </p:sp>
      <p:sp>
        <p:nvSpPr>
          <p:cNvPr id="55" name="TextBox 54"/>
          <p:cNvSpPr txBox="1"/>
          <p:nvPr/>
        </p:nvSpPr>
        <p:spPr>
          <a:xfrm>
            <a:off x="33227281" y="17328354"/>
            <a:ext cx="9999407" cy="1569660"/>
          </a:xfrm>
          <a:prstGeom prst="rect">
            <a:avLst/>
          </a:prstGeom>
          <a:noFill/>
        </p:spPr>
        <p:txBody>
          <a:bodyPr wrap="square" rtlCol="0">
            <a:spAutoFit/>
          </a:bodyPr>
          <a:lstStyle/>
          <a:p>
            <a:r>
              <a:rPr lang="en-US" sz="2400" dirty="0"/>
              <a:t> </a:t>
            </a:r>
            <a:r>
              <a:rPr lang="en-US" sz="2400" dirty="0" smtClean="0"/>
              <a:t>      In the future, different types of music can be used in each test for each person to determine whether musical preference truly has an impact on how well they resist fatigue. Additionally, lyrics in music could be tested to see if they are a factor in endurance while exercising.</a:t>
            </a:r>
            <a:endParaRPr lang="en-US" sz="2400" dirty="0"/>
          </a:p>
        </p:txBody>
      </p:sp>
      <p:sp>
        <p:nvSpPr>
          <p:cNvPr id="56" name="TextBox 55"/>
          <p:cNvSpPr txBox="1"/>
          <p:nvPr/>
        </p:nvSpPr>
        <p:spPr>
          <a:xfrm>
            <a:off x="33950700" y="18898014"/>
            <a:ext cx="8740680" cy="769441"/>
          </a:xfrm>
          <a:prstGeom prst="rect">
            <a:avLst/>
          </a:prstGeom>
          <a:solidFill>
            <a:srgbClr val="92D050"/>
          </a:solidFill>
        </p:spPr>
        <p:txBody>
          <a:bodyPr wrap="square" rtlCol="0">
            <a:spAutoFit/>
          </a:bodyPr>
          <a:lstStyle/>
          <a:p>
            <a:pPr algn="ctr"/>
            <a:r>
              <a:rPr lang="en-US" sz="4400" dirty="0" smtClean="0"/>
              <a:t>Bibliography</a:t>
            </a:r>
          </a:p>
        </p:txBody>
      </p:sp>
      <p:pic>
        <p:nvPicPr>
          <p:cNvPr id="1032" name="Picture 8" descr="http://365psd.com/images/previews/757/magnifying-glass-search-icon-psd-image-2365search-icon-512.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577184" y="14362990"/>
            <a:ext cx="2635588" cy="263558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images.clipartpanda.com/run-clipart-run-md.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267373" y="8947431"/>
            <a:ext cx="2857500" cy="2828925"/>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33213365" y="20141288"/>
            <a:ext cx="9999407" cy="11172289"/>
          </a:xfrm>
          <a:prstGeom prst="rect">
            <a:avLst/>
          </a:prstGeom>
          <a:noFill/>
        </p:spPr>
        <p:txBody>
          <a:bodyPr wrap="square" rtlCol="0">
            <a:spAutoFit/>
          </a:bodyPr>
          <a:lstStyle/>
          <a:p>
            <a:r>
              <a:rPr lang="en-US" sz="2400" dirty="0" err="1" smtClean="0"/>
              <a:t>Brownley</a:t>
            </a:r>
            <a:r>
              <a:rPr lang="en-US" sz="2400" dirty="0" smtClean="0"/>
              <a:t>, </a:t>
            </a:r>
            <a:r>
              <a:rPr lang="en-US" sz="2400" dirty="0"/>
              <a:t>Kimberly A., McMurray, Robert G., Hackney, Anthony C.,</a:t>
            </a:r>
            <a:r>
              <a:rPr lang="en-US" sz="2400" i="1" dirty="0"/>
              <a:t> </a:t>
            </a:r>
            <a:r>
              <a:rPr lang="en-US" sz="2400" dirty="0"/>
              <a:t>“Effects of </a:t>
            </a:r>
            <a:r>
              <a:rPr lang="en-US" sz="2400" dirty="0" smtClean="0"/>
              <a:t>                    </a:t>
            </a:r>
            <a:endParaRPr lang="en-US" sz="2400" dirty="0"/>
          </a:p>
          <a:p>
            <a:r>
              <a:rPr lang="en-US" sz="2400" dirty="0"/>
              <a:t> </a:t>
            </a:r>
            <a:r>
              <a:rPr lang="en-US" sz="2400" dirty="0" smtClean="0"/>
              <a:t>    music </a:t>
            </a:r>
            <a:r>
              <a:rPr lang="en-US" sz="2400" dirty="0"/>
              <a:t>on physiological and affective responses to graded treadmill exercise </a:t>
            </a:r>
            <a:r>
              <a:rPr lang="en-US" sz="2400" dirty="0" smtClean="0"/>
              <a:t>     </a:t>
            </a:r>
            <a:endParaRPr lang="en-US" sz="2400" dirty="0"/>
          </a:p>
          <a:p>
            <a:r>
              <a:rPr lang="en-US" sz="2400" dirty="0" smtClean="0"/>
              <a:t>     in </a:t>
            </a:r>
            <a:r>
              <a:rPr lang="en-US" sz="2400" dirty="0"/>
              <a:t>trained and untrained runners” </a:t>
            </a:r>
            <a:r>
              <a:rPr lang="en-US" sz="2400" u="sng" dirty="0"/>
              <a:t>International Journal of </a:t>
            </a:r>
            <a:r>
              <a:rPr lang="en-US" sz="2400" u="sng" dirty="0" smtClean="0"/>
              <a:t>Psychophysiology   </a:t>
            </a:r>
            <a:endParaRPr lang="en-US" sz="2400" u="sng" dirty="0"/>
          </a:p>
          <a:p>
            <a:r>
              <a:rPr lang="en-US" sz="2400" dirty="0" smtClean="0"/>
              <a:t>     19 </a:t>
            </a:r>
            <a:r>
              <a:rPr lang="en-US" sz="2400" dirty="0"/>
              <a:t>(1995): 193-201</a:t>
            </a:r>
            <a:r>
              <a:rPr lang="en-US" sz="2400" dirty="0" smtClean="0"/>
              <a:t>.</a:t>
            </a:r>
          </a:p>
          <a:p>
            <a:r>
              <a:rPr lang="en-US" sz="2400" dirty="0" smtClean="0"/>
              <a:t> </a:t>
            </a:r>
            <a:endParaRPr lang="en-US" sz="2400" dirty="0"/>
          </a:p>
          <a:p>
            <a:r>
              <a:rPr lang="en-US" sz="2400" dirty="0" err="1" smtClean="0"/>
              <a:t>Aloui</a:t>
            </a:r>
            <a:r>
              <a:rPr lang="en-US" sz="2400" dirty="0" smtClean="0"/>
              <a:t>, </a:t>
            </a:r>
            <a:r>
              <a:rPr lang="en-US" sz="2400" dirty="0" err="1" smtClean="0"/>
              <a:t>Asma</a:t>
            </a:r>
            <a:r>
              <a:rPr lang="en-US" sz="2400" dirty="0" smtClean="0"/>
              <a:t> et al. “Listening to Music During Warming-Up Counteracts the </a:t>
            </a:r>
            <a:endParaRPr lang="en-US" sz="2400" dirty="0"/>
          </a:p>
          <a:p>
            <a:r>
              <a:rPr lang="en-US" sz="2400" dirty="0" smtClean="0"/>
              <a:t>     Negative Effects of Ramadan Observance on Short-Term Maximal         </a:t>
            </a:r>
            <a:endParaRPr lang="en-US" sz="2400" dirty="0"/>
          </a:p>
          <a:p>
            <a:r>
              <a:rPr lang="en-US" sz="2400" dirty="0" smtClean="0"/>
              <a:t>     Performance.” </a:t>
            </a:r>
            <a:r>
              <a:rPr lang="en-US" sz="2400" u="sng" dirty="0" err="1" smtClean="0"/>
              <a:t>PLoS</a:t>
            </a:r>
            <a:r>
              <a:rPr lang="en-US" sz="2400" u="sng" dirty="0" smtClean="0"/>
              <a:t> ONE</a:t>
            </a:r>
            <a:r>
              <a:rPr lang="en-US" sz="2400" dirty="0" smtClean="0"/>
              <a:t> 10.1371 (2015): 1-7.</a:t>
            </a:r>
          </a:p>
          <a:p>
            <a:endParaRPr lang="en-US" sz="2400" dirty="0"/>
          </a:p>
          <a:p>
            <a:r>
              <a:rPr lang="en-US" sz="2400" dirty="0" smtClean="0"/>
              <a:t>Satoh, Masayuki et al. “The Effects of Physical Exercise with Music on Cognitive </a:t>
            </a:r>
            <a:endParaRPr lang="en-US" sz="2400" dirty="0"/>
          </a:p>
          <a:p>
            <a:r>
              <a:rPr lang="en-US" sz="2400" dirty="0" smtClean="0"/>
              <a:t>     Function on Elderly People: Mihama-</a:t>
            </a:r>
            <a:r>
              <a:rPr lang="en-US" sz="2400" dirty="0" err="1" smtClean="0"/>
              <a:t>Kiho</a:t>
            </a:r>
            <a:r>
              <a:rPr lang="en-US" sz="2400" dirty="0" smtClean="0"/>
              <a:t> Project.” </a:t>
            </a:r>
            <a:r>
              <a:rPr lang="en-US" sz="2400" u="sng" dirty="0" err="1" smtClean="0"/>
              <a:t>PLoS</a:t>
            </a:r>
            <a:r>
              <a:rPr lang="en-US" sz="2400" u="sng" dirty="0" smtClean="0"/>
              <a:t> ONE</a:t>
            </a:r>
            <a:r>
              <a:rPr lang="en-US" sz="2400" dirty="0" smtClean="0"/>
              <a:t> 10.1371 (2014) </a:t>
            </a:r>
            <a:endParaRPr lang="en-US" sz="2400" dirty="0"/>
          </a:p>
          <a:p>
            <a:r>
              <a:rPr lang="en-US" sz="2400" dirty="0" smtClean="0"/>
              <a:t>     1-8.</a:t>
            </a:r>
          </a:p>
          <a:p>
            <a:r>
              <a:rPr lang="en-US" sz="2400" dirty="0"/>
              <a:t/>
            </a:r>
            <a:br>
              <a:rPr lang="en-US" sz="2400" dirty="0"/>
            </a:br>
            <a:r>
              <a:rPr lang="en-US" sz="2400" dirty="0" err="1"/>
              <a:t>Guo</a:t>
            </a:r>
            <a:r>
              <a:rPr lang="en-US" sz="2400" dirty="0"/>
              <a:t>, W., Ren, J., Wang, B., Zhu, Q. “Effects of Relaxing Music on Mental Fatigue </a:t>
            </a:r>
          </a:p>
          <a:p>
            <a:r>
              <a:rPr lang="en-US" sz="2400" dirty="0" smtClean="0"/>
              <a:t>     Induced </a:t>
            </a:r>
            <a:r>
              <a:rPr lang="en-US" sz="2400" dirty="0"/>
              <a:t>by a Continuous Performance Task: </a:t>
            </a:r>
            <a:r>
              <a:rPr lang="en-US" sz="2400" dirty="0" err="1"/>
              <a:t>Behavorial</a:t>
            </a:r>
            <a:r>
              <a:rPr lang="en-US" sz="2400" dirty="0"/>
              <a:t> and ERPs </a:t>
            </a:r>
            <a:r>
              <a:rPr lang="en-US" sz="2400" dirty="0" smtClean="0"/>
              <a:t>Evidence.” </a:t>
            </a:r>
            <a:endParaRPr lang="en-US" sz="2400" u="sng" dirty="0"/>
          </a:p>
          <a:p>
            <a:r>
              <a:rPr lang="en-US" sz="2400" dirty="0" smtClean="0"/>
              <a:t>    </a:t>
            </a:r>
            <a:r>
              <a:rPr lang="en-US" sz="2400" u="sng" dirty="0" smtClean="0"/>
              <a:t> </a:t>
            </a:r>
            <a:r>
              <a:rPr lang="en-US" sz="2400" u="sng" dirty="0" err="1" smtClean="0"/>
              <a:t>PLoS</a:t>
            </a:r>
            <a:r>
              <a:rPr lang="en-US" sz="2400" u="sng" dirty="0" smtClean="0"/>
              <a:t> </a:t>
            </a:r>
            <a:r>
              <a:rPr lang="en-US" sz="2400" u="sng" dirty="0"/>
              <a:t>ONE</a:t>
            </a:r>
            <a:r>
              <a:rPr lang="en-US" sz="2400" dirty="0"/>
              <a:t> 10.1371 (2015): 1-12</a:t>
            </a:r>
            <a:r>
              <a:rPr lang="en-US" sz="2400" dirty="0" smtClean="0"/>
              <a:t>.</a:t>
            </a:r>
          </a:p>
          <a:p>
            <a:endParaRPr lang="en-US" sz="2400" dirty="0"/>
          </a:p>
          <a:p>
            <a:r>
              <a:rPr lang="en-US" sz="2400" dirty="0" err="1"/>
              <a:t>Anshel</a:t>
            </a:r>
            <a:r>
              <a:rPr lang="en-US" sz="2400" dirty="0"/>
              <a:t>, Mark H., and </a:t>
            </a:r>
            <a:r>
              <a:rPr lang="en-US" sz="2400" dirty="0" err="1"/>
              <a:t>Marisi</a:t>
            </a:r>
            <a:r>
              <a:rPr lang="en-US" sz="2400" dirty="0"/>
              <a:t>, Dan Q. “Effect of Music and Rhythm on Physical </a:t>
            </a:r>
          </a:p>
          <a:p>
            <a:r>
              <a:rPr lang="en-US" sz="2400" dirty="0" smtClean="0"/>
              <a:t>     Performance.” </a:t>
            </a:r>
            <a:r>
              <a:rPr lang="en-US" sz="2400" u="sng" dirty="0"/>
              <a:t>The Research Quarterly</a:t>
            </a:r>
            <a:r>
              <a:rPr lang="en-US" sz="2400" dirty="0"/>
              <a:t> 49.2 (2013): </a:t>
            </a:r>
            <a:r>
              <a:rPr lang="en-US" sz="2400" dirty="0" smtClean="0"/>
              <a:t>109-113.</a:t>
            </a:r>
            <a:endParaRPr lang="en-US" sz="2400" dirty="0"/>
          </a:p>
          <a:p>
            <a:r>
              <a:rPr lang="en-US" sz="2400" dirty="0"/>
              <a:t/>
            </a:r>
            <a:br>
              <a:rPr lang="en-US" sz="2400" dirty="0"/>
            </a:br>
            <a:r>
              <a:rPr lang="en-US" sz="2400" dirty="0" err="1"/>
              <a:t>Lesiuk</a:t>
            </a:r>
            <a:r>
              <a:rPr lang="en-US" sz="2400" dirty="0"/>
              <a:t>, Teresa., “The Effect of Music Listening on Work </a:t>
            </a:r>
            <a:r>
              <a:rPr lang="en-US" sz="2400" dirty="0" smtClean="0"/>
              <a:t>Performance.” </a:t>
            </a:r>
            <a:endParaRPr lang="en-US" sz="2400" u="sng" dirty="0"/>
          </a:p>
          <a:p>
            <a:r>
              <a:rPr lang="en-US" sz="2400" dirty="0" smtClean="0"/>
              <a:t>    </a:t>
            </a:r>
            <a:r>
              <a:rPr lang="en-US" sz="2400" u="sng" dirty="0" smtClean="0"/>
              <a:t> Psychology </a:t>
            </a:r>
            <a:r>
              <a:rPr lang="en-US" sz="2400" u="sng" dirty="0"/>
              <a:t>of Music </a:t>
            </a:r>
            <a:r>
              <a:rPr lang="en-US" sz="2400" dirty="0"/>
              <a:t>33 (2005): 173-191</a:t>
            </a:r>
            <a:r>
              <a:rPr lang="en-US" sz="2400" dirty="0" smtClean="0"/>
              <a:t>.</a:t>
            </a:r>
          </a:p>
          <a:p>
            <a:endParaRPr lang="en-US" sz="2400" dirty="0"/>
          </a:p>
          <a:p>
            <a:r>
              <a:rPr lang="en-US" sz="2400" dirty="0" err="1" smtClean="0"/>
              <a:t>Dainow</a:t>
            </a:r>
            <a:r>
              <a:rPr lang="en-US" sz="2400" dirty="0" smtClean="0"/>
              <a:t>, Elliot., “Physical Effects and Motor Responses to Music.” </a:t>
            </a:r>
            <a:r>
              <a:rPr lang="en-US" sz="2400" u="sng" dirty="0"/>
              <a:t> </a:t>
            </a:r>
            <a:r>
              <a:rPr lang="en-US" sz="2400" u="sng" dirty="0" smtClean="0"/>
              <a:t>Journal of Research and Music Education</a:t>
            </a:r>
            <a:r>
              <a:rPr lang="en-US" sz="2400" dirty="0" smtClean="0"/>
              <a:t> 25.3 (1977): 211-221.</a:t>
            </a:r>
            <a:endParaRPr lang="en-US" sz="2400" dirty="0"/>
          </a:p>
          <a:p>
            <a:r>
              <a:rPr lang="en-US" sz="2400" dirty="0"/>
              <a:t/>
            </a:r>
            <a:br>
              <a:rPr lang="en-US" sz="2400" dirty="0"/>
            </a:br>
            <a:endParaRPr lang="en-US" sz="2400" dirty="0"/>
          </a:p>
          <a:p>
            <a:r>
              <a:rPr lang="en-US" sz="2400" dirty="0"/>
              <a:t/>
            </a:r>
            <a:br>
              <a:rPr lang="en-US" sz="2400" dirty="0"/>
            </a:br>
            <a:r>
              <a:rPr lang="en-US" sz="2400" dirty="0"/>
              <a:t/>
            </a:r>
            <a:br>
              <a:rPr lang="en-US" sz="2400" dirty="0"/>
            </a:br>
            <a:endParaRPr lang="en-US" sz="2400" dirty="0"/>
          </a:p>
        </p:txBody>
      </p:sp>
      <p:pic>
        <p:nvPicPr>
          <p:cNvPr id="63" name="Picture 12" descr="https://cdn2.iconfinder.com/data/icons/flat-style-svg-icons-part-1/512/schedule_scheduled_tasks_calendar-512.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21733" y="14543589"/>
            <a:ext cx="2274390" cy="227439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images.clipartpanda.com/book-20clip-20art-dT6okk8T9.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5018289" y="29597018"/>
            <a:ext cx="5186736" cy="274699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data:image/png;base64,iVBORw0KGgoAAAANSUhEUgAAAlgAAAFzCAYAAADi5Xe0AAAgAElEQVR4XuydB1gUV9fHzwKCSFGxAfYKiIix915j19jzWmJNrFFjiT32XhJbNLH32DWWRLHGrliICiqKioqCiHRk7jfnmuFb113YZdvsciZPHoG9c8vv3Jn733PO3FEw8QA6iAARIAJEgAgQASJABAxGQEECy2AsqSIiQASIABEgAkSACHACJLBoIhABIkAEiAARIAJEwMAESGAZGChVRwSIABEgAkSACBABElg0B4gAESACRIAIEAEiYGACJLAMDJSqIwJEgAgQASJABIgACSyaA0SACBABIkAEiAARMDABElgGBkrVEQEiQASIABEgAkSABBbNASJABIgAESACRIAIGJgACSwDA6XqiAARIAJEgAgQASJAAovmABEgAkSACBABIkAEDEyABJaBgVJ1RIAIEAEiQASIABEggUVzgAgQASJABIgAESACBiZAAsvAQKk6IkAEiAARIAJEgAiQwKI5QASIABEgAkSACBABAxMggWVgoFQdESACRIAIEAEiQARIYNEcIAJEgAgQASJABIiAgQmQwDIwUKqOCBABIkAEiAARIAIksGgOEAEiQASIABEgAkTAwARIYBkYKFVHBIgAESACRIAIEAESWDQHiAARIAJEgAgQASJgYAIksAwMlKojAkSACBABIkAEiAAJLJoDRIAIEAEiQASIABEwMAESWAYGStURASJABIgAESACRIAEFs0BIkAEiAARIAJEgAgYmAAJLAMDpeqIABEgAkSACBABIkACi+YAESACRIAIEAEiQAQMTIAEloGBUnVEgAgQASJABIgAESCBRXOACBABIkAEiAARIAIGJkACy8BAqToiQASIABEgAkSACJDAojlABIgAESACRIAIEAEDEyCBZWCgVB0RIAJEgAgQASJABEhg0RwgAkSACBABIkAEiICBCZDAMjBQqo4IEAEiQASIABEgAiSwaA4QASJABIgAESACRMDABEhgGRgoVUcEiAARIAJEgAgQARJYNAeIABEgAkSACBABImBgAiSwDAyUqiMCRIAIEAEiQASIAAksK5oDkZGR0KNHDzh27Nhno/Ly8oK2bdvC999/D+7u7gYd9YcPH+DChQv8/6FDh4Kjo6Pa+qdPnw6TJ0/+7LMvvvgCunbtCt9++y24uLjo3beoqChYuHAhrFq1itc1aNAgmDRpEmTPnl3vurNiBatXr+YMv/vuO85V4rhjxw5uN7TZkSNHoFatWhzP+/fvYfDgwbBp0yY4fvw4REREwNdffw0DBw6ExYsX8/mBf8PP69atC1WqVOHnSfPjp59+4vbS9tiyZQuvX9OxefNmfl0Y6oiJiYG9e/dCzpw5oV27dmnVhoeH83batGnDrzM8EhISYM2aNbBixQq4f/8+VKtWDYYPHw4dOnQABwcHXkbqvzIfQ/VVXT1//fUX9OrVCw4ePAj37t3j7NB2yKlYsWJppxiyX8rXfvPmzbnt8+bN+9l8wT8Yg0Nm55Yx7UB1Wz8BElhWZOP0BJY0zE6dOgEumLlz5zbYyM+fPw+1a9fO8MaoSWBJHRkyZAjMmzdPo0DTtsPSwi+VnzJlCuD/CoVC2yqonBIBtG+LFi24ONi6dSvky5cPUlNTuQiaPXs2L7lo0aI0UfHkyRPo3r07xMXFAdri6tWrnwgsLI8CBOfhuXPn0oRZZhdBUwssqZ+qwu3atWvQunVr2LBhAzRp0oQzQi5jxoz5bD79+uuv0K9fPz4nDSlktJm4KHIPHDjA2w0ICEgTpz/++CNMmzYN7OzsDC78lK99Dw8PLu4qVarE20Hh2aVLF7h58yb/nQSWNlakMpZAgASWJVhJyz4qCyzlhYsxBrdv34YBAwbApUuX4PTp09xzYKhDV4Gl7KFA7xd6P9DzZW9vD3/88QeUL19er65JCxYubDNnzuSLmK2trV51ZuWTJcH0+vXrNPu8efMG/ve//8HRo0c5GhQLS5cuhRw5csCZM2egXr168NVXX8HatWu5p0f5QK+OMQSWMRZmdXbXJLA2btwIy5Ytg+3bt0OpUqVA4hYaGgr4WYMGDWDbtm3cE4hiFf+GYsOUAis+Pp570PBaQ2/k7t270wRW0aJFuX0rV65sVIGFlaN3Ge2FB4o99K5Lh6nsmJWvaRq7aQiQwDINZ5O0oklgYePKi9r+/ft5GAOPx48fw6xZs/iNFkM9GC7AGzB6KfBAAYQ33SVLlnBxhjdhLDNy5Ehwc3NLWxyUB6gpJKPJQ6Gu3+j9wMV55cqVgKEXDCuMGzcOMJyIgkn61ovtduzYkfcDwxsYdsCflQ9JbKJA+O2332D9+vX8/EaNGvE6GzZsCDY2NqDcj7lz5/JxJyYm8tAJMsPwJi4MuEihmHB1dQUUi02bNuXemBkzZkDBggX533DBkDxmgYGBnLEkRjAc88MPP/AFV9mDgSIFPSC4SJ84cQLat2/P26xQoULacJTtJY0dPUmFCxfmZZKSkmDPnj28f2gv1TFimadPn/JwHNocw6lYBr0XUn9UJ6tyyE+aO5K3pn79+vD27VvAsBl6t3B+SCHF8ePH83ZQcEghwokTJ3IxphzGbtasGbcZhtFwvOhFQY/o1KlTISgoiNtXeYyq/dNWoOAXDfTYoC2QL85fbBuFuMQ4PTY4FyRhKPXB39+fe+lQUGEfQ0JC0kSlNEdxvmAZnLtSGPH58+dpYlVd/wVB4F+EpLmAfVW+Nm/dusUFLLYviVjpb9g36YuKJIRfvHjB+4DXuHIYU9X717NnT/j555/53FbXL2SI7eD8wrkgzUGcP8rhRVUbSdc+XiuvXr3iXksUeBgmxS9BaPsvv/ySX5+SwMJ5rBpaVnevyOgehX1Rd+9RvVZQ9I4YMYJzlbx4JrlxUyNWS4AElhWZVpPAwps1LraY44T5M/gtunjx4nwxQC8EfqZ84MKOiySKLLyJYhlcZJWPUaNG8Rsj3shV8190EVjJyclceAwbNox7P3bt2gUlSpTgi94vv/zySZu4eONNH2/OqmEFLIj9zpUrF6xbt+4zgYULIN64pUVBKoALDoqmbt26cbGhmsNWs2ZNLhzQ26Auf8zHx4d73HDxkg7s5759+/iirYmxtDBjblx6Ia7GjRuneToyshcuwupCUjhGDElhvhSKIeSAnJUPVe+F6mWBoUBcRFGcoHCSRBSyQ+GK4gLzrdBzhaIVw1AorDD0o7xQayOwkE10dDT3AElHel4NbQUWelrRvsr1Yv1SThB6OdNj4+vrq1FgYV4jCkcsI4Wj3717x/+G1wjaGfPSkEf+/Pk/wavaf+kaxbw31esOhTuyxzJYN4bVJDGlPI9UhTAKSbyeMOcKRTzaBr3Y0jloNxQcKGgxPwrbUccVRR/mb6kyRHGC1x1eD+oOSeCggMH7FApZrN/JyYmPIzY2lodV8b6iq8DK6B6FIk5VYGkK3ypfK1a0NNBQzESABJaZwBuj2YxysHARRY8QLih4oEDChRFvjCiSUlJSYP78+XyBkESSdGPCBRNFEN6AUXDhgaICFw5dQ4Saxo4CBvuDgg9zfnAxwpwsDDH9/fff0Lt3b+55w76EhYWl5W3MmTOHe9TwJo0CCwURjkcKReK3bjwHb94oMnCMnp6ePDSJi54k7HCRlAQWhnGwbfx2jIsACgzsX8uWLWH58uXg7OzMFwYUUtLiJf3t8OHDafyUhUj//v35woL8zp49m5Z/JC1kaB+sG+2DC9k333wDKEAxX6VixYpp9kKhjB42PHDc6MFAe2FoB5kVKlSI11OkSBHubcAFEUNRuHDiHMEyOCb8HT1uOE4cG9p6woQJanPVpDAOjhlZoFDCv2HfUJiiZwLPx75he8HBwRo9NNjv9EKEuFijIESxguIbxa+fn1+ah0x1/qQnUKXFGkNiOLdQZOC8RcbohcNcMbS/JJC1YaMuRIjCpXPnzpwf1iEdGC7F0Dx+IcADF3Dkg18gJK+jqpB5+fIlHzPOcRTM6FFBYYx1Y8I8jgOvUfRuof3R9jivlXPiJO8hzg0UalJITjWMqdw2Ci4si//ieejlU/YgoQevb9++PMEf+4Vl8csbXk/odcTrE/ni3FI9JGZYDr3FOOfw+kMeOL5WrVpBuXLleP26Cixt7lGqAkv6goZC/vfffwf0xJ48eRLQg4cCXzkJ3xj3aqozaxAggWVFds5IYOFQcXFH1zwuONK3a3UIpBs0htOwHHpHUFzgwoQeJFwc8EaJh74CC7894wKBCw8+YYZiCBcOdQfeCHFRwG/2uJBh+EU1b0taNCSBJXkSMCyl/LQbfmPHhU7Km0FvkSSw0BuD36ilQ7pBS8ncyknekldH+W/KXjwUaQ8fPoRTp05xwYALF/ZfCl1K/VXOY1L1RqKXTHoyT1MOnWouizK/0qVLc07olcRFBAUrChm0KYZI0dumbmGU6pAERJ48eXgoFLlhGAkXIgznolBB0Yp2wwWyQIECaQnxqgIiI4Gl/FCCcihYEvSZEVjSk60oWDEfEQXuoUOHuC0kbyKORxs26gSW8pN5UvK21E8USpj4juEvyfOD7JEd2kWVD9aFHiRVr93ly5f5U4sotvHcf//9l38RwXkzevRoLk4wFQDnNYpsnNcoaCQhjDZWDWMqt41fuFDE4ZcCTAlAW+P9QuoHtofeL1UBgjlmKAhxnkv5Z5oEFl6T1atX54IcryX05qGIw+sFD2VBp22IELlmdI9SFVjIGPugfM1Z0VJAQ5EJARJYMjGEIbqRXg4W5mDgwoXfgFFg4UKCNzN1WzpgX6SbqvQNFfMy0FMhHehdQc8RLti6CqyMHsNP72lDaTHEfkieAtWFV1VgSVzQM6BaVnmxRPEoCSzlhwSwLXWLqjZ/u3jxIvf8Xbly5TMTqwos5QVV1Zbe3t4a+yZVnNHTdFJ72CcUSCgypAM9keiZwgVc3dOW6EHBxfb69et8UcKxSyIcRQt6pP755x9eBuvG33F+oJDXVWApzw9dBFZ6YUT0YqK3EfsseZOksSuHa7Vho87u+KXgzz//TBOV6q5nFD/oJUHRg/NBEuuqfCRhoXqdSCzQ04rnIHe8jlHYIHPMnUT+2A6KR+SPognFLooQ/EKkGsZUbRs91OhRQk8wChD0Tklc0fbqnhZO7/pS/YKCY0Ixhl+o0GOLXl/c3gXFPwrfzAgsFPjYz/TuUaoCS9uwsiHuy1RH1iVAAsuKbJ+ewMJhSk934Q0TE4jxyT28samKCXVI8GYueWEwpIgLhBR2MLTAkjxY6Qmx9BZeQ3iwDCGwUKzg1hPoBUTBgaIUFxQMraCw1UVg6eLB0uYpLBQcKJgxTIYhH2SGnhf8Fz1Rqoeydw7DjSjYlR+WkEKhmMh948aNT54Sk4PAwv6iGMHw89ixY7nHDT2bGNbCQ1l4Z8RGVWCpPpkn7ROG4Tj0yiqLTWwLQ1LobZLmd2Y9WOhxQ48Uzi8pQRw9ryiw0AOGX0BwXFLoF68Z1TCmatvZsmXjwkx5HzJDe7AwD0vyxiIP9KKiRw4FakYCC/P90HbogVW9RtO7R5EHy4oWOgsaCgksCzJWRl1NT2BJORyYg4U3fPxmix4LKW9GNacHnzDD3CJJICjnaeHNF71g0jdwSWBhkjl6yPDGjzdq1UPbfY6kJ+jKli3Lc0HwX7wB42KI3iDM38Cn6bT1YKE4QK8Btq9tDpYhBJayRww9Cvg7PsWGXgQMFekisDDZXsqZwzwn/BkXcilnDm2CngccHy74qnklGJZBLwZ6IdBOmGcj5WmhWMaFDb2R0pOA6uaaJBjwM2WvD/4uPVWIQgbzanChxzbxSE9g4TzDvDr0ruCYMBfMGB4s5Sf6cIwYLsN/cX7jQxUoRJ49e6YVG2ke4zWA81ESb8he2npAmQl68XAeYygW28BzUJxq8mA9evQIcL86zA9KLwcLk/KVw8IokDFEh/NdeV8pKdyNYTEUNsohdXWeHLy2cD7gdY2HJLCwP1IINbM5WJJtldMA1D1tKu3VhUzr1KnD+aHHC0OJeP+SQuxoR23uUenlYGHd+ATtnTt3uCBGoYYPgWAOIB1EQB8CJLD0oSezc7XJwVJ+Eu/u3bvQp0+fz54iVN6MVNNTQ8pPnSkvrohEyknKrMBClz+GPPDRbeVDuU1dPFhYx4MHD7hAkxYNqV5NTxEaQmAhRxQ+KAiV25N2MpdyqdQtcurEcnpPJKL4QSGKiz4+xad84BilJ8M0scXy0pOh0g7jqvZTtjOGolCgSTvvK++LJT15ifZSJ7BQGEhPGuLnkjDAp1uNJbBwGwlMNld+2hP7jrbAENrOnTt5XqG6eafKRlkcYB0oNjD3DEW08v5ymAuFOU1oE9UjvRwsFGS4DQJ6mTU9RYh9xkPKf0LPnGQTDOtL+ZVSziJ6JfELFYYopc1i1dkGeaAHD0UH8sJD2SOKwgM9sMrpAlhG26cIJYEl5UDhuZInVPU6kIQm3qfUHdI1qs09StunCLEd6WEb2qpBLXb6ow4ESGDpAEvuRdMTWJikjvsd4UKAN0MpzwbzHnDBkLYvQMGFCbPS63TwZouhRUx6Rc8SeqbQs4VlpD2pcCHBEBEuNHjg4/zSzVmZmbYeLDwHb+D4JJm0ZxU+ZYSLldR3XQUW1qnLPliGEFiYz4VtYr/Rs4DftnHRxNfEYB4KLrz4bVx66jG9HCzpNTSq+2Cp7uOE4SFMqEZuuOjit3/ccwvDMNJDCaps0Y74zR0X5fQS3aU9nDBZX1VEK4cQVROH1QlI9BbgQobhSQxnYf4M9tlYAgvtjwIVw4PYprTHGD70gPMVPWn4+hpt2CAHfIoSPUEoajHxG+tUl+Ctag8UndgOerGkfaPU8cloHyzpulLe306yCV6zkrdTCk9inpbyBqNSGFNTLpLydh7K81LffbAkgSVtwooCEsUt5hiq9gX7iB5fvGZwLzm8f2FoFcWncohQm3uUNvtg4XWAX8LwaV9Nr/uS+xpA/ZMXARJY8rIH9YYIEAEiQASIABGwAgIksKzAiDQEIkAEiAARIAJEQF4ESGDJyx7UGyJABIgAESACRMAKCJDAsgIj0hCIABEgAkSACBABeREggSUve1BviAARIAJEgAgQASsgQALLCoxIQyACRIAIEAEiQATkRYAElrzsQb0hAkSACBABIkAErIAACSwrMCINgQgQASJABIgAEZAXARJY8rIH9YYIEAEiQASIABGwAgIksKzAiDQEIkAEiAARIAJEQF4ESGDJyx7UGyJABIgAESACRMAKCJDAsgIj0hCIABEgAkSACBABeREggSUve1BviAARIAJEgAgQASsgQALLCoxIQyACRIAIEAEiQATkRYAElrzsQb0hAkSACBABIkAErIAACSwrMCINgQgQASJABIgAEZAXARJY8rIH9YYIEAEiQASIABGwAgIksKzAiDQEIkAEiAARIAJEQF4ESGDJyx7UGyJABIgAESACRMAKCJDAsgIj0hCIABEgAkSACBABeREggSUve1BviAARIAJEgAgQASsgQALLCoxIQ7AYAsxIPVUYqV6qVqYEDv4TCYcuRML9p/G8h16Fc0DrmnmgVY08Mu0xdYsIZD0CJLCyns1pxMYj8ImAep+SCqmMgZ2NDdgpFExgTJGUKgD+PeGDAEmpDBLF3/FvkYkf4HViCsSLf6+Y1wlK2WeH0zejwSWHLeTPZQ8O9jbgkE0h/o//2oCToy3/3c7WBiLeJrNcznaKlA8MXJ1s1Y2OBJjxbG7Smt/Hp8LolQ/hWvB7te1WKuMCC74tyeeNuiMqKgr69esHN2/e/OTjNm3awKxZs8DR0VGn8cTGxsLKlSuhb9++4ObmptO5VJgIWDsBEljWbmEanzEIpAmpyKQPLLutjSKbjQI+CAzCYpPgyfskuP4mDh6+T4TQmCR4JP77+H2S1iJnSqXCrLVLThi4MFjbc1jhfA5QKL8DFMmfHQqL//oWcwJ3N3vImysbJCYJ8EEUcw72CrC3s8G+Y73a1m0MflRnJgkMWHAfrofEpns2iqzVo8poFFjTp0+HSZMmGUQQoWAzZH2ZxEKnEQFZEiCBJUuzUKdkRoALKvQ2JYsiyiWbLdyOjIfDYW/h7MsY9jwuWYEiKjZFMIhoyYTASheXh5s9k8RXTidb1rSKm6JUQUd4n5AKLqInTOkwSP9lZjur6Q6GBadteKzVeKb0KsZDhqpHeoJIEAQ4fPgwLFmyBB4/fgxeXl7w008/QeXKlSEuLg6WLVsGGzduhDx58sD48eOhQYMGMGHCBDhw4AB4enrCunXroFSpUlr1jwoRgaxAgARWVrAyjVFXAgJ6eDCUh4rDRqGAyxHv4fDTaDj3IgYuRsQaVYgYWmBpGDyr5OUCFUs7Qz3/XFBGzOFJSEoFp+wkuHSdLKYqr433SuoL2vXX0V46Cax79+7BwoULYdq0aeDu7g7bt2+H69evw8yZM+HkyZNw584dGD58OERERMDUqVNhypQp4OTkRB4sU00AasfiCJDAsjiTUYeNRIB7qTAXSsyVYqdfxCiOPhMF1cv3cD86waiCSnU8JhJYn2H0K+HEMLxU2y8nDzFGvU9hBXKLccWPh0kZGMnGFl1t/RGBECt6HbU5nEXP5KklFdQKLNUcLH9/f1i7du1nIcNLly5xkYW5WWfOnIE1a9bA0KFDuUcLhRUeFCLUxhpUJqsSIIGVVS1P40YCXFShp8pW9FJte/AaNoa8gTOiuDInHnMJLNUxl/J0FDrUzatoKT6ZphD/y5HdRipiVj7mtI052zaUwNKUMyV+r4Dg4GA4ceIE91Zdu3YNatasyQWWra0tDwViQnt4eDj06NGDi63U1FTyYJlzUlDbsiZAAkvW5qHOGYEAF1UxoqhyEJ/u2xsaCWvvR8CJ5+9kIxrkIrCU2VfxdmFf1csHDb7IDUkpAjiKTzWKh2yYGWGeyK5KY4cIb9y4AfPmzYNevXqBj48PhIWFwZ49ez55uhBF2IsXL2Du3LlQv359qFevHgks2c0U6pBcCJDAkoslqB/GJsBiRVGVTRRVB55Ewe+iqDr6NFqWAkGOAkvZOI0q5WadRbFVQczzSUwWMG8LRWuae8vYhsyq9Rs7yX3v3r3w4MEDnmcVExPDhRMKqjlz5vDk90ePHvHP8JAElp+fH0ycOJH/j4nudBABIvD/BEhg0WywdgLsbdIHeJecChOvhsGWkDeyFFXKRpC7wJL6mt3ehn1ZzQ1QcPkVd1b8F0KUPV9LnvDaeLE0JbjjuNPLmYqMjORPDR49ehSqVKkCXbp04WFBFFjZs2dPe4oQfx44cCD07t0bbMQvLEuXLoU///yT52jRU4SWPLuo74YmQALL0ESpPrkQ4MLqQUwi/Hg5DP6WUQgwI0CWIrCUx+FdNAf7ro0n+Jdylp5EJKGVkaEz8TluNDpqxQONe2GhuFr4XSmNG41mokk6hQgQgUwSIIGVSXB0miwJsERx63RxZVccDouCqdeewe2oeItb6C1RYEmzoUh+Bza4fUH+JCLuOC8eFsdfljNbpVMYLjz4zxsIfpbAPylTyFHc9yqv2r2vLGE81EciYI0ESGBZo1Wz4JgSBZaa3UZhs/T2C5h545n42pkPFruwW7LAkqZe3pzZ2BBRaDWv6gbi/pXMPpuCcrSy4HVJQyYCWZkACaysbH3rGLv4jj+AEf88Fn4OeqH+BWwWNk5rEFgS8hwONmyQGDrs3riAIimFpYrvT7QKG1nYlKLuEgEiYAYCJLDMAJ2aNAgBhlstHH7yFnqdegApAkYGreOwJoGlbJGvmxRI/a5dQRt7O24qq7GXdcw6GgURIAKGJkACy9BEqT5jE2DRYvJ6WGwyfB0QYpE5VhkBslaBheN2zWHL5g4sKb6axxFyOtmR0MpoMtDnRIAIWCwBElgWa7qs13HxZcssVQwHfnP6Aex8GGm1HhBrFljSrK3ll5PN6lccstnaUH5W1ruUacREIEsQIIGVJcxs8YMUklKZYtHtcCZuuWD1ydJZQWBJM3JYh4KsU4P8tDO8xV+iNAAiQARUCZDAojkhawLRyR/Y4bC3bNj5x4qoJMt9MlAXyFlJYCEX8YXSbMG3JaFQPgdp/yar9U7qMg+oLBEgApZNgASWZdvPmnvPxMR16HEyBHY9st5woDoDZjWBJTFoXDk3m96nOHwQ9zJzxBdF0qGRwPvDW+H9n9shKeQ2L+NQ2g9cWnYDly+7ETUiQARkQoAElkwMQd34fwKYaxXyLhFq7r8NsSlClvNmZFWBJc2AuYNKCpXLOCvEJPgsZ/uM7gPC+3fwctz/IOHGebVFHb+oBe5zNoGNS06NVT1//py/1Pn48eP8FTgdO3aEwYMHQ+7cufm7CDdu3Ajjx48HR0fHjLpDnxMBIpAOARJYND3kRIDhOwOXBb1gk688zbIejKwusHBCflUvnzCsYyGFuI8W/kpC67+r9Pl3rSEx8J90r1kUWZ7LD6gt8/79exgzZgx/z2DdunXhw4cPsGPHDggODoZJkyZBWFgYCSw53RGpLxZNgASWRZvPejofnyoIouNKUe9gENx4E5elF1QSWB/ndcG8DmzTBB8Q981i4ouls6zglq5yDAtGzByq1UWff8LPYsiw+2dlQ0NDYcaMGdyDlSdPHv55dHQ0F1cjR46E1NTUTwTW1atXYfLkyfDw4UNo3rw5/9nFxQUWLFgAnTt35i93DggIgIULF8LatWvB3d0ddu3axevt1KmTVn2lQkTAWgmQwLJWy1rQuMR9rdiZlzHQ9tj9LC2sJJORwPp08i4dUor5FneCXM5ZO2SojfdKIpe9Qk0ouOLgZ3eBhIQEmDJlCkRFRUGPHj2gfPny4ObmBgrFx0tPOUQYEREBEydOhHHjxkHp0qVhz549EBQUxMXY/v37wdnZGVq0aAErVqyApUuXwpYtW3h9c+bM4WFHX19fC7oLUVeJgOEJkMAyPFOqUXsCLCw2if1w6YnCmve10h7Hx9nKREwAACAASURBVJIksD4n1rVhfuHbtp4Kp+z8TTtZUoiHNikGQtx7raaTjbMrFD8eqrZsfHw8HD16lIuky5cvQ/HixbmIqlOnDvdUSTlYp06dgsDAQP4ZCrDIyEgurjA/C38+fPgwjBgxgnuvUGx5enpC/fr1Yfny5TB27Fj+NzqIQFYmQAIrK1vfvGPn+Vaem6+y+A+C0cM/LtlsYE9Tbz7iJof/5f+WzeUIa+qVhKr5nMHWRgEv4pNh0pWn8Pv9CP7Z1kZlwM8tB4S8S4DvLzyGI0+job93fhhXoRBMuhoGWx+8MQpBEljqsRbJ/zFkKNoqS4YMdRJYTi5Q/K/HGc5PzMG6ePEiF0mzZ88GOzu7NIF16NAhfr4U6kPvF5bp2bMnT4jHn/v37w/r1q2DNm3awNmzZ7lIu3XrFgwaNCjDtqkAEbB2AiSwrN3CMhwf5ls9fJeoKP/HTZN4IlAsrahTAup6uMLJ5++g8X8Ca2vD0lC9gAuMEsXT/egEXsbdMRu0OXYPvi6dD3qXyQ8/XnmCHiV+3sCzj+B0a19AYYhljHWQwEqf7C/DSzPfYk7MJYet0YW5sWycmXoNESLEfKkzZ87AhAkTuJiSDszJqlevHs/L0saD5eHhwUVZ4cKF4enTp9C7d29YvHgx91o1adIEqlWrlpkh0jlEwKoIkMCyKnPKfzDmyLe60bE8ONnZgrhRqbjtQ2qawFKl9VPlwjDApwCM+CcUGhfMBTVE8eW7KxD+blmWFz3wJApGlveEcZeewPaHkUaDTQIrY7SD2ngK4pOGiqyUl2WIJHcM7WH4rmnTptzrZG9vD9evX+c5VJj8npKSkiaw0svBwvOOHDnC87kwOb59+/ZctN27dy8t2T1jK1IJImDdBEhgWbd9ZTU6FFe//PuKTbpi2tfd1HF3gcDIONj7X4hQ8mCpwllZuwQ0KZQTup0IgdZFc3/iwToVHgPeoicsPC4ZupwINipXElja4e3WsIAwsI2HwtnR1iSeUO16ZdxS2nixNCW4Sz1T3gdLEASoXr06jB49Gvz8/D7bB0vdU4TS04eYEI8hwvnz50PlypV5qDAkJASmTp3KhRsdRCCrEyCBldVngInGH52cykZeeMzW3Y8wW1hH8kSpE1hdS+aBBdWLwYbg1zDhShjPwdoshhD98zjxHKy9j6OgS8m8cEzMw+pVJp+Y9AuwUSyLYUNDHySwtCfarIqbMLZ7EYVrjqwhsnCj0Rdjv9a4FxaKK4+5m9PdaFR7ulSSCBABfQiQwNKHHp2rDQH+ypsa+27DNTPvb6VJYLUonAtWiN6rMy9ioNepB5+NCRPkT7TyhYcxiWLSuxMERcXDy4Rk0cvlBr0CQuDsS+2e7NIGFpYhgaUtqY/lypVwYitGlAFxU9Is48nCcGHM4W2Q/N+rcuzFV+W44qty1Ox9pRtNKk0EiIChCJDAMhRJqkcdgQ9xKamKgluu2YiJ4WZf/NQJrL5e+WFshYIQLHqpuomhv/cpwmfjGC9+/o349OBP157BVDHhfcuD16JXKxFmVy0C4y+HwaaQ1wa1Pgks3XF65rFne2f4iU8Y8nPNPtd0HwGdQQSIgLURIIFlbRaVz3hYUmQS2OeyB5f1l1lcqvG3Ysho6KoCa5CY0D6jShE49eId9BE9V+rEVZmc2WFH4zJwMzIehp5/BBfalScPVkagzfS5uNs7C1hcAbJ93I+URJaZ7EDNEgEi8JEACSyaCcYgwD7Ef4DfnX5X2DnasT7v+4DNbxfNvuCpCqzzbctBTfFJQeXjvfiU4eBzoWleKXyyEHOvMBR4MSIWpou/j/DzBDvRU/LbvQgYcl79Zo76QCUPlj70AP5a4M9yu/AtCMw+5/QbCZ1NBIiAJRMggWXJ1pNn3xkwgF9tfk1b3HK452BdH3WFbJuu0IKnhc1IYGkBKYMiO6b4CiU9s+N8ozmnP06qgQgQgUwQIIGVCWh0imYCQrLA1udeD6IH65OFLZd3LtbmQltw3HmdFrwMJhAJLMNcYeTJMgxHqoUIEIHMESCBlTludJYaAsnvktlO750Q/zJerYjKXy0/a3SgKbjuM80O7pZqJBJYhrPcheUVGeVkGY4n1UQEiID2BEhgac+KSqZDIOFVAjtQ9wC8C36XroeqWIdiQqVf6yjy7g4kT5YGniSwDHepYeL76aVf4NOFNN8Mh5VqIgJEQAsCJLC0gERF0icQHx7PjrU9Bq+vvtZqEfPq4yWUnlUFCh64abZNR+VsUxJYhrVOwbwObNvksta1T9b99QDBGwAiAz/CylMBwKs3QJlehoVHtREBIpBpAiSwMo2OTkQC8S/iWcD/AuD5iedaiSuJmt9wP6HAyHJQ8ugdElkqU4kEluGvLT9xM9KlQ0qBq9PHPRws9kiOBjjWHuDFKfVD8KgP0GwviPujqP08KioKBgwYAN27d4cOHTqklbl06RKcPn0axowZY7FoqONEQG4ESGDJzSIW1B8UV+cGn4PHex9natGqNKWSYN+jBJQPuEciS8nuJLCMcxHga3XG9yhi2e8uPCgKqBen0weEIqt1gEaB1a9fP4iPj4fVq1dD0aJFeTkSWMaZc1Rr1iZAAitr2z/To0+KSmJXJl5h/678Vy9xVPOXWuxNy4JCg+N3bTPdGSs7kQSW8QyKL4ju29JdkcvZAj1ZGBY83Uc7OPXWfQwZqhzowZo2bRrkzp0bbG1tYfz48WBnZ/eZwNL0kmd8wfOyZcvAxcUF9uzZA2XKlIGZM2dCuXLleEvK57Vr1w7GjRvH26KDCGRFAiSwsqLV9RxzakJqauD8QLg25ZpBRFHDHY3YnfI5hfZnQgxSn57DM/vpJLCMa4KBrT1TuzbKDy6OosKwpEMb75U0Ho96ohfrlFqBNX36dBg2bBgXRj179oS6det+IrCePHkCEydO5OKodOnSXEgFBQXBpEmTICwsDIYMGcI/q127NuzcuRPu3LkDU6dOhRcvXqSd5+3tDbt37wYUZBh2RBFHBxHIagRIYGU1i+s/XhZ1Jwr+8PsjU2FBTc03/7M5+9s9m9D3ymPLWvT05/lZDSSwjABVpcrlw0sz/1LOTHzKUC8PrPF7qtTCejGvKvmddk1iDlbvtxoFFoqlkJAQWLVqFcydOxdCQ0PTcrCOHDkCgYGBXEQpFAqIjIzk4gq9XUlJSbB06VIuzlxdXbmA2rhxI//s6NGj/PfRo0fz82JiYmDGjBkwcuRIcHd3167fVIoIWBEBElhWZExTDCU1KZVtyr8JkmOSDSqwsO+tz7Rhm+2ShTG3n2dpkUUCyxQzWYy2Lf2COWXn+srgc9koI9BJYOUUBZaYEK9yYIgQPVgomFAgLV68GBwcHKBy5cpw7tw57m3atWsXP6tTp07834SEBJg9ezb3duEhCSpHR8dPBNahQ4e4KFM+PD09Yd26dVCqVCmjIKFKiYCcCZDAkrN1ZNa3uOdx7ML3F+DRrkdGW5A6/duZTYiMYiv/fWU5ngUD24kEloGBaqiuaIHsbMN4b3B2tDXafDboSAwYIkSB5ebmBuHh4TBixAge7ktMTOQCKyMPliaBhR6s6Oho6NNHyzwxg8KhyoiA/AiQwJKfTWTZo7inccLzgOeKU71OGX0x6v60B+v57zO293FUlhRZJLBMdwlYVNK7gZLcJQ8WCiw8AgICYNCgQdC3b18usDLKwdIksFCsYe4W/u/j4wPXr1/n3q6ffvoJcuVSv22E6SxNLREB0xMggWV65hbXohgOFFLjUxWbPDYZXVxJcHpF9WK1A4LZ1TexWU5kkcAy7SWydGgpVqmMi2XkY2njxdKQ4I5UlUOEksBKTk7mIghDhtI+WOk9RahJYGXPnh2uXLnCE97v378PNWrUgMmTJ/MnDekgAlmRAAmsrGh1HcecEJHADtY7CNH3ok0msLCLfRP7soI7r7NXCR+ylMgigaXjBDVA8YDFFZhLDp76Z9I5rnPX+Uaj7TTvhYXiqtk+jRuN6twenUAEiECmCZDAyjS6rHFi7LNYdmv+Lbiz7I7JFx6FjYL1T+0Pil8vmLxtc1qXBJbp6Vvc63T4q3LE/5VflVOmt9q9r0xPk1okAkSAf1tj4kEoiIA6Ah/iPggRlyMUhxoeMpvAcXBzYF+Hfw12Gy6brQ+mnh0ksExN/GN7nerlFwa19VDktPTX6ZgHH7VKBIiACgESWDQlNBFgTGCwxnaN2YWNS3EX1vHmV+Cw7arZ+2KK6UICyxSU1bcxd2BxoVa5XJiPlaW3CjGfBahlImA9BEhgWY8tDTqSxDeJ7O/Of0N4QLgsRE3eL/KyZse/BOc9N2TRH4PCVqmMBJYx6WZc94UVFVm2jzs3WP1cy5gGlSACRCCzBEhgZZacFZ8nJAsfQraFwOnep2X1fgvPBp6s9s5GkHtPoFUvfCSwzHtxNa3ixsZ1LwKuOSxkfyzz4qLWiQAR0ECABBZNDVUC7F3SO6YQX3YR9U+UcLzhcVmFSkr1KCX4LqqucN9302pFFgks81+Umyf4MO8iOciLZX5TUA+IgMUSIIFlsaYzTsdjkmPYoBND4cjj44qZNaey/3l1h6sDr7KQjSGy2SrB9ztfofCP/lD08G3Z9MmQ1iCBZUiamavLw82e7ZzqC44ONlYr5DNHhs4iAkRAWwIksLQllTXKsesRgdBod4u0RaVM7tJsW/MN4BBuzw77HpaNoKkwroLg2t8LfP7+VzZ9MtQUIYFlKJL61TO8Y0HWpUEBZp9NYXVzTD8ydDYRIALaECCBpQ2lLFImNiWW1dnZGB7HPPnsW/vwLwYLP1YZo7gz6w67OvmqLBacqrOrsrjuxVjto3dl0R9DTRMSWIYiqX89Z5Z9wXI4yO+F0Fvv7YBt93fC7Td3+CD98paD7t5doJtXZ/0HTTUQASJgEAIksAyC0fIrSUxNFHYF71EMOzVKY0jE1cGVe7NKQnH40/tPlvI+xezCpv6mBuxBNTehZUCwrHLF9JkRJLD0oWfYc2uXz8mm9ioGuZztZBEqFPMj4euj38C58H/UDrS2Z03Y3Px3yOmQU+3n+Kqcfv36wc2bNz/5vE2bNjBr1ixwdHTUCWBsbCysXLmSv8cQX72D2youXLgQ6tSpA4UKFYJ58+bB8ePHAV+j07FjRxg8eDDkzp0bHjx4wN9TOH78eJ3b1KmDVJgImJEACSwzwpdR0yyVpULeVYW0WkTalmzFfmuyCoJ3BQtnu5w1u7Bpsq8pu1DCUehx4ZHZ+2IIm5LAMgRFw9WxemQZVsnLBSvU6vowXMuf19Rqfwc4H34h3SZQZB1su1ujwFJ92bM+/VV9t2FMTAzMmDEDBgwYwIVWly5doG7duvDhwwfYsWMHBAcHw6RJkyAsLIwElj7g6VyLIEACyyLMZNxOxqbEsfHnJ8Hmu9t0WkDWNl7JGuSvB2dbnmGvzr8yqzer5YmWbI8zE4YFPrV4kUUCy7jzXdfaxZ3d2Z9zy4NDNoVO14eu7WRUHsOCgwNGZFSMf768wRIeMlQ91L3sWSojCAIcPnwYlixZAo8fPwYvLy/+EujKlStDXFwcLFu2jIuiPHnycM9TgwYNYMKECXDgwAHw9PSEdevWQVJSEuzevRu6du0Kc+fO5R4sLI9HdHQ0F1cjR46E1NTUTwSWupdLu7i4wIIFC6Bz585QqlQpCAgI4KJt7dq14O7uDrt27eL1durUSSsmVIgImJoACSxTE5dfe8KVl9eg6d5WmRJINTyqsU3Nfoe4a7HC0TpHzSpu2l1qz+YJ8WzhrfBMjUUupiGBJRdL/H8/ejZ1Tx3YxkMUWebb4V0b75XU41qeNeBQ2z06Cax79+5xATNt2jQuYLZv3w7Xr1+HmTNnwsmTJ+HOnTswfPhwiIiIgKlTp8KUKVPAyckJlD1ikuhp1aoV/xwFXY8ePaB8+fI8hKj4T6MqhwixvokTJ8K4ceOgdOnSsGfPHggKCuJibP/+/eDs7AwtWrSAFStWwNKlS2HLli28vjlz5vCwo6+vr/wmDPWICIgESGBl8WkQ/yFe3JZhGBx8dFivb+dTq09k/cr2huvDrrO7v5ov6bxraDf23cOXbMvDNxYrskhgye+iFDdrYJdWVcIYoV7XiT4jK/pbGYhJfq9VFTntXeFx3/tqBZZqDpa/vz/3CqEAUj4uXbrERRbmZp05cwbWrFkDQ4cO5R4tFFZ4KHvEUAgpi574+Hg4evQoF0mXL1+G4sWLcxGF+VkPHz5M82CdOnUKAgMD+WcowCIjI7m4Qi8Z/oxetREjRnDxh22gt6x+/fqwfPlyGDt2LP8bHURAjgRIYMnRKqbrE4uIfw1eG8obZNEonrMY29p8PeR848oOeh00m8D5X0RP1uLiQ3b6RYzZ+qCPCUlg6UPPeOeO6lyIdaibn4mhQrPMK10Elqu9CzzpG6yTBwsT1DFH6sSJE9xbde3aNahZsyYXWLa2tjwUiAnt4eHh3CuFYgtDfZIHKzk5GRYtWsS9Ua6urp+0jTlYFy9e5CJp9uzZYGdnlyawDh06xMtKob6EhARepmfPnjwhHn/u378/D0FiMv7Zs2e5SLt16xYMGjTIeAanmomAngRIYOkJ0JJPjxNzr0afHQ/b7+8yiMCSWAz2HyiIHi1F0IIgdmnsJbMsRn3ef8PKHrrNHsQkmqV9feYFCSx96BnvXKfstuzvhf6Qzc48uVjGDhHeuHGD50z16tULfHx8eCI6huuUny5EEfbixQueX4VepHr16qUJrJCQEC5+Ro0aBeiVQq8X5mihmJIOrB/Pwbws6SnC9DxYHh4eXJQVLlwYnj59Cr1794bFixdzr1WTJk2gWrVqxjM41UwE9CRAAktPgBZ8OosWH/ku/ru3QcWVxCOHnSPb1mIj+GTzgqP+R1nCqwSTC50BwgBmv/YCS2Fg8rb1mRcksPShZ9xzf+pTjH1ZnSdtG+W6Sa/3xk5y37t3L98+AfOs8GlA9EyhoMKwH4bpHj16xD/DQxJYfn5+3GOF/+/bt48LM0x+x9Aehu+aNm3KvU729vY8nwtzqPApw5SUlDSBlV4OFp535MgRns+FyfHt27fnog3zxaRkd+NanGonApknQAIr8+ws+sz3ybFs6sUZ8HvQBqMuFF8Wb87WNV0NoftDhdMdTps0Cd5OfPqrT3QfsPn9olHHaOiJQALL0EQNV1/+XNnYnunlILu9eV6ho40XS1OCO1JI7ylCFEX41CDmTVWpUoVvsYBhQRRYuI+V9BQh/jxw4EDuTbKxseGi6eDBg4BiC/Oo0NuEx/Pnz9P2wcInFKtXrw6jR4/m5VT3wVL3FKH09CGWxRDh/Pnzef4XhgrRW4aJ9ijA6CACciVAAkuuljFuv5i4sSh4/FrcZMJjVcOfWTPPxnC+43n2/K/nJvMoORV0Yp2Du4D95ismG6u+piOBpS9B454/f1AJ1uCL3GbxYuFGoz2O9tG4FxaKqy3N12ncaNS4ZKh2IkAElAmQwMqC8yHpQxJbdGMpm3d1scmEDmKuXKAi39Ih5WYyO1LriMnazu2bm7U62wZy7LpuESKLBJa8L8qiBbKzDeO9wdnR1mzzCcOFW+/v+PRVOV5d1O59JW+a1DsiYL0ESGBZr201jUx4HhuuKLepktkWh0nVxgkDy/VTBI4KZEG/BJlEaBWoWYA12NcUcu4NNNu4tZ1qJLC0JWW+cr8ML82ql+VPysl+PpmPErVMBLI2ARJYWc/+DF8S+93J4WZdGAq7FBLfa7gR8r5zY/tL7TeJyCreqbjwxYrainx75C2ySGDJ/6IsWywHW/l9GRCfLDTrdSR/UtRDIpB1CZDAymK2f5ccw9oc+Apuvb4ti4VhoF9fYVatnxT/Lv2X/fP9P0YXWt59vYWS0ytBoYO3jN5WZqcWCazMkjPteatGlhEqf3xHoWznkmmJUGtEgAgoEyCBlbXmAwt7/xT8N1eVhbiS0Gezyca2i1s6+Dv6wbGqx1js41ijLljlR5YX8g4rC6WPmSY8qesUI4GlKzHzlP+qXj42tENB8mKZBz+1SgRkT4AEluxNZLgOJqUm8a0ZVt1aKyuBJY2wadFGbH3TtfDs6FMhoHWAUbd0qDytsmDbtRhUOHXfqGIuM9YjgZUZaqY/J4eDDTu5uALY2Zpn41HTj5haJAJEQBcCJLB0oWXhZVOEFFZyXVkQ98CSpcCS8P5SfzH7skhzuNTtIgs7GGY0AVTnt3osvH5+ofHf94wq5nSdNiSwdCVmvvK/jirDKpbhYUJZX1PmI0QtE4GsS4AEVtaxPTvz7By0PdjJIhYC/3zlGe7nA3cZO1z1sNFEVqNdjVmgr4vw1dkHshFZJLAs56JsUjk3m9yzGDg6mGfjUcshRT0lAlmPAAmsLGLz98nvWb+/v4XjT05YhMCSzDKuymhhiP+3itvjb7FbC42TmN78SAt2vICt0P/KE1mILBJYlnVRXllVif0XJDTZtXV//X0I3hAMkYGRHFaeCnnAq7cXlOlVxrLgUW+JgBUTIIFlxcZVGhqLTYmFwmtLm2wBMCRWd6cCYhL8JvCIK8D2Fd9nFG9Wm3Nt2XpIFMYHhZtdZJHAMuTsMX5d88Sd3RuaaGf35OhkONb+GLw49ULtwDzqe0Czvc3APpf6V8jgq3L69esHN2/e/OR8fF+g8kudtaUWGxsLK1euhL59+4Kbmxt/dyG+nNnf3x9Wr14N3bt3hw4dOqRVd+nSJTh9+jSMGTNG2yaoHBGwWAIksCzWdDp1nK28tQZ+PD/ZIgWWNNJuXp3ZioZL4e7Ku+zsd2cNLrQ6h3RhY19Esl/vvjJ43bpYiwSWLrTMX7ZaWVc2b2AJkzxNeLD+QXhxWr24kkigyGod0FotmPTeRZgZkqr14Uui8WXOffr04S9ljo+P50KraNGivHoSWJmhTOdYKgESWJZqOR36HSOGBxvtbgEPoh9atMDCISsUCra9+Sb4wrU8BNQJYNH/RhtUDPV4/jXrejOMHXr61qD16mAuIIGlCy15lD378xfM0Z5PGaNdYxgWPN3ntFYDrreuHg8Zqh7pCSx8IfPhw4dhyZIl8PjxY/Dy8uIvf8YXLMfFxaW97Blfwjx+/Hho0KABF1H4QmhPT0/+EuakpCTYvXs3DBgwAGbPng25c+cGW1tbXt7Ozu4zgaXpJc/4gmd8ubSLiwvs2bMHypQpAzNnzoRy5crxISmf165dO/6SaWyLDiIgJwIksORkDeP0RTj7/By0OdDJbILBGMNqULie+F7D3+DVyVfC383/NmhYr3d0b1b1r7vsZlS8WZiRwDLGjDFuneO6F2HivlhGFVjaeK+kUXrUE71Ypz73YqUnsO7du8fDe9OmTQN3d3fYvn07XL9+nQubkydPwp07d2D48OEQEREBU6dOhSlTpoCTkxNMnz4dJk2axEOEu3bt4l1o1KgR//uwYcP4+T179oS6det+IrCePHkCEydO5OKodOnSXEgFBQXxusLCwmDIkCH8s9q1a8POnTt5+9juixcv0s7z9vbmgg4FGYYdUcTRQQTkQoAEllwsYbx+sNlX5sO8q4uM9s3aeF3PuOYldeezdsVbw+U+l1nozlCDCaJ+Sf1Y/m3XWGTSB4PVmfFoPpYggaUtKfmU8yrsKCz6rhQUcPvoxjLGsT7Xekh+l6xV1ZiD1ftt78/KqsvBwnyptWvXcoGkfGA4D0UW5madOXMG1qxZA0OHDuUeLRRWeCgLNmdnZ5gzZw507NgRPDw80oRXSEgIrFq1CubOnQuhoaFpOVhHjhyBwMBALqJEzzRERkZycYXeLvSELV26lIszV1dXLqA2btzIPzt69Cj/ffTo0fw8KSw5cuRILgzpIAJyIUACSy6WMFI/opPesY6HusL1CHm/f0+f4fvm8WFbm28AxRNgR8ofMcgCZ5PNhvVL7AeKtRdMLkxJYOkzG8x37sUVFZm46Sh2wChzRieBlVMUWNHqBZayx0mZFiaoBwcHw4kTJ7i36Nq1a1CzZk0usDDMh6FATGgPDw+HHj16cLGVmpqaJqSSk5Nh0aJF3Lv04cOHtL+jQFq8eDE4ODhwcXbu3DnubZK8XZ06deLdSEhI4GFF9HbhIQkqR0fHTwTWoUOHuChTPqQQZalSpcw3AahlIqBCgASWdU8JlpiaBB6/FjPKDV9u6EZXGiGMqjhccXvqbXZj5g29hVb2vNlZj2c9wG7DZZPyI4Elt5mlXX82jPdmvsW4Z8co88XYIcIbN27AvHnzoFevXuDj48PDdBi2U366EEUYhujQG1W/fn2oV6/eJ56qs2fPwqhRo+Dt27efhA5RlI0YMYKH+xITE7nAysiDpUlgoQcrOjqaJ9LTQQTkTIAElpyto3/fWMDT09DhUFej3PD1757ha8jj6MZ2ttgMnh882cGiB4ClMr2ElmspV9b+WgfIvv2ayRiSwDL8vDBFjd+0cGfftStoNIFl7CT3vXv3ck8R5llh2A09XSioMOyHye+PHj3in+EhCSw/Pz/uscL/9+3bx4UZJr+ry/UKCAiAQYMG8S0dUGBllIOlSWChWJPaxPYwTwzLYkJ+rly5TGFqaoMIaEWABJZWmCyzUGxKHBt3biJsubfdZOJALqS+Kt2erWm8Au7/dp+d7ndaL5GVr3I+1uTP5uCy1zRhVhJYcplFuvXDv5QzWzqkFDg7fowTGuPQxoulKcEd+5NekjvmQKFIQQ9RlSpVoEuXLjwsiAIre/bsaU8R4s8DBw6E3r17g42NDc+VOnjwIKDYwtBd4cKF1baDIUSsH0OG0j5Y6T1FqElgYftXrlzhCe/379+HGjVqwOTJk/mThnQQATkRIIElJ2sYuC/xHxJYlW21IDz2hdFu+AbussGrW990DavlVgPONDnN3lx7k2mhVbBRQVZzZyNw++OG0VmSwDL4NDBZhVdXV2L/NWaUecI3Gm0nbjSqYS8sFFfN9mneaNRkIKghIkAEgASW9U4C9jw2hci1sAAAIABJREFUHMptqmSUG70lYatTsBbb3Ox3iDoXJRxvfDzTWzqU7lla8JlXVeGx/5ZRmZLAsqTZ9Wlft070YWUK58A/GnWO8FflrP/0VTllepdRu/eV5dKknhMByyZAAsuy7Zde79lvd9bD6LPjjXqjtyR8s2pOY197dYOrA6+ykI0hmfJm+Q7xFQqOLQ/F/7yTqfO14UUCSxtKn5bp2jA/9G7uDst2P4M/L0VBcY/sMPF/xcC3WA6wFd/D/OZdCqzc/xwO/BPJP5vZrwSUKugIYa8SYdHOp/BPUAy0q52X17HqQDgcvRyleyfEMwa18WT9WnoYXWBlqnN0EhEgAiYlQALLpLhN19j75FjW+3h/OPn0FAksJexlcpdm28QtHRzC7dlh38OZEkkVJ1QUcvQpBb4n7mbq/IxmAQmsjAh9+jkKpjkDSoK7mz3M3fqEC6wZfYuDXwlnWLzrKTwRRdS47kUhj6sdjFz+AL6sngda1cgDy/c9hwGtPOHK/fcwa/MT+HW0F8QmpPIymT2qeLuwuQNLgmsO4+VhZbZvdB4RIAKmJUACy7S8Tdkay72SvklrAj78i8HCj1XGKO7MusOuTr6qs1CqsbQmi25bSKh77G6mQ46a+kYCS7fLZFLPolDV2xXss4kJ13885QJL9RA9S9C+Tj5YuCMMqvq4QvmSztB5ahCs+P5jYvSZm9HQo3EB+HnPMzh+9a1uHVAqLXrLmLgflrgBpnFDhJnuIJ1IBIiAyQiQwDIZapM2JBx9cpx1+7OXwRd/k47CyI25Orhyb1ZJKA5/ev/JUt6n6CS06m9pyIIr5xZanwo2KGcSWNobvmnl3DC0QyE4cf0tNK3iBr+IAkmdwBJfZQPVy7rCj2seQV3/XJ94sK4Fv4di7tnhdXQKjBc/1/fYOaUsK+HpiNWQ91hfmHQ+EbBgAiSwLNh46XSdrQvaCCPPjKUbvBb2bVuyFfutySoI3hUsnO1yViex1PRAM3a2qIPQ82KoTuel1y0SWFoYTSySw8EGlg0rDTHxqfD31SgYIgotdQILRdiIToXh0IVIWCGGBTGkOP2b4oDJ6JiDdSowGppUdoMLQe+48MLXrxy+GMnDhpk5xLCjMKA19x7rJNgz0xadQwSIgHwJkMCSr20y3bPk1GT2w7kfYeO/W0hg6UBxbeOVrEH+enC25Rn26vwrrRfHlgGt2B+OgjDi5lODiCwSWNoZbbC4qWejSrm5EMqfK5tagVXT1xXG9SgK10Uv1dT1jz+rGEXaypFe8Ox1opj0ngMehSdAZEwK1CmfC6asC4XAB7HadUapVOf6+diIrwphyJKuP53p0QlEwHoIkMCyHlumjeR98nvW8XA3uPLSdLuPWwvGGh7V2CZxS4e4q7HC0bpHtRZMHQI7shlx79nSOy+0FmaamJHA0m42Yf5UVW+XTwqnfGCw4dhL/iRg21p5oZf4VCB6qTA0GJ8kfFYxPjWI5dYcCocBrT3504NYXpM3TJueVfd1ZbPEJHtXJzsSWNoAozJEwEoJkMCyQsMmCyms5O8+IO7kTjf4TNp3WvVJrG/ZXnBtyDV2b+09rURTtyfdWb/74WxnaKRW5UlgZdI4ak77sprbJ6KoY9188G1bT8D8qmmi50qduCqS3wFmi08fhjyLh3nbwmDdOB+DeLAK5nVg2yaVhRzZjefBWn//NWwIjoDAyDhOo0IeJ+jtlR96lclnOKhUExEgAnoRIIGlFz5ZnszeJr2FEr+XJXGlp3mK5yzGk+Bd37iwg14HtRJNPV/3ZI3PP2DnX73Xqry6LpIHS3fDqQqs38Z4g39J/uLltCMuUUjbxgH/iE8WYu4VhgLvhMbx37uLTxLivln7z7/hoiuzh7ije2ZPTfe86ORUaH/sHpx6EaO2XH0PV9jbzBty2at3vuKrcvr16wc3b9785Pw2bdp88lJnbTsfGxsLK1eu5O8XdHNz4+8uXLhwIdSpUwcKFSrEXx59/Phx/qqdjh07wuDBgyF37tz8nYfKr8LRtj1N5aR2/f39YfXq1dC9e3fo0KFDWvFLly7B6dOn017Ro297dD4R0IYACSxtKFlWGXb11XVosqclCSwD2W2w/0BhavWJiqAFQezS2EsZCqdv4r5hJffeZGFxyRmWJYFlICPJrJqj88qzvDmzYa8Meh3WPxgEpzWIKwkBiqyA1r5qiaT3LsLMIFStD18SPWPGDBgwYAAXWvg+w7p168KHDx9gx44dEBwcDJMmTYKwsDCDCiyp3T59+sCECRMgPj6eC62iRYvyYZHAyox16Rx9CZDA0peg/M5nPweugMkXphv0xi6/YZq2RznsHNm2FhvBJ5sXHPU/yhJeJaQrngawAcxm9QXGFLo/SUYeLNPa1hitbRjnzXyLcw+awa5DDAv2Oa3dJqjr6pUSQ4afhwvTE1iCIMDhw4dhyZIl8PjxY/Dy8uIvZ65cuTLExcWlvew5T548MH78eGjQoAEXM/hCaE9PT1i3bh0kJSXB7t27oWvXrjB37lzuwcLyeERHR3NxNXLkSEhNTf1EYKl76bOLiwssWLAAOnfuDKVKlYKAgAAu2tauXQvu7u6wa9cuXm+nTp0gKCiIt4vCbvbs2dxLZmtry/tpZ2f3mcBK7yXTy5YtA2x7z549/AXSM2fOhHLlyvG2lM9r164df7k1tkUHEVBHgASWlc2LuJQ4Jr4eB7bf32WwG7uVIdJrOF8Wb87WNV0NoftDhdMdTmtMgrd3tWc93/QE23WXdLYDCSy9TCSLkyd8XZS1r5PXoAJLG++VNPh6ohfrlBovVnoC6969e1zATJs2jQuY7du3w/Xr17nAOHnyJNy5cweGDx8OERERMHXqVJgyZQo4OTnB9OnTuXDCEKEkelq1asU/x/Z69OgB5cuX55/jFhh4KIcIsb6JEydysVK6dGkubFAwYZ379+8HZ2dnaNGiBaxYsQKWLl0KW7Zs4fXNmTOHhx19fX3T2m3UqBHvz7Bhw3i/e/bsyT1oyh6sJ0+eaGwPPWtDhgzhfalduzbs3LmTjxvH++LFi7TzvL29uaDDcYwZM4aLODqIgCoBElhWNifExHbWcn97uPX6ts4Lu5WhMOpwVjX8mTXzbAznO55nz/96rtab5VzEmX0V1Akctl7VyRYksIxqOpNU3r1Rfjayc2GDCqxc6y/DOzEHS5sDc7De9q76WVF1OViYt4ReIRRAygeKEhRZs2bNgjNnzsCaNWtg6NCh3KOFwgoPZcGGQkhZ9GCY7ujRo1wkXb58GYoXL86FC+ZnPXz4MM2DderUKQgMDOSfoQCLjIzk4gq9T/gzetVGjBjBxR+2gd6y+vXrw/Lly2Hs2LFgb2+f1q6Hh0ea4AsJCYFVq1ZxT1poaGhaDtaRI0c0toceOBRxKM5cXV0/EYI4FhRUo0eP5v2UwpLokUNBSgcRIIFl5XNAYAJz/7UYpAgpOi3qVo7FKMOrXKAi39Ih5WYyO1LriFqR5ebnxr481Rqc/riutT1IYBnFXCattHb5nGxqr2KQy9lwWzXoIrByigIrWoPAUvY4KUPBRHHMkTpx4gT32ly7dg1q1qzJBRaG2zAUiAnt4eHh3CuFYgtDfVJ9ycnJsGjRIu7lQXGifGAO1sWLF7lIwhAeenykJPdDhw7xohjqwyMhIYGXQe8Tht/w5/79+/MQJCbjnz17lou0W7duwaBBg+Dly5dp7WI7Un+wD4sXLwYHBwcuCs+dO8e9TcqhRdX28Hfl5HtlTxv2E0Wg8iGFRjGESQcRIIFl3XNACIr8F2rvbJSp5GrnbE6wqfnvnFD7g13SSB1o8wfUKVgr7fd7b4OhxvZ64JW7DKxtsgLKuvnAw3eP4MfzU+DvsJPQ06cHfF9xKMy8PBf+CNlr3cTF0U2qNk4YWK6fInBUIAv6Jegz9u513Fm9PxpDrn03tRJZJLAsf8oULZCdbZrgg7vNa2VzbUZs7BDhjRs3eM5Ur169wMfHhyeiY7gOBZajI3/1D39KEENl6BVCL1K9evU+8Rih+Bk1ahSgVwq9XpijpRw+w/rxHMzLkoRMeh4s9EihKCtcuDA8ffoUevfuzUUTerKaNGkC1apV4+E/qd23b99+ErJEMYjeLwz3JSYmcoGVkQdLk8BCDxbmkWEiPR1EQBsCFCLUhpLllGGP3j2GSltr6HxTR7G0sO4cqOlZHc48OwftDnbmo0bR9XfHP+HCi0vw/ekxn5AYX+UH6O7dBaZfmg1jK4+CM8/P8TKH2u6BmOT30P1IL8shp2dPC7sUErd02Ah537mx/aX2fyaySnQpIfj/XEuRf29ghrYhgaWnMWRwuo0NCPtm+IFnHvtMfdlRNwRjJ7nv3buXh8AwzwrDX+gJQkGFYT8M0z169Ih/hocksPz8/LjHCv/ft28fF2aY/I6hPQzfNW3alHudMIyH+VwYfsOnDFNSUtIEVno5WHgeCiLM58JQXPv27blow3wxKdkdc7OkdtXlmGFyPHq6cCsJFFgZ5WBpElgo1qSxYns4HiyLDwLkypVLBrOOuiA3AiSw5GYR/frDbr25A/V2NclwEVdt5kynvyBHthzwNjEaxET5NIFVv1BdWFRvLqwP2gTLxKcTlY9l9RdCFffK3Ju1r/VO/tGRx8dgsP8gmHpxBux5sF+/0Vjg2QP9+goza01T3F16l/3z/T+fLK4+A3yE4lMrQuGDt9JddElgWaDh1XT5yqpK7L+cbp2vR00EtPFiaUpwxzrTS3JHUYRiAT01VapU4VssYFgQBRbuY4VP16GgwJ8HDhzIvUk2opJE0XTw4EFAsYUhNPQ24fH8+fO0fbDwCcXq1avz/CUsp7oPlqan+rAeLIshwvnz5/NQH4YKMb8KE88xLIn5Ut999x1vV934sAyOC0OGKLDwSO8pQk0CC8d95coV3u79+/ehRo0aMHnyZP6kIR1EQB0BEljWNS/Y+fAL0Gp/B51v6OIrYuC2KM42N1/HiUgerP7l+sC4KqPBRmEDrvau8DrhDRdaK26uBlUP1rnwf6B0rlLwMu4VfPPXQOsiq8No7G3t+Qal5R394HjVYyz2cWyaoPL/wV/I/Z03eB3/V6PIIoGlA2wZF/1neUVm/zEFS+frUdOwcKPRduJGo5r2wkJxtS+djUZljIu6RgSsjgAJLOsyKRO3Z4BvTw7L9A1d8kRJAmt6jck8DDjz8jz4PWgDjK40ArqU+QpGnhkLEfGv4dfGv0C5PL48B+vQoyPQoVRbOPE0ALp5deZP2mB/VEOL1oVc82iaFW0sbumwBp4dfSoEtA5I29KhyvQqgtC9OFT++65akUUCyzpmyKklFZizIzd7pq9HTSQwXLhe9VU5ZfKr3fvKOmjSKIiA5REggWV5Nkuvx3pvMqoqsFQbQ3E1s9ZU+PX27zDv6qK0jzFXa7+YDB8a85gnvd+Lug+vEiKgRdGmKPh4DldWPX6pv5h9WaQ5XOp2kYUdDOOiqu76+iysdl6h2Yn7n+2lRQLLOmbKodl+zN3N3igCyzoI0SiIgHUTIIFlXfZlmHC+6PqyTH9j1kZgTasxCRZeWwJr7nwMJ+KBTw1+7d2Niy4MKe4M3g2P3oXC5Oo/wk8XZ8GO4D+si7SOo/HPV55twfDrXcYOVz3MRVbj3U3YVW8nocu5h5+ILBJYOsKVafHdP/ky8WlCElgytQ91iwgYmwAJLGMTNmH9yanJbOz5iZiQbjCBhU8WNi7SEIYEfA9nn5+Hn0Rx1bBwA+j71yC4L27XgEfJnCUAdze/I24RMebsj3C8w2HyYGmwuyg+hSH+3ypuj7/Fbi28ZdPi+JfscG6F8O31sDSRRQLLhBeNEZvaOtGHlSmcgwSWERlT1URAzgRIYMnZOjr27U3CG/bDuR9h34ODBhNYuH3DrFrToHbBmpDNJhv3SqGXCj1U0oHJ7ph7haFAfNH0j1XHwLflB4CdjS1suruNiy46/p+Au1MBtr3FJvCIK8D2Fd9n0/ZCO7bEJpHNCfy4IzwJLOuYLevGejG/Es4ksKzDnDQKIqAzARJYOiOT7wnRSdGsz/GBcOrZmUwLLPmOzvp6Jj4IwFY0XAp3V95lns0KKr5/+pqtux9hQwLLOmy9amQZVtnLhQSWdZiTRkEEdCZAAktnZPI9ITYllrXe/xUEvtZux3D5jiTr9Ex80pJtb74JvnApD87MmbW/FArV3V0VrV1ywsCFwSSULXgq/PRNMfZltTwksCzYhtR1IqAPARJY+tCT2blvE98Kjfe0xDCewXaPltkQrbY7DQvXZxubrQVFqoKtfxgD1bI5KUhgWba5R3cpzLo2zE8Cy7LNSL0nApkmQAIr0+jkd2JsShwTNxmFm69vkedDfubRqkdL6y5gXbw7sX9Dk1n/+Z9v4aBVJVRIFgQGtyvI+rRwJ4ElC2tQJ4iA6QmQwDI9c6O1GJMcw7r+2RP3nCKBZTTKxqm4Uv6KwryaE+GLfBUULOkDE8AGqo+8R55I4+A2Sa0ksEyCmRohArIlQAJLtqbRvWOY5P6NuH1CwNPTJLB0x2eWM8Q9xYQ+pdsrXOwcxD2yVjGIe8FSCg+zSXkVDrvferOlu5+RyDKLZfRvlEKE+jOkGoiAJRMggWXJ1lPpe2RiFBt2aiT8GXqMBJaM7VrLo4Ywu8aP4Je3nIK9PA+Km/MBnn20mdDpCYuYNwmS7t+EQpvPQ7Xv75EtZWzL9LpGSe4WajjqNhEwEAESWAYCKYdqxBcxs3HnJsKeB/tpUZaDQVT6MKf2DKFniRYKR3E/Mbi9UPRYrQFIivp/WxVsIqTW2Kx43MqH/y3fxOXsZv4Gwvdrnn32Oh0ZDo+6pEKAtmmgKUEEsjYBElhWZH9Mch97bgJsvbeDBJZM7NqkcCNharUfoGyesgr29Cgobi8BCD+p1j6swz3h9a+/KN4f2vrxc7tsrOSpcKj87Q2yp0zsqUs3aKNRXWhRWSJgfQRIYFmXTdnos+PgtzsbaEE2s10X15sndC3WVOEAAihuLfjorUp5r9kuucoKQquLitDGxT4p49Z/vPCi9jfQcwFtvWFmk+rcPL0qR2dkdAIRsCoCJLCsypzAJl2YDr8EriCBZQa7ti7+pTCx8vdQJo+Pgj3e/9Fb9fKsVrZgba8Lkdv/ULzbseqz8iVOPmPtpz9gz94kU8K7Geya2SbpZc+ZJUfnEQHrIEACyzrsKI2Czb4yH98VqNWibl1DN99ofmmwWOhctKHC7kOCKKowt+pXgNQk7W2QzUWAXm8VD2vnV3uOS8tujPWZwVpOe0gCy3xm1rnlw3P8WIHc9nie9nNB51boBCJABORKgASWXC2TuX6xxdd/hp8uzaIbeub4aX3WV6U7CJMrDobCbqK36uEuUVgtAojI3P5jrMUpIfrUDUXUyuka7VZkz002fm8SOxUYTSJLayuZt+CpJRWYsyN/PoGuR/OaglonAmYhQALLLNiN1qiwNmgd/HDmR1qEjYDYRmEjrG78C7QrVEdhm/zu4/YK98TcKibot4D2+8AeNSgELCVZYz05qjZgLhNWQ/2Jj/VrywhcqEr1BP5ZXpHZ23Fzkc1okhCBLEiABJZ1GZ3denMb6u1qSjd0A9r1f97dhbEVBkLB3KUVLGTrR2/Vm+uGYdxsn/Du2hvFmwVjMqyv4G8n2Nq7+dj6Yy9JQBvQvsaq6sqqSkzx0aoZ2tZYfaB6iQARMB8BEljmY2+MlllU4lsoua4s3dD1pOsq5kX93HARtCxYS2GTECF6q+YB3P/d4FxZ7wT2pJ0/pEa/ybBu+xI+zH3ln1BjdEiGZfUcPp2uJwE7W4Ww5ydf8MzrQGJYT5Z0OhGwVAIksCzVchr6zYCxfKsLQ6qQSotwJmzbv1wfYVT5flDAtYgC7v0OEPQzQNQd47Csv06IfZpL8WpSX63rLzBrPfvLrgabuekJLdyZsK+pTinmnp1tHO8DObLbaG1bU/WN2iECRMA0BEhgmYazyVqJEzcbrf9HM3gQ/ZBu7FpSL+CYX1jSYAE0da+iUMSGiftWiblVIZuNzk/oEc2e9WkMKc8ead2WTU43VmzfbagyLEjrc7TEQMUMSKB2+Zxsaq9ikMv5YxIWHUSACGQ9AiSwrMzmYoiQfXtyKBx/coJu7BnYdmiFb4Wh5XpBvhzuCr4R6L+/AETfNw236vOF+LgKihejuujcXp5hM9iDcp2EQT8/oVfoyPT67d4oPxvZuTD2Tmf7ynRI1C0iQAR0JEACS0dgFlCcv49w9e3f6MauxljFXYsJ8+vOgoYFKingXchHb9VD079aSOgWycKHd4Kke4GZslPJc69ZzWE3WXKKQKFCGV6UE74uytrXyUsCS4a2oS4RAVMRIIFlKtKma4etD9oE35/J+Kk003XJ/C2NrjRCGOTTXZHHMc/HjUAxtypG+9CcQUfgP0ZIytlN8eybRpkSV9iX3F8PE95/ORg6zqZcLIPaxkCVbRjvzXyLOZHAMhBPqoYIWCIBEliWaLX0+8yuvroOTfa0zPTibS1Iyrr5CIvqTGNV81e0gTeBH7dXCN1jdi6pnZ6zV5MHQ8K1M3r1pdiRB6zfylfsdmgcebFkNmmPzS/P8rhmI4ElM7tQd4iAKQmQwDIlbdO0xV7GvQSfjV/otXibpqvGaWVC1THCAK9OCld7l4/eqjvLAOKeyYNH6V5CSokJirBu1fXuj1ODNizbiCXQbOIDvesyjiWybq1XV1fKuoOnkRMBIsAJkMCyvonAxK0awG2lZ5ZadCvlryjMrzkJvsjvr2ARl8V9qxYAhB2SHQOh0xMWMW8SxJ02TN8Kb73A5px2YAf+eUNeLJlcy4XyObAtE8uCE23RIBOLUDeIgHkIkMAyD3ejthqd9E5otqc1BEeHWP2i+1ONyULv0u0ULnYO4lOAKxnc+VkBCa9kJ6y4wQs2E1Krb1A8bm24jWCz+1VleeZug9pjaVsOo15UOlRe3deVzepbHFydaIsGHbBRUSJgdQRIYFmdSQGSUpPYhH+mwG93NshTaOjJvI5nLWFm9XHgl9dPwV6e/eitenZM9mNlHe4Jr3/9RfH+0FaD9tVj2T62601p9vPe51YvqPWcOiY5vXP9fGzEV4XAPhttMmoS4NQIEZApARJYMjWMnt1iJ5+ego6Huhl0IdezT3qfPqf2DKFniS8Vjjbi9k+YsI57VyVFWcYYc/kKQssLitAmxQzeXzvPoqzQhjNQbaSJ9vDS25LWXUG/lh7CoDaeOEgSvNZtahodEUiXAAks65wgLCY5Bor+5mXwxdzUuJoUbiRMq/YD+OQpq2BPj4pPAi4GCA+wuHGxtteFyO1/KN7tWGWUvuebtJJdzN+E/fjrI1rUTT1JVdrbOdWXlfDIjn81iq3NPDxqnggQAS0JkMDSEpSlFYtNiWV1dzWB0HePLfImv6T+fKFrsaYKe5YqhgDFzUDvid6qlFiLHAtkyylAz0jFwzr5jdZ/RTYHVuLkU6j8XeY2LrW0+S3X/traKNiFFRVBDA4azdZyHTv1iwgQgU8JkMCy0hkRK76TcPz5SbD57jaLudG3LdFKmFB5BJR281awx/s/eqtenrOY/muaSqzFKSH61A1F1MrpRh2L24DxQnjNb6DXwlDyYpnpuq7q48rmDCgBrjlsjWprMw2PmiUCREAHAiSwdIBlYUXZwUeHoeexfrK/0S9vuEToVKSBwi418f+9ValJsu+31vOhXyp7WF/MyfmQYvQxlQh4zlpPDWEvo5JJZGltIMMVFHOvmJiDReFBwyGlmoiAxRIggWWxpsuw4ywqMQpKrvM1+qKeYU/UFOhcuqMwseJ3UNhNzK16uOOjtyrikiz7mpnxpZ3TbJ/w7tobxZsFpnl1kUurHkzoNY21+olysfSyWyZP3jrRh5UpnIMEVib50WlEwJoIkMCyJmuqjCX+Qzyruq0OPI8Nl4VwsVPYCSsbL4N2heoqbJPfftxeAXdaByaL/hljKrDeCexJu/KQGh1psjEW3R/EftgRy87efkdeLGMYNZ06xR3c2X8fm8zeJh4iNUcEiICWBEhgaQnKEovFiXlY4kufYVewed+/9z/v7sK4LwaBZ65SChayVfRWLQR4c8P6F6D664TYp7kUryb1NelYc1RvxFzGrYD6k56YtF1LvEYM2Wf/Us5s6ZBS4OxI+VeG5Ep1EQFLJUACy1Itp12/hZ0hu2Hg30NM7slwzeYi/NJwMXxZsKbCJiFC9FbNBbi/Lkst+EKPd+xZ74aQ8jzU5OMu+PtJtvpOHrbpr1cmt712U9P6SvX90oN925bvf2Vye1sfTRoREbB8AiSwLN+G6Y2AvRP3wypmwv2wBvj1FUb6fQMFXIsoWPAm0VslbggadSfrLTjV5wvxcRUUL0Z1McvY7Uv5MvdfDkKNH+hF0Ka6xDeO92ZlizmRwDIVcGqHCMicAAksmRtI3+5FJb5lXx/tAxdeGC+B3CNHAWFR/fnQ1KOKQvH+CShuiblVIZvNIiz05WWo84VukSx8eCdIume+fakKzNrAjttWZ7M2PyEvlqEMm049l1ZWYrYfSWfpuW8C1NQEEbAIAiSwLMJMenWS7Qz+AwaeGGrwm/7QCt8Kw8r1hrw5xA00764FCPoZ4F2wwdvRa/TmONl/jJCUs5vi2TeNzMrCNldeVnTvTagyLMis/TCHCUzd5v+1dx/gUVVpGID/m94rofdIUUBgacEVBQQBlSKCCoiAYKEoKC2uFBFUQGAVlWaDXUABXWwooCi9iAF0FUEMhCQkJBBCep3775kJuAJBZyYzk3PPfPM8PKjce+ec9z/kfp45c27TOgH6gjHRVD3CB2HW1fh4PwhIKoCAJWlhHNgsLigtpJpvNXDITbZBSH19we1zqUu11hpdPCFmq+YTxa93yLUd2OdKvZRp4BlOmzGWCuJ2VrpL5ISX+ETT/vroNxPFAxzxcpbAs0Pq8n23RWH2ylnAuC4EDCiAgGXAotn66ycWAAAfiklEQVTa5NziXH546yj6NmmH3Tf8yW2f1h9vOliL9I8gOrq8bLYqx/WLt23tu8uPbzRML2n4nJY4KMZua0e3OXrPeY4Ze4hLTXj4sKNtL19v9+ut2a9s8kqaujurr7guBCBgnQAClnVORj+KP47/jEZsfcymH/7NI5rpCzs9z+2qtvYQ2yqI2SqxYD1ho03XMDqcre3XB57m9PnTKW/H59I4hQ+doGf3fIIGzE3Ex1e2FtSK42OahfA88XicQD9sz2AFFw6BgNsIIGC5R6m5lEspalkdq2760zpM1R9tPEAL8QkSs1ViI1DzbFVeslXnugfndXpZq4duilmlJfS+STqrBpvjefgbqXz0dD5CloMH6fwnGnLX1uGYvXKwKy4HAaMLIGAZvYJWtj+7OJtHf/MUfXFqS7k3/3ZV2+jzbplGrau21DjtgJitEpuBJsozC2NlNyv1MO5/TD+34g0t5/O10gWsoK592Wv8q9xj2gkELAePEuze7mBQXA4CigggYClSSCu6wZsTttKgL4ddcfN/oeMMfUSjflqQl4+YrVrG9NNijQrSpQsIVvSvcg8Ja6brd+/TTnWvL61dnbX7+OUdvvzZ3vMIWQ4aLT3aR/C0h+qRv6+HtHV3UFdxGQhAwEYBBCwbwYx+ePjSGtSp5t/1Fzs+Sy2qtNA4dafYZf0VouStuEFUoLjc95Ce8cGHWta6ZdI6+rWM4YiX1lCn2Hhp21iBElTKqW9NasKtG4mP0rG4vVL88aYQkFkAAUvm6ji4beLZhLp3aT75mB+ufHRJ2WxVUSZuthV19g7V6eEMLb6T2A9M8leNNz7hdWk38Jsfn8EsVgVrJRa189cLW5K3lyZ93SvYVZwOAQjYIYCAZQeagU9hyjrBtK4xbq4OLCL32q5f3H5Yu7B0tvQ3Wu+a9bnWqh3U4Znj0rfVgSVyyqUGdo7icffWwrcHnaKLi0LA+AIIWMavoW09KM5i+ux2oowfcIO1Te76R48ycXxn8ZDf0hJDmFaduYz3RnTj594+iaBdgTEgPh7UL308CMcKOOJUCKgqgIClamWv3y+mkx8RfT3AEGFA+vL0+FjPijuvnV8wxTCemq8/N/wqgdqORci2d3w1axDISyY0wuyVvYA4DwJuIICA5QZFvqaLpiKm1TUI668qXnweXsCn+91MposZhglY5l5HPv6cnhwzjIYvSsDsix3D4I3xjTjmphDzmYaqux1dxSkQgICdAghYdsIZ+jRToW5Z4H5gKm4OFSlk5/f03KQwLW36SEM6Ntx+hu+ZcYLTMosRsmwYBw2q+/F7sU0pyB87t9vAhkMh4HYCCFhuV3JLh5n0YqK3fQ0ZDGQpmT4ki5OHd6WSM8Z8JmNIn4e4dOhM7v3CKQQsGwbVgtHR3LlVGGavbDDDoRBwRwEELHesurnPJTlM+54hOvY2QpY9YyDmFT0/r5WWOvEBQ/vV+/QoP7M2h/f+nIWQZcU4qBbuwx/OaoaNRa2wwiEQcHcBBCz3HQFM+alEq2saOiBUVvn0wRmc8uQAKjpu7IXiAR27cdDUN6nL9NMYB1YMptmP1OdeHSIxe2WFFQ6BgLsLIGC58wgousC0bbDYxb385xO6M82f9r3lFL0odJCW/MgdSoSS2iu385tHwnnttjTMYv1J4YP9PXnLgpbkg41F8aMBAhCwQgABywokhQ9hOneQaGN7JYKCq+pkGpjCaTNGU0HcLiXcfBu14KqLP6FbpvymRH+cNQ4mP1CH+3WKYl9vDUHUWci4LgQUEkDAUqiYdnWl6KJOn3cTG4/G4aZhDWCjYXpJw+e0xEExSoWRanP/zV9yO563NhHjoJxx4Omh8f4lfyPxUByl6m7NkMcxEICAfQIIWPa5qXQWU+bPRBua48ZhRVX1gac5fd40ytu5SSkvz/AorvufI9T+qZ+V6pcVJbXqkIfvrG56vE9NErNXnladgIMgAAG3F0DAcvshIACKLzLtfJTo5Ie4uf7ZeKjVQzfFrNISet+kpFOVp+fy8cb99DFLEhEi/jAOwoO8+PO5LUS48lCy7vgRCAEIOEcAAcs5rka7Kotd3YlWReAG8ieV4/7H9XPLF2s5m95X1il6bwa3fSKOxU5p+Kjw0lhYMbEx/61xsPnflK270X5gob0QMIIAApYRquSKNpoKmQ7PZjr0kvNurN7iJnXnf8p6s6l72e9hNxHd/hZRVHsiDzFxYt464uB0ouPvlv3ZHWuJIloQZZ0g2vc0UdKXRE3FbFurWKLvxXG/iT93xSusma7fvU871b2+0jfZ8Ief1rPvfJwGzMNaLPOwuq1lGL8woj52bXfF3zG8BwQUE0DAUqygFe7OCiflB3NY6rSEqMZtRGe+EQFLLKw3v7qKgFQtRoSniUQXj5cd41+daEsfokYPETUeLgLXP4jazCw7b9fjRL13iI81s8qOcdGL+x7WMz5Yr2WtW+4kIBd1xIq3abDlJA99LYWPJ+U7L2xb0Q4ZDtm1uDX7+1oYlK+7DN5oAwRUEkDAUqmaFe2LqUCnE+Ljr51OeLbefYeJvALFA6YviF3kc/8fsK5uc9sXiG58jGjvBKJaIoRV6ygW4DcjuvvrsiNPf0p0s9iB/oCYwYr/oKI9tu5871CdHs7Q4jtVdYubbFC3e9lr3ELuMf03tw5YTw+ozQM7V2UfbMtg3d8THAUBCFwhgICFAXGlQGke03ox25Sb6NgwUb2T2AriiPiIcGPZ+12ewbra/9alRLXFx4fbBhHV633lDFbKdvGxYVOivBTx5w+4rHLca4ee9W0cZSyb4zaBo877B3jONk/+4sAFt+nzHwdUrSq+/P6MmyjAFwvbXfYXDW8EAcUEELAUK6gDusN0Zps5ADk2YF1u2OWZqPICVvSDRDELiH5dJT4WfK5sDVbX1USRLcvWYCWIcBYtglXSFhG8hokPbUQTf/1X2ceGznyNMnF855pEpSXOMXFm2+28tl/Ljhzx0mrqFBvvNn3+I9WaaTdykzoB5v/klv23c9jgNAhA4A8CCFgYDtcK5KfqtLU/Ufp+x89eXC9g1elFdKtYf5W6k2i7CE9Xv8wL5O8RwS87vmzR+wWxd1fB2bJZrm/F8Wd3OaeSPT/Rsw6ma+cXTnW7G23NZV/ymqQ6vOzTFMePA+dUyyFX7dE+gqcOqkshAZ5uV3OHAOIiEICARQABCwOhPAEmUwHROwGOv8GUF7CajBTfCpwqZql+LftosCTn2ja1elZ8e/ARojixRqvN8+Lbg2vKZrXav0z0nfizE/92SiV5eAGf7nczmS5mON7CKS123EW9azfkWu9+Qx0m/upWfT+wtA17lkVKt+q340YOrgQBCCBgYQxcX8CUr1PyNk18U8+xN5mrA9aNTxC1myNmrraLmasR5Yer0MZE3daJNVw/EO15kqjfPtfMYHVZqeeeDtHSZoxyrIGBxl3Vmct5d/gdPP2dk24xi7VwTLTevmkIiW8OukV/DTQU0VQIGE4AM1iGK5kLG1ycxZbQk7DRcQHj6oDVd4/4puAtV3bKPIO1e+z/Z6XM3yw0r70yfxSYvp+o7WyiFuJbhh5eRMfeEaFrnFNQ9CFZnDy8K5WcOeW4/julpc67qOYfyA22xFO7sT8qb/BAl6r6o/fU0MKCvJTvq/NGDK4MAQhcFkDAwlj4CwFmesubiE3uddPpuFDPz22hpU580L36Xc5oiBg9nZPaDeVH/pmg7KxOnShfXj3tRgr0w7or/EiEAAQcI4CA5RhHla/ClCoWkH92m1sFDX1wBqc8OYCKjv/gVv2+3kBuuCOVez33C5/PKlUyZG1/tRUH+VsewYh6q/zTDH2DgAsFELBciG3YtyrJYfp+GtN/Fyt5c72mLq1i9aLg+7XkkU7aqsKAAyGk38NcMng695l9Srkx8PpTjbh1oyD288G6KwMOTTQZAtIKIGBJWxrJGlaaz/R+Q7E1Qpry/4dvGpjCaTNGU0HcLuX7assoq/fZLzxhdRbvP5qtTMga0q2aPqJXday7smUg4FgIQMAqAQQsq5hwkBBguvgLiV3e1Q4dTUboJfVitcTBHdXupx1DOuCWOzlo8mLqMsPBu/zb0RZHnNKguh+/F9sUD3J2BCauAQEIXCOAgIVBYb2AqdBEP70ungM4xbJYRcWXPvA0p8+bRnk7NyFglVPg2iu385tHwnnttjTDz2LhQc4q/g1GnyAgjwACljy1MEZLii6Urcf6eanhb7DXgNfuqZs6rNQSeis+S1eBkebbpCVXXfwJ3TLJ2JuPLnm6EZv3uxIvBOkKjAecCgEIXF8AAQujw3YBc8jaLB5Rk7ZXqZsT9z+un1u+WMvZ9L5S/bK9wH9+RvV5q3lTaVue/0GiIUP2mL419QGdq5ofhWPI9ju6nrgeBCDgHAEELOe4qn9VUxHTmlpEhYo8Qiaiha732q2d6t4A4eovRq9nZDWuuyGO2o8/ajirh7pX04f3xKJ29X9AoYcQqHwBBKzKr4FRW8BUmkf0bpDhbrLlgXPfw3rGB+u1rHXLleiPswdVlYnz+JeGffRxy5IMsx7vrg6R+uQH62jBeIizs4cHrg8BCJjXH7B4QQICdgowZf5MtKG5sUOJT7hOQ9O1+E7VjN0PO4to72nRezOo7eNx9p7u0vNa3hDEi8ZEU2ggHoPjUni8GQTcWAABy42L75CuO+uh0A5pnHUX4V479Kxv4yhj2RysybGOzHJU+PBn9PPdx9LgufFSu+ExODYUFYdCAAIOE0DAchilG1+o6CJT/PtMu8dIfaO9boVGmTj+9hpEplLMYNk4jBtsPcVD/pnMJ5ILpKy9eLYgb1vUkrw8NdTWxtricAhAoGICCFgV88PZlwVyEk30y1KiI3MNsybH0vSen+hZB9O18wun4gZsx2gO6n4fe455hXvO+E3KgHVgaRu+9F1B1NeO+uIUCEDAfgEELPvtcObVAoXnxfMKFzEdflnKm215BePhhZzQtznpWRdwA7ZzRNdd9x3P2uLBmw9ekKru2xa14tBAPMDZzrLiNAhAoIICCFgVBMTpVwkUpDMdW850cIZUN9ty69RlpZ57OkRLmzEK4aoCA9m/9d85fPYq6vTsSWkc1z/fTG9Yw8/cHmnaVAFinAoBCBhQAAHLgEWTvsn5aUwn/mV+pI7UNzd9SBYnD+tCJSkJUrdT+nqLBtZcvpn/nVCbV3yeUqnB2rzmavP8m8nf19IM1NUIgwdthICiAghYiha20rtlKtQpfr1G24fJeZPruFDPz22hpU58UM72VXoBbWuAd90buOZbX1HMpBOV5tmotj+vjL2RfL0tTai0dtgmh6MhAAFVBRCwVK2sDP0yh6yETzXa9oB0Nzt98AVOGdefin79Ubq2yVA6e9pQddZbvDOkM89895TLZ7FubxXGsYPqUlRYWbrCCwIQgEBlCyBgVXYFVH9/U4FOSVs12tpPnhtfq1i9KPh+LXlkN3napMA40PyDuMHmE9Ru3H9d6jqkWzUedEdVqh7h49L3VaBk6AIEIOBEAQQsJ+Li0pcEzJuRpu4i+qKny2c2yquBaWAKp01/ggoO7cYN2cGDNGLMTE5sO0Qf+c8El2zXIR59w+2aBFPDmv6opYNrictBAAIVE0DAqpgfzrZeQCdTgUYbbibK/q3yboZNRugl9WK1xMEdK68N1psZ8sjonWe5+9SjnJlb6tRA/cb4Rlwl1JtvqOXv1PcxZBHQaAhAoNIFELAqvQRu1QCmkhyifc+IrRzerpSbon5/Iqe//A/K2/UFApaThl5Iv2FcPGga953jvLVYn7zYXDxDVeNaVXwqZRw5iQ6XhQAEFBJAwFKomIbpSlEm06mNRDtHujbk1O6pmzqs1BJ63+Ta9zVMYRzX0PqfH+NxqzL54LEchwagiGAv3jT3Ziou1VlsyeDQazuu97gSBCAAAfP/AooXICDgcgHz4vdssTHlhuYuCzvc/7h+btlrWs4XH7jsPV3uKskbBt7akwOeeZW6zkx0mHXzhoG8ZEJjCsAeV5JUGc2AAAT+TAABC+OjMgVEuNeJPmpDlHHEYTficjsU0ULXe+3WTnVv4Nz3sVJTCwiiGi+vshydMv6+38+q+frH5N+m0+//XnzqOCUNuYW86zeh6rNWkE/0TVSSFE/nX3uO8vdvo5A+Qyl86ATKWPES5X71kZXv7prDaq/ayYvjQnjdt+kVnmnq2SHSNHFgbY/wYC8p6ucaQbwLBCBgZAEELCNXT422MxVnEe2fpIt1WU775hn3PaxnvL9Oy1q/otJv0OawVHXyK+TX6hYqiNtJKU/1t1TSHLrqvL2VCo7sp3Pzn7miuhGPxlLwXYMpY9lsihg5hQq+32U5ptaSz0jPzabUKUOkGw2+TVtx1Ksb6e+TK7T5KC8cHU0to4M4LNirwkFNOiQ0CAIQUFYAAUvZ0hqsY8VZJso97UGb7yHKTXJsCPIJ12louhbfqZpjr2sncZ2V20nzDyA9O5P0grzfA5Z/u84UNWUBZX+8ii6uef2Kq0c9+xr5NW9nmc2qufg/lj/L27WZwgaNoYwlsyj3a7GmTcJX9flr+dOi1rxwfZLN4ejujpE8a3h9KizW2c/Hw+bzJeRAkyAAATcSQMByo2IboKviW4a5RD8uYIqb5bAbKt+1U8/adpAylr/osGtWxNKvZQwVnfiJaswVz2sUr8szWKH3jaKIUVOJRJbwCAwhU+Y5S9C6+MFSumYG69Ae8qnXiErPn6W06SMr0hynnutZpQbXXf8dtR//i9Xh1ryQ/eXHGlL9an4UGYqd2Z1aIFwcAhBwmgACltNocWG7BUyFTAVpZJnNuvCT1Tfm677fKBPH316DyFRa8WvZ3alrT7w8E3U5YEWOe4FC7h5kWU+VvfE9Ch8+kYJ73k/nXplEpRnpVO35ZeR7Q3PLGqzcHZsouNu9lH/gG/HR4YPi80WNcr5Yd81Hiw5srt2XqjJpPh9t0Ft/clnSX34EPPTOajzyrhrk6aGxeGCzFIHY7o7jRAhAwK0FELDcuvxSd17MZmUT/fK2WJ810f5g1PNTPeu7s9r5RbH2X8NJTFcHrKvfxhyuqjw1hy5ueIsy33vl9z82r9Wq9fpGKklOsCx6Lz51jEwZaSS+uUdps8dQ4Q/7ndRiOy+raRy95zy1fTzuujWIruXPL49qSOYvNYt/lq5WdvYcp0EAAm4sgIDlxsU3RNfND4wuzddoSx+is3tsvvHy8EJO6Nuc9KwLNp/rbB9rAlbk2Ocpc+UiyvpIBM1Lr/CHJ1DwPUMo891XxIL3qZSzdYOY1TpJkaOnU8bS2ZSzeb2zm27z9SNGTNLT7xhNQ+bFXzMrNf6+2tyjXQQF+ntgbyubZXECBCAgqwAClqyVQbv+KFD2TcPj7+kUN9ODirOtC0tdVuq5p0O0tBmjrDvexeZXB6yoyQsoIOYOSn/pKfHtwl0UOW4WBXToSmenj6KShOOW1nnXiabqs9+hot9+onOLYqn2ii3yz2Bdcm3wVQIPWpDI8SmFlpDVrmkwz3ssmrLzS7l2VNnmVnhBAAIQUEUAAUuVSrpHP3TSizT6eYl43M5E0WP+0+CkD8ni5GFdqCQlwRABy7x9Q9T4OeT/t1uJvLzFR4An6YKYpcrdsuH36poXuwfdca/4KHAsFf38vVj8/iyFPfCEON6Lsj9bTecXikXykr6C7hzAHqPnc68Zv3m8OLIBtxEPaRbPEjS3Vsr6SMqIZkEAAgYRQMAySKHQzD8ImD829PTT6PAcpoPTy5/56LhQz89toaVOfBA3b4kGT90PD+leNepxUYmuYesFiQqDpkAAAg4XQMByOCku6DIB87cNNfHFtO+nMR2Zf0XQ0gdf4JRx/ano1x8RsFxWkOu/UdjgcXrEI5M11nX2CAox1wR1kaAuaAIEIOA8AQQs59niyq4REOuzxLcNzbfrvU+LdVrvatQqVi8Kvl9LHtkNN3HX1OC67xI+dLwePnKKqINGmo+v+TjUpJJrgreHAARcI4CA5RpnvIvzBcS2DjlEpQWkmzz5bOwjWsGh3biZO9+93HcQe3jp4SMmaWLfBQSrSqoB3hYCEKhcAQSsyvXHuztewGTKzmTNy9sze/1yzlzzuqbn5SBoOd653CtGjpmhhw0ap7GpFMHKReZ4GwhAQE4BBCw564JWVVyAuaiQNLEZeN7erZS56lUqOnYYQavirtdcwTOyOof0eUiPGBXrYd5R/tIL1k6wxiUhAAHjCCBgGadWaKn9AqznZInHzaSJTTsXUu7WD3Hzt9/y9zODut3LIf1Hkt+NrUjz9WfxB1i87gBXXAICEFBDAAFLjTqiF9YJsF6QR6XpZ7jo2A9azudrzBt6ImxZZ2c5yrdpKw7pN9zyzETxUSx5hkeZ/zMMbTDEoRCAgHsIIGC5R53RyysFdHMoEBtliY8QPSl35ybKEZt0ImyVP0zEtgoc2n8kh9w3UvPwDyCPoNDLByJY4W8WBCAAgesIIGBhaLi7gPmjLULYunIYeIZFcsCtPTlUhCrfG5oReXohVLn73xT0HwIQsEkAAcsmLhysuMDvYYvzcrgkNVHLFwvkCw7tocKfDio/W+PfrjMH3tqDAm+7mzwjokjz9kGoUnzAo3sQgIDzBBCwnGeLKxtbwPIxIhcVERflk0dwmPgW4hHK3/cVFRzea/klNtwydOjyuaEZB3ToQoG39iK/ljGaKfM8e4ZXQagy9rhF6yEAAUkEELAkKQSaIb2AZXbLvPWDeaG8Z2g4FSf8Svl7tlL+we1cmpqkiYczSxu4vGrWYx/xMGn/mzuI3xuzf/suHsy6eNKQF/arkn7ooYEQgIARBRCwjFg1tFkWgbLQlZ8rkormofkHaqaMNC4+fYKK449SSVI8lSTGU3HySSpNOe2S8OVdr7E5QJFPw6bk17wd+dRrRF7V6xCXFhOJBf1iA1ZLk82zc5d+yWKJdkAAAhBQSgABS6lyojMSCFhCl/lVei7FvD+UmCXyJI/AEDJdSKeCnw6yh7evVnoulVjMhOmF+eL3fDErlit+mf9Z/LdLv5tyLrJncJgmvsUnvrknfgWHiuuEklfVmuRZpTpZvtHnHyi2SqgiFunnsQhVHrrYxV48UJnEIvWrKVwS8CTwRxMgAAEISCGAgCVFGdAINxC4HLwuzx5d0WWx/olYN1l2nrfMNIlQxiXFLBaaWx6UbA5Yf/EyX1ecjBc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PA/wDze3osjCjU5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lgAAAFzCAYAAADi5Xe0AAAgAElEQVR4XuydB1gUV9fHzwKCSFGxAfYKiIix915j19jzWmJNrFFjiT32XhJbNLH32DWWRLHGrliICiqKioqCiHRk7jfnmuFb113YZdvsciZPHoG9c8vv3Jn733PO3FEw8QA6iAARIAJEgAgQASJABAxGQEECy2AsqSIiQASIABEgAkSACHACJLBoIhABIkAEiAARIAJEwMAESGAZGChVRwSIABEgAkSACBABElg0B4gAESACRIAIEAEiYGACJLAMDJSqIwJEgAgQASJABIgACSyaA0SACBABIkAEiAARMDABElgGBkrVEQEiQASIABEgAkSABBbNASJABIgAESACRIAIGJgACSwDA6XqiAARIAJEgAgQASJAAovmABEgAkSACBABIkAEDEyABJaBgVJ1RIAIEAEiQASIABEggUVzgAgQASJABIgAESACBiZAAsvAQKk6IkAEiAARIAJEgAiQwKI5QASIABEgAkSACBABAxMggWVgoFQdESACRIAIEAEiQARIYNEcIAJEgAgQASJABIiAgQmQwDIwUKqOCBABIkAEiAARIAIksGgOEAEiQASIABEgAkTAwARIYBkYKFVHBIgAESACRIAIEAESWDQHiAARIAJEgAgQASJgYAIksAwMlKojAkSACBABIkAEiAAJLJoDRIAIEAEiQASIABEwMAESWAYGStURASJABIgAESACRIAEFs0BIkAEiAARIAJEgAgYmAAJLAMDpeqIABEgAkSACBABIkACi+YAESACRIAIEAEiQAQMTIAEloGBUnVEgAgQASJABIgAESCBRXOACBABIkAEiAARIAIGJkACy8BAqToiQASIABEgAkSACJDAojlABIgAESACRIAIEAEDEyCBZWCgVB0RIAJEgAgQASJABEhg0RwgAkSACBABIkAEiICBCZDAMjBQqo4IEAEiQASIABEgAiSwaA4QASJABIgAESACRMDABEhgGRgoVUcEiAARIAJEgAgQARJYNAeIABEgAkSACBABImBgAiSwDAyUqiMCRIAIEAEiQASIAAksK5oDkZGR0KNHDzh27Nhno/Ly8oK2bdvC999/D+7u7gYd9YcPH+DChQv8/6FDh4Kjo6Pa+qdPnw6TJ0/+7LMvvvgCunbtCt9++y24uLjo3beoqChYuHAhrFq1itc1aNAgmDRpEmTPnl3vurNiBatXr+YMv/vuO85V4rhjxw5uN7TZkSNHoFatWhzP+/fvYfDgwbBp0yY4fvw4REREwNdffw0DBw6ExYsX8/mBf8PP69atC1WqVOHnSfPjp59+4vbS9tiyZQuvX9OxefNmfl0Y6oiJiYG9e/dCzpw5oV27dmnVhoeH83batGnDrzM8EhISYM2aNbBixQq4f/8+VKtWDYYPHw4dOnQABwcHXkbqvzIfQ/VVXT1//fUX9OrVCw4ePAj37t3j7NB2yKlYsWJppxiyX8rXfvPmzbnt8+bN+9l8wT8Yg0Nm55Yx7UB1Wz8BElhWZOP0BJY0zE6dOgEumLlz5zbYyM+fPw+1a9fO8MaoSWBJHRkyZAjMmzdPo0DTtsPSwi+VnzJlCuD/CoVC2yqonBIBtG+LFi24ONi6dSvky5cPUlNTuQiaPXs2L7lo0aI0UfHkyRPo3r07xMXFAdri6tWrnwgsLI8CBOfhuXPn0oRZZhdBUwssqZ+qwu3atWvQunVr2LBhAzRp0oQzQi5jxoz5bD79+uuv0K9fPz4nDSlktJm4KHIPHDjA2w0ICEgTpz/++CNMmzYN7OzsDC78lK99Dw8PLu4qVarE20Hh2aVLF7h58yb/nQSWNlakMpZAgASWJVhJyz4qCyzlhYsxBrdv34YBAwbApUuX4PTp09xzYKhDV4Gl7KFA7xd6P9DzZW9vD3/88QeUL19er65JCxYubDNnzuSLmK2trV51ZuWTJcH0+vXrNPu8efMG/ve//8HRo0c5GhQLS5cuhRw5csCZM2egXr168NVXX8HatWu5p0f5QK+OMQSWMRZmdXbXJLA2btwIy5Ytg+3bt0OpUqVA4hYaGgr4WYMGDWDbtm3cE4hiFf+GYsOUAis+Pp570PBaQ2/k7t270wRW0aJFuX0rV65sVIGFlaN3Ge2FB4o99K5Lh6nsmJWvaRq7aQiQwDINZ5O0oklgYePKi9r+/ft5GAOPx48fw6xZs/iNFkM9GC7AGzB6KfBAAYQ33SVLlnBxhjdhLDNy5Ehwc3NLWxyUB6gpJKPJQ6Gu3+j9wMV55cqVgKEXDCuMGzcOMJyIgkn61ovtduzYkfcDwxsYdsCflQ9JbKJA+O2332D9+vX8/EaNGvE6GzZsCDY2NqDcj7lz5/JxJyYm8tAJMsPwJi4MuEihmHB1dQUUi02bNuXemBkzZkDBggX533DBkDxmgYGBnLEkRjAc88MPP/AFV9mDgSIFPSC4SJ84cQLat2/P26xQoULacJTtJY0dPUmFCxfmZZKSkmDPnj28f2gv1TFimadPn/JwHNocw6lYBr0XUn9UJ6tyyE+aO5K3pn79+vD27VvAsBl6t3B+SCHF8ePH83ZQcEghwokTJ3IxphzGbtasGbcZhtFwvOhFQY/o1KlTISgoiNtXeYyq/dNWoOAXDfTYoC2QL85fbBuFuMQ4PTY4FyRhKPXB39+fe+lQUGEfQ0JC0kSlNEdxvmAZnLtSGPH58+dpYlVd/wVB4F+EpLmAfVW+Nm/dusUFLLYviVjpb9g36YuKJIRfvHjB+4DXuHIYU9X717NnT/j555/53FbXL2SI7eD8wrkgzUGcP8rhRVUbSdc+XiuvXr3iXksUeBgmxS9BaPsvv/ySX5+SwMJ5rBpaVnevyOgehX1Rd+9RvVZQ9I4YMYJzlbx4JrlxUyNWS4AElhWZVpPAwps1LraY44T5M/gtunjx4nwxQC8EfqZ84MKOiySKLLyJYhlcZJWPUaNG8Rsj3shV8190EVjJyclceAwbNox7P3bt2gUlSpTgi94vv/zySZu4eONNH2/OqmEFLIj9zpUrF6xbt+4zgYULIN64pUVBKoALDoqmbt26cbGhmsNWs2ZNLhzQ26Auf8zHx4d73HDxkg7s5759+/iirYmxtDBjblx6Ia7GjRuneToyshcuwupCUjhGDElhvhSKIeSAnJUPVe+F6mWBoUBcRFGcoHCSRBSyQ+GK4gLzrdBzhaIVw1AorDD0o7xQayOwkE10dDT3AElHel4NbQUWelrRvsr1Yv1SThB6OdNj4+vrq1FgYV4jCkcsI4Wj3717x/+G1wjaGfPSkEf+/Pk/wavaf+kaxbw31esOhTuyxzJYN4bVJDGlPI9UhTAKSbyeMOcKRTzaBr3Y0jloNxQcKGgxPwrbUccVRR/mb6kyRHGC1x1eD+oOSeCggMH7FApZrN/JyYmPIzY2lodV8b6iq8DK6B6FIk5VYGkK3ypfK1a0NNBQzESABJaZwBuj2YxysHARRY8QLih4oEDChRFvjCiSUlJSYP78+XyBkESSdGPCBRNFEN6AUXDhgaICFw5dQ4Saxo4CBvuDgg9zfnAxwpwsDDH9/fff0Lt3b+55w76EhYWl5W3MmTOHe9TwJo0CCwURjkcKReK3bjwHb94oMnCMnp6ePDSJi54k7HCRlAQWhnGwbfx2jIsACgzsX8uWLWH58uXg7OzMFwYUUtLiJf3t8OHDafyUhUj//v35woL8zp49m5Z/JC1kaB+sG+2DC9k333wDKEAxX6VixYpp9kKhjB42PHDc6MFAe2FoB5kVKlSI11OkSBHubcAFEUNRuHDiHMEyOCb8HT1uOE4cG9p6woQJanPVpDAOjhlZoFDCv2HfUJiiZwLPx75he8HBwRo9NNjv9EKEuFijIESxguIbxa+fn1+ah0x1/qQnUKXFGkNiOLdQZOC8RcbohcNcMbS/JJC1YaMuRIjCpXPnzpwf1iEdGC7F0Dx+IcADF3Dkg18gJK+jqpB5+fIlHzPOcRTM6FFBYYx1Y8I8jgOvUfRuof3R9jivlXPiJO8hzg0UalJITjWMqdw2Ci4si//ieejlU/YgoQevb9++PMEf+4Vl8csbXk/odcTrE/ni3FI9JGZYDr3FOOfw+kMeOL5WrVpBuXLleP26Cixt7lGqAkv6goZC/vfffwf0xJ48eRLQg4cCXzkJ3xj3aqozaxAggWVFds5IYOFQcXFH1zwuONK3a3UIpBs0htOwHHpHUFzgwoQeJFwc8EaJh74CC7894wKBCw8+YYZiCBcOdQfeCHFRwG/2uJBh+EU1b0taNCSBJXkSMCyl/LQbfmPHhU7Km0FvkSSw0BuD36ilQ7pBS8ncyknekldH+W/KXjwUaQ8fPoRTp05xwYALF/ZfCl1K/VXOY1L1RqKXTHoyT1MOnWouizK/0qVLc07olcRFBAUrChm0KYZI0dumbmGU6pAERJ48eXgoFLlhGAkXIgznolBB0Yp2wwWyQIECaQnxqgIiI4Gl/FCCcihYEvSZEVjSk60oWDEfEQXuoUOHuC0kbyKORxs26gSW8pN5UvK21E8USpj4juEvyfOD7JEd2kWVD9aFHiRVr93ly5f5U4sotvHcf//9l38RwXkzevRoLk4wFQDnNYpsnNcoaCQhjDZWDWMqt41fuFDE4ZcCTAlAW+P9QuoHtofeL1UBgjlmKAhxnkv5Z5oEFl6T1atX54IcryX05qGIw+sFD2VBp22IELlmdI9SFVjIGPugfM1Z0VJAQ5EJARJYMjGEIbqRXg4W5mDgwoXfgFFg4UKCNzN1WzpgX6SbqvQNFfMy0FMhHehdQc8RLti6CqyMHsNP72lDaTHEfkieAtWFV1VgSVzQM6BaVnmxRPEoCSzlhwSwLXWLqjZ/u3jxIvf8Xbly5TMTqwos5QVV1Zbe3t4a+yZVnNHTdFJ72CcUSCgypAM9keiZwgVc3dOW6EHBxfb69et8UcKxSyIcRQt6pP755x9eBuvG33F+oJDXVWApzw9dBFZ6YUT0YqK3EfsseZOksSuHa7Vho87u+KXgzz//TBOV6q5nFD/oJUHRg/NBEuuqfCRhoXqdSCzQ04rnIHe8jlHYIHPMnUT+2A6KR+SPognFLooQ/EKkGsZUbRs91OhRQk8wChD0Tklc0fbqnhZO7/pS/YKCY0Ixhl+o0GOLXl/c3gXFPwrfzAgsFPjYz/TuUaoCS9uwsiHuy1RH1iVAAsuKbJ+ewMJhSk934Q0TE4jxyT28samKCXVI8GYueWEwpIgLhBR2MLTAkjxY6Qmx9BZeQ3iwDCGwUKzg1hPoBUTBgaIUFxQMraCw1UVg6eLB0uYpLBQcKJgxTIYhH2SGnhf8Fz1Rqoeydw7DjSjYlR+WkEKhmMh948aNT54Sk4PAwv6iGMHw89ixY7nHDT2bGNbCQ1l4Z8RGVWCpPpkn7ROG4Tj0yiqLTWwLQ1LobZLmd2Y9WOhxQ48Uzi8pQRw9ryiw0AOGX0BwXFLoF68Z1TCmatvZsmXjwkx5HzJDe7AwD0vyxiIP9KKiRw4FakYCC/P90HbogVW9RtO7R5EHy4oWOgsaCgksCzJWRl1NT2BJORyYg4U3fPxmix4LKW9GNacHnzDD3CJJICjnaeHNF71g0jdwSWBhkjl6yPDGjzdq1UPbfY6kJ+jKli3Lc0HwX7wB42KI3iDM38Cn6bT1YKE4QK8Btq9tDpYhBJayRww9Cvg7PsWGXgQMFekisDDZXsqZwzwn/BkXcilnDm2CngccHy74qnklGJZBLwZ6IdBOmGcj5WmhWMaFDb2R0pOA6uaaJBjwM2WvD/4uPVWIQgbzanChxzbxSE9g4TzDvDr0ruCYMBfMGB4s5Sf6cIwYLsN/cX7jQxUoRJ49e6YVG2ke4zWA81ESb8he2npAmQl68XAeYygW28BzUJxq8mA9evQIcL86zA9KLwcLk/KVw8IokDFEh/NdeV8pKdyNYTEUNsohdXWeHLy2cD7gdY2HJLCwP1IINbM5WJJtldMA1D1tKu3VhUzr1KnD+aHHC0OJeP+SQuxoR23uUenlYGHd+ATtnTt3uCBGoYYPgWAOIB1EQB8CJLD0oSezc7XJwVJ+Eu/u3bvQp0+fz54iVN6MVNNTQ8pPnSkvrohEyknKrMBClz+GPPDRbeVDuU1dPFhYx4MHD7hAkxYNqV5NTxEaQmAhRxQ+KAiV25N2MpdyqdQtcurEcnpPJKL4QSGKiz4+xad84BilJ8M0scXy0pOh0g7jqvZTtjOGolCgSTvvK++LJT15ifZSJ7BQGEhPGuLnkjDAp1uNJbBwGwlMNld+2hP7jrbAENrOnTt5XqG6eafKRlkcYB0oNjD3DEW08v5ymAuFOU1oE9UjvRwsFGS4DQJ6mTU9RYh9xkPKf0LPnGQTDOtL+ZVSziJ6JfELFYYopc1i1dkGeaAHD0UH8sJD2SOKwgM9sMrpAlhG26cIJYEl5UDhuZInVPU6kIQm3qfUHdI1qs09StunCLEd6WEb2qpBLXb6ow4ESGDpAEvuRdMTWJikjvsd4UKAN0MpzwbzHnDBkLYvQMGFCbPS63TwZouhRUx6Rc8SeqbQs4VlpD2pcCHBEBEuNHjg4/zSzVmZmbYeLDwHb+D4JJm0ZxU+ZYSLldR3XQUW1qnLPliGEFiYz4VtYr/Rs4DftnHRxNfEYB4KLrz4bVx66jG9HCzpNTSq+2Cp7uOE4SFMqEZuuOjit3/ccwvDMNJDCaps0Y74zR0X5fQS3aU9nDBZX1VEK4cQVROH1QlI9BbgQobhSQxnYf4M9tlYAgvtjwIVw4PYprTHGD70gPMVPWn4+hpt2CAHfIoSPUEoajHxG+tUl+Ctag8UndgOerGkfaPU8cloHyzpulLe306yCV6zkrdTCk9inpbyBqNSGFNTLpLydh7K81LffbAkgSVtwooCEsUt5hiq9gX7iB5fvGZwLzm8f2FoFcWncohQm3uUNvtg4XWAX8LwaV9Nr/uS+xpA/ZMXARJY8rIH9YYIEAEiQASIABGwAgIksKzAiDQEIkAEiAARIAJEQF4ESGDJyx7UGyJABIgAESACRMAKCJDAsgIj0hCIABEgAkSACBABeREggSUve1BviAARIAJEgAgQASsgQALLCoxIQyACRIAIEAEiQATkRYAElrzsQb0hAkSACBABIkAErIAACSwrMCINgQgQASJABIgAEZAXARJY8rIH9YYIEAEiQASIABGwAgIksKzAiDQEIkAEiAARIAJEQF4ESGDJyx7UGyJABIgAESACRMAKCJDAsgIj0hCIABEgAkSACBABeREggSUve1BviAARIAJEgAgQASsgQALLCoxIQyACRIAIEAEiQATkRYAElrzsQb0hAkSACBABIkAErIAACSwrMCINgQgQASJABIgAEZAXARJY8rIH9YYIEAEiQASIABGwAgIksKzAiDQEIkAEiAARIAJEQF4ESGDJyx7UGyJABIgAESACRMAKCJDAsgIj0hCIABEgAkSACBABeREggSUve1BviAARIAJEgAgQASsgQALLCoxIQ7AYAsxIPVUYqV6qVqYEDv4TCYcuRML9p/G8h16Fc0DrmnmgVY08Mu0xdYsIZD0CJLCyns1pxMYj8ImAep+SCqmMgZ2NDdgpFExgTJGUKgD+PeGDAEmpDBLF3/FvkYkf4HViCsSLf6+Y1wlK2WeH0zejwSWHLeTPZQ8O9jbgkE0h/o//2oCToy3/3c7WBiLeJrNcznaKlA8MXJ1s1Y2OBJjxbG7Smt/Hp8LolQ/hWvB7te1WKuMCC74tyeeNuiMqKgr69esHN2/e/OTjNm3awKxZs8DR0VGn8cTGxsLKlSuhb9++4ObmptO5VJgIWDsBEljWbmEanzEIpAmpyKQPLLutjSKbjQI+CAzCYpPgyfskuP4mDh6+T4TQmCR4JP77+H2S1iJnSqXCrLVLThi4MFjbc1jhfA5QKL8DFMmfHQqL//oWcwJ3N3vImysbJCYJ8EEUcw72CrC3s8G+Y73a1m0MflRnJgkMWHAfrofEpns2iqzVo8poFFjTp0+HSZMmGUQQoWAzZH2ZxEKnEQFZEiCBJUuzUKdkRoALKvQ2JYsiyiWbLdyOjIfDYW/h7MsY9jwuWYEiKjZFMIhoyYTASheXh5s9k8RXTidb1rSKm6JUQUd4n5AKLqInTOkwSP9lZjur6Q6GBadteKzVeKb0KsZDhqpHeoJIEAQ4fPgwLFmyBB4/fgxeXl7w008/QeXKlSEuLg6WLVsGGzduhDx58sD48eOhQYMGMGHCBDhw4AB4enrCunXroFSpUlr1jwoRgaxAgARWVrAyjVFXAgJ6eDCUh4rDRqGAyxHv4fDTaDj3IgYuRsQaVYgYWmBpGDyr5OUCFUs7Qz3/XFBGzOFJSEoFp+wkuHSdLKYqr433SuoL2vXX0V46Cax79+7BwoULYdq0aeDu7g7bt2+H69evw8yZM+HkyZNw584dGD58OERERMDUqVNhypQp4OTkRB4sU00AasfiCJDAsjiTUYeNRIB7qTAXSsyVYqdfxCiOPhMF1cv3cD86waiCSnU8JhJYn2H0K+HEMLxU2y8nDzFGvU9hBXKLccWPh0kZGMnGFl1t/RGBECt6HbU5nEXP5KklFdQKLNUcLH9/f1i7du1nIcNLly5xkYW5WWfOnIE1a9bA0KFDuUcLhRUeFCLUxhpUJqsSIIGVVS1P40YCXFShp8pW9FJte/AaNoa8gTOiuDInHnMJLNUxl/J0FDrUzatoKT6ZphD/y5HdRipiVj7mtI052zaUwNKUMyV+r4Dg4GA4ceIE91Zdu3YNatasyQWWra0tDwViQnt4eDj06NGDi63U1FTyYJlzUlDbsiZAAkvW5qHOGYEAF1UxoqhyEJ/u2xsaCWvvR8CJ5+9kIxrkIrCU2VfxdmFf1csHDb7IDUkpAjiKTzWKh2yYGWGeyK5KY4cIb9y4AfPmzYNevXqBj48PhIWFwZ49ez55uhBF2IsXL2Du3LlQv359qFevHgks2c0U6pBcCJDAkoslqB/GJsBiRVGVTRRVB55Ewe+iqDr6NFqWAkGOAkvZOI0q5WadRbFVQczzSUwWMG8LRWuae8vYhsyq9Rs7yX3v3r3w4MEDnmcVExPDhRMKqjlz5vDk90ePHvHP8JAElp+fH0ycOJH/j4nudBABIvD/BEhg0WywdgLsbdIHeJecChOvhsGWkDeyFFXKRpC7wJL6mt3ehn1ZzQ1QcPkVd1b8F0KUPV9LnvDaeLE0JbjjuNPLmYqMjORPDR49ehSqVKkCXbp04WFBFFjZs2dPe4oQfx44cCD07t0bbMQvLEuXLoU///yT52jRU4SWPLuo74YmQALL0ESpPrkQ4MLqQUwi/Hg5DP6WUQgwI0CWIrCUx+FdNAf7ro0n+Jdylp5EJKGVkaEz8TluNDpqxQONe2GhuFr4XSmNG41mokk6hQgQgUwSIIGVSXB0miwJsERx63RxZVccDouCqdeewe2oeItb6C1RYEmzoUh+Bza4fUH+JCLuOC8eFsdfljNbpVMYLjz4zxsIfpbAPylTyFHc9yqv2r2vLGE81EciYI0ESGBZo1Wz4JgSBZaa3UZhs/T2C5h545n42pkPFruwW7LAkqZe3pzZ2BBRaDWv6gbi/pXMPpuCcrSy4HVJQyYCWZkACaysbH3rGLv4jj+AEf88Fn4OeqH+BWwWNk5rEFgS8hwONmyQGDrs3riAIimFpYrvT7QKG1nYlKLuEgEiYAYCJLDMAJ2aNAgBhlstHH7yFnqdegApAkYGreOwJoGlbJGvmxRI/a5dQRt7O24qq7GXdcw6GgURIAKGJkACy9BEqT5jE2DRYvJ6WGwyfB0QYpE5VhkBslaBheN2zWHL5g4sKb6axxFyOtmR0MpoMtDnRIAIWCwBElgWa7qs13HxZcssVQwHfnP6Aex8GGm1HhBrFljSrK3ll5PN6lccstnaUH5W1ruUacREIEsQIIGVJcxs8YMUklKZYtHtcCZuuWD1ydJZQWBJM3JYh4KsU4P8tDO8xV+iNAAiQARUCZDAojkhawLRyR/Y4bC3bNj5x4qoJMt9MlAXyFlJYCEX8YXSbMG3JaFQPgdp/yar9U7qMg+oLBEgApZNgASWZdvPmnvPxMR16HEyBHY9st5woDoDZjWBJTFoXDk3m96nOHwQ9zJzxBdF0qGRwPvDW+H9n9shKeQ2L+NQ2g9cWnYDly+7ETUiQARkQoAElkwMQd34fwKYaxXyLhFq7r8NsSlClvNmZFWBJc2AuYNKCpXLOCvEJPgsZ/uM7gPC+3fwctz/IOHGebVFHb+oBe5zNoGNS06NVT1//py/1Pn48eP8FTgdO3aEwYMHQ+7cufm7CDdu3Ajjx48HR0fHjLpDnxMBIpAOARJYND3kRIDhOwOXBb1gk688zbIejKwusHBCflUvnzCsYyGFuI8W/kpC67+r9Pl3rSEx8J90r1kUWZ7LD6gt8/79exgzZgx/z2DdunXhw4cPsGPHDggODoZJkyZBWFgYCSw53RGpLxZNgASWRZvPejofnyoIouNKUe9gENx4E5elF1QSWB/ndcG8DmzTBB8Q981i4ouls6zglq5yDAtGzByq1UWff8LPYsiw+2dlQ0NDYcaMGdyDlSdPHv55dHQ0F1cjR46E1NTUTwTW1atXYfLkyfDw4UNo3rw5/9nFxQUWLFgAnTt35i93DggIgIULF8LatWvB3d0ddu3axevt1KmTVn2lQkTAWgmQwLJWy1rQuMR9rdiZlzHQ9tj9LC2sJJORwPp08i4dUor5FneCXM5ZO2SojfdKIpe9Qk0ouOLgZ3eBhIQEmDJlCkRFRUGPHj2gfPny4ObmBgrFx0tPOUQYEREBEydOhHHjxkHp0qVhz549EBQUxMXY/v37wdnZGVq0aAErVqyApUuXwpYtW3h9c+bM4WFHX19fC7oLUVeJgOEJkMAyPFOqUXsCLCw2if1w6YnCmve10h7Hx9nKREwAACAASURBVJIksD4n1rVhfuHbtp4Kp+z8TTtZUoiHNikGQtx7raaTjbMrFD8eqrZsfHw8HD16lIuky5cvQ/HixbmIqlOnDvdUSTlYp06dgsDAQP4ZCrDIyEgurjA/C38+fPgwjBgxgnuvUGx5enpC/fr1Yfny5TB27Fj+NzqIQFYmQAIrK1vfvGPn+Vaem6+y+A+C0cM/LtlsYE9Tbz7iJof/5f+WzeUIa+qVhKr5nMHWRgEv4pNh0pWn8Pv9CP7Z1kZlwM8tB4S8S4DvLzyGI0+job93fhhXoRBMuhoGWx+8MQpBEljqsRbJ/zFkKNoqS4YMdRJYTi5Q/K/HGc5PzMG6ePEiF0mzZ88GOzu7NIF16NAhfr4U6kPvF5bp2bMnT4jHn/v37w/r1q2DNm3awNmzZ7lIu3XrFgwaNCjDtqkAEbB2AiSwrN3CMhwf5ls9fJeoKP/HTZN4IlAsrahTAup6uMLJ5++g8X8Ca2vD0lC9gAuMEsXT/egEXsbdMRu0OXYPvi6dD3qXyQ8/XnmCHiV+3sCzj+B0a19AYYhljHWQwEqf7C/DSzPfYk7MJYet0YW5sWycmXoNESLEfKkzZ87AhAkTuJiSDszJqlevHs/L0saD5eHhwUVZ4cKF4enTp9C7d29YvHgx91o1adIEqlWrlpkh0jlEwKoIkMCyKnPKfzDmyLe60bE8ONnZgrhRqbjtQ2qawFKl9VPlwjDApwCM+CcUGhfMBTVE8eW7KxD+blmWFz3wJApGlveEcZeewPaHkUaDTQIrY7SD2ngK4pOGiqyUl2WIJHcM7WH4rmnTptzrZG9vD9evX+c5VJj8npKSkiaw0svBwvOOHDnC87kwOb59+/ZctN27dy8t2T1jK1IJImDdBEhgWbd9ZTU6FFe//PuKTbpi2tfd1HF3gcDIONj7X4hQ8mCpwllZuwQ0KZQTup0IgdZFc3/iwToVHgPeoicsPC4ZupwINipXElja4e3WsIAwsI2HwtnR1iSeUO16ZdxS2nixNCW4Sz1T3gdLEASoXr06jB49Gvz8/D7bB0vdU4TS04eYEI8hwvnz50PlypV5qDAkJASmTp3KhRsdRCCrEyCBldVngInGH52cykZeeMzW3Y8wW1hH8kSpE1hdS+aBBdWLwYbg1zDhShjPwdoshhD98zjxHKy9j6OgS8m8cEzMw+pVJp+Y9AuwUSyLYUNDHySwtCfarIqbMLZ7EYVrjqwhsnCj0Rdjv9a4FxaKK4+5m9PdaFR7ulSSCBABfQiQwNKHHp2rDQH+ypsa+27DNTPvb6VJYLUonAtWiN6rMy9ioNepB5+NCRPkT7TyhYcxiWLSuxMERcXDy4Rk0cvlBr0CQuDsS+2e7NIGFpYhgaUtqY/lypVwYitGlAFxU9Is48nCcGHM4W2Q/N+rcuzFV+W44qty1Ox9pRtNKk0EiIChCJDAMhRJqkcdgQ9xKamKgluu2YiJ4WZf/NQJrL5e+WFshYIQLHqpuomhv/cpwmfjGC9+/o349OBP157BVDHhfcuD16JXKxFmVy0C4y+HwaaQ1wa1Pgks3XF65rFne2f4iU8Y8nPNPtd0HwGdQQSIgLURIIFlbRaVz3hYUmQS2OeyB5f1l1lcqvG3Ysho6KoCa5CY0D6jShE49eId9BE9V+rEVZmc2WFH4zJwMzIehp5/BBfalScPVkagzfS5uNs7C1hcAbJ93I+URJaZ7EDNEgEi8JEACSyaCcYgwD7Ef4DfnX5X2DnasT7v+4DNbxfNvuCpCqzzbctBTfFJQeXjvfiU4eBzoWleKXyyEHOvMBR4MSIWpou/j/DzBDvRU/LbvQgYcl79Zo76QCUPlj70AP5a4M9yu/AtCMw+5/QbCZ1NBIiAJRMggWXJ1pNn3xkwgF9tfk1b3HK452BdH3WFbJuu0IKnhc1IYGkBKYMiO6b4CiU9s+N8ozmnP06qgQgQgUwQIIGVCWh0imYCQrLA1udeD6IH65OFLZd3LtbmQltw3HmdFrwMJhAJLMNcYeTJMgxHqoUIEIHMESCBlTludJYaAsnvktlO750Q/zJerYjKXy0/a3SgKbjuM80O7pZqJBJYhrPcheUVGeVkGY4n1UQEiID2BEhgac+KSqZDIOFVAjtQ9wC8C36XroeqWIdiQqVf6yjy7g4kT5YGniSwDHepYeL76aVf4NOFNN8Mh5VqIgJEQAsCJLC0gERF0icQHx7PjrU9Bq+vvtZqEfPq4yWUnlUFCh64abZNR+VsUxJYhrVOwbwObNvksta1T9b99QDBGwAiAz/CylMBwKs3QJlehoVHtREBIpBpAiSwMo2OTkQC8S/iWcD/AuD5iedaiSuJmt9wP6HAyHJQ8ugdElkqU4kEluGvLT9xM9KlQ0qBq9PHPRws9kiOBjjWHuDFKfVD8KgP0GwviPujqP08KioKBgwYAN27d4cOHTqklbl06RKcPn0axowZY7FoqONEQG4ESGDJzSIW1B8UV+cGn4PHex9natGqNKWSYN+jBJQPuEciS8nuJLCMcxHga3XG9yhi2e8uPCgKqBen0weEIqt1gEaB1a9fP4iPj4fVq1dD0aJFeTkSWMaZc1Rr1iZAAitr2z/To0+KSmJXJl5h/678Vy9xVPOXWuxNy4JCg+N3bTPdGSs7kQSW8QyKL4ju29JdkcvZAj1ZGBY83Uc7OPXWfQwZqhzowZo2bRrkzp0bbG1tYfz48WBnZ/eZwNL0kmd8wfOyZcvAxcUF9uzZA2XKlIGZM2dCuXLleEvK57Vr1w7GjRvH26KDCGRFAiSwsqLV9RxzakJqauD8QLg25ZpBRFHDHY3YnfI5hfZnQgxSn57DM/vpJLCMa4KBrT1TuzbKDy6OosKwpEMb75U0Ho96ohfrlFqBNX36dBg2bBgXRj179oS6det+IrCePHkCEydO5OKodOnSXEgFBQXBpEmTICwsDIYMGcI/q127NuzcuRPu3LkDU6dOhRcvXqSd5+3tDbt37wYUZBh2RBFHBxHIagRIYGU1i+s/XhZ1Jwr+8PsjU2FBTc03/7M5+9s9m9D3ymPLWvT05/lZDSSwjABVpcrlw0sz/1LOTHzKUC8PrPF7qtTCejGvKvmddk1iDlbvtxoFFoqlkJAQWLVqFcydOxdCQ0PTcrCOHDkCgYGBXEQpFAqIjIzk4gq9XUlJSbB06VIuzlxdXbmA2rhxI//s6NGj/PfRo0fz82JiYmDGjBkwcuRIcHd3167fVIoIWBEBElhWZExTDCU1KZVtyr8JkmOSDSqwsO+tz7Rhm+2ShTG3n2dpkUUCyxQzWYy2Lf2COWXn+srgc9koI9BJYOUUBZaYEK9yYIgQPVgomFAgLV68GBwcHKBy5cpw7tw57m3atWsXP6tTp07834SEBJg9ezb3duEhCSpHR8dPBNahQ4e4KFM+PD09Yd26dVCqVCmjIKFKiYCcCZDAkrN1ZNa3uOdx7ML3F+DRrkdGW5A6/duZTYiMYiv/fWU5ngUD24kEloGBaqiuaIHsbMN4b3B2tDXafDboSAwYIkSB5ebmBuHh4TBixAge7ktMTOQCKyMPliaBhR6s6Oho6NNHyzwxg8KhyoiA/AiQwJKfTWTZo7inccLzgOeKU71OGX0x6v60B+v57zO293FUlhRZJLBMdwlYVNK7gZLcJQ8WCiw8AgICYNCgQdC3b18usDLKwdIksFCsYe4W/u/j4wPXr1/n3q6ffvoJcuVSv22E6SxNLREB0xMggWV65hbXohgOFFLjUxWbPDYZXVxJcHpF9WK1A4LZ1TexWU5kkcAy7SWydGgpVqmMi2XkY2njxdKQ4I5UlUOEksBKTk7mIghDhtI+WOk9RahJYGXPnh2uXLnCE97v378PNWrUgMmTJ/MnDekgAlmRAAmsrGh1HcecEJHADtY7CNH3ok0msLCLfRP7soI7r7NXCR+ylMgigaXjBDVA8YDFFZhLDp76Z9I5rnPX+Uaj7TTvhYXiqtk+jRuN6twenUAEiECmCZDAyjS6rHFi7LNYdmv+Lbiz7I7JFx6FjYL1T+0Pil8vmLxtc1qXBJbp6Vvc63T4q3LE/5VflVOmt9q9r0xPk1okAkSAf1tj4kEoiIA6Ah/iPggRlyMUhxoeMpvAcXBzYF+Hfw12Gy6brQ+mnh0ksExN/GN7nerlFwa19VDktPTX6ZgHH7VKBIiACgESWDQlNBFgTGCwxnaN2YWNS3EX1vHmV+Cw7arZ+2KK6UICyxSU1bcxd2BxoVa5XJiPlaW3CjGfBahlImA9BEhgWY8tDTqSxDeJ7O/Of0N4QLgsRE3eL/KyZse/BOc9N2TRH4PCVqmMBJYx6WZc94UVFVm2jzs3WP1cy5gGlSACRCCzBEhgZZacFZ8nJAsfQraFwOnep2X1fgvPBp6s9s5GkHtPoFUvfCSwzHtxNa3ixsZ1LwKuOSxkfyzz4qLWiQAR0ECABBZNDVUC7F3SO6YQX3YR9U+UcLzhcVmFSkr1KCX4LqqucN9302pFFgks81+Umyf4MO8iOciLZX5TUA+IgMUSIIFlsaYzTsdjkmPYoBND4cjj44qZNaey/3l1h6sDr7KQjSGy2SrB9ztfofCP/lD08G3Z9MmQ1iCBZUiamavLw82e7ZzqC44ONlYr5DNHhs4iAkRAWwIksLQllTXKsesRgdBod4u0RaVM7tJsW/MN4BBuzw77HpaNoKkwroLg2t8LfP7+VzZ9MtQUIYFlKJL61TO8Y0HWpUEBZp9NYXVzTD8ydDYRIALaECCBpQ2lLFImNiWW1dnZGB7HPPnsW/vwLwYLP1YZo7gz6w67OvmqLBacqrOrsrjuxVjto3dl0R9DTRMSWIYiqX89Z5Z9wXI4yO+F0Fvv7YBt93fC7Td3+CD98paD7t5doJtXZ/0HTTUQASJgEAIksAyC0fIrSUxNFHYF71EMOzVKY0jE1cGVe7NKQnH40/tPlvI+xezCpv6mBuxBNTehZUCwrHLF9JkRJLD0oWfYc2uXz8mm9ioGuZztZBEqFPMj4euj38C58H/UDrS2Z03Y3Px3yOmQU+3n+Kqcfv36wc2bNz/5vE2bNjBr1ixwdHTUCWBsbCysXLmSv8cQX72D2youXLgQ6tSpA4UKFYJ58+bB8ePHAV+j07FjRxg8eDDkzp0bHjx4wN9TOH78eJ3b1KmDVJgImJEACSwzwpdR0yyVpULeVYW0WkTalmzFfmuyCoJ3BQtnu5w1u7Bpsq8pu1DCUehx4ZHZ+2IIm5LAMgRFw9WxemQZVsnLBSvU6vowXMuf19Rqfwc4H34h3SZQZB1su1ujwFJ92bM+/VV9t2FMTAzMmDEDBgwYwIVWly5doG7duvDhwwfYsWMHBAcHw6RJkyAsLIwElj7g6VyLIEACyyLMZNxOxqbEsfHnJ8Hmu9t0WkDWNl7JGuSvB2dbnmGvzr8yqzer5YmWbI8zE4YFPrV4kUUCy7jzXdfaxZ3d2Z9zy4NDNoVO14eu7WRUHsOCgwNGZFSMf768wRIeMlQ91L3sWSojCAIcPnwYlixZAo8fPwYvLy/+EujKlStDXFwcLFu2jIuiPHnycM9TgwYNYMKECXDgwAHw9PSEdevWQVJSEuzevRu6du0Kc+fO5R4sLI9HdHQ0F1cjR46E1NTUTwSWupdLu7i4wIIFC6Bz585QqlQpCAgI4KJt7dq14O7uDrt27eL1durUSSsmVIgImJoACSxTE5dfe8KVl9eg6d5WmRJINTyqsU3Nfoe4a7HC0TpHzSpu2l1qz+YJ8WzhrfBMjUUupiGBJRdL/H8/ejZ1Tx3YxkMUWebb4V0b75XU41qeNeBQ2z06Cax79+5xATNt2jQuYLZv3w7Xr1+HmTNnwsmTJ+HOnTswfPhwiIiIgKlTp8KUKVPAyckJlD1ikuhp1aoV/xwFXY8ePaB8+fI8hKj4T6MqhwixvokTJ8K4ceOgdOnSsGfPHggKCuJibP/+/eDs7AwtWrSAFStWwNKlS2HLli28vjlz5vCwo6+vr/wmDPWICIgESGBl8WkQ/yFe3JZhGBx8dFivb+dTq09k/cr2huvDrrO7v5ov6bxraDf23cOXbMvDNxYrskhgye+iFDdrYJdWVcIYoV7XiT4jK/pbGYhJfq9VFTntXeFx3/tqBZZqDpa/vz/3CqEAUj4uXbrERRbmZp05cwbWrFkDQ4cO5R4tFFZ4KHvEUAgpi574+Hg4evQoF0mXL1+G4sWLcxGF+VkPHz5M82CdOnUKAgMD+WcowCIjI7m4Qi8Z/oxetREjRnDxh22gt6x+/fqwfPlyGDt2LP8bHURAjgRIYMnRKqbrE4uIfw1eG8obZNEonrMY29p8PeR848oOeh00m8D5X0RP1uLiQ3b6RYzZ+qCPCUlg6UPPeOeO6lyIdaibn4mhQrPMK10Elqu9CzzpG6yTBwsT1DFH6sSJE9xbde3aNahZsyYXWLa2tjwUiAnt4eHh3CuFYgtDfZIHKzk5GRYtWsS9Ua6urp+0jTlYFy9e5CJp9uzZYGdnlyawDh06xMtKob6EhARepmfPnjwhHn/u378/D0FiMv7Zs2e5SLt16xYMGjTIeAanmomAngRIYOkJ0JJPjxNzr0afHQ/b7+8yiMCSWAz2HyiIHi1F0IIgdmnsJbMsRn3ef8PKHrrNHsQkmqV9feYFCSx96BnvXKfstuzvhf6Qzc48uVjGDhHeuHGD50z16tULfHx8eCI6huuUny5EEfbixQueX4VepHr16qUJrJCQEC5+Ro0aBeiVQq8X5mihmJIOrB/Pwbws6SnC9DxYHh4eXJQVLlwYnj59Cr1794bFixdzr1WTJk2gWrVqxjM41UwE9CRAAktPgBZ8OosWH/ku/ru3QcWVxCOHnSPb1mIj+GTzgqP+R1nCqwSTC50BwgBmv/YCS2Fg8rb1mRcksPShZ9xzf+pTjH1ZnSdtG+W6Sa/3xk5y37t3L98+AfOs8GlA9EyhoMKwH4bpHj16xD/DQxJYfn5+3GOF/+/bt48LM0x+x9Aehu+aNm3KvU729vY8nwtzqPApw5SUlDSBlV4OFp535MgRns+FyfHt27fnog3zxaRkd+NanGonApknQAIr8+ws+sz3ybFs6sUZ8HvQBqMuFF8Wb87WNV0NoftDhdMdTps0Cd5OfPqrT3QfsPn9olHHaOiJQALL0EQNV1/+XNnYnunlILu9eV6ho40XS1OCO1JI7ylCFEX41CDmTVWpUoVvsYBhQRRYuI+V9BQh/jxw4EDuTbKxseGi6eDBg4BiC/Oo0NuEx/Pnz9P2wcInFKtXrw6jR4/m5VT3wVL3FKH09CGWxRDh/Pnzef4XhgrRW4aJ9ijA6CACciVAAkuuljFuv5i4sSh4/FrcZMJjVcOfWTPPxnC+43n2/K/nJvMoORV0Yp2Du4D95ismG6u+piOBpS9B454/f1AJ1uCL3GbxYuFGoz2O9tG4FxaKqy3N12ncaNS4ZKh2IkAElAmQwMqC8yHpQxJbdGMpm3d1scmEDmKuXKAi39Ih5WYyO1LriMnazu2bm7U62wZy7LpuESKLBJa8L8qiBbKzDeO9wdnR1mzzCcOFW+/v+PRVOV5d1O59JW+a1DsiYL0ESGBZr201jUx4HhuuKLepktkWh0nVxgkDy/VTBI4KZEG/BJlEaBWoWYA12NcUcu4NNNu4tZ1qJLC0JWW+cr8ML82ql+VPysl+PpmPErVMBLI2ARJYWc/+DF8S+93J4WZdGAq7FBLfa7gR8r5zY/tL7TeJyCreqbjwxYrainx75C2ySGDJ/6IsWywHW/l9GRCfLDTrdSR/UtRDIpB1CZDAymK2f5ccw9oc+Apuvb4ti4VhoF9fYVatnxT/Lv2X/fP9P0YXWt59vYWS0ytBoYO3jN5WZqcWCazMkjPteatGlhEqf3xHoWznkmmJUGtEgAgoEyCBlbXmAwt7/xT8N1eVhbiS0Gezyca2i1s6+Dv6wbGqx1js41ijLljlR5YX8g4rC6WPmSY8qesUI4GlKzHzlP+qXj42tENB8mKZBz+1SgRkT4AEluxNZLgOJqUm8a0ZVt1aKyuBJY2wadFGbH3TtfDs6FMhoHWAUbd0qDytsmDbtRhUOHXfqGIuM9YjgZUZaqY/J4eDDTu5uALY2Zpn41HTj5haJAJEQBcCJLB0oWXhZVOEFFZyXVkQ98CSpcCS8P5SfzH7skhzuNTtIgs7GGY0AVTnt3osvH5+ofHf94wq5nSdNiSwdCVmvvK/jirDKpbhYUJZX1PmI0QtE4GsS4AEVtaxPTvz7By0PdjJIhYC/3zlGe7nA3cZO1z1sNFEVqNdjVmgr4vw1dkHshFZJLAs56JsUjk3m9yzGDg6mGfjUcshRT0lAlmPAAmsLGLz98nvWb+/v4XjT05YhMCSzDKuymhhiP+3itvjb7FbC42TmN78SAt2vICt0P/KE1mILBJYlnVRXllVif0XJDTZtXV//X0I3hAMkYGRHFaeCnnAq7cXlOlVxrLgUW+JgBUTIIFlxcZVGhqLTYmFwmtLm2wBMCRWd6cCYhL8JvCIK8D2Fd9nFG9Wm3Nt2XpIFMYHhZtdZJHAMuTsMX5d88Sd3RuaaGf35OhkONb+GLw49ULtwDzqe0Czvc3APpf6V8jgq3L69esHN2/e/OR8fF+g8kudtaUWGxsLK1euhL59+4Kbmxt/dyG+nNnf3x9Wr14N3bt3hw4dOqRVd+nSJTh9+jSMGTNG2yaoHBGwWAIksCzWdDp1nK28tQZ+PD/ZIgWWNNJuXp3ZioZL4e7Ku+zsd2cNLrQ6h3RhY19Esl/vvjJ43bpYiwSWLrTMX7ZaWVc2b2AJkzxNeLD+QXhxWr24kkigyGod0FotmPTeRZgZkqr14Uui8WXOffr04S9ljo+P50KraNGivHoSWJmhTOdYKgESWJZqOR36HSOGBxvtbgEPoh9atMDCISsUCra9+Sb4wrU8BNQJYNH/RhtUDPV4/jXrejOMHXr61qD16mAuIIGlCy15lD378xfM0Z5PGaNdYxgWPN3ntFYDrreuHg8Zqh7pCSx8IfPhw4dhyZIl8PjxY/Dy8uIvf8YXLMfFxaW97Blfwjx+/Hho0KABF1H4QmhPT0/+EuakpCTYvXs3DBgwAGbPng25c+cGW1tbXt7Ozu4zgaXpJc/4gmd8ubSLiwvs2bMHypQpAzNnzoRy5crxISmf165dO/6SaWyLDiIgJwIksORkDeP0RTj7/By0OdDJbILBGMNqULie+F7D3+DVyVfC383/NmhYr3d0b1b1r7vsZlS8WZiRwDLGjDFuneO6F2HivlhGFVjaeK+kUXrUE71Ypz73YqUnsO7du8fDe9OmTQN3d3fYvn07XL9+nQubkydPwp07d2D48OEQEREBU6dOhSlTpoCTkxNMnz4dJk2axEOEu3bt4l1o1KgR//uwYcP4+T179oS6det+IrCePHkCEydO5OKodOnSXEgFBQXxusLCwmDIkCH8s9q1a8POnTt5+9juixcv0s7z9vbmgg4FGYYdUcTRQQTkQoAEllwsYbx+sNlX5sO8q4uM9s3aeF3PuOYldeezdsVbw+U+l1nozlCDCaJ+Sf1Y/m3XWGTSB4PVmfFoPpYggaUtKfmU8yrsKCz6rhQUcPvoxjLGsT7Xekh+l6xV1ZiD1ftt78/KqsvBwnyptWvXcoGkfGA4D0UW5madOXMG1qxZA0OHDuUeLRRWeCgLNmdnZ5gzZw507NgRPDw80oRXSEgIrFq1CubOnQuhoaFpOVhHjhyBwMBALqJEzzRERkZycYXeLvSELV26lIszV1dXLqA2btzIPzt69Cj/ffTo0fw8KSw5cuRILgzpIAJyIUACSy6WMFI/opPesY6HusL1CHm/f0+f4fvm8WFbm28AxRNgR8ofMcgCZ5PNhvVL7AeKtRdMLkxJYOkzG8x37sUVFZm46Sh2wChzRieBlVMUWNHqBZayx0mZFiaoBwcHw4kTJ7i36Nq1a1CzZk0usDDMh6FATGgPDw+HHj16cLGVmpqaJqSSk5Nh0aJF3Lv04cOHtL+jQFq8eDE4ODhwcXbu3DnubZK8XZ06deLdSEhI4GFF9HbhIQkqR0fHTwTWoUOHuChTPqQQZalSpcw3AahlIqBCgASWdU8JlpiaBB6/FjPKDV9u6EZXGiGMqjhccXvqbXZj5g29hVb2vNlZj2c9wG7DZZPyI4Elt5mlXX82jPdmvsW4Z8co88XYIcIbN27AvHnzoFevXuDj48PDdBi2U366EEUYhujQG1W/fn2oV6/eJ56qs2fPwqhRo+Dt27efhA5RlI0YMYKH+xITE7nAysiDpUlgoQcrOjqaJ9LTQQTkTIAElpyto3/fWMDT09DhUFej3PD1757ha8jj6MZ2ttgMnh882cGiB4ClMr2ElmspV9b+WgfIvv2ayRiSwDL8vDBFjd+0cGfftStoNIFl7CT3vXv3ck8R5llh2A09XSioMOyHye+PHj3in+EhCSw/Pz/uscL/9+3bx4UZJr+ry/UKCAiAQYMG8S0dUGBllIOlSWChWJPaxPYwTwzLYkJ+rly5TGFqaoMIaEWABJZWmCyzUGxKHBt3biJsubfdZOJALqS+Kt2erWm8Au7/dp+d7ndaL5GVr3I+1uTP5uCy1zRhVhJYcplFuvXDv5QzWzqkFDg7fowTGuPQxoulKcEd+5NekjvmQKFIQQ9RlSpVoEuXLjwsiAIre/bsaU8R4s8DBw6E3r17g42NDc+VOnjwIKDYwtBd4cKF1baDIUSsH0OG0j5Y6T1FqElgYftXrlzhCe/379+HGjVqwOTJk/mThnQQATkRIIElJ2sYuC/xHxJYlW21IDz2hdFu+AbussGrW990DavlVgPONDnN3lx7k2mhVbBRQVZzZyNw++OG0VmSwDL4NDBZhVdXV2L/NWaUecI3Gm0nbjSqYS8sFFfN9mneaNRkIKghIkAEgASW9U4C9jw2hci1sAAAIABJREFUHMptqmSUG70lYatTsBbb3Ox3iDoXJRxvfDzTWzqU7lla8JlXVeGx/5ZRmZLAsqTZ9Wlft070YWUK58A/GnWO8FflrP/0VTllepdRu/eV5dKknhMByyZAAsuy7Zde79lvd9bD6LPjjXqjtyR8s2pOY197dYOrA6+ykI0hmfJm+Q7xFQqOLQ/F/7yTqfO14UUCSxtKn5bp2jA/9G7uDst2P4M/L0VBcY/sMPF/xcC3WA6wFd/D/OZdCqzc/xwO/BPJP5vZrwSUKugIYa8SYdHOp/BPUAy0q52X17HqQDgcvRyleyfEMwa18WT9WnoYXWBlqnN0EhEgAiYlQALLpLhN19j75FjW+3h/OPn0FAksJexlcpdm28QtHRzC7dlh38OZEkkVJ1QUcvQpBb4n7mbq/IxmAQmsjAh9+jkKpjkDSoK7mz3M3fqEC6wZfYuDXwlnWLzrKTwRRdS47kUhj6sdjFz+AL6sngda1cgDy/c9hwGtPOHK/fcwa/MT+HW0F8QmpPIymT2qeLuwuQNLgmsO4+VhZbZvdB4RIAKmJUACy7S8Tdkay72SvklrAj78i8HCj1XGKO7MusOuTr6qs1CqsbQmi25bSKh77G6mQ46a+kYCS7fLZFLPolDV2xXss4kJ13885QJL9RA9S9C+Tj5YuCMMqvq4QvmSztB5ahCs+P5jYvSZm9HQo3EB+HnPMzh+9a1uHVAqLXrLmLgflrgBpnFDhJnuIJ1IBIiAyQiQwDIZapM2JBx9cpx1+7OXwRd/k47CyI25Orhyb1ZJKA5/ev/JUt6n6CS06m9pyIIr5xZanwo2KGcSWNobvmnl3DC0QyE4cf0tNK3iBr+IAkmdwBJfZQPVy7rCj2seQV3/XJ94sK4Fv4di7tnhdXQKjBc/1/fYOaUsK+HpiNWQ91hfmHQ+EbBgAiSwLNh46XSdrQvaCCPPjKUbvBb2bVuyFfutySoI3hUsnO1yViex1PRAM3a2qIPQ82KoTuel1y0SWFoYTSySw8EGlg0rDTHxqfD31SgYIgotdQILRdiIToXh0IVIWCGGBTGkOP2b4oDJ6JiDdSowGppUdoMLQe+48MLXrxy+GMnDhpk5xLCjMKA19x7rJNgz0xadQwSIgHwJkMCSr20y3bPk1GT2w7kfYeO/W0hg6UBxbeOVrEH+enC25Rn26vwrrRfHlgGt2B+OgjDi5lODiCwSWNoZbbC4qWejSrm5EMqfK5tagVXT1xXG9SgK10Uv1dT1jz+rGEXaypFe8Ox1opj0ngMehSdAZEwK1CmfC6asC4XAB7HadUapVOf6+diIrwphyJKuP53p0QlEwHoIkMCyHlumjeR98nvW8XA3uPLSdLuPWwvGGh7V2CZxS4e4q7HC0bpHtRZMHQI7shlx79nSOy+0FmaamJHA0m42Yf5UVW+XTwqnfGCw4dhL/iRg21p5oZf4VCB6qTA0GJ8kfFYxPjWI5dYcCocBrT3504NYXpM3TJueVfd1ZbPEJHtXJzsSWNoAozJEwEoJkMCyQsMmCyms5O8+IO7kTjf4TNp3WvVJrG/ZXnBtyDV2b+09rURTtyfdWb/74WxnaKRW5UlgZdI4ak77sprbJ6KoY9188G1bT8D8qmmi50qduCqS3wFmi08fhjyLh3nbwmDdOB+DeLAK5nVg2yaVhRzZjefBWn//NWwIjoDAyDhOo0IeJ+jtlR96lclnOKhUExEgAnoRIIGlFz5ZnszeJr2FEr+XJXGlp3mK5yzGk+Bd37iwg14HtRJNPV/3ZI3PP2DnX73Xqry6LpIHS3fDqQqs38Z4g39J/uLltCMuUUjbxgH/iE8WYu4VhgLvhMbx37uLTxLivln7z7/hoiuzh7ije2ZPTfe86ORUaH/sHpx6EaO2XH0PV9jbzBty2at3vuKrcvr16wc3b9785Pw2bdp88lJnbTsfGxsLK1eu5O8XdHNz4+8uXLhwIdSpUwcKFSrEXx59/Phx/qqdjh07wuDBgyF37tz8nYfKr8LRtj1N5aR2/f39YfXq1dC9e3fo0KFDWvFLly7B6dOn017Ro297dD4R0IYACSxtKFlWGXb11XVosqclCSwD2W2w/0BhavWJiqAFQezS2EsZCqdv4r5hJffeZGFxyRmWJYFlICPJrJqj88qzvDmzYa8Meh3WPxgEpzWIKwkBiqyA1r5qiaT3LsLMIFStD18SPWPGDBgwYAAXWvg+w7p168KHDx9gx44dEBwcDJMmTYKwsDCDCiyp3T59+sCECRMgPj6eC62iRYvyYZHAyox16Rx9CZDA0peg/M5nPweugMkXphv0xi6/YZq2RznsHNm2FhvBJ5sXHPU/yhJeJaQrngawAcxm9QXGFLo/SUYeLNPa1hitbRjnzXyLcw+awa5DDAv2Oa3dJqjr6pUSQ4afhwvTE1iCIMDhw4dhyZIl8PjxY/Dy8uIvZ65cuTLExcWlvew5T548MH78eGjQoAEXM/hCaE9PT1i3bh0kJSXB7t27oWvXrjB37lzuwcLyeERHR3NxNXLkSEhNTf1EYKl76bOLiwssWLAAOnfuDKVKlYKAgAAu2tauXQvu7u6wa9cuXm+nTp0gKCiIt4vCbvbs2dxLZmtry/tpZ2f3mcBK7yXTy5YtA2x7z549/AXSM2fOhHLlyvG2lM9r164df7k1tkUHEVBHgASWlc2LuJQ4Jr4eB7bf32WwG7uVIdJrOF8Wb87WNV0NoftDhdMdTmtMgrd3tWc93/QE23WXdLYDCSy9TCSLkyd8XZS1r5PXoAJLG++VNPh6ohfrlBovVnoC6969e1zATJs2jQuY7du3w/Xr17nAOHnyJNy5cweGDx8OERERMHXqVJgyZQo4OTnB9OnTuXDCEKEkelq1asU/x/Z69OgB5cuX55/jFhh4KIcIsb6JEydysVK6dGkubFAwYZ379+8HZ2dnaNGiBaxYsQKWLl0KW7Zs4fXNmTOHhx19fX3T2m3UqBHvz7Bhw3i/e/bsyT1oyh6sJ0+eaGwPPWtDhgzhfalduzbs3LmTjxvH++LFi7TzvL29uaDDcYwZM4aLODqIgCoBElhWNifExHbWcn97uPX6ts4Lu5WhMOpwVjX8mTXzbAznO55nz/96rtab5VzEmX0V1Akctl7VyRYksIxqOpNU3r1Rfjayc2GDCqxc6y/DOzEHS5sDc7De9q76WVF1OViYt4ReIRRAygeKEhRZs2bNgjNnzsCaNWtg6NCh3KOFwgoPZcGGQkhZ9GCY7ujRo1wkXb58GYoXL86FC+ZnPXz4MM2DderUKQgMDOSfoQCLjIzk4gq9T/gzetVGjBjBxR+2gd6y+vXrw/Lly2Hs2LFgb2+f1q6Hh0ea4AsJCYFVq1ZxT1poaGhaDtaRI0c0toceOBRxKM5cXV0/EYI4FhRUo0eP5v2UwpLokUNBSgcRIIFl5XNAYAJz/7UYpAgpOi3qVo7FKMOrXKAi39Ih5WYyO1LriFqR5ebnxr481Rqc/riutT1IYBnFXCattHb5nGxqr2KQy9lwWzXoIrByigIrWoPAUvY4KUPBRHHMkTpx4gT32ly7dg1q1qzJBRaG2zAUiAnt4eHh3CuFYgtDfVJ9ycnJsGjRIu7lQXGifGAO1sWLF7lIwhAeenykJPdDhw7xohjqwyMhIYGXQe8Tht/w5/79+/MQJCbjnz17lou0W7duwaBBg+Dly5dp7WI7Un+wD4sXLwYHBwcuCs+dO8e9TcqhRdX28Hfl5HtlTxv2E0Wg8iGFRjGESQcRIIFl3XNACIr8F2rvbJSp5GrnbE6wqfnvnFD7g13SSB1o8wfUKVgr7fd7b4OhxvZ64JW7DKxtsgLKuvnAw3eP4MfzU+DvsJPQ06cHfF9xKMy8PBf+CNlr3cTF0U2qNk4YWK6fInBUIAv6Jegz9u513Fm9PxpDrn03tRJZJLAsf8oULZCdbZrgg7vNa2VzbUZs7BDhjRs3eM5Ur169wMfHhyeiY7gOBZajI3/1D39KEENl6BVCL1K9evU+8Rih+Bk1ahSgVwq9XpijpRw+w/rxHMzLkoRMeh4s9EihKCtcuDA8ffoUevfuzUUTerKaNGkC1apV4+E/qd23b99+ErJEMYjeLwz3JSYmcoGVkQdLk8BCDxbmkWEiPR1EQBsCFCLUhpLllGGP3j2GSltr6HxTR7G0sO4cqOlZHc48OwftDnbmo0bR9XfHP+HCi0vw/ekxn5AYX+UH6O7dBaZfmg1jK4+CM8/P8TKH2u6BmOT30P1IL8shp2dPC7sUErd02Ah537mx/aX2fyaySnQpIfj/XEuRf29ghrYhgaWnMWRwuo0NCPtm+IFnHvtMfdlRNwRjJ7nv3buXh8AwzwrDX+gJQkGFYT8M0z169Ih/hocksPz8/LjHCv/ft28fF2aY/I6hPQzfNW3alHudMIyH+VwYfsOnDFNSUtIEVno5WHgeCiLM58JQXPv27blow3wxKdkdc7OkdtXlmGFyPHq6cCsJFFgZ5WBpElgo1qSxYns4HiyLDwLkypVLBrOOuiA3AiSw5GYR/frDbr25A/V2NclwEVdt5kynvyBHthzwNjEaxET5NIFVv1BdWFRvLqwP2gTLxKcTlY9l9RdCFffK3Ju1r/VO/tGRx8dgsP8gmHpxBux5sF+/0Vjg2QP9+goza01T3F16l/3z/T+fLK4+A3yE4lMrQuGDt9JddElgWaDh1XT5yqpK7L+cbp2vR00EtPFiaUpwxzrTS3JHUYRiAT01VapU4VssYFgQBRbuY4VP16GgwJ8HDhzIvUk2opJE0XTw4EFAsYUhNPQ24fH8+fO0fbDwCcXq1avz/CUsp7oPlqan+rAeLIshwvnz5/NQH4YKMb8KE88xLIn5Ut999x1vV934sAyOC0OGKLDwSO8pQk0CC8d95coV3u79+/ehRo0aMHnyZP6kIR1EQB0BEljWNS/Y+fAL0Gp/B51v6OIrYuC2KM42N1/HiUgerP7l+sC4KqPBRmEDrvau8DrhDRdaK26uBlUP1rnwf6B0rlLwMu4VfPPXQOsiq8No7G3t+Qal5R394HjVYyz2cWyaoPL/wV/I/Z03eB3/V6PIIoGlA2wZF/1neUVm/zEFS+frUdOwcKPRduJGo5r2wkJxtS+djUZljIu6RgSsjgAJLOsyKRO3Z4BvTw7L9A1d8kRJAmt6jck8DDjz8jz4PWgDjK40ArqU+QpGnhkLEfGv4dfGv0C5PL48B+vQoyPQoVRbOPE0ALp5deZP2mB/VEOL1oVc82iaFW0sbumwBp4dfSoEtA5I29KhyvQqgtC9OFT++65akUUCyzpmyKklFZizIzd7pq9HTSQwXLhe9VU5ZfKr3fvKOmjSKIiA5REggWV5Nkuvx3pvMqoqsFQbQ3E1s9ZU+PX27zDv6qK0jzFXa7+YDB8a85gnvd+Lug+vEiKgRdGmKPh4DldWPX6pv5h9WaQ5XOp2kYUdDOOiqu76+iysdl6h2Yn7n+2lRQLLOmbKodl+zN3N3igCyzoI0SiIgHUTIIFlXfZlmHC+6PqyTH9j1kZgTasxCRZeWwJr7nwMJ+KBTw1+7d2Niy4MKe4M3g2P3oXC5Oo/wk8XZ8GO4D+si7SOo/HPV55twfDrXcYOVz3MRVbj3U3YVW8nocu5h5+ILBJYOsKVafHdP/ky8WlCElgytQ91iwgYmwAJLGMTNmH9yanJbOz5iZiQbjCBhU8WNi7SEIYEfA9nn5+Hn0Rx1bBwA+j71yC4L27XgEfJnCUAdze/I24RMebsj3C8w2HyYGmwuyg+hSH+3ypuj7/Fbi28ZdPi+JfscG6F8O31sDSRRQLLhBeNEZvaOtGHlSmcgwSWERlT1URAzgRIYMnZOjr27U3CG/bDuR9h34ODBhNYuH3DrFrToHbBmpDNJhv3SqGXCj1U0oHJ7ph7haFAfNH0j1XHwLflB4CdjS1suruNiy46/p+Au1MBtr3FJvCIK8D2Fd9n0/ZCO7bEJpHNCfy4IzwJLOuYLevGejG/Es4ksKzDnDQKIqAzARJYOiOT7wnRSdGsz/GBcOrZmUwLLPmOzvp6Jj4IwFY0XAp3V95lns0KKr5/+pqtux9hQwLLOmy9amQZVtnLhQSWdZiTRkEEdCZAAktnZPI9ITYllrXe/xUEvtZux3D5jiTr9Ex80pJtb74JvnApD87MmbW/FArV3V0VrV1ywsCFwSSULXgq/PRNMfZltTwksCzYhtR1IqAPARJY+tCT2blvE98Kjfe0xDCewXaPltkQrbY7DQvXZxubrQVFqoKtfxgD1bI5KUhgWba5R3cpzLo2zE8Cy7LNSL0nApkmQAIr0+jkd2JsShwTNxmFm69vkedDfubRqkdL6y5gXbw7sX9Dk1n/+Z9v4aBVJVRIFgQGtyvI+rRwJ4ElC2tQJ4iA6QmQwDI9c6O1GJMcw7r+2RP3nCKBZTTKxqm4Uv6KwryaE+GLfBUULOkDE8AGqo+8R55I4+A2Sa0ksEyCmRohArIlQAJLtqbRvWOY5P6NuH1CwNPTJLB0x2eWM8Q9xYQ+pdsrXOwcxD2yVjGIe8FSCg+zSXkVDrvferOlu5+RyDKLZfRvlEKE+jOkGoiAJRMggWXJ1lPpe2RiFBt2aiT8GXqMBJaM7VrLo4Ywu8aP4Je3nIK9PA+Km/MBnn20mdDpCYuYNwmS7t+EQpvPQ7Xv75EtZWzL9LpGSe4WajjqNhEwEAESWAYCKYdqxBcxs3HnJsKeB/tpUZaDQVT6MKf2DKFniRYKR3E/Mbi9UPRYrQFIivp/WxVsIqTW2Kx43MqH/y3fxOXsZv4Gwvdrnn32Oh0ZDo+6pEKAtmmgKUEEsjYBElhWZH9Mch97bgJsvbeDBJZM7NqkcCNharUfoGyesgr29Cgobi8BCD+p1j6swz3h9a+/KN4f2vrxc7tsrOSpcKj87Q2yp0zsqUs3aKNRXWhRWSJgfQRIYFmXTdnos+PgtzsbaEE2s10X15sndC3WVOEAAihuLfjorUp5r9kuucoKQquLitDGxT4p49Z/vPCi9jfQcwFtvWFmk+rcPL0qR2dkdAIRsCoCJLCsypzAJl2YDr8EriCBZQa7ti7+pTCx8vdQJo+Pgj3e/9Fb9fKsVrZgba8Lkdv/ULzbseqz8iVOPmPtpz9gz94kU8K7Geya2SbpZc+ZJUfnEQHrIEACyzrsKI2Czb4yH98VqNWibl1DN99ofmmwWOhctKHC7kOCKKowt+pXgNQk7W2QzUWAXm8VD2vnV3uOS8tujPWZwVpOe0gCy3xm1rnlw3P8WIHc9nie9nNB51boBCJABORKgASWXC2TuX6xxdd/hp8uzaIbeub4aX3WV6U7CJMrDobCbqK36uEuUVgtAojI3P5jrMUpIfrUDUXUyuka7VZkz002fm8SOxUYTSJLayuZt+CpJRWYsyN/PoGuR/OaglonAmYhQALLLNiN1qiwNmgd/HDmR1qEjYDYRmEjrG78C7QrVEdhm/zu4/YK98TcKibot4D2+8AeNSgELCVZYz05qjZgLhNWQ/2Jj/VrywhcqEr1BP5ZXpHZ23Fzkc1okhCBLEiABJZ1GZ3denMb6u1qSjd0A9r1f97dhbEVBkLB3KUVLGTrR2/Vm+uGYdxsn/Du2hvFmwVjMqyv4G8n2Nq7+dj6Yy9JQBvQvsaq6sqqSkzx0aoZ2tZYfaB6iQARMB8BEljmY2+MlllU4lsoua4s3dD1pOsq5kX93HARtCxYS2GTECF6q+YB3P/d4FxZ7wT2pJ0/pEa/ybBu+xI+zH3ln1BjdEiGZfUcPp2uJwE7W4Ww5ydf8MzrQGJYT5Z0OhGwVAIksCzVchr6zYCxfKsLQ6qQSotwJmzbv1wfYVT5flDAtYgC7v0OEPQzQNQd47Csv06IfZpL8WpSX63rLzBrPfvLrgabuekJLdyZsK+pTinmnp1tHO8DObLbaG1bU/WN2iECRMA0BEhgmYazyVqJEzcbrf9HM3gQ/ZBu7FpSL+CYX1jSYAE0da+iUMSGiftWiblVIZuNzk/oEc2e9WkMKc8ead2WTU43VmzfbagyLEjrc7TEQMUMSKB2+Zxsaq9ikMv5YxIWHUSACGQ9AiSwrMzmYoiQfXtyKBx/coJu7BnYdmiFb4Wh5XpBvhzuCr4R6L+/AETfNw236vOF+LgKihejuujcXp5hM9iDcp2EQT8/oVfoyPT67d4oPxvZuTD2Tmf7ynRI1C0iQAR0JEACS0dgFlCcv49w9e3f6MauxljFXYsJ8+vOgoYFKingXchHb9VD079aSOgWycKHd4Kke4GZslPJc69ZzWE3WXKKQKFCGV6UE74uytrXyUsCS4a2oS4RAVMRIIFlKtKma4etD9oE35/J+Kk003XJ/C2NrjRCGOTTXZHHMc/HjUAxtypG+9CcQUfgP0ZIytlN8eybRpkSV9iX3F8PE95/ORg6zqZcLIPaxkCVbRjvzXyLOZHAMhBPqoYIWCIBEliWaLX0+8yuvroOTfa0zPTibS1Iyrr5CIvqTGNV81e0gTeBH7dXCN1jdi6pnZ6zV5MHQ8K1M3r1pdiRB6zfylfsdmgcebFkNmmPzS/P8rhmI4ElM7tQd4iAKQmQwDIlbdO0xV7GvQSfjV/otXibpqvGaWVC1THCAK9OCld7l4/eqjvLAOKeyYNH6V5CSokJirBu1fXuj1ODNizbiCXQbOIDvesyjiWybq1XV1fKuoOnkRMBIsAJkMCyvonAxK0awG2lZ5ZadCvlryjMrzkJvsjvr2ARl8V9qxYAhB2SHQOh0xMWMW8SxJ02TN8Kb73A5px2YAf+eUNeLJlcy4XyObAtE8uCE23RIBOLUDeIgHkIkMAyD3ejthqd9E5otqc1BEeHWP2i+1ONyULv0u0ULnYO4lOAKxnc+VkBCa9kJ6y4wQs2E1Krb1A8bm24jWCz+1VleeZug9pjaVsOo15UOlRe3deVzepbHFydaIsGHbBRUSJgdQRIYFmdSQGSUpPYhH+mwG93NshTaOjJvI5nLWFm9XHgl9dPwV6e/eitenZM9mNlHe4Jr3/9RfH+0FaD9tVj2T62601p9vPe51YvqPWcOiY5vXP9fGzEV4XAPhttMmoS4NQIEZApARJYMjWMnt1iJ5+ego6Huhl0IdezT3qfPqf2DKFniS8Vjjbi9k+YsI57VyVFWcYYc/kKQssLitAmxQzeXzvPoqzQhjNQbaSJ9vDS25LWXUG/lh7CoDaeOEgSvNZtahodEUiXAAks65wgLCY5Bor+5mXwxdzUuJoUbiRMq/YD+OQpq2BPj4pPAi4GCA+wuHGxtteFyO1/KN7tWGWUvuebtJJdzN+E/fjrI1rUTT1JVdrbOdWXlfDIjn81iq3NPDxqnggQAS0JkMDSEpSlFYtNiWV1dzWB0HePLfImv6T+fKFrsaYKe5YqhgDFzUDvid6qlFiLHAtkyylAz0jFwzr5jdZ/RTYHVuLkU6j8XeY2LrW0+S3X/traKNiFFRVBDA4azdZyHTv1iwgQgU8JkMCy0hkRK76TcPz5SbD57jaLudG3LdFKmFB5BJR281awx/s/eqtenrOY/muaSqzFKSH61A1F1MrpRh2L24DxQnjNb6DXwlDyYpnpuq7q48rmDCgBrjlsjWprMw2PmiUCREAHAiSwdIBlYUXZwUeHoeexfrK/0S9vuEToVKSBwi418f+9ValJsu+31vOhXyp7WF/MyfmQYvQxlQh4zlpPDWEvo5JJZGltIMMVFHOvmJiDReFBwyGlmoiAxRIggWWxpsuw4ywqMQpKrvM1+qKeYU/UFOhcuqMwseJ3UNhNzK16uOOjtyrikiz7mpnxpZ3TbJ/w7tobxZsFpnl1kUurHkzoNY21+olysfSyWyZP3jrRh5UpnIMEVib50WlEwJoIkMCyJmuqjCX+Qzyruq0OPI8Nl4VwsVPYCSsbL4N2heoqbJPfftxeAXdaByaL/hljKrDeCexJu/KQGh1psjEW3R/EftgRy87efkdeLGMYNZ06xR3c2X8fm8zeJh4iNUcEiICWBEhgaQnKEovFiXlY4kufYVewed+/9z/v7sK4LwaBZ65SChayVfRWLQR4c8P6F6D664TYp7kUryb1NelYc1RvxFzGrYD6k56YtF1LvEYM2Wf/Us5s6ZBS4OxI+VeG5Ep1EQFLJUACy1Itp12/hZ0hu2Hg30NM7slwzeYi/NJwMXxZsKbCJiFC9FbNBbi/Lkst+EKPd+xZ74aQ8jzU5OMu+PtJtvpOHrbpr1cmt712U9P6SvX90oN925bvf2Vye1sfTRoREbB8AiSwLN+G6Y2AvRP3wypmwv2wBvj1FUb6fQMFXIsoWPAm0VslbggadSfrLTjV5wvxcRUUL0Z1McvY7Uv5MvdfDkKNH+hF0Ka6xDeO92ZlizmRwDIVcGqHCMicAAksmRtI3+5FJb5lXx/tAxdeGC+B3CNHAWFR/fnQ1KOKQvH+CShuiblVIZvNIiz05WWo84VukSx8eCdIume+fakKzNrAjttWZ7M2PyEvlqEMm049l1ZWYrYfSWfpuW8C1NQEEbAIAiSwLMJMenWS7Qz+AwaeGGrwm/7QCt8Kw8r1hrw5xA00764FCPoZ4F2wwdvRa/TmONl/jJCUs5vi2TeNzMrCNldeVnTvTagyLMis/TCHCUzd5v+1dx/gUVVpGID/m94rofdIUUBgacEVBQQBlSKCCoiAYKEoKC2uFBFUQGAVlWaDXUABXWwooCi9iAF0FUEMhCQkJBBCep3775kJuAJBZyYzk3PPfPM8PKjce+ec9z/kfp45c27TOgH6gjHRVD3CB2HW1fh4PwhIKoCAJWlhHNgsLigtpJpvNXDITbZBSH19we1zqUu11hpdPCFmq+YTxa93yLUd2OdKvZRp4BlOmzGWCuJ2VrpL5ISX+ETT/vroNxPFAxzxcpbAs0Pq8n23RWH2ylnAuC4EDCiAgGXAotn66ycWAAAfiklEQVTa5NziXH546yj6NmmH3Tf8yW2f1h9vOliL9I8gOrq8bLYqx/WLt23tu8uPbzRML2n4nJY4KMZua0e3OXrPeY4Ze4hLTXj4sKNtL19v9+ut2a9s8kqaujurr7guBCBgnQAClnVORj+KP47/jEZsfcymH/7NI5rpCzs9z+2qtvYQ2yqI2SqxYD1ho03XMDqcre3XB57m9PnTKW/H59I4hQ+doGf3fIIGzE3Ex1e2FtSK42OahfA88XicQD9sz2AFFw6BgNsIIGC5R6m5lEspalkdq2760zpM1R9tPEAL8QkSs1ViI1DzbFVeslXnugfndXpZq4duilmlJfS+STqrBpvjefgbqXz0dD5CloMH6fwnGnLX1uGYvXKwKy4HAaMLIGAZvYJWtj+7OJtHf/MUfXFqS7k3/3ZV2+jzbplGrau21DjtgJitEpuBJsozC2NlNyv1MO5/TD+34g0t5/O10gWsoK592Wv8q9xj2gkELAePEuze7mBQXA4CigggYClSSCu6wZsTttKgL4ddcfN/oeMMfUSjflqQl4+YrVrG9NNijQrSpQsIVvSvcg8Ja6brd+/TTnWvL61dnbX7+OUdvvzZ3vMIWQ4aLT3aR/C0h+qRv6+HtHV3UFdxGQhAwEYBBCwbwYx+ePjSGtSp5t/1Fzs+Sy2qtNA4dafYZf0VouStuEFUoLjc95Ce8cGHWta6ZdI6+rWM4YiX1lCn2Hhp21iBElTKqW9NasKtG4mP0rG4vVL88aYQkFkAAUvm6ji4beLZhLp3aT75mB+ufHRJ2WxVUSZuthV19g7V6eEMLb6T2A9M8leNNz7hdWk38Jsfn8EsVgVrJRa189cLW5K3lyZ93SvYVZwOAQjYIYCAZQeagU9hyjrBtK4xbq4OLCL32q5f3H5Yu7B0tvQ3Wu+a9bnWqh3U4Znj0rfVgSVyyqUGdo7icffWwrcHnaKLi0LA+AIIWMavoW09KM5i+ux2oowfcIO1Te76R48ycXxn8ZDf0hJDmFaduYz3RnTj594+iaBdgTEgPh7UL308CMcKOOJUCKgqgIClamWv3y+mkx8RfT3AEGFA+vL0+FjPijuvnV8wxTCemq8/N/wqgdqORci2d3w1axDISyY0wuyVvYA4DwJuIICA5QZFvqaLpiKm1TUI668qXnweXsCn+91MposZhglY5l5HPv6cnhwzjIYvSsDsix3D4I3xjTjmphDzmYaqux1dxSkQgICdAghYdsIZ+jRToW5Z4H5gKm4OFSlk5/f03KQwLW36SEM6Ntx+hu+ZcYLTMosRsmwYBw2q+/F7sU0pyB87t9vAhkMh4HYCCFhuV3JLh5n0YqK3fQ0ZDGQpmT4ki5OHd6WSM8Z8JmNIn4e4dOhM7v3CKQQsGwbVgtHR3LlVGGavbDDDoRBwRwEELHesurnPJTlM+54hOvY2QpY9YyDmFT0/r5WWOvEBQ/vV+/QoP7M2h/f+nIWQZcU4qBbuwx/OaoaNRa2wwiEQcHcBBCz3HQFM+alEq2saOiBUVvn0wRmc8uQAKjpu7IXiAR27cdDUN6nL9NMYB1YMptmP1OdeHSIxe2WFFQ6BgLsLIGC58wgousC0bbDYxb385xO6M82f9r3lFL0odJCW/MgdSoSS2iu385tHwnnttjTMYv1J4YP9PXnLgpbkg41F8aMBAhCwQgABywokhQ9hOneQaGN7JYKCq+pkGpjCaTNGU0HcLiXcfBu14KqLP6FbpvymRH+cNQ4mP1CH+3WKYl9vDUHUWci4LgQUEkDAUqiYdnWl6KJOn3cTG4/G4aZhDWCjYXpJw+e0xEExSoWRanP/zV9yO563NhHjoJxx4Omh8f4lfyPxUByl6m7NkMcxEICAfQIIWPa5qXQWU+bPRBua48ZhRVX1gac5fd40ytu5SSkvz/AorvufI9T+qZ+V6pcVJbXqkIfvrG56vE9NErNXnladgIMgAAG3F0DAcvshIACKLzLtfJTo5Ie4uf7ZeKjVQzfFrNISet+kpFOVp+fy8cb99DFLEhEi/jAOwoO8+PO5LUS48lCy7vgRCAEIOEcAAcs5rka7Kotd3YlWReAG8ieV4/7H9XPLF2s5m95X1il6bwa3fSKOxU5p+Kjw0lhYMbEx/61xsPnflK270X5gob0QMIIAApYRquSKNpoKmQ7PZjr0kvNurN7iJnXnf8p6s6l72e9hNxHd/hZRVHsiDzFxYt464uB0ouPvlv3ZHWuJIloQZZ0g2vc0UdKXRE3FbFurWKLvxXG/iT93xSusma7fvU871b2+0jfZ8Ief1rPvfJwGzMNaLPOwuq1lGL8woj52bXfF3zG8BwQUE0DAUqygFe7OCiflB3NY6rSEqMZtRGe+EQFLLKw3v7qKgFQtRoSniUQXj5cd41+daEsfokYPETUeLgLXP4jazCw7b9fjRL13iI81s8qOcdGL+x7WMz5Yr2WtW+4kIBd1xIq3abDlJA99LYWPJ+U7L2xb0Q4ZDtm1uDX7+1oYlK+7DN5oAwRUEkDAUqmaFe2LqUCnE+Ljr51OeLbefYeJvALFA6YviF3kc/8fsK5uc9sXiG58jGjvBKJaIoRV6ygW4DcjuvvrsiNPf0p0s9iB/oCYwYr/oKI9tu5871CdHs7Q4jtVdYubbFC3e9lr3ELuMf03tw5YTw+ozQM7V2UfbMtg3d8THAUBCFwhgICFAXGlQGke03ox25Sb6NgwUb2T2AriiPiIcGPZ+12ewbra/9alRLXFx4fbBhHV633lDFbKdvGxYVOivBTx5w+4rHLca4ee9W0cZSyb4zaBo877B3jONk/+4sAFt+nzHwdUrSq+/P6MmyjAFwvbXfYXDW8EAcUEELAUK6gDusN0Zps5ADk2YF1u2OWZqPICVvSDRDELiH5dJT4WfK5sDVbX1USRLcvWYCWIcBYtglXSFhG8hokPbUQTf/1X2ceGznyNMnF855pEpSXOMXFm2+28tl/Ljhzx0mrqFBvvNn3+I9WaaTdykzoB5v/klv23c9jgNAhA4A8CCFgYDtcK5KfqtLU/Ufp+x89eXC9g1elFdKtYf5W6k2i7CE9Xv8wL5O8RwS87vmzR+wWxd1fB2bJZrm/F8Wd3OaeSPT/Rsw6ma+cXTnW7G23NZV/ymqQ6vOzTFMePA+dUyyFX7dE+gqcOqkshAZ5uV3OHAOIiEICARQABCwOhPAEmUwHROwGOv8GUF7CajBTfCpwqZql+LftosCTn2ja1elZ8e/ARojixRqvN8+Lbg2vKZrXav0z0nfizE/92SiV5eAGf7nczmS5mON7CKS123EW9azfkWu9+Qx0m/upWfT+wtA17lkVKt+q340YOrgQBCCBgYQxcX8CUr1PyNk18U8+xN5mrA9aNTxC1myNmrraLmasR5Yer0MZE3daJNVw/EO15kqjfPtfMYHVZqeeeDtHSZoxyrIGBxl3Vmct5d/gdPP2dk24xi7VwTLTevmkIiW8OukV/DTQU0VQIGE4AM1iGK5kLG1ycxZbQk7DRcQHj6oDVd4/4puAtV3bKPIO1e+z/Z6XM3yw0r70yfxSYvp+o7WyiFuJbhh5eRMfeEaFrnFNQ9CFZnDy8K5WcOeW4/julpc67qOYfyA22xFO7sT8qb/BAl6r6o/fU0MKCvJTvq/NGDK4MAQhcFkDAwlj4CwFmesubiE3uddPpuFDPz22hpU580L36Xc5oiBg9nZPaDeVH/pmg7KxOnShfXj3tRgr0w7or/EiEAAQcI4CA5RhHla/ClCoWkH92m1sFDX1wBqc8OYCKjv/gVv2+3kBuuCOVez33C5/PKlUyZG1/tRUH+VsewYh6q/zTDH2DgAsFELBciG3YtyrJYfp+GtN/Fyt5c72mLq1i9aLg+7XkkU7aqsKAAyGk38NcMng695l9Srkx8PpTjbh1oyD288G6KwMOTTQZAtIKIGBJWxrJGlaaz/R+Q7E1Qpry/4dvGpjCaTNGU0HcLuX7assoq/fZLzxhdRbvP5qtTMga0q2aPqJXday7smUg4FgIQMAqAQQsq5hwkBBguvgLiV3e1Q4dTUboJfVitcTBHdXupx1DOuCWOzlo8mLqMsPBu/zb0RZHnNKguh+/F9sUD3J2BCauAQEIXCOAgIVBYb2AqdBEP70ungM4xbJYRcWXPvA0p8+bRnk7NyFglVPg2iu385tHwnnttjTDz2LhQc4q/g1GnyAgjwACljy1MEZLii6Urcf6eanhb7DXgNfuqZs6rNQSeis+S1eBkebbpCVXXfwJ3TLJ2JuPLnm6EZv3uxIvBOkKjAecCgEIXF8AAQujw3YBc8jaLB5Rk7ZXqZsT9z+un1u+WMvZ9L5S/bK9wH9+RvV5q3lTaVue/0GiIUP2mL419QGdq5ofhWPI9ju6nrgeBCDgHAEELOe4qn9VUxHTmlpEhYo8Qiaiha732q2d6t4A4eovRq9nZDWuuyGO2o8/ajirh7pX04f3xKJ29X9AoYcQqHwBBKzKr4FRW8BUmkf0bpDhbrLlgXPfw3rGB+u1rHXLleiPswdVlYnz+JeGffRxy5IMsx7vrg6R+uQH62jBeIizs4cHrg8BCJjXH7B4QQICdgowZf5MtKG5sUOJT7hOQ9O1+E7VjN0PO4to72nRezOo7eNx9p7u0vNa3hDEi8ZEU2ggHoPjUni8GQTcWAABy42L75CuO+uh0A5pnHUX4V479Kxv4yhj2RysybGOzHJU+PBn9PPdx9LgufFSu+ExODYUFYdCAAIOE0DAchilG1+o6CJT/PtMu8dIfaO9boVGmTj+9hpEplLMYNk4jBtsPcVD/pnMJ5ILpKy9eLYgb1vUkrw8NdTWxtricAhAoGICCFgV88PZlwVyEk30y1KiI3MNsybH0vSen+hZB9O18wun4gZsx2gO6n4fe455hXvO+E3KgHVgaRu+9F1B1NeO+uIUCEDAfgEELPvtcObVAoXnxfMKFzEdflnKm215BePhhZzQtznpWRdwA7ZzRNdd9x3P2uLBmw9ekKru2xa14tBAPMDZzrLiNAhAoIICCFgVBMTpVwkUpDMdW850cIZUN9ty69RlpZ57OkRLmzEK4aoCA9m/9d85fPYq6vTsSWkc1z/fTG9Yw8/cHmnaVAFinAoBCBhQAAHLgEWTvsn5aUwn/mV+pI7UNzd9SBYnD+tCJSkJUrdT+nqLBtZcvpn/nVCbV3yeUqnB2rzmavP8m8nf19IM1NUIgwdthICiAghYiha20rtlKtQpfr1G24fJeZPruFDPz22hpU58UM72VXoBbWuAd90buOZbX1HMpBOV5tmotj+vjL2RfL0tTai0dtgmh6MhAAFVBRCwVK2sDP0yh6yETzXa9oB0Nzt98AVOGdefin79Ubq2yVA6e9pQddZbvDOkM89895TLZ7FubxXGsYPqUlRYWbrCCwIQgEBlCyBgVXYFVH9/U4FOSVs12tpPnhtfq1i9KPh+LXlkN3napMA40PyDuMHmE9Ru3H9d6jqkWzUedEdVqh7h49L3VaBk6AIEIOBEAQQsJ+Li0pcEzJuRpu4i+qKny2c2yquBaWAKp01/ggoO7cYN2cGDNGLMTE5sO0Qf+c8El2zXIR59w+2aBFPDmv6opYNrictBAAIVE0DAqpgfzrZeQCdTgUYbbibK/q3yboZNRugl9WK1xMEdK68N1psZ8sjonWe5+9SjnJlb6tRA/cb4Rlwl1JtvqOXv1PcxZBHQaAhAoNIFELAqvQRu1QCmkhyifc+IrRzerpSbon5/Iqe//A/K2/UFApaThl5Iv2FcPGga953jvLVYn7zYXDxDVeNaVXwqZRw5iQ6XhQAEFBJAwFKomIbpSlEm06mNRDtHujbk1O6pmzqs1BJ63+Ta9zVMYRzX0PqfH+NxqzL54LEchwagiGAv3jT3Ziou1VlsyeDQazuu97gSBCAAAfP/AooXICDgcgHz4vdssTHlhuYuCzvc/7h+btlrWs4XH7jsPV3uKskbBt7akwOeeZW6zkx0mHXzhoG8ZEJjCsAeV5JUGc2AAAT+TAABC+OjMgVEuNeJPmpDlHHEYTficjsU0ULXe+3WTnVv4Nz3sVJTCwiiGi+vshydMv6+38+q+frH5N+m0+//XnzqOCUNuYW86zeh6rNWkE/0TVSSFE/nX3uO8vdvo5A+Qyl86ATKWPES5X71kZXv7prDaq/ayYvjQnjdt+kVnmnq2SHSNHFgbY/wYC8p6ucaQbwLBCBgZAEELCNXT422MxVnEe2fpIt1WU775hn3PaxnvL9Oy1q/otJv0OawVHXyK+TX6hYqiNtJKU/1t1TSHLrqvL2VCo7sp3Pzn7miuhGPxlLwXYMpY9lsihg5hQq+32U5ptaSz0jPzabUKUOkGw2+TVtx1Ksb6e+TK7T5KC8cHU0to4M4LNirwkFNOiQ0CAIQUFYAAUvZ0hqsY8VZJso97UGb7yHKTXJsCPIJ12louhbfqZpjr2sncZ2V20nzDyA9O5P0grzfA5Z/u84UNWUBZX+8ii6uef2Kq0c9+xr5NW9nmc2qufg/lj/L27WZwgaNoYwlsyj3a7GmTcJX9flr+dOi1rxwfZLN4ejujpE8a3h9KizW2c/Hw+bzJeRAkyAAATcSQMByo2IboKviW4a5RD8uYIqb5bAbKt+1U8/adpAylr/osGtWxNKvZQwVnfiJaswVz2sUr8szWKH3jaKIUVOJRJbwCAwhU+Y5S9C6+MFSumYG69Ae8qnXiErPn6W06SMr0hynnutZpQbXXf8dtR//i9Xh1ryQ/eXHGlL9an4UGYqd2Z1aIFwcAhBwmgACltNocWG7BUyFTAVpZJnNuvCT1Tfm677fKBPH316DyFRa8WvZ3alrT7w8E3U5YEWOe4FC7h5kWU+VvfE9Ch8+kYJ73k/nXplEpRnpVO35ZeR7Q3PLGqzcHZsouNu9lH/gG/HR4YPi80WNcr5Yd81Hiw5srt2XqjJpPh9t0Ft/clnSX34EPPTOajzyrhrk6aGxeGCzFIHY7o7jRAhAwK0FELDcuvxSd17MZmUT/fK2WJ810f5g1PNTPeu7s9r5RbH2X8NJTFcHrKvfxhyuqjw1hy5ueIsy33vl9z82r9Wq9fpGKklOsCx6Lz51jEwZaSS+uUdps8dQ4Q/7ndRiOy+raRy95zy1fTzuujWIruXPL49qSOYvNYt/lq5WdvYcp0EAAm4sgIDlxsU3RNfND4wuzddoSx+is3tsvvHy8EJO6Nuc9KwLNp/rbB9rAlbk2Ocpc+UiyvpIBM1Lr/CHJ1DwPUMo891XxIL3qZSzdYOY1TpJkaOnU8bS2ZSzeb2zm27z9SNGTNLT7xhNQ+bFXzMrNf6+2tyjXQQF+ntgbyubZXECBCAgqwAClqyVQbv+KFD2TcPj7+kUN9ODirOtC0tdVuq5p0O0tBmjrDvexeZXB6yoyQsoIOYOSn/pKfHtwl0UOW4WBXToSmenj6KShOOW1nnXiabqs9+hot9+onOLYqn2ii3yz2Bdcm3wVQIPWpDI8SmFlpDVrmkwz3ssmrLzS7l2VNnmVnhBAAIQUEUAAUuVSrpHP3TSizT6eYl43M5E0WP+0+CkD8ni5GFdqCQlwRABy7x9Q9T4OeT/t1uJvLzFR4An6YKYpcrdsuH36poXuwfdca/4KHAsFf38vVj8/iyFPfCEON6Lsj9bTecXikXykr6C7hzAHqPnc68Zv3m8OLIBtxEPaRbPEjS3Vsr6SMqIZkEAAgYRQMAySKHQzD8ImD829PTT6PAcpoPTy5/56LhQz89toaVOfBA3b4kGT90PD+leNepxUYmuYesFiQqDpkAAAg4XQMByOCku6DIB87cNNfHFtO+nMR2Zf0XQ0gdf4JRx/ano1x8RsFxWkOu/UdjgcXrEI5M11nX2CAox1wR1kaAuaAIEIOA8AQQs59niyq4REOuzxLcNzbfrvU+LdVrvatQqVi8Kvl9LHtkNN3HX1OC67xI+dLwePnKKqINGmo+v+TjUpJJrgreHAARcI4CA5RpnvIvzBcS2DjlEpQWkmzz5bOwjWsGh3biZO9+93HcQe3jp4SMmaWLfBQSrSqoB3hYCEKhcAQSsyvXHuztewGTKzmTNy9sze/1yzlzzuqbn5SBoOd653CtGjpmhhw0ap7GpFMHKReZ4GwhAQE4BBCw564JWVVyAuaiQNLEZeN7erZS56lUqOnYYQavirtdcwTOyOof0eUiPGBXrYd5R/tIL1k6wxiUhAAHjCCBgGadWaKn9AqznZInHzaSJTTsXUu7WD3Hzt9/y9zODut3LIf1Hkt+NrUjz9WfxB1i87gBXXAICEFBDAAFLjTqiF9YJsF6QR6XpZ7jo2A9azudrzBt6ImxZZ2c5yrdpKw7pN9zyzETxUSx5hkeZ/zMMbTDEoRCAgHsIIGC5R53RyysFdHMoEBtliY8QPSl35ybKEZt0ImyVP0zEtgoc2n8kh9w3UvPwDyCPoNDLByJY4W8WBCAAgesIIGBhaLi7gPmjLULYunIYeIZFcsCtPTlUhCrfG5oReXohVLn73xT0HwIQsEkAAcsmLhysuMDvYYvzcrgkNVHLFwvkCw7tocKfDio/W+PfrjMH3tqDAm+7mzwjokjz9kGoUnzAo3sQgIDzBBCwnGeLKxtbwPIxIhcVERflk0dwmPgW4hHK3/cVFRzea/klNtwydOjyuaEZB3ToQoG39iK/ljGaKfM8e4ZXQagy9rhF6yEAAUkEELAkKQSaIb2AZXbLvPWDeaG8Z2g4FSf8Svl7tlL+we1cmpqkiYczSxu4vGrWYx/xMGn/mzuI3xuzf/suHsy6eNKQF/arkn7ooYEQgIARBRCwjFg1tFkWgbLQlZ8rkormofkHaqaMNC4+fYKK449SSVI8lSTGU3HySSpNOe2S8OVdr7E5QJFPw6bk17wd+dRrRF7V6xCXFhOJBf1iA1ZLk82zc5d+yWKJdkAAAhBQSgABS6lyojMSCFhCl/lVei7FvD+UmCXyJI/AEDJdSKeCnw6yh7evVnoulVjMhOmF+eL3fDErlit+mf9Z/LdLv5tyLrJncJgmvsUnvrknfgWHiuuEklfVmuRZpTpZvtHnHyi2SqgiFunnsQhVHrrYxV48UJnEIvWrKVwS8CTwRxMgAAEISCGAgCVFGdAINxC4HLwuzx5d0WWx/olYN1l2nrfMNIlQxiXFLBaaWx6UbA5Yf/EyX1ecjBc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PA/wDze3osjCjU5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data:image/png;base64,iVBORw0KGgoAAAANSUhEUgAAAlgAAAFzCAYAAADi5Xe0AAAgAElEQVR4XuydB1gUV9fHzwKCSFGxAfYKiIix915j19jzWmJNrFFjiT32XhJbNLH32DWWRLHGrliICiqKioqCiHRk7jfnmuFb113YZdvsciZPHoG9c8vv3Jn733PO3FEw8QA6iAARIAJEgAgQASJABAxGQEECy2AsqSIiQASIABEgAkSACHACJLBoIhABIkAEiAARIAJEwMAESGAZGChVRwSIABEgAkSACBABElg0B4gAESACRIAIEAEiYGACJLAMDJSqIwJEgAgQASJABIgACSyaA0SACBABIkAEiAARMDABElgGBkrVEQEiQASIABEgAkSABBbNASJABIgAESACRIAIGJgACSwDA6XqiAARIAJEgAgQASJAAovmABEgAkSACBABIkAEDEyABJaBgVJ1RIAIEAEiQASIABEggUVzgAgQASJABIgAESACBiZAAsvAQKk6IkAEiAARIAJEgAiQwKI5QASIABEgAkSACBABAxMggWVgoFQdESACRIAIEAEiQARIYNEcIAJEgAgQASJABIiAgQmQwDIwUKqOCBABIkAEiAARIAIksGgOEAEiQASIABEgAkTAwARIYBkYKFVHBIgAESACRIAIEAESWDQHiAARIAJEgAgQASJgYAIksAwMlKojAkSACBABIkAEiAAJLJoDRIAIEAEiQASIABEwMAESWAYGStURASJABIgAESACRIAEFs0BIkAEiAARIAJEgAgYmAAJLAMDpeqIABEgAkSACBABIkACi+YAESACRIAIEAEiQAQMTIAEloGBUnVEgAgQASJABIgAESCBRXOACBABIkAEiAARIAIGJkACy8BAqToiQASIABEgAkSACJDAojlABIgAESACRIAIEAEDEyCBZWCgVB0RIAJEgAgQASJABEhg0RwgAkSACBABIkAEiICBCZDAMjBQqo4IEAEiQASIABEgAiSwaA4QASJABIgAESACRMDABEhgGRgoVUcEiAARIAJEgAgQARJYNAeIABEgAkSACBABImBgAiSwDAyUqiMCRIAIEAEiQASIAAksK5oDkZGR0KNHDzh27Nhno/Ly8oK2bdvC999/D+7u7gYd9YcPH+DChQv8/6FDh4Kjo6Pa+qdPnw6TJ0/+7LMvvvgCunbtCt9++y24uLjo3beoqChYuHAhrFq1itc1aNAgmDRpEmTPnl3vurNiBatXr+YMv/vuO85V4rhjxw5uN7TZkSNHoFatWhzP+/fvYfDgwbBp0yY4fvw4REREwNdffw0DBw6ExYsX8/mBf8PP69atC1WqVOHnSfPjp59+4vbS9tiyZQuvX9OxefNmfl0Y6oiJiYG9e/dCzpw5oV27dmnVhoeH83batGnDrzM8EhISYM2aNbBixQq4f/8+VKtWDYYPHw4dOnQABwcHXkbqvzIfQ/VVXT1//fUX9OrVCw4ePAj37t3j7NB2yKlYsWJppxiyX8rXfvPmzbnt8+bN+9l8wT8Yg0Nm55Yx7UB1Wz8BElhWZOP0BJY0zE6dOgEumLlz5zbYyM+fPw+1a9fO8MaoSWBJHRkyZAjMmzdPo0DTtsPSwi+VnzJlCuD/CoVC2yqonBIBtG+LFi24ONi6dSvky5cPUlNTuQiaPXs2L7lo0aI0UfHkyRPo3r07xMXFAdri6tWrnwgsLI8CBOfhuXPn0oRZZhdBUwssqZ+qwu3atWvQunVr2LBhAzRp0oQzQi5jxoz5bD79+uuv0K9fPz4nDSlktJm4KHIPHDjA2w0ICEgTpz/++CNMmzYN7OzsDC78lK99Dw8PLu4qVarE20Hh2aVLF7h58yb/nQSWNlakMpZAgASWJVhJyz4qCyzlhYsxBrdv34YBAwbApUuX4PTp09xzYKhDV4Gl7KFA7xd6P9DzZW9vD3/88QeUL19er65JCxYubDNnzuSLmK2trV51ZuWTJcH0+vXrNPu8efMG/ve//8HRo0c5GhQLS5cuhRw5csCZM2egXr168NVXX8HatWu5p0f5QK+OMQSWMRZmdXbXJLA2btwIy5Ytg+3bt0OpUqVA4hYaGgr4WYMGDWDbtm3cE4hiFf+GYsOUAis+Pp570PBaQ2/k7t270wRW0aJFuX0rV65sVIGFlaN3Ge2FB4o99K5Lh6nsmJWvaRq7aQiQwDINZ5O0oklgYePKi9r+/ft5GAOPx48fw6xZs/iNFkM9GC7AGzB6KfBAAYQ33SVLlnBxhjdhLDNy5Ehwc3NLWxyUB6gpJKPJQ6Gu3+j9wMV55cqVgKEXDCuMGzcOMJyIgkn61ovtduzYkfcDwxsYdsCflQ9JbKJA+O2332D9+vX8/EaNGvE6GzZsCDY2NqDcj7lz5/JxJyYm8tAJMsPwJi4MuEihmHB1dQUUi02bNuXemBkzZkDBggX533DBkDxmgYGBnLEkRjAc88MPP/AFV9mDgSIFPSC4SJ84cQLat2/P26xQoULacJTtJY0dPUmFCxfmZZKSkmDPnj28f2gv1TFimadPn/JwHNocw6lYBr0XUn9UJ6tyyE+aO5K3pn79+vD27VvAsBl6t3B+SCHF8ePH83ZQcEghwokTJ3IxphzGbtasGbcZhtFwvOhFQY/o1KlTISgoiNtXeYyq/dNWoOAXDfTYoC2QL85fbBuFuMQ4PTY4FyRhKPXB39+fe+lQUGEfQ0JC0kSlNEdxvmAZnLtSGPH58+dpYlVd/wVB4F+EpLmAfVW+Nm/dusUFLLYviVjpb9g36YuKJIRfvHjB+4DXuHIYU9X717NnT/j555/53FbXL2SI7eD8wrkgzUGcP8rhRVUbSdc+XiuvXr3iXksUeBgmxS9BaPsvv/ySX5+SwMJ5rBpaVnevyOgehX1Rd+9RvVZQ9I4YMYJzlbx4JrlxUyNWS4AElhWZVpPAwps1LraY44T5M/gtunjx4nwxQC8EfqZ84MKOiySKLLyJYhlcZJWPUaNG8Rsj3shV8190EVjJyclceAwbNox7P3bt2gUlSpTgi94vv/zySZu4eONNH2/OqmEFLIj9zpUrF6xbt+4zgYULIN64pUVBKoALDoqmbt26cbGhmsNWs2ZNLhzQ26Auf8zHx4d73HDxkg7s5759+/iirYmxtDBjblx6Ia7GjRuneToyshcuwupCUjhGDElhvhSKIeSAnJUPVe+F6mWBoUBcRFGcoHCSRBSyQ+GK4gLzrdBzhaIVw1AorDD0o7xQayOwkE10dDT3AElHel4NbQUWelrRvsr1Yv1SThB6OdNj4+vrq1FgYV4jCkcsI4Wj3717x/+G1wjaGfPSkEf+/Pk/wavaf+kaxbw31esOhTuyxzJYN4bVJDGlPI9UhTAKSbyeMOcKRTzaBr3Y0jloNxQcKGgxPwrbUccVRR/mb6kyRHGC1x1eD+oOSeCggMH7FApZrN/JyYmPIzY2lodV8b6iq8DK6B6FIk5VYGkK3ypfK1a0NNBQzESABJaZwBuj2YxysHARRY8QLih4oEDChRFvjCiSUlJSYP78+XyBkESSdGPCBRNFEN6AUXDhgaICFw5dQ4Saxo4CBvuDgg9zfnAxwpwsDDH9/fff0Lt3b+55w76EhYWl5W3MmTOHe9TwJo0CCwURjkcKReK3bjwHb94oMnCMnp6ePDSJi54k7HCRlAQWhnGwbfx2jIsACgzsX8uWLWH58uXg7OzMFwYUUtLiJf3t8OHDafyUhUj//v35woL8zp49m5Z/JC1kaB+sG+2DC9k333wDKEAxX6VixYpp9kKhjB42PHDc6MFAe2FoB5kVKlSI11OkSBHubcAFEUNRuHDiHMEyOCb8HT1uOE4cG9p6woQJanPVpDAOjhlZoFDCv2HfUJiiZwLPx75he8HBwRo9NNjv9EKEuFijIESxguIbxa+fn1+ah0x1/qQnUKXFGkNiOLdQZOC8RcbohcNcMbS/JJC1YaMuRIjCpXPnzpwf1iEdGC7F0Dx+IcADF3Dkg18gJK+jqpB5+fIlHzPOcRTM6FFBYYx1Y8I8jgOvUfRuof3R9jivlXPiJO8hzg0UalJITjWMqdw2Ci4si//ieejlU/YgoQevb9++PMEf+4Vl8csbXk/odcTrE/ni3FI9JGZYDr3FOOfw+kMeOL5WrVpBuXLleP26Cixt7lGqAkv6goZC/vfffwf0xJ48eRLQg4cCXzkJ3xj3aqozaxAggWVFds5IYOFQcXFH1zwuONK3a3UIpBs0htOwHHpHUFzgwoQeJFwc8EaJh74CC7894wKBCw8+YYZiCBcOdQfeCHFRwG/2uJBh+EU1b0taNCSBJXkSMCyl/LQbfmPHhU7Km0FvkSSw0BuD36ilQ7pBS8ncyknekldH+W/KXjwUaQ8fPoRTp05xwYALF/ZfCl1K/VXOY1L1RqKXTHoyT1MOnWouizK/0qVLc07olcRFBAUrChm0KYZI0dumbmGU6pAERJ48eXgoFLlhGAkXIgznolBB0Yp2wwWyQIECaQnxqgIiI4Gl/FCCcihYEvSZEVjSk60oWDEfEQXuoUOHuC0kbyKORxs26gSW8pN5UvK21E8USpj4juEvyfOD7JEd2kWVD9aFHiRVr93ly5f5U4sotvHcf//9l38RwXkzevRoLk4wFQDnNYpsnNcoaCQhjDZWDWMqt41fuFDE4ZcCTAlAW+P9QuoHtofeL1UBgjlmKAhxnkv5Z5oEFl6T1atX54IcryX05qGIw+sFD2VBp22IELlmdI9SFVjIGPugfM1Z0VJAQ5EJARJYMjGEIbqRXg4W5mDgwoXfgFFg4UKCNzN1WzpgX6SbqvQNFfMy0FMhHehdQc8RLti6CqyMHsNP72lDaTHEfkieAtWFV1VgSVzQM6BaVnmxRPEoCSzlhwSwLXWLqjZ/u3jxIvf8Xbly5TMTqwos5QVV1Zbe3t4a+yZVnNHTdFJ72CcUSCgypAM9keiZwgVc3dOW6EHBxfb69et8UcKxSyIcRQt6pP755x9eBuvG33F+oJDXVWApzw9dBFZ6YUT0YqK3EfsseZOksSuHa7Vho87u+KXgzz//TBOV6q5nFD/oJUHRg/NBEuuqfCRhoXqdSCzQ04rnIHe8jlHYIHPMnUT+2A6KR+SPognFLooQ/EKkGsZUbRs91OhRQk8wChD0Tklc0fbqnhZO7/pS/YKCY0Ixhl+o0GOLXl/c3gXFPwrfzAgsFPjYz/TuUaoCS9uwsiHuy1RH1iVAAsuKbJ+ewMJhSk934Q0TE4jxyT28samKCXVI8GYueWEwpIgLhBR2MLTAkjxY6Qmx9BZeQ3iwDCGwUKzg1hPoBUTBgaIUFxQMraCw1UVg6eLB0uYpLBQcKJgxTIYhH2SGnhf8Fz1Rqoeydw7DjSjYlR+WkEKhmMh948aNT54Sk4PAwv6iGMHw89ixY7nHDT2bGNbCQ1l4Z8RGVWCpPpkn7ROG4Tj0yiqLTWwLQ1LobZLmd2Y9WOhxQ48Uzi8pQRw9ryiw0AOGX0BwXFLoF68Z1TCmatvZsmXjwkx5HzJDe7AwD0vyxiIP9KKiRw4FakYCC/P90HbogVW9RtO7R5EHy4oWOgsaCgksCzJWRl1NT2BJORyYg4U3fPxmix4LKW9GNacHnzDD3CJJICjnaeHNF71g0jdwSWBhkjl6yPDGjzdq1UPbfY6kJ+jKli3Lc0HwX7wB42KI3iDM38Cn6bT1YKE4QK8Btq9tDpYhBJayRww9Cvg7PsWGXgQMFekisDDZXsqZwzwn/BkXcilnDm2CngccHy74qnklGJZBLwZ6IdBOmGcj5WmhWMaFDb2R0pOA6uaaJBjwM2WvD/4uPVWIQgbzanChxzbxSE9g4TzDvDr0ruCYMBfMGB4s5Sf6cIwYLsN/cX7jQxUoRJ49e6YVG2ke4zWA81ESb8he2npAmQl68XAeYygW28BzUJxq8mA9evQIcL86zA9KLwcLk/KVw8IokDFEh/NdeV8pKdyNYTEUNsohdXWeHLy2cD7gdY2HJLCwP1IINbM5WJJtldMA1D1tKu3VhUzr1KnD+aHHC0OJeP+SQuxoR23uUenlYGHd+ATtnTt3uCBGoYYPgWAOIB1EQB8CJLD0oSezc7XJwVJ+Eu/u3bvQp0+fz54iVN6MVNNTQ8pPnSkvrohEyknKrMBClz+GPPDRbeVDuU1dPFhYx4MHD7hAkxYNqV5NTxEaQmAhRxQ+KAiV25N2MpdyqdQtcurEcnpPJKL4QSGKiz4+xad84BilJ8M0scXy0pOh0g7jqvZTtjOGolCgSTvvK++LJT15ifZSJ7BQGEhPGuLnkjDAp1uNJbBwGwlMNld+2hP7jrbAENrOnTt5XqG6eafKRlkcYB0oNjD3DEW08v5ymAuFOU1oE9UjvRwsFGS4DQJ6mTU9RYh9xkPKf0LPnGQTDOtL+ZVSziJ6JfELFYYopc1i1dkGeaAHD0UH8sJD2SOKwgM9sMrpAlhG26cIJYEl5UDhuZInVPU6kIQm3qfUHdI1qs09StunCLEd6WEb2qpBLXb6ow4ESGDpAEvuRdMTWJikjvsd4UKAN0MpzwbzHnDBkLYvQMGFCbPS63TwZouhRUx6Rc8SeqbQs4VlpD2pcCHBEBEuNHjg4/zSzVmZmbYeLDwHb+D4JJm0ZxU+ZYSLldR3XQUW1qnLPliGEFiYz4VtYr/Rs4DftnHRxNfEYB4KLrz4bVx66jG9HCzpNTSq+2Cp7uOE4SFMqEZuuOjit3/ccwvDMNJDCaps0Y74zR0X5fQS3aU9nDBZX1VEK4cQVROH1QlI9BbgQobhSQxnYf4M9tlYAgvtjwIVw4PYprTHGD70gPMVPWn4+hpt2CAHfIoSPUEoajHxG+tUl+Ctag8UndgOerGkfaPU8cloHyzpulLe306yCV6zkrdTCk9inpbyBqNSGFNTLpLydh7K81LffbAkgSVtwooCEsUt5hiq9gX7iB5fvGZwLzm8f2FoFcWncohQm3uUNvtg4XWAX8LwaV9Nr/uS+xpA/ZMXARJY8rIH9YYIEAEiQASIABGwAgIksKzAiDQEIkAEiAARIAJEQF4ESGDJyx7UGyJABIgAESACRMAKCJDAsgIj0hCIABEgAkSACBABeREggSUve1BviAARIAJEgAgQASsgQALLCoxIQyACRIAIEAEiQATkRYAElrzsQb0hAkSACBABIkAErIAACSwrMCINgQgQASJABIgAEZAXARJY8rIH9YYIEAEiQASIABGwAgIksKzAiDQEIkAEiAARIAJEQF4ESGDJyx7UGyJABIgAESACRMAKCJDAsgIj0hCIABEgAkSACBABeREggSUve1BviAARIAJEgAgQASsgQALLCoxIQyACRIAIEAEiQATkRYAElrzsQb0hAkSACBABIkAErIAACSwrMCINgQgQASJABIgAEZAXARJY8rIH9YYIEAEiQASIABGwAgIksKzAiDQEIkAEiAARIAJEQF4ESGDJyx7UGyJABIgAESACRMAKCJDAsgIj0hCIABEgAkSACBABeREggSUve1BviAARIAJEgAgQASsgQALLCoxIQ7AYAsxIPVUYqV6qVqYEDv4TCYcuRML9p/G8h16Fc0DrmnmgVY08Mu0xdYsIZD0CJLCyns1pxMYj8ImAep+SCqmMgZ2NDdgpFExgTJGUKgD+PeGDAEmpDBLF3/FvkYkf4HViCsSLf6+Y1wlK2WeH0zejwSWHLeTPZQ8O9jbgkE0h/o//2oCToy3/3c7WBiLeJrNcznaKlA8MXJ1s1Y2OBJjxbG7Smt/Hp8LolQ/hWvB7te1WKuMCC74tyeeNuiMqKgr69esHN2/e/OTjNm3awKxZs8DR0VGn8cTGxsLKlSuhb9++4ObmptO5VJgIWDsBEljWbmEanzEIpAmpyKQPLLutjSKbjQI+CAzCYpPgyfskuP4mDh6+T4TQmCR4JP77+H2S1iJnSqXCrLVLThi4MFjbc1jhfA5QKL8DFMmfHQqL//oWcwJ3N3vImysbJCYJ8EEUcw72CrC3s8G+Y73a1m0MflRnJgkMWHAfrofEpns2iqzVo8poFFjTp0+HSZMmGUQQoWAzZH2ZxEKnEQFZEiCBJUuzUKdkRoALKvQ2JYsiyiWbLdyOjIfDYW/h7MsY9jwuWYEiKjZFMIhoyYTASheXh5s9k8RXTidb1rSKm6JUQUd4n5AKLqInTOkwSP9lZjur6Q6GBadteKzVeKb0KsZDhqpHeoJIEAQ4fPgwLFmyBB4/fgxeXl7w008/QeXKlSEuLg6WLVsGGzduhDx58sD48eOhQYMGMGHCBDhw4AB4enrCunXroFSpUlr1jwoRgaxAgARWVrAyjVFXAgJ6eDCUh4rDRqGAyxHv4fDTaDj3IgYuRsQaVYgYWmBpGDyr5OUCFUs7Qz3/XFBGzOFJSEoFp+wkuHSdLKYqr433SuoL2vXX0V46Cax79+7BwoULYdq0aeDu7g7bt2+H69evw8yZM+HkyZNw584dGD58OERERMDUqVNhypQp4OTkRB4sU00AasfiCJDAsjiTUYeNRIB7qTAXSsyVYqdfxCiOPhMF1cv3cD86waiCSnU8JhJYn2H0K+HEMLxU2y8nDzFGvU9hBXKLccWPh0kZGMnGFl1t/RGBECt6HbU5nEXP5KklFdQKLNUcLH9/f1i7du1nIcNLly5xkYW5WWfOnIE1a9bA0KFDuUcLhRUeFCLUxhpUJqsSIIGVVS1P40YCXFShp8pW9FJte/AaNoa8gTOiuDInHnMJLNUxl/J0FDrUzatoKT6ZphD/y5HdRipiVj7mtI052zaUwNKUMyV+r4Dg4GA4ceIE91Zdu3YNatasyQWWra0tDwViQnt4eDj06NGDi63U1FTyYJlzUlDbsiZAAkvW5qHOGYEAF1UxoqhyEJ/u2xsaCWvvR8CJ5+9kIxrkIrCU2VfxdmFf1csHDb7IDUkpAjiKTzWKh2yYGWGeyK5KY4cIb9y4AfPmzYNevXqBj48PhIWFwZ49ez55uhBF2IsXL2Du3LlQv359qFevHgks2c0U6pBcCJDAkoslqB/GJsBiRVGVTRRVB55Ewe+iqDr6NFqWAkGOAkvZOI0q5WadRbFVQczzSUwWMG8LRWuae8vYhsyq9Rs7yX3v3r3w4MEDnmcVExPDhRMKqjlz5vDk90ePHvHP8JAElp+fH0ycOJH/j4nudBABIvD/BEhg0WywdgLsbdIHeJecChOvhsGWkDeyFFXKRpC7wJL6mt3ehn1ZzQ1QcPkVd1b8F0KUPV9LnvDaeLE0JbjjuNPLmYqMjORPDR49ehSqVKkCXbp04WFBFFjZs2dPe4oQfx44cCD07t0bbMQvLEuXLoU///yT52jRU4SWPLuo74YmQALL0ESpPrkQ4MLqQUwi/Hg5DP6WUQgwI0CWIrCUx+FdNAf7ro0n+Jdylp5EJKGVkaEz8TluNDpqxQONe2GhuFr4XSmNG41mokk6hQgQgUwSIIGVSXB0miwJsERx63RxZVccDouCqdeewe2oeItb6C1RYEmzoUh+Bza4fUH+JCLuOC8eFsdfljNbpVMYLjz4zxsIfpbAPylTyFHc9yqv2r2vLGE81EciYI0ESGBZo1Wz4JgSBZaa3UZhs/T2C5h545n42pkPFruwW7LAkqZe3pzZ2BBRaDWv6gbi/pXMPpuCcrSy4HVJQyYCWZkACaysbH3rGLv4jj+AEf88Fn4OeqH+BWwWNk5rEFgS8hwONmyQGDrs3riAIimFpYrvT7QKG1nYlKLuEgEiYAYCJLDMAJ2aNAgBhlstHH7yFnqdegApAkYGreOwJoGlbJGvmxRI/a5dQRt7O24qq7GXdcw6GgURIAKGJkACy9BEqT5jE2DRYvJ6WGwyfB0QYpE5VhkBslaBheN2zWHL5g4sKb6axxFyOtmR0MpoMtDnRIAIWCwBElgWa7qs13HxZcssVQwHfnP6Aex8GGm1HhBrFljSrK3ll5PN6lccstnaUH5W1ruUacREIEsQIIGVJcxs8YMUklKZYtHtcCZuuWD1ydJZQWBJM3JYh4KsU4P8tDO8xV+iNAAiQARUCZDAojkhawLRyR/Y4bC3bNj5x4qoJMt9MlAXyFlJYCEX8YXSbMG3JaFQPgdp/yar9U7qMg+oLBEgApZNgASWZdvPmnvPxMR16HEyBHY9st5woDoDZjWBJTFoXDk3m96nOHwQ9zJzxBdF0qGRwPvDW+H9n9shKeQ2L+NQ2g9cWnYDly+7ETUiQARkQoAElkwMQd34fwKYaxXyLhFq7r8NsSlClvNmZFWBJc2AuYNKCpXLOCvEJPgsZ/uM7gPC+3fwctz/IOHGebVFHb+oBe5zNoGNS06NVT1//py/1Pn48eP8FTgdO3aEwYMHQ+7cufm7CDdu3Ajjx48HR0fHjLpDnxMBIpAOARJYND3kRIDhOwOXBb1gk688zbIejKwusHBCflUvnzCsYyGFuI8W/kpC67+r9Pl3rSEx8J90r1kUWZ7LD6gt8/79exgzZgx/z2DdunXhw4cPsGPHDggODoZJkyZBWFgYCSw53RGpLxZNgASWRZvPejofnyoIouNKUe9gENx4E5elF1QSWB/ndcG8DmzTBB8Q981i4ouls6zglq5yDAtGzByq1UWff8LPYsiw+2dlQ0NDYcaMGdyDlSdPHv55dHQ0F1cjR46E1NTUTwTW1atXYfLkyfDw4UNo3rw5/9nFxQUWLFgAnTt35i93DggIgIULF8LatWvB3d0ddu3axevt1KmTVn2lQkTAWgmQwLJWy1rQuMR9rdiZlzHQ9tj9LC2sJJORwPp08i4dUor5FneCXM5ZO2SojfdKIpe9Qk0ouOLgZ3eBhIQEmDJlCkRFRUGPHj2gfPny4ObmBgrFx0tPOUQYEREBEydOhHHjxkHp0qVhz549EBQUxMXY/v37wdnZGVq0aAErVqyApUuXwpYtW3h9c+bM4WFHX19fC7oLUVeJgOEJkMAyPFOqUXsCLCw2if1w6YnCmve10h7Hx9nKREwAACAASURBVJIksD4n1rVhfuHbtp4Kp+z8TTtZUoiHNikGQtx7raaTjbMrFD8eqrZsfHw8HD16lIuky5cvQ/HixbmIqlOnDvdUSTlYp06dgsDAQP4ZCrDIyEgurjA/C38+fPgwjBgxgnuvUGx5enpC/fr1Yfny5TB27Fj+NzqIQFYmQAIrK1vfvGPn+Vaem6+y+A+C0cM/LtlsYE9Tbz7iJof/5f+WzeUIa+qVhKr5nMHWRgEv4pNh0pWn8Pv9CP7Z1kZlwM8tB4S8S4DvLzyGI0+job93fhhXoRBMuhoGWx+8MQpBEljqsRbJ/zFkKNoqS4YMdRJYTi5Q/K/HGc5PzMG6ePEiF0mzZ88GOzu7NIF16NAhfr4U6kPvF5bp2bMnT4jHn/v37w/r1q2DNm3awNmzZ7lIu3XrFgwaNCjDtqkAEbB2AiSwrN3CMhwf5ls9fJeoKP/HTZN4IlAsrahTAup6uMLJ5++g8X8Ca2vD0lC9gAuMEsXT/egEXsbdMRu0OXYPvi6dD3qXyQ8/XnmCHiV+3sCzj+B0a19AYYhljHWQwEqf7C/DSzPfYk7MJYet0YW5sWycmXoNESLEfKkzZ87AhAkTuJiSDszJqlevHs/L0saD5eHhwUVZ4cKF4enTp9C7d29YvHgx91o1adIEqlWrlpkh0jlEwKoIkMCyKnPKfzDmyLe60bE8ONnZgrhRqbjtQ2qawFKl9VPlwjDApwCM+CcUGhfMBTVE8eW7KxD+blmWFz3wJApGlveEcZeewPaHkUaDTQIrY7SD2ngK4pOGiqyUl2WIJHcM7WH4rmnTptzrZG9vD9evX+c5VJj8npKSkiaw0svBwvOOHDnC87kwOb59+/ZctN27dy8t2T1jK1IJImDdBEhgWbd9ZTU6FFe//PuKTbpi2tfd1HF3gcDIONj7X4hQ8mCpwllZuwQ0KZQTup0IgdZFc3/iwToVHgPeoicsPC4ZupwINipXElja4e3WsIAwsI2HwtnR1iSeUO16ZdxS2nixNCW4Sz1T3gdLEASoXr06jB49Gvz8/D7bB0vdU4TS04eYEI8hwvnz50PlypV5qDAkJASmTp3KhRsdRCCrEyCBldVngInGH52cykZeeMzW3Y8wW1hH8kSpE1hdS+aBBdWLwYbg1zDhShjPwdoshhD98zjxHKy9j6OgS8m8cEzMw+pVJp+Y9AuwUSyLYUNDHySwtCfarIqbMLZ7EYVrjqwhsnCj0Rdjv9a4FxaKK4+5m9PdaFR7ulSSCBABfQiQwNKHHp2rDQH+ypsa+27DNTPvb6VJYLUonAtWiN6rMy9ioNepB5+NCRPkT7TyhYcxiWLSuxMERcXDy4Rk0cvlBr0CQuDsS+2e7NIGFpYhgaUtqY/lypVwYitGlAFxU9Is48nCcGHM4W2Q/N+rcuzFV+W44qty1Ox9pRtNKk0EiIChCJDAMhRJqkcdgQ9xKamKgluu2YiJ4WZf/NQJrL5e+WFshYIQLHqpuomhv/cpwmfjGC9+/o349OBP157BVDHhfcuD16JXKxFmVy0C4y+HwaaQ1wa1Pgks3XF65rFne2f4iU8Y8nPNPtd0HwGdQQSIgLURIIFlbRaVz3hYUmQS2OeyB5f1l1lcqvG3Ysho6KoCa5CY0D6jShE49eId9BE9V+rEVZmc2WFH4zJwMzIehp5/BBfalScPVkagzfS5uNs7C1hcAbJ93I+URJaZ7EDNEgEi8JEACSyaCcYgwD7Ef4DfnX5X2DnasT7v+4DNbxfNvuCpCqzzbctBTfFJQeXjvfiU4eBzoWleKXyyEHOvMBR4MSIWpou/j/DzBDvRU/LbvQgYcl79Zo76QCUPlj70AP5a4M9yu/AtCMw+5/QbCZ1NBIiAJRMggWXJ1pNn3xkwgF9tfk1b3HK452BdH3WFbJuu0IKnhc1IYGkBKYMiO6b4CiU9s+N8ozmnP06qgQgQgUwQIIGVCWh0imYCQrLA1udeD6IH65OFLZd3LtbmQltw3HmdFrwMJhAJLMNcYeTJMgxHqoUIEIHMESCBlTludJYaAsnvktlO750Q/zJerYjKXy0/a3SgKbjuM80O7pZqJBJYhrPcheUVGeVkGY4n1UQEiID2BEhgac+KSqZDIOFVAjtQ9wC8C36XroeqWIdiQqVf6yjy7g4kT5YGniSwDHepYeL76aVf4NOFNN8Mh5VqIgJEQAsCJLC0gERF0icQHx7PjrU9Bq+vvtZqEfPq4yWUnlUFCh64abZNR+VsUxJYhrVOwbwObNvksta1T9b99QDBGwAiAz/CylMBwKs3QJlehoVHtREBIpBpAiSwMo2OTkQC8S/iWcD/AuD5iedaiSuJmt9wP6HAyHJQ8ugdElkqU4kEluGvLT9xM9KlQ0qBq9PHPRws9kiOBjjWHuDFKfVD8KgP0GwviPujqP08KioKBgwYAN27d4cOHTqklbl06RKcPn0axowZY7FoqONEQG4ESGDJzSIW1B8UV+cGn4PHex9natGqNKWSYN+jBJQPuEciS8nuJLCMcxHga3XG9yhi2e8uPCgKqBen0weEIqt1gEaB1a9fP4iPj4fVq1dD0aJFeTkSWMaZc1Rr1iZAAitr2z/To0+KSmJXJl5h/678Vy9xVPOXWuxNy4JCg+N3bTPdGSs7kQSW8QyKL4ju29JdkcvZAj1ZGBY83Uc7OPXWfQwZqhzowZo2bRrkzp0bbG1tYfz48WBnZ/eZwNL0kmd8wfOyZcvAxcUF9uzZA2XKlIGZM2dCuXLleEvK57Vr1w7GjRvH26KDCGRFAiSwsqLV9RxzakJqauD8QLg25ZpBRFHDHY3YnfI5hfZnQgxSn57DM/vpJLCMa4KBrT1TuzbKDy6OosKwpEMb75U0Ho96ohfrlFqBNX36dBg2bBgXRj179oS6det+IrCePHkCEydO5OKodOnSXEgFBQXBpEmTICwsDIYMGcI/q127NuzcuRPu3LkDU6dOhRcvXqSd5+3tDbt37wYUZBh2RBFHBxHIagRIYGU1i+s/XhZ1Jwr+8PsjU2FBTc03/7M5+9s9m9D3ymPLWvT05/lZDSSwjABVpcrlw0sz/1LOTHzKUC8PrPF7qtTCejGvKvmddk1iDlbvtxoFFoqlkJAQWLVqFcydOxdCQ0PTcrCOHDkCgYGBXEQpFAqIjIzk4gq9XUlJSbB06VIuzlxdXbmA2rhxI//s6NGj/PfRo0fz82JiYmDGjBkwcuRIcHd3167fVIoIWBEBElhWZExTDCU1KZVtyr8JkmOSDSqwsO+tz7Rhm+2ShTG3n2dpkUUCyxQzWYy2Lf2COWXn+srgc9koI9BJYOUUBZaYEK9yYIgQPVgomFAgLV68GBwcHKBy5cpw7tw57m3atWsXP6tTp07834SEBJg9ezb3duEhCSpHR8dPBNahQ4e4KFM+PD09Yd26dVCqVCmjIKFKiYCcCZDAkrN1ZNa3uOdx7ML3F+DRrkdGW5A6/duZTYiMYiv/fWU5ngUD24kEloGBaqiuaIHsbMN4b3B2tDXafDboSAwYIkSB5ebmBuHh4TBixAge7ktMTOQCKyMPliaBhR6s6Oho6NNHyzwxg8KhyoiA/AiQwJKfTWTZo7inccLzgOeKU71OGX0x6v60B+v57zO293FUlhRZJLBMdwlYVNK7gZLcJQ8WCiw8AgICYNCgQdC3b18usDLKwdIksFCsYe4W/u/j4wPXr1/n3q6ffvoJcuVSv22E6SxNLREB0xMggWV65hbXohgOFFLjUxWbPDYZXVxJcHpF9WK1A4LZ1TexWU5kkcAy7SWydGgpVqmMi2XkY2njxdKQ4I5UlUOEksBKTk7mIghDhtI+WOk9RahJYGXPnh2uXLnCE97v378PNWrUgMmTJ/MnDekgAlmRAAmsrGh1HcecEJHADtY7CNH3ok0msLCLfRP7soI7r7NXCR+ylMgigaXjBDVA8YDFFZhLDp76Z9I5rnPX+Uaj7TTvhYXiqtk+jRuN6twenUAEiECmCZDAyjS6rHFi7LNYdmv+Lbiz7I7JFx6FjYL1T+0Pil8vmLxtc1qXBJbp6Vvc63T4q3LE/5VflVOmt9q9r0xPk1okAkSAf1tj4kEoiIA6Ah/iPggRlyMUhxoeMpvAcXBzYF+Hfw12Gy6brQ+mnh0ksExN/GN7nerlFwa19VDktPTX6ZgHH7VKBIiACgESWDQlNBFgTGCwxnaN2YWNS3EX1vHmV+Cw7arZ+2KK6UICyxSU1bcxd2BxoVa5XJiPlaW3CjGfBahlImA9BEhgWY8tDTqSxDeJ7O/Of0N4QLgsRE3eL/KyZse/BOc9N2TRH4PCVqmMBJYx6WZc94UVFVm2jzs3WP1cy5gGlSACRCCzBEhgZZacFZ8nJAsfQraFwOnep2X1fgvPBp6s9s5GkHtPoFUvfCSwzHtxNa3ixsZ1LwKuOSxkfyzz4qLWiQAR0ECABBZNDVUC7F3SO6YQX3YR9U+UcLzhcVmFSkr1KCX4LqqucN9302pFFgks81+Umyf4MO8iOciLZX5TUA+IgMUSIIFlsaYzTsdjkmPYoBND4cjj44qZNaey/3l1h6sDr7KQjSGy2SrB9ztfofCP/lD08G3Z9MmQ1iCBZUiamavLw82e7ZzqC44ONlYr5DNHhs4iAkRAWwIksLQllTXKsesRgdBod4u0RaVM7tJsW/MN4BBuzw77HpaNoKkwroLg2t8LfP7+VzZ9MtQUIYFlKJL61TO8Y0HWpUEBZp9NYXVzTD8ydDYRIALaECCBpQ2lLFImNiWW1dnZGB7HPPnsW/vwLwYLP1YZo7gz6w67OvmqLBacqrOrsrjuxVjto3dl0R9DTRMSWIYiqX89Z5Z9wXI4yO+F0Fvv7YBt93fC7Td3+CD98paD7t5doJtXZ/0HTTUQASJgEAIksAyC0fIrSUxNFHYF71EMOzVKY0jE1cGVe7NKQnH40/tPlvI+xezCpv6mBuxBNTehZUCwrHLF9JkRJLD0oWfYc2uXz8mm9ioGuZztZBEqFPMj4euj38C58H/UDrS2Z03Y3Px3yOmQU+3n+Kqcfv36wc2bNz/5vE2bNjBr1ixwdHTUCWBsbCysXLmSv8cQX72D2youXLgQ6tSpA4UKFYJ58+bB8ePHAV+j07FjRxg8eDDkzp0bHjx4wN9TOH78eJ3b1KmDVJgImJEACSwzwpdR0yyVpULeVYW0WkTalmzFfmuyCoJ3BQtnu5w1u7Bpsq8pu1DCUehx4ZHZ+2IIm5LAMgRFw9WxemQZVsnLBSvU6vowXMuf19Rqfwc4H34h3SZQZB1su1ujwFJ92bM+/VV9t2FMTAzMmDEDBgwYwIVWly5doG7duvDhwwfYsWMHBAcHw6RJkyAsLIwElj7g6VyLIEACyyLMZNxOxqbEsfHnJ8Hmu9t0WkDWNl7JGuSvB2dbnmGvzr8yqzer5YmWbI8zE4YFPrV4kUUCy7jzXdfaxZ3d2Z9zy4NDNoVO14eu7WRUHsOCgwNGZFSMf768wRIeMlQ91L3sWSojCAIcPnwYlixZAo8fPwYvLy/+EujKlStDXFwcLFu2jIuiPHnycM9TgwYNYMKECXDgwAHw9PSEdevWQVJSEuzevRu6du0Kc+fO5R4sLI9HdHQ0F1cjR46E1NTUTwSWupdLu7i4wIIFC6Bz585QqlQpCAgI4KJt7dq14O7uDrt27eL1durUSSsmVIgImJoACSxTE5dfe8KVl9eg6d5WmRJINTyqsU3Nfoe4a7HC0TpHzSpu2l1qz+YJ8WzhrfBMjUUupiGBJRdL/H8/ejZ1Tx3YxkMUWebb4V0b75XU41qeNeBQ2z06Cax79+5xATNt2jQuYLZv3w7Xr1+HmTNnwsmTJ+HOnTswfPhwiIiIgKlTp8KUKVPAyckJlD1ikuhp1aoV/xwFXY8ePaB8+fI8hKj4T6MqhwixvokTJ8K4ceOgdOnSsGfPHggKCuJibP/+/eDs7AwtWrSAFStWwNKlS2HLli28vjlz5vCwo6+vr/wmDPWICIgESGBl8WkQ/yFe3JZhGBx8dFivb+dTq09k/cr2huvDrrO7v5ov6bxraDf23cOXbMvDNxYrskhgye+iFDdrYJdWVcIYoV7XiT4jK/pbGYhJfq9VFTntXeFx3/tqBZZqDpa/vz/3CqEAUj4uXbrERRbmZp05cwbWrFkDQ4cO5R4tFFZ4KHvEUAgpi574+Hg4evQoF0mXL1+G4sWLcxGF+VkPHz5M82CdOnUKAgMD+WcowCIjI7m4Qi8Z/oxetREjRnDxh22gt6x+/fqwfPlyGDt2LP8bHURAjgRIYMnRKqbrE4uIfw1eG8obZNEonrMY29p8PeR848oOeh00m8D5X0RP1uLiQ3b6RYzZ+qCPCUlg6UPPeOeO6lyIdaibn4mhQrPMK10Elqu9CzzpG6yTBwsT1DFH6sSJE9xbde3aNahZsyYXWLa2tjwUiAnt4eHh3CuFYgtDfZIHKzk5GRYtWsS9Ua6urp+0jTlYFy9e5CJp9uzZYGdnlyawDh06xMtKob6EhARepmfPnjwhHn/u378/D0FiMv7Zs2e5SLt16xYMGjTIeAanmomAngRIYOkJ0JJPjxNzr0afHQ/b7+8yiMCSWAz2HyiIHi1F0IIgdmnsJbMsRn3ef8PKHrrNHsQkmqV9feYFCSx96BnvXKfstuzvhf6Qzc48uVjGDhHeuHGD50z16tULfHx8eCI6huuUny5EEfbixQueX4VepHr16qUJrJCQEC5+Ro0aBeiVQq8X5mihmJIOrB/Pwbws6SnC9DxYHh4eXJQVLlwYnj59Cr1794bFixdzr1WTJk2gWrVqxjM41UwE9CRAAktPgBZ8OosWH/ku/ru3QcWVxCOHnSPb1mIj+GTzgqP+R1nCqwSTC50BwgBmv/YCS2Fg8rb1mRcksPShZ9xzf+pTjH1ZnSdtG+W6Sa/3xk5y37t3L98+AfOs8GlA9EyhoMKwH4bpHj16xD/DQxJYfn5+3GOF/+/bt48LM0x+x9Aehu+aNm3KvU729vY8nwtzqPApw5SUlDSBlV4OFp535MgRns+FyfHt27fnog3zxaRkd+NanGonApknQAIr8+ws+sz3ybFs6sUZ8HvQBqMuFF8Wb87WNV0NoftDhdMdTps0Cd5OfPqrT3QfsPn9olHHaOiJQALL0EQNV1/+XNnYnunlILu9eV6ho40XS1OCO1JI7ylCFEX41CDmTVWpUoVvsYBhQRRYuI+V9BQh/jxw4EDuTbKxseGi6eDBg4BiC/Oo0NuEx/Pnz9P2wcInFKtXrw6jR4/m5VT3wVL3FKH09CGWxRDh/Pnzef4XhgrRW4aJ9ijA6CACciVAAkuuljFuv5i4sSh4/FrcZMJjVcOfWTPPxnC+43n2/K/nJvMoORV0Yp2Du4D95ismG6u+piOBpS9B454/f1AJ1uCL3GbxYuFGoz2O9tG4FxaKqy3N12ncaNS4ZKh2IkAElAmQwMqC8yHpQxJbdGMpm3d1scmEDmKuXKAi39Ih5WYyO1LriMnazu2bm7U62wZy7LpuESKLBJa8L8qiBbKzDeO9wdnR1mzzCcOFW+/v+PRVOV5d1O59JW+a1DsiYL0ESGBZr201jUx4HhuuKLepktkWh0nVxgkDy/VTBI4KZEG/BJlEaBWoWYA12NcUcu4NNNu4tZ1qJLC0JWW+cr8ML82ql+VPysl+PpmPErVMBLI2ARJYWc/+DF8S+93J4WZdGAq7FBLfa7gR8r5zY/tL7TeJyCreqbjwxYrainx75C2ySGDJ/6IsWywHW/l9GRCfLDTrdSR/UtRDIpB1CZDAymK2f5ccw9oc+Apuvb4ti4VhoF9fYVatnxT/Lv2X/fP9P0YXWt59vYWS0ytBoYO3jN5WZqcWCazMkjPteatGlhEqf3xHoWznkmmJUGtEgAgoEyCBlbXmAwt7/xT8N1eVhbiS0Gezyca2i1s6+Dv6wbGqx1js41ijLljlR5YX8g4rC6WPmSY8qesUI4GlKzHzlP+qXj42tENB8mKZBz+1SgRkT4AEluxNZLgOJqUm8a0ZVt1aKyuBJY2wadFGbH3TtfDs6FMhoHWAUbd0qDytsmDbtRhUOHXfqGIuM9YjgZUZaqY/J4eDDTu5uALY2Zpn41HTj5haJAJEQBcCJLB0oWXhZVOEFFZyXVkQ98CSpcCS8P5SfzH7skhzuNTtIgs7GGY0AVTnt3osvH5+ofHf94wq5nSdNiSwdCVmvvK/jirDKpbhYUJZX1PmI0QtE4GsS4AEVtaxPTvz7By0PdjJIhYC/3zlGe7nA3cZO1z1sNFEVqNdjVmgr4vw1dkHshFZJLAs56JsUjk3m9yzGDg6mGfjUcshRT0lAlmPAAmsLGLz98nvWb+/v4XjT05YhMCSzDKuymhhiP+3itvjb7FbC42TmN78SAt2vICt0P/KE1mILBJYlnVRXllVif0XJDTZtXV//X0I3hAMkYGRHFaeCnnAq7cXlOlVxrLgUW+JgBUTIIFlxcZVGhqLTYmFwmtLm2wBMCRWd6cCYhL8JvCIK8D2Fd9nFG9Wm3Nt2XpIFMYHhZtdZJHAMuTsMX5d88Sd3RuaaGf35OhkONb+GLw49ULtwDzqe0Czvc3APpf6V8jgq3L69esHN2/e/OR8fF+g8kudtaUWGxsLK1euhL59+4Kbmxt/dyG+nNnf3x9Wr14N3bt3hw4dOqRVd+nSJTh9+jSMGTNG2yaoHBGwWAIksCzWdDp1nK28tQZ+PD/ZIgWWNNJuXp3ZioZL4e7Ku+zsd2cNLrQ6h3RhY19Esl/vvjJ43bpYiwSWLrTMX7ZaWVc2b2AJkzxNeLD+QXhxWr24kkigyGod0FotmPTeRZgZkqr14Uui8WXOffr04S9ljo+P50KraNGivHoSWJmhTOdYKgESWJZqOR36HSOGBxvtbgEPoh9atMDCISsUCra9+Sb4wrU8BNQJYNH/RhtUDPV4/jXrejOMHXr61qD16mAuIIGlCy15lD378xfM0Z5PGaNdYxgWPN3ntFYDrreuHg8Zqh7pCSx8IfPhw4dhyZIl8PjxY/Dy8uIvf8YXLMfFxaW97Blfwjx+/Hho0KABF1H4QmhPT0/+EuakpCTYvXs3DBgwAGbPng25c+cGW1tbXt7Ozu4zgaXpJc/4gmd8ubSLiwvs2bMHypQpAzNnzoRy5crxISmf165dO/6SaWyLDiIgJwIksORkDeP0RTj7/By0OdDJbILBGMNqULie+F7D3+DVyVfC383/NmhYr3d0b1b1r7vsZlS8WZiRwDLGjDFuneO6F2HivlhGFVjaeK+kUXrUE71Ypz73YqUnsO7du8fDe9OmTQN3d3fYvn07XL9+nQubkydPwp07d2D48OEQEREBU6dOhSlTpoCTkxNMnz4dJk2axEOEu3bt4l1o1KgR//uwYcP4+T179oS6det+IrCePHkCEydO5OKodOnSXEgFBQXxusLCwmDIkCH8s9q1a8POnTt5+9juixcv0s7z9vbmgg4FGYYdUcTRQQTkQoAEllwsYbx+sNlX5sO8q4uM9s3aeF3PuOYldeezdsVbw+U+l1nozlCDCaJ+Sf1Y/m3XWGTSB4PVmfFoPpYggaUtKfmU8yrsKCz6rhQUcPvoxjLGsT7Xekh+l6xV1ZiD1ftt78/KqsvBwnyptWvXcoGkfGA4D0UW5madOXMG1qxZA0OHDuUeLRRWeCgLNmdnZ5gzZw507NgRPDw80oRXSEgIrFq1CubOnQuhoaFpOVhHjhyBwMBALqJEzzRERkZycYXeLvSELV26lIszV1dXLqA2btzIPzt69Cj/ffTo0fw8KSw5cuRILgzpIAJyIUACSy6WMFI/opPesY6HusL1CHm/f0+f4fvm8WFbm28AxRNgR8ofMcgCZ5PNhvVL7AeKtRdMLkxJYOkzG8x37sUVFZm46Sh2wChzRieBlVMUWNHqBZayx0mZFiaoBwcHw4kTJ7i36Nq1a1CzZk0usDDMh6FATGgPDw+HHj16cLGVmpqaJqSSk5Nh0aJF3Lv04cOHtL+jQFq8eDE4ODhwcXbu3DnubZK8XZ06deLdSEhI4GFF9HbhIQkqR0fHTwTWoUOHuChTPqQQZalSpcw3AahlIqBCgASWdU8JlpiaBB6/FjPKDV9u6EZXGiGMqjhccXvqbXZj5g29hVb2vNlZj2c9wG7DZZPyI4Elt5mlXX82jPdmvsW4Z8co88XYIcIbN27AvHnzoFevXuDj48PDdBi2U366EEUYhujQG1W/fn2oV6/eJ56qs2fPwqhRo+Dt27efhA5RlI0YMYKH+xITE7nAysiDpUlgoQcrOjqaJ9LTQQTkTIAElpyto3/fWMDT09DhUFej3PD1757ha8jj6MZ2ttgMnh882cGiB4ClMr2ElmspV9b+WgfIvv2ayRiSwDL8vDBFjd+0cGfftStoNIFl7CT3vXv3ck8R5llh2A09XSioMOyHye+PHj3in+EhCSw/Pz/uscL/9+3bx4UZJr+ry/UKCAiAQYMG8S0dUGBllIOlSWChWJPaxPYwTwzLYkJ+rly5TGFqaoMIaEWABJZWmCyzUGxKHBt3biJsubfdZOJALqS+Kt2erWm8Au7/dp+d7ndaL5GVr3I+1uTP5uCy1zRhVhJYcplFuvXDv5QzWzqkFDg7fowTGuPQxoulKcEd+5NekjvmQKFIQQ9RlSpVoEuXLjwsiAIre/bsaU8R4s8DBw6E3r17g42NDc+VOnjwIKDYwtBd4cKF1baDIUSsH0OG0j5Y6T1FqElgYftXrlzhCe/379+HGjVqwOTJk/mThnQQATkRIIElJ2sYuC/xHxJYlW21IDz2hdFu+AbussGrW990DavlVgPONDnN3lx7k2mhVbBRQVZzZyNw++OG0VmSwDL4NDBZhVdXV2L/NWaUecI3Gm0nbjSqYS8sFFfN9mneaNRkIKghIkAEgASW9U4C9jw2hci1sAAAIABJREFUHMptqmSUG70lYatTsBbb3Ox3iDoXJRxvfDzTWzqU7lla8JlXVeGx/5ZRmZLAsqTZ9Wlft070YWUK58A/GnWO8FflrP/0VTllepdRu/eV5dKknhMByyZAAsuy7Zde79lvd9bD6LPjjXqjtyR8s2pOY197dYOrA6+ykI0hmfJm+Q7xFQqOLQ/F/7yTqfO14UUCSxtKn5bp2jA/9G7uDst2P4M/L0VBcY/sMPF/xcC3WA6wFd/D/OZdCqzc/xwO/BPJP5vZrwSUKugIYa8SYdHOp/BPUAy0q52X17HqQDgcvRyleyfEMwa18WT9WnoYXWBlqnN0EhEgAiYlQALLpLhN19j75FjW+3h/OPn0FAksJexlcpdm28QtHRzC7dlh38OZEkkVJ1QUcvQpBb4n7mbq/IxmAQmsjAh9+jkKpjkDSoK7mz3M3fqEC6wZfYuDXwlnWLzrKTwRRdS47kUhj6sdjFz+AL6sngda1cgDy/c9hwGtPOHK/fcwa/MT+HW0F8QmpPIymT2qeLuwuQNLgmsO4+VhZbZvdB4RIAKmJUACy7S8Tdkay72SvklrAj78i8HCj1XGKO7MusOuTr6qs1CqsbQmi25bSKh77G6mQ46a+kYCS7fLZFLPolDV2xXss4kJ13885QJL9RA9S9C+Tj5YuCMMqvq4QvmSztB5ahCs+P5jYvSZm9HQo3EB+HnPMzh+9a1uHVAqLXrLmLgflrgBpnFDhJnuIJ1IBIiAyQiQwDIZapM2JBx9cpx1+7OXwRd/k47CyI25Orhyb1ZJKA5/ev/JUt6n6CS06m9pyIIr5xZanwo2KGcSWNobvmnl3DC0QyE4cf0tNK3iBr+IAkmdwBJfZQPVy7rCj2seQV3/XJ94sK4Fv4di7tnhdXQKjBc/1/fYOaUsK+HpiNWQ91hfmHQ+EbBgAiSwLNh46XSdrQvaCCPPjKUbvBb2bVuyFfutySoI3hUsnO1yViex1PRAM3a2qIPQ82KoTuel1y0SWFoYTSySw8EGlg0rDTHxqfD31SgYIgotdQILRdiIToXh0IVIWCGGBTGkOP2b4oDJ6JiDdSowGppUdoMLQe+48MLXrxy+GMnDhpk5xLCjMKA19x7rJNgz0xadQwSIgHwJkMCSr20y3bPk1GT2w7kfYeO/W0hg6UBxbeOVrEH+enC25Rn26vwrrRfHlgGt2B+OgjDi5lODiCwSWNoZbbC4qWejSrm5EMqfK5tagVXT1xXG9SgK10Uv1dT1jz+rGEXaypFe8Ox1opj0ngMehSdAZEwK1CmfC6asC4XAB7HadUapVOf6+diIrwphyJKuP53p0QlEwHoIkMCyHlumjeR98nvW8XA3uPLSdLuPWwvGGh7V2CZxS4e4q7HC0bpHtRZMHQI7shlx79nSOy+0FmaamJHA0m42Yf5UVW+XTwqnfGCw4dhL/iRg21p5oZf4VCB6qTA0GJ8kfFYxPjWI5dYcCocBrT3504NYXpM3TJueVfd1ZbPEJHtXJzsSWNoAozJEwEoJkMCyQsMmCyms5O8+IO7kTjf4TNp3WvVJrG/ZXnBtyDV2b+09rURTtyfdWb/74WxnaKRW5UlgZdI4ak77sprbJ6KoY9188G1bT8D8qmmi50qduCqS3wFmi08fhjyLh3nbwmDdOB+DeLAK5nVg2yaVhRzZjefBWn//NWwIjoDAyDhOo0IeJ+jtlR96lclnOKhUExEgAnoRIIGlFz5ZnszeJr2FEr+XJXGlp3mK5yzGk+Bd37iwg14HtRJNPV/3ZI3PP2DnX73Xqry6LpIHS3fDqQqs38Z4g39J/uLltCMuUUjbxgH/iE8WYu4VhgLvhMbx37uLTxLivln7z7/hoiuzh7ije2ZPTfe86ORUaH/sHpx6EaO2XH0PV9jbzBty2at3vuKrcvr16wc3b9785Pw2bdp88lJnbTsfGxsLK1eu5O8XdHNz4+8uXLhwIdSpUwcKFSrEXx59/Phx/qqdjh07wuDBgyF37tz8nYfKr8LRtj1N5aR2/f39YfXq1dC9e3fo0KFDWvFLly7B6dOn017Ro297dD4R0IYACSxtKFlWGXb11XVosqclCSwD2W2w/0BhavWJiqAFQezS2EsZCqdv4r5hJffeZGFxyRmWJYFlICPJrJqj88qzvDmzYa8Meh3WPxgEpzWIKwkBiqyA1r5qiaT3LsLMIFStD18SPWPGDBgwYAAXWvg+w7p168KHDx9gx44dEBwcDJMmTYKwsDCDCiyp3T59+sCECRMgPj6eC62iRYvyYZHAyox16Rx9CZDA0peg/M5nPweugMkXphv0xi6/YZq2RznsHNm2FhvBJ5sXHPU/yhJeJaQrngawAcxm9QXGFLo/SUYeLNPa1hitbRjnzXyLcw+awa5DDAv2Oa3dJqjr6pUSQ4afhwvTE1iCIMDhw4dhyZIl8PjxY/Dy8uIvZ65cuTLExcWlvew5T548MH78eGjQoAEXM/hCaE9PT1i3bh0kJSXB7t27oWvXrjB37lzuwcLyeERHR3NxNXLkSEhNTf1EYKl76bOLiwssWLAAOnfuDKVKlYKAgAAu2tauXQvu7u6wa9cuXm+nTp0gKCiIt4vCbvbs2dxLZmtry/tpZ2f3mcBK7yXTy5YtA2x7z549/AXSM2fOhHLlyvG2lM9r164df7k1tkUHEVBHgASWlc2LuJQ4Jr4eB7bf32WwG7uVIdJrOF8Wb87WNV0NoftDhdMdTmtMgrd3tWc93/QE23WXdLYDCSy9TCSLkyd8XZS1r5PXoAJLG++VNPh6ohfrlBovVnoC6969e1zATJs2jQuY7du3w/Xr17nAOHnyJNy5cweGDx8OERERMHXqVJgyZQo4OTnB9OnTuXDCEKEkelq1asU/x/Z69OgB5cuX55/jFhh4KIcIsb6JEydysVK6dGkubFAwYZ379+8HZ2dnaNGiBaxYsQKWLl0KW7Zs4fXNmTOHhx19fX3T2m3UqBHvz7Bhw3i/e/bsyT1oyh6sJ0+eaGwPPWtDhgzhfalduzbs3LmTjxvH++LFi7TzvL29uaDDcYwZM4aLODqIgCoBElhWNifExHbWcn97uPX6ts4Lu5WhMOpwVjX8mTXzbAznO55nz/96rtab5VzEmX0V1Akctl7VyRYksIxqOpNU3r1Rfjayc2GDCqxc6y/DOzEHS5sDc7De9q76WVF1OViYt4ReIRRAygeKEhRZs2bNgjNnzsCaNWtg6NCh3KOFwgoPZcGGQkhZ9GCY7ujRo1wkXb58GYoXL86FC+ZnPXz4MM2DderUKQgMDOSfoQCLjIzk4gq9T/gzetVGjBjBxR+2gd6y+vXrw/Lly2Hs2LFgb2+f1q6Hh0ea4AsJCYFVq1ZxT1poaGhaDtaRI0c0toceOBRxKM5cXV0/EYI4FhRUo0eP5v2UwpLokUNBSgcRIIFl5XNAYAJz/7UYpAgpOi3qVo7FKMOrXKAi39Ih5WYyO1LriFqR5ebnxr481Rqc/riutT1IYBnFXCattHb5nGxqr2KQy9lwWzXoIrByigIrWoPAUvY4KUPBRHHMkTpx4gT32ly7dg1q1qzJBRaG2zAUiAnt4eHh3CuFYgtDfVJ9ycnJsGjRIu7lQXGifGAO1sWLF7lIwhAeenykJPdDhw7xohjqwyMhIYGXQe8Tht/w5/79+/MQJCbjnz17lou0W7duwaBBg+Dly5dp7WI7Un+wD4sXLwYHBwcuCs+dO8e9TcqhRdX28Hfl5HtlTxv2E0Wg8iGFRjGESQcRIIFl3XNACIr8F2rvbJSp5GrnbE6wqfnvnFD7g13SSB1o8wfUKVgr7fd7b4OhxvZ64JW7DKxtsgLKuvnAw3eP4MfzU+DvsJPQ06cHfF9xKMy8PBf+CNlr3cTF0U2qNk4YWK6fInBUIAv6Jegz9u513Fm9PxpDrn03tRJZJLAsf8oULZCdbZrgg7vNa2VzbUZs7BDhjRs3eM5Ur169wMfHhyeiY7gOBZajI3/1D39KEENl6BVCL1K9evU+8Rih+Bk1ahSgVwq9XpijpRw+w/rxHMzLkoRMeh4s9EihKCtcuDA8ffoUevfuzUUTerKaNGkC1apV4+E/qd23b99+ErJEMYjeLwz3JSYmcoGVkQdLk8BCDxbmkWEiPR1EQBsCFCLUhpLllGGP3j2GSltr6HxTR7G0sO4cqOlZHc48OwftDnbmo0bR9XfHP+HCi0vw/ekxn5AYX+UH6O7dBaZfmg1jK4+CM8/P8TKH2u6BmOT30P1IL8shp2dPC7sUErd02Ah537mx/aX2fyaySnQpIfj/XEuRf29ghrYhgaWnMWRwuo0NCPtm+IFnHvtMfdlRNwRjJ7nv3buXh8AwzwrDX+gJQkGFYT8M0z169Ih/hocksPz8/LjHCv/ft28fF2aY/I6hPQzfNW3alHudMIyH+VwYfsOnDFNSUtIEVno5WHgeCiLM58JQXPv27blow3wxKdkdc7OkdtXlmGFyPHq6cCsJFFgZ5WBpElgo1qSxYns4HiyLDwLkypVLBrOOuiA3AiSw5GYR/frDbr25A/V2NclwEVdt5kynvyBHthzwNjEaxET5NIFVv1BdWFRvLqwP2gTLxKcTlY9l9RdCFffK3Ju1r/VO/tGRx8dgsP8gmHpxBux5sF+/0Vjg2QP9+goza01T3F16l/3z/T+fLK4+A3yE4lMrQuGDt9JddElgWaDh1XT5yqpK7L+cbp2vR00EtPFiaUpwxzrTS3JHUYRiAT01VapU4VssYFgQBRbuY4VP16GgwJ8HDhzIvUk2opJE0XTw4EFAsYUhNPQ24fH8+fO0fbDwCcXq1avz/CUsp7oPlqan+rAeLIshwvnz5/NQH4YKMb8KE88xLIn5Ut999x1vV934sAyOC0OGKLDwSO8pQk0CC8d95coV3u79+/ehRo0aMHnyZP6kIR1EQB0BEljWNS/Y+fAL0Gp/B51v6OIrYuC2KM42N1/HiUgerP7l+sC4KqPBRmEDrvau8DrhDRdaK26uBlUP1rnwf6B0rlLwMu4VfPPXQOsiq8No7G3t+Qal5R394HjVYyz2cWyaoPL/wV/I/Z03eB3/V6PIIoGlA2wZF/1neUVm/zEFS+frUdOwcKPRduJGo5r2wkJxtS+djUZljIu6RgSsjgAJLOsyKRO3Z4BvTw7L9A1d8kRJAmt6jck8DDjz8jz4PWgDjK40ArqU+QpGnhkLEfGv4dfGv0C5PL48B+vQoyPQoVRbOPE0ALp5deZP2mB/VEOL1oVc82iaFW0sbumwBp4dfSoEtA5I29KhyvQqgtC9OFT++65akUUCyzpmyKklFZizIzd7pq9HTSQwXLhe9VU5ZfKr3fvKOmjSKIiA5REggWV5Nkuvx3pvMqoqsFQbQ3E1s9ZU+PX27zDv6qK0jzFXa7+YDB8a85gnvd+Lug+vEiKgRdGmKPh4DldWPX6pv5h9WaQ5XOp2kYUdDOOiqu76+iysdl6h2Yn7n+2lRQLLOmbKodl+zN3N3igCyzoI0SiIgHUTIIFlXfZlmHC+6PqyTH9j1kZgTasxCRZeWwJr7nwMJ+KBTw1+7d2Niy4MKe4M3g2P3oXC5Oo/wk8XZ8GO4D+si7SOo/HPV55twfDrXcYOVz3MRVbj3U3YVW8nocu5h5+ILBJYOsKVafHdP/ky8WlCElgytQ91iwgYmwAJLGMTNmH9yanJbOz5iZiQbjCBhU8WNi7SEIYEfA9nn5+Hn0Rx1bBwA+j71yC4L27XgEfJnCUAdze/I24RMebsj3C8w2HyYGmwuyg+hSH+3ypuj7/Fbi28ZdPi+JfscG6F8O31sDSRRQLLhBeNEZvaOtGHlSmcgwSWERlT1URAzgRIYMnZOjr27U3CG/bDuR9h34ODBhNYuH3DrFrToHbBmpDNJhv3SqGXCj1U0oHJ7ph7haFAfNH0j1XHwLflB4CdjS1suruNiy46/p+Au1MBtr3FJvCIK8D2Fd9n0/ZCO7bEJpHNCfy4IzwJLOuYLevGejG/Es4ksKzDnDQKIqAzARJYOiOT7wnRSdGsz/GBcOrZmUwLLPmOzvp6Jj4IwFY0XAp3V95lns0KKr5/+pqtux9hQwLLOmy9amQZVtnLhQSWdZiTRkEEdCZAAktnZPI9ITYllrXe/xUEvtZux3D5jiTr9Ex80pJtb74JvnApD87MmbW/FArV3V0VrV1ywsCFwSSULXgq/PRNMfZltTwksCzYhtR1IqAPARJY+tCT2blvE98Kjfe0xDCewXaPltkQrbY7DQvXZxubrQVFqoKtfxgD1bI5KUhgWba5R3cpzLo2zE8Cy7LNSL0nApkmQAIr0+jkd2JsShwTNxmFm69vkedDfubRqkdL6y5gXbw7sX9Dk1n/+Z9v4aBVJVRIFgQGtyvI+rRwJ4ElC2tQJ4iA6QmQwDI9c6O1GJMcw7r+2RP3nCKBZTTKxqm4Uv6KwryaE+GLfBUULOkDE8AGqo+8R55I4+A2Sa0ksEyCmRohArIlQAJLtqbRvWOY5P6NuH1CwNPTJLB0x2eWM8Q9xYQ+pdsrXOwcxD2yVjGIe8FSCg+zSXkVDrvferOlu5+RyDKLZfRvlEKE+jOkGoiAJRMggWXJ1lPpe2RiFBt2aiT8GXqMBJaM7VrLo4Ywu8aP4Je3nIK9PA+Km/MBnn20mdDpCYuYNwmS7t+EQpvPQ7Xv75EtZWzL9LpGSe4WajjqNhEwEAESWAYCKYdqxBcxs3HnJsKeB/tpUZaDQVT6MKf2DKFniRYKR3E/Mbi9UPRYrQFIivp/WxVsIqTW2Kx43MqH/y3fxOXsZv4Gwvdrnn32Oh0ZDo+6pEKAtmmgKUEEsjYBElhWZH9Mch97bgJsvbeDBJZM7NqkcCNharUfoGyesgr29Cgobi8BCD+p1j6swz3h9a+/KN4f2vrxc7tsrOSpcKj87Q2yp0zsqUs3aKNRXWhRWSJgfQRIYFmXTdnos+PgtzsbaEE2s10X15sndC3WVOEAAihuLfjorUp5r9kuucoKQquLitDGxT4p49Z/vPCi9jfQcwFtvWFmk+rcPL0qR2dkdAIRsCoCJLCsypzAJl2YDr8EriCBZQa7ti7+pTCx8vdQJo+Pgj3e/9Fb9fKsVrZgba8Lkdv/ULzbseqz8iVOPmPtpz9gz94kU8K7Geya2SbpZc+ZJUfnEQHrIEACyzrsKI2Czb4yH98VqNWibl1DN99ofmmwWOhctKHC7kOCKKowt+pXgNQk7W2QzUWAXm8VD2vnV3uOS8tujPWZwVpOe0gCy3xm1rnlw3P8WIHc9nie9nNB51boBCJABORKgASWXC2TuX6xxdd/hp8uzaIbeub4aX3WV6U7CJMrDobCbqK36uEuUVgtAojI3P5jrMUpIfrUDUXUyuka7VZkz002fm8SOxUYTSJLayuZt+CpJRWYsyN/PoGuR/OaglonAmYhQALLLNiN1qiwNmgd/HDmR1qEjYDYRmEjrG78C7QrVEdhm/zu4/YK98TcKibot4D2+8AeNSgELCVZYz05qjZgLhNWQ/2Jj/VrywhcqEr1BP5ZXpHZ23Fzkc1okhCBLEiABJZ1GZ3denMb6u1qSjd0A9r1f97dhbEVBkLB3KUVLGTrR2/Vm+uGYdxsn/Du2hvFmwVjMqyv4G8n2Nq7+dj6Yy9JQBvQvsaq6sqqSkzx0aoZ2tZYfaB6iQARMB8BEljmY2+MlllU4lsoua4s3dD1pOsq5kX93HARtCxYS2GTECF6q+YB3P/d4FxZ7wT2pJ0/pEa/ybBu+xI+zH3ln1BjdEiGZfUcPp2uJwE7W4Ww5ydf8MzrQGJYT5Z0OhGwVAIksCzVchr6zYCxfKsLQ6qQSotwJmzbv1wfYVT5flDAtYgC7v0OEPQzQNQd47Csv06IfZpL8WpSX63rLzBrPfvLrgabuekJLdyZsK+pTinmnp1tHO8DObLbaG1bU/WN2iECRMA0BEhgmYazyVqJEzcbrf9HM3gQ/ZBu7FpSL+CYX1jSYAE0da+iUMSGiftWiblVIZuNzk/oEc2e9WkMKc8ead2WTU43VmzfbagyLEjrc7TEQMUMSKB2+Zxsaq9ikMv5YxIWHUSACGQ9AiSwrMzmYoiQfXtyKBx/coJu7BnYdmiFb4Wh5XpBvhzuCr4R6L+/AETfNw236vOF+LgKihejuujcXp5hM9iDcp2EQT8/oVfoyPT67d4oPxvZuTD2Tmf7ynRI1C0iQAR0JEACS0dgFlCcv49w9e3f6MauxljFXYsJ8+vOgoYFKingXchHb9VD079aSOgWycKHd4Kke4GZslPJc69ZzWE3WXKKQKFCGV6UE74uytrXyUsCS4a2oS4RAVMRIIFlKtKma4etD9oE35/J+Kk003XJ/C2NrjRCGOTTXZHHMc/HjUAxtypG+9CcQUfgP0ZIytlN8eybRpkSV9iX3F8PE95/ORg6zqZcLIPaxkCVbRjvzXyLOZHAMhBPqoYIWCIBEliWaLX0+8yuvroOTfa0zPTibS1Iyrr5CIvqTGNV81e0gTeBH7dXCN1jdi6pnZ6zV5MHQ8K1M3r1pdiRB6zfylfsdmgcebFkNmmPzS/P8rhmI4ElM7tQd4iAKQmQwDIlbdO0xV7GvQSfjV/otXibpqvGaWVC1THCAK9OCld7l4/eqjvLAOKeyYNH6V5CSokJirBu1fXuj1ODNizbiCXQbOIDvesyjiWybq1XV1fKuoOnkRMBIsAJkMCyvonAxK0awG2lZ5ZadCvlryjMrzkJvsjvr2ARl8V9qxYAhB2SHQOh0xMWMW8SxJ02TN8Kb73A5px2YAf+eUNeLJlcy4XyObAtE8uCE23RIBOLUDeIgHkIkMAyD3ejthqd9E5otqc1BEeHWP2i+1ONyULv0u0ULnYO4lOAKxnc+VkBCa9kJ6y4wQs2E1Krb1A8bm24jWCz+1VleeZug9pjaVsOo15UOlRe3deVzepbHFydaIsGHbBRUSJgdQRIYFmdSQGSUpPYhH+mwG93NshTaOjJvI5nLWFm9XHgl9dPwV6e/eitenZM9mNlHe4Jr3/9RfH+0FaD9tVj2T62601p9vPe51YvqPWcOiY5vXP9fGzEV4XAPhttMmoS4NQIEZApARJYMjWMnt1iJ5+ego6Huhl0IdezT3qfPqf2DKFniS8Vjjbi9k+YsI57VyVFWcYYc/kKQssLitAmxQzeXzvPoqzQhjNQbaSJ9vDS25LWXUG/lh7CoDaeOEgSvNZtahodEUiXAAks65wgLCY5Bor+5mXwxdzUuJoUbiRMq/YD+OQpq2BPj4pPAi4GCA+wuHGxtteFyO1/KN7tWGWUvuebtJJdzN+E/fjrI1rUTT1JVdrbOdWXlfDIjn81iq3NPDxqnggQAS0JkMDSEpSlFYtNiWV1dzWB0HePLfImv6T+fKFrsaYKe5YqhgDFzUDvid6qlFiLHAtkyylAz0jFwzr5jdZ/RTYHVuLkU6j8XeY2LrW0+S3X/traKNiFFRVBDA4azdZyHTv1iwgQgU8JkMCy0hkRK76TcPz5SbD57jaLudG3LdFKmFB5BJR281awx/s/eqtenrOY/muaSqzFKSH61A1F1MrpRh2L24DxQnjNb6DXwlDyYpnpuq7q48rmDCgBrjlsjWprMw2PmiUCREAHAiSwdIBlYUXZwUeHoeexfrK/0S9vuEToVKSBwi418f+9ValJsu+31vOhXyp7WF/MyfmQYvQxlQh4zlpPDWEvo5JJZGltIMMVFHOvmJiDReFBwyGlmoiAxRIggWWxpsuw4ywqMQpKrvM1+qKeYU/UFOhcuqMwseJ3UNhNzK16uOOjtyrikiz7mpnxpZ3TbJ/w7tobxZsFpnl1kUurHkzoNY21+olysfSyWyZP3jrRh5UpnIMEVib50WlEwJoIkMCyJmuqjCX+Qzyruq0OPI8Nl4VwsVPYCSsbL4N2heoqbJPfftxeAXdaByaL/hljKrDeCexJu/KQGh1psjEW3R/EftgRy87efkdeLGMYNZ06xR3c2X8fm8zeJh4iNUcEiICWBEhgaQnKEovFiXlY4kufYVewed+/9z/v7sK4LwaBZ65SChayVfRWLQR4c8P6F6D664TYp7kUryb1NelYc1RvxFzGrYD6k56YtF1LvEYM2Wf/Us5s6ZBS4OxI+VeG5Ep1EQFLJUACy1Itp12/hZ0hu2Hg30NM7slwzeYi/NJwMXxZsKbCJiFC9FbNBbi/Lkst+EKPd+xZ74aQ8jzU5OMu+PtJtvpOHrbpr1cmt712U9P6SvX90oN925bvf2Vye1sfTRoREbB8AiSwLN+G6Y2AvRP3wypmwv2wBvj1FUb6fQMFXIsoWPAm0VslbggadSfrLTjV5wvxcRUUL0Z1McvY7Uv5MvdfDkKNH+hF0Ka6xDeO92ZlizmRwDIVcGqHCMicAAksmRtI3+5FJb5lXx/tAxdeGC+B3CNHAWFR/fnQ1KOKQvH+CShuiblVIZvNIiz05WWo84VukSx8eCdIume+fakKzNrAjttWZ7M2PyEvlqEMm049l1ZWYrYfSWfpuW8C1NQEEbAIAiSwLMJMenWS7Qz+AwaeGGrwm/7QCt8Kw8r1hrw5xA00764FCPoZ4F2wwdvRa/TmONl/jJCUs5vi2TeNzMrCNldeVnTvTagyLMis/TCHCUzd5v+1dx/gUVVpGID/m94rofdIUUBgacEVBQQBlSKCCoiAYKEoKC2uFBFUQGAVlWaDXUABXWwooCi9iAF0FUEMhCQkJBBCep3775kJuAJBZyYzk3PPfPM8PKjce+ec9z/kfp45c27TOgH6gjHRVD3CB2HW1fh4PwhIKoCAJWlhHNgsLigtpJpvNXDITbZBSH19we1zqUu11hpdPCFmq+YTxa93yLUd2OdKvZRp4BlOmzGWCuJ2VrpL5ISX+ETT/vroNxPFAxzxcpbAs0Pq8n23RWH2ylnAuC4EDCiAgGXAotn66ycWAAAfiklEQVTa5NziXH546yj6NmmH3Tf8yW2f1h9vOliL9I8gOrq8bLYqx/WLt23tu8uPbzRML2n4nJY4KMZua0e3OXrPeY4Ze4hLTXj4sKNtL19v9+ut2a9s8kqaujurr7guBCBgnQAClnVORj+KP47/jEZsfcymH/7NI5rpCzs9z+2qtvYQ2yqI2SqxYD1ho03XMDqcre3XB57m9PnTKW/H59I4hQ+doGf3fIIGzE3Ex1e2FtSK42OahfA88XicQD9sz2AFFw6BgNsIIGC5R6m5lEspalkdq2760zpM1R9tPEAL8QkSs1ViI1DzbFVeslXnugfndXpZq4duilmlJfS+STqrBpvjefgbqXz0dD5CloMH6fwnGnLX1uGYvXKwKy4HAaMLIGAZvYJWtj+7OJtHf/MUfXFqS7k3/3ZV2+jzbplGrau21DjtgJitEpuBJsozC2NlNyv1MO5/TD+34g0t5/O10gWsoK592Wv8q9xj2gkELAePEuze7mBQXA4CigggYClSSCu6wZsTttKgL4ddcfN/oeMMfUSjflqQl4+YrVrG9NNijQrSpQsIVvSvcg8Ja6brd+/TTnWvL61dnbX7+OUdvvzZ3vMIWQ4aLT3aR/C0h+qRv6+HtHV3UFdxGQhAwEYBBCwbwYx+ePjSGtSp5t/1Fzs+Sy2qtNA4dafYZf0VouStuEFUoLjc95Ce8cGHWta6ZdI6+rWM4YiX1lCn2Hhp21iBElTKqW9NasKtG4mP0rG4vVL88aYQkFkAAUvm6ji4beLZhLp3aT75mB+ufHRJ2WxVUSZuthV19g7V6eEMLb6T2A9M8leNNz7hdWk38Jsfn8EsVgVrJRa189cLW5K3lyZ93SvYVZwOAQjYIYCAZQeagU9hyjrBtK4xbq4OLCL32q5f3H5Yu7B0tvQ3Wu+a9bnWqh3U4Znj0rfVgSVyyqUGdo7icffWwrcHnaKLi0LA+AIIWMavoW09KM5i+ux2oowfcIO1Te76R48ycXxn8ZDf0hJDmFaduYz3RnTj594+iaBdgTEgPh7UL308CMcKOOJUCKgqgIClamWv3y+mkx8RfT3AEGFA+vL0+FjPijuvnV8wxTCemq8/N/wqgdqORci2d3w1axDISyY0wuyVvYA4DwJuIICA5QZFvqaLpiKm1TUI668qXnweXsCn+91MposZhglY5l5HPv6cnhwzjIYvSsDsix3D4I3xjTjmphDzmYaqux1dxSkQgICdAghYdsIZ+jRToW5Z4H5gKm4OFSlk5/f03KQwLW36SEM6Ntx+hu+ZcYLTMosRsmwYBw2q+/F7sU0pyB87t9vAhkMh4HYCCFhuV3JLh5n0YqK3fQ0ZDGQpmT4ki5OHd6WSM8Z8JmNIn4e4dOhM7v3CKQQsGwbVgtHR3LlVGGavbDDDoRBwRwEELHesurnPJTlM+54hOvY2QpY9YyDmFT0/r5WWOvEBQ/vV+/QoP7M2h/f+nIWQZcU4qBbuwx/OaoaNRa2wwiEQcHcBBCz3HQFM+alEq2saOiBUVvn0wRmc8uQAKjpu7IXiAR27cdDUN6nL9NMYB1YMptmP1OdeHSIxe2WFFQ6BgLsLIGC58wgousC0bbDYxb385xO6M82f9r3lFL0odJCW/MgdSoSS2iu385tHwnnttjTMYv1J4YP9PXnLgpbkg41F8aMBAhCwQgABywokhQ9hOneQaGN7JYKCq+pkGpjCaTNGU0HcLiXcfBu14KqLP6FbpvymRH+cNQ4mP1CH+3WKYl9vDUHUWci4LgQUEkDAUqiYdnWl6KJOn3cTG4/G4aZhDWCjYXpJw+e0xEExSoWRanP/zV9yO563NhHjoJxx4Omh8f4lfyPxUByl6m7NkMcxEICAfQIIWPa5qXQWU+bPRBua48ZhRVX1gac5fd40ytu5SSkvz/AorvufI9T+qZ+V6pcVJbXqkIfvrG56vE9NErNXnladgIMgAAG3F0DAcvshIACKLzLtfJTo5Ie4uf7ZeKjVQzfFrNISet+kpFOVp+fy8cb99DFLEhEi/jAOwoO8+PO5LUS48lCy7vgRCAEIOEcAAcs5rka7Kotd3YlWReAG8ieV4/7H9XPLF2s5m95X1il6bwa3fSKOxU5p+Kjw0lhYMbEx/61xsPnflK270X5gob0QMIIAApYRquSKNpoKmQ7PZjr0kvNurN7iJnXnf8p6s6l72e9hNxHd/hZRVHsiDzFxYt464uB0ouPvlv3ZHWuJIloQZZ0g2vc0UdKXRE3FbFurWKLvxXG/iT93xSusma7fvU871b2+0jfZ8Ief1rPvfJwGzMNaLPOwuq1lGL8woj52bXfF3zG8BwQUE0DAUqygFe7OCiflB3NY6rSEqMZtRGe+EQFLLKw3v7qKgFQtRoSniUQXj5cd41+daEsfokYPETUeLgLXP4jazCw7b9fjRL13iI81s8qOcdGL+x7WMz5Yr2WtW+4kIBd1xIq3abDlJA99LYWPJ+U7L2xb0Q4ZDtm1uDX7+1oYlK+7DN5oAwRUEkDAUqmaFe2LqUCnE+Ljr51OeLbefYeJvALFA6YviF3kc/8fsK5uc9sXiG58jGjvBKJaIoRV6ygW4DcjuvvrsiNPf0p0s9iB/oCYwYr/oKI9tu5871CdHs7Q4jtVdYubbFC3e9lr3ELuMf03tw5YTw+ozQM7V2UfbMtg3d8THAUBCFwhgICFAXGlQGke03ox25Sb6NgwUb2T2AriiPiIcGPZ+12ewbra/9alRLXFx4fbBhHV633lDFbKdvGxYVOivBTx5w+4rHLca4ee9W0cZSyb4zaBo877B3jONk/+4sAFt+nzHwdUrSq+/P6MmyjAFwvbXfYXDW8EAcUEELAUK6gDusN0Zps5ADk2YF1u2OWZqPICVvSDRDELiH5dJT4WfK5sDVbX1USRLcvWYCWIcBYtglXSFhG8hokPbUQTf/1X2ceGznyNMnF855pEpSXOMXFm2+28tl/Ljhzx0mrqFBvvNn3+I9WaaTdykzoB5v/klv23c9jgNAhA4A8CCFgYDtcK5KfqtLU/Ufp+x89eXC9g1elFdKtYf5W6k2i7CE9Xv8wL5O8RwS87vmzR+wWxd1fB2bJZrm/F8Wd3OaeSPT/Rsw6ma+cXTnW7G23NZV/ymqQ6vOzTFMePA+dUyyFX7dE+gqcOqkshAZ5uV3OHAOIiEICARQABCwOhPAEmUwHROwGOv8GUF7CajBTfCpwqZql+LftosCTn2ja1elZ8e/ARojixRqvN8+Lbg2vKZrXav0z0nfizE/92SiV5eAGf7nczmS5mON7CKS123EW9azfkWu9+Qx0m/upWfT+wtA17lkVKt+q340YOrgQBCCBgYQxcX8CUr1PyNk18U8+xN5mrA9aNTxC1myNmrraLmasR5Yer0MZE3daJNVw/EO15kqjfPtfMYHVZqeeeDtHSZoxyrIGBxl3Vmct5d/gdPP2dk24xi7VwTLTevmkIiW8OukV/DTQU0VQIGE4AM1iGK5kLG1ycxZbQk7DRcQHj6oDVd4/4puAtV3bKPIO1e+z/Z6XM3yw0r70yfxSYvp+o7WyiFuJbhh5eRMfeEaFrnFNQ9CFZnDy8K5WcOeW4/julpc67qOYfyA22xFO7sT8qb/BAl6r6o/fU0MKCvJTvq/NGDK4MAQhcFkDAwlj4CwFmesubiE3uddPpuFDPz22hpU580L36Xc5oiBg9nZPaDeVH/pmg7KxOnShfXj3tRgr0w7or/EiEAAQcI4CA5RhHla/ClCoWkH92m1sFDX1wBqc8OYCKjv/gVv2+3kBuuCOVez33C5/PKlUyZG1/tRUH+VsewYh6q/zTDH2DgAsFELBciG3YtyrJYfp+GtN/Fyt5c72mLq1i9aLg+7XkkU7aqsKAAyGk38NcMng695l9Srkx8PpTjbh1oyD288G6KwMOTTQZAtIKIGBJWxrJGlaaz/R+Q7E1Qpry/4dvGpjCaTNGU0HcLuX7assoq/fZLzxhdRbvP5qtTMga0q2aPqJXday7smUg4FgIQMAqAQQsq5hwkBBguvgLiV3e1Q4dTUboJfVitcTBHdXupx1DOuCWOzlo8mLqMsPBu/zb0RZHnNKguh+/F9sUD3J2BCauAQEIXCOAgIVBYb2AqdBEP70ungM4xbJYRcWXPvA0p8+bRnk7NyFglVPg2iu385tHwnnttjTDz2LhQc4q/g1GnyAgjwACljy1MEZLii6Urcf6eanhb7DXgNfuqZs6rNQSeis+S1eBkebbpCVXXfwJ3TLJ2JuPLnm6EZv3uxIvBOkKjAecCgEIXF8AAQujw3YBc8jaLB5Rk7ZXqZsT9z+un1u+WMvZ9L5S/bK9wH9+RvV5q3lTaVue/0GiIUP2mL419QGdq5ofhWPI9ju6nrgeBCDgHAEELOe4qn9VUxHTmlpEhYo8Qiaiha732q2d6t4A4eovRq9nZDWuuyGO2o8/ajirh7pX04f3xKJ29X9AoYcQqHwBBKzKr4FRW8BUmkf0bpDhbrLlgXPfw3rGB+u1rHXLleiPswdVlYnz+JeGffRxy5IMsx7vrg6R+uQH62jBeIizs4cHrg8BCJjXH7B4QQICdgowZf5MtKG5sUOJT7hOQ9O1+E7VjN0PO4to72nRezOo7eNx9p7u0vNa3hDEi8ZEU2ggHoPjUni8GQTcWAABy42L75CuO+uh0A5pnHUX4V479Kxv4yhj2RysybGOzHJU+PBn9PPdx9LgufFSu+ExODYUFYdCAAIOE0DAchilG1+o6CJT/PtMu8dIfaO9boVGmTj+9hpEplLMYNk4jBtsPcVD/pnMJ5ILpKy9eLYgb1vUkrw8NdTWxtricAhAoGICCFgV88PZlwVyEk30y1KiI3MNsybH0vSen+hZB9O18wun4gZsx2gO6n4fe455hXvO+E3KgHVgaRu+9F1B1NeO+uIUCEDAfgEELPvtcObVAoXnxfMKFzEdflnKm215BePhhZzQtznpWRdwA7ZzRNdd9x3P2uLBmw9ekKru2xa14tBAPMDZzrLiNAhAoIICCFgVBMTpVwkUpDMdW850cIZUN9ty69RlpZ57OkRLmzEK4aoCA9m/9d85fPYq6vTsSWkc1z/fTG9Yw8/cHmnaVAFinAoBCBhQAAHLgEWTvsn5aUwn/mV+pI7UNzd9SBYnD+tCJSkJUrdT+nqLBtZcvpn/nVCbV3yeUqnB2rzmavP8m8nf19IM1NUIgwdthICiAghYiha20rtlKtQpfr1G24fJeZPruFDPz22hpU58UM72VXoBbWuAd90buOZbX1HMpBOV5tmotj+vjL2RfL0tTai0dtgmh6MhAAFVBRCwVK2sDP0yh6yETzXa9oB0Nzt98AVOGdefin79Ubq2yVA6e9pQddZbvDOkM89895TLZ7FubxXGsYPqUlRYWbrCCwIQgEBlCyBgVXYFVH9/U4FOSVs12tpPnhtfq1i9KPh+LXlkN3napMA40PyDuMHmE9Ru3H9d6jqkWzUedEdVqh7h49L3VaBk6AIEIOBEAQQsJ+Li0pcEzJuRpu4i+qKny2c2yquBaWAKp01/ggoO7cYN2cGDNGLMTE5sO0Qf+c8El2zXIR59w+2aBFPDmv6opYNrictBAAIVE0DAqpgfzrZeQCdTgUYbbibK/q3yboZNRugl9WK1xMEdK68N1psZ8sjonWe5+9SjnJlb6tRA/cb4Rlwl1JtvqOXv1PcxZBHQaAhAoNIFELAqvQRu1QCmkhyifc+IrRzerpSbon5/Iqe//A/K2/UFApaThl5Iv2FcPGga953jvLVYn7zYXDxDVeNaVXwqZRw5iQ6XhQAEFBJAwFKomIbpSlEm06mNRDtHujbk1O6pmzqs1BJ63+Ta9zVMYRzX0PqfH+NxqzL54LEchwagiGAv3jT3Ziou1VlsyeDQazuu97gSBCAAAfP/AooXICDgcgHz4vdssTHlhuYuCzvc/7h+btlrWs4XH7jsPV3uKskbBt7akwOeeZW6zkx0mHXzhoG8ZEJjCsAeV5JUGc2AAAT+TAABC+OjMgVEuNeJPmpDlHHEYTficjsU0ULXe+3WTnVv4Nz3sVJTCwiiGi+vshydMv6+38+q+frH5N+m0+//XnzqOCUNuYW86zeh6rNWkE/0TVSSFE/nX3uO8vdvo5A+Qyl86ATKWPES5X71kZXv7prDaq/ayYvjQnjdt+kVnmnq2SHSNHFgbY/wYC8p6ucaQbwLBCBgZAEELCNXT422MxVnEe2fpIt1WU775hn3PaxnvL9Oy1q/otJv0OawVHXyK+TX6hYqiNtJKU/1t1TSHLrqvL2VCo7sp3Pzn7miuhGPxlLwXYMpY9lsihg5hQq+32U5ptaSz0jPzabUKUOkGw2+TVtx1Ksb6e+TK7T5KC8cHU0to4M4LNirwkFNOiQ0CAIQUFYAAUvZ0hqsY8VZJso97UGb7yHKTXJsCPIJ12louhbfqZpjr2sncZ2V20nzDyA9O5P0grzfA5Z/u84UNWUBZX+8ii6uef2Kq0c9+xr5NW9nmc2qufg/lj/L27WZwgaNoYwlsyj3a7GmTcJX9flr+dOi1rxwfZLN4ejujpE8a3h9KizW2c/Hw+bzJeRAkyAAATcSQMByo2IboKviW4a5RD8uYIqb5bAbKt+1U8/adpAylr/osGtWxNKvZQwVnfiJaswVz2sUr8szWKH3jaKIUVOJRJbwCAwhU+Y5S9C6+MFSumYG69Ae8qnXiErPn6W06SMr0hynnutZpQbXXf8dtR//i9Xh1ryQ/eXHGlL9an4UGYqd2Z1aIFwcAhBwmgACltNocWG7BUyFTAVpZJnNuvCT1Tfm677fKBPH316DyFRa8WvZ3alrT7w8E3U5YEWOe4FC7h5kWU+VvfE9Ch8+kYJ73k/nXplEpRnpVO35ZeR7Q3PLGqzcHZsouNu9lH/gG/HR4YPi80WNcr5Yd81Hiw5srt2XqjJpPh9t0Ft/clnSX34EPPTOajzyrhrk6aGxeGCzFIHY7o7jRAhAwK0FELDcuvxSd17MZmUT/fK2WJ810f5g1PNTPeu7s9r5RbH2X8NJTFcHrKvfxhyuqjw1hy5ueIsy33vl9z82r9Wq9fpGKklOsCx6Lz51jEwZaSS+uUdps8dQ4Q/7ndRiOy+raRy95zy1fTzuujWIruXPL49qSOYvNYt/lq5WdvYcp0EAAm4sgIDlxsU3RNfND4wuzddoSx+is3tsvvHy8EJO6Nuc9KwLNp/rbB9rAlbk2Ocpc+UiyvpIBM1Lr/CHJ1DwPUMo891XxIL3qZSzdYOY1TpJkaOnU8bS2ZSzeb2zm27z9SNGTNLT7xhNQ+bFXzMrNf6+2tyjXQQF+ntgbyubZXECBCAgqwAClqyVQbv+KFD2TcPj7+kUN9ODirOtC0tdVuq5p0O0tBmjrDvexeZXB6yoyQsoIOYOSn/pKfHtwl0UOW4WBXToSmenj6KShOOW1nnXiabqs9+hot9+onOLYqn2ii3yz2Bdcm3wVQIPWpDI8SmFlpDVrmkwz3ssmrLzS7l2VNnmVnhBAAIQUEUAAUuVSrpHP3TSizT6eYl43M5E0WP+0+CkD8ni5GFdqCQlwRABy7x9Q9T4OeT/t1uJvLzFR4An6YKYpcrdsuH36poXuwfdca/4KHAsFf38vVj8/iyFPfCEON6Lsj9bTecXikXykr6C7hzAHqPnc68Zv3m8OLIBtxEPaRbPEjS3Vsr6SMqIZkEAAgYRQMAySKHQzD8ImD829PTT6PAcpoPTy5/56LhQz89toaVOfBA3b4kGT90PD+leNepxUYmuYesFiQqDpkAAAg4XQMByOCku6DIB87cNNfHFtO+nMR2Zf0XQ0gdf4JRx/ano1x8RsFxWkOu/UdjgcXrEI5M11nX2CAox1wR1kaAuaAIEIOA8AQQs59niyq4REOuzxLcNzbfrvU+LdVrvatQqVi8Kvl9LHtkNN3HX1OC67xI+dLwePnKKqINGmo+v+TjUpJJrgreHAARcI4CA5RpnvIvzBcS2DjlEpQWkmzz5bOwjWsGh3biZO9+93HcQe3jp4SMmaWLfBQSrSqoB3hYCEKhcAQSsyvXHuztewGTKzmTNy9sze/1yzlzzuqbn5SBoOd653CtGjpmhhw0ap7GpFMHKReZ4GwhAQE4BBCw564JWVVyAuaiQNLEZeN7erZS56lUqOnYYQavirtdcwTOyOof0eUiPGBXrYd5R/tIL1k6wxiUhAAHjCCBgGadWaKn9AqznZInHzaSJTTsXUu7WD3Hzt9/y9zODut3LIf1Hkt+NrUjz9WfxB1i87gBXXAICEFBDAAFLjTqiF9YJsF6QR6XpZ7jo2A9azudrzBt6ImxZZ2c5yrdpKw7pN9zyzETxUSx5hkeZ/zMMbTDEoRCAgHsIIGC5R53RyysFdHMoEBtliY8QPSl35ybKEZt0ImyVP0zEtgoc2n8kh9w3UvPwDyCPoNDLByJY4W8WBCAAgesIIGBhaLi7gPmjLULYunIYeIZFcsCtPTlUhCrfG5oReXohVLn73xT0HwIQsEkAAcsmLhysuMDvYYvzcrgkNVHLFwvkCw7tocKfDio/W+PfrjMH3tqDAm+7mzwjokjz9kGoUnzAo3sQgIDzBBCwnGeLKxtbwPIxIhcVERflk0dwmPgW4hHK3/cVFRzea/klNtwydOjyuaEZB3ToQoG39iK/ljGaKfM8e4ZXQagy9rhF6yEAAUkEELAkKQSaIb2AZXbLvPWDeaG8Z2g4FSf8Svl7tlL+we1cmpqkiYczSxu4vGrWYx/xMGn/mzuI3xuzf/suHsy6eNKQF/arkn7ooYEQgIARBRCwjFg1tFkWgbLQlZ8rkormofkHaqaMNC4+fYKK449SSVI8lSTGU3HySSpNOe2S8OVdr7E5QJFPw6bk17wd+dRrRF7V6xCXFhOJBf1iA1ZLk82zc5d+yWKJdkAAAhBQSgABS6lyojMSCFhCl/lVei7FvD+UmCXyJI/AEDJdSKeCnw6yh7evVnoulVjMhOmF+eL3fDErlit+mf9Z/LdLv5tyLrJncJgmvsUnvrknfgWHiuuEklfVmuRZpTpZvtHnHyi2SqgiFunnsQhVHrrYxV48UJnEIvWrKVwS8CTwRxMgAAEISCGAgCVFGdAINxC4HLwuzx5d0WWx/olYN1l2nrfMNIlQxiXFLBaaWx6UbA5Yf/EyX1ecjBc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MAApYMVUAbIAABCEAAAhBQSgABS6lyojMQgAAEIAABCMgggIAlQxXQBghAAAIQgAAElBJAwFKqnOgMBCAAAQhAAAIyCCBgyVAFtAECEIAABCAAAaUEELCUKic6AwEIQAACEICADAIIWDJUAW2AAAQgAAEIQEApAQQspcqJzkAAAhCAAAQgIIPA/wDze3osjCjU5g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TextBox 44"/>
          <p:cNvSpPr txBox="1"/>
          <p:nvPr/>
        </p:nvSpPr>
        <p:spPr>
          <a:xfrm>
            <a:off x="12000729" y="28044069"/>
            <a:ext cx="7536414" cy="1938992"/>
          </a:xfrm>
          <a:prstGeom prst="rect">
            <a:avLst/>
          </a:prstGeom>
          <a:noFill/>
        </p:spPr>
        <p:txBody>
          <a:bodyPr wrap="square" rtlCol="0">
            <a:spAutoFit/>
          </a:bodyPr>
          <a:lstStyle/>
          <a:p>
            <a:r>
              <a:rPr lang="en-US" sz="3000" b="1" i="1" dirty="0" smtClean="0"/>
              <a:t>Figure </a:t>
            </a:r>
            <a:r>
              <a:rPr lang="en-US" sz="3000" b="1" i="1" dirty="0" smtClean="0"/>
              <a:t>3: </a:t>
            </a:r>
            <a:r>
              <a:rPr lang="en-US" sz="3000" dirty="0" smtClean="0"/>
              <a:t>Category of music in which participants felt the lowest level of </a:t>
            </a:r>
            <a:r>
              <a:rPr lang="en-US" sz="3000" dirty="0" smtClean="0"/>
              <a:t>self-assessed fatigue. Most had the least fatigue with fast music playing.</a:t>
            </a:r>
            <a:endParaRPr lang="en-US" sz="3000" i="1" dirty="0"/>
          </a:p>
        </p:txBody>
      </p:sp>
      <p:sp>
        <p:nvSpPr>
          <p:cNvPr id="23" name="AutoShape 4" descr="Violin with Bow PNG Clipar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TextBox 33"/>
          <p:cNvSpPr txBox="1"/>
          <p:nvPr/>
        </p:nvSpPr>
        <p:spPr>
          <a:xfrm>
            <a:off x="12605795" y="23512112"/>
            <a:ext cx="1556876" cy="353943"/>
          </a:xfrm>
          <a:prstGeom prst="rect">
            <a:avLst/>
          </a:prstGeom>
          <a:noFill/>
        </p:spPr>
        <p:txBody>
          <a:bodyPr wrap="square" rtlCol="0">
            <a:spAutoFit/>
          </a:bodyPr>
          <a:lstStyle/>
          <a:p>
            <a:r>
              <a:rPr lang="en-US" sz="1700" dirty="0" smtClean="0">
                <a:solidFill>
                  <a:schemeClr val="bg1"/>
                </a:solidFill>
                <a:latin typeface="Arial" panose="020B0604020202020204" pitchFamily="34" charset="0"/>
                <a:cs typeface="Arial" panose="020B0604020202020204" pitchFamily="34" charset="0"/>
              </a:rPr>
              <a:t>4%</a:t>
            </a:r>
            <a:endParaRPr lang="en-US" sz="1700"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23804332" y="19753822"/>
            <a:ext cx="5839926" cy="477054"/>
          </a:xfrm>
          <a:prstGeom prst="rect">
            <a:avLst/>
          </a:prstGeom>
          <a:noFill/>
        </p:spPr>
        <p:txBody>
          <a:bodyPr wrap="square" rtlCol="0">
            <a:spAutoFit/>
          </a:bodyPr>
          <a:lstStyle/>
          <a:p>
            <a:r>
              <a:rPr lang="en-US" sz="2500" dirty="0" smtClean="0"/>
              <a:t> Fast Music       Slow Music         Control</a:t>
            </a:r>
            <a:endParaRPr lang="en-US" sz="2500" dirty="0"/>
          </a:p>
        </p:txBody>
      </p:sp>
      <p:sp>
        <p:nvSpPr>
          <p:cNvPr id="61" name="TextBox 60"/>
          <p:cNvSpPr txBox="1"/>
          <p:nvPr/>
        </p:nvSpPr>
        <p:spPr>
          <a:xfrm>
            <a:off x="24392685" y="15556714"/>
            <a:ext cx="1134315" cy="1209242"/>
          </a:xfrm>
          <a:prstGeom prst="rect">
            <a:avLst/>
          </a:prstGeom>
          <a:noFill/>
        </p:spPr>
        <p:txBody>
          <a:bodyPr wrap="square" rtlCol="0">
            <a:spAutoFit/>
          </a:bodyPr>
          <a:lstStyle/>
          <a:p>
            <a:r>
              <a:rPr lang="en-US" b="1" dirty="0" smtClean="0"/>
              <a:t>*</a:t>
            </a:r>
            <a:endParaRPr lang="en-US" b="1" dirty="0"/>
          </a:p>
        </p:txBody>
      </p:sp>
      <p:sp>
        <p:nvSpPr>
          <p:cNvPr id="39" name="Rectangle 38"/>
          <p:cNvSpPr/>
          <p:nvPr/>
        </p:nvSpPr>
        <p:spPr>
          <a:xfrm>
            <a:off x="22707600" y="22875240"/>
            <a:ext cx="711270" cy="43785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 name="Rectangle 63"/>
          <p:cNvSpPr/>
          <p:nvPr/>
        </p:nvSpPr>
        <p:spPr>
          <a:xfrm>
            <a:off x="23804332" y="26174699"/>
            <a:ext cx="709208" cy="10966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5" name="Rectangle 64"/>
          <p:cNvSpPr/>
          <p:nvPr/>
        </p:nvSpPr>
        <p:spPr>
          <a:xfrm>
            <a:off x="24951516" y="25085041"/>
            <a:ext cx="702294" cy="218628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Rectangle 65"/>
          <p:cNvSpPr/>
          <p:nvPr/>
        </p:nvSpPr>
        <p:spPr>
          <a:xfrm>
            <a:off x="26076546" y="25081558"/>
            <a:ext cx="702294" cy="2186282"/>
          </a:xfrm>
          <a:prstGeom prst="rect">
            <a:avLst/>
          </a:prstGeom>
          <a:solidFill>
            <a:srgbClr val="00B0F0"/>
          </a:solidFill>
          <a:ln>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Rectangle 66"/>
          <p:cNvSpPr/>
          <p:nvPr/>
        </p:nvSpPr>
        <p:spPr>
          <a:xfrm>
            <a:off x="27186456" y="25090340"/>
            <a:ext cx="702294" cy="2186282"/>
          </a:xfrm>
          <a:prstGeom prst="rect">
            <a:avLst/>
          </a:prstGeom>
          <a:solidFill>
            <a:srgbClr val="FFFF00"/>
          </a:solidFill>
          <a:ln>
            <a:solidFill>
              <a:srgbClr val="AEAA1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Rectangle 67"/>
          <p:cNvSpPr/>
          <p:nvPr/>
        </p:nvSpPr>
        <p:spPr>
          <a:xfrm>
            <a:off x="28310864" y="26715720"/>
            <a:ext cx="713716" cy="538042"/>
          </a:xfrm>
          <a:prstGeom prst="rect">
            <a:avLst/>
          </a:prstGeom>
          <a:solidFill>
            <a:srgbClr val="00FF00"/>
          </a:solidFill>
          <a:ln>
            <a:solidFill>
              <a:srgbClr val="00B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9" name="Rectangle 68"/>
          <p:cNvSpPr/>
          <p:nvPr/>
        </p:nvSpPr>
        <p:spPr>
          <a:xfrm>
            <a:off x="29431454" y="26174699"/>
            <a:ext cx="697356" cy="1093141"/>
          </a:xfrm>
          <a:prstGeom prst="rect">
            <a:avLst/>
          </a:prstGeom>
          <a:solidFill>
            <a:schemeClr val="accent6">
              <a:lumMod val="75000"/>
            </a:schemeClr>
          </a:solidFill>
          <a:ln>
            <a:solidFill>
              <a:schemeClr val="accent6">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0" name="Rectangle 69"/>
          <p:cNvSpPr/>
          <p:nvPr/>
        </p:nvSpPr>
        <p:spPr>
          <a:xfrm>
            <a:off x="30554279" y="26723340"/>
            <a:ext cx="713716" cy="538042"/>
          </a:xfrm>
          <a:prstGeom prst="rect">
            <a:avLst/>
          </a:prstGeom>
          <a:solidFill>
            <a:srgbClr val="FF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97272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734</TotalTime>
  <Words>719</Words>
  <Application>Microsoft Office PowerPoint</Application>
  <PresentationFormat>Custom</PresentationFormat>
  <Paragraphs>69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Wei</dc:creator>
  <cp:lastModifiedBy>Justin Wei</cp:lastModifiedBy>
  <cp:revision>52</cp:revision>
  <dcterms:created xsi:type="dcterms:W3CDTF">2016-03-10T22:44:26Z</dcterms:created>
  <dcterms:modified xsi:type="dcterms:W3CDTF">2016-04-09T22:57:16Z</dcterms:modified>
</cp:coreProperties>
</file>