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2f54a8bf6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2f54a8bf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2f54a8bf6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2f54a8bf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2f54a8bf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2f54a8bf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2f54a8bf6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2f54a8bf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f54a8bf6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2f54a8bf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2f54a8bf6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2f54a8bf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2f54a8bf6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2f54a8bf6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2f54a8bf6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2f54a8bf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2f54a8bf6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2f54a8bf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d2f54a8bf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d2f54a8b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2f54a8bf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2f54a8bf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2f54a8bf6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2f54a8bf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f54a8bf6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f54a8bf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2f54a8bf6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2f54a8bf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f54a8bf6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f54a8b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2f54a8bf6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2f54a8bf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2f54a8bf6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2f54a8bf6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cdc.gov/"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data.gov/" TargetMode="External"/><Relationship Id="rId4" Type="http://schemas.openxmlformats.org/officeDocument/2006/relationships/hyperlink" Target="https://www.census.g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15775"/>
            <a:ext cx="8520600" cy="7926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State-Based COVID-19 Vaccination Allocation Database Report</a:t>
            </a:r>
            <a:endParaRPr/>
          </a:p>
        </p:txBody>
      </p:sp>
      <p:sp>
        <p:nvSpPr>
          <p:cNvPr id="55" name="Google Shape;55;p13"/>
          <p:cNvSpPr txBox="1">
            <a:spLocks noGrp="1"/>
          </p:cNvSpPr>
          <p:nvPr>
            <p:ph type="subTitle" idx="1"/>
          </p:nvPr>
        </p:nvSpPr>
        <p:spPr>
          <a:xfrm>
            <a:off x="847950" y="3478850"/>
            <a:ext cx="1833300" cy="137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Justin Nichols</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Andrew Kimball</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Michael Gee</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Cameron Gamble</a:t>
            </a:r>
            <a:endParaRPr sz="3000"/>
          </a:p>
        </p:txBody>
      </p:sp>
      <p:pic>
        <p:nvPicPr>
          <p:cNvPr id="56" name="Google Shape;56;p13"/>
          <p:cNvPicPr preferRelativeResize="0"/>
          <p:nvPr/>
        </p:nvPicPr>
        <p:blipFill>
          <a:blip r:embed="rId3">
            <a:alphaModFix/>
          </a:blip>
          <a:stretch>
            <a:fillRect/>
          </a:stretch>
        </p:blipFill>
        <p:spPr>
          <a:xfrm>
            <a:off x="3021425" y="1648400"/>
            <a:ext cx="3101150" cy="3101150"/>
          </a:xfrm>
          <a:prstGeom prst="rect">
            <a:avLst/>
          </a:prstGeom>
          <a:noFill/>
          <a:ln>
            <a:noFill/>
          </a:ln>
        </p:spPr>
      </p:pic>
      <p:sp>
        <p:nvSpPr>
          <p:cNvPr id="57" name="Google Shape;57;p13"/>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Justin</a:t>
            </a:r>
            <a:endParaRPr sz="1000"/>
          </a:p>
        </p:txBody>
      </p:sp>
      <p:sp>
        <p:nvSpPr>
          <p:cNvPr id="58" name="Google Shape;58;p13"/>
          <p:cNvSpPr txBox="1"/>
          <p:nvPr/>
        </p:nvSpPr>
        <p:spPr>
          <a:xfrm>
            <a:off x="3352950" y="4597975"/>
            <a:ext cx="24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a:latin typeface="Times New Roman"/>
                <a:ea typeface="Times New Roman"/>
                <a:cs typeface="Times New Roman"/>
                <a:sym typeface="Times New Roman"/>
              </a:rPr>
              <a:t>https://www.statnews.com/2020/02/11/disease-caused-by-the-novel-coronavirus-has-name-covid-19/</a:t>
            </a:r>
            <a:endParaRPr sz="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3 </a:t>
            </a:r>
            <a:endParaRPr/>
          </a:p>
        </p:txBody>
      </p:sp>
      <p:sp>
        <p:nvSpPr>
          <p:cNvPr id="139" name="Google Shape;139;p22"/>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query finds the percentage of vaccines given to a state compared to its cases and outputs the top ten states with the highest ratio.</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40" name="Google Shape;140;p22"/>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Michael</a:t>
            </a:r>
            <a:endParaRPr sz="1000"/>
          </a:p>
        </p:txBody>
      </p:sp>
      <p:pic>
        <p:nvPicPr>
          <p:cNvPr id="141" name="Google Shape;141;p22"/>
          <p:cNvPicPr preferRelativeResize="0"/>
          <p:nvPr/>
        </p:nvPicPr>
        <p:blipFill>
          <a:blip r:embed="rId3">
            <a:alphaModFix/>
          </a:blip>
          <a:stretch>
            <a:fillRect/>
          </a:stretch>
        </p:blipFill>
        <p:spPr>
          <a:xfrm>
            <a:off x="967575" y="2436400"/>
            <a:ext cx="3775247" cy="2524025"/>
          </a:xfrm>
          <a:prstGeom prst="rect">
            <a:avLst/>
          </a:prstGeom>
          <a:noFill/>
          <a:ln>
            <a:noFill/>
          </a:ln>
        </p:spPr>
      </p:pic>
      <p:pic>
        <p:nvPicPr>
          <p:cNvPr id="142" name="Google Shape;142;p22"/>
          <p:cNvPicPr preferRelativeResize="0"/>
          <p:nvPr/>
        </p:nvPicPr>
        <p:blipFill>
          <a:blip r:embed="rId4">
            <a:alphaModFix/>
          </a:blip>
          <a:stretch>
            <a:fillRect/>
          </a:stretch>
        </p:blipFill>
        <p:spPr>
          <a:xfrm>
            <a:off x="504675" y="1568050"/>
            <a:ext cx="7184524" cy="71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4 </a:t>
            </a:r>
            <a:endParaRPr/>
          </a:p>
        </p:txBody>
      </p:sp>
      <p:sp>
        <p:nvSpPr>
          <p:cNvPr id="148" name="Google Shape;148;p23"/>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query finds the total number of Moderna, Pfizer, and Janssen vaccines distributed to fully vaccinate a person.</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49" name="Google Shape;149;p23"/>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Michael</a:t>
            </a:r>
            <a:endParaRPr sz="1000"/>
          </a:p>
        </p:txBody>
      </p:sp>
      <p:pic>
        <p:nvPicPr>
          <p:cNvPr id="150" name="Google Shape;150;p23"/>
          <p:cNvPicPr preferRelativeResize="0"/>
          <p:nvPr/>
        </p:nvPicPr>
        <p:blipFill>
          <a:blip r:embed="rId3">
            <a:alphaModFix/>
          </a:blip>
          <a:stretch>
            <a:fillRect/>
          </a:stretch>
        </p:blipFill>
        <p:spPr>
          <a:xfrm>
            <a:off x="440332" y="1330925"/>
            <a:ext cx="5079594" cy="1002550"/>
          </a:xfrm>
          <a:prstGeom prst="rect">
            <a:avLst/>
          </a:prstGeom>
          <a:noFill/>
          <a:ln>
            <a:noFill/>
          </a:ln>
        </p:spPr>
      </p:pic>
      <p:pic>
        <p:nvPicPr>
          <p:cNvPr id="151" name="Google Shape;151;p23"/>
          <p:cNvPicPr preferRelativeResize="0"/>
          <p:nvPr/>
        </p:nvPicPr>
        <p:blipFill>
          <a:blip r:embed="rId4">
            <a:alphaModFix/>
          </a:blip>
          <a:stretch>
            <a:fillRect/>
          </a:stretch>
        </p:blipFill>
        <p:spPr>
          <a:xfrm>
            <a:off x="963225" y="2525325"/>
            <a:ext cx="4705350"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5 </a:t>
            </a:r>
            <a:endParaRPr/>
          </a:p>
        </p:txBody>
      </p:sp>
      <p:sp>
        <p:nvSpPr>
          <p:cNvPr id="157" name="Google Shape;157;p24"/>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percent of vaccines given to each state compared to its population and takes the average. The output represents how much of the U.S. is covered by the number of current vaccines available.</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58" name="Google Shape;158;p24"/>
          <p:cNvSpPr txBox="1"/>
          <p:nvPr/>
        </p:nvSpPr>
        <p:spPr>
          <a:xfrm>
            <a:off x="0" y="4804800"/>
            <a:ext cx="8481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Michael</a:t>
            </a:r>
          </a:p>
        </p:txBody>
      </p:sp>
      <p:pic>
        <p:nvPicPr>
          <p:cNvPr id="159" name="Google Shape;159;p24"/>
          <p:cNvPicPr preferRelativeResize="0"/>
          <p:nvPr/>
        </p:nvPicPr>
        <p:blipFill>
          <a:blip r:embed="rId3">
            <a:alphaModFix/>
          </a:blip>
          <a:stretch>
            <a:fillRect/>
          </a:stretch>
        </p:blipFill>
        <p:spPr>
          <a:xfrm>
            <a:off x="1038225" y="2571750"/>
            <a:ext cx="2038350" cy="1562100"/>
          </a:xfrm>
          <a:prstGeom prst="rect">
            <a:avLst/>
          </a:prstGeom>
          <a:noFill/>
          <a:ln>
            <a:noFill/>
          </a:ln>
        </p:spPr>
      </p:pic>
      <p:pic>
        <p:nvPicPr>
          <p:cNvPr id="160" name="Google Shape;160;p24"/>
          <p:cNvPicPr preferRelativeResize="0"/>
          <p:nvPr/>
        </p:nvPicPr>
        <p:blipFill>
          <a:blip r:embed="rId4">
            <a:alphaModFix/>
          </a:blip>
          <a:stretch>
            <a:fillRect/>
          </a:stretch>
        </p:blipFill>
        <p:spPr>
          <a:xfrm>
            <a:off x="515825" y="1603175"/>
            <a:ext cx="7309801" cy="85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6 </a:t>
            </a:r>
            <a:endParaRPr/>
          </a:p>
        </p:txBody>
      </p:sp>
      <p:sp>
        <p:nvSpPr>
          <p:cNvPr id="166" name="Google Shape;166;p25"/>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population, cases, and vaccines of states that start with ‘M’ or ‘N’ that have a population, case count, and vaccine number over 500,000.</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67" name="Google Shape;167;p25"/>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Cam</a:t>
            </a:r>
            <a:endParaRPr sz="1000"/>
          </a:p>
        </p:txBody>
      </p:sp>
      <p:pic>
        <p:nvPicPr>
          <p:cNvPr id="168" name="Google Shape;168;p25"/>
          <p:cNvPicPr preferRelativeResize="0"/>
          <p:nvPr/>
        </p:nvPicPr>
        <p:blipFill>
          <a:blip r:embed="rId3">
            <a:alphaModFix/>
          </a:blip>
          <a:stretch>
            <a:fillRect/>
          </a:stretch>
        </p:blipFill>
        <p:spPr>
          <a:xfrm>
            <a:off x="536250" y="1568101"/>
            <a:ext cx="6408101" cy="943900"/>
          </a:xfrm>
          <a:prstGeom prst="rect">
            <a:avLst/>
          </a:prstGeom>
          <a:noFill/>
          <a:ln>
            <a:noFill/>
          </a:ln>
        </p:spPr>
      </p:pic>
      <p:pic>
        <p:nvPicPr>
          <p:cNvPr id="169" name="Google Shape;169;p25"/>
          <p:cNvPicPr preferRelativeResize="0"/>
          <p:nvPr/>
        </p:nvPicPr>
        <p:blipFill>
          <a:blip r:embed="rId4">
            <a:alphaModFix/>
          </a:blip>
          <a:stretch>
            <a:fillRect/>
          </a:stretch>
        </p:blipFill>
        <p:spPr>
          <a:xfrm>
            <a:off x="984925" y="2618000"/>
            <a:ext cx="6126000" cy="234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7 </a:t>
            </a:r>
            <a:endParaRPr/>
          </a:p>
        </p:txBody>
      </p:sp>
      <p:sp>
        <p:nvSpPr>
          <p:cNvPr id="175" name="Google Shape;175;p26"/>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total numbers of vaccines distributed. This includes both first and second doses.</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76" name="Google Shape;176;p26"/>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Cam</a:t>
            </a:r>
            <a:endParaRPr sz="1000"/>
          </a:p>
        </p:txBody>
      </p:sp>
      <p:pic>
        <p:nvPicPr>
          <p:cNvPr id="177" name="Google Shape;177;p26"/>
          <p:cNvPicPr preferRelativeResize="0"/>
          <p:nvPr/>
        </p:nvPicPr>
        <p:blipFill>
          <a:blip r:embed="rId3">
            <a:alphaModFix/>
          </a:blip>
          <a:stretch>
            <a:fillRect/>
          </a:stretch>
        </p:blipFill>
        <p:spPr>
          <a:xfrm>
            <a:off x="536250" y="1314975"/>
            <a:ext cx="6172334" cy="1256775"/>
          </a:xfrm>
          <a:prstGeom prst="rect">
            <a:avLst/>
          </a:prstGeom>
          <a:noFill/>
          <a:ln>
            <a:noFill/>
          </a:ln>
        </p:spPr>
      </p:pic>
      <p:pic>
        <p:nvPicPr>
          <p:cNvPr id="178" name="Google Shape;178;p26"/>
          <p:cNvPicPr preferRelativeResize="0"/>
          <p:nvPr/>
        </p:nvPicPr>
        <p:blipFill>
          <a:blip r:embed="rId4">
            <a:alphaModFix/>
          </a:blip>
          <a:stretch>
            <a:fillRect/>
          </a:stretch>
        </p:blipFill>
        <p:spPr>
          <a:xfrm>
            <a:off x="1031325" y="2688100"/>
            <a:ext cx="2533650" cy="156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8 </a:t>
            </a:r>
            <a:endParaRPr/>
          </a:p>
        </p:txBody>
      </p:sp>
      <p:sp>
        <p:nvSpPr>
          <p:cNvPr id="184" name="Google Shape;184;p27"/>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uses each vaccine’s effectiveness to approximately find the number of people that still contracted COVID-19 after getting the vaccine.</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85" name="Google Shape;185;p27"/>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Cam</a:t>
            </a:r>
            <a:endParaRPr sz="1000"/>
          </a:p>
        </p:txBody>
      </p:sp>
      <p:pic>
        <p:nvPicPr>
          <p:cNvPr id="186" name="Google Shape;186;p27"/>
          <p:cNvPicPr preferRelativeResize="0"/>
          <p:nvPr/>
        </p:nvPicPr>
        <p:blipFill>
          <a:blip r:embed="rId3">
            <a:alphaModFix/>
          </a:blip>
          <a:stretch>
            <a:fillRect/>
          </a:stretch>
        </p:blipFill>
        <p:spPr>
          <a:xfrm>
            <a:off x="536225" y="1586252"/>
            <a:ext cx="6607499" cy="773550"/>
          </a:xfrm>
          <a:prstGeom prst="rect">
            <a:avLst/>
          </a:prstGeom>
          <a:noFill/>
          <a:ln>
            <a:noFill/>
          </a:ln>
        </p:spPr>
      </p:pic>
      <p:pic>
        <p:nvPicPr>
          <p:cNvPr id="187" name="Google Shape;187;p27"/>
          <p:cNvPicPr preferRelativeResize="0"/>
          <p:nvPr/>
        </p:nvPicPr>
        <p:blipFill>
          <a:blip r:embed="rId4">
            <a:alphaModFix/>
          </a:blip>
          <a:stretch>
            <a:fillRect/>
          </a:stretch>
        </p:blipFill>
        <p:spPr>
          <a:xfrm>
            <a:off x="1012025" y="2818875"/>
            <a:ext cx="6757950" cy="140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9 </a:t>
            </a:r>
            <a:endParaRPr/>
          </a:p>
        </p:txBody>
      </p:sp>
      <p:sp>
        <p:nvSpPr>
          <p:cNvPr id="193" name="Google Shape;193;p28"/>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total number of vaccines distributed each week across the country. </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502920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        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94" name="Google Shape;194;p28"/>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Cam</a:t>
            </a:r>
            <a:endParaRPr sz="1000"/>
          </a:p>
        </p:txBody>
      </p:sp>
      <p:pic>
        <p:nvPicPr>
          <p:cNvPr id="195" name="Google Shape;195;p28"/>
          <p:cNvPicPr preferRelativeResize="0"/>
          <p:nvPr/>
        </p:nvPicPr>
        <p:blipFill>
          <a:blip r:embed="rId3">
            <a:alphaModFix/>
          </a:blip>
          <a:stretch>
            <a:fillRect/>
          </a:stretch>
        </p:blipFill>
        <p:spPr>
          <a:xfrm>
            <a:off x="525275" y="1373700"/>
            <a:ext cx="5789198" cy="1307475"/>
          </a:xfrm>
          <a:prstGeom prst="rect">
            <a:avLst/>
          </a:prstGeom>
          <a:noFill/>
          <a:ln>
            <a:noFill/>
          </a:ln>
        </p:spPr>
      </p:pic>
      <p:pic>
        <p:nvPicPr>
          <p:cNvPr id="196" name="Google Shape;196;p28"/>
          <p:cNvPicPr preferRelativeResize="0"/>
          <p:nvPr/>
        </p:nvPicPr>
        <p:blipFill>
          <a:blip r:embed="rId4">
            <a:alphaModFix/>
          </a:blip>
          <a:stretch>
            <a:fillRect/>
          </a:stretch>
        </p:blipFill>
        <p:spPr>
          <a:xfrm>
            <a:off x="6399345" y="1326700"/>
            <a:ext cx="2491355" cy="347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10 </a:t>
            </a:r>
            <a:endParaRPr/>
          </a:p>
        </p:txBody>
      </p:sp>
      <p:sp>
        <p:nvSpPr>
          <p:cNvPr id="202" name="Google Shape;202;p29"/>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state that obtained the highest percentage of vaccines compared to its population for each of the three vaccines.</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502920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203" name="Google Shape;203;p29"/>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Cam</a:t>
            </a:r>
            <a:endParaRPr sz="1000"/>
          </a:p>
        </p:txBody>
      </p:sp>
      <p:pic>
        <p:nvPicPr>
          <p:cNvPr id="204" name="Google Shape;204;p29"/>
          <p:cNvPicPr preferRelativeResize="0"/>
          <p:nvPr/>
        </p:nvPicPr>
        <p:blipFill>
          <a:blip r:embed="rId3">
            <a:alphaModFix/>
          </a:blip>
          <a:stretch>
            <a:fillRect/>
          </a:stretch>
        </p:blipFill>
        <p:spPr>
          <a:xfrm>
            <a:off x="615275" y="1531650"/>
            <a:ext cx="5239549" cy="2080200"/>
          </a:xfrm>
          <a:prstGeom prst="rect">
            <a:avLst/>
          </a:prstGeom>
          <a:noFill/>
          <a:ln>
            <a:noFill/>
          </a:ln>
        </p:spPr>
      </p:pic>
      <p:pic>
        <p:nvPicPr>
          <p:cNvPr id="205" name="Google Shape;205;p29"/>
          <p:cNvPicPr preferRelativeResize="0"/>
          <p:nvPr/>
        </p:nvPicPr>
        <p:blipFill>
          <a:blip r:embed="rId4">
            <a:alphaModFix/>
          </a:blip>
          <a:stretch>
            <a:fillRect/>
          </a:stretch>
        </p:blipFill>
        <p:spPr>
          <a:xfrm>
            <a:off x="1017125" y="3761175"/>
            <a:ext cx="7753002" cy="73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Did We Learn</a:t>
            </a:r>
            <a:endParaRPr/>
          </a:p>
        </p:txBody>
      </p:sp>
      <p:sp>
        <p:nvSpPr>
          <p:cNvPr id="211" name="Google Shape;21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Throughout the development and implementation of this project, our team has learned the benefits of utilizing the database model and the theory of logical design to construct a complex database application.</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Finding data on our subject matter led to some difficulties due to it being so recently available. We find that it would probably be beneficial to work with more complete data sets made after events have taken place. This could allow us to draw better insights from more fleshed-out data.</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also realize that coming up with good queries takes time and takes a good data set.</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p:txBody>
      </p:sp>
      <p:sp>
        <p:nvSpPr>
          <p:cNvPr id="212" name="Google Shape;212;p30"/>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Justin</a:t>
            </a:r>
            <a:endParaRPr sz="1000"/>
          </a:p>
        </p:txBody>
      </p:sp>
      <p:pic>
        <p:nvPicPr>
          <p:cNvPr id="213" name="Google Shape;213;p30"/>
          <p:cNvPicPr preferRelativeResize="0"/>
          <p:nvPr/>
        </p:nvPicPr>
        <p:blipFill>
          <a:blip r:embed="rId3">
            <a:alphaModFix/>
          </a:blip>
          <a:stretch>
            <a:fillRect/>
          </a:stretch>
        </p:blipFill>
        <p:spPr>
          <a:xfrm>
            <a:off x="6692350" y="2768600"/>
            <a:ext cx="2139950" cy="213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and Motivation</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The ultimate goal of this database application is to gather the current vaccination allocation, case count, and population of each U.S. state/territory to develop observations and make conclusions about the COVID-19 vaccine distribution around the country. The database gathers the number of allocated vaccines from the approved companies (Pfizer, Moderna, and Janssen) given to each state and compares it to the state’s population and total COVID-19 case count. Our group wanted to pick a topic that was not only relevant but also had a multitude of data to gather and obtain results from. COVID-19 was an obvious choice for us, considering how much it has impacted the country in the last year.</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Note: This project was started before the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Janssen (Johnson &amp; Johnson) vaccine was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indefinitely suspended and does not reflect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last week’s development.</a:t>
            </a:r>
            <a:endParaRPr sz="1200">
              <a:solidFill>
                <a:schemeClr val="dk1"/>
              </a:solidFill>
              <a:latin typeface="Times New Roman"/>
              <a:ea typeface="Times New Roman"/>
              <a:cs typeface="Times New Roman"/>
              <a:sym typeface="Times New Roman"/>
            </a:endParaRPr>
          </a:p>
        </p:txBody>
      </p:sp>
      <p:sp>
        <p:nvSpPr>
          <p:cNvPr id="65" name="Google Shape;65;p14"/>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Justin</a:t>
            </a:r>
            <a:endParaRPr sz="1000"/>
          </a:p>
        </p:txBody>
      </p:sp>
      <p:pic>
        <p:nvPicPr>
          <p:cNvPr id="66" name="Google Shape;66;p14"/>
          <p:cNvPicPr preferRelativeResize="0"/>
          <p:nvPr/>
        </p:nvPicPr>
        <p:blipFill>
          <a:blip r:embed="rId3">
            <a:alphaModFix/>
          </a:blip>
          <a:stretch>
            <a:fillRect/>
          </a:stretch>
        </p:blipFill>
        <p:spPr>
          <a:xfrm>
            <a:off x="3484200" y="2615550"/>
            <a:ext cx="5021498" cy="2161050"/>
          </a:xfrm>
          <a:prstGeom prst="rect">
            <a:avLst/>
          </a:prstGeom>
          <a:noFill/>
          <a:ln>
            <a:noFill/>
          </a:ln>
        </p:spPr>
      </p:pic>
      <p:sp>
        <p:nvSpPr>
          <p:cNvPr id="67" name="Google Shape;67;p14"/>
          <p:cNvSpPr txBox="1"/>
          <p:nvPr/>
        </p:nvSpPr>
        <p:spPr>
          <a:xfrm>
            <a:off x="3709050" y="4620725"/>
            <a:ext cx="3996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Times New Roman"/>
                <a:ea typeface="Times New Roman"/>
                <a:cs typeface="Times New Roman"/>
                <a:sym typeface="Times New Roman"/>
              </a:rPr>
              <a:t>https://www.bloomberg.com/graphics/covid-vaccine-tracker-global-distribution/</a:t>
            </a:r>
            <a:endParaRPr sz="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Data</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All data was gathered in a csv format during the first week of April 2021. The case count data for each state was obtained from </a:t>
            </a:r>
            <a:r>
              <a:rPr lang="en" sz="14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https://www.cdc.gov/</a:t>
            </a:r>
            <a:r>
              <a:rPr lang="en" sz="1400">
                <a:solidFill>
                  <a:schemeClr val="dk1"/>
                </a:solidFill>
                <a:latin typeface="Times New Roman"/>
                <a:ea typeface="Times New Roman"/>
                <a:cs typeface="Times New Roman"/>
                <a:sym typeface="Times New Roman"/>
              </a:rPr>
              <a:t>. The population data for each state was obtained from </a:t>
            </a:r>
            <a:r>
              <a:rPr lang="en" sz="14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https://www.census.gov</a:t>
            </a:r>
            <a:r>
              <a:rPr lang="en" sz="14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t>
            </a:r>
            <a:r>
              <a:rPr lang="en" sz="1400">
                <a:solidFill>
                  <a:schemeClr val="dk1"/>
                </a:solidFill>
                <a:latin typeface="Times New Roman"/>
                <a:ea typeface="Times New Roman"/>
                <a:cs typeface="Times New Roman"/>
                <a:sym typeface="Times New Roman"/>
              </a:rPr>
              <a:t>. The vaccine data corresponding to Moderna, Pfizer, and Janssen was obtained from  </a:t>
            </a:r>
            <a:r>
              <a:rPr lang="en" sz="14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https://www.data.gov/</a:t>
            </a:r>
            <a:r>
              <a:rPr lang="en" sz="1400">
                <a:solidFill>
                  <a:schemeClr val="dk1"/>
                </a:solidFill>
                <a:latin typeface="Times New Roman"/>
                <a:ea typeface="Times New Roman"/>
                <a:cs typeface="Times New Roman"/>
                <a:sym typeface="Times New Roman"/>
              </a:rPr>
              <a:t>. The final raw data set included, Moderna.csv (1008 total entries), Pfizer.csv (1071 total entries), Janssen.csv (315 total entries), Population.csv (59 total entries), Cases.csv (59 total entries).</a:t>
            </a:r>
            <a:endParaRPr sz="1400" b="1">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
        <p:nvSpPr>
          <p:cNvPr id="74" name="Google Shape;74;p15"/>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Justin</a:t>
            </a:r>
            <a:endParaRPr sz="1000"/>
          </a:p>
        </p:txBody>
      </p:sp>
      <p:pic>
        <p:nvPicPr>
          <p:cNvPr id="75" name="Google Shape;75;p15"/>
          <p:cNvPicPr preferRelativeResize="0"/>
          <p:nvPr/>
        </p:nvPicPr>
        <p:blipFill>
          <a:blip r:embed="rId6">
            <a:alphaModFix/>
          </a:blip>
          <a:stretch>
            <a:fillRect/>
          </a:stretch>
        </p:blipFill>
        <p:spPr>
          <a:xfrm>
            <a:off x="437550" y="2894592"/>
            <a:ext cx="2155076" cy="1126375"/>
          </a:xfrm>
          <a:prstGeom prst="rect">
            <a:avLst/>
          </a:prstGeom>
          <a:noFill/>
          <a:ln>
            <a:noFill/>
          </a:ln>
        </p:spPr>
      </p:pic>
      <p:pic>
        <p:nvPicPr>
          <p:cNvPr id="76" name="Google Shape;76;p15"/>
          <p:cNvPicPr preferRelativeResize="0"/>
          <p:nvPr/>
        </p:nvPicPr>
        <p:blipFill>
          <a:blip r:embed="rId7">
            <a:alphaModFix/>
          </a:blip>
          <a:stretch>
            <a:fillRect/>
          </a:stretch>
        </p:blipFill>
        <p:spPr>
          <a:xfrm>
            <a:off x="2592624" y="3172230"/>
            <a:ext cx="3564687" cy="848745"/>
          </a:xfrm>
          <a:prstGeom prst="rect">
            <a:avLst/>
          </a:prstGeom>
          <a:noFill/>
          <a:ln>
            <a:noFill/>
          </a:ln>
        </p:spPr>
      </p:pic>
      <p:pic>
        <p:nvPicPr>
          <p:cNvPr id="77" name="Google Shape;77;p15"/>
          <p:cNvPicPr preferRelativeResize="0"/>
          <p:nvPr/>
        </p:nvPicPr>
        <p:blipFill>
          <a:blip r:embed="rId8">
            <a:alphaModFix/>
          </a:blip>
          <a:stretch>
            <a:fillRect/>
          </a:stretch>
        </p:blipFill>
        <p:spPr>
          <a:xfrm>
            <a:off x="6337700" y="2840775"/>
            <a:ext cx="2234774" cy="167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a:t>
            </a:r>
            <a:endParaRPr/>
          </a:p>
        </p:txBody>
      </p:sp>
      <p:sp>
        <p:nvSpPr>
          <p:cNvPr id="83" name="Google Shape;83;p16"/>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Andrew</a:t>
            </a:r>
            <a:endParaRPr sz="1000"/>
          </a:p>
        </p:txBody>
      </p:sp>
      <p:pic>
        <p:nvPicPr>
          <p:cNvPr id="84" name="Google Shape;84;p16"/>
          <p:cNvPicPr preferRelativeResize="0"/>
          <p:nvPr/>
        </p:nvPicPr>
        <p:blipFill>
          <a:blip r:embed="rId3">
            <a:alphaModFix/>
          </a:blip>
          <a:stretch>
            <a:fillRect/>
          </a:stretch>
        </p:blipFill>
        <p:spPr>
          <a:xfrm>
            <a:off x="311700" y="1340500"/>
            <a:ext cx="4552950" cy="1466850"/>
          </a:xfrm>
          <a:prstGeom prst="rect">
            <a:avLst/>
          </a:prstGeom>
          <a:noFill/>
          <a:ln>
            <a:noFill/>
          </a:ln>
        </p:spPr>
      </p:pic>
      <p:pic>
        <p:nvPicPr>
          <p:cNvPr id="85" name="Google Shape;85;p16"/>
          <p:cNvPicPr preferRelativeResize="0"/>
          <p:nvPr/>
        </p:nvPicPr>
        <p:blipFill>
          <a:blip r:embed="rId4">
            <a:alphaModFix/>
          </a:blip>
          <a:stretch>
            <a:fillRect/>
          </a:stretch>
        </p:blipFill>
        <p:spPr>
          <a:xfrm>
            <a:off x="311700" y="2957988"/>
            <a:ext cx="4552950" cy="1352550"/>
          </a:xfrm>
          <a:prstGeom prst="rect">
            <a:avLst/>
          </a:prstGeom>
          <a:noFill/>
          <a:ln>
            <a:noFill/>
          </a:ln>
        </p:spPr>
      </p:pic>
      <p:sp>
        <p:nvSpPr>
          <p:cNvPr id="86" name="Google Shape;86;p16"/>
          <p:cNvSpPr txBox="1"/>
          <p:nvPr/>
        </p:nvSpPr>
        <p:spPr>
          <a:xfrm>
            <a:off x="4970100" y="1475575"/>
            <a:ext cx="3677400" cy="112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 total_cases</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latin typeface="Times New Roman"/>
              <a:ea typeface="Times New Roman"/>
              <a:cs typeface="Times New Roman"/>
              <a:sym typeface="Times New Roman"/>
            </a:endParaRPr>
          </a:p>
        </p:txBody>
      </p:sp>
      <p:sp>
        <p:nvSpPr>
          <p:cNvPr id="87" name="Google Shape;87;p16"/>
          <p:cNvSpPr txBox="1"/>
          <p:nvPr/>
        </p:nvSpPr>
        <p:spPr>
          <a:xfrm>
            <a:off x="4970100" y="2958000"/>
            <a:ext cx="38622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 total_population</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8" name="Google Shape;88;p16"/>
          <p:cNvSpPr txBox="1"/>
          <p:nvPr/>
        </p:nvSpPr>
        <p:spPr>
          <a:xfrm>
            <a:off x="-287050" y="752525"/>
            <a:ext cx="44685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(cont.)</a:t>
            </a:r>
            <a:endParaRPr/>
          </a:p>
        </p:txBody>
      </p:sp>
      <p:sp>
        <p:nvSpPr>
          <p:cNvPr id="94" name="Google Shape;94;p17"/>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Andrew</a:t>
            </a:r>
            <a:endParaRPr sz="1000"/>
          </a:p>
        </p:txBody>
      </p:sp>
      <p:pic>
        <p:nvPicPr>
          <p:cNvPr id="95" name="Google Shape;95;p17"/>
          <p:cNvPicPr preferRelativeResize="0"/>
          <p:nvPr/>
        </p:nvPicPr>
        <p:blipFill>
          <a:blip r:embed="rId3">
            <a:alphaModFix/>
          </a:blip>
          <a:stretch>
            <a:fillRect/>
          </a:stretch>
        </p:blipFill>
        <p:spPr>
          <a:xfrm>
            <a:off x="311700" y="1152475"/>
            <a:ext cx="4552950" cy="1409700"/>
          </a:xfrm>
          <a:prstGeom prst="rect">
            <a:avLst/>
          </a:prstGeom>
          <a:noFill/>
          <a:ln>
            <a:noFill/>
          </a:ln>
        </p:spPr>
      </p:pic>
      <p:pic>
        <p:nvPicPr>
          <p:cNvPr id="96" name="Google Shape;96;p17"/>
          <p:cNvPicPr preferRelativeResize="0"/>
          <p:nvPr/>
        </p:nvPicPr>
        <p:blipFill>
          <a:blip r:embed="rId4">
            <a:alphaModFix/>
          </a:blip>
          <a:stretch>
            <a:fillRect/>
          </a:stretch>
        </p:blipFill>
        <p:spPr>
          <a:xfrm>
            <a:off x="311700" y="2764313"/>
            <a:ext cx="4552950" cy="1838325"/>
          </a:xfrm>
          <a:prstGeom prst="rect">
            <a:avLst/>
          </a:prstGeom>
          <a:noFill/>
          <a:ln>
            <a:noFill/>
          </a:ln>
        </p:spPr>
      </p:pic>
      <p:sp>
        <p:nvSpPr>
          <p:cNvPr id="97" name="Google Shape;97;p17"/>
          <p:cNvSpPr txBox="1"/>
          <p:nvPr/>
        </p:nvSpPr>
        <p:spPr>
          <a:xfrm>
            <a:off x="4999050" y="1258975"/>
            <a:ext cx="36774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 total_vaccines</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p:txBody>
      </p:sp>
      <p:sp>
        <p:nvSpPr>
          <p:cNvPr id="98" name="Google Shape;98;p17"/>
          <p:cNvSpPr txBox="1"/>
          <p:nvPr/>
        </p:nvSpPr>
        <p:spPr>
          <a:xfrm>
            <a:off x="4999050" y="3077488"/>
            <a:ext cx="39891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 week</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week → first_dose; state, week → second_dose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(cont.)</a:t>
            </a:r>
            <a:endParaRPr/>
          </a:p>
        </p:txBody>
      </p:sp>
      <p:sp>
        <p:nvSpPr>
          <p:cNvPr id="104" name="Google Shape;104;p18"/>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Andrew</a:t>
            </a:r>
            <a:endParaRPr sz="1000"/>
          </a:p>
        </p:txBody>
      </p:sp>
      <p:pic>
        <p:nvPicPr>
          <p:cNvPr id="105" name="Google Shape;105;p18"/>
          <p:cNvPicPr preferRelativeResize="0"/>
          <p:nvPr/>
        </p:nvPicPr>
        <p:blipFill>
          <a:blip r:embed="rId3">
            <a:alphaModFix/>
          </a:blip>
          <a:stretch>
            <a:fillRect/>
          </a:stretch>
        </p:blipFill>
        <p:spPr>
          <a:xfrm>
            <a:off x="311700" y="1076275"/>
            <a:ext cx="4552950" cy="1857375"/>
          </a:xfrm>
          <a:prstGeom prst="rect">
            <a:avLst/>
          </a:prstGeom>
          <a:noFill/>
          <a:ln>
            <a:noFill/>
          </a:ln>
        </p:spPr>
      </p:pic>
      <p:pic>
        <p:nvPicPr>
          <p:cNvPr id="106" name="Google Shape;106;p18"/>
          <p:cNvPicPr preferRelativeResize="0"/>
          <p:nvPr/>
        </p:nvPicPr>
        <p:blipFill>
          <a:blip r:embed="rId4">
            <a:alphaModFix/>
          </a:blip>
          <a:stretch>
            <a:fillRect/>
          </a:stretch>
        </p:blipFill>
        <p:spPr>
          <a:xfrm>
            <a:off x="316450" y="3009850"/>
            <a:ext cx="4543425" cy="1733550"/>
          </a:xfrm>
          <a:prstGeom prst="rect">
            <a:avLst/>
          </a:prstGeom>
          <a:noFill/>
          <a:ln>
            <a:noFill/>
          </a:ln>
        </p:spPr>
      </p:pic>
      <p:sp>
        <p:nvSpPr>
          <p:cNvPr id="107" name="Google Shape;107;p18"/>
          <p:cNvSpPr txBox="1"/>
          <p:nvPr/>
        </p:nvSpPr>
        <p:spPr>
          <a:xfrm>
            <a:off x="5002500" y="1409238"/>
            <a:ext cx="36774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 week</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week → first_dose; state, week → second_dose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8" name="Google Shape;108;p18"/>
          <p:cNvSpPr txBox="1"/>
          <p:nvPr/>
        </p:nvSpPr>
        <p:spPr>
          <a:xfrm>
            <a:off x="5002500" y="3278275"/>
            <a:ext cx="39258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Primary Key: state, week</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Functional Depencies: state, week → only_dose</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Normal Form: The table schema is in BCNF.</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268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sp>
        <p:nvSpPr>
          <p:cNvPr id="114" name="Google Shape;114;p19"/>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Andrew</a:t>
            </a:r>
            <a:endParaRPr sz="1000"/>
          </a:p>
        </p:txBody>
      </p:sp>
      <p:pic>
        <p:nvPicPr>
          <p:cNvPr id="115" name="Google Shape;115;p19"/>
          <p:cNvPicPr preferRelativeResize="0"/>
          <p:nvPr/>
        </p:nvPicPr>
        <p:blipFill rotWithShape="1">
          <a:blip r:embed="rId3">
            <a:alphaModFix/>
          </a:blip>
          <a:srcRect t="21191"/>
          <a:stretch/>
        </p:blipFill>
        <p:spPr>
          <a:xfrm>
            <a:off x="1082163" y="841175"/>
            <a:ext cx="6979666" cy="4181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1</a:t>
            </a:r>
            <a:endParaRPr/>
          </a:p>
        </p:txBody>
      </p:sp>
      <p:sp>
        <p:nvSpPr>
          <p:cNvPr id="121" name="Google Shape;121;p20"/>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query finds the percentage of vaccines given to a state compared to its population and outputs the top ten states with the highest percentage.</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22" name="Google Shape;122;p20"/>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Michael</a:t>
            </a:r>
            <a:endParaRPr sz="1000"/>
          </a:p>
        </p:txBody>
      </p:sp>
      <p:pic>
        <p:nvPicPr>
          <p:cNvPr id="123" name="Google Shape;123;p20"/>
          <p:cNvPicPr preferRelativeResize="0"/>
          <p:nvPr/>
        </p:nvPicPr>
        <p:blipFill>
          <a:blip r:embed="rId3">
            <a:alphaModFix/>
          </a:blip>
          <a:stretch>
            <a:fillRect/>
          </a:stretch>
        </p:blipFill>
        <p:spPr>
          <a:xfrm>
            <a:off x="1048875" y="2421475"/>
            <a:ext cx="4135125" cy="2524025"/>
          </a:xfrm>
          <a:prstGeom prst="rect">
            <a:avLst/>
          </a:prstGeom>
          <a:noFill/>
          <a:ln>
            <a:noFill/>
          </a:ln>
        </p:spPr>
      </p:pic>
      <p:pic>
        <p:nvPicPr>
          <p:cNvPr id="124" name="Google Shape;124;p20"/>
          <p:cNvPicPr preferRelativeResize="0"/>
          <p:nvPr/>
        </p:nvPicPr>
        <p:blipFill>
          <a:blip r:embed="rId4">
            <a:alphaModFix/>
          </a:blip>
          <a:stretch>
            <a:fillRect/>
          </a:stretch>
        </p:blipFill>
        <p:spPr>
          <a:xfrm>
            <a:off x="480700" y="1576776"/>
            <a:ext cx="7584163" cy="71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 2 </a:t>
            </a:r>
            <a:endParaRPr/>
          </a:p>
        </p:txBody>
      </p:sp>
      <p:sp>
        <p:nvSpPr>
          <p:cNvPr id="130" name="Google Shape;130;p21"/>
          <p:cNvSpPr txBox="1">
            <a:spLocks noGrp="1"/>
          </p:cNvSpPr>
          <p:nvPr>
            <p:ph type="body" idx="1"/>
          </p:nvPr>
        </p:nvSpPr>
        <p:spPr>
          <a:xfrm>
            <a:off x="311700" y="936000"/>
            <a:ext cx="8520600" cy="36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query finds the percent of each state’s cases compared to its population and outputs the top ten states with the highest percentage.</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Result: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31" name="Google Shape;131;p21"/>
          <p:cNvSpPr txBox="1"/>
          <p:nvPr/>
        </p:nvSpPr>
        <p:spPr>
          <a:xfrm>
            <a:off x="0" y="4804800"/>
            <a:ext cx="84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Michael</a:t>
            </a:r>
            <a:endParaRPr sz="1000"/>
          </a:p>
        </p:txBody>
      </p:sp>
      <p:pic>
        <p:nvPicPr>
          <p:cNvPr id="132" name="Google Shape;132;p21"/>
          <p:cNvPicPr preferRelativeResize="0"/>
          <p:nvPr/>
        </p:nvPicPr>
        <p:blipFill>
          <a:blip r:embed="rId3">
            <a:alphaModFix/>
          </a:blip>
          <a:stretch>
            <a:fillRect/>
          </a:stretch>
        </p:blipFill>
        <p:spPr>
          <a:xfrm>
            <a:off x="1026389" y="2451275"/>
            <a:ext cx="3322211" cy="2524025"/>
          </a:xfrm>
          <a:prstGeom prst="rect">
            <a:avLst/>
          </a:prstGeom>
          <a:noFill/>
          <a:ln>
            <a:noFill/>
          </a:ln>
        </p:spPr>
      </p:pic>
      <p:pic>
        <p:nvPicPr>
          <p:cNvPr id="133" name="Google Shape;133;p21"/>
          <p:cNvPicPr preferRelativeResize="0"/>
          <p:nvPr/>
        </p:nvPicPr>
        <p:blipFill>
          <a:blip r:embed="rId4">
            <a:alphaModFix/>
          </a:blip>
          <a:stretch>
            <a:fillRect/>
          </a:stretch>
        </p:blipFill>
        <p:spPr>
          <a:xfrm>
            <a:off x="536375" y="1608451"/>
            <a:ext cx="7168752" cy="714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908</Words>
  <Application>Microsoft Macintosh PowerPoint</Application>
  <PresentationFormat>On-screen Show (16:9)</PresentationFormat>
  <Paragraphs>140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State-Based COVID-19 Vaccination Allocation Database Report</vt:lpstr>
      <vt:lpstr>Goal and Motivation</vt:lpstr>
      <vt:lpstr>Raw Data</vt:lpstr>
      <vt:lpstr>Tables</vt:lpstr>
      <vt:lpstr>Tables (cont.)</vt:lpstr>
      <vt:lpstr>Tables (cont.)</vt:lpstr>
      <vt:lpstr>ER Diagram</vt:lpstr>
      <vt:lpstr>Query 1</vt:lpstr>
      <vt:lpstr>Query 2 </vt:lpstr>
      <vt:lpstr>Query 3 </vt:lpstr>
      <vt:lpstr>Query 4 </vt:lpstr>
      <vt:lpstr>Query 5 </vt:lpstr>
      <vt:lpstr>Query 6 </vt:lpstr>
      <vt:lpstr>Query 7 </vt:lpstr>
      <vt:lpstr>Query 8 </vt:lpstr>
      <vt:lpstr>Query 9 </vt:lpstr>
      <vt:lpstr>Query 10 </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State-Based COVID-19 Vaccination Allocation Database Report</dc:title>
  <cp:lastModifiedBy>Justin R Nichols</cp:lastModifiedBy>
  <cp:revision>1</cp:revision>
  <dcterms:modified xsi:type="dcterms:W3CDTF">2021-04-25T19:55:26Z</dcterms:modified>
</cp:coreProperties>
</file>