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3"/>
  </p:notesMasterIdLst>
  <p:sldIdLst>
    <p:sldId id="256" r:id="rId2"/>
  </p:sldIdLst>
  <p:sldSz cx="43891200" cy="3108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5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A800F-1412-B145-BC59-BF20F08B20AA}" v="2796" dt="2022-04-28T04:07:32.706"/>
    <p1510:client id="{A0C5812F-B96B-D746-86AA-973E606B89A5}" v="2" dt="2022-04-28T14:04:24.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snapToObjects="1">
      <p:cViewPr>
        <p:scale>
          <a:sx n="104" d="100"/>
          <a:sy n="104" d="100"/>
        </p:scale>
        <p:origin x="-9688" y="-1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C21A3-ECD8-1A4C-BB32-86B42EB3A6FA}" type="datetimeFigureOut">
              <a:rPr lang="en-US" smtClean="0"/>
              <a:t>2/12/23</a:t>
            </a:fld>
            <a:endParaRPr lang="en-US"/>
          </a:p>
        </p:txBody>
      </p:sp>
      <p:sp>
        <p:nvSpPr>
          <p:cNvPr id="4" name="Slide Image Placeholder 3"/>
          <p:cNvSpPr>
            <a:spLocks noGrp="1" noRot="1" noChangeAspect="1"/>
          </p:cNvSpPr>
          <p:nvPr>
            <p:ph type="sldImg" idx="2"/>
          </p:nvPr>
        </p:nvSpPr>
        <p:spPr>
          <a:xfrm>
            <a:off x="1250950" y="1143000"/>
            <a:ext cx="435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F081-B698-6943-A9F3-BD428BA7A64D}" type="slidenum">
              <a:rPr lang="en-US" smtClean="0"/>
              <a:t>‹#›</a:t>
            </a:fld>
            <a:endParaRPr lang="en-US"/>
          </a:p>
        </p:txBody>
      </p:sp>
    </p:spTree>
    <p:extLst>
      <p:ext uri="{BB962C8B-B14F-4D97-AF65-F5344CB8AC3E}">
        <p14:creationId xmlns:p14="http://schemas.microsoft.com/office/powerpoint/2010/main" val="1518099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27F081-B698-6943-A9F3-BD428BA7A64D}" type="slidenum">
              <a:rPr lang="en-US" smtClean="0"/>
              <a:t>1</a:t>
            </a:fld>
            <a:endParaRPr lang="en-US"/>
          </a:p>
        </p:txBody>
      </p:sp>
    </p:spTree>
    <p:extLst>
      <p:ext uri="{BB962C8B-B14F-4D97-AF65-F5344CB8AC3E}">
        <p14:creationId xmlns:p14="http://schemas.microsoft.com/office/powerpoint/2010/main" val="415753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088045"/>
            <a:ext cx="37307520" cy="10823787"/>
          </a:xfrm>
        </p:spPr>
        <p:txBody>
          <a:bodyPr anchor="b"/>
          <a:lstStyle>
            <a:lvl1pPr algn="ctr">
              <a:defRPr sz="27200"/>
            </a:lvl1pPr>
          </a:lstStyle>
          <a:p>
            <a:r>
              <a:rPr lang="en-US"/>
              <a:t>Click to edit Master title style</a:t>
            </a:r>
          </a:p>
        </p:txBody>
      </p:sp>
      <p:sp>
        <p:nvSpPr>
          <p:cNvPr id="3" name="Subtitle 2"/>
          <p:cNvSpPr>
            <a:spLocks noGrp="1"/>
          </p:cNvSpPr>
          <p:nvPr>
            <p:ph type="subTitle" idx="1"/>
          </p:nvPr>
        </p:nvSpPr>
        <p:spPr>
          <a:xfrm>
            <a:off x="5486400" y="16329239"/>
            <a:ext cx="32918400" cy="7506121"/>
          </a:xfrm>
        </p:spPr>
        <p:txBody>
          <a:bodyPr/>
          <a:lstStyle>
            <a:lvl1pPr marL="0" indent="0" algn="ctr">
              <a:buNone/>
              <a:defRPr sz="10880"/>
            </a:lvl1pPr>
            <a:lvl2pPr marL="2072625" indent="0" algn="ctr">
              <a:buNone/>
              <a:defRPr sz="9067"/>
            </a:lvl2pPr>
            <a:lvl3pPr marL="4145250" indent="0" algn="ctr">
              <a:buNone/>
              <a:defRPr sz="8160"/>
            </a:lvl3pPr>
            <a:lvl4pPr marL="6217874" indent="0" algn="ctr">
              <a:buNone/>
              <a:defRPr sz="7253"/>
            </a:lvl4pPr>
            <a:lvl5pPr marL="8290499" indent="0" algn="ctr">
              <a:buNone/>
              <a:defRPr sz="7253"/>
            </a:lvl5pPr>
            <a:lvl6pPr marL="10363124" indent="0" algn="ctr">
              <a:buNone/>
              <a:defRPr sz="7253"/>
            </a:lvl6pPr>
            <a:lvl7pPr marL="12435749" indent="0" algn="ctr">
              <a:buNone/>
              <a:defRPr sz="7253"/>
            </a:lvl7pPr>
            <a:lvl8pPr marL="14508373" indent="0" algn="ctr">
              <a:buNone/>
              <a:defRPr sz="7253"/>
            </a:lvl8pPr>
            <a:lvl9pPr marL="16580998" indent="0" algn="ctr">
              <a:buNone/>
              <a:defRPr sz="7253"/>
            </a:lvl9pPr>
          </a:lstStyle>
          <a:p>
            <a:r>
              <a:rPr lang="en-US"/>
              <a:t>Click to edit Master subtitle style</a:t>
            </a:r>
          </a:p>
        </p:txBody>
      </p:sp>
      <p:sp>
        <p:nvSpPr>
          <p:cNvPr id="4" name="Date Placeholder 3"/>
          <p:cNvSpPr>
            <a:spLocks noGrp="1"/>
          </p:cNvSpPr>
          <p:nvPr>
            <p:ph type="dt" sz="half" idx="10"/>
          </p:nvPr>
        </p:nvSpPr>
        <p:spPr/>
        <p:txBody>
          <a:bodyPr/>
          <a:lstStyle/>
          <a:p>
            <a:fld id="{6A4B53A7-3209-46A6-9454-F38EAC8F11E7}" type="datetimeFigureOut">
              <a:rPr lang="en-US" smtClean="0"/>
              <a:t>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0113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06615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655233"/>
            <a:ext cx="9464040" cy="2634699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655233"/>
            <a:ext cx="27843480" cy="26346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4626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2328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7750819"/>
            <a:ext cx="37856160" cy="12932408"/>
          </a:xfrm>
        </p:spPr>
        <p:txBody>
          <a:bodyPr anchor="b"/>
          <a:lstStyle>
            <a:lvl1pPr>
              <a:defRPr sz="27200"/>
            </a:lvl1pPr>
          </a:lstStyle>
          <a:p>
            <a:r>
              <a:rPr lang="en-US"/>
              <a:t>Click to edit Master title style</a:t>
            </a:r>
          </a:p>
        </p:txBody>
      </p:sp>
      <p:sp>
        <p:nvSpPr>
          <p:cNvPr id="3" name="Text Placeholder 2"/>
          <p:cNvSpPr>
            <a:spLocks noGrp="1"/>
          </p:cNvSpPr>
          <p:nvPr>
            <p:ph type="body" idx="1"/>
          </p:nvPr>
        </p:nvSpPr>
        <p:spPr>
          <a:xfrm>
            <a:off x="2994662" y="20805572"/>
            <a:ext cx="37856160" cy="6800848"/>
          </a:xfrm>
        </p:spPr>
        <p:txBody>
          <a:bodyPr/>
          <a:lstStyle>
            <a:lvl1pPr marL="0" indent="0">
              <a:buNone/>
              <a:defRPr sz="10880">
                <a:solidFill>
                  <a:schemeClr val="tx1"/>
                </a:solidFill>
              </a:defRPr>
            </a:lvl1pPr>
            <a:lvl2pPr marL="2072625" indent="0">
              <a:buNone/>
              <a:defRPr sz="9067">
                <a:solidFill>
                  <a:schemeClr val="tx1">
                    <a:tint val="75000"/>
                  </a:schemeClr>
                </a:solidFill>
              </a:defRPr>
            </a:lvl2pPr>
            <a:lvl3pPr marL="4145250" indent="0">
              <a:buNone/>
              <a:defRPr sz="8160">
                <a:solidFill>
                  <a:schemeClr val="tx1">
                    <a:tint val="75000"/>
                  </a:schemeClr>
                </a:solidFill>
              </a:defRPr>
            </a:lvl3pPr>
            <a:lvl4pPr marL="6217874" indent="0">
              <a:buNone/>
              <a:defRPr sz="7253">
                <a:solidFill>
                  <a:schemeClr val="tx1">
                    <a:tint val="75000"/>
                  </a:schemeClr>
                </a:solidFill>
              </a:defRPr>
            </a:lvl4pPr>
            <a:lvl5pPr marL="8290499" indent="0">
              <a:buNone/>
              <a:defRPr sz="7253">
                <a:solidFill>
                  <a:schemeClr val="tx1">
                    <a:tint val="75000"/>
                  </a:schemeClr>
                </a:solidFill>
              </a:defRPr>
            </a:lvl5pPr>
            <a:lvl6pPr marL="10363124" indent="0">
              <a:buNone/>
              <a:defRPr sz="7253">
                <a:solidFill>
                  <a:schemeClr val="tx1">
                    <a:tint val="75000"/>
                  </a:schemeClr>
                </a:solidFill>
              </a:defRPr>
            </a:lvl6pPr>
            <a:lvl7pPr marL="12435749" indent="0">
              <a:buNone/>
              <a:defRPr sz="7253">
                <a:solidFill>
                  <a:schemeClr val="tx1">
                    <a:tint val="75000"/>
                  </a:schemeClr>
                </a:solidFill>
              </a:defRPr>
            </a:lvl7pPr>
            <a:lvl8pPr marL="14508373" indent="0">
              <a:buNone/>
              <a:defRPr sz="7253">
                <a:solidFill>
                  <a:schemeClr val="tx1">
                    <a:tint val="75000"/>
                  </a:schemeClr>
                </a:solidFill>
              </a:defRPr>
            </a:lvl8pPr>
            <a:lvl9pPr marL="16580998" indent="0">
              <a:buNone/>
              <a:defRPr sz="72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6101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276166"/>
            <a:ext cx="18653760" cy="19726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276166"/>
            <a:ext cx="18653760" cy="19726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4955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655240"/>
            <a:ext cx="37856160" cy="6009219"/>
          </a:xfrm>
        </p:spPr>
        <p:txBody>
          <a:bodyPr/>
          <a:lstStyle/>
          <a:p>
            <a:r>
              <a:rPr lang="en-US"/>
              <a:t>Click to edit Master title style</a:t>
            </a:r>
          </a:p>
        </p:txBody>
      </p:sp>
      <p:sp>
        <p:nvSpPr>
          <p:cNvPr id="3" name="Text Placeholder 2"/>
          <p:cNvSpPr>
            <a:spLocks noGrp="1"/>
          </p:cNvSpPr>
          <p:nvPr>
            <p:ph type="body" idx="1"/>
          </p:nvPr>
        </p:nvSpPr>
        <p:spPr>
          <a:xfrm>
            <a:off x="3023242" y="7621272"/>
            <a:ext cx="18568032" cy="3735068"/>
          </a:xfrm>
        </p:spPr>
        <p:txBody>
          <a:bodyPr anchor="b"/>
          <a:lstStyle>
            <a:lvl1pPr marL="0" indent="0">
              <a:buNone/>
              <a:defRPr sz="10880" b="1"/>
            </a:lvl1pPr>
            <a:lvl2pPr marL="2072625" indent="0">
              <a:buNone/>
              <a:defRPr sz="9067" b="1"/>
            </a:lvl2pPr>
            <a:lvl3pPr marL="4145250" indent="0">
              <a:buNone/>
              <a:defRPr sz="8160" b="1"/>
            </a:lvl3pPr>
            <a:lvl4pPr marL="6217874" indent="0">
              <a:buNone/>
              <a:defRPr sz="7253" b="1"/>
            </a:lvl4pPr>
            <a:lvl5pPr marL="8290499" indent="0">
              <a:buNone/>
              <a:defRPr sz="7253" b="1"/>
            </a:lvl5pPr>
            <a:lvl6pPr marL="10363124" indent="0">
              <a:buNone/>
              <a:defRPr sz="7253" b="1"/>
            </a:lvl6pPr>
            <a:lvl7pPr marL="12435749" indent="0">
              <a:buNone/>
              <a:defRPr sz="7253" b="1"/>
            </a:lvl7pPr>
            <a:lvl8pPr marL="14508373" indent="0">
              <a:buNone/>
              <a:defRPr sz="7253" b="1"/>
            </a:lvl8pPr>
            <a:lvl9pPr marL="16580998" indent="0">
              <a:buNone/>
              <a:defRPr sz="7253" b="1"/>
            </a:lvl9pPr>
          </a:lstStyle>
          <a:p>
            <a:pPr lvl="0"/>
            <a:r>
              <a:rPr lang="en-US"/>
              <a:t>Click to edit Master text styles</a:t>
            </a:r>
          </a:p>
        </p:txBody>
      </p:sp>
      <p:sp>
        <p:nvSpPr>
          <p:cNvPr id="4" name="Content Placeholder 3"/>
          <p:cNvSpPr>
            <a:spLocks noGrp="1"/>
          </p:cNvSpPr>
          <p:nvPr>
            <p:ph sz="half" idx="2"/>
          </p:nvPr>
        </p:nvSpPr>
        <p:spPr>
          <a:xfrm>
            <a:off x="3023242" y="11356340"/>
            <a:ext cx="18568032" cy="16703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7621272"/>
            <a:ext cx="18659477" cy="3735068"/>
          </a:xfrm>
        </p:spPr>
        <p:txBody>
          <a:bodyPr anchor="b"/>
          <a:lstStyle>
            <a:lvl1pPr marL="0" indent="0">
              <a:buNone/>
              <a:defRPr sz="10880" b="1"/>
            </a:lvl1pPr>
            <a:lvl2pPr marL="2072625" indent="0">
              <a:buNone/>
              <a:defRPr sz="9067" b="1"/>
            </a:lvl2pPr>
            <a:lvl3pPr marL="4145250" indent="0">
              <a:buNone/>
              <a:defRPr sz="8160" b="1"/>
            </a:lvl3pPr>
            <a:lvl4pPr marL="6217874" indent="0">
              <a:buNone/>
              <a:defRPr sz="7253" b="1"/>
            </a:lvl4pPr>
            <a:lvl5pPr marL="8290499" indent="0">
              <a:buNone/>
              <a:defRPr sz="7253" b="1"/>
            </a:lvl5pPr>
            <a:lvl6pPr marL="10363124" indent="0">
              <a:buNone/>
              <a:defRPr sz="7253" b="1"/>
            </a:lvl6pPr>
            <a:lvl7pPr marL="12435749" indent="0">
              <a:buNone/>
              <a:defRPr sz="7253" b="1"/>
            </a:lvl7pPr>
            <a:lvl8pPr marL="14508373" indent="0">
              <a:buNone/>
              <a:defRPr sz="7253" b="1"/>
            </a:lvl8pPr>
            <a:lvl9pPr marL="16580998" indent="0">
              <a:buNone/>
              <a:defRPr sz="7253" b="1"/>
            </a:lvl9pPr>
          </a:lstStyle>
          <a:p>
            <a:pPr lvl="0"/>
            <a:r>
              <a:rPr lang="en-US"/>
              <a:t>Click to edit Master text styles</a:t>
            </a:r>
          </a:p>
        </p:txBody>
      </p:sp>
      <p:sp>
        <p:nvSpPr>
          <p:cNvPr id="6" name="Content Placeholder 5"/>
          <p:cNvSpPr>
            <a:spLocks noGrp="1"/>
          </p:cNvSpPr>
          <p:nvPr>
            <p:ph sz="quarter" idx="4"/>
          </p:nvPr>
        </p:nvSpPr>
        <p:spPr>
          <a:xfrm>
            <a:off x="22219922" y="11356340"/>
            <a:ext cx="18659477" cy="16703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043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4486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2/12/23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00320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72640"/>
            <a:ext cx="14156054" cy="7254240"/>
          </a:xfrm>
        </p:spPr>
        <p:txBody>
          <a:bodyPr anchor="b"/>
          <a:lstStyle>
            <a:lvl1pPr>
              <a:defRPr sz="14507"/>
            </a:lvl1pPr>
          </a:lstStyle>
          <a:p>
            <a:r>
              <a:rPr lang="en-US"/>
              <a:t>Click to edit Master title style</a:t>
            </a:r>
          </a:p>
        </p:txBody>
      </p:sp>
      <p:sp>
        <p:nvSpPr>
          <p:cNvPr id="3" name="Content Placeholder 2"/>
          <p:cNvSpPr>
            <a:spLocks noGrp="1"/>
          </p:cNvSpPr>
          <p:nvPr>
            <p:ph idx="1"/>
          </p:nvPr>
        </p:nvSpPr>
        <p:spPr>
          <a:xfrm>
            <a:off x="18659477" y="4476333"/>
            <a:ext cx="22219920" cy="22093767"/>
          </a:xfrm>
        </p:spPr>
        <p:txBody>
          <a:bodyPr/>
          <a:lstStyle>
            <a:lvl1pPr>
              <a:defRPr sz="14507"/>
            </a:lvl1pPr>
            <a:lvl2pPr>
              <a:defRPr sz="12693"/>
            </a:lvl2pPr>
            <a:lvl3pPr>
              <a:defRPr sz="10880"/>
            </a:lvl3pPr>
            <a:lvl4pPr>
              <a:defRPr sz="9067"/>
            </a:lvl4pPr>
            <a:lvl5pPr>
              <a:defRPr sz="9067"/>
            </a:lvl5pPr>
            <a:lvl6pPr>
              <a:defRPr sz="9067"/>
            </a:lvl6pPr>
            <a:lvl7pPr>
              <a:defRPr sz="9067"/>
            </a:lvl7pPr>
            <a:lvl8pPr>
              <a:defRPr sz="9067"/>
            </a:lvl8pPr>
            <a:lvl9pPr>
              <a:defRPr sz="9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326880"/>
            <a:ext cx="14156054" cy="17279199"/>
          </a:xfrm>
        </p:spPr>
        <p:txBody>
          <a:bodyPr/>
          <a:lstStyle>
            <a:lvl1pPr marL="0" indent="0">
              <a:buNone/>
              <a:defRPr sz="7253"/>
            </a:lvl1pPr>
            <a:lvl2pPr marL="2072625" indent="0">
              <a:buNone/>
              <a:defRPr sz="6347"/>
            </a:lvl2pPr>
            <a:lvl3pPr marL="4145250" indent="0">
              <a:buNone/>
              <a:defRPr sz="5440"/>
            </a:lvl3pPr>
            <a:lvl4pPr marL="6217874" indent="0">
              <a:buNone/>
              <a:defRPr sz="4533"/>
            </a:lvl4pPr>
            <a:lvl5pPr marL="8290499" indent="0">
              <a:buNone/>
              <a:defRPr sz="4533"/>
            </a:lvl5pPr>
            <a:lvl6pPr marL="10363124" indent="0">
              <a:buNone/>
              <a:defRPr sz="4533"/>
            </a:lvl6pPr>
            <a:lvl7pPr marL="12435749" indent="0">
              <a:buNone/>
              <a:defRPr sz="4533"/>
            </a:lvl7pPr>
            <a:lvl8pPr marL="14508373" indent="0">
              <a:buNone/>
              <a:defRPr sz="4533"/>
            </a:lvl8pPr>
            <a:lvl9pPr marL="16580998" indent="0">
              <a:buNone/>
              <a:defRPr sz="4533"/>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4013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72640"/>
            <a:ext cx="14156054" cy="7254240"/>
          </a:xfrm>
        </p:spPr>
        <p:txBody>
          <a:bodyPr anchor="b"/>
          <a:lstStyle>
            <a:lvl1pPr>
              <a:defRPr sz="14507"/>
            </a:lvl1pPr>
          </a:lstStyle>
          <a:p>
            <a:r>
              <a:rPr lang="en-US"/>
              <a:t>Click to edit Master title style</a:t>
            </a:r>
          </a:p>
        </p:txBody>
      </p:sp>
      <p:sp>
        <p:nvSpPr>
          <p:cNvPr id="3" name="Picture Placeholder 2"/>
          <p:cNvSpPr>
            <a:spLocks noGrp="1" noChangeAspect="1"/>
          </p:cNvSpPr>
          <p:nvPr>
            <p:ph type="pic" idx="1"/>
          </p:nvPr>
        </p:nvSpPr>
        <p:spPr>
          <a:xfrm>
            <a:off x="18659477" y="4476333"/>
            <a:ext cx="22219920" cy="22093767"/>
          </a:xfrm>
        </p:spPr>
        <p:txBody>
          <a:bodyPr anchor="t"/>
          <a:lstStyle>
            <a:lvl1pPr marL="0" indent="0">
              <a:buNone/>
              <a:defRPr sz="14507"/>
            </a:lvl1pPr>
            <a:lvl2pPr marL="2072625" indent="0">
              <a:buNone/>
              <a:defRPr sz="12693"/>
            </a:lvl2pPr>
            <a:lvl3pPr marL="4145250" indent="0">
              <a:buNone/>
              <a:defRPr sz="10880"/>
            </a:lvl3pPr>
            <a:lvl4pPr marL="6217874" indent="0">
              <a:buNone/>
              <a:defRPr sz="9067"/>
            </a:lvl4pPr>
            <a:lvl5pPr marL="8290499" indent="0">
              <a:buNone/>
              <a:defRPr sz="9067"/>
            </a:lvl5pPr>
            <a:lvl6pPr marL="10363124" indent="0">
              <a:buNone/>
              <a:defRPr sz="9067"/>
            </a:lvl6pPr>
            <a:lvl7pPr marL="12435749" indent="0">
              <a:buNone/>
              <a:defRPr sz="9067"/>
            </a:lvl7pPr>
            <a:lvl8pPr marL="14508373" indent="0">
              <a:buNone/>
              <a:defRPr sz="9067"/>
            </a:lvl8pPr>
            <a:lvl9pPr marL="16580998" indent="0">
              <a:buNone/>
              <a:defRPr sz="9067"/>
            </a:lvl9pPr>
          </a:lstStyle>
          <a:p>
            <a:r>
              <a:rPr lang="en-US"/>
              <a:t>Click icon to add picture</a:t>
            </a:r>
          </a:p>
        </p:txBody>
      </p:sp>
      <p:sp>
        <p:nvSpPr>
          <p:cNvPr id="4" name="Text Placeholder 3"/>
          <p:cNvSpPr>
            <a:spLocks noGrp="1"/>
          </p:cNvSpPr>
          <p:nvPr>
            <p:ph type="body" sz="half" idx="2"/>
          </p:nvPr>
        </p:nvSpPr>
        <p:spPr>
          <a:xfrm>
            <a:off x="3023237" y="9326880"/>
            <a:ext cx="14156054" cy="17279199"/>
          </a:xfrm>
        </p:spPr>
        <p:txBody>
          <a:bodyPr/>
          <a:lstStyle>
            <a:lvl1pPr marL="0" indent="0">
              <a:buNone/>
              <a:defRPr sz="7253"/>
            </a:lvl1pPr>
            <a:lvl2pPr marL="2072625" indent="0">
              <a:buNone/>
              <a:defRPr sz="6347"/>
            </a:lvl2pPr>
            <a:lvl3pPr marL="4145250" indent="0">
              <a:buNone/>
              <a:defRPr sz="5440"/>
            </a:lvl3pPr>
            <a:lvl4pPr marL="6217874" indent="0">
              <a:buNone/>
              <a:defRPr sz="4533"/>
            </a:lvl4pPr>
            <a:lvl5pPr marL="8290499" indent="0">
              <a:buNone/>
              <a:defRPr sz="4533"/>
            </a:lvl5pPr>
            <a:lvl6pPr marL="10363124" indent="0">
              <a:buNone/>
              <a:defRPr sz="4533"/>
            </a:lvl6pPr>
            <a:lvl7pPr marL="12435749" indent="0">
              <a:buNone/>
              <a:defRPr sz="4533"/>
            </a:lvl7pPr>
            <a:lvl8pPr marL="14508373" indent="0">
              <a:buNone/>
              <a:defRPr sz="4533"/>
            </a:lvl8pPr>
            <a:lvl9pPr marL="16580998" indent="0">
              <a:buNone/>
              <a:defRPr sz="4533"/>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57569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655240"/>
            <a:ext cx="37856160" cy="600921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276166"/>
            <a:ext cx="37856160" cy="19726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28815460"/>
            <a:ext cx="9875520" cy="1655233"/>
          </a:xfrm>
          <a:prstGeom prst="rect">
            <a:avLst/>
          </a:prstGeom>
        </p:spPr>
        <p:txBody>
          <a:bodyPr vert="horz" lIns="91440" tIns="45720" rIns="91440" bIns="45720" rtlCol="0" anchor="ctr"/>
          <a:lstStyle>
            <a:lvl1pPr algn="l">
              <a:defRPr sz="5440">
                <a:solidFill>
                  <a:schemeClr val="tx1">
                    <a:tint val="75000"/>
                  </a:schemeClr>
                </a:solidFill>
              </a:defRPr>
            </a:lvl1pPr>
          </a:lstStyle>
          <a:p>
            <a:fld id="{6A4B53A7-3209-46A6-9454-F38EAC8F11E7}" type="datetimeFigureOut">
              <a:rPr lang="en-US" smtClean="0"/>
              <a:pPr/>
              <a:t>2/12/23</a:t>
            </a:fld>
            <a:endParaRPr lang="en-US"/>
          </a:p>
        </p:txBody>
      </p:sp>
      <p:sp>
        <p:nvSpPr>
          <p:cNvPr id="5" name="Footer Placeholder 4"/>
          <p:cNvSpPr>
            <a:spLocks noGrp="1"/>
          </p:cNvSpPr>
          <p:nvPr>
            <p:ph type="ftr" sz="quarter" idx="3"/>
          </p:nvPr>
        </p:nvSpPr>
        <p:spPr>
          <a:xfrm>
            <a:off x="14538960" y="28815460"/>
            <a:ext cx="14813280" cy="1655233"/>
          </a:xfrm>
          <a:prstGeom prst="rect">
            <a:avLst/>
          </a:prstGeom>
        </p:spPr>
        <p:txBody>
          <a:bodyPr vert="horz" lIns="91440" tIns="45720" rIns="91440" bIns="45720" rtlCol="0" anchor="ctr"/>
          <a:lstStyle>
            <a:lvl1pPr algn="ctr">
              <a:defRPr sz="5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8815460"/>
            <a:ext cx="9875520" cy="1655233"/>
          </a:xfrm>
          <a:prstGeom prst="rect">
            <a:avLst/>
          </a:prstGeom>
        </p:spPr>
        <p:txBody>
          <a:bodyPr vert="horz" lIns="91440" tIns="45720" rIns="91440" bIns="45720" rtlCol="0" anchor="ctr"/>
          <a:lstStyle>
            <a:lvl1pPr algn="r">
              <a:defRPr sz="544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22400934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4145250" rtl="0" eaLnBrk="1" latinLnBrk="0" hangingPunct="1">
        <a:lnSpc>
          <a:spcPct val="90000"/>
        </a:lnSpc>
        <a:spcBef>
          <a:spcPct val="0"/>
        </a:spcBef>
        <a:buNone/>
        <a:defRPr sz="19947" kern="1200">
          <a:solidFill>
            <a:schemeClr val="tx1"/>
          </a:solidFill>
          <a:latin typeface="+mj-lt"/>
          <a:ea typeface="+mj-ea"/>
          <a:cs typeface="+mj-cs"/>
        </a:defRPr>
      </a:lvl1pPr>
    </p:titleStyle>
    <p:bodyStyle>
      <a:lvl1pPr marL="1036312" indent="-1036312" algn="l" defTabSz="4145250" rtl="0" eaLnBrk="1" latinLnBrk="0" hangingPunct="1">
        <a:lnSpc>
          <a:spcPct val="90000"/>
        </a:lnSpc>
        <a:spcBef>
          <a:spcPts val="4533"/>
        </a:spcBef>
        <a:buFont typeface="Arial" panose="020B0604020202020204" pitchFamily="34" charset="0"/>
        <a:buChar char="•"/>
        <a:defRPr sz="12693" kern="1200">
          <a:solidFill>
            <a:schemeClr val="tx1"/>
          </a:solidFill>
          <a:latin typeface="+mn-lt"/>
          <a:ea typeface="+mn-ea"/>
          <a:cs typeface="+mn-cs"/>
        </a:defRPr>
      </a:lvl1pPr>
      <a:lvl2pPr marL="3108937" indent="-1036312" algn="l" defTabSz="4145250" rtl="0" eaLnBrk="1" latinLnBrk="0" hangingPunct="1">
        <a:lnSpc>
          <a:spcPct val="90000"/>
        </a:lnSpc>
        <a:spcBef>
          <a:spcPts val="2267"/>
        </a:spcBef>
        <a:buFont typeface="Arial" panose="020B0604020202020204" pitchFamily="34" charset="0"/>
        <a:buChar char="•"/>
        <a:defRPr sz="10880" kern="1200">
          <a:solidFill>
            <a:schemeClr val="tx1"/>
          </a:solidFill>
          <a:latin typeface="+mn-lt"/>
          <a:ea typeface="+mn-ea"/>
          <a:cs typeface="+mn-cs"/>
        </a:defRPr>
      </a:lvl2pPr>
      <a:lvl3pPr marL="5181562" indent="-1036312" algn="l" defTabSz="4145250" rtl="0" eaLnBrk="1" latinLnBrk="0" hangingPunct="1">
        <a:lnSpc>
          <a:spcPct val="90000"/>
        </a:lnSpc>
        <a:spcBef>
          <a:spcPts val="2267"/>
        </a:spcBef>
        <a:buFont typeface="Arial" panose="020B0604020202020204" pitchFamily="34" charset="0"/>
        <a:buChar char="•"/>
        <a:defRPr sz="9067" kern="1200">
          <a:solidFill>
            <a:schemeClr val="tx1"/>
          </a:solidFill>
          <a:latin typeface="+mn-lt"/>
          <a:ea typeface="+mn-ea"/>
          <a:cs typeface="+mn-cs"/>
        </a:defRPr>
      </a:lvl3pPr>
      <a:lvl4pPr marL="7254187" indent="-1036312" algn="l" defTabSz="4145250" rtl="0" eaLnBrk="1" latinLnBrk="0" hangingPunct="1">
        <a:lnSpc>
          <a:spcPct val="90000"/>
        </a:lnSpc>
        <a:spcBef>
          <a:spcPts val="2267"/>
        </a:spcBef>
        <a:buFont typeface="Arial" panose="020B0604020202020204" pitchFamily="34" charset="0"/>
        <a:buChar char="•"/>
        <a:defRPr sz="8160" kern="1200">
          <a:solidFill>
            <a:schemeClr val="tx1"/>
          </a:solidFill>
          <a:latin typeface="+mn-lt"/>
          <a:ea typeface="+mn-ea"/>
          <a:cs typeface="+mn-cs"/>
        </a:defRPr>
      </a:lvl4pPr>
      <a:lvl5pPr marL="9326811" indent="-1036312" algn="l" defTabSz="4145250" rtl="0" eaLnBrk="1" latinLnBrk="0" hangingPunct="1">
        <a:lnSpc>
          <a:spcPct val="90000"/>
        </a:lnSpc>
        <a:spcBef>
          <a:spcPts val="2267"/>
        </a:spcBef>
        <a:buFont typeface="Arial" panose="020B0604020202020204" pitchFamily="34" charset="0"/>
        <a:buChar char="•"/>
        <a:defRPr sz="8160" kern="1200">
          <a:solidFill>
            <a:schemeClr val="tx1"/>
          </a:solidFill>
          <a:latin typeface="+mn-lt"/>
          <a:ea typeface="+mn-ea"/>
          <a:cs typeface="+mn-cs"/>
        </a:defRPr>
      </a:lvl5pPr>
      <a:lvl6pPr marL="11399436" indent="-1036312" algn="l" defTabSz="4145250" rtl="0" eaLnBrk="1" latinLnBrk="0" hangingPunct="1">
        <a:lnSpc>
          <a:spcPct val="90000"/>
        </a:lnSpc>
        <a:spcBef>
          <a:spcPts val="2267"/>
        </a:spcBef>
        <a:buFont typeface="Arial" panose="020B0604020202020204" pitchFamily="34" charset="0"/>
        <a:buChar char="•"/>
        <a:defRPr sz="8160" kern="1200">
          <a:solidFill>
            <a:schemeClr val="tx1"/>
          </a:solidFill>
          <a:latin typeface="+mn-lt"/>
          <a:ea typeface="+mn-ea"/>
          <a:cs typeface="+mn-cs"/>
        </a:defRPr>
      </a:lvl6pPr>
      <a:lvl7pPr marL="13472061" indent="-1036312" algn="l" defTabSz="4145250" rtl="0" eaLnBrk="1" latinLnBrk="0" hangingPunct="1">
        <a:lnSpc>
          <a:spcPct val="90000"/>
        </a:lnSpc>
        <a:spcBef>
          <a:spcPts val="2267"/>
        </a:spcBef>
        <a:buFont typeface="Arial" panose="020B0604020202020204" pitchFamily="34" charset="0"/>
        <a:buChar char="•"/>
        <a:defRPr sz="8160" kern="1200">
          <a:solidFill>
            <a:schemeClr val="tx1"/>
          </a:solidFill>
          <a:latin typeface="+mn-lt"/>
          <a:ea typeface="+mn-ea"/>
          <a:cs typeface="+mn-cs"/>
        </a:defRPr>
      </a:lvl7pPr>
      <a:lvl8pPr marL="15544686" indent="-1036312" algn="l" defTabSz="4145250" rtl="0" eaLnBrk="1" latinLnBrk="0" hangingPunct="1">
        <a:lnSpc>
          <a:spcPct val="90000"/>
        </a:lnSpc>
        <a:spcBef>
          <a:spcPts val="2267"/>
        </a:spcBef>
        <a:buFont typeface="Arial" panose="020B0604020202020204" pitchFamily="34" charset="0"/>
        <a:buChar char="•"/>
        <a:defRPr sz="8160" kern="1200">
          <a:solidFill>
            <a:schemeClr val="tx1"/>
          </a:solidFill>
          <a:latin typeface="+mn-lt"/>
          <a:ea typeface="+mn-ea"/>
          <a:cs typeface="+mn-cs"/>
        </a:defRPr>
      </a:lvl8pPr>
      <a:lvl9pPr marL="17617310" indent="-1036312" algn="l" defTabSz="4145250" rtl="0" eaLnBrk="1" latinLnBrk="0" hangingPunct="1">
        <a:lnSpc>
          <a:spcPct val="90000"/>
        </a:lnSpc>
        <a:spcBef>
          <a:spcPts val="2267"/>
        </a:spcBef>
        <a:buFont typeface="Arial" panose="020B0604020202020204" pitchFamily="34" charset="0"/>
        <a:buChar char="•"/>
        <a:defRPr sz="8160" kern="1200">
          <a:solidFill>
            <a:schemeClr val="tx1"/>
          </a:solidFill>
          <a:latin typeface="+mn-lt"/>
          <a:ea typeface="+mn-ea"/>
          <a:cs typeface="+mn-cs"/>
        </a:defRPr>
      </a:lvl9pPr>
    </p:bodyStyle>
    <p:otherStyle>
      <a:defPPr>
        <a:defRPr lang="en-US"/>
      </a:defPPr>
      <a:lvl1pPr marL="0" algn="l" defTabSz="4145250" rtl="0" eaLnBrk="1" latinLnBrk="0" hangingPunct="1">
        <a:defRPr sz="8160" kern="1200">
          <a:solidFill>
            <a:schemeClr val="tx1"/>
          </a:solidFill>
          <a:latin typeface="+mn-lt"/>
          <a:ea typeface="+mn-ea"/>
          <a:cs typeface="+mn-cs"/>
        </a:defRPr>
      </a:lvl1pPr>
      <a:lvl2pPr marL="2072625" algn="l" defTabSz="4145250" rtl="0" eaLnBrk="1" latinLnBrk="0" hangingPunct="1">
        <a:defRPr sz="8160" kern="1200">
          <a:solidFill>
            <a:schemeClr val="tx1"/>
          </a:solidFill>
          <a:latin typeface="+mn-lt"/>
          <a:ea typeface="+mn-ea"/>
          <a:cs typeface="+mn-cs"/>
        </a:defRPr>
      </a:lvl2pPr>
      <a:lvl3pPr marL="4145250" algn="l" defTabSz="4145250" rtl="0" eaLnBrk="1" latinLnBrk="0" hangingPunct="1">
        <a:defRPr sz="8160" kern="1200">
          <a:solidFill>
            <a:schemeClr val="tx1"/>
          </a:solidFill>
          <a:latin typeface="+mn-lt"/>
          <a:ea typeface="+mn-ea"/>
          <a:cs typeface="+mn-cs"/>
        </a:defRPr>
      </a:lvl3pPr>
      <a:lvl4pPr marL="6217874" algn="l" defTabSz="4145250" rtl="0" eaLnBrk="1" latinLnBrk="0" hangingPunct="1">
        <a:defRPr sz="8160" kern="1200">
          <a:solidFill>
            <a:schemeClr val="tx1"/>
          </a:solidFill>
          <a:latin typeface="+mn-lt"/>
          <a:ea typeface="+mn-ea"/>
          <a:cs typeface="+mn-cs"/>
        </a:defRPr>
      </a:lvl4pPr>
      <a:lvl5pPr marL="8290499" algn="l" defTabSz="4145250" rtl="0" eaLnBrk="1" latinLnBrk="0" hangingPunct="1">
        <a:defRPr sz="8160" kern="1200">
          <a:solidFill>
            <a:schemeClr val="tx1"/>
          </a:solidFill>
          <a:latin typeface="+mn-lt"/>
          <a:ea typeface="+mn-ea"/>
          <a:cs typeface="+mn-cs"/>
        </a:defRPr>
      </a:lvl5pPr>
      <a:lvl6pPr marL="10363124" algn="l" defTabSz="4145250" rtl="0" eaLnBrk="1" latinLnBrk="0" hangingPunct="1">
        <a:defRPr sz="8160" kern="1200">
          <a:solidFill>
            <a:schemeClr val="tx1"/>
          </a:solidFill>
          <a:latin typeface="+mn-lt"/>
          <a:ea typeface="+mn-ea"/>
          <a:cs typeface="+mn-cs"/>
        </a:defRPr>
      </a:lvl6pPr>
      <a:lvl7pPr marL="12435749" algn="l" defTabSz="4145250" rtl="0" eaLnBrk="1" latinLnBrk="0" hangingPunct="1">
        <a:defRPr sz="8160" kern="1200">
          <a:solidFill>
            <a:schemeClr val="tx1"/>
          </a:solidFill>
          <a:latin typeface="+mn-lt"/>
          <a:ea typeface="+mn-ea"/>
          <a:cs typeface="+mn-cs"/>
        </a:defRPr>
      </a:lvl7pPr>
      <a:lvl8pPr marL="14508373" algn="l" defTabSz="4145250" rtl="0" eaLnBrk="1" latinLnBrk="0" hangingPunct="1">
        <a:defRPr sz="8160" kern="1200">
          <a:solidFill>
            <a:schemeClr val="tx1"/>
          </a:solidFill>
          <a:latin typeface="+mn-lt"/>
          <a:ea typeface="+mn-ea"/>
          <a:cs typeface="+mn-cs"/>
        </a:defRPr>
      </a:lvl8pPr>
      <a:lvl9pPr marL="16580998" algn="l" defTabSz="4145250" rtl="0" eaLnBrk="1" latinLnBrk="0" hangingPunct="1">
        <a:defRPr sz="8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www.kaggle.com/bistaumanga/usps-dataset"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F5FB"/>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5486CF-F971-A141-B367-8FEB10657A11}"/>
              </a:ext>
            </a:extLst>
          </p:cNvPr>
          <p:cNvSpPr/>
          <p:nvPr/>
        </p:nvSpPr>
        <p:spPr>
          <a:xfrm>
            <a:off x="0" y="-115070"/>
            <a:ext cx="43891200" cy="760828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6D495-68A9-0B4D-B8C0-8B658079650F}"/>
              </a:ext>
            </a:extLst>
          </p:cNvPr>
          <p:cNvSpPr>
            <a:spLocks noGrp="1"/>
          </p:cNvSpPr>
          <p:nvPr>
            <p:ph type="ctrTitle"/>
          </p:nvPr>
        </p:nvSpPr>
        <p:spPr>
          <a:xfrm>
            <a:off x="4842162" y="200076"/>
            <a:ext cx="34206874" cy="6225992"/>
          </a:xfrm>
        </p:spPr>
        <p:txBody>
          <a:bodyPr anchor="b">
            <a:normAutofit/>
          </a:bodyPr>
          <a:lstStyle/>
          <a:p>
            <a:r>
              <a:rPr lang="en-US" sz="13400">
                <a:ln w="0">
                  <a:noFill/>
                </a:ln>
                <a:solidFill>
                  <a:schemeClr val="bg1"/>
                </a:solidFill>
                <a:effectLst>
                  <a:outerShdw blurRad="38100" dist="19050" dir="2700000" algn="tl" rotWithShape="0">
                    <a:schemeClr val="dk1">
                      <a:alpha val="40000"/>
                    </a:schemeClr>
                  </a:outerShdw>
                </a:effectLst>
                <a:latin typeface="Avenir Next Condensed Medium" panose="020B0506020202020204" pitchFamily="34" charset="0"/>
              </a:rPr>
              <a:t>Machine Learning: Handwritten Digit Recognition Using Singular Value Decomposition</a:t>
            </a:r>
            <a:br>
              <a:rPr lang="en-US" sz="11500"/>
            </a:br>
            <a:endParaRPr lang="en-US" sz="11500">
              <a:solidFill>
                <a:schemeClr val="bg1"/>
              </a:solidFill>
            </a:endParaRPr>
          </a:p>
        </p:txBody>
      </p:sp>
      <p:sp>
        <p:nvSpPr>
          <p:cNvPr id="3" name="Subtitle 2">
            <a:extLst>
              <a:ext uri="{FF2B5EF4-FFF2-40B4-BE49-F238E27FC236}">
                <a16:creationId xmlns:a16="http://schemas.microsoft.com/office/drawing/2014/main" id="{89F13CF0-39E1-ED4D-8249-C2416A012091}"/>
              </a:ext>
            </a:extLst>
          </p:cNvPr>
          <p:cNvSpPr>
            <a:spLocks noGrp="1"/>
          </p:cNvSpPr>
          <p:nvPr>
            <p:ph type="subTitle" idx="1"/>
          </p:nvPr>
        </p:nvSpPr>
        <p:spPr>
          <a:xfrm>
            <a:off x="4212448" y="4916072"/>
            <a:ext cx="35466301" cy="2196005"/>
          </a:xfrm>
        </p:spPr>
        <p:txBody>
          <a:bodyPr>
            <a:normAutofit/>
          </a:bodyPr>
          <a:lstStyle/>
          <a:p>
            <a:pPr>
              <a:lnSpc>
                <a:spcPct val="100000"/>
              </a:lnSpc>
              <a:spcBef>
                <a:spcPts val="0"/>
              </a:spcBef>
            </a:pPr>
            <a:r>
              <a:rPr lang="en-US" sz="6600">
                <a:solidFill>
                  <a:schemeClr val="accent3">
                    <a:lumMod val="20000"/>
                    <a:lumOff val="80000"/>
                  </a:schemeClr>
                </a:solidFill>
                <a:latin typeface="Avenir Book" panose="02000503020000020003" pitchFamily="2" charset="0"/>
              </a:rPr>
              <a:t>Webster Gordon, Justin Nichols, Mollee Swift</a:t>
            </a:r>
          </a:p>
        </p:txBody>
      </p:sp>
      <p:sp>
        <p:nvSpPr>
          <p:cNvPr id="8" name="Rectangle 7">
            <a:extLst>
              <a:ext uri="{FF2B5EF4-FFF2-40B4-BE49-F238E27FC236}">
                <a16:creationId xmlns:a16="http://schemas.microsoft.com/office/drawing/2014/main" id="{876DDECA-CFFD-2045-9D74-770CEA235A52}"/>
              </a:ext>
            </a:extLst>
          </p:cNvPr>
          <p:cNvSpPr/>
          <p:nvPr/>
        </p:nvSpPr>
        <p:spPr>
          <a:xfrm>
            <a:off x="1233053" y="8718601"/>
            <a:ext cx="13466618" cy="4929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737C0B6-9296-4744-BE2A-CEAFAAE1D0CE}"/>
              </a:ext>
            </a:extLst>
          </p:cNvPr>
          <p:cNvSpPr/>
          <p:nvPr/>
        </p:nvSpPr>
        <p:spPr>
          <a:xfrm>
            <a:off x="15212290" y="8718600"/>
            <a:ext cx="13466618" cy="2099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FA6310-8153-9144-AFD9-4C90A293B7C1}"/>
              </a:ext>
            </a:extLst>
          </p:cNvPr>
          <p:cNvSpPr/>
          <p:nvPr/>
        </p:nvSpPr>
        <p:spPr>
          <a:xfrm>
            <a:off x="29197108" y="8757128"/>
            <a:ext cx="13466618" cy="1357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125D63B-215D-AA4F-9BB2-0325DFF12193}"/>
              </a:ext>
            </a:extLst>
          </p:cNvPr>
          <p:cNvSpPr/>
          <p:nvPr/>
        </p:nvSpPr>
        <p:spPr>
          <a:xfrm>
            <a:off x="1233053" y="8718601"/>
            <a:ext cx="13466618" cy="100291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A984CDB-6DEE-3E49-AA9F-65195D62732E}"/>
              </a:ext>
            </a:extLst>
          </p:cNvPr>
          <p:cNvSpPr/>
          <p:nvPr/>
        </p:nvSpPr>
        <p:spPr>
          <a:xfrm>
            <a:off x="1245876" y="14147930"/>
            <a:ext cx="13466618" cy="15573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30" name="Rectangle 29">
            <a:extLst>
              <a:ext uri="{FF2B5EF4-FFF2-40B4-BE49-F238E27FC236}">
                <a16:creationId xmlns:a16="http://schemas.microsoft.com/office/drawing/2014/main" id="{D7409AD8-8BE9-E04A-97B8-EC2242D82A7D}"/>
              </a:ext>
            </a:extLst>
          </p:cNvPr>
          <p:cNvSpPr/>
          <p:nvPr/>
        </p:nvSpPr>
        <p:spPr>
          <a:xfrm>
            <a:off x="15212290" y="8718599"/>
            <a:ext cx="13466618" cy="100291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AC18C4-625C-B34C-A8B7-FB8A29550FAD}"/>
              </a:ext>
            </a:extLst>
          </p:cNvPr>
          <p:cNvSpPr/>
          <p:nvPr/>
        </p:nvSpPr>
        <p:spPr>
          <a:xfrm>
            <a:off x="29197108" y="8720920"/>
            <a:ext cx="13466618" cy="100291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ubtitle 2">
            <a:extLst>
              <a:ext uri="{FF2B5EF4-FFF2-40B4-BE49-F238E27FC236}">
                <a16:creationId xmlns:a16="http://schemas.microsoft.com/office/drawing/2014/main" id="{B2D85A08-3482-0A42-97C8-ACF5076C1049}"/>
              </a:ext>
            </a:extLst>
          </p:cNvPr>
          <p:cNvSpPr txBox="1">
            <a:spLocks/>
          </p:cNvSpPr>
          <p:nvPr/>
        </p:nvSpPr>
        <p:spPr>
          <a:xfrm>
            <a:off x="1233054" y="8876003"/>
            <a:ext cx="13466617" cy="859093"/>
          </a:xfrm>
          <a:prstGeom prst="rect">
            <a:avLst/>
          </a:prstGeom>
        </p:spPr>
        <p:txBody>
          <a:bodyPr vert="horz" lIns="91440" tIns="45720" rIns="91440" bIns="45720" rtlCol="0">
            <a:normAutofit lnSpcReduction="10000"/>
          </a:bodyPr>
          <a:lstStyle>
            <a:lvl1pPr marL="0" indent="0" algn="ctr" defTabSz="4145250" rtl="0" eaLnBrk="1" latinLnBrk="0" hangingPunct="1">
              <a:lnSpc>
                <a:spcPct val="90000"/>
              </a:lnSpc>
              <a:spcBef>
                <a:spcPts val="4533"/>
              </a:spcBef>
              <a:buFont typeface="Arial" panose="020B0604020202020204" pitchFamily="34" charset="0"/>
              <a:buNone/>
              <a:defRPr sz="10880" kern="1200">
                <a:solidFill>
                  <a:schemeClr val="tx1"/>
                </a:solidFill>
                <a:latin typeface="+mn-lt"/>
                <a:ea typeface="+mn-ea"/>
                <a:cs typeface="+mn-cs"/>
              </a:defRPr>
            </a:lvl1pPr>
            <a:lvl2pPr marL="2072625" indent="0" algn="ctr" defTabSz="4145250" rtl="0" eaLnBrk="1" latinLnBrk="0" hangingPunct="1">
              <a:lnSpc>
                <a:spcPct val="90000"/>
              </a:lnSpc>
              <a:spcBef>
                <a:spcPts val="2267"/>
              </a:spcBef>
              <a:buFont typeface="Arial" panose="020B0604020202020204" pitchFamily="34" charset="0"/>
              <a:buNone/>
              <a:defRPr sz="9067" kern="1200">
                <a:solidFill>
                  <a:schemeClr val="tx1"/>
                </a:solidFill>
                <a:latin typeface="+mn-lt"/>
                <a:ea typeface="+mn-ea"/>
                <a:cs typeface="+mn-cs"/>
              </a:defRPr>
            </a:lvl2pPr>
            <a:lvl3pPr marL="4145250" indent="0" algn="ctr" defTabSz="4145250" rtl="0" eaLnBrk="1" latinLnBrk="0" hangingPunct="1">
              <a:lnSpc>
                <a:spcPct val="90000"/>
              </a:lnSpc>
              <a:spcBef>
                <a:spcPts val="2267"/>
              </a:spcBef>
              <a:buFont typeface="Arial" panose="020B0604020202020204" pitchFamily="34" charset="0"/>
              <a:buNone/>
              <a:defRPr sz="8160" kern="1200">
                <a:solidFill>
                  <a:schemeClr val="tx1"/>
                </a:solidFill>
                <a:latin typeface="+mn-lt"/>
                <a:ea typeface="+mn-ea"/>
                <a:cs typeface="+mn-cs"/>
              </a:defRPr>
            </a:lvl3pPr>
            <a:lvl4pPr marL="621787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4pPr>
            <a:lvl5pPr marL="829049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5pPr>
            <a:lvl6pPr marL="1036312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6pPr>
            <a:lvl7pPr marL="1243574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7pPr>
            <a:lvl8pPr marL="14508373"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8pPr>
            <a:lvl9pPr marL="16580998"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9pPr>
          </a:lstStyle>
          <a:p>
            <a:pPr>
              <a:lnSpc>
                <a:spcPct val="100000"/>
              </a:lnSpc>
              <a:spcBef>
                <a:spcPts val="0"/>
              </a:spcBef>
            </a:pPr>
            <a:r>
              <a:rPr lang="en-US" sz="5400">
                <a:solidFill>
                  <a:schemeClr val="accent3">
                    <a:lumMod val="20000"/>
                    <a:lumOff val="80000"/>
                  </a:schemeClr>
                </a:solidFill>
                <a:latin typeface="Avenir Book" panose="02000503020000020003" pitchFamily="2" charset="0"/>
              </a:rPr>
              <a:t>Introduction</a:t>
            </a:r>
          </a:p>
        </p:txBody>
      </p:sp>
      <p:sp>
        <p:nvSpPr>
          <p:cNvPr id="35" name="Subtitle 2">
            <a:extLst>
              <a:ext uri="{FF2B5EF4-FFF2-40B4-BE49-F238E27FC236}">
                <a16:creationId xmlns:a16="http://schemas.microsoft.com/office/drawing/2014/main" id="{116E971A-F665-3D4C-B6CA-E73F12785309}"/>
              </a:ext>
            </a:extLst>
          </p:cNvPr>
          <p:cNvSpPr txBox="1">
            <a:spLocks/>
          </p:cNvSpPr>
          <p:nvPr/>
        </p:nvSpPr>
        <p:spPr>
          <a:xfrm>
            <a:off x="15202394" y="8807045"/>
            <a:ext cx="13466617" cy="1256674"/>
          </a:xfrm>
          <a:prstGeom prst="rect">
            <a:avLst/>
          </a:prstGeom>
        </p:spPr>
        <p:txBody>
          <a:bodyPr vert="horz" lIns="91440" tIns="45720" rIns="91440" bIns="45720" rtlCol="0">
            <a:normAutofit/>
          </a:bodyPr>
          <a:lstStyle>
            <a:lvl1pPr marL="0" indent="0" algn="ctr" defTabSz="4145250" rtl="0" eaLnBrk="1" latinLnBrk="0" hangingPunct="1">
              <a:lnSpc>
                <a:spcPct val="90000"/>
              </a:lnSpc>
              <a:spcBef>
                <a:spcPts val="4533"/>
              </a:spcBef>
              <a:buFont typeface="Arial" panose="020B0604020202020204" pitchFamily="34" charset="0"/>
              <a:buNone/>
              <a:defRPr sz="10880" kern="1200">
                <a:solidFill>
                  <a:schemeClr val="tx1"/>
                </a:solidFill>
                <a:latin typeface="+mn-lt"/>
                <a:ea typeface="+mn-ea"/>
                <a:cs typeface="+mn-cs"/>
              </a:defRPr>
            </a:lvl1pPr>
            <a:lvl2pPr marL="2072625" indent="0" algn="ctr" defTabSz="4145250" rtl="0" eaLnBrk="1" latinLnBrk="0" hangingPunct="1">
              <a:lnSpc>
                <a:spcPct val="90000"/>
              </a:lnSpc>
              <a:spcBef>
                <a:spcPts val="2267"/>
              </a:spcBef>
              <a:buFont typeface="Arial" panose="020B0604020202020204" pitchFamily="34" charset="0"/>
              <a:buNone/>
              <a:defRPr sz="9067" kern="1200">
                <a:solidFill>
                  <a:schemeClr val="tx1"/>
                </a:solidFill>
                <a:latin typeface="+mn-lt"/>
                <a:ea typeface="+mn-ea"/>
                <a:cs typeface="+mn-cs"/>
              </a:defRPr>
            </a:lvl2pPr>
            <a:lvl3pPr marL="4145250" indent="0" algn="ctr" defTabSz="4145250" rtl="0" eaLnBrk="1" latinLnBrk="0" hangingPunct="1">
              <a:lnSpc>
                <a:spcPct val="90000"/>
              </a:lnSpc>
              <a:spcBef>
                <a:spcPts val="2267"/>
              </a:spcBef>
              <a:buFont typeface="Arial" panose="020B0604020202020204" pitchFamily="34" charset="0"/>
              <a:buNone/>
              <a:defRPr sz="8160" kern="1200">
                <a:solidFill>
                  <a:schemeClr val="tx1"/>
                </a:solidFill>
                <a:latin typeface="+mn-lt"/>
                <a:ea typeface="+mn-ea"/>
                <a:cs typeface="+mn-cs"/>
              </a:defRPr>
            </a:lvl3pPr>
            <a:lvl4pPr marL="621787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4pPr>
            <a:lvl5pPr marL="829049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5pPr>
            <a:lvl6pPr marL="1036312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6pPr>
            <a:lvl7pPr marL="1243574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7pPr>
            <a:lvl8pPr marL="14508373"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8pPr>
            <a:lvl9pPr marL="16580998"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9pPr>
          </a:lstStyle>
          <a:p>
            <a:pPr>
              <a:lnSpc>
                <a:spcPct val="100000"/>
              </a:lnSpc>
              <a:spcBef>
                <a:spcPts val="0"/>
              </a:spcBef>
            </a:pPr>
            <a:r>
              <a:rPr lang="en-US" sz="5400">
                <a:solidFill>
                  <a:schemeClr val="accent3">
                    <a:lumMod val="20000"/>
                    <a:lumOff val="80000"/>
                  </a:schemeClr>
                </a:solidFill>
                <a:latin typeface="Avenir Book" panose="02000503020000020003" pitchFamily="2" charset="0"/>
              </a:rPr>
              <a:t>Methods</a:t>
            </a:r>
          </a:p>
        </p:txBody>
      </p:sp>
      <p:sp>
        <p:nvSpPr>
          <p:cNvPr id="38" name="Subtitle 2">
            <a:extLst>
              <a:ext uri="{FF2B5EF4-FFF2-40B4-BE49-F238E27FC236}">
                <a16:creationId xmlns:a16="http://schemas.microsoft.com/office/drawing/2014/main" id="{12B9EA33-F480-E844-96E9-0DA7F67F249B}"/>
              </a:ext>
            </a:extLst>
          </p:cNvPr>
          <p:cNvSpPr txBox="1">
            <a:spLocks/>
          </p:cNvSpPr>
          <p:nvPr/>
        </p:nvSpPr>
        <p:spPr>
          <a:xfrm>
            <a:off x="29081800" y="8821237"/>
            <a:ext cx="13466617" cy="1256674"/>
          </a:xfrm>
          <a:prstGeom prst="rect">
            <a:avLst/>
          </a:prstGeom>
        </p:spPr>
        <p:txBody>
          <a:bodyPr vert="horz" lIns="91440" tIns="45720" rIns="91440" bIns="45720" rtlCol="0">
            <a:normAutofit/>
          </a:bodyPr>
          <a:lstStyle>
            <a:lvl1pPr marL="0" indent="0" algn="ctr" defTabSz="4145250" rtl="0" eaLnBrk="1" latinLnBrk="0" hangingPunct="1">
              <a:lnSpc>
                <a:spcPct val="90000"/>
              </a:lnSpc>
              <a:spcBef>
                <a:spcPts val="4533"/>
              </a:spcBef>
              <a:buFont typeface="Arial" panose="020B0604020202020204" pitchFamily="34" charset="0"/>
              <a:buNone/>
              <a:defRPr sz="10880" kern="1200">
                <a:solidFill>
                  <a:schemeClr val="tx1"/>
                </a:solidFill>
                <a:latin typeface="+mn-lt"/>
                <a:ea typeface="+mn-ea"/>
                <a:cs typeface="+mn-cs"/>
              </a:defRPr>
            </a:lvl1pPr>
            <a:lvl2pPr marL="2072625" indent="0" algn="ctr" defTabSz="4145250" rtl="0" eaLnBrk="1" latinLnBrk="0" hangingPunct="1">
              <a:lnSpc>
                <a:spcPct val="90000"/>
              </a:lnSpc>
              <a:spcBef>
                <a:spcPts val="2267"/>
              </a:spcBef>
              <a:buFont typeface="Arial" panose="020B0604020202020204" pitchFamily="34" charset="0"/>
              <a:buNone/>
              <a:defRPr sz="9067" kern="1200">
                <a:solidFill>
                  <a:schemeClr val="tx1"/>
                </a:solidFill>
                <a:latin typeface="+mn-lt"/>
                <a:ea typeface="+mn-ea"/>
                <a:cs typeface="+mn-cs"/>
              </a:defRPr>
            </a:lvl2pPr>
            <a:lvl3pPr marL="4145250" indent="0" algn="ctr" defTabSz="4145250" rtl="0" eaLnBrk="1" latinLnBrk="0" hangingPunct="1">
              <a:lnSpc>
                <a:spcPct val="90000"/>
              </a:lnSpc>
              <a:spcBef>
                <a:spcPts val="2267"/>
              </a:spcBef>
              <a:buFont typeface="Arial" panose="020B0604020202020204" pitchFamily="34" charset="0"/>
              <a:buNone/>
              <a:defRPr sz="8160" kern="1200">
                <a:solidFill>
                  <a:schemeClr val="tx1"/>
                </a:solidFill>
                <a:latin typeface="+mn-lt"/>
                <a:ea typeface="+mn-ea"/>
                <a:cs typeface="+mn-cs"/>
              </a:defRPr>
            </a:lvl3pPr>
            <a:lvl4pPr marL="621787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4pPr>
            <a:lvl5pPr marL="829049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5pPr>
            <a:lvl6pPr marL="1036312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6pPr>
            <a:lvl7pPr marL="1243574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7pPr>
            <a:lvl8pPr marL="14508373"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8pPr>
            <a:lvl9pPr marL="16580998"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9pPr>
          </a:lstStyle>
          <a:p>
            <a:pPr>
              <a:lnSpc>
                <a:spcPct val="100000"/>
              </a:lnSpc>
              <a:spcBef>
                <a:spcPts val="0"/>
              </a:spcBef>
            </a:pPr>
            <a:r>
              <a:rPr lang="en-US" sz="5400">
                <a:solidFill>
                  <a:schemeClr val="accent3">
                    <a:lumMod val="20000"/>
                    <a:lumOff val="80000"/>
                  </a:schemeClr>
                </a:solidFill>
                <a:latin typeface="Avenir Book" panose="02000503020000020003" pitchFamily="2" charset="0"/>
              </a:rPr>
              <a:t>Results</a:t>
            </a:r>
          </a:p>
        </p:txBody>
      </p:sp>
      <p:sp>
        <p:nvSpPr>
          <p:cNvPr id="39" name="Rectangle 38">
            <a:extLst>
              <a:ext uri="{FF2B5EF4-FFF2-40B4-BE49-F238E27FC236}">
                <a16:creationId xmlns:a16="http://schemas.microsoft.com/office/drawing/2014/main" id="{5D067D63-C0EC-2F41-B7FB-618E3138CA62}"/>
              </a:ext>
            </a:extLst>
          </p:cNvPr>
          <p:cNvSpPr/>
          <p:nvPr/>
        </p:nvSpPr>
        <p:spPr>
          <a:xfrm>
            <a:off x="29175874" y="22899404"/>
            <a:ext cx="13466618" cy="5664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DBAAA05-74F0-394F-8511-F20F326C7CAD}"/>
              </a:ext>
            </a:extLst>
          </p:cNvPr>
          <p:cNvSpPr/>
          <p:nvPr/>
        </p:nvSpPr>
        <p:spPr>
          <a:xfrm>
            <a:off x="29175874" y="22899405"/>
            <a:ext cx="13466618" cy="97138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ubtitle 2">
            <a:extLst>
              <a:ext uri="{FF2B5EF4-FFF2-40B4-BE49-F238E27FC236}">
                <a16:creationId xmlns:a16="http://schemas.microsoft.com/office/drawing/2014/main" id="{3D5C1E35-99B1-FE4B-9F4E-21F5D7E6DCFA}"/>
              </a:ext>
            </a:extLst>
          </p:cNvPr>
          <p:cNvSpPr txBox="1">
            <a:spLocks/>
          </p:cNvSpPr>
          <p:nvPr/>
        </p:nvSpPr>
        <p:spPr>
          <a:xfrm>
            <a:off x="29175875" y="23006007"/>
            <a:ext cx="13466617" cy="1256674"/>
          </a:xfrm>
          <a:prstGeom prst="rect">
            <a:avLst/>
          </a:prstGeom>
        </p:spPr>
        <p:txBody>
          <a:bodyPr vert="horz" lIns="91440" tIns="45720" rIns="91440" bIns="45720" rtlCol="0">
            <a:normAutofit/>
          </a:bodyPr>
          <a:lstStyle>
            <a:lvl1pPr marL="0" indent="0" algn="ctr" defTabSz="4145250" rtl="0" eaLnBrk="1" latinLnBrk="0" hangingPunct="1">
              <a:lnSpc>
                <a:spcPct val="90000"/>
              </a:lnSpc>
              <a:spcBef>
                <a:spcPts val="4533"/>
              </a:spcBef>
              <a:buFont typeface="Arial" panose="020B0604020202020204" pitchFamily="34" charset="0"/>
              <a:buNone/>
              <a:defRPr sz="10880" kern="1200">
                <a:solidFill>
                  <a:schemeClr val="tx1"/>
                </a:solidFill>
                <a:latin typeface="+mn-lt"/>
                <a:ea typeface="+mn-ea"/>
                <a:cs typeface="+mn-cs"/>
              </a:defRPr>
            </a:lvl1pPr>
            <a:lvl2pPr marL="2072625" indent="0" algn="ctr" defTabSz="4145250" rtl="0" eaLnBrk="1" latinLnBrk="0" hangingPunct="1">
              <a:lnSpc>
                <a:spcPct val="90000"/>
              </a:lnSpc>
              <a:spcBef>
                <a:spcPts val="2267"/>
              </a:spcBef>
              <a:buFont typeface="Arial" panose="020B0604020202020204" pitchFamily="34" charset="0"/>
              <a:buNone/>
              <a:defRPr sz="9067" kern="1200">
                <a:solidFill>
                  <a:schemeClr val="tx1"/>
                </a:solidFill>
                <a:latin typeface="+mn-lt"/>
                <a:ea typeface="+mn-ea"/>
                <a:cs typeface="+mn-cs"/>
              </a:defRPr>
            </a:lvl2pPr>
            <a:lvl3pPr marL="4145250" indent="0" algn="ctr" defTabSz="4145250" rtl="0" eaLnBrk="1" latinLnBrk="0" hangingPunct="1">
              <a:lnSpc>
                <a:spcPct val="90000"/>
              </a:lnSpc>
              <a:spcBef>
                <a:spcPts val="2267"/>
              </a:spcBef>
              <a:buFont typeface="Arial" panose="020B0604020202020204" pitchFamily="34" charset="0"/>
              <a:buNone/>
              <a:defRPr sz="8160" kern="1200">
                <a:solidFill>
                  <a:schemeClr val="tx1"/>
                </a:solidFill>
                <a:latin typeface="+mn-lt"/>
                <a:ea typeface="+mn-ea"/>
                <a:cs typeface="+mn-cs"/>
              </a:defRPr>
            </a:lvl3pPr>
            <a:lvl4pPr marL="621787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4pPr>
            <a:lvl5pPr marL="829049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5pPr>
            <a:lvl6pPr marL="1036312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6pPr>
            <a:lvl7pPr marL="1243574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7pPr>
            <a:lvl8pPr marL="14508373"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8pPr>
            <a:lvl9pPr marL="16580998"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9pPr>
          </a:lstStyle>
          <a:p>
            <a:pPr>
              <a:lnSpc>
                <a:spcPct val="100000"/>
              </a:lnSpc>
              <a:spcBef>
                <a:spcPts val="0"/>
              </a:spcBef>
            </a:pPr>
            <a:r>
              <a:rPr lang="en-US" sz="5400">
                <a:solidFill>
                  <a:schemeClr val="accent3">
                    <a:lumMod val="20000"/>
                    <a:lumOff val="80000"/>
                  </a:schemeClr>
                </a:solidFill>
                <a:latin typeface="Avenir Book" panose="02000503020000020003" pitchFamily="2" charset="0"/>
              </a:rPr>
              <a:t>Conclusion</a:t>
            </a:r>
          </a:p>
        </p:txBody>
      </p:sp>
      <p:sp>
        <p:nvSpPr>
          <p:cNvPr id="42" name="Rectangle 41">
            <a:extLst>
              <a:ext uri="{FF2B5EF4-FFF2-40B4-BE49-F238E27FC236}">
                <a16:creationId xmlns:a16="http://schemas.microsoft.com/office/drawing/2014/main" id="{4A981740-1449-4C46-A607-092056427E31}"/>
              </a:ext>
            </a:extLst>
          </p:cNvPr>
          <p:cNvSpPr/>
          <p:nvPr/>
        </p:nvSpPr>
        <p:spPr>
          <a:xfrm>
            <a:off x="29175873" y="29108400"/>
            <a:ext cx="13466618" cy="586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C102EB-15F7-3448-AD24-81B942218970}"/>
              </a:ext>
            </a:extLst>
          </p:cNvPr>
          <p:cNvSpPr txBox="1"/>
          <p:nvPr/>
        </p:nvSpPr>
        <p:spPr>
          <a:xfrm>
            <a:off x="1684317" y="15491167"/>
            <a:ext cx="12758057" cy="2677656"/>
          </a:xfrm>
          <a:prstGeom prst="rect">
            <a:avLst/>
          </a:prstGeom>
          <a:noFill/>
        </p:spPr>
        <p:txBody>
          <a:bodyPr wrap="square" lIns="91440" tIns="45720" rIns="91440" bIns="45720" rtlCol="0" anchor="t">
            <a:spAutoFit/>
          </a:bodyPr>
          <a:lstStyle/>
          <a:p>
            <a:r>
              <a:rPr lang="en-US" sz="2800">
                <a:latin typeface="Avenir Book"/>
              </a:rPr>
              <a:t>Using handwritten digits from the United States Postal Service, we plan to use SVD to train our model to learn the numbers 0-9. The goal is to then give our model a new data sample containing an unseen handwritten digit and test if the model can accurately predict the value of the digit. We decided to use SVD over Principal Component Analysis (PCA), because SVD is more efficient than PCA when working with dense data.</a:t>
            </a:r>
          </a:p>
        </p:txBody>
      </p:sp>
      <p:sp>
        <p:nvSpPr>
          <p:cNvPr id="45" name="Rectangle 44">
            <a:extLst>
              <a:ext uri="{FF2B5EF4-FFF2-40B4-BE49-F238E27FC236}">
                <a16:creationId xmlns:a16="http://schemas.microsoft.com/office/drawing/2014/main" id="{AF3DEE53-E1E2-8347-BE17-25543CA04048}"/>
              </a:ext>
            </a:extLst>
          </p:cNvPr>
          <p:cNvSpPr/>
          <p:nvPr/>
        </p:nvSpPr>
        <p:spPr>
          <a:xfrm>
            <a:off x="1233052" y="14134192"/>
            <a:ext cx="13466618" cy="100291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ubtitle 2">
            <a:extLst>
              <a:ext uri="{FF2B5EF4-FFF2-40B4-BE49-F238E27FC236}">
                <a16:creationId xmlns:a16="http://schemas.microsoft.com/office/drawing/2014/main" id="{106C3E48-ACB1-C543-8368-85AAFA622926}"/>
              </a:ext>
            </a:extLst>
          </p:cNvPr>
          <p:cNvSpPr txBox="1">
            <a:spLocks/>
          </p:cNvSpPr>
          <p:nvPr/>
        </p:nvSpPr>
        <p:spPr>
          <a:xfrm>
            <a:off x="1256805" y="14219254"/>
            <a:ext cx="13466617" cy="1256674"/>
          </a:xfrm>
          <a:prstGeom prst="rect">
            <a:avLst/>
          </a:prstGeom>
        </p:spPr>
        <p:txBody>
          <a:bodyPr vert="horz" lIns="91440" tIns="45720" rIns="91440" bIns="45720" rtlCol="0">
            <a:normAutofit/>
          </a:bodyPr>
          <a:lstStyle>
            <a:lvl1pPr marL="0" indent="0" algn="ctr" defTabSz="4145250" rtl="0" eaLnBrk="1" latinLnBrk="0" hangingPunct="1">
              <a:lnSpc>
                <a:spcPct val="90000"/>
              </a:lnSpc>
              <a:spcBef>
                <a:spcPts val="4533"/>
              </a:spcBef>
              <a:buFont typeface="Arial" panose="020B0604020202020204" pitchFamily="34" charset="0"/>
              <a:buNone/>
              <a:defRPr sz="10880" kern="1200">
                <a:solidFill>
                  <a:schemeClr val="tx1"/>
                </a:solidFill>
                <a:latin typeface="+mn-lt"/>
                <a:ea typeface="+mn-ea"/>
                <a:cs typeface="+mn-cs"/>
              </a:defRPr>
            </a:lvl1pPr>
            <a:lvl2pPr marL="2072625" indent="0" algn="ctr" defTabSz="4145250" rtl="0" eaLnBrk="1" latinLnBrk="0" hangingPunct="1">
              <a:lnSpc>
                <a:spcPct val="90000"/>
              </a:lnSpc>
              <a:spcBef>
                <a:spcPts val="2267"/>
              </a:spcBef>
              <a:buFont typeface="Arial" panose="020B0604020202020204" pitchFamily="34" charset="0"/>
              <a:buNone/>
              <a:defRPr sz="9067" kern="1200">
                <a:solidFill>
                  <a:schemeClr val="tx1"/>
                </a:solidFill>
                <a:latin typeface="+mn-lt"/>
                <a:ea typeface="+mn-ea"/>
                <a:cs typeface="+mn-cs"/>
              </a:defRPr>
            </a:lvl2pPr>
            <a:lvl3pPr marL="4145250" indent="0" algn="ctr" defTabSz="4145250" rtl="0" eaLnBrk="1" latinLnBrk="0" hangingPunct="1">
              <a:lnSpc>
                <a:spcPct val="90000"/>
              </a:lnSpc>
              <a:spcBef>
                <a:spcPts val="2267"/>
              </a:spcBef>
              <a:buFont typeface="Arial" panose="020B0604020202020204" pitchFamily="34" charset="0"/>
              <a:buNone/>
              <a:defRPr sz="8160" kern="1200">
                <a:solidFill>
                  <a:schemeClr val="tx1"/>
                </a:solidFill>
                <a:latin typeface="+mn-lt"/>
                <a:ea typeface="+mn-ea"/>
                <a:cs typeface="+mn-cs"/>
              </a:defRPr>
            </a:lvl3pPr>
            <a:lvl4pPr marL="621787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4pPr>
            <a:lvl5pPr marL="829049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5pPr>
            <a:lvl6pPr marL="10363124"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6pPr>
            <a:lvl7pPr marL="12435749"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7pPr>
            <a:lvl8pPr marL="14508373"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8pPr>
            <a:lvl9pPr marL="16580998" indent="0" algn="ctr" defTabSz="4145250" rtl="0" eaLnBrk="1" latinLnBrk="0" hangingPunct="1">
              <a:lnSpc>
                <a:spcPct val="90000"/>
              </a:lnSpc>
              <a:spcBef>
                <a:spcPts val="2267"/>
              </a:spcBef>
              <a:buFont typeface="Arial" panose="020B0604020202020204" pitchFamily="34" charset="0"/>
              <a:buNone/>
              <a:defRPr sz="7253" kern="1200">
                <a:solidFill>
                  <a:schemeClr val="tx1"/>
                </a:solidFill>
                <a:latin typeface="+mn-lt"/>
                <a:ea typeface="+mn-ea"/>
                <a:cs typeface="+mn-cs"/>
              </a:defRPr>
            </a:lvl9pPr>
          </a:lstStyle>
          <a:p>
            <a:pPr>
              <a:lnSpc>
                <a:spcPct val="100000"/>
              </a:lnSpc>
              <a:spcBef>
                <a:spcPts val="0"/>
              </a:spcBef>
            </a:pPr>
            <a:r>
              <a:rPr lang="en-US" sz="5400">
                <a:solidFill>
                  <a:schemeClr val="accent3">
                    <a:lumMod val="20000"/>
                    <a:lumOff val="80000"/>
                  </a:schemeClr>
                </a:solidFill>
                <a:latin typeface="Avenir Book" panose="02000503020000020003" pitchFamily="2" charset="0"/>
              </a:rPr>
              <a:t>Data Set &amp; Objective</a:t>
            </a:r>
          </a:p>
        </p:txBody>
      </p:sp>
      <p:sp>
        <p:nvSpPr>
          <p:cNvPr id="47" name="TextBox 46">
            <a:extLst>
              <a:ext uri="{FF2B5EF4-FFF2-40B4-BE49-F238E27FC236}">
                <a16:creationId xmlns:a16="http://schemas.microsoft.com/office/drawing/2014/main" id="{C7CACA99-0516-EC44-914A-0D8FBDD014E2}"/>
              </a:ext>
            </a:extLst>
          </p:cNvPr>
          <p:cNvSpPr txBox="1"/>
          <p:nvPr/>
        </p:nvSpPr>
        <p:spPr>
          <a:xfrm>
            <a:off x="1665193" y="20008382"/>
            <a:ext cx="12758057" cy="1815882"/>
          </a:xfrm>
          <a:prstGeom prst="rect">
            <a:avLst/>
          </a:prstGeom>
          <a:noFill/>
        </p:spPr>
        <p:txBody>
          <a:bodyPr wrap="square" lIns="91440" tIns="45720" rIns="91440" bIns="45720" rtlCol="0" anchor="t">
            <a:spAutoFit/>
          </a:bodyPr>
          <a:lstStyle/>
          <a:p>
            <a:r>
              <a:rPr lang="en-US" sz="2800">
                <a:latin typeface="Avenir Book"/>
              </a:rPr>
              <a:t>Our dataset comes from the USPS.</a:t>
            </a:r>
            <a:r>
              <a:rPr lang="en-US" sz="2800" b="1" baseline="30000">
                <a:latin typeface="Avenir Book"/>
              </a:rPr>
              <a:t>1</a:t>
            </a:r>
            <a:r>
              <a:rPr lang="en-US" sz="2800">
                <a:latin typeface="Avenir Book"/>
              </a:rPr>
              <a:t> The dataset contains 7291 training and 2007 test images in h5 format, represented as 16 by 16 matrices of 8-bit </a:t>
            </a:r>
            <a:r>
              <a:rPr lang="en-US" sz="2800">
                <a:ea typeface="+mn-lt"/>
                <a:cs typeface="+mn-lt"/>
              </a:rPr>
              <a:t>(0-255) </a:t>
            </a:r>
            <a:r>
              <a:rPr lang="en-US" sz="2800">
                <a:latin typeface="Avenir Book"/>
              </a:rPr>
              <a:t>grayscale values. Our training set represents approximately 80 percent of the data, and the testing set is around 20 percent.</a:t>
            </a:r>
          </a:p>
        </p:txBody>
      </p:sp>
      <p:sp>
        <p:nvSpPr>
          <p:cNvPr id="29" name="TextBox 28">
            <a:extLst>
              <a:ext uri="{FF2B5EF4-FFF2-40B4-BE49-F238E27FC236}">
                <a16:creationId xmlns:a16="http://schemas.microsoft.com/office/drawing/2014/main" id="{DC319662-EC92-F64B-8076-B8851B216953}"/>
              </a:ext>
            </a:extLst>
          </p:cNvPr>
          <p:cNvSpPr txBox="1"/>
          <p:nvPr/>
        </p:nvSpPr>
        <p:spPr>
          <a:xfrm>
            <a:off x="1642071" y="9974441"/>
            <a:ext cx="12738027" cy="4832092"/>
          </a:xfrm>
          <a:prstGeom prst="rect">
            <a:avLst/>
          </a:prstGeom>
          <a:noFill/>
        </p:spPr>
        <p:txBody>
          <a:bodyPr wrap="square" lIns="91440" tIns="45720" rIns="91440" bIns="45720" rtlCol="0" anchor="t">
            <a:spAutoFit/>
          </a:bodyPr>
          <a:lstStyle/>
          <a:p>
            <a:r>
              <a:rPr lang="en-US" sz="2800">
                <a:latin typeface="Avenir Book"/>
              </a:rPr>
              <a:t>Machine learning is a computer procedure in which an algorithm improves its accuracy through the process of iterative data analysis. Machine learning algorithms build a model on a given dataset (training data) to make predictions on an unseen dataset (testing data). Singular Value Decomposition (SVD) is an algebraic method that simplifies high-dimensional data for use in these algorithms. In our analysis, we used Singular Value Decomposition to reduce the dimensionality of our data and used Linear Least Squares as our classification method.</a:t>
            </a:r>
          </a:p>
          <a:p>
            <a:endParaRPr lang="en-US" sz="2800">
              <a:latin typeface="Avenir Book" panose="02000503020000020003" pitchFamily="2" charset="0"/>
            </a:endParaRPr>
          </a:p>
          <a:p>
            <a:endParaRPr lang="en-US" sz="2800">
              <a:latin typeface="Avenir Book" panose="02000503020000020003" pitchFamily="2" charset="0"/>
            </a:endParaRPr>
          </a:p>
          <a:p>
            <a:endParaRPr lang="en-US" sz="2800">
              <a:latin typeface="Avenir Book" panose="02000503020000020003" pitchFamily="2" charset="0"/>
            </a:endParaRPr>
          </a:p>
        </p:txBody>
      </p:sp>
      <p:sp>
        <p:nvSpPr>
          <p:cNvPr id="9" name="TextBox 8">
            <a:extLst>
              <a:ext uri="{FF2B5EF4-FFF2-40B4-BE49-F238E27FC236}">
                <a16:creationId xmlns:a16="http://schemas.microsoft.com/office/drawing/2014/main" id="{38C1C9B2-AF75-9384-D55B-B050F75385F5}"/>
              </a:ext>
            </a:extLst>
          </p:cNvPr>
          <p:cNvSpPr txBox="1"/>
          <p:nvPr/>
        </p:nvSpPr>
        <p:spPr>
          <a:xfrm>
            <a:off x="1276311" y="29285379"/>
            <a:ext cx="69791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venir Book" panose="02000503020000020003" pitchFamily="2" charset="0"/>
              </a:rPr>
              <a:t>1</a:t>
            </a:r>
            <a:r>
              <a:rPr lang="en-US">
                <a:latin typeface="Avenir Book" panose="02000503020000020003" pitchFamily="2" charset="0"/>
              </a:rPr>
              <a:t> - </a:t>
            </a:r>
            <a:r>
              <a:rPr lang="en-US">
                <a:latin typeface="Avenir Book" panose="02000503020000020003" pitchFamily="2" charset="0"/>
                <a:ea typeface="+mn-lt"/>
                <a:cs typeface="+mn-lt"/>
                <a:hlinkClick r:id="rId3"/>
              </a:rPr>
              <a:t>https://www.kaggle.com/bistaumanga/usps-dataset</a:t>
            </a:r>
            <a:endParaRPr lang="en-US">
              <a:latin typeface="Avenir Book" panose="02000503020000020003" pitchFamily="2" charset="0"/>
              <a:ea typeface="+mn-lt"/>
              <a:cs typeface="+mn-lt"/>
            </a:endParaRPr>
          </a:p>
        </p:txBody>
      </p:sp>
      <p:grpSp>
        <p:nvGrpSpPr>
          <p:cNvPr id="16" name="Group 15">
            <a:extLst>
              <a:ext uri="{FF2B5EF4-FFF2-40B4-BE49-F238E27FC236}">
                <a16:creationId xmlns:a16="http://schemas.microsoft.com/office/drawing/2014/main" id="{9FEA7750-3E53-A7CA-BFE0-E6AC2974310A}"/>
              </a:ext>
            </a:extLst>
          </p:cNvPr>
          <p:cNvGrpSpPr/>
          <p:nvPr/>
        </p:nvGrpSpPr>
        <p:grpSpPr>
          <a:xfrm>
            <a:off x="1486610" y="18181818"/>
            <a:ext cx="12912612" cy="1614049"/>
            <a:chOff x="1486610" y="20202581"/>
            <a:chExt cx="12912612" cy="1614049"/>
          </a:xfrm>
        </p:grpSpPr>
        <p:pic>
          <p:nvPicPr>
            <p:cNvPr id="7" name="Picture 8" descr="Text&#10;&#10;Description automatically generated">
              <a:extLst>
                <a:ext uri="{FF2B5EF4-FFF2-40B4-BE49-F238E27FC236}">
                  <a16:creationId xmlns:a16="http://schemas.microsoft.com/office/drawing/2014/main" id="{4BBB14BD-7A7F-1F08-A144-BEABFA21C8CC}"/>
                </a:ext>
              </a:extLst>
            </p:cNvPr>
            <p:cNvPicPr>
              <a:picLocks noChangeAspect="1"/>
            </p:cNvPicPr>
            <p:nvPr/>
          </p:nvPicPr>
          <p:blipFill rotWithShape="1">
            <a:blip r:embed="rId4"/>
            <a:srcRect t="42835" b="44066"/>
            <a:stretch/>
          </p:blipFill>
          <p:spPr>
            <a:xfrm>
              <a:off x="1486610" y="20202581"/>
              <a:ext cx="12912612" cy="1265511"/>
            </a:xfrm>
            <a:prstGeom prst="rect">
              <a:avLst/>
            </a:prstGeom>
          </p:spPr>
        </p:pic>
        <p:sp>
          <p:nvSpPr>
            <p:cNvPr id="12" name="TextBox 11">
              <a:extLst>
                <a:ext uri="{FF2B5EF4-FFF2-40B4-BE49-F238E27FC236}">
                  <a16:creationId xmlns:a16="http://schemas.microsoft.com/office/drawing/2014/main" id="{11F231A1-3738-C64A-8D55-5922E4DBD3B2}"/>
                </a:ext>
              </a:extLst>
            </p:cNvPr>
            <p:cNvSpPr txBox="1"/>
            <p:nvPr/>
          </p:nvSpPr>
          <p:spPr>
            <a:xfrm>
              <a:off x="1841788" y="21416520"/>
              <a:ext cx="8454353" cy="400110"/>
            </a:xfrm>
            <a:prstGeom prst="rect">
              <a:avLst/>
            </a:prstGeom>
            <a:noFill/>
          </p:spPr>
          <p:txBody>
            <a:bodyPr wrap="square" lIns="91440" tIns="45720" rIns="91440" bIns="45720" rtlCol="0" anchor="t">
              <a:spAutoFit/>
            </a:bodyPr>
            <a:lstStyle/>
            <a:p>
              <a:r>
                <a:rPr lang="en-US" sz="2000" b="1" i="1">
                  <a:latin typeface="Avenir Book"/>
                </a:rPr>
                <a:t>Figure 1:</a:t>
              </a:r>
              <a:r>
                <a:rPr lang="en-US" sz="2000" i="1">
                  <a:latin typeface="Avenir Book"/>
                </a:rPr>
                <a:t> Original image samples of each digit from dataset.</a:t>
              </a:r>
              <a:endParaRPr lang="en-US"/>
            </a:p>
          </p:txBody>
        </p:sp>
      </p:grpSp>
      <p:grpSp>
        <p:nvGrpSpPr>
          <p:cNvPr id="17" name="Group 16">
            <a:extLst>
              <a:ext uri="{FF2B5EF4-FFF2-40B4-BE49-F238E27FC236}">
                <a16:creationId xmlns:a16="http://schemas.microsoft.com/office/drawing/2014/main" id="{45DE788D-0AD0-85B7-77FB-0C570EB674DA}"/>
              </a:ext>
            </a:extLst>
          </p:cNvPr>
          <p:cNvGrpSpPr/>
          <p:nvPr/>
        </p:nvGrpSpPr>
        <p:grpSpPr>
          <a:xfrm>
            <a:off x="1424334" y="27654706"/>
            <a:ext cx="12955764" cy="1586845"/>
            <a:chOff x="1488168" y="23536461"/>
            <a:chExt cx="12955764" cy="1586845"/>
          </a:xfrm>
        </p:grpSpPr>
        <p:pic>
          <p:nvPicPr>
            <p:cNvPr id="5" name="Picture 8" descr="A picture containing table&#10;&#10;Description automatically generated">
              <a:extLst>
                <a:ext uri="{FF2B5EF4-FFF2-40B4-BE49-F238E27FC236}">
                  <a16:creationId xmlns:a16="http://schemas.microsoft.com/office/drawing/2014/main" id="{9738205B-E18D-8A04-B679-4330D41AE006}"/>
                </a:ext>
              </a:extLst>
            </p:cNvPr>
            <p:cNvPicPr>
              <a:picLocks noChangeAspect="1"/>
            </p:cNvPicPr>
            <p:nvPr/>
          </p:nvPicPr>
          <p:blipFill rotWithShape="1">
            <a:blip r:embed="rId5"/>
            <a:srcRect t="42798" b="41939"/>
            <a:stretch/>
          </p:blipFill>
          <p:spPr>
            <a:xfrm>
              <a:off x="1488168" y="23536461"/>
              <a:ext cx="12955764" cy="1452439"/>
            </a:xfrm>
            <a:prstGeom prst="rect">
              <a:avLst/>
            </a:prstGeom>
          </p:spPr>
        </p:pic>
        <p:sp>
          <p:nvSpPr>
            <p:cNvPr id="34" name="TextBox 33">
              <a:extLst>
                <a:ext uri="{FF2B5EF4-FFF2-40B4-BE49-F238E27FC236}">
                  <a16:creationId xmlns:a16="http://schemas.microsoft.com/office/drawing/2014/main" id="{4C514A36-9432-1648-B282-E32213EB33C5}"/>
                </a:ext>
              </a:extLst>
            </p:cNvPr>
            <p:cNvSpPr txBox="1"/>
            <p:nvPr/>
          </p:nvSpPr>
          <p:spPr>
            <a:xfrm>
              <a:off x="1841788" y="24723196"/>
              <a:ext cx="9789815" cy="400110"/>
            </a:xfrm>
            <a:prstGeom prst="rect">
              <a:avLst/>
            </a:prstGeom>
            <a:noFill/>
          </p:spPr>
          <p:txBody>
            <a:bodyPr wrap="square" rtlCol="0">
              <a:spAutoFit/>
            </a:bodyPr>
            <a:lstStyle/>
            <a:p>
              <a:r>
                <a:rPr lang="en-US" sz="2000" b="1" i="1">
                  <a:latin typeface="Avenir Book" panose="02000503020000020003" pitchFamily="2" charset="0"/>
                </a:rPr>
                <a:t>Figure 4: </a:t>
              </a:r>
              <a:r>
                <a:rPr lang="en-US" sz="2000" i="1">
                  <a:latin typeface="Avenir Book" panose="02000503020000020003" pitchFamily="2" charset="0"/>
                </a:rPr>
                <a:t>Rank-12 matrix approximations images for each digit.</a:t>
              </a:r>
            </a:p>
          </p:txBody>
        </p:sp>
      </p:grpSp>
      <p:pic>
        <p:nvPicPr>
          <p:cNvPr id="46" name="Picture 45" descr="Logo&#10;&#10;Description automatically generated">
            <a:extLst>
              <a:ext uri="{FF2B5EF4-FFF2-40B4-BE49-F238E27FC236}">
                <a16:creationId xmlns:a16="http://schemas.microsoft.com/office/drawing/2014/main" id="{AEA3A915-CCCF-DA47-8735-7074441C7144}"/>
              </a:ext>
            </a:extLst>
          </p:cNvPr>
          <p:cNvPicPr>
            <a:picLocks noChangeAspect="1"/>
          </p:cNvPicPr>
          <p:nvPr/>
        </p:nvPicPr>
        <p:blipFill rotWithShape="1">
          <a:blip r:embed="rId6"/>
          <a:srcRect l="32215" r="31173"/>
          <a:stretch/>
        </p:blipFill>
        <p:spPr>
          <a:xfrm>
            <a:off x="38346742" y="62803"/>
            <a:ext cx="5130800" cy="6990294"/>
          </a:xfrm>
          <a:prstGeom prst="rect">
            <a:avLst/>
          </a:prstGeom>
        </p:spPr>
      </p:pic>
      <p:pic>
        <p:nvPicPr>
          <p:cNvPr id="44" name="Picture 43" descr="Logo&#10;&#10;Description automatically generated">
            <a:extLst>
              <a:ext uri="{FF2B5EF4-FFF2-40B4-BE49-F238E27FC236}">
                <a16:creationId xmlns:a16="http://schemas.microsoft.com/office/drawing/2014/main" id="{93A3B6C2-025E-C649-B836-5D3353815FB5}"/>
              </a:ext>
            </a:extLst>
          </p:cNvPr>
          <p:cNvPicPr>
            <a:picLocks noChangeAspect="1"/>
          </p:cNvPicPr>
          <p:nvPr/>
        </p:nvPicPr>
        <p:blipFill rotWithShape="1">
          <a:blip r:embed="rId6"/>
          <a:srcRect l="32215" r="31173"/>
          <a:stretch/>
        </p:blipFill>
        <p:spPr>
          <a:xfrm>
            <a:off x="491180" y="19907"/>
            <a:ext cx="5130800" cy="6990294"/>
          </a:xfrm>
          <a:prstGeom prst="rect">
            <a:avLst/>
          </a:prstGeom>
        </p:spPr>
      </p:pic>
      <p:grpSp>
        <p:nvGrpSpPr>
          <p:cNvPr id="18" name="Group 67">
            <a:extLst>
              <a:ext uri="{FF2B5EF4-FFF2-40B4-BE49-F238E27FC236}">
                <a16:creationId xmlns:a16="http://schemas.microsoft.com/office/drawing/2014/main" id="{114D8076-B598-4FAD-B00B-EC9F782875B2}"/>
              </a:ext>
            </a:extLst>
          </p:cNvPr>
          <p:cNvGrpSpPr/>
          <p:nvPr/>
        </p:nvGrpSpPr>
        <p:grpSpPr>
          <a:xfrm>
            <a:off x="18249448" y="24755322"/>
            <a:ext cx="7810952" cy="4859648"/>
            <a:chOff x="17350961" y="21483863"/>
            <a:chExt cx="8933399" cy="5557985"/>
          </a:xfrm>
        </p:grpSpPr>
        <p:sp>
          <p:nvSpPr>
            <p:cNvPr id="48" name="TextBox 47">
              <a:extLst>
                <a:ext uri="{FF2B5EF4-FFF2-40B4-BE49-F238E27FC236}">
                  <a16:creationId xmlns:a16="http://schemas.microsoft.com/office/drawing/2014/main" id="{5D2A6D07-44C9-ED42-9C81-364F5147C95E}"/>
                </a:ext>
              </a:extLst>
            </p:cNvPr>
            <p:cNvSpPr txBox="1"/>
            <p:nvPr/>
          </p:nvSpPr>
          <p:spPr>
            <a:xfrm>
              <a:off x="17439526" y="26232238"/>
              <a:ext cx="8844834" cy="809610"/>
            </a:xfrm>
            <a:prstGeom prst="rect">
              <a:avLst/>
            </a:prstGeom>
            <a:noFill/>
          </p:spPr>
          <p:txBody>
            <a:bodyPr wrap="square" lIns="91440" tIns="45720" rIns="91440" bIns="45720" rtlCol="0" anchor="t">
              <a:spAutoFit/>
            </a:bodyPr>
            <a:lstStyle/>
            <a:p>
              <a:r>
                <a:rPr lang="en-US" sz="2000" b="1" i="1" dirty="0">
                  <a:latin typeface="Avenir Book"/>
                </a:rPr>
                <a:t>Figure 6:</a:t>
              </a:r>
              <a:r>
                <a:rPr lang="en-US" sz="2000" i="1" dirty="0">
                  <a:latin typeface="Avenir Book"/>
                </a:rPr>
                <a:t> Plot comparing the classification accuracy percentage to the rank of the singular value approximations.</a:t>
              </a:r>
              <a:endParaRPr lang="en-US" dirty="0"/>
            </a:p>
          </p:txBody>
        </p:sp>
        <p:pic>
          <p:nvPicPr>
            <p:cNvPr id="11" name="Picture 12" descr="Chart, line chart&#10;&#10;Description automatically generated">
              <a:extLst>
                <a:ext uri="{FF2B5EF4-FFF2-40B4-BE49-F238E27FC236}">
                  <a16:creationId xmlns:a16="http://schemas.microsoft.com/office/drawing/2014/main" id="{768BA0C6-37F0-51F0-618C-05B2BCA1E0D1}"/>
                </a:ext>
              </a:extLst>
            </p:cNvPr>
            <p:cNvPicPr>
              <a:picLocks noChangeAspect="1"/>
            </p:cNvPicPr>
            <p:nvPr/>
          </p:nvPicPr>
          <p:blipFill rotWithShape="1">
            <a:blip r:embed="rId7"/>
            <a:srcRect l="5150" r="7386"/>
            <a:stretch/>
          </p:blipFill>
          <p:spPr>
            <a:xfrm>
              <a:off x="17350961" y="21483863"/>
              <a:ext cx="8431946" cy="4818888"/>
            </a:xfrm>
            <a:prstGeom prst="rect">
              <a:avLst/>
            </a:prstGeom>
          </p:spPr>
        </p:pic>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8C9FE4A-26FF-BF74-FD51-BCE01740D9B2}"/>
                  </a:ext>
                </a:extLst>
              </p:cNvPr>
              <p:cNvSpPr txBox="1"/>
              <p:nvPr/>
            </p:nvSpPr>
            <p:spPr>
              <a:xfrm>
                <a:off x="15591197" y="10086510"/>
                <a:ext cx="12588547" cy="53707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venir Book" panose="02000503020000020003" pitchFamily="2" charset="0"/>
                  </a:rPr>
                  <a:t>Singular Value Decomposition is the factorization of a rectangular matrix into three components:</a:t>
                </a:r>
                <a:endParaRPr lang="en-US" sz="2800" i="1">
                  <a:latin typeface="Cambria Math" panose="02040503050406030204" pitchFamily="18" charset="0"/>
                </a:endParaRPr>
              </a:p>
              <a:p>
                <a:pPr algn="ctr">
                  <a:spcAft>
                    <a:spcPts val="600"/>
                  </a:spcAft>
                </a:pP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𝑈</m:t>
                    </m:r>
                    <m:r>
                      <a:rPr lang="en-US" sz="2800" i="1">
                        <a:latin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Σ</m:t>
                    </m: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𝑉</m:t>
                        </m:r>
                      </m:e>
                      <m:sup>
                        <m:r>
                          <a:rPr lang="en-US" sz="2800" i="1">
                            <a:latin typeface="Cambria Math" panose="02040503050406030204" pitchFamily="18" charset="0"/>
                            <a:ea typeface="Cambria Math" panose="02040503050406030204" pitchFamily="18" charset="0"/>
                          </a:rPr>
                          <m:t>𝑇</m:t>
                        </m:r>
                      </m:sup>
                    </m:sSup>
                  </m:oMath>
                </a14:m>
                <a:r>
                  <a:rPr lang="en-US" sz="2800">
                    <a:latin typeface="Avenir Book" panose="02000503020000020003" pitchFamily="2" charset="0"/>
                  </a:rPr>
                  <a:t> </a:t>
                </a:r>
              </a:p>
              <a:p>
                <a:pPr>
                  <a:spcAft>
                    <a:spcPts val="1800"/>
                  </a:spcAft>
                </a:pPr>
                <a:r>
                  <a:rPr lang="en-US" sz="2800">
                    <a:ea typeface="Cambria Math" panose="02040503050406030204" pitchFamily="18" charset="0"/>
                  </a:rPr>
                  <a:t>Where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Σ</m:t>
                    </m:r>
                  </m:oMath>
                </a14:m>
                <a:r>
                  <a:rPr lang="en-US" sz="2800">
                    <a:latin typeface="Avenir Book" panose="02000503020000020003" pitchFamily="2" charset="0"/>
                  </a:rPr>
                  <a:t> is a diagonalized matrix containing singular values in descending order, </a:t>
                </a:r>
                <a14:m>
                  <m:oMath xmlns:m="http://schemas.openxmlformats.org/officeDocument/2006/math">
                    <m:r>
                      <a:rPr lang="en-US" sz="2800" i="1">
                        <a:latin typeface="Cambria Math" panose="02040503050406030204" pitchFamily="18" charset="0"/>
                      </a:rPr>
                      <m:t>𝑈</m:t>
                    </m:r>
                  </m:oMath>
                </a14:m>
                <a:r>
                  <a:rPr lang="en-US" sz="2800">
                    <a:latin typeface="Avenir Book" panose="02000503020000020003" pitchFamily="2" charset="0"/>
                  </a:rPr>
                  <a:t> is an orthogonal matrix composed of the left eigenvectors, and </a:t>
                </a:r>
                <a14:m>
                  <m:oMath xmlns:m="http://schemas.openxmlformats.org/officeDocument/2006/math">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𝑉</m:t>
                        </m:r>
                      </m:e>
                      <m:sup>
                        <m:r>
                          <a:rPr lang="en-US" sz="2800" i="1">
                            <a:latin typeface="Cambria Math" panose="02040503050406030204" pitchFamily="18" charset="0"/>
                            <a:ea typeface="Cambria Math" panose="02040503050406030204" pitchFamily="18" charset="0"/>
                          </a:rPr>
                          <m:t>𝑇</m:t>
                        </m:r>
                      </m:sup>
                    </m:sSup>
                  </m:oMath>
                </a14:m>
                <a:r>
                  <a:rPr lang="en-US" sz="2800">
                    <a:latin typeface="Avenir Book" panose="02000503020000020003" pitchFamily="2" charset="0"/>
                  </a:rPr>
                  <a:t> is an orthogonal matrix composed of the right eigenvectors.</a:t>
                </a:r>
              </a:p>
              <a:p>
                <a:pPr>
                  <a:spcAft>
                    <a:spcPts val="1800"/>
                  </a:spcAft>
                </a:pPr>
                <a:r>
                  <a:rPr lang="en-US" sz="2800">
                    <a:latin typeface="Avenir Book" panose="02000503020000020003" pitchFamily="2" charset="0"/>
                  </a:rPr>
                  <a:t>The matrices </a:t>
                </a:r>
                <a:r>
                  <a:rPr lang="en-US" sz="2800" i="1">
                    <a:latin typeface="Avenir Book" panose="02000503020000020003" pitchFamily="2" charset="0"/>
                  </a:rPr>
                  <a:t>A,</a:t>
                </a:r>
                <a:r>
                  <a:rPr lang="en-US" sz="2800">
                    <a:latin typeface="Avenir Book" panose="02000503020000020003" pitchFamily="2" charset="0"/>
                  </a:rPr>
                  <a:t> which we decomposed with SVD, were the result of grouping the 16x16 matrices from the training set by their label (0-9), converting to 256x1 row vectors, and stacking them into an Nx256 matrix, where N = number of data points with each label. </a:t>
                </a:r>
              </a:p>
              <a:p>
                <a:endParaRPr lang="en-US" sz="2800">
                  <a:latin typeface="Avenir Book" panose="02000503020000020003" pitchFamily="2" charset="0"/>
                </a:endParaRPr>
              </a:p>
            </p:txBody>
          </p:sp>
        </mc:Choice>
        <mc:Fallback xmlns="">
          <p:sp>
            <p:nvSpPr>
              <p:cNvPr id="13" name="TextBox 12">
                <a:extLst>
                  <a:ext uri="{FF2B5EF4-FFF2-40B4-BE49-F238E27FC236}">
                    <a16:creationId xmlns:a16="http://schemas.microsoft.com/office/drawing/2014/main" id="{38C9FE4A-26FF-BF74-FD51-BCE01740D9B2}"/>
                  </a:ext>
                </a:extLst>
              </p:cNvPr>
              <p:cNvSpPr txBox="1">
                <a:spLocks noRot="1" noChangeAspect="1" noMove="1" noResize="1" noEditPoints="1" noAdjustHandles="1" noChangeArrowheads="1" noChangeShapeType="1" noTextEdit="1"/>
              </p:cNvSpPr>
              <p:nvPr/>
            </p:nvSpPr>
            <p:spPr>
              <a:xfrm>
                <a:off x="15591197" y="10086510"/>
                <a:ext cx="12588547" cy="5370701"/>
              </a:xfrm>
              <a:prstGeom prst="rect">
                <a:avLst/>
              </a:prstGeom>
              <a:blipFill>
                <a:blip r:embed="rId8"/>
                <a:stretch>
                  <a:fillRect l="-1017" t="-1135"/>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DF54168B-9A6E-C549-B6FD-2AC0E08AFAC4}"/>
              </a:ext>
            </a:extLst>
          </p:cNvPr>
          <p:cNvSpPr txBox="1"/>
          <p:nvPr/>
        </p:nvSpPr>
        <p:spPr>
          <a:xfrm>
            <a:off x="1665193" y="26384985"/>
            <a:ext cx="12714905" cy="954107"/>
          </a:xfrm>
          <a:prstGeom prst="rect">
            <a:avLst/>
          </a:prstGeom>
          <a:noFill/>
        </p:spPr>
        <p:txBody>
          <a:bodyPr wrap="square" lIns="91440" tIns="45720" rIns="91440" bIns="45720" rtlCol="0" anchor="t">
            <a:spAutoFit/>
          </a:bodyPr>
          <a:lstStyle/>
          <a:p>
            <a:r>
              <a:rPr lang="en-US" sz="2800">
                <a:latin typeface="Avenir Book"/>
              </a:rPr>
              <a:t>We organized the data into different digit sets and performed SVD on each digit set and computed the rank-12 matrix approximations (see explanation in methods).</a:t>
            </a:r>
          </a:p>
        </p:txBody>
      </p:sp>
      <p:pic>
        <p:nvPicPr>
          <p:cNvPr id="14" name="Picture 14">
            <a:extLst>
              <a:ext uri="{FF2B5EF4-FFF2-40B4-BE49-F238E27FC236}">
                <a16:creationId xmlns:a16="http://schemas.microsoft.com/office/drawing/2014/main" id="{E4AA5EDF-B7B6-E30C-DAEF-1AA9811FF80E}"/>
              </a:ext>
            </a:extLst>
          </p:cNvPr>
          <p:cNvPicPr>
            <a:picLocks noChangeAspect="1"/>
          </p:cNvPicPr>
          <p:nvPr/>
        </p:nvPicPr>
        <p:blipFill rotWithShape="1">
          <a:blip r:embed="rId9"/>
          <a:srcRect t="-150"/>
          <a:stretch/>
        </p:blipFill>
        <p:spPr>
          <a:xfrm>
            <a:off x="17607404" y="14934176"/>
            <a:ext cx="8656596" cy="3587873"/>
          </a:xfrm>
          <a:prstGeom prst="rect">
            <a:avLst/>
          </a:prstGeom>
        </p:spPr>
      </p:pic>
      <p:sp>
        <p:nvSpPr>
          <p:cNvPr id="50" name="TextBox 49">
            <a:extLst>
              <a:ext uri="{FF2B5EF4-FFF2-40B4-BE49-F238E27FC236}">
                <a16:creationId xmlns:a16="http://schemas.microsoft.com/office/drawing/2014/main" id="{B066B1E1-B9AF-F541-A482-ABED653039B5}"/>
              </a:ext>
            </a:extLst>
          </p:cNvPr>
          <p:cNvSpPr txBox="1"/>
          <p:nvPr/>
        </p:nvSpPr>
        <p:spPr>
          <a:xfrm>
            <a:off x="18417643" y="18475372"/>
            <a:ext cx="11957176" cy="400110"/>
          </a:xfrm>
          <a:prstGeom prst="rect">
            <a:avLst/>
          </a:prstGeom>
          <a:noFill/>
        </p:spPr>
        <p:txBody>
          <a:bodyPr wrap="square" lIns="91440" tIns="45720" rIns="91440" bIns="45720" rtlCol="0" anchor="t">
            <a:spAutoFit/>
          </a:bodyPr>
          <a:lstStyle/>
          <a:p>
            <a:r>
              <a:rPr lang="en-US" sz="2000" b="1" i="1">
                <a:latin typeface="Avenir Book"/>
              </a:rPr>
              <a:t>Figure 5: </a:t>
            </a:r>
            <a:r>
              <a:rPr lang="en-US" sz="2000" i="1">
                <a:latin typeface="Avenir Book"/>
              </a:rPr>
              <a:t>Plot of first 20 singular values for each digit, 0-9. </a:t>
            </a:r>
            <a:endParaRPr lang="en-US"/>
          </a:p>
        </p:txBody>
      </p:sp>
      <p:sp>
        <p:nvSpPr>
          <p:cNvPr id="51" name="TextBox 50">
            <a:extLst>
              <a:ext uri="{FF2B5EF4-FFF2-40B4-BE49-F238E27FC236}">
                <a16:creationId xmlns:a16="http://schemas.microsoft.com/office/drawing/2014/main" id="{6B0036B5-E03D-0349-B2C1-883847CD6CE7}"/>
              </a:ext>
            </a:extLst>
          </p:cNvPr>
          <p:cNvSpPr txBox="1"/>
          <p:nvPr/>
        </p:nvSpPr>
        <p:spPr>
          <a:xfrm>
            <a:off x="29551054" y="10085846"/>
            <a:ext cx="12758057" cy="2477601"/>
          </a:xfrm>
          <a:prstGeom prst="rect">
            <a:avLst/>
          </a:prstGeom>
          <a:noFill/>
        </p:spPr>
        <p:txBody>
          <a:bodyPr wrap="square" lIns="91440" tIns="45720" rIns="91440" bIns="45720" rtlCol="0" anchor="t">
            <a:spAutoFit/>
          </a:bodyPr>
          <a:lstStyle/>
          <a:p>
            <a:pPr>
              <a:spcAft>
                <a:spcPts val="1800"/>
              </a:spcAft>
            </a:pPr>
            <a:r>
              <a:rPr lang="en-US" sz="2800" dirty="0">
                <a:latin typeface="Avenir Book"/>
              </a:rPr>
              <a:t>Technologies and packages used: Python using the Anaconda distribution, SciPy, Scikit-Learn, </a:t>
            </a:r>
            <a:r>
              <a:rPr lang="en-US" sz="2800" dirty="0" err="1">
                <a:latin typeface="Avenir Book"/>
              </a:rPr>
              <a:t>Numpy</a:t>
            </a:r>
            <a:r>
              <a:rPr lang="en-US" sz="2800" dirty="0">
                <a:latin typeface="Avenir Book"/>
              </a:rPr>
              <a:t>, matplotlib, and h5py.</a:t>
            </a:r>
          </a:p>
          <a:p>
            <a:pPr>
              <a:spcAft>
                <a:spcPts val="1800"/>
              </a:spcAft>
            </a:pPr>
            <a:r>
              <a:rPr lang="en-US" sz="2800" dirty="0">
                <a:latin typeface="Avenir Book"/>
              </a:rPr>
              <a:t>We applied the classification model, Linear Least Squares, to achieve an accuracy of 94.52% on the prediction of digit values from the testing dataset. </a:t>
            </a:r>
            <a:r>
              <a:rPr lang="en-US" sz="2800">
                <a:latin typeface="Avenir Book"/>
              </a:rPr>
              <a:t>Thus, out of 2007 test values, 1897 were classified correctly.</a:t>
            </a:r>
            <a:endParaRPr lang="en-US" sz="2800">
              <a:solidFill>
                <a:srgbClr val="C00000"/>
              </a:solidFill>
              <a:latin typeface="Avenir Book"/>
            </a:endParaRPr>
          </a:p>
        </p:txBody>
      </p:sp>
      <p:sp>
        <p:nvSpPr>
          <p:cNvPr id="52" name="TextBox 51">
            <a:extLst>
              <a:ext uri="{FF2B5EF4-FFF2-40B4-BE49-F238E27FC236}">
                <a16:creationId xmlns:a16="http://schemas.microsoft.com/office/drawing/2014/main" id="{29CF1724-0C82-1049-B760-05C53405D010}"/>
              </a:ext>
            </a:extLst>
          </p:cNvPr>
          <p:cNvSpPr txBox="1"/>
          <p:nvPr/>
        </p:nvSpPr>
        <p:spPr>
          <a:xfrm>
            <a:off x="29513101" y="24225009"/>
            <a:ext cx="12758057" cy="4201150"/>
          </a:xfrm>
          <a:prstGeom prst="rect">
            <a:avLst/>
          </a:prstGeom>
          <a:noFill/>
        </p:spPr>
        <p:txBody>
          <a:bodyPr wrap="square" lIns="91440" tIns="45720" rIns="91440" bIns="45720" rtlCol="0" anchor="t">
            <a:spAutoFit/>
          </a:bodyPr>
          <a:lstStyle/>
          <a:p>
            <a:pPr>
              <a:spcAft>
                <a:spcPts val="1800"/>
              </a:spcAft>
            </a:pPr>
            <a:r>
              <a:rPr lang="en-US" sz="2800" dirty="0">
                <a:latin typeface="Avenir Book"/>
              </a:rPr>
              <a:t>Our machine learning model of SVD and Linear Least Squares was able to successfully predict handwritten digits with a high accuracy (&gt;94%). Ultimately, the model can be used in a variety of applications, such as quickly interpreting postal codes and addresses on mail and packages. In general, machine learning algorithms such as ours can be used to recognize any handwritten digits, like financial documents, mathematical writing, etc.</a:t>
            </a:r>
          </a:p>
          <a:p>
            <a:pPr>
              <a:spcAft>
                <a:spcPts val="1800"/>
              </a:spcAft>
            </a:pPr>
            <a:r>
              <a:rPr lang="en-US" sz="2800" dirty="0">
                <a:latin typeface="Avenir Book"/>
              </a:rPr>
              <a:t>Additionally, the model can be augmented to learn not only digits, but also the modern Latin alphabet, or any language’s alphabet, for purposes of digitizing handwritten text.</a:t>
            </a:r>
          </a:p>
        </p:txBody>
      </p:sp>
      <p:sp>
        <p:nvSpPr>
          <p:cNvPr id="53" name="TextBox 52">
            <a:extLst>
              <a:ext uri="{FF2B5EF4-FFF2-40B4-BE49-F238E27FC236}">
                <a16:creationId xmlns:a16="http://schemas.microsoft.com/office/drawing/2014/main" id="{90F30E92-D72B-8F41-A00E-8F43FE05AC88}"/>
              </a:ext>
            </a:extLst>
          </p:cNvPr>
          <p:cNvSpPr txBox="1"/>
          <p:nvPr/>
        </p:nvSpPr>
        <p:spPr>
          <a:xfrm>
            <a:off x="29350524" y="29158418"/>
            <a:ext cx="13466618" cy="523220"/>
          </a:xfrm>
          <a:prstGeom prst="rect">
            <a:avLst/>
          </a:prstGeom>
          <a:noFill/>
        </p:spPr>
        <p:txBody>
          <a:bodyPr wrap="square" lIns="91440" tIns="45720" rIns="91440" bIns="45720" rtlCol="0" anchor="t">
            <a:spAutoFit/>
          </a:bodyPr>
          <a:lstStyle/>
          <a:p>
            <a:r>
              <a:rPr lang="en-US" sz="2800" dirty="0">
                <a:latin typeface="Avenir Book"/>
              </a:rPr>
              <a:t>We would like to extend our gratitude to Dr. Frederic </a:t>
            </a:r>
            <a:r>
              <a:rPr lang="en-US" sz="2800" dirty="0" err="1">
                <a:latin typeface="Avenir Book"/>
              </a:rPr>
              <a:t>Marazzato</a:t>
            </a:r>
            <a:r>
              <a:rPr lang="en-US" sz="2800" dirty="0">
                <a:latin typeface="Avenir Book"/>
              </a:rPr>
              <a:t> for his assistance.</a:t>
            </a:r>
          </a:p>
        </p:txBody>
      </p:sp>
      <p:pic>
        <p:nvPicPr>
          <p:cNvPr id="20" name="Picture 19">
            <a:extLst>
              <a:ext uri="{FF2B5EF4-FFF2-40B4-BE49-F238E27FC236}">
                <a16:creationId xmlns:a16="http://schemas.microsoft.com/office/drawing/2014/main" id="{C2A60CC3-9256-974A-A5C8-2A596CA90422}"/>
              </a:ext>
            </a:extLst>
          </p:cNvPr>
          <p:cNvPicPr>
            <a:picLocks noChangeAspect="1"/>
          </p:cNvPicPr>
          <p:nvPr/>
        </p:nvPicPr>
        <p:blipFill rotWithShape="1">
          <a:blip r:embed="rId10"/>
          <a:srcRect t="4328"/>
          <a:stretch/>
        </p:blipFill>
        <p:spPr>
          <a:xfrm>
            <a:off x="3999724" y="21952052"/>
            <a:ext cx="4138480" cy="3959352"/>
          </a:xfrm>
          <a:prstGeom prst="rect">
            <a:avLst/>
          </a:prstGeom>
        </p:spPr>
      </p:pic>
      <p:pic>
        <p:nvPicPr>
          <p:cNvPr id="25" name="Picture 24">
            <a:extLst>
              <a:ext uri="{FF2B5EF4-FFF2-40B4-BE49-F238E27FC236}">
                <a16:creationId xmlns:a16="http://schemas.microsoft.com/office/drawing/2014/main" id="{ACC1A1CD-881C-BE48-BC2A-A2E25D0265A6}"/>
              </a:ext>
            </a:extLst>
          </p:cNvPr>
          <p:cNvPicPr>
            <a:picLocks noChangeAspect="1"/>
          </p:cNvPicPr>
          <p:nvPr/>
        </p:nvPicPr>
        <p:blipFill rotWithShape="1">
          <a:blip r:embed="rId11"/>
          <a:srcRect t="5211"/>
          <a:stretch/>
        </p:blipFill>
        <p:spPr>
          <a:xfrm>
            <a:off x="8083671" y="21923570"/>
            <a:ext cx="4167372" cy="3950208"/>
          </a:xfrm>
          <a:prstGeom prst="rect">
            <a:avLst/>
          </a:prstGeom>
        </p:spPr>
      </p:pic>
      <p:sp>
        <p:nvSpPr>
          <p:cNvPr id="54" name="TextBox 53">
            <a:extLst>
              <a:ext uri="{FF2B5EF4-FFF2-40B4-BE49-F238E27FC236}">
                <a16:creationId xmlns:a16="http://schemas.microsoft.com/office/drawing/2014/main" id="{B5B1169F-DDC2-0547-8D1E-400C815E568D}"/>
              </a:ext>
            </a:extLst>
          </p:cNvPr>
          <p:cNvSpPr txBox="1"/>
          <p:nvPr/>
        </p:nvSpPr>
        <p:spPr>
          <a:xfrm>
            <a:off x="3927763" y="25852839"/>
            <a:ext cx="9991118" cy="400110"/>
          </a:xfrm>
          <a:prstGeom prst="rect">
            <a:avLst/>
          </a:prstGeom>
          <a:noFill/>
        </p:spPr>
        <p:txBody>
          <a:bodyPr wrap="square" rtlCol="0">
            <a:spAutoFit/>
          </a:bodyPr>
          <a:lstStyle/>
          <a:p>
            <a:r>
              <a:rPr lang="en-US" sz="2000" b="1" i="1">
                <a:latin typeface="Avenir Book" panose="02000503020000020003" pitchFamily="2" charset="0"/>
              </a:rPr>
              <a:t>Figure 2 &amp; 3: </a:t>
            </a:r>
            <a:r>
              <a:rPr lang="en-US" sz="2000" i="1">
                <a:latin typeface="Avenir Book" panose="02000503020000020003" pitchFamily="2" charset="0"/>
              </a:rPr>
              <a:t>Digit distribution for training and testing dataset, respectively.</a:t>
            </a:r>
          </a:p>
        </p:txBody>
      </p:sp>
      <p:grpSp>
        <p:nvGrpSpPr>
          <p:cNvPr id="19" name="Group 18">
            <a:extLst>
              <a:ext uri="{FF2B5EF4-FFF2-40B4-BE49-F238E27FC236}">
                <a16:creationId xmlns:a16="http://schemas.microsoft.com/office/drawing/2014/main" id="{3FC65F1E-EC25-1844-BE3E-89EAF6014997}"/>
              </a:ext>
            </a:extLst>
          </p:cNvPr>
          <p:cNvGrpSpPr/>
          <p:nvPr/>
        </p:nvGrpSpPr>
        <p:grpSpPr>
          <a:xfrm>
            <a:off x="29747531" y="19700905"/>
            <a:ext cx="12399746" cy="2031775"/>
            <a:chOff x="30084165" y="15744117"/>
            <a:chExt cx="6153704" cy="1008322"/>
          </a:xfrm>
        </p:grpSpPr>
        <p:pic>
          <p:nvPicPr>
            <p:cNvPr id="55" name="Picture 54">
              <a:extLst>
                <a:ext uri="{FF2B5EF4-FFF2-40B4-BE49-F238E27FC236}">
                  <a16:creationId xmlns:a16="http://schemas.microsoft.com/office/drawing/2014/main" id="{749FF568-F6A6-8B4B-B1DA-20FAD5C1B9CC}"/>
                </a:ext>
              </a:extLst>
            </p:cNvPr>
            <p:cNvPicPr>
              <a:picLocks noChangeAspect="1"/>
            </p:cNvPicPr>
            <p:nvPr/>
          </p:nvPicPr>
          <p:blipFill rotWithShape="1">
            <a:blip r:embed="rId12"/>
            <a:srcRect l="51032" t="78248" r="40139" b="3251"/>
            <a:stretch/>
          </p:blipFill>
          <p:spPr>
            <a:xfrm>
              <a:off x="35659339" y="15843132"/>
              <a:ext cx="578530" cy="909307"/>
            </a:xfrm>
            <a:prstGeom prst="rect">
              <a:avLst/>
            </a:prstGeom>
          </p:spPr>
        </p:pic>
        <p:pic>
          <p:nvPicPr>
            <p:cNvPr id="56" name="Picture 55">
              <a:extLst>
                <a:ext uri="{FF2B5EF4-FFF2-40B4-BE49-F238E27FC236}">
                  <a16:creationId xmlns:a16="http://schemas.microsoft.com/office/drawing/2014/main" id="{6C909238-F2A0-1844-B419-545A1C93E555}"/>
                </a:ext>
              </a:extLst>
            </p:cNvPr>
            <p:cNvPicPr>
              <a:picLocks noChangeAspect="1"/>
            </p:cNvPicPr>
            <p:nvPr/>
          </p:nvPicPr>
          <p:blipFill rotWithShape="1">
            <a:blip r:embed="rId13"/>
            <a:srcRect l="80404" r="11273" b="80236"/>
            <a:stretch/>
          </p:blipFill>
          <p:spPr>
            <a:xfrm>
              <a:off x="32542823" y="15744117"/>
              <a:ext cx="545387" cy="971388"/>
            </a:xfrm>
            <a:prstGeom prst="rect">
              <a:avLst/>
            </a:prstGeom>
          </p:spPr>
        </p:pic>
        <p:pic>
          <p:nvPicPr>
            <p:cNvPr id="57" name="Picture 56">
              <a:extLst>
                <a:ext uri="{FF2B5EF4-FFF2-40B4-BE49-F238E27FC236}">
                  <a16:creationId xmlns:a16="http://schemas.microsoft.com/office/drawing/2014/main" id="{3ABAC0CE-1F15-8D49-95E0-238C7A278CD2}"/>
                </a:ext>
              </a:extLst>
            </p:cNvPr>
            <p:cNvPicPr>
              <a:picLocks noChangeAspect="1"/>
            </p:cNvPicPr>
            <p:nvPr/>
          </p:nvPicPr>
          <p:blipFill rotWithShape="1">
            <a:blip r:embed="rId13"/>
            <a:srcRect l="12216" t="57847" r="79463" b="22932"/>
            <a:stretch/>
          </p:blipFill>
          <p:spPr>
            <a:xfrm>
              <a:off x="33791250" y="15778367"/>
              <a:ext cx="545387" cy="944682"/>
            </a:xfrm>
            <a:prstGeom prst="rect">
              <a:avLst/>
            </a:prstGeom>
          </p:spPr>
        </p:pic>
        <p:pic>
          <p:nvPicPr>
            <p:cNvPr id="58" name="Picture 57">
              <a:extLst>
                <a:ext uri="{FF2B5EF4-FFF2-40B4-BE49-F238E27FC236}">
                  <a16:creationId xmlns:a16="http://schemas.microsoft.com/office/drawing/2014/main" id="{F4C84BF3-342F-B546-B265-1DDDBD26A18D}"/>
                </a:ext>
              </a:extLst>
            </p:cNvPr>
            <p:cNvPicPr>
              <a:picLocks noChangeAspect="1"/>
            </p:cNvPicPr>
            <p:nvPr/>
          </p:nvPicPr>
          <p:blipFill rotWithShape="1">
            <a:blip r:embed="rId13"/>
            <a:srcRect l="70723" t="20236" r="20746" b="60981"/>
            <a:stretch/>
          </p:blipFill>
          <p:spPr>
            <a:xfrm>
              <a:off x="30084165" y="15789803"/>
              <a:ext cx="558973" cy="923166"/>
            </a:xfrm>
            <a:prstGeom prst="rect">
              <a:avLst/>
            </a:prstGeom>
          </p:spPr>
        </p:pic>
        <p:pic>
          <p:nvPicPr>
            <p:cNvPr id="59" name="Picture 58">
              <a:extLst>
                <a:ext uri="{FF2B5EF4-FFF2-40B4-BE49-F238E27FC236}">
                  <a16:creationId xmlns:a16="http://schemas.microsoft.com/office/drawing/2014/main" id="{F428AE69-0C5B-C54F-BC2F-D78731312990}"/>
                </a:ext>
              </a:extLst>
            </p:cNvPr>
            <p:cNvPicPr>
              <a:picLocks noChangeAspect="1"/>
            </p:cNvPicPr>
            <p:nvPr/>
          </p:nvPicPr>
          <p:blipFill rotWithShape="1">
            <a:blip r:embed="rId12"/>
            <a:srcRect l="31690" t="20203" r="59987" b="62122"/>
            <a:stretch/>
          </p:blipFill>
          <p:spPr>
            <a:xfrm>
              <a:off x="34427028" y="15805496"/>
              <a:ext cx="545387" cy="868726"/>
            </a:xfrm>
            <a:prstGeom prst="rect">
              <a:avLst/>
            </a:prstGeom>
          </p:spPr>
        </p:pic>
        <p:pic>
          <p:nvPicPr>
            <p:cNvPr id="60" name="Picture 59">
              <a:extLst>
                <a:ext uri="{FF2B5EF4-FFF2-40B4-BE49-F238E27FC236}">
                  <a16:creationId xmlns:a16="http://schemas.microsoft.com/office/drawing/2014/main" id="{55A6A8B3-97B9-914F-98FF-1CBF9541F73C}"/>
                </a:ext>
              </a:extLst>
            </p:cNvPr>
            <p:cNvPicPr>
              <a:picLocks noChangeAspect="1"/>
            </p:cNvPicPr>
            <p:nvPr/>
          </p:nvPicPr>
          <p:blipFill rotWithShape="1">
            <a:blip r:embed="rId12"/>
            <a:srcRect l="40788" t="79683" r="49862" b="5240"/>
            <a:stretch/>
          </p:blipFill>
          <p:spPr>
            <a:xfrm>
              <a:off x="30659805" y="15895985"/>
              <a:ext cx="612742" cy="741018"/>
            </a:xfrm>
            <a:prstGeom prst="rect">
              <a:avLst/>
            </a:prstGeom>
          </p:spPr>
        </p:pic>
        <p:pic>
          <p:nvPicPr>
            <p:cNvPr id="61" name="Picture 60">
              <a:extLst>
                <a:ext uri="{FF2B5EF4-FFF2-40B4-BE49-F238E27FC236}">
                  <a16:creationId xmlns:a16="http://schemas.microsoft.com/office/drawing/2014/main" id="{0525A0DB-177F-F949-8112-AF75AAA69162}"/>
                </a:ext>
              </a:extLst>
            </p:cNvPr>
            <p:cNvPicPr>
              <a:picLocks noChangeAspect="1"/>
            </p:cNvPicPr>
            <p:nvPr/>
          </p:nvPicPr>
          <p:blipFill rotWithShape="1">
            <a:blip r:embed="rId12"/>
            <a:srcRect l="31286" t="2600" r="59670" b="80228"/>
            <a:stretch/>
          </p:blipFill>
          <p:spPr>
            <a:xfrm>
              <a:off x="33137416" y="15874584"/>
              <a:ext cx="592667" cy="844025"/>
            </a:xfrm>
            <a:prstGeom prst="rect">
              <a:avLst/>
            </a:prstGeom>
          </p:spPr>
        </p:pic>
        <p:pic>
          <p:nvPicPr>
            <p:cNvPr id="62" name="Picture 61">
              <a:extLst>
                <a:ext uri="{FF2B5EF4-FFF2-40B4-BE49-F238E27FC236}">
                  <a16:creationId xmlns:a16="http://schemas.microsoft.com/office/drawing/2014/main" id="{CD7C9BC9-744C-EB42-91BE-3E3F969B4652}"/>
                </a:ext>
              </a:extLst>
            </p:cNvPr>
            <p:cNvPicPr>
              <a:picLocks noChangeAspect="1"/>
            </p:cNvPicPr>
            <p:nvPr/>
          </p:nvPicPr>
          <p:blipFill rotWithShape="1">
            <a:blip r:embed="rId12"/>
            <a:srcRect l="31563" t="60071" r="60116" b="22713"/>
            <a:stretch/>
          </p:blipFill>
          <p:spPr>
            <a:xfrm>
              <a:off x="31313015" y="15872317"/>
              <a:ext cx="545387" cy="846122"/>
            </a:xfrm>
            <a:prstGeom prst="rect">
              <a:avLst/>
            </a:prstGeom>
          </p:spPr>
        </p:pic>
        <p:pic>
          <p:nvPicPr>
            <p:cNvPr id="63" name="Picture 62">
              <a:extLst>
                <a:ext uri="{FF2B5EF4-FFF2-40B4-BE49-F238E27FC236}">
                  <a16:creationId xmlns:a16="http://schemas.microsoft.com/office/drawing/2014/main" id="{BAC01851-6DCA-0041-BB86-3CD480532841}"/>
                </a:ext>
              </a:extLst>
            </p:cNvPr>
            <p:cNvPicPr>
              <a:picLocks noChangeAspect="1"/>
            </p:cNvPicPr>
            <p:nvPr/>
          </p:nvPicPr>
          <p:blipFill rotWithShape="1">
            <a:blip r:embed="rId13"/>
            <a:srcRect l="11645" t="78233" r="79182" b="4877"/>
            <a:stretch/>
          </p:blipFill>
          <p:spPr>
            <a:xfrm>
              <a:off x="31901007" y="15826519"/>
              <a:ext cx="601134" cy="830109"/>
            </a:xfrm>
            <a:prstGeom prst="rect">
              <a:avLst/>
            </a:prstGeom>
          </p:spPr>
        </p:pic>
        <p:pic>
          <p:nvPicPr>
            <p:cNvPr id="64" name="Picture 63">
              <a:extLst>
                <a:ext uri="{FF2B5EF4-FFF2-40B4-BE49-F238E27FC236}">
                  <a16:creationId xmlns:a16="http://schemas.microsoft.com/office/drawing/2014/main" id="{5AA4EB23-4D35-864F-B365-71111DB306A6}"/>
                </a:ext>
              </a:extLst>
            </p:cNvPr>
            <p:cNvPicPr>
              <a:picLocks noChangeAspect="1"/>
            </p:cNvPicPr>
            <p:nvPr/>
          </p:nvPicPr>
          <p:blipFill rotWithShape="1">
            <a:blip r:embed="rId12"/>
            <a:srcRect l="80078" t="40918" r="11094" b="43096"/>
            <a:stretch/>
          </p:blipFill>
          <p:spPr>
            <a:xfrm>
              <a:off x="35020151" y="15883642"/>
              <a:ext cx="578530" cy="785727"/>
            </a:xfrm>
            <a:prstGeom prst="rect">
              <a:avLst/>
            </a:prstGeom>
          </p:spPr>
        </p:pic>
      </p:grpSp>
      <p:sp>
        <p:nvSpPr>
          <p:cNvPr id="49" name="TextBox 48">
            <a:extLst>
              <a:ext uri="{FF2B5EF4-FFF2-40B4-BE49-F238E27FC236}">
                <a16:creationId xmlns:a16="http://schemas.microsoft.com/office/drawing/2014/main" id="{85653AE0-DD8D-C045-B542-A7B1454AB943}"/>
              </a:ext>
            </a:extLst>
          </p:cNvPr>
          <p:cNvSpPr txBox="1"/>
          <p:nvPr/>
        </p:nvSpPr>
        <p:spPr>
          <a:xfrm>
            <a:off x="29848781" y="21514213"/>
            <a:ext cx="11957176" cy="400110"/>
          </a:xfrm>
          <a:prstGeom prst="rect">
            <a:avLst/>
          </a:prstGeom>
          <a:noFill/>
        </p:spPr>
        <p:txBody>
          <a:bodyPr wrap="square" lIns="91440" tIns="45720" rIns="91440" bIns="45720" rtlCol="0" anchor="t">
            <a:spAutoFit/>
          </a:bodyPr>
          <a:lstStyle/>
          <a:p>
            <a:r>
              <a:rPr lang="en-US" sz="2000" b="1" i="1">
                <a:latin typeface="Avenir Book"/>
              </a:rPr>
              <a:t>Figure 7: </a:t>
            </a:r>
            <a:r>
              <a:rPr lang="en-US" sz="2000" i="1">
                <a:latin typeface="Avenir Book"/>
              </a:rPr>
              <a:t>10 Misclassified digits.</a:t>
            </a:r>
            <a:endParaRPr lang="en-US"/>
          </a:p>
        </p:txBody>
      </p:sp>
      <p:sp>
        <p:nvSpPr>
          <p:cNvPr id="65" name="TextBox 64">
            <a:extLst>
              <a:ext uri="{FF2B5EF4-FFF2-40B4-BE49-F238E27FC236}">
                <a16:creationId xmlns:a16="http://schemas.microsoft.com/office/drawing/2014/main" id="{A9DF6BDE-F0D5-B343-8387-37847541010B}"/>
              </a:ext>
            </a:extLst>
          </p:cNvPr>
          <p:cNvSpPr txBox="1"/>
          <p:nvPr/>
        </p:nvSpPr>
        <p:spPr>
          <a:xfrm>
            <a:off x="29551054" y="17421260"/>
            <a:ext cx="12758057" cy="2246769"/>
          </a:xfrm>
          <a:prstGeom prst="rect">
            <a:avLst/>
          </a:prstGeom>
          <a:noFill/>
        </p:spPr>
        <p:txBody>
          <a:bodyPr wrap="square">
            <a:spAutoFit/>
          </a:bodyPr>
          <a:lstStyle/>
          <a:p>
            <a:r>
              <a:rPr lang="en-US" sz="2800">
                <a:latin typeface="Avenir Book"/>
              </a:rPr>
              <a:t>There were a total of the 110 misclassified digits when using the rank-12 matrix approximation. When comparing the correct digit to the predicted values, similar patterns in the misclassified digits were apparent. For instance, digits 3, 5, and 8 were often misclassified as one another as well as digits 1 and 7. Also, many of the misclassifications were a result of misplacement and skewedness.</a:t>
            </a:r>
          </a:p>
        </p:txBody>
      </p:sp>
      <p:sp>
        <p:nvSpPr>
          <p:cNvPr id="66" name="TextBox 65">
            <a:extLst>
              <a:ext uri="{FF2B5EF4-FFF2-40B4-BE49-F238E27FC236}">
                <a16:creationId xmlns:a16="http://schemas.microsoft.com/office/drawing/2014/main" id="{5810C7CB-1CDF-4448-5BAF-2204E8A3E4FD}"/>
              </a:ext>
            </a:extLst>
          </p:cNvPr>
          <p:cNvSpPr txBox="1"/>
          <p:nvPr/>
        </p:nvSpPr>
        <p:spPr>
          <a:xfrm>
            <a:off x="29551054" y="12732279"/>
            <a:ext cx="7442860" cy="7278916"/>
          </a:xfrm>
          <a:prstGeom prst="rect">
            <a:avLst/>
          </a:prstGeom>
          <a:noFill/>
        </p:spPr>
        <p:txBody>
          <a:bodyPr wrap="square">
            <a:spAutoFit/>
          </a:bodyPr>
          <a:lstStyle/>
          <a:p>
            <a:pPr>
              <a:spcAft>
                <a:spcPts val="1800"/>
              </a:spcAft>
            </a:pPr>
            <a:r>
              <a:rPr lang="en-US" sz="2800" dirty="0">
                <a:latin typeface="Avenir Book"/>
              </a:rPr>
              <a:t>The individual success rate of each digit differs in accordance with the complexity of the digit, along with the cleanliness of the rank-12 matrix approximations. The similarity of a digit’s characteristics to another digit also impacted its success rate.</a:t>
            </a:r>
          </a:p>
          <a:p>
            <a:pPr>
              <a:spcAft>
                <a:spcPts val="1800"/>
              </a:spcAft>
            </a:pPr>
            <a:r>
              <a:rPr lang="en-US" sz="2800" dirty="0">
                <a:latin typeface="Avenir Book"/>
              </a:rPr>
              <a:t>Digit 0, while having the largest population in the dataset, also performed the best with an accuracy of 98.60%. However, digit 3 had the lowest accuracy of 86.70%.</a:t>
            </a:r>
          </a:p>
          <a:p>
            <a:pPr>
              <a:spcAft>
                <a:spcPts val="1800"/>
              </a:spcAft>
            </a:pPr>
            <a:endParaRPr lang="en-US" sz="2800" dirty="0">
              <a:latin typeface="Avenir Book"/>
            </a:endParaRPr>
          </a:p>
          <a:p>
            <a:pPr>
              <a:spcAft>
                <a:spcPts val="1800"/>
              </a:spcAft>
            </a:pPr>
            <a:endParaRPr lang="en-US" sz="2800" dirty="0">
              <a:latin typeface="Avenir Book"/>
            </a:endParaRPr>
          </a:p>
          <a:p>
            <a:pPr>
              <a:spcAft>
                <a:spcPts val="1800"/>
              </a:spcAft>
            </a:pPr>
            <a:endParaRPr lang="en-US" sz="2800" dirty="0">
              <a:latin typeface="Avenir Book"/>
            </a:endParaRPr>
          </a:p>
          <a:p>
            <a:pPr>
              <a:spcAft>
                <a:spcPts val="1800"/>
              </a:spcAft>
            </a:pPr>
            <a:endParaRPr lang="en-US" sz="2800" dirty="0">
              <a:latin typeface="Avenir Book"/>
            </a:endParaRPr>
          </a:p>
        </p:txBody>
      </p:sp>
      <p:pic>
        <p:nvPicPr>
          <p:cNvPr id="23" name="Picture 22">
            <a:extLst>
              <a:ext uri="{FF2B5EF4-FFF2-40B4-BE49-F238E27FC236}">
                <a16:creationId xmlns:a16="http://schemas.microsoft.com/office/drawing/2014/main" id="{0E572021-6368-C997-F98C-74DE01C6D194}"/>
              </a:ext>
            </a:extLst>
          </p:cNvPr>
          <p:cNvPicPr>
            <a:picLocks noChangeAspect="1"/>
          </p:cNvPicPr>
          <p:nvPr/>
        </p:nvPicPr>
        <p:blipFill rotWithShape="1">
          <a:blip r:embed="rId14"/>
          <a:srcRect t="5002" b="2075"/>
          <a:stretch/>
        </p:blipFill>
        <p:spPr>
          <a:xfrm>
            <a:off x="37203798" y="12518352"/>
            <a:ext cx="4890296" cy="4544156"/>
          </a:xfrm>
          <a:prstGeom prst="rect">
            <a:avLst/>
          </a:prstGeom>
        </p:spPr>
      </p:pic>
      <mc:AlternateContent xmlns:mc="http://schemas.openxmlformats.org/markup-compatibility/2006" xmlns:a14="http://schemas.microsoft.com/office/drawing/2010/main">
        <mc:Choice Requires="a14">
          <p:sp>
            <p:nvSpPr>
              <p:cNvPr id="21" name="TextBox 22">
                <a:extLst>
                  <a:ext uri="{FF2B5EF4-FFF2-40B4-BE49-F238E27FC236}">
                    <a16:creationId xmlns:a16="http://schemas.microsoft.com/office/drawing/2014/main" id="{1FD62D89-03BC-4BEC-B626-CF8479AE7897}"/>
                  </a:ext>
                </a:extLst>
              </p:cNvPr>
              <p:cNvSpPr txBox="1"/>
              <p:nvPr/>
            </p:nvSpPr>
            <p:spPr>
              <a:xfrm>
                <a:off x="15655606" y="19040226"/>
                <a:ext cx="12588547" cy="6395277"/>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1200"/>
                  </a:spcAft>
                  <a:buClrTx/>
                  <a:buSzTx/>
                  <a:buFontTx/>
                  <a:buNone/>
                  <a:tabLst/>
                  <a:defRPr/>
                </a:pPr>
                <a:r>
                  <a:rPr lang="en-US" sz="2800" dirty="0">
                    <a:latin typeface="Avenir Book" panose="02000503020000020003" pitchFamily="2" charset="0"/>
                  </a:rPr>
                  <a:t>After reviewing the singular value plots, we sought to reduce the dimensionality of our data without sacrificing accuracy. Based on the plots, we conjectured that our desired peak accuracy would be within the first 20 approximations. </a:t>
                </a:r>
                <a:r>
                  <a:rPr kumimoji="0" lang="en-US" sz="2800" b="0" i="0" u="none" strike="noStrike" kern="1200" cap="none" spc="0" normalizeH="0" baseline="0" noProof="0">
                    <a:ln>
                      <a:noFill/>
                    </a:ln>
                    <a:solidFill>
                      <a:prstClr val="black"/>
                    </a:solidFill>
                    <a:effectLst/>
                    <a:uLnTx/>
                    <a:uFillTx/>
                    <a:latin typeface="Avenir Book" panose="02000503020000020003" pitchFamily="2" charset="0"/>
                    <a:ea typeface="+mn-ea"/>
                    <a:cs typeface="+mn-cs"/>
                  </a:rPr>
                  <a:t>We used Linear Least Squares as a classification model by finding the minimum of the following quantity across the 10-digit classes:</a:t>
                </a:r>
                <a:endParaRPr kumimoji="0" lang="en-US" sz="2800" b="0" i="0" u="none" strike="noStrike" kern="1200" cap="none" spc="0" normalizeH="0" baseline="0" noProof="0" dirty="0">
                  <a:ln>
                    <a:noFill/>
                  </a:ln>
                  <a:solidFill>
                    <a:prstClr val="black"/>
                  </a:solidFill>
                  <a:effectLst/>
                  <a:uLnTx/>
                  <a:uFillTx/>
                  <a:latin typeface="Avenir Book" panose="02000503020000020003" pitchFamily="2" charset="0"/>
                  <a:ea typeface="+mn-ea"/>
                  <a:cs typeface="+mn-cs"/>
                </a:endParaRPr>
              </a:p>
              <a:p>
                <a:pPr marL="0" marR="0" lvl="0" indent="0" defTabSz="457200" rtl="0" eaLnBrk="1" fontAlgn="auto" latinLnBrk="0" hangingPunct="1">
                  <a:lnSpc>
                    <a:spcPct val="100000"/>
                  </a:lnSpc>
                  <a:spcBef>
                    <a:spcPts val="0"/>
                  </a:spcBef>
                  <a:spcAft>
                    <a:spcPts val="120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d>
                            <m:dPr>
                              <m:begChr m:val="‖"/>
                              <m:end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𝐼</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𝑈</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sSubSup>
                                    <m:sSub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𝑈</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𝑇</m:t>
                                      </m:r>
                                    </m:sup>
                                  </m:sSubSup>
                                </m:e>
                              </m:d>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𝑋</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e>
                          </m:d>
                        </m:num>
                        <m:den>
                          <m:d>
                            <m:dPr>
                              <m:begChr m:val="‖"/>
                              <m:end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𝑋</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e>
                          </m:d>
                        </m:den>
                      </m:f>
                    </m:oMath>
                  </m:oMathPara>
                </a14:m>
                <a:endParaRPr kumimoji="0" lang="en-US" sz="2400" b="1" i="0" u="none" strike="noStrike" kern="1200" cap="none" spc="0" normalizeH="0" baseline="0" noProof="0" dirty="0">
                  <a:ln>
                    <a:noFill/>
                  </a:ln>
                  <a:solidFill>
                    <a:prstClr val="black"/>
                  </a:solidFill>
                  <a:effectLst/>
                  <a:uLnTx/>
                  <a:uFillTx/>
                  <a:latin typeface="Avenir Book"/>
                  <a:ea typeface="+mn-lt"/>
                  <a:cs typeface="Calibri" panose="020F0502020204030204"/>
                </a:endParaRPr>
              </a:p>
              <a:p>
                <a:pPr lvl="0">
                  <a:spcAft>
                    <a:spcPts val="1200"/>
                  </a:spcAft>
                  <a:defRPr/>
                </a:pPr>
                <a:r>
                  <a:rPr kumimoji="0" lang="en-US" sz="2800" b="0" i="0" u="none" strike="noStrike" kern="1200" cap="none" spc="0" normalizeH="0" baseline="0" noProof="0" dirty="0">
                    <a:ln>
                      <a:noFill/>
                    </a:ln>
                    <a:solidFill>
                      <a:prstClr val="black"/>
                    </a:solidFill>
                    <a:effectLst/>
                    <a:uLnTx/>
                    <a:uFillTx/>
                    <a:latin typeface="Avenir Book"/>
                    <a:ea typeface="+mn-lt"/>
                    <a:cs typeface="Calibri" panose="020F0502020204030204"/>
                  </a:rPr>
                  <a:t>Where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𝐼</m:t>
                    </m:r>
                  </m:oMath>
                </a14:m>
                <a:r>
                  <a:rPr kumimoji="0" lang="en-US" sz="2800" b="0" i="0" u="none" strike="noStrike" kern="1200" cap="none" spc="0" normalizeH="0" baseline="0" noProof="0" dirty="0">
                    <a:ln>
                      <a:noFill/>
                    </a:ln>
                    <a:solidFill>
                      <a:prstClr val="black"/>
                    </a:solidFill>
                    <a:effectLst/>
                    <a:uLnTx/>
                    <a:uFillTx/>
                    <a:latin typeface="Avenir Book"/>
                    <a:ea typeface="+mn-lt"/>
                    <a:cs typeface="Calibri" panose="020F0502020204030204"/>
                  </a:rPr>
                  <a:t> denotes the identity matrix, </a:t>
                </a:r>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𝑋</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en-US" sz="2800" b="0" i="0" u="none" strike="noStrike" kern="1200" cap="none" spc="0" normalizeH="0" baseline="0" noProof="0" dirty="0">
                    <a:ln>
                      <a:noFill/>
                    </a:ln>
                    <a:solidFill>
                      <a:prstClr val="black"/>
                    </a:solidFill>
                    <a:effectLst/>
                    <a:uLnTx/>
                    <a:uFillTx/>
                    <a:latin typeface="Avenir Book"/>
                    <a:ea typeface="+mn-lt"/>
                    <a:cs typeface="Calibri" panose="020F0502020204030204"/>
                  </a:rPr>
                  <a:t>denotes the </a:t>
                </a:r>
                <a:r>
                  <a:rPr kumimoji="0" lang="en-US" sz="2800" b="0" i="0" u="none" strike="noStrike" kern="1200" cap="none" spc="0" normalizeH="0" baseline="0" noProof="0" dirty="0" err="1">
                    <a:ln>
                      <a:noFill/>
                    </a:ln>
                    <a:solidFill>
                      <a:prstClr val="black"/>
                    </a:solidFill>
                    <a:effectLst/>
                    <a:uLnTx/>
                    <a:uFillTx/>
                    <a:latin typeface="Avenir Book"/>
                    <a:ea typeface="+mn-lt"/>
                    <a:cs typeface="Calibri" panose="020F0502020204030204"/>
                  </a:rPr>
                  <a:t>i-th</a:t>
                </a:r>
                <a:r>
                  <a:rPr kumimoji="0" lang="en-US" sz="2800" b="0" i="0" u="none" strike="noStrike" kern="1200" cap="none" spc="0" normalizeH="0" baseline="0" noProof="0" dirty="0">
                    <a:ln>
                      <a:noFill/>
                    </a:ln>
                    <a:solidFill>
                      <a:prstClr val="black"/>
                    </a:solidFill>
                    <a:effectLst/>
                    <a:uLnTx/>
                    <a:uFillTx/>
                    <a:latin typeface="Avenir Book"/>
                    <a:ea typeface="+mn-lt"/>
                    <a:cs typeface="Calibri" panose="020F0502020204030204"/>
                  </a:rPr>
                  <a:t> image in the test set, </a:t>
                </a:r>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lang="en-US" sz="2800" i="1">
                            <a:solidFill>
                              <a:prstClr val="black"/>
                            </a:solidFill>
                            <a:latin typeface="Cambria Math" panose="02040503050406030204" pitchFamily="18" charset="0"/>
                            <a:ea typeface="Cambria Math" panose="02040503050406030204" pitchFamily="18" charset="0"/>
                          </a:rPr>
                          <m:t>𝑈</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en-US" sz="2800" b="0" i="0" u="none" strike="noStrike" kern="1200" cap="none" spc="0" normalizeH="0" baseline="0" noProof="0" dirty="0">
                    <a:ln>
                      <a:noFill/>
                    </a:ln>
                    <a:solidFill>
                      <a:prstClr val="black"/>
                    </a:solidFill>
                    <a:effectLst/>
                    <a:uLnTx/>
                    <a:uFillTx/>
                    <a:latin typeface="Avenir Book"/>
                    <a:ea typeface="+mn-lt"/>
                    <a:cs typeface="Calibri" panose="020F0502020204030204"/>
                  </a:rPr>
                  <a:t>denotes the orthonormal matrix of eigenvectors for digit k obtained by SVD, and the norm used is the usual </a:t>
                </a:r>
                <a:r>
                  <a:rPr kumimoji="0" lang="en-US" sz="2800" b="0" i="0" u="none" strike="noStrike" kern="1200" cap="none" spc="0" normalizeH="0" baseline="0" noProof="0" dirty="0" err="1">
                    <a:ln>
                      <a:noFill/>
                    </a:ln>
                    <a:solidFill>
                      <a:prstClr val="black"/>
                    </a:solidFill>
                    <a:effectLst/>
                    <a:uLnTx/>
                    <a:uFillTx/>
                    <a:latin typeface="Avenir Book"/>
                    <a:ea typeface="+mn-lt"/>
                    <a:cs typeface="Calibri" panose="020F0502020204030204"/>
                  </a:rPr>
                  <a:t>Frobenius</a:t>
                </a:r>
                <a:r>
                  <a:rPr kumimoji="0" lang="en-US" sz="2800" b="0" i="0" u="none" strike="noStrike" kern="1200" cap="none" spc="0" normalizeH="0" baseline="0" noProof="0" dirty="0">
                    <a:ln>
                      <a:noFill/>
                    </a:ln>
                    <a:solidFill>
                      <a:prstClr val="black"/>
                    </a:solidFill>
                    <a:effectLst/>
                    <a:uLnTx/>
                    <a:uFillTx/>
                    <a:latin typeface="Avenir Book"/>
                    <a:ea typeface="+mn-lt"/>
                    <a:cs typeface="Calibri" panose="020F0502020204030204"/>
                  </a:rPr>
                  <a:t> norm. We calculated this classifier for all images in the test set and for the increasing</a:t>
                </a:r>
                <a:r>
                  <a:rPr kumimoji="0" lang="en-US" sz="2800" b="0" i="0" u="none" strike="noStrike" kern="1200" cap="none" spc="0" normalizeH="0" noProof="0" dirty="0">
                    <a:ln>
                      <a:noFill/>
                    </a:ln>
                    <a:solidFill>
                      <a:prstClr val="black"/>
                    </a:solidFill>
                    <a:effectLst/>
                    <a:uLnTx/>
                    <a:uFillTx/>
                    <a:latin typeface="Avenir Book"/>
                    <a:ea typeface="+mn-lt"/>
                    <a:cs typeface="Calibri" panose="020F0502020204030204"/>
                  </a:rPr>
                  <a:t> </a:t>
                </a:r>
                <a:r>
                  <a:rPr kumimoji="0" lang="en-US" sz="2800" b="0" i="0" u="none" strike="noStrike" kern="1200" cap="none" spc="0" normalizeH="0" baseline="0" noProof="0" dirty="0">
                    <a:ln>
                      <a:noFill/>
                    </a:ln>
                    <a:solidFill>
                      <a:prstClr val="black"/>
                    </a:solidFill>
                    <a:effectLst/>
                    <a:uLnTx/>
                    <a:uFillTx/>
                    <a:latin typeface="Avenir Book"/>
                    <a:ea typeface="+mn-lt"/>
                    <a:cs typeface="Calibri" panose="020F0502020204030204"/>
                  </a:rPr>
                  <a:t>rank approximations. We then computed the percentage that were properly classified</a:t>
                </a:r>
                <a:r>
                  <a:rPr kumimoji="0" lang="en-US" sz="2800" b="0" i="0" u="none" strike="noStrike" kern="1200" cap="none" spc="0" normalizeH="0" noProof="0" dirty="0">
                    <a:ln>
                      <a:noFill/>
                    </a:ln>
                    <a:solidFill>
                      <a:prstClr val="black"/>
                    </a:solidFill>
                    <a:effectLst/>
                    <a:uLnTx/>
                    <a:uFillTx/>
                    <a:latin typeface="Avenir Book"/>
                    <a:ea typeface="+mn-lt"/>
                    <a:cs typeface="Calibri" panose="020F0502020204030204"/>
                  </a:rPr>
                  <a:t> and found that the</a:t>
                </a:r>
                <a:r>
                  <a:rPr kumimoji="0" lang="en-US" sz="2800" b="0" i="0" u="none" strike="noStrike" kern="1200" cap="none" spc="0" normalizeH="0" baseline="0" noProof="0" dirty="0">
                    <a:ln>
                      <a:noFill/>
                    </a:ln>
                    <a:solidFill>
                      <a:prstClr val="black"/>
                    </a:solidFill>
                    <a:effectLst/>
                    <a:uLnTx/>
                    <a:uFillTx/>
                    <a:latin typeface="Avenir Book"/>
                    <a:ea typeface="+mn-lt"/>
                    <a:cs typeface="Calibri" panose="020F0502020204030204"/>
                  </a:rPr>
                  <a:t> accuracy</a:t>
                </a:r>
                <a:r>
                  <a:rPr kumimoji="0" lang="en-US" sz="2800" b="0" i="0" u="none" strike="noStrike" kern="1200" cap="none" spc="0" normalizeH="0" noProof="0" dirty="0">
                    <a:ln>
                      <a:noFill/>
                    </a:ln>
                    <a:solidFill>
                      <a:prstClr val="black"/>
                    </a:solidFill>
                    <a:effectLst/>
                    <a:uLnTx/>
                    <a:uFillTx/>
                    <a:latin typeface="Avenir Book"/>
                    <a:ea typeface="+mn-lt"/>
                    <a:cs typeface="Calibri" panose="020F0502020204030204"/>
                  </a:rPr>
                  <a:t> peaked at rank-12.</a:t>
                </a:r>
                <a:endParaRPr kumimoji="0" lang="en-US" sz="2800" b="0" i="0" u="none" strike="noStrike" kern="1200" cap="none" spc="0" normalizeH="0" baseline="0" noProof="0" dirty="0">
                  <a:ln>
                    <a:noFill/>
                  </a:ln>
                  <a:solidFill>
                    <a:prstClr val="black"/>
                  </a:solidFill>
                  <a:effectLst/>
                  <a:uLnTx/>
                  <a:uFillTx/>
                  <a:latin typeface="Avenir Book"/>
                  <a:ea typeface="+mn-lt"/>
                  <a:cs typeface="Calibri" panose="020F0502020204030204"/>
                </a:endParaRPr>
              </a:p>
              <a:p>
                <a:endParaRPr lang="en-US" dirty="0"/>
              </a:p>
            </p:txBody>
          </p:sp>
        </mc:Choice>
        <mc:Fallback xmlns="">
          <p:sp>
            <p:nvSpPr>
              <p:cNvPr id="21" name="TextBox 22">
                <a:extLst>
                  <a:ext uri="{FF2B5EF4-FFF2-40B4-BE49-F238E27FC236}">
                    <a16:creationId xmlns:a16="http://schemas.microsoft.com/office/drawing/2014/main" id="{1FD62D89-03BC-4BEC-B626-CF8479AE7897}"/>
                  </a:ext>
                </a:extLst>
              </p:cNvPr>
              <p:cNvSpPr txBox="1">
                <a:spLocks noRot="1" noChangeAspect="1" noMove="1" noResize="1" noEditPoints="1" noAdjustHandles="1" noChangeArrowheads="1" noChangeShapeType="1" noTextEdit="1"/>
              </p:cNvSpPr>
              <p:nvPr/>
            </p:nvSpPr>
            <p:spPr>
              <a:xfrm>
                <a:off x="15655606" y="19040226"/>
                <a:ext cx="12588547" cy="6395277"/>
              </a:xfrm>
              <a:prstGeom prst="rect">
                <a:avLst/>
              </a:prstGeom>
              <a:blipFill>
                <a:blip r:embed="rId15"/>
                <a:stretch>
                  <a:fillRect l="-1008" t="-992" r="-1411"/>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53F4D06C-8E0A-F858-622B-738FE31D5AF7}"/>
              </a:ext>
            </a:extLst>
          </p:cNvPr>
          <p:cNvSpPr txBox="1"/>
          <p:nvPr/>
        </p:nvSpPr>
        <p:spPr>
          <a:xfrm>
            <a:off x="36901873" y="16961184"/>
            <a:ext cx="5550691" cy="400110"/>
          </a:xfrm>
          <a:prstGeom prst="rect">
            <a:avLst/>
          </a:prstGeom>
          <a:noFill/>
        </p:spPr>
        <p:txBody>
          <a:bodyPr wrap="square" rtlCol="0">
            <a:spAutoFit/>
          </a:bodyPr>
          <a:lstStyle/>
          <a:p>
            <a:r>
              <a:rPr lang="en-US" sz="2000" b="1" i="1">
                <a:latin typeface="Avenir Book" panose="02000503020000020003" pitchFamily="2" charset="0"/>
              </a:rPr>
              <a:t>Figure 7: </a:t>
            </a:r>
            <a:r>
              <a:rPr lang="en-US" sz="2000" i="1">
                <a:latin typeface="Avenir Book" panose="02000503020000020003" pitchFamily="2" charset="0"/>
              </a:rPr>
              <a:t>Plot of accuracy values for each digit.</a:t>
            </a:r>
          </a:p>
        </p:txBody>
      </p:sp>
      <p:sp>
        <p:nvSpPr>
          <p:cNvPr id="68" name="TextBox 67">
            <a:extLst>
              <a:ext uri="{FF2B5EF4-FFF2-40B4-BE49-F238E27FC236}">
                <a16:creationId xmlns:a16="http://schemas.microsoft.com/office/drawing/2014/main" id="{57149E04-701A-1FD8-7495-DECAA04B0844}"/>
              </a:ext>
            </a:extLst>
          </p:cNvPr>
          <p:cNvSpPr txBox="1"/>
          <p:nvPr/>
        </p:nvSpPr>
        <p:spPr>
          <a:xfrm>
            <a:off x="10959351" y="6161508"/>
            <a:ext cx="21972494" cy="1200329"/>
          </a:xfrm>
          <a:prstGeom prst="rect">
            <a:avLst/>
          </a:prstGeom>
          <a:noFill/>
        </p:spPr>
        <p:txBody>
          <a:bodyPr wrap="square">
            <a:spAutoFit/>
          </a:bodyPr>
          <a:lstStyle/>
          <a:p>
            <a:pPr algn="ctr">
              <a:lnSpc>
                <a:spcPct val="100000"/>
              </a:lnSpc>
              <a:spcBef>
                <a:spcPts val="0"/>
              </a:spcBef>
            </a:pPr>
            <a:r>
              <a:rPr lang="en-US" sz="3600" dirty="0">
                <a:solidFill>
                  <a:schemeClr val="accent3">
                    <a:lumMod val="20000"/>
                    <a:lumOff val="80000"/>
                  </a:schemeClr>
                </a:solidFill>
                <a:latin typeface="Avenir Book" panose="02000503020000020003" pitchFamily="2" charset="0"/>
              </a:rPr>
              <a:t>Overseen by: Dr. Frederic </a:t>
            </a:r>
            <a:r>
              <a:rPr lang="en-US" sz="3600" dirty="0" err="1">
                <a:solidFill>
                  <a:schemeClr val="accent3">
                    <a:lumMod val="20000"/>
                    <a:lumOff val="80000"/>
                  </a:schemeClr>
                </a:solidFill>
                <a:latin typeface="Avenir Book" panose="02000503020000020003" pitchFamily="2" charset="0"/>
              </a:rPr>
              <a:t>Marazzato</a:t>
            </a:r>
            <a:r>
              <a:rPr lang="en-US" sz="3600" dirty="0">
                <a:solidFill>
                  <a:schemeClr val="accent3">
                    <a:lumMod val="20000"/>
                    <a:lumOff val="80000"/>
                  </a:schemeClr>
                </a:solidFill>
                <a:latin typeface="Avenir Book" panose="02000503020000020003" pitchFamily="2" charset="0"/>
              </a:rPr>
              <a:t> &amp; </a:t>
            </a:r>
            <a:r>
              <a:rPr lang="en-US" sz="3600">
                <a:solidFill>
                  <a:schemeClr val="accent3">
                    <a:lumMod val="20000"/>
                    <a:lumOff val="80000"/>
                  </a:schemeClr>
                </a:solidFill>
                <a:latin typeface="Avenir Book" panose="02000503020000020003" pitchFamily="2" charset="0"/>
              </a:rPr>
              <a:t>Dr. Peter </a:t>
            </a:r>
            <a:r>
              <a:rPr lang="en-US" sz="3600" dirty="0" err="1">
                <a:solidFill>
                  <a:schemeClr val="accent3">
                    <a:lumMod val="20000"/>
                    <a:lumOff val="80000"/>
                  </a:schemeClr>
                </a:solidFill>
                <a:latin typeface="Avenir Book" panose="02000503020000020003" pitchFamily="2" charset="0"/>
              </a:rPr>
              <a:t>Wolenski</a:t>
            </a:r>
            <a:endParaRPr lang="en-US" sz="3600" dirty="0">
              <a:solidFill>
                <a:schemeClr val="accent3">
                  <a:lumMod val="20000"/>
                  <a:lumOff val="80000"/>
                </a:schemeClr>
              </a:solidFill>
              <a:latin typeface="Avenir Book" panose="02000503020000020003" pitchFamily="2" charset="0"/>
            </a:endParaRPr>
          </a:p>
          <a:p>
            <a:pPr algn="ctr">
              <a:lnSpc>
                <a:spcPct val="100000"/>
              </a:lnSpc>
              <a:spcBef>
                <a:spcPts val="0"/>
              </a:spcBef>
            </a:pPr>
            <a:r>
              <a:rPr lang="en-US" sz="3600" dirty="0">
                <a:solidFill>
                  <a:schemeClr val="accent3">
                    <a:lumMod val="20000"/>
                    <a:lumOff val="80000"/>
                  </a:schemeClr>
                </a:solidFill>
                <a:latin typeface="Avenir Book" panose="02000503020000020003" pitchFamily="2" charset="0"/>
              </a:rPr>
              <a:t>Department of Mathematics, Louisiana State University, Spring 2022</a:t>
            </a:r>
          </a:p>
        </p:txBody>
      </p:sp>
    </p:spTree>
    <p:extLst>
      <p:ext uri="{BB962C8B-B14F-4D97-AF65-F5344CB8AC3E}">
        <p14:creationId xmlns:p14="http://schemas.microsoft.com/office/powerpoint/2010/main" val="326266384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995</Words>
  <Application>Microsoft Macintosh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Book</vt:lpstr>
      <vt:lpstr>Avenir Next Condensed Medium</vt:lpstr>
      <vt:lpstr>Calibri</vt:lpstr>
      <vt:lpstr>Calibri Light</vt:lpstr>
      <vt:lpstr>Cambria Math</vt:lpstr>
      <vt:lpstr>Office Theme</vt:lpstr>
      <vt:lpstr>Machine Learning: Handwritten Digit Recognition Using Singular Value Decomposition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Handwritten Digit Recognition Using Singular Value Decomposition </dc:title>
  <dc:creator>Mollee M Swift</dc:creator>
  <cp:lastModifiedBy>Justin Nichols</cp:lastModifiedBy>
  <cp:revision>4</cp:revision>
  <cp:lastPrinted>2022-03-31T20:16:39Z</cp:lastPrinted>
  <dcterms:created xsi:type="dcterms:W3CDTF">2022-03-31T19:25:59Z</dcterms:created>
  <dcterms:modified xsi:type="dcterms:W3CDTF">2023-02-12T20:58:06Z</dcterms:modified>
</cp:coreProperties>
</file>