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8" r:id="rId4"/>
    <p:sldId id="273" r:id="rId5"/>
    <p:sldId id="271" r:id="rId6"/>
    <p:sldId id="260" r:id="rId7"/>
    <p:sldId id="269" r:id="rId8"/>
    <p:sldId id="276" r:id="rId9"/>
    <p:sldId id="261" r:id="rId10"/>
    <p:sldId id="277" r:id="rId11"/>
    <p:sldId id="278" r:id="rId12"/>
    <p:sldId id="263" r:id="rId13"/>
    <p:sldId id="274" r:id="rId14"/>
    <p:sldId id="264" r:id="rId15"/>
    <p:sldId id="279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0171-1570-C64E-835C-FC992F7F43F5}" v="822" dt="2022-04-28T19:33:18.421"/>
    <p1510:client id="{3D7C0D5A-2AED-987B-F320-BFBA2339DB55}" v="185" dt="2022-04-28T19:40:32.713"/>
    <p1510:client id="{D49B98B2-DA48-B24D-B5AF-4644CBBEEE8F}" v="1648" dt="2022-04-28T20:08:4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1C103-2B61-BD4B-A2AC-BBB52336D43A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4CBC-AB99-D646-A0C6-09E150C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3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8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B1B-008A-45FE-109B-CD4ABD442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Learning: Handwritten Digit Recognition using Singular Value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FAD0-A0D2-48BB-CCCE-EA2385C6B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Webster Gordon, Justin Nichols, </a:t>
            </a:r>
            <a:r>
              <a:rPr lang="en-US" err="1"/>
              <a:t>Mollee</a:t>
            </a:r>
            <a:r>
              <a:rPr lang="en-US"/>
              <a:t> Swift</a:t>
            </a:r>
          </a:p>
        </p:txBody>
      </p:sp>
      <p:pic>
        <p:nvPicPr>
          <p:cNvPr id="1026" name="Picture 2" descr="USPS Logo – United States Postal Service Logo - PNG and Vector - Logo  Download">
            <a:extLst>
              <a:ext uri="{FF2B5EF4-FFF2-40B4-BE49-F238E27FC236}">
                <a16:creationId xmlns:a16="http://schemas.microsoft.com/office/drawing/2014/main" id="{20A614C7-0D24-711F-369C-92D1EC30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21" y="3676098"/>
            <a:ext cx="2766126" cy="22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ples of digits from the USPS dataset. | Download Scientific Diagram">
            <a:extLst>
              <a:ext uri="{FF2B5EF4-FFF2-40B4-BE49-F238E27FC236}">
                <a16:creationId xmlns:a16="http://schemas.microsoft.com/office/drawing/2014/main" id="{2AA7CA97-B441-60EF-EF15-EEF8DF54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92" y="3624112"/>
            <a:ext cx="2338487" cy="23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85E-4A9E-8863-A29F-5D41D820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4CA68-2DD8-246C-7F57-9485B3AC12FD}"/>
                  </a:ext>
                </a:extLst>
              </p:cNvPr>
              <p:cNvSpPr txBox="1"/>
              <p:nvPr/>
            </p:nvSpPr>
            <p:spPr>
              <a:xfrm>
                <a:off x="575894" y="2274838"/>
                <a:ext cx="10701706" cy="28221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Minimization </a:t>
                </a:r>
                <a:r>
                  <a:rPr lang="en-US" sz="2000" dirty="0">
                    <a:latin typeface="Avenir Book" panose="02000503020000020003" pitchFamily="2" charset="0"/>
                  </a:rPr>
                  <a:t>of classifier across all 10 digits, where k = 0-9.</a:t>
                </a:r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Predictions for all images in the test set were compared to their true y-values.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latin typeface="Avenir Book" panose="02000503020000020003" pitchFamily="2" charset="0"/>
                  </a:rPr>
                  <a:t>Found that rank-12 had the highest accuracy.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4CA68-2DD8-246C-7F57-9485B3AC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2274838"/>
                <a:ext cx="10701706" cy="2822119"/>
              </a:xfrm>
              <a:prstGeom prst="rect">
                <a:avLst/>
              </a:prstGeom>
              <a:blipFill>
                <a:blip r:embed="rId2"/>
                <a:stretch>
                  <a:fillRect l="-355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6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16726-D7DC-D4FB-60E4-72258BB840D2}"/>
              </a:ext>
            </a:extLst>
          </p:cNvPr>
          <p:cNvSpPr txBox="1"/>
          <p:nvPr/>
        </p:nvSpPr>
        <p:spPr>
          <a:xfrm>
            <a:off x="530299" y="2274838"/>
            <a:ext cx="11120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venir Book"/>
            </a:endParaRPr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349F8737-71E7-CCB3-86A8-17E73A1F7997}"/>
              </a:ext>
            </a:extLst>
          </p:cNvPr>
          <p:cNvGrpSpPr/>
          <p:nvPr/>
        </p:nvGrpSpPr>
        <p:grpSpPr>
          <a:xfrm>
            <a:off x="1340802" y="699720"/>
            <a:ext cx="9510395" cy="6051174"/>
            <a:chOff x="17363481" y="21360995"/>
            <a:chExt cx="8429542" cy="56064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D5A2C-8B9E-4837-85D8-B2DC1EB60FCA}"/>
                </a:ext>
              </a:extLst>
            </p:cNvPr>
            <p:cNvSpPr txBox="1"/>
            <p:nvPr/>
          </p:nvSpPr>
          <p:spPr>
            <a:xfrm>
              <a:off x="18146464" y="26178509"/>
              <a:ext cx="7433236" cy="7889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latin typeface="Avenir Book"/>
                </a:rPr>
                <a:t>Plot comparing the classification accuracy percentage to the rank of the singular value approximations.</a:t>
              </a:r>
              <a:endParaRPr lang="en-US" sz="1400" dirty="0"/>
            </a:p>
          </p:txBody>
        </p:sp>
        <p:pic>
          <p:nvPicPr>
            <p:cNvPr id="9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9E2DDBFC-8B62-5F27-A08B-2F33E86B3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50" r="7386"/>
            <a:stretch/>
          </p:blipFill>
          <p:spPr>
            <a:xfrm>
              <a:off x="17363481" y="21360995"/>
              <a:ext cx="8429542" cy="4817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7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Rectangle 78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6" name="Rectangle 80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7" name="Rectangle 82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8" name="Rectangle 84">
            <a:extLst>
              <a:ext uri="{FF2B5EF4-FFF2-40B4-BE49-F238E27FC236}">
                <a16:creationId xmlns:a16="http://schemas.microsoft.com/office/drawing/2014/main" id="{1AC4C8A6-6415-4026-A624-AC68830E4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89" name="Rectangle 86">
            <a:extLst>
              <a:ext uri="{FF2B5EF4-FFF2-40B4-BE49-F238E27FC236}">
                <a16:creationId xmlns:a16="http://schemas.microsoft.com/office/drawing/2014/main" id="{F8EF27BB-2B46-4E18-8445-67FA3416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0D813-2299-479A-1A5D-880FD66B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91" y="606345"/>
            <a:ext cx="3427985" cy="95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Overall Results</a:t>
            </a:r>
          </a:p>
        </p:txBody>
      </p:sp>
      <p:grpSp>
        <p:nvGrpSpPr>
          <p:cNvPr id="1290" name="Group 88">
            <a:extLst>
              <a:ext uri="{FF2B5EF4-FFF2-40B4-BE49-F238E27FC236}">
                <a16:creationId xmlns:a16="http://schemas.microsoft.com/office/drawing/2014/main" id="{60A0C54A-CE24-4C1A-B9B1-5D3EC6E9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54BDFC-81D1-4BAD-B69C-102742E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1" name="Rectangle 90">
              <a:extLst>
                <a:ext uri="{FF2B5EF4-FFF2-40B4-BE49-F238E27FC236}">
                  <a16:creationId xmlns:a16="http://schemas.microsoft.com/office/drawing/2014/main" id="{E15D1583-F67B-4A0C-9491-B90EF2FC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A65BAB3-9981-44D7-BA75-F48959D8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0C3EB2-72EB-3B8F-F665-77134F66B1C5}"/>
              </a:ext>
            </a:extLst>
          </p:cNvPr>
          <p:cNvSpPr txBox="1"/>
          <p:nvPr/>
        </p:nvSpPr>
        <p:spPr>
          <a:xfrm>
            <a:off x="584201" y="1458097"/>
            <a:ext cx="3565653" cy="49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Technologies: Python Anaconda distribution.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Packages: SciPy, Scikit-Learn, NumPy, h5py, matplotlib.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Rank-12 accuracy was 94.52%.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1897 of 2007 test images were classified correctly.</a:t>
            </a:r>
          </a:p>
        </p:txBody>
      </p:sp>
      <p:sp>
        <p:nvSpPr>
          <p:cNvPr id="1292" name="Rectangle 93">
            <a:extLst>
              <a:ext uri="{FF2B5EF4-FFF2-40B4-BE49-F238E27FC236}">
                <a16:creationId xmlns:a16="http://schemas.microsoft.com/office/drawing/2014/main" id="{2EB7A6B3-7769-4087-8DE5-97E11C081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707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NumPy - Wikipedia">
            <a:extLst>
              <a:ext uri="{FF2B5EF4-FFF2-40B4-BE49-F238E27FC236}">
                <a16:creationId xmlns:a16="http://schemas.microsoft.com/office/drawing/2014/main" id="{2A20A551-69A4-BD20-1C33-4A881EB1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330" y="1364255"/>
            <a:ext cx="3033894" cy="136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3" name="Rectangle 95">
            <a:extLst>
              <a:ext uri="{FF2B5EF4-FFF2-40B4-BE49-F238E27FC236}">
                <a16:creationId xmlns:a16="http://schemas.microsoft.com/office/drawing/2014/main" id="{98F57262-78F1-4529-AF0A-A2D4ADD3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F5BA147C-0818-A82A-8F3B-DEF61EC2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913" y="1240331"/>
            <a:ext cx="3023620" cy="162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4" name="Rectangle 97">
            <a:extLst>
              <a:ext uri="{FF2B5EF4-FFF2-40B4-BE49-F238E27FC236}">
                <a16:creationId xmlns:a16="http://schemas.microsoft.com/office/drawing/2014/main" id="{F49AA311-3762-4DBD-9D98-C123C210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4578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9B7A-8C9C-5ED3-3E0A-C40CC3BF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330" y="4612024"/>
            <a:ext cx="3033894" cy="728134"/>
          </a:xfrm>
          <a:prstGeom prst="rect">
            <a:avLst/>
          </a:prstGeom>
        </p:spPr>
      </p:pic>
      <p:sp>
        <p:nvSpPr>
          <p:cNvPr id="1295" name="Rectangle 99">
            <a:extLst>
              <a:ext uri="{FF2B5EF4-FFF2-40B4-BE49-F238E27FC236}">
                <a16:creationId xmlns:a16="http://schemas.microsoft.com/office/drawing/2014/main" id="{AA7A6642-3BD6-476E-B2D1-4AF4D8CB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B78AA-D91A-A0A3-9950-FE992DDE5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53" y="3900089"/>
            <a:ext cx="2175247" cy="21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449B-0F7B-011C-E0FE-7FB70981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Digit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FAF2A-9C3C-5E4C-3307-8E854BB2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b="2075"/>
          <a:stretch/>
        </p:blipFill>
        <p:spPr>
          <a:xfrm>
            <a:off x="7257122" y="2030853"/>
            <a:ext cx="4595523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1A315-E61E-497B-5B71-7B5C3E659BD1}"/>
              </a:ext>
            </a:extLst>
          </p:cNvPr>
          <p:cNvSpPr txBox="1"/>
          <p:nvPr/>
        </p:nvSpPr>
        <p:spPr>
          <a:xfrm>
            <a:off x="662959" y="2182505"/>
            <a:ext cx="6145613" cy="315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Success rate of each digit differs in accordance with the complexity of the digit and cleanliness of the rank-12 matrix approximations.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Accuracy of digit 3 was the lowest at 86.70%.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Digit 0, with </a:t>
            </a:r>
            <a:r>
              <a:rPr lang="en-US" sz="2000">
                <a:latin typeface="Avenir Book"/>
              </a:rPr>
              <a:t>the greatest number </a:t>
            </a:r>
            <a:r>
              <a:rPr lang="en-US" sz="2000" dirty="0">
                <a:latin typeface="Avenir Book"/>
              </a:rPr>
              <a:t>of samples, had the highest accuracy at 98.60%.</a:t>
            </a:r>
          </a:p>
        </p:txBody>
      </p:sp>
    </p:spTree>
    <p:extLst>
      <p:ext uri="{BB962C8B-B14F-4D97-AF65-F5344CB8AC3E}">
        <p14:creationId xmlns:p14="http://schemas.microsoft.com/office/powerpoint/2010/main" val="21980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3E96-D84A-B40B-E246-C6D3439D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EF742-A1B7-696D-769B-C75B7E01DC34}"/>
              </a:ext>
            </a:extLst>
          </p:cNvPr>
          <p:cNvSpPr txBox="1"/>
          <p:nvPr/>
        </p:nvSpPr>
        <p:spPr>
          <a:xfrm>
            <a:off x="575894" y="2117812"/>
            <a:ext cx="11320464" cy="3643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110 total misclassified digits for the rank-12 matrix approximation.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Many misclassifications were a result of misplacement and skewedness. 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Digits 3, 5, and 8 were often misclassified as the other.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Digits 1 and 7 were often misclassified as the other.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Digits with pronounced loops were often misclassified as Digit 0.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Digits with pronounced lines were often misclassified as Digit 1.</a:t>
            </a:r>
          </a:p>
        </p:txBody>
      </p:sp>
    </p:spTree>
    <p:extLst>
      <p:ext uri="{BB962C8B-B14F-4D97-AF65-F5344CB8AC3E}">
        <p14:creationId xmlns:p14="http://schemas.microsoft.com/office/powerpoint/2010/main" val="183099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16726-D7DC-D4FB-60E4-72258BB840D2}"/>
              </a:ext>
            </a:extLst>
          </p:cNvPr>
          <p:cNvSpPr txBox="1"/>
          <p:nvPr/>
        </p:nvSpPr>
        <p:spPr>
          <a:xfrm>
            <a:off x="530299" y="2274838"/>
            <a:ext cx="11120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venir Boo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D8C154-D1CD-2910-6462-08E6C99B0951}"/>
              </a:ext>
            </a:extLst>
          </p:cNvPr>
          <p:cNvGrpSpPr/>
          <p:nvPr/>
        </p:nvGrpSpPr>
        <p:grpSpPr>
          <a:xfrm>
            <a:off x="777959" y="2490281"/>
            <a:ext cx="10625486" cy="1874520"/>
            <a:chOff x="30084165" y="15744117"/>
            <a:chExt cx="6153704" cy="10083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47FF3-8AA0-0AA6-8063-2CCC6BAF8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032" t="78248" r="40139" b="3251"/>
            <a:stretch/>
          </p:blipFill>
          <p:spPr>
            <a:xfrm>
              <a:off x="35659339" y="15843132"/>
              <a:ext cx="578530" cy="9093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12B908-319D-1A70-3673-F6B513AAC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404" r="11273" b="80236"/>
            <a:stretch/>
          </p:blipFill>
          <p:spPr>
            <a:xfrm>
              <a:off x="32542823" y="15744117"/>
              <a:ext cx="545387" cy="971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C07318-EE65-9289-1F44-BF2726A6D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16" t="57847" r="79463" b="22932"/>
            <a:stretch/>
          </p:blipFill>
          <p:spPr>
            <a:xfrm>
              <a:off x="33791250" y="15778367"/>
              <a:ext cx="545387" cy="94468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7E3955-3FF7-0667-8D6E-1F23F2681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723" t="20236" r="20746" b="60981"/>
            <a:stretch/>
          </p:blipFill>
          <p:spPr>
            <a:xfrm>
              <a:off x="30084165" y="15789803"/>
              <a:ext cx="558973" cy="92316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7297ED-1EC8-03AE-B2E0-2AC63E0C2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90" t="20203" r="59987" b="62122"/>
            <a:stretch/>
          </p:blipFill>
          <p:spPr>
            <a:xfrm>
              <a:off x="34427028" y="15805496"/>
              <a:ext cx="545387" cy="8687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0DDF68-990D-4B6E-237A-B6531DBEC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788" t="79683" r="49862" b="5240"/>
            <a:stretch/>
          </p:blipFill>
          <p:spPr>
            <a:xfrm>
              <a:off x="30659805" y="15895985"/>
              <a:ext cx="612742" cy="7410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F54971-8C99-E2D1-4024-8C04FE6C0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286" t="2600" r="59670" b="80228"/>
            <a:stretch/>
          </p:blipFill>
          <p:spPr>
            <a:xfrm>
              <a:off x="33137416" y="15874584"/>
              <a:ext cx="592667" cy="8440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7375450-62EB-4206-DCD2-782B9B509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63" t="60071" r="60116" b="22713"/>
            <a:stretch/>
          </p:blipFill>
          <p:spPr>
            <a:xfrm>
              <a:off x="31313015" y="15872317"/>
              <a:ext cx="545387" cy="8461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1CC1A1-F655-009D-26A0-A28F7B382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645" t="78233" r="79182" b="4877"/>
            <a:stretch/>
          </p:blipFill>
          <p:spPr>
            <a:xfrm>
              <a:off x="31901007" y="15826519"/>
              <a:ext cx="601134" cy="83010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275C0D5-5706-1B67-A461-A7C50517F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78" t="40918" r="11094" b="43096"/>
            <a:stretch/>
          </p:blipFill>
          <p:spPr>
            <a:xfrm>
              <a:off x="35020151" y="15883642"/>
              <a:ext cx="578530" cy="78572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D48FEB-8291-5402-911E-2F4CCA4CD534}"/>
              </a:ext>
            </a:extLst>
          </p:cNvPr>
          <p:cNvSpPr txBox="1"/>
          <p:nvPr/>
        </p:nvSpPr>
        <p:spPr>
          <a:xfrm>
            <a:off x="895516" y="414402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venir Book"/>
              </a:rPr>
              <a:t>10 Misclassified digits.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899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DD74-3537-0AF2-DDBC-80526B30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E80C0-2C22-4C25-E70B-C704DBC75763}"/>
              </a:ext>
            </a:extLst>
          </p:cNvPr>
          <p:cNvSpPr txBox="1"/>
          <p:nvPr/>
        </p:nvSpPr>
        <p:spPr>
          <a:xfrm>
            <a:off x="575894" y="2369041"/>
            <a:ext cx="11029616" cy="410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SVD and Linear Least Squares were able to successfully predict handwritten digits.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Achieved a high accuracy greater than 94%. 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The model can be applied to a variety of applications: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Quickly interpreting postal codes and addresses on mail and packages.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Recognizing any handwritten digits, like financial documents, mathematical writing, etc.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Augmented to learn not only digits, but also the modern Latin alphabet, or any language’s alphabet.</a:t>
            </a:r>
          </a:p>
        </p:txBody>
      </p:sp>
    </p:spTree>
    <p:extLst>
      <p:ext uri="{BB962C8B-B14F-4D97-AF65-F5344CB8AC3E}">
        <p14:creationId xmlns:p14="http://schemas.microsoft.com/office/powerpoint/2010/main" val="49209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9E2-4A95-6D3B-0B20-FA68D23F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713D9-B8A0-E5AC-46CC-DFDFEAEDC738}"/>
              </a:ext>
            </a:extLst>
          </p:cNvPr>
          <p:cNvSpPr txBox="1"/>
          <p:nvPr/>
        </p:nvSpPr>
        <p:spPr>
          <a:xfrm>
            <a:off x="575895" y="2284281"/>
            <a:ext cx="10701706" cy="23914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Learning the applications of SVD and its ability to perform dimensionality reductions.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Understanding how to classify using Linear Least Squares.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Learning how to gather and analyze data and then present findings cohesively.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Gathering everyday with great people and having lots of laughs.</a:t>
            </a:r>
          </a:p>
        </p:txBody>
      </p:sp>
    </p:spTree>
    <p:extLst>
      <p:ext uri="{BB962C8B-B14F-4D97-AF65-F5344CB8AC3E}">
        <p14:creationId xmlns:p14="http://schemas.microsoft.com/office/powerpoint/2010/main" val="205622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F243-5C45-3723-3504-CCAAE3D96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C1A4-F944-21A3-2826-07C1087AA3EC}"/>
              </a:ext>
            </a:extLst>
          </p:cNvPr>
          <p:cNvSpPr txBox="1"/>
          <p:nvPr/>
        </p:nvSpPr>
        <p:spPr>
          <a:xfrm>
            <a:off x="2438407" y="3458584"/>
            <a:ext cx="7315185" cy="23789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400" dirty="0">
                <a:solidFill>
                  <a:schemeClr val="bg1"/>
                </a:solidFill>
                <a:latin typeface="Avenir Book"/>
              </a:rPr>
              <a:t>We would like to extend our gratitude to Frederic </a:t>
            </a:r>
            <a:r>
              <a:rPr lang="en-US" sz="3400" dirty="0" err="1">
                <a:solidFill>
                  <a:schemeClr val="bg1"/>
                </a:solidFill>
                <a:latin typeface="Avenir Book"/>
              </a:rPr>
              <a:t>Marazzato</a:t>
            </a:r>
            <a:r>
              <a:rPr lang="en-US" sz="3400" dirty="0">
                <a:solidFill>
                  <a:schemeClr val="bg1"/>
                </a:solidFill>
                <a:latin typeface="Avenir Book"/>
              </a:rPr>
              <a:t> for his guidance and assistance.</a:t>
            </a:r>
          </a:p>
        </p:txBody>
      </p:sp>
    </p:spTree>
    <p:extLst>
      <p:ext uri="{BB962C8B-B14F-4D97-AF65-F5344CB8AC3E}">
        <p14:creationId xmlns:p14="http://schemas.microsoft.com/office/powerpoint/2010/main" val="26358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7BC83-107C-DCAA-8754-4D0A6452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D612E1E8-2475-C59E-D914-2B92E57548C5}"/>
              </a:ext>
            </a:extLst>
          </p:cNvPr>
          <p:cNvSpPr txBox="1"/>
          <p:nvPr/>
        </p:nvSpPr>
        <p:spPr>
          <a:xfrm>
            <a:off x="5133881" y="677369"/>
            <a:ext cx="6589562" cy="556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Use machine learning to recognize handwritten digits.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Use SVD to train the model to learn digits 0-9 and reduce the dimensionality.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Use Linear Least Squares to classify the images.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Test the model's accuracy on a new data sample containing unseen images of digits.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Find the optimal rank (the one that generates the highest accuracy).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We used SVD over PCA because it is more efficient when working with dense data.</a:t>
            </a:r>
          </a:p>
        </p:txBody>
      </p:sp>
    </p:spTree>
    <p:extLst>
      <p:ext uri="{BB962C8B-B14F-4D97-AF65-F5344CB8AC3E}">
        <p14:creationId xmlns:p14="http://schemas.microsoft.com/office/powerpoint/2010/main" val="267323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B610-EACB-B833-7D02-3F66A7C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0A41D9-E709-A1CA-FFBB-A5E94BFA13AB}"/>
              </a:ext>
            </a:extLst>
          </p:cNvPr>
          <p:cNvGrpSpPr/>
          <p:nvPr/>
        </p:nvGrpSpPr>
        <p:grpSpPr>
          <a:xfrm>
            <a:off x="1059464" y="5301534"/>
            <a:ext cx="10062475" cy="1253769"/>
            <a:chOff x="1486610" y="20202581"/>
            <a:chExt cx="12912612" cy="1608892"/>
          </a:xfrm>
        </p:grpSpPr>
        <p:pic>
          <p:nvPicPr>
            <p:cNvPr id="7" name="Picture 8" descr="Text&#10;&#10;Description automatically generated">
              <a:extLst>
                <a:ext uri="{FF2B5EF4-FFF2-40B4-BE49-F238E27FC236}">
                  <a16:creationId xmlns:a16="http://schemas.microsoft.com/office/drawing/2014/main" id="{B0ED274B-403A-81AC-B695-160167FF6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35" b="44066"/>
            <a:stretch/>
          </p:blipFill>
          <p:spPr>
            <a:xfrm>
              <a:off x="1486610" y="20202581"/>
              <a:ext cx="12912612" cy="12655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0313A-CCB5-5CB7-B1EE-6FEFDD9BAB7D}"/>
                </a:ext>
              </a:extLst>
            </p:cNvPr>
            <p:cNvSpPr txBox="1"/>
            <p:nvPr/>
          </p:nvSpPr>
          <p:spPr>
            <a:xfrm>
              <a:off x="1841788" y="21416520"/>
              <a:ext cx="9169740" cy="3949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i="1" dirty="0">
                  <a:latin typeface="Avenir Book"/>
                </a:rPr>
                <a:t>Original image samples of each digit from dataset.</a:t>
              </a:r>
              <a:endParaRPr lang="en-US" sz="1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CF78B8-EA90-6FA7-EECF-BFE9925C6AF3}"/>
              </a:ext>
            </a:extLst>
          </p:cNvPr>
          <p:cNvSpPr txBox="1"/>
          <p:nvPr/>
        </p:nvSpPr>
        <p:spPr>
          <a:xfrm>
            <a:off x="575894" y="2201184"/>
            <a:ext cx="9122375" cy="3643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Handwritten digit images come from USPS.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7291 training and 2007 testing images in h5 format.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Images are 16x16 matrices of 8-bit </a:t>
            </a:r>
            <a:r>
              <a:rPr lang="en-US" sz="2000" dirty="0">
                <a:latin typeface="Avenir Book" panose="02000503020000020003" pitchFamily="2" charset="0"/>
                <a:ea typeface="+mn-lt"/>
                <a:cs typeface="+mn-lt"/>
              </a:rPr>
              <a:t>(0-255) </a:t>
            </a:r>
            <a:r>
              <a:rPr lang="en-US" sz="2000" dirty="0">
                <a:latin typeface="Avenir Book"/>
              </a:rPr>
              <a:t>grayscale values.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Training set is 80% of data set.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Testing set is 20% of data set.  </a:t>
            </a:r>
            <a:endParaRPr lang="en-US" sz="2000" dirty="0">
              <a:latin typeface="Avenir Book" panose="02000503020000020003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16726-D7DC-D4FB-60E4-72258BB840D2}"/>
              </a:ext>
            </a:extLst>
          </p:cNvPr>
          <p:cNvSpPr txBox="1"/>
          <p:nvPr/>
        </p:nvSpPr>
        <p:spPr>
          <a:xfrm>
            <a:off x="530299" y="2274838"/>
            <a:ext cx="11120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venir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59412-CBFF-C6B3-8B77-2F5DF0E4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8"/>
          <a:stretch/>
        </p:blipFill>
        <p:spPr>
          <a:xfrm>
            <a:off x="1411975" y="1107922"/>
            <a:ext cx="4919470" cy="4706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DC667-FBC9-44A4-1FE6-EBC8BEA61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"/>
          <a:stretch/>
        </p:blipFill>
        <p:spPr>
          <a:xfrm>
            <a:off x="6324602" y="1081165"/>
            <a:ext cx="4953815" cy="4695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F50D5-130A-6B78-484F-B3EB3DEE0CD0}"/>
              </a:ext>
            </a:extLst>
          </p:cNvPr>
          <p:cNvSpPr txBox="1"/>
          <p:nvPr/>
        </p:nvSpPr>
        <p:spPr>
          <a:xfrm>
            <a:off x="2059157" y="5771263"/>
            <a:ext cx="738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Digit distribution for training and testing dataset,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466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B610-EACB-B833-7D02-3F66A7C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16726-D7DC-D4FB-60E4-72258BB840D2}"/>
              </a:ext>
            </a:extLst>
          </p:cNvPr>
          <p:cNvSpPr txBox="1"/>
          <p:nvPr/>
        </p:nvSpPr>
        <p:spPr>
          <a:xfrm>
            <a:off x="530299" y="2274838"/>
            <a:ext cx="11120806" cy="23914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Used a Python dictionary to store all matrixes for each digit.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The 16x16 matrices were flattened into 256x1.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All the matrices associated with each digit were stacked together in the dictionary.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For example, digit 0, with 1194 samples, has a shape of (1194, 256) in the dictionary.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32F89-1AEE-EB5F-A9C1-009FEE26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53" y="5216232"/>
            <a:ext cx="88519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64BD28-ED7E-8757-6B59-77F90F9D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53" y="5696579"/>
            <a:ext cx="8890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9074-5C53-C329-A285-7F6BA504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5A5D52-EE5D-2225-29DF-EB4D0EB598B4}"/>
                  </a:ext>
                </a:extLst>
              </p:cNvPr>
              <p:cNvSpPr txBox="1"/>
              <p:nvPr/>
            </p:nvSpPr>
            <p:spPr>
              <a:xfrm>
                <a:off x="575894" y="2205533"/>
                <a:ext cx="11243574" cy="3555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latin typeface="Avenir Book" panose="02000503020000020003" pitchFamily="2" charset="0"/>
                  </a:rPr>
                  <a:t>SVD is the factorization of a rectangular matrix into three components:</a:t>
                </a:r>
                <a:endParaRPr lang="en-US" sz="2000" i="1" dirty="0">
                  <a:latin typeface="Avenir Book" panose="02000503020000020003" pitchFamily="2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Avenir Book" panose="02000503020000020003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 is an orthogonal matrix composed of the left eigenvectors.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 is a diagonalized matrix containing singular values in descending order of importance. 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 is an orthogonal matrix composed of the right eigenvectors.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latin typeface="Avenir Book" panose="02000503020000020003" pitchFamily="2" charset="0"/>
                  </a:rPr>
                  <a:t>Python SciPy library was used to perform the SVD calculation.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5A5D52-EE5D-2225-29DF-EB4D0EB5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2205533"/>
                <a:ext cx="11243574" cy="3555910"/>
              </a:xfrm>
              <a:prstGeom prst="rect">
                <a:avLst/>
              </a:prstGeom>
              <a:blipFill>
                <a:blip r:embed="rId2"/>
                <a:stretch>
                  <a:fillRect l="-339" b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 Beginner's Guide to Singular Value Decomposition (SVD) | by Mukundh  Murthy | Medium">
            <a:extLst>
              <a:ext uri="{FF2B5EF4-FFF2-40B4-BE49-F238E27FC236}">
                <a16:creationId xmlns:a16="http://schemas.microsoft.com/office/drawing/2014/main" id="{031BAC2E-A49F-86FB-C663-AF3DF5DE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33" y="4585915"/>
            <a:ext cx="3116477" cy="18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4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C15-22A6-FDDE-4C35-E9555CE0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Rank-12 matrix approximations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CCA92-145A-FE9C-B8B4-368525B21A46}"/>
              </a:ext>
            </a:extLst>
          </p:cNvPr>
          <p:cNvSpPr txBox="1"/>
          <p:nvPr/>
        </p:nvSpPr>
        <p:spPr>
          <a:xfrm>
            <a:off x="575894" y="2315907"/>
            <a:ext cx="10752506" cy="1139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SVD was performed on each separate digit set from the dictionary.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 panose="02000503020000020003" pitchFamily="2" charset="0"/>
              </a:rPr>
              <a:t>The rank-12 matrix approximations for each digit, while vague in precise form, are visible.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2B0308-F980-5868-295B-2E1425101DA6}"/>
              </a:ext>
            </a:extLst>
          </p:cNvPr>
          <p:cNvGrpSpPr/>
          <p:nvPr/>
        </p:nvGrpSpPr>
        <p:grpSpPr>
          <a:xfrm>
            <a:off x="875597" y="4053683"/>
            <a:ext cx="10430209" cy="1263173"/>
            <a:chOff x="1488168" y="23536461"/>
            <a:chExt cx="12955764" cy="1569037"/>
          </a:xfrm>
        </p:grpSpPr>
        <p:pic>
          <p:nvPicPr>
            <p:cNvPr id="6" name="Picture 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9DBD51C-D95A-6CFB-311B-8D7D7DD7C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798" b="41939"/>
            <a:stretch/>
          </p:blipFill>
          <p:spPr>
            <a:xfrm>
              <a:off x="1488168" y="23536461"/>
              <a:ext cx="12955764" cy="14524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3DA0C-05A9-0E1F-29FE-24D4C3E69EA4}"/>
                </a:ext>
              </a:extLst>
            </p:cNvPr>
            <p:cNvSpPr txBox="1"/>
            <p:nvPr/>
          </p:nvSpPr>
          <p:spPr>
            <a:xfrm>
              <a:off x="1841787" y="24723196"/>
              <a:ext cx="9789815" cy="38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venir Book" panose="02000503020000020003" pitchFamily="2" charset="0"/>
                </a:rPr>
                <a:t>Rank-12 matrix approximations images for each digit.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78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16726-D7DC-D4FB-60E4-72258BB840D2}"/>
              </a:ext>
            </a:extLst>
          </p:cNvPr>
          <p:cNvSpPr txBox="1"/>
          <p:nvPr/>
        </p:nvSpPr>
        <p:spPr>
          <a:xfrm>
            <a:off x="530299" y="2274838"/>
            <a:ext cx="11120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venir Book"/>
            </a:endParaRP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22B78110-FDC8-91F9-1CDE-8C65EC6DF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0"/>
          <a:stretch/>
        </p:blipFill>
        <p:spPr>
          <a:xfrm>
            <a:off x="748746" y="1057276"/>
            <a:ext cx="10683912" cy="4428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20460-FCF4-E9A5-B965-9AEFC959D45C}"/>
              </a:ext>
            </a:extLst>
          </p:cNvPr>
          <p:cNvSpPr txBox="1"/>
          <p:nvPr/>
        </p:nvSpPr>
        <p:spPr>
          <a:xfrm>
            <a:off x="1321193" y="5492947"/>
            <a:ext cx="684524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 dirty="0">
                <a:latin typeface="Avenir Book"/>
              </a:rPr>
              <a:t>Plot of first 20 singular values for each digit, 0 through 9.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99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85E-4A9E-8863-A29F-5D41D820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OPTIMAL approximation 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4CA68-2DD8-246C-7F57-9485B3AC12FD}"/>
              </a:ext>
            </a:extLst>
          </p:cNvPr>
          <p:cNvSpPr txBox="1"/>
          <p:nvPr/>
        </p:nvSpPr>
        <p:spPr>
          <a:xfrm>
            <a:off x="575894" y="2274838"/>
            <a:ext cx="10701706" cy="22888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Book"/>
              </a:rPr>
              <a:t>Based on the singular value plots: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We sought to reduce the dimensionality of our data without sacrificing accuracy. 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We conjectured that the desired peak accuracy was within the first 20 approximations. 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venir Book"/>
              </a:rPr>
              <a:t>Ran the Linear Least squares algorithm from ranks 1 to 20.</a:t>
            </a:r>
          </a:p>
        </p:txBody>
      </p:sp>
    </p:spTree>
    <p:extLst>
      <p:ext uri="{BB962C8B-B14F-4D97-AF65-F5344CB8AC3E}">
        <p14:creationId xmlns:p14="http://schemas.microsoft.com/office/powerpoint/2010/main" val="539467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4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70A1C0"/>
      </a:accent1>
      <a:accent2>
        <a:srgbClr val="3E6385"/>
      </a:accent2>
      <a:accent3>
        <a:srgbClr val="297FD5"/>
      </a:accent3>
      <a:accent4>
        <a:srgbClr val="2B313A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{D4E298D9-8D6F-F440-A3A3-B6D33B2C33BD}tf10001123</Template>
  <TotalTime>91</TotalTime>
  <Words>758</Words>
  <Application>Microsoft Macintosh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Book</vt:lpstr>
      <vt:lpstr>Calibri</vt:lpstr>
      <vt:lpstr>Cambria Math</vt:lpstr>
      <vt:lpstr>Gill Sans MT</vt:lpstr>
      <vt:lpstr>Wingdings 2</vt:lpstr>
      <vt:lpstr>Dividend</vt:lpstr>
      <vt:lpstr>Machine Learning: Handwritten Digit Recognition using Singular Value Decomposition</vt:lpstr>
      <vt:lpstr>Objective</vt:lpstr>
      <vt:lpstr>Data Set</vt:lpstr>
      <vt:lpstr>PowerPoint Presentation</vt:lpstr>
      <vt:lpstr>Splitting the data</vt:lpstr>
      <vt:lpstr>Singular Value Decomposition</vt:lpstr>
      <vt:lpstr>Rank-12 matrix approximations</vt:lpstr>
      <vt:lpstr>PowerPoint Presentation</vt:lpstr>
      <vt:lpstr>Selecting the OPTIMAL approximation Rank</vt:lpstr>
      <vt:lpstr>Linear least Squares</vt:lpstr>
      <vt:lpstr>PowerPoint Presentation</vt:lpstr>
      <vt:lpstr>Overall Results</vt:lpstr>
      <vt:lpstr>Individual Digit Accuracy</vt:lpstr>
      <vt:lpstr>Error Analysis</vt:lpstr>
      <vt:lpstr>PowerPoint Presentation</vt:lpstr>
      <vt:lpstr>Conclusion</vt:lpstr>
      <vt:lpstr>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Handwritten Digit Recognition using Singular Value Decomposition</dc:title>
  <dc:creator>Mollee M Swift</dc:creator>
  <cp:lastModifiedBy>Justin Nichols</cp:lastModifiedBy>
  <cp:revision>7</cp:revision>
  <dcterms:created xsi:type="dcterms:W3CDTF">2022-04-26T18:48:20Z</dcterms:created>
  <dcterms:modified xsi:type="dcterms:W3CDTF">2022-05-02T00:35:20Z</dcterms:modified>
</cp:coreProperties>
</file>