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5" r:id="rId5"/>
    <p:sldId id="2145706696" r:id="rId6"/>
    <p:sldId id="286" r:id="rId7"/>
    <p:sldId id="2145706697" r:id="rId8"/>
    <p:sldId id="287" r:id="rId9"/>
    <p:sldId id="2145706698" r:id="rId10"/>
    <p:sldId id="2145706699" r:id="rId11"/>
    <p:sldId id="2145706700" r:id="rId12"/>
    <p:sldId id="2145706701" r:id="rId13"/>
    <p:sldId id="292" r:id="rId14"/>
  </p:sldIdLst>
  <p:sldSz cx="12192000" cy="6858000"/>
  <p:notesSz cx="6858000" cy="9144000"/>
  <p:custDataLst>
    <p:tags r:id="rId1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en Sans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en Sans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en Sans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en Sans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en Sans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an Kurniawan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AE4A"/>
    <a:srgbClr val="263E8D"/>
    <a:srgbClr val="EDF7EF"/>
    <a:srgbClr val="FFFFFF"/>
    <a:srgbClr val="2DCCD3"/>
    <a:srgbClr val="0A0A0A"/>
    <a:srgbClr val="0D0D0D"/>
    <a:srgbClr val="212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863D5-1BEE-48B2-AB03-CFF0C01D1F19}" v="69" dt="2025-08-22T10:54:00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5" y="2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DD9EB3-663A-35EB-4969-8E84FFA197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81A7B-3FFB-72A7-9383-6802CAFD185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73482F6-F527-4A19-A078-F6C25D855296}" type="datetimeFigureOut">
              <a:rPr lang="en-ID"/>
              <a:pPr>
                <a:defRPr/>
              </a:pPr>
              <a:t>21/08/2025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675FB-8C39-794C-7594-4C29D82F91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036D4-34D8-B297-06FD-A8FB59D88E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089A23E-05FF-4841-8E17-7C68F66049FC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FAE859-1524-4BB5-4A75-183B92C459D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32E24-AD73-ACDA-6965-8291912ED24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B480B2F-E818-4DCA-83FD-6D1F4844B2DB}" type="datetimeFigureOut">
              <a:rPr lang="en-ID"/>
              <a:pPr>
                <a:defRPr/>
              </a:pPr>
              <a:t>21/08/2025</a:t>
            </a:fld>
            <a:endParaRPr lang="en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9A0417B-0D0D-8EC6-ECE4-CC37BA5CC2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4778D3F-6BD3-D72B-E94F-10346D0DA7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CACCA-3A89-6EB2-5985-0372250CEC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FCC0C-1CB9-F984-53FA-B520D10A6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F612D98-BC0F-4E57-BB81-69A3E15794FD}" type="slidenum">
              <a:rPr lang="en-ID"/>
              <a:pPr>
                <a:defRPr/>
              </a:pPr>
              <a:t>‹#›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612D98-BC0F-4E57-BB81-69A3E15794FD}" type="slidenum">
              <a:rPr lang="en-ID" smtClean="0"/>
              <a:pPr>
                <a:defRPr/>
              </a:pPr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14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687BCF45-75E1-D9D3-65F0-053E92EF6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7850" y="-246063"/>
            <a:ext cx="1609725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9">
            <a:extLst>
              <a:ext uri="{FF2B5EF4-FFF2-40B4-BE49-F238E27FC236}">
                <a16:creationId xmlns:a16="http://schemas.microsoft.com/office/drawing/2014/main" id="{4EDCE0E3-1A5E-129D-E99E-311D5909E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1800" y="2967038"/>
            <a:ext cx="1317625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21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BE47C4B5-0B28-7F4C-A569-220ED70EB7C6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C0DFBC-0023-F613-7E50-339A95829FC2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74355" y="549275"/>
            <a:ext cx="11030270" cy="3108325"/>
          </a:xfrm>
          <a:solidFill>
            <a:schemeClr val="bg2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68400" y="863600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69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BFBA9AFF-A899-F5CA-B9C2-89753F8028E2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FB49F7-009D-FA54-45B5-3ED7E70803FA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68400" y="1310853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797800" y="1897380"/>
            <a:ext cx="2552700" cy="3014980"/>
          </a:xfrm>
          <a:prstGeom prst="roundRect">
            <a:avLst/>
          </a:prstGeom>
          <a:solidFill>
            <a:schemeClr val="bg2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348579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F7EF8F12-AB5B-2ED1-1A57-FE6FF5C8740A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E84E77-176D-F0DA-2203-2F749BE61E69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68400" y="863600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-299720" y="2199640"/>
            <a:ext cx="6045200" cy="4559299"/>
          </a:xfrm>
          <a:solidFill>
            <a:schemeClr val="bg2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2753482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524B12F3-1332-7BCE-76E3-910A3BCBEB60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17C69-714E-0DBA-C0E2-C1DBB5F932C0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68400" y="863600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390260" y="1973424"/>
            <a:ext cx="2911152" cy="2911152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3760759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7DCCD018-F8D1-7554-138D-395B3F8E8EAA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E65692-516F-F4FE-281D-414157C25AE1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94528" y="1310853"/>
            <a:ext cx="5880713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7567127" y="559797"/>
            <a:ext cx="3946849" cy="1856792"/>
          </a:xfrm>
          <a:custGeom>
            <a:avLst/>
            <a:gdLst>
              <a:gd name="connsiteX0" fmla="*/ 122864 w 3946849"/>
              <a:gd name="connsiteY0" fmla="*/ 0 h 1856792"/>
              <a:gd name="connsiteX1" fmla="*/ 3823985 w 3946849"/>
              <a:gd name="connsiteY1" fmla="*/ 0 h 1856792"/>
              <a:gd name="connsiteX2" fmla="*/ 3946849 w 3946849"/>
              <a:gd name="connsiteY2" fmla="*/ 122864 h 1856792"/>
              <a:gd name="connsiteX3" fmla="*/ 3946849 w 3946849"/>
              <a:gd name="connsiteY3" fmla="*/ 1733928 h 1856792"/>
              <a:gd name="connsiteX4" fmla="*/ 3823985 w 3946849"/>
              <a:gd name="connsiteY4" fmla="*/ 1856792 h 1856792"/>
              <a:gd name="connsiteX5" fmla="*/ 122864 w 3946849"/>
              <a:gd name="connsiteY5" fmla="*/ 1856792 h 1856792"/>
              <a:gd name="connsiteX6" fmla="*/ 0 w 3946849"/>
              <a:gd name="connsiteY6" fmla="*/ 1733928 h 1856792"/>
              <a:gd name="connsiteX7" fmla="*/ 0 w 3946849"/>
              <a:gd name="connsiteY7" fmla="*/ 122864 h 1856792"/>
              <a:gd name="connsiteX8" fmla="*/ 122864 w 3946849"/>
              <a:gd name="connsiteY8" fmla="*/ 0 h 185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6849" h="1856792">
                <a:moveTo>
                  <a:pt x="122864" y="0"/>
                </a:moveTo>
                <a:lnTo>
                  <a:pt x="3823985" y="0"/>
                </a:lnTo>
                <a:cubicBezTo>
                  <a:pt x="3891841" y="0"/>
                  <a:pt x="3946849" y="55008"/>
                  <a:pt x="3946849" y="122864"/>
                </a:cubicBezTo>
                <a:lnTo>
                  <a:pt x="3946849" y="1733928"/>
                </a:lnTo>
                <a:cubicBezTo>
                  <a:pt x="3946849" y="1801784"/>
                  <a:pt x="3891841" y="1856792"/>
                  <a:pt x="3823985" y="1856792"/>
                </a:cubicBezTo>
                <a:lnTo>
                  <a:pt x="122864" y="1856792"/>
                </a:lnTo>
                <a:cubicBezTo>
                  <a:pt x="55008" y="1856792"/>
                  <a:pt x="0" y="1801784"/>
                  <a:pt x="0" y="1733928"/>
                </a:cubicBezTo>
                <a:lnTo>
                  <a:pt x="0" y="122864"/>
                </a:lnTo>
                <a:cubicBezTo>
                  <a:pt x="0" y="55008"/>
                  <a:pt x="55008" y="0"/>
                  <a:pt x="12286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7567127" y="2505865"/>
            <a:ext cx="3946849" cy="1856792"/>
          </a:xfrm>
          <a:custGeom>
            <a:avLst/>
            <a:gdLst>
              <a:gd name="connsiteX0" fmla="*/ 122864 w 3946849"/>
              <a:gd name="connsiteY0" fmla="*/ 0 h 1856792"/>
              <a:gd name="connsiteX1" fmla="*/ 3823985 w 3946849"/>
              <a:gd name="connsiteY1" fmla="*/ 0 h 1856792"/>
              <a:gd name="connsiteX2" fmla="*/ 3946849 w 3946849"/>
              <a:gd name="connsiteY2" fmla="*/ 122864 h 1856792"/>
              <a:gd name="connsiteX3" fmla="*/ 3946849 w 3946849"/>
              <a:gd name="connsiteY3" fmla="*/ 1733928 h 1856792"/>
              <a:gd name="connsiteX4" fmla="*/ 3823985 w 3946849"/>
              <a:gd name="connsiteY4" fmla="*/ 1856792 h 1856792"/>
              <a:gd name="connsiteX5" fmla="*/ 122864 w 3946849"/>
              <a:gd name="connsiteY5" fmla="*/ 1856792 h 1856792"/>
              <a:gd name="connsiteX6" fmla="*/ 0 w 3946849"/>
              <a:gd name="connsiteY6" fmla="*/ 1733928 h 1856792"/>
              <a:gd name="connsiteX7" fmla="*/ 0 w 3946849"/>
              <a:gd name="connsiteY7" fmla="*/ 122864 h 1856792"/>
              <a:gd name="connsiteX8" fmla="*/ 122864 w 3946849"/>
              <a:gd name="connsiteY8" fmla="*/ 0 h 185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6849" h="1856792">
                <a:moveTo>
                  <a:pt x="122864" y="0"/>
                </a:moveTo>
                <a:lnTo>
                  <a:pt x="3823985" y="0"/>
                </a:lnTo>
                <a:cubicBezTo>
                  <a:pt x="3891841" y="0"/>
                  <a:pt x="3946849" y="55008"/>
                  <a:pt x="3946849" y="122864"/>
                </a:cubicBezTo>
                <a:lnTo>
                  <a:pt x="3946849" y="1733928"/>
                </a:lnTo>
                <a:cubicBezTo>
                  <a:pt x="3946849" y="1801784"/>
                  <a:pt x="3891841" y="1856792"/>
                  <a:pt x="3823985" y="1856792"/>
                </a:cubicBezTo>
                <a:lnTo>
                  <a:pt x="122864" y="1856792"/>
                </a:lnTo>
                <a:cubicBezTo>
                  <a:pt x="55008" y="1856792"/>
                  <a:pt x="0" y="1801784"/>
                  <a:pt x="0" y="1733928"/>
                </a:cubicBezTo>
                <a:lnTo>
                  <a:pt x="0" y="122864"/>
                </a:lnTo>
                <a:cubicBezTo>
                  <a:pt x="0" y="55008"/>
                  <a:pt x="55008" y="0"/>
                  <a:pt x="12286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567127" y="4451933"/>
            <a:ext cx="3946849" cy="1856792"/>
          </a:xfrm>
          <a:custGeom>
            <a:avLst/>
            <a:gdLst>
              <a:gd name="connsiteX0" fmla="*/ 122864 w 3946849"/>
              <a:gd name="connsiteY0" fmla="*/ 0 h 1856792"/>
              <a:gd name="connsiteX1" fmla="*/ 3823985 w 3946849"/>
              <a:gd name="connsiteY1" fmla="*/ 0 h 1856792"/>
              <a:gd name="connsiteX2" fmla="*/ 3946849 w 3946849"/>
              <a:gd name="connsiteY2" fmla="*/ 122864 h 1856792"/>
              <a:gd name="connsiteX3" fmla="*/ 3946849 w 3946849"/>
              <a:gd name="connsiteY3" fmla="*/ 1733928 h 1856792"/>
              <a:gd name="connsiteX4" fmla="*/ 3823985 w 3946849"/>
              <a:gd name="connsiteY4" fmla="*/ 1856792 h 1856792"/>
              <a:gd name="connsiteX5" fmla="*/ 122864 w 3946849"/>
              <a:gd name="connsiteY5" fmla="*/ 1856792 h 1856792"/>
              <a:gd name="connsiteX6" fmla="*/ 0 w 3946849"/>
              <a:gd name="connsiteY6" fmla="*/ 1733928 h 1856792"/>
              <a:gd name="connsiteX7" fmla="*/ 0 w 3946849"/>
              <a:gd name="connsiteY7" fmla="*/ 122864 h 1856792"/>
              <a:gd name="connsiteX8" fmla="*/ 122864 w 3946849"/>
              <a:gd name="connsiteY8" fmla="*/ 0 h 185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6849" h="1856792">
                <a:moveTo>
                  <a:pt x="122864" y="0"/>
                </a:moveTo>
                <a:lnTo>
                  <a:pt x="3823985" y="0"/>
                </a:lnTo>
                <a:cubicBezTo>
                  <a:pt x="3891841" y="0"/>
                  <a:pt x="3946849" y="55008"/>
                  <a:pt x="3946849" y="122864"/>
                </a:cubicBezTo>
                <a:lnTo>
                  <a:pt x="3946849" y="1733928"/>
                </a:lnTo>
                <a:cubicBezTo>
                  <a:pt x="3946849" y="1801784"/>
                  <a:pt x="3891841" y="1856792"/>
                  <a:pt x="3823985" y="1856792"/>
                </a:cubicBezTo>
                <a:lnTo>
                  <a:pt x="122864" y="1856792"/>
                </a:lnTo>
                <a:cubicBezTo>
                  <a:pt x="55008" y="1856792"/>
                  <a:pt x="0" y="1801784"/>
                  <a:pt x="0" y="1733928"/>
                </a:cubicBezTo>
                <a:lnTo>
                  <a:pt x="0" y="122864"/>
                </a:lnTo>
                <a:cubicBezTo>
                  <a:pt x="0" y="55008"/>
                  <a:pt x="55008" y="0"/>
                  <a:pt x="122864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2658734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4CCE12FA-3757-2F4A-6005-B45DF9E0FB54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EDEB63-2737-2D0F-7E4E-13DC01F84334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68400" y="863600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3639219" y="2161517"/>
            <a:ext cx="2268406" cy="2268406"/>
          </a:xfrm>
          <a:prstGeom prst="ellipse">
            <a:avLst/>
          </a:prstGeom>
          <a:solidFill>
            <a:schemeClr val="bg2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975336" y="2161517"/>
            <a:ext cx="2268406" cy="2268406"/>
          </a:xfrm>
          <a:prstGeom prst="ellipse">
            <a:avLst/>
          </a:prstGeom>
          <a:solidFill>
            <a:schemeClr val="bg2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8966987" y="2161517"/>
            <a:ext cx="2268406" cy="2268406"/>
          </a:xfrm>
          <a:prstGeom prst="ellipse">
            <a:avLst/>
          </a:prstGeom>
          <a:solidFill>
            <a:schemeClr val="bg2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6303104" y="2161517"/>
            <a:ext cx="2268406" cy="2268406"/>
          </a:xfrm>
          <a:prstGeom prst="ellipse">
            <a:avLst/>
          </a:prstGeom>
          <a:solidFill>
            <a:schemeClr val="bg2">
              <a:lumMod val="95000"/>
            </a:schemeClr>
          </a:solidFill>
          <a:effectLst/>
        </p:spPr>
        <p:txBody>
          <a:bodyPr rtlCol="0">
            <a:normAutofit/>
          </a:bodyPr>
          <a:lstStyle>
            <a:lvl1pPr marL="0" indent="0">
              <a:buNone/>
              <a:defRPr sz="1150" b="0" i="0">
                <a:ln>
                  <a:noFill/>
                </a:ln>
                <a:solidFill>
                  <a:schemeClr val="tx1"/>
                </a:solidFill>
                <a:latin typeface="Poppins Light" charset="0"/>
                <a:ea typeface="Poppins Light" charset="0"/>
                <a:cs typeface="Poppins Light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7854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A04543CB-4010-269B-CF30-114162A8AA32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63B446-B413-4B5F-FEFD-8BCDFD5AF21A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68400" y="863600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6096000" y="4100648"/>
            <a:ext cx="1893754" cy="1893753"/>
          </a:xfrm>
          <a:custGeom>
            <a:avLst/>
            <a:gdLst>
              <a:gd name="connsiteX0" fmla="*/ 195019 w 1893754"/>
              <a:gd name="connsiteY0" fmla="*/ 0 h 1893753"/>
              <a:gd name="connsiteX1" fmla="*/ 1698735 w 1893754"/>
              <a:gd name="connsiteY1" fmla="*/ 0 h 1893753"/>
              <a:gd name="connsiteX2" fmla="*/ 1893754 w 1893754"/>
              <a:gd name="connsiteY2" fmla="*/ 195019 h 1893753"/>
              <a:gd name="connsiteX3" fmla="*/ 1893754 w 1893754"/>
              <a:gd name="connsiteY3" fmla="*/ 1698734 h 1893753"/>
              <a:gd name="connsiteX4" fmla="*/ 1698735 w 1893754"/>
              <a:gd name="connsiteY4" fmla="*/ 1893753 h 1893753"/>
              <a:gd name="connsiteX5" fmla="*/ 195019 w 1893754"/>
              <a:gd name="connsiteY5" fmla="*/ 1893753 h 1893753"/>
              <a:gd name="connsiteX6" fmla="*/ 0 w 1893754"/>
              <a:gd name="connsiteY6" fmla="*/ 1698734 h 1893753"/>
              <a:gd name="connsiteX7" fmla="*/ 0 w 1893754"/>
              <a:gd name="connsiteY7" fmla="*/ 195019 h 1893753"/>
              <a:gd name="connsiteX8" fmla="*/ 195019 w 1893754"/>
              <a:gd name="connsiteY8" fmla="*/ 0 h 189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93754" h="1893753">
                <a:moveTo>
                  <a:pt x="195019" y="0"/>
                </a:moveTo>
                <a:lnTo>
                  <a:pt x="1698735" y="0"/>
                </a:lnTo>
                <a:cubicBezTo>
                  <a:pt x="1806441" y="0"/>
                  <a:pt x="1893754" y="87313"/>
                  <a:pt x="1893754" y="195019"/>
                </a:cubicBezTo>
                <a:lnTo>
                  <a:pt x="1893754" y="1698734"/>
                </a:lnTo>
                <a:cubicBezTo>
                  <a:pt x="1893754" y="1806440"/>
                  <a:pt x="1806441" y="1893753"/>
                  <a:pt x="1698735" y="1893753"/>
                </a:cubicBezTo>
                <a:lnTo>
                  <a:pt x="195019" y="1893753"/>
                </a:lnTo>
                <a:cubicBezTo>
                  <a:pt x="87313" y="1893753"/>
                  <a:pt x="0" y="1806440"/>
                  <a:pt x="0" y="1698734"/>
                </a:cubicBezTo>
                <a:lnTo>
                  <a:pt x="0" y="195019"/>
                </a:lnTo>
                <a:cubicBezTo>
                  <a:pt x="0" y="87313"/>
                  <a:pt x="87313" y="0"/>
                  <a:pt x="19501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0160938" y="723253"/>
            <a:ext cx="1278586" cy="1278585"/>
          </a:xfrm>
          <a:custGeom>
            <a:avLst/>
            <a:gdLst>
              <a:gd name="connsiteX0" fmla="*/ 131669 w 1278586"/>
              <a:gd name="connsiteY0" fmla="*/ 0 h 1278585"/>
              <a:gd name="connsiteX1" fmla="*/ 1146917 w 1278586"/>
              <a:gd name="connsiteY1" fmla="*/ 0 h 1278585"/>
              <a:gd name="connsiteX2" fmla="*/ 1278586 w 1278586"/>
              <a:gd name="connsiteY2" fmla="*/ 131669 h 1278585"/>
              <a:gd name="connsiteX3" fmla="*/ 1278586 w 1278586"/>
              <a:gd name="connsiteY3" fmla="*/ 1146916 h 1278585"/>
              <a:gd name="connsiteX4" fmla="*/ 1146917 w 1278586"/>
              <a:gd name="connsiteY4" fmla="*/ 1278585 h 1278585"/>
              <a:gd name="connsiteX5" fmla="*/ 131669 w 1278586"/>
              <a:gd name="connsiteY5" fmla="*/ 1278585 h 1278585"/>
              <a:gd name="connsiteX6" fmla="*/ 0 w 1278586"/>
              <a:gd name="connsiteY6" fmla="*/ 1146916 h 1278585"/>
              <a:gd name="connsiteX7" fmla="*/ 0 w 1278586"/>
              <a:gd name="connsiteY7" fmla="*/ 131669 h 1278585"/>
              <a:gd name="connsiteX8" fmla="*/ 131669 w 1278586"/>
              <a:gd name="connsiteY8" fmla="*/ 0 h 1278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78586" h="1278585">
                <a:moveTo>
                  <a:pt x="131669" y="0"/>
                </a:moveTo>
                <a:lnTo>
                  <a:pt x="1146917" y="0"/>
                </a:lnTo>
                <a:cubicBezTo>
                  <a:pt x="1219636" y="0"/>
                  <a:pt x="1278586" y="58950"/>
                  <a:pt x="1278586" y="131669"/>
                </a:cubicBezTo>
                <a:lnTo>
                  <a:pt x="1278586" y="1146916"/>
                </a:lnTo>
                <a:cubicBezTo>
                  <a:pt x="1278586" y="1219635"/>
                  <a:pt x="1219636" y="1278585"/>
                  <a:pt x="1146917" y="1278585"/>
                </a:cubicBezTo>
                <a:lnTo>
                  <a:pt x="131669" y="1278585"/>
                </a:lnTo>
                <a:cubicBezTo>
                  <a:pt x="58950" y="1278585"/>
                  <a:pt x="0" y="1219635"/>
                  <a:pt x="0" y="1146916"/>
                </a:cubicBezTo>
                <a:lnTo>
                  <a:pt x="0" y="131669"/>
                </a:lnTo>
                <a:cubicBezTo>
                  <a:pt x="0" y="58950"/>
                  <a:pt x="58950" y="0"/>
                  <a:pt x="131669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7042876" y="1193675"/>
            <a:ext cx="3853849" cy="3853848"/>
          </a:xfrm>
          <a:custGeom>
            <a:avLst/>
            <a:gdLst>
              <a:gd name="connsiteX0" fmla="*/ 187336 w 3853849"/>
              <a:gd name="connsiteY0" fmla="*/ 0 h 3853848"/>
              <a:gd name="connsiteX1" fmla="*/ 3666513 w 3853849"/>
              <a:gd name="connsiteY1" fmla="*/ 0 h 3853848"/>
              <a:gd name="connsiteX2" fmla="*/ 3853849 w 3853849"/>
              <a:gd name="connsiteY2" fmla="*/ 187336 h 3853848"/>
              <a:gd name="connsiteX3" fmla="*/ 3853849 w 3853849"/>
              <a:gd name="connsiteY3" fmla="*/ 3666512 h 3853848"/>
              <a:gd name="connsiteX4" fmla="*/ 3666513 w 3853849"/>
              <a:gd name="connsiteY4" fmla="*/ 3853848 h 3853848"/>
              <a:gd name="connsiteX5" fmla="*/ 187336 w 3853849"/>
              <a:gd name="connsiteY5" fmla="*/ 3853848 h 3853848"/>
              <a:gd name="connsiteX6" fmla="*/ 0 w 3853849"/>
              <a:gd name="connsiteY6" fmla="*/ 3666512 h 3853848"/>
              <a:gd name="connsiteX7" fmla="*/ 0 w 3853849"/>
              <a:gd name="connsiteY7" fmla="*/ 187336 h 3853848"/>
              <a:gd name="connsiteX8" fmla="*/ 187336 w 3853849"/>
              <a:gd name="connsiteY8" fmla="*/ 0 h 3853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53849" h="3853848">
                <a:moveTo>
                  <a:pt x="187336" y="0"/>
                </a:moveTo>
                <a:lnTo>
                  <a:pt x="3666513" y="0"/>
                </a:lnTo>
                <a:cubicBezTo>
                  <a:pt x="3769976" y="0"/>
                  <a:pt x="3853849" y="83873"/>
                  <a:pt x="3853849" y="187336"/>
                </a:cubicBezTo>
                <a:lnTo>
                  <a:pt x="3853849" y="3666512"/>
                </a:lnTo>
                <a:cubicBezTo>
                  <a:pt x="3853849" y="3769975"/>
                  <a:pt x="3769976" y="3853848"/>
                  <a:pt x="3666513" y="3853848"/>
                </a:cubicBezTo>
                <a:lnTo>
                  <a:pt x="187336" y="3853848"/>
                </a:lnTo>
                <a:cubicBezTo>
                  <a:pt x="83873" y="3853848"/>
                  <a:pt x="0" y="3769975"/>
                  <a:pt x="0" y="3666512"/>
                </a:cubicBezTo>
                <a:lnTo>
                  <a:pt x="0" y="187336"/>
                </a:lnTo>
                <a:cubicBezTo>
                  <a:pt x="0" y="83873"/>
                  <a:pt x="83873" y="0"/>
                  <a:pt x="187336" y="0"/>
                </a:cubicBezTo>
                <a:close/>
              </a:path>
            </a:pathLst>
          </a:custGeom>
          <a:solidFill>
            <a:schemeClr val="bg2">
              <a:lumMod val="85000"/>
            </a:schemeClr>
          </a:solidFill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2907269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F03E3280-8908-D5CD-5832-8DE635FF6CCE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D6252D-A88C-AA89-6D41-11E045A4601C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68400" y="863600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1244600" y="2076450"/>
            <a:ext cx="2841625" cy="1647825"/>
          </a:xfrm>
          <a:custGeom>
            <a:avLst/>
            <a:gdLst>
              <a:gd name="connsiteX0" fmla="*/ 122236 w 2841625"/>
              <a:gd name="connsiteY0" fmla="*/ 0 h 1647825"/>
              <a:gd name="connsiteX1" fmla="*/ 2719389 w 2841625"/>
              <a:gd name="connsiteY1" fmla="*/ 0 h 1647825"/>
              <a:gd name="connsiteX2" fmla="*/ 2841625 w 2841625"/>
              <a:gd name="connsiteY2" fmla="*/ 122236 h 1647825"/>
              <a:gd name="connsiteX3" fmla="*/ 2841625 w 2841625"/>
              <a:gd name="connsiteY3" fmla="*/ 1525589 h 1647825"/>
              <a:gd name="connsiteX4" fmla="*/ 2719389 w 2841625"/>
              <a:gd name="connsiteY4" fmla="*/ 1647825 h 1647825"/>
              <a:gd name="connsiteX5" fmla="*/ 122236 w 2841625"/>
              <a:gd name="connsiteY5" fmla="*/ 1647825 h 1647825"/>
              <a:gd name="connsiteX6" fmla="*/ 0 w 2841625"/>
              <a:gd name="connsiteY6" fmla="*/ 1525589 h 1647825"/>
              <a:gd name="connsiteX7" fmla="*/ 0 w 2841625"/>
              <a:gd name="connsiteY7" fmla="*/ 122236 h 1647825"/>
              <a:gd name="connsiteX8" fmla="*/ 122236 w 2841625"/>
              <a:gd name="connsiteY8" fmla="*/ 0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1625" h="1647825">
                <a:moveTo>
                  <a:pt x="122236" y="0"/>
                </a:moveTo>
                <a:lnTo>
                  <a:pt x="2719389" y="0"/>
                </a:lnTo>
                <a:cubicBezTo>
                  <a:pt x="2786898" y="0"/>
                  <a:pt x="2841625" y="54727"/>
                  <a:pt x="2841625" y="122236"/>
                </a:cubicBezTo>
                <a:lnTo>
                  <a:pt x="2841625" y="1525589"/>
                </a:lnTo>
                <a:cubicBezTo>
                  <a:pt x="2841625" y="1593098"/>
                  <a:pt x="2786898" y="1647825"/>
                  <a:pt x="2719389" y="1647825"/>
                </a:cubicBezTo>
                <a:lnTo>
                  <a:pt x="122236" y="1647825"/>
                </a:lnTo>
                <a:cubicBezTo>
                  <a:pt x="54727" y="1647825"/>
                  <a:pt x="0" y="1593098"/>
                  <a:pt x="0" y="1525589"/>
                </a:cubicBezTo>
                <a:lnTo>
                  <a:pt x="0" y="122236"/>
                </a:lnTo>
                <a:cubicBezTo>
                  <a:pt x="0" y="54727"/>
                  <a:pt x="54727" y="0"/>
                  <a:pt x="12223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75187" y="2076450"/>
            <a:ext cx="2841625" cy="1647825"/>
          </a:xfrm>
          <a:custGeom>
            <a:avLst/>
            <a:gdLst>
              <a:gd name="connsiteX0" fmla="*/ 122236 w 2841625"/>
              <a:gd name="connsiteY0" fmla="*/ 0 h 1647825"/>
              <a:gd name="connsiteX1" fmla="*/ 2719389 w 2841625"/>
              <a:gd name="connsiteY1" fmla="*/ 0 h 1647825"/>
              <a:gd name="connsiteX2" fmla="*/ 2841625 w 2841625"/>
              <a:gd name="connsiteY2" fmla="*/ 122236 h 1647825"/>
              <a:gd name="connsiteX3" fmla="*/ 2841625 w 2841625"/>
              <a:gd name="connsiteY3" fmla="*/ 1525589 h 1647825"/>
              <a:gd name="connsiteX4" fmla="*/ 2719389 w 2841625"/>
              <a:gd name="connsiteY4" fmla="*/ 1647825 h 1647825"/>
              <a:gd name="connsiteX5" fmla="*/ 122236 w 2841625"/>
              <a:gd name="connsiteY5" fmla="*/ 1647825 h 1647825"/>
              <a:gd name="connsiteX6" fmla="*/ 0 w 2841625"/>
              <a:gd name="connsiteY6" fmla="*/ 1525589 h 1647825"/>
              <a:gd name="connsiteX7" fmla="*/ 0 w 2841625"/>
              <a:gd name="connsiteY7" fmla="*/ 122236 h 1647825"/>
              <a:gd name="connsiteX8" fmla="*/ 122236 w 2841625"/>
              <a:gd name="connsiteY8" fmla="*/ 0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1625" h="1647825">
                <a:moveTo>
                  <a:pt x="122236" y="0"/>
                </a:moveTo>
                <a:lnTo>
                  <a:pt x="2719389" y="0"/>
                </a:lnTo>
                <a:cubicBezTo>
                  <a:pt x="2786898" y="0"/>
                  <a:pt x="2841625" y="54727"/>
                  <a:pt x="2841625" y="122236"/>
                </a:cubicBezTo>
                <a:lnTo>
                  <a:pt x="2841625" y="1525589"/>
                </a:lnTo>
                <a:cubicBezTo>
                  <a:pt x="2841625" y="1593098"/>
                  <a:pt x="2786898" y="1647825"/>
                  <a:pt x="2719389" y="1647825"/>
                </a:cubicBezTo>
                <a:lnTo>
                  <a:pt x="122236" y="1647825"/>
                </a:lnTo>
                <a:cubicBezTo>
                  <a:pt x="54727" y="1647825"/>
                  <a:pt x="0" y="1593098"/>
                  <a:pt x="0" y="1525589"/>
                </a:cubicBezTo>
                <a:lnTo>
                  <a:pt x="0" y="122236"/>
                </a:lnTo>
                <a:cubicBezTo>
                  <a:pt x="0" y="54727"/>
                  <a:pt x="54727" y="0"/>
                  <a:pt x="12223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8105775" y="2076450"/>
            <a:ext cx="2841625" cy="1647825"/>
          </a:xfrm>
          <a:custGeom>
            <a:avLst/>
            <a:gdLst>
              <a:gd name="connsiteX0" fmla="*/ 122236 w 2841625"/>
              <a:gd name="connsiteY0" fmla="*/ 0 h 1647825"/>
              <a:gd name="connsiteX1" fmla="*/ 2719389 w 2841625"/>
              <a:gd name="connsiteY1" fmla="*/ 0 h 1647825"/>
              <a:gd name="connsiteX2" fmla="*/ 2841625 w 2841625"/>
              <a:gd name="connsiteY2" fmla="*/ 122236 h 1647825"/>
              <a:gd name="connsiteX3" fmla="*/ 2841625 w 2841625"/>
              <a:gd name="connsiteY3" fmla="*/ 1525589 h 1647825"/>
              <a:gd name="connsiteX4" fmla="*/ 2719389 w 2841625"/>
              <a:gd name="connsiteY4" fmla="*/ 1647825 h 1647825"/>
              <a:gd name="connsiteX5" fmla="*/ 122236 w 2841625"/>
              <a:gd name="connsiteY5" fmla="*/ 1647825 h 1647825"/>
              <a:gd name="connsiteX6" fmla="*/ 0 w 2841625"/>
              <a:gd name="connsiteY6" fmla="*/ 1525589 h 1647825"/>
              <a:gd name="connsiteX7" fmla="*/ 0 w 2841625"/>
              <a:gd name="connsiteY7" fmla="*/ 122236 h 1647825"/>
              <a:gd name="connsiteX8" fmla="*/ 122236 w 2841625"/>
              <a:gd name="connsiteY8" fmla="*/ 0 h 164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1625" h="1647825">
                <a:moveTo>
                  <a:pt x="122236" y="0"/>
                </a:moveTo>
                <a:lnTo>
                  <a:pt x="2719389" y="0"/>
                </a:lnTo>
                <a:cubicBezTo>
                  <a:pt x="2786898" y="0"/>
                  <a:pt x="2841625" y="54727"/>
                  <a:pt x="2841625" y="122236"/>
                </a:cubicBezTo>
                <a:lnTo>
                  <a:pt x="2841625" y="1525589"/>
                </a:lnTo>
                <a:cubicBezTo>
                  <a:pt x="2841625" y="1593098"/>
                  <a:pt x="2786898" y="1647825"/>
                  <a:pt x="2719389" y="1647825"/>
                </a:cubicBezTo>
                <a:lnTo>
                  <a:pt x="122236" y="1647825"/>
                </a:lnTo>
                <a:cubicBezTo>
                  <a:pt x="54727" y="1647825"/>
                  <a:pt x="0" y="1593098"/>
                  <a:pt x="0" y="1525589"/>
                </a:cubicBezTo>
                <a:lnTo>
                  <a:pt x="0" y="122236"/>
                </a:lnTo>
                <a:cubicBezTo>
                  <a:pt x="0" y="54727"/>
                  <a:pt x="54727" y="0"/>
                  <a:pt x="122236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4291596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193100AE-2EEF-B7C4-AB00-5081013C297E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00C8C2-8A1F-16C8-2BDB-878175A80795}"/>
              </a:ext>
            </a:extLst>
          </p:cNvPr>
          <p:cNvSpPr/>
          <p:nvPr/>
        </p:nvSpPr>
        <p:spPr>
          <a:xfrm>
            <a:off x="0" y="228600"/>
            <a:ext cx="1198245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931173" y="2455363"/>
            <a:ext cx="1338773" cy="1338773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rtlCol="0" anchor="ctr">
            <a:normAutofit/>
          </a:bodyPr>
          <a:lstStyle>
            <a:lvl1pPr algn="ctr"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2824251" y="4242996"/>
            <a:ext cx="1338773" cy="1338773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rtlCol="0" anchor="ctr">
            <a:normAutofit/>
          </a:bodyPr>
          <a:lstStyle>
            <a:lvl1pPr algn="ctr"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92577" y="2455363"/>
            <a:ext cx="1338773" cy="1338773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rtlCol="0" anchor="ctr">
            <a:normAutofit/>
          </a:bodyPr>
          <a:lstStyle>
            <a:lvl1pPr algn="ctr"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21542514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9FF78F5C-2F60-9684-91E1-3C074CBF0883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B72475-2D32-DE1E-11B0-68F9A7AF0D45}"/>
              </a:ext>
            </a:extLst>
          </p:cNvPr>
          <p:cNvSpPr/>
          <p:nvPr/>
        </p:nvSpPr>
        <p:spPr>
          <a:xfrm>
            <a:off x="209550" y="228600"/>
            <a:ext cx="1198245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68400" y="863600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7877573" y="2455363"/>
            <a:ext cx="1338773" cy="1338773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rtlCol="0" anchor="ctr">
            <a:normAutofit/>
          </a:bodyPr>
          <a:lstStyle>
            <a:lvl1pPr algn="ctr"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5770651" y="4242996"/>
            <a:ext cx="1338773" cy="1338773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rtlCol="0" anchor="ctr">
            <a:normAutofit/>
          </a:bodyPr>
          <a:lstStyle>
            <a:lvl1pPr algn="ctr"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3438977" y="2455363"/>
            <a:ext cx="1338773" cy="1338773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rtlCol="0" anchor="ctr">
            <a:normAutofit/>
          </a:bodyPr>
          <a:lstStyle>
            <a:lvl1pPr algn="ctr"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123604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15CF2F-6245-D4F6-2E70-9F606CD300A0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7477760" y="0"/>
            <a:ext cx="3939000" cy="3384000"/>
          </a:xfrm>
          <a:solidFill>
            <a:schemeClr val="bg2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477760" y="3469140"/>
            <a:ext cx="3939000" cy="3384000"/>
          </a:xfrm>
          <a:solidFill>
            <a:schemeClr val="bg2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68400" y="1272900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accent2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44523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27D7F840-9533-C2B3-B765-8282369FAFCE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E4BC21-AFCF-4814-37EC-15FCFA4B79E0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68400" y="863600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168400" y="1978024"/>
            <a:ext cx="4194175" cy="3565525"/>
          </a:xfrm>
          <a:custGeom>
            <a:avLst/>
            <a:gdLst>
              <a:gd name="connsiteX0" fmla="*/ 153817 w 4194175"/>
              <a:gd name="connsiteY0" fmla="*/ 0 h 3565525"/>
              <a:gd name="connsiteX1" fmla="*/ 4040358 w 4194175"/>
              <a:gd name="connsiteY1" fmla="*/ 0 h 3565525"/>
              <a:gd name="connsiteX2" fmla="*/ 4194175 w 4194175"/>
              <a:gd name="connsiteY2" fmla="*/ 153817 h 3565525"/>
              <a:gd name="connsiteX3" fmla="*/ 4194175 w 4194175"/>
              <a:gd name="connsiteY3" fmla="*/ 3411708 h 3565525"/>
              <a:gd name="connsiteX4" fmla="*/ 4040358 w 4194175"/>
              <a:gd name="connsiteY4" fmla="*/ 3565525 h 3565525"/>
              <a:gd name="connsiteX5" fmla="*/ 153817 w 4194175"/>
              <a:gd name="connsiteY5" fmla="*/ 3565525 h 3565525"/>
              <a:gd name="connsiteX6" fmla="*/ 0 w 4194175"/>
              <a:gd name="connsiteY6" fmla="*/ 3411708 h 3565525"/>
              <a:gd name="connsiteX7" fmla="*/ 0 w 4194175"/>
              <a:gd name="connsiteY7" fmla="*/ 153817 h 3565525"/>
              <a:gd name="connsiteX8" fmla="*/ 153817 w 4194175"/>
              <a:gd name="connsiteY8" fmla="*/ 0 h 3565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4175" h="3565525">
                <a:moveTo>
                  <a:pt x="153817" y="0"/>
                </a:moveTo>
                <a:lnTo>
                  <a:pt x="4040358" y="0"/>
                </a:lnTo>
                <a:cubicBezTo>
                  <a:pt x="4125309" y="0"/>
                  <a:pt x="4194175" y="68866"/>
                  <a:pt x="4194175" y="153817"/>
                </a:cubicBezTo>
                <a:lnTo>
                  <a:pt x="4194175" y="3411708"/>
                </a:lnTo>
                <a:cubicBezTo>
                  <a:pt x="4194175" y="3496659"/>
                  <a:pt x="4125309" y="3565525"/>
                  <a:pt x="4040358" y="3565525"/>
                </a:cubicBezTo>
                <a:lnTo>
                  <a:pt x="153817" y="3565525"/>
                </a:lnTo>
                <a:cubicBezTo>
                  <a:pt x="68866" y="3565525"/>
                  <a:pt x="0" y="3496659"/>
                  <a:pt x="0" y="3411708"/>
                </a:cubicBezTo>
                <a:lnTo>
                  <a:pt x="0" y="153817"/>
                </a:lnTo>
                <a:cubicBezTo>
                  <a:pt x="0" y="68866"/>
                  <a:pt x="68866" y="0"/>
                  <a:pt x="153817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34760836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A75EB50D-2D16-ED85-BC57-59075D7AFB5B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F2933C-C258-2AD3-B936-66E0285766EE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68400" y="863600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6737132" y="549275"/>
            <a:ext cx="4867494" cy="5759450"/>
          </a:xfrm>
          <a:custGeom>
            <a:avLst/>
            <a:gdLst>
              <a:gd name="connsiteX0" fmla="*/ 0 w 4867494"/>
              <a:gd name="connsiteY0" fmla="*/ 0 h 5759450"/>
              <a:gd name="connsiteX1" fmla="*/ 4867494 w 4867494"/>
              <a:gd name="connsiteY1" fmla="*/ 0 h 5759450"/>
              <a:gd name="connsiteX2" fmla="*/ 4867494 w 4867494"/>
              <a:gd name="connsiteY2" fmla="*/ 5759450 h 5759450"/>
              <a:gd name="connsiteX3" fmla="*/ 0 w 4867494"/>
              <a:gd name="connsiteY3" fmla="*/ 5759450 h 575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7494" h="5759450">
                <a:moveTo>
                  <a:pt x="0" y="0"/>
                </a:moveTo>
                <a:lnTo>
                  <a:pt x="4867494" y="0"/>
                </a:lnTo>
                <a:lnTo>
                  <a:pt x="4867494" y="5759450"/>
                </a:lnTo>
                <a:lnTo>
                  <a:pt x="0" y="575945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2046502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C39AF6D5-9897-40ED-D7BE-59B5059BB0AE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39C5C0-00BC-BD1F-1DA0-44DEA34A38CB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522288" y="595314"/>
            <a:ext cx="5399087" cy="6034086"/>
          </a:xfrm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1472292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F7806BBD-CEF3-6BF0-9105-1F2D809EBB88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10105" y="228600"/>
            <a:ext cx="11771790" cy="6400800"/>
          </a:xfrm>
          <a:custGeom>
            <a:avLst/>
            <a:gdLst>
              <a:gd name="connsiteX0" fmla="*/ 0 w 11771790"/>
              <a:gd name="connsiteY0" fmla="*/ 0 h 6400800"/>
              <a:gd name="connsiteX1" fmla="*/ 11771790 w 11771790"/>
              <a:gd name="connsiteY1" fmla="*/ 0 h 6400800"/>
              <a:gd name="connsiteX2" fmla="*/ 11771790 w 11771790"/>
              <a:gd name="connsiteY2" fmla="*/ 6400800 h 6400800"/>
              <a:gd name="connsiteX3" fmla="*/ 0 w 11771790"/>
              <a:gd name="connsiteY3" fmla="*/ 640080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71790" h="6400800">
                <a:moveTo>
                  <a:pt x="0" y="0"/>
                </a:moveTo>
                <a:lnTo>
                  <a:pt x="11771790" y="0"/>
                </a:lnTo>
                <a:lnTo>
                  <a:pt x="11771790" y="6400800"/>
                </a:lnTo>
                <a:lnTo>
                  <a:pt x="0" y="64008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41467860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42124892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solidFill>
            <a:schemeClr val="bg2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68400" y="1380041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44666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4602679" y="2199641"/>
            <a:ext cx="2509477" cy="251125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655089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1">
            <a:extLst>
              <a:ext uri="{FF2B5EF4-FFF2-40B4-BE49-F238E27FC236}">
                <a16:creationId xmlns:a16="http://schemas.microsoft.com/office/drawing/2014/main" id="{E3F68A6F-0E0E-48EC-95E7-17A2FABD472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317588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90500">
            <a:noFill/>
          </a:ln>
        </p:spPr>
        <p:txBody>
          <a:bodyPr wrap="square">
            <a:noAutofit/>
          </a:bodyPr>
          <a:lstStyle>
            <a:lvl1pPr>
              <a:defRPr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071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807B1A-1D93-9846-D740-C527F40A3BCA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47021" y="3484812"/>
            <a:ext cx="3046828" cy="2780172"/>
          </a:xfrm>
          <a:solidFill>
            <a:schemeClr val="bg2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720947" y="3484812"/>
            <a:ext cx="3410199" cy="2780172"/>
          </a:xfrm>
          <a:solidFill>
            <a:schemeClr val="bg2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7258244" y="3484812"/>
            <a:ext cx="4388100" cy="2780172"/>
          </a:xfrm>
          <a:solidFill>
            <a:schemeClr val="bg2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9"/>
          </p:nvPr>
        </p:nvSpPr>
        <p:spPr>
          <a:xfrm>
            <a:off x="8082377" y="486229"/>
            <a:ext cx="3562601" cy="2875716"/>
          </a:xfrm>
          <a:solidFill>
            <a:schemeClr val="bg2">
              <a:lumMod val="95000"/>
            </a:schemeClr>
          </a:solidFill>
        </p:spPr>
        <p:txBody>
          <a:bodyPr rtlCol="0">
            <a:norm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id-ID" noProof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68400" y="863600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accent2"/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89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7DE551-1753-1FE5-AA0A-C790276F9942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5467739"/>
          </a:xfrm>
          <a:custGeom>
            <a:avLst/>
            <a:gdLst>
              <a:gd name="connsiteX0" fmla="*/ 0 w 6096000"/>
              <a:gd name="connsiteY0" fmla="*/ 0 h 5467739"/>
              <a:gd name="connsiteX1" fmla="*/ 6096000 w 6096000"/>
              <a:gd name="connsiteY1" fmla="*/ 0 h 5467739"/>
              <a:gd name="connsiteX2" fmla="*/ 6096000 w 6096000"/>
              <a:gd name="connsiteY2" fmla="*/ 5467739 h 5467739"/>
              <a:gd name="connsiteX3" fmla="*/ 0 w 6096000"/>
              <a:gd name="connsiteY3" fmla="*/ 5467739 h 546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5467739">
                <a:moveTo>
                  <a:pt x="0" y="0"/>
                </a:moveTo>
                <a:lnTo>
                  <a:pt x="6096000" y="0"/>
                </a:lnTo>
                <a:lnTo>
                  <a:pt x="6096000" y="5467739"/>
                </a:lnTo>
                <a:lnTo>
                  <a:pt x="0" y="5467739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168400" y="863600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1270001" y="3009901"/>
            <a:ext cx="1575181" cy="1575181"/>
          </a:xfrm>
          <a:custGeom>
            <a:avLst/>
            <a:gdLst>
              <a:gd name="connsiteX0" fmla="*/ 173632 w 1575181"/>
              <a:gd name="connsiteY0" fmla="*/ 0 h 1575181"/>
              <a:gd name="connsiteX1" fmla="*/ 1401549 w 1575181"/>
              <a:gd name="connsiteY1" fmla="*/ 0 h 1575181"/>
              <a:gd name="connsiteX2" fmla="*/ 1575181 w 1575181"/>
              <a:gd name="connsiteY2" fmla="*/ 173632 h 1575181"/>
              <a:gd name="connsiteX3" fmla="*/ 1575181 w 1575181"/>
              <a:gd name="connsiteY3" fmla="*/ 1401549 h 1575181"/>
              <a:gd name="connsiteX4" fmla="*/ 1401549 w 1575181"/>
              <a:gd name="connsiteY4" fmla="*/ 1575181 h 1575181"/>
              <a:gd name="connsiteX5" fmla="*/ 173632 w 1575181"/>
              <a:gd name="connsiteY5" fmla="*/ 1575181 h 1575181"/>
              <a:gd name="connsiteX6" fmla="*/ 0 w 1575181"/>
              <a:gd name="connsiteY6" fmla="*/ 1401549 h 1575181"/>
              <a:gd name="connsiteX7" fmla="*/ 0 w 1575181"/>
              <a:gd name="connsiteY7" fmla="*/ 173632 h 1575181"/>
              <a:gd name="connsiteX8" fmla="*/ 173632 w 1575181"/>
              <a:gd name="connsiteY8" fmla="*/ 0 h 157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5181" h="1575181">
                <a:moveTo>
                  <a:pt x="173632" y="0"/>
                </a:moveTo>
                <a:lnTo>
                  <a:pt x="1401549" y="0"/>
                </a:lnTo>
                <a:cubicBezTo>
                  <a:pt x="1497443" y="0"/>
                  <a:pt x="1575181" y="77738"/>
                  <a:pt x="1575181" y="173632"/>
                </a:cubicBezTo>
                <a:lnTo>
                  <a:pt x="1575181" y="1401549"/>
                </a:lnTo>
                <a:cubicBezTo>
                  <a:pt x="1575181" y="1497443"/>
                  <a:pt x="1497443" y="1575181"/>
                  <a:pt x="1401549" y="1575181"/>
                </a:cubicBezTo>
                <a:lnTo>
                  <a:pt x="173632" y="1575181"/>
                </a:lnTo>
                <a:cubicBezTo>
                  <a:pt x="77738" y="1575181"/>
                  <a:pt x="0" y="1497443"/>
                  <a:pt x="0" y="1401549"/>
                </a:cubicBezTo>
                <a:lnTo>
                  <a:pt x="0" y="173632"/>
                </a:lnTo>
                <a:cubicBezTo>
                  <a:pt x="0" y="77738"/>
                  <a:pt x="77738" y="0"/>
                  <a:pt x="173632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218826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3DD799-F071-E2A1-C226-19A211AA9858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393234" y="1930522"/>
            <a:ext cx="8036766" cy="125911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66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54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EC823F24-1541-C44B-DEFA-0FDF86072E05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616FDF-F093-2858-5801-D692742650EA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68400" y="863600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84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03CF8514-CBE9-7796-2E58-27C593569178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BC2748-6D84-5396-908A-AF3ED6BA64EE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68400" y="863600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/>
          </p:nvPr>
        </p:nvSpPr>
        <p:spPr>
          <a:xfrm>
            <a:off x="6748951" y="2133599"/>
            <a:ext cx="2080726" cy="2080726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3365498" y="2133599"/>
            <a:ext cx="2080726" cy="2080726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39872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887A2FD6-E383-C972-7593-9F52806052B5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9B5F2-4AEC-D7FD-E8E2-B8EE76DA81F7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68400" y="863600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1315617" y="1884784"/>
            <a:ext cx="5682343" cy="2052734"/>
          </a:xfrm>
          <a:custGeom>
            <a:avLst/>
            <a:gdLst>
              <a:gd name="connsiteX0" fmla="*/ 80878 w 5682343"/>
              <a:gd name="connsiteY0" fmla="*/ 0 h 2052734"/>
              <a:gd name="connsiteX1" fmla="*/ 5601465 w 5682343"/>
              <a:gd name="connsiteY1" fmla="*/ 0 h 2052734"/>
              <a:gd name="connsiteX2" fmla="*/ 5682343 w 5682343"/>
              <a:gd name="connsiteY2" fmla="*/ 80878 h 2052734"/>
              <a:gd name="connsiteX3" fmla="*/ 5682343 w 5682343"/>
              <a:gd name="connsiteY3" fmla="*/ 1971856 h 2052734"/>
              <a:gd name="connsiteX4" fmla="*/ 5601465 w 5682343"/>
              <a:gd name="connsiteY4" fmla="*/ 2052734 h 2052734"/>
              <a:gd name="connsiteX5" fmla="*/ 80878 w 5682343"/>
              <a:gd name="connsiteY5" fmla="*/ 2052734 h 2052734"/>
              <a:gd name="connsiteX6" fmla="*/ 0 w 5682343"/>
              <a:gd name="connsiteY6" fmla="*/ 1971856 h 2052734"/>
              <a:gd name="connsiteX7" fmla="*/ 0 w 5682343"/>
              <a:gd name="connsiteY7" fmla="*/ 80878 h 2052734"/>
              <a:gd name="connsiteX8" fmla="*/ 80878 w 5682343"/>
              <a:gd name="connsiteY8" fmla="*/ 0 h 205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82343" h="2052734">
                <a:moveTo>
                  <a:pt x="80878" y="0"/>
                </a:moveTo>
                <a:lnTo>
                  <a:pt x="5601465" y="0"/>
                </a:lnTo>
                <a:cubicBezTo>
                  <a:pt x="5646133" y="0"/>
                  <a:pt x="5682343" y="36210"/>
                  <a:pt x="5682343" y="80878"/>
                </a:cubicBezTo>
                <a:lnTo>
                  <a:pt x="5682343" y="1971856"/>
                </a:lnTo>
                <a:cubicBezTo>
                  <a:pt x="5682343" y="2016524"/>
                  <a:pt x="5646133" y="2052734"/>
                  <a:pt x="5601465" y="2052734"/>
                </a:cubicBezTo>
                <a:lnTo>
                  <a:pt x="80878" y="2052734"/>
                </a:lnTo>
                <a:cubicBezTo>
                  <a:pt x="36210" y="2052734"/>
                  <a:pt x="0" y="2016524"/>
                  <a:pt x="0" y="1971856"/>
                </a:cubicBezTo>
                <a:lnTo>
                  <a:pt x="0" y="80878"/>
                </a:lnTo>
                <a:cubicBezTo>
                  <a:pt x="0" y="36210"/>
                  <a:pt x="36210" y="0"/>
                  <a:pt x="80878" y="0"/>
                </a:cubicBez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rtlCol="0">
            <a:noAutofit/>
          </a:bodyPr>
          <a:lstStyle>
            <a:lvl1pPr>
              <a:defRPr sz="800"/>
            </a:lvl1pPr>
          </a:lstStyle>
          <a:p>
            <a:pPr lvl="0"/>
            <a:r>
              <a:rPr lang="en-US" noProof="0"/>
              <a:t>Click icon to add picture</a:t>
            </a:r>
            <a:endParaRPr lang="en-ID" noProof="0"/>
          </a:p>
        </p:txBody>
      </p:sp>
    </p:spTree>
    <p:extLst>
      <p:ext uri="{BB962C8B-B14F-4D97-AF65-F5344CB8AC3E}">
        <p14:creationId xmlns:p14="http://schemas.microsoft.com/office/powerpoint/2010/main" val="347929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9FDDDA3A-B06F-F646-32C6-89E64674D5BE}"/>
              </a:ext>
            </a:extLst>
          </p:cNvPr>
          <p:cNvSpPr>
            <a:spLocks/>
          </p:cNvSpPr>
          <p:nvPr/>
        </p:nvSpPr>
        <p:spPr bwMode="auto">
          <a:xfrm>
            <a:off x="8264525" y="0"/>
            <a:ext cx="3717925" cy="1311275"/>
          </a:xfrm>
          <a:custGeom>
            <a:avLst/>
            <a:gdLst>
              <a:gd name="T0" fmla="*/ 44004 w 2872"/>
              <a:gd name="T1" fmla="*/ 184116 h 1011"/>
              <a:gd name="T2" fmla="*/ 315794 w 2872"/>
              <a:gd name="T3" fmla="*/ 313775 h 1011"/>
              <a:gd name="T4" fmla="*/ 627705 w 2872"/>
              <a:gd name="T5" fmla="*/ 329334 h 1011"/>
              <a:gd name="T6" fmla="*/ 1119515 w 2872"/>
              <a:gd name="T7" fmla="*/ 646999 h 1011"/>
              <a:gd name="T8" fmla="*/ 1536260 w 2872"/>
              <a:gd name="T9" fmla="*/ 1074874 h 1011"/>
              <a:gd name="T10" fmla="*/ 1899941 w 2872"/>
              <a:gd name="T11" fmla="*/ 1247320 h 1011"/>
              <a:gd name="T12" fmla="*/ 2355512 w 2872"/>
              <a:gd name="T13" fmla="*/ 1283625 h 1011"/>
              <a:gd name="T14" fmla="*/ 2741195 w 2872"/>
              <a:gd name="T15" fmla="*/ 1052831 h 1011"/>
              <a:gd name="T16" fmla="*/ 3018162 w 2872"/>
              <a:gd name="T17" fmla="*/ 522526 h 1011"/>
              <a:gd name="T18" fmla="*/ 3599274 w 2872"/>
              <a:gd name="T19" fmla="*/ 239869 h 1011"/>
              <a:gd name="T20" fmla="*/ 3717050 w 2872"/>
              <a:gd name="T21" fmla="*/ 0 h 1011"/>
              <a:gd name="T22" fmla="*/ 23296 w 2872"/>
              <a:gd name="T23" fmla="*/ 0 h 1011"/>
              <a:gd name="T24" fmla="*/ 44004 w 2872"/>
              <a:gd name="T25" fmla="*/ 184116 h 10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872" h="1011">
                <a:moveTo>
                  <a:pt x="34" y="142"/>
                </a:moveTo>
                <a:cubicBezTo>
                  <a:pt x="80" y="207"/>
                  <a:pt x="164" y="235"/>
                  <a:pt x="244" y="242"/>
                </a:cubicBezTo>
                <a:cubicBezTo>
                  <a:pt x="324" y="249"/>
                  <a:pt x="406" y="240"/>
                  <a:pt x="485" y="254"/>
                </a:cubicBezTo>
                <a:cubicBezTo>
                  <a:pt x="636" y="281"/>
                  <a:pt x="761" y="386"/>
                  <a:pt x="865" y="499"/>
                </a:cubicBezTo>
                <a:cubicBezTo>
                  <a:pt x="969" y="613"/>
                  <a:pt x="1062" y="739"/>
                  <a:pt x="1187" y="829"/>
                </a:cubicBezTo>
                <a:cubicBezTo>
                  <a:pt x="1271" y="890"/>
                  <a:pt x="1368" y="933"/>
                  <a:pt x="1468" y="962"/>
                </a:cubicBezTo>
                <a:cubicBezTo>
                  <a:pt x="1582" y="995"/>
                  <a:pt x="1703" y="1011"/>
                  <a:pt x="1820" y="990"/>
                </a:cubicBezTo>
                <a:cubicBezTo>
                  <a:pt x="1937" y="969"/>
                  <a:pt x="2049" y="908"/>
                  <a:pt x="2118" y="812"/>
                </a:cubicBezTo>
                <a:cubicBezTo>
                  <a:pt x="2208" y="686"/>
                  <a:pt x="2219" y="509"/>
                  <a:pt x="2332" y="403"/>
                </a:cubicBezTo>
                <a:cubicBezTo>
                  <a:pt x="2455" y="289"/>
                  <a:pt x="2656" y="297"/>
                  <a:pt x="2781" y="185"/>
                </a:cubicBezTo>
                <a:cubicBezTo>
                  <a:pt x="2833" y="138"/>
                  <a:pt x="2867" y="70"/>
                  <a:pt x="2872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45"/>
                  <a:pt x="5" y="102"/>
                  <a:pt x="34" y="14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A28230-94A7-F3A7-BD33-69E7264060B0}"/>
              </a:ext>
            </a:extLst>
          </p:cNvPr>
          <p:cNvSpPr/>
          <p:nvPr/>
        </p:nvSpPr>
        <p:spPr>
          <a:xfrm>
            <a:off x="209550" y="228600"/>
            <a:ext cx="11772900" cy="6400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dist="50800" dir="5400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68400" y="1218164"/>
            <a:ext cx="6502400" cy="8382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588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0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58C5742-6029-C8BF-CEC4-1A417F0A7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D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6962162-D46F-137A-49EF-F2D983026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D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8073B-25EA-372C-F457-8871E93E5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A3A298B-F6DB-4B30-BE3F-E7797FC754ED}" type="datetimeFigureOut">
              <a:rPr lang="en-ID"/>
              <a:pPr>
                <a:defRPr/>
              </a:pPr>
              <a:t>21/08/2025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04B2-65B7-DF7B-C8AA-6DB725827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6A48-2DC8-6ACC-9960-0B5EFA41B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CA96896-003B-4119-9438-0A4A6F0E8CA2}" type="slidenum">
              <a:rPr lang="en-ID"/>
              <a:pPr>
                <a:defRPr/>
              </a:pPr>
              <a:t>‹#›</a:t>
            </a:fld>
            <a:endParaRPr lang="en-ID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D16EA8D2-D005-3846-CEFF-72E1DF527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47850" y="-246063"/>
            <a:ext cx="1609725" cy="306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>
            <a:extLst>
              <a:ext uri="{FF2B5EF4-FFF2-40B4-BE49-F238E27FC236}">
                <a16:creationId xmlns:a16="http://schemas.microsoft.com/office/drawing/2014/main" id="{AE23DF12-88BE-160B-D3A9-584987DB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1800" y="2967038"/>
            <a:ext cx="1317625" cy="459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43" r:id="rId26"/>
    <p:sldLayoutId id="2147483744" r:id="rId2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ontserrat" pitchFamily="2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ontserrat" pitchFamily="2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ontserrat" pitchFamily="2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ontserrat" pitchFamily="2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ontserrat" pitchFamily="2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ontserrat" pitchFamily="2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ontserrat" pitchFamily="2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Montserrat" pitchFamily="2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2F03EC-BEC6-0E5F-B7C5-F04FA1F9D2E6}"/>
              </a:ext>
            </a:extLst>
          </p:cNvPr>
          <p:cNvSpPr/>
          <p:nvPr/>
        </p:nvSpPr>
        <p:spPr>
          <a:xfrm>
            <a:off x="0" y="4475163"/>
            <a:ext cx="2020888" cy="2386012"/>
          </a:xfrm>
          <a:custGeom>
            <a:avLst/>
            <a:gdLst>
              <a:gd name="connsiteX0" fmla="*/ 74443 w 2020442"/>
              <a:gd name="connsiteY0" fmla="*/ 1040 h 2386099"/>
              <a:gd name="connsiteX1" fmla="*/ 491411 w 2020442"/>
              <a:gd name="connsiteY1" fmla="*/ 294123 h 2386099"/>
              <a:gd name="connsiteX2" fmla="*/ 664511 w 2020442"/>
              <a:gd name="connsiteY2" fmla="*/ 881423 h 2386099"/>
              <a:gd name="connsiteX3" fmla="*/ 903004 w 2020442"/>
              <a:gd name="connsiteY3" fmla="*/ 1439887 h 2386099"/>
              <a:gd name="connsiteX4" fmla="*/ 1776197 w 2020442"/>
              <a:gd name="connsiteY4" fmla="*/ 1920493 h 2386099"/>
              <a:gd name="connsiteX5" fmla="*/ 2002188 w 2020442"/>
              <a:gd name="connsiteY5" fmla="*/ 2268452 h 2386099"/>
              <a:gd name="connsiteX6" fmla="*/ 2015577 w 2020442"/>
              <a:gd name="connsiteY6" fmla="*/ 2327521 h 2386099"/>
              <a:gd name="connsiteX7" fmla="*/ 2020442 w 2020442"/>
              <a:gd name="connsiteY7" fmla="*/ 2386099 h 2386099"/>
              <a:gd name="connsiteX8" fmla="*/ 861657 w 2020442"/>
              <a:gd name="connsiteY8" fmla="*/ 2386099 h 2386099"/>
              <a:gd name="connsiteX9" fmla="*/ 748296 w 2020442"/>
              <a:gd name="connsiteY9" fmla="*/ 2255476 h 2386099"/>
              <a:gd name="connsiteX10" fmla="*/ 611620 w 2020442"/>
              <a:gd name="connsiteY10" fmla="*/ 2146378 h 2386099"/>
              <a:gd name="connsiteX11" fmla="*/ 420248 w 2020442"/>
              <a:gd name="connsiteY11" fmla="*/ 2098317 h 2386099"/>
              <a:gd name="connsiteX12" fmla="*/ 0 w 2020442"/>
              <a:gd name="connsiteY12" fmla="*/ 2159835 h 2386099"/>
              <a:gd name="connsiteX13" fmla="*/ 0 w 2020442"/>
              <a:gd name="connsiteY13" fmla="*/ 2876 h 2386099"/>
              <a:gd name="connsiteX14" fmla="*/ 74443 w 2020442"/>
              <a:gd name="connsiteY14" fmla="*/ 1040 h 2386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20442" h="2386099">
                <a:moveTo>
                  <a:pt x="74443" y="1040"/>
                </a:moveTo>
                <a:cubicBezTo>
                  <a:pt x="246442" y="13734"/>
                  <a:pt x="403900" y="141049"/>
                  <a:pt x="491411" y="294123"/>
                </a:cubicBezTo>
                <a:cubicBezTo>
                  <a:pt x="593348" y="471947"/>
                  <a:pt x="624121" y="680530"/>
                  <a:pt x="664511" y="881423"/>
                </a:cubicBezTo>
                <a:cubicBezTo>
                  <a:pt x="704901" y="1083278"/>
                  <a:pt x="761639" y="1290899"/>
                  <a:pt x="903004" y="1439887"/>
                </a:cubicBezTo>
                <a:cubicBezTo>
                  <a:pt x="1132842" y="1683074"/>
                  <a:pt x="1520394" y="1705182"/>
                  <a:pt x="1776197" y="1920493"/>
                </a:cubicBezTo>
                <a:cubicBezTo>
                  <a:pt x="1883904" y="2010847"/>
                  <a:pt x="1963722" y="2132921"/>
                  <a:pt x="2002188" y="2268452"/>
                </a:cubicBezTo>
                <a:cubicBezTo>
                  <a:pt x="2007718" y="2287676"/>
                  <a:pt x="2012346" y="2307501"/>
                  <a:pt x="2015577" y="2327521"/>
                </a:cubicBezTo>
                <a:lnTo>
                  <a:pt x="2020442" y="2386099"/>
                </a:lnTo>
                <a:lnTo>
                  <a:pt x="861657" y="2386099"/>
                </a:lnTo>
                <a:lnTo>
                  <a:pt x="748296" y="2255476"/>
                </a:lnTo>
                <a:cubicBezTo>
                  <a:pt x="707786" y="2212221"/>
                  <a:pt x="664031" y="2173292"/>
                  <a:pt x="611620" y="2146378"/>
                </a:cubicBezTo>
                <a:cubicBezTo>
                  <a:pt x="552958" y="2115619"/>
                  <a:pt x="486603" y="2102162"/>
                  <a:pt x="420248" y="2098317"/>
                </a:cubicBezTo>
                <a:cubicBezTo>
                  <a:pt x="277921" y="2088705"/>
                  <a:pt x="137518" y="2119464"/>
                  <a:pt x="0" y="2159835"/>
                </a:cubicBezTo>
                <a:cubicBezTo>
                  <a:pt x="0" y="2159835"/>
                  <a:pt x="0" y="2159835"/>
                  <a:pt x="0" y="2876"/>
                </a:cubicBezTo>
                <a:cubicBezTo>
                  <a:pt x="25003" y="-248"/>
                  <a:pt x="49872" y="-774"/>
                  <a:pt x="74443" y="104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pic>
        <p:nvPicPr>
          <p:cNvPr id="30723" name="Picture 1" descr="A blue and green logo&#10;&#10;Description automatically generated">
            <a:extLst>
              <a:ext uri="{FF2B5EF4-FFF2-40B4-BE49-F238E27FC236}">
                <a16:creationId xmlns:a16="http://schemas.microsoft.com/office/drawing/2014/main" id="{B852B2D0-BF46-C0A0-6F11-96340B1AC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0" y="5903913"/>
            <a:ext cx="7604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70FE77-FD92-FC63-106D-FE419A28DF1F}"/>
              </a:ext>
            </a:extLst>
          </p:cNvPr>
          <p:cNvSpPr txBox="1"/>
          <p:nvPr/>
        </p:nvSpPr>
        <p:spPr>
          <a:xfrm>
            <a:off x="871522" y="1212077"/>
            <a:ext cx="10448956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500" b="1" dirty="0">
                <a:solidFill>
                  <a:srgbClr val="263E8D"/>
                </a:solidFill>
                <a:latin typeface="Montserrat"/>
              </a:rPr>
              <a:t>Simple RAG Pipeline: </a:t>
            </a:r>
          </a:p>
          <a:p>
            <a:pPr algn="ctr"/>
            <a:r>
              <a:rPr lang="en-US" sz="5500" b="1" dirty="0">
                <a:solidFill>
                  <a:srgbClr val="263E8D"/>
                </a:solidFill>
                <a:latin typeface="Montserrat"/>
              </a:rPr>
              <a:t>Your AI Librarian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B8D38E-D2D2-F5A9-65B8-34013F364847}"/>
              </a:ext>
            </a:extLst>
          </p:cNvPr>
          <p:cNvSpPr txBox="1"/>
          <p:nvPr/>
        </p:nvSpPr>
        <p:spPr>
          <a:xfrm>
            <a:off x="3061946" y="3674944"/>
            <a:ext cx="730907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Justin Tindle</a:t>
            </a:r>
          </a:p>
          <a:p>
            <a:r>
              <a:rPr lang="en-US" sz="1800" dirty="0"/>
              <a:t>Director</a:t>
            </a:r>
            <a:r>
              <a:rPr lang="en-US" dirty="0"/>
              <a:t>, </a:t>
            </a:r>
            <a:r>
              <a:rPr lang="en-US" sz="1800" dirty="0"/>
              <a:t>Software Development, eBlu Solutions</a:t>
            </a:r>
          </a:p>
        </p:txBody>
      </p:sp>
      <p:pic>
        <p:nvPicPr>
          <p:cNvPr id="5" name="Picture 4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53EA380B-22FC-AC3F-2E6A-C592386BD6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76" y="5876215"/>
            <a:ext cx="2215245" cy="46179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63C34F-4D5A-7AE8-D6CE-A71D322845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Montserrat"/>
              </a:rPr>
              <a:t>What We’ll Do Now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D2F13-0D93-02DF-8BCD-14702B090522}"/>
              </a:ext>
            </a:extLst>
          </p:cNvPr>
          <p:cNvSpPr txBox="1"/>
          <p:nvPr/>
        </p:nvSpPr>
        <p:spPr>
          <a:xfrm>
            <a:off x="1168400" y="1997839"/>
            <a:ext cx="1031240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Walk the code: ingest → index → retrieve → generate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Run live queries against some docs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Q&amp;A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r>
              <a:rPr lang="en-US" sz="2400" b="1" dirty="0"/>
              <a:t>Repo: </a:t>
            </a:r>
            <a:r>
              <a:rPr lang="en-US" sz="2400" dirty="0"/>
              <a:t>simple-azue-rag-pipeline-2025</a:t>
            </a:r>
          </a:p>
          <a:p>
            <a:endParaRPr lang="en-US" sz="2400" dirty="0"/>
          </a:p>
          <a:p>
            <a:r>
              <a:rPr lang="en-US" sz="2400" dirty="0"/>
              <a:t>Cheat sheet + README in the repo</a:t>
            </a:r>
          </a:p>
          <a:p>
            <a:endParaRPr lang="en-US" sz="2400" dirty="0"/>
          </a:p>
          <a:p>
            <a:r>
              <a:rPr lang="en-US" sz="2400" b="1" dirty="0"/>
              <a:t>https://bit.ly/simplerag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255DBF-3F0F-B4AF-70EF-13FE5F9CA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690" y="2728176"/>
            <a:ext cx="3110944" cy="3110944"/>
          </a:xfrm>
          <a:prstGeom prst="rect">
            <a:avLst/>
          </a:prstGeom>
        </p:spPr>
      </p:pic>
      <p:pic>
        <p:nvPicPr>
          <p:cNvPr id="4" name="Picture 1" descr="A blue and green logo&#10;&#10;Description automatically generated">
            <a:extLst>
              <a:ext uri="{FF2B5EF4-FFF2-40B4-BE49-F238E27FC236}">
                <a16:creationId xmlns:a16="http://schemas.microsoft.com/office/drawing/2014/main" id="{4369EB8D-B5D2-8868-E8FA-C0BE22C23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0" y="5903913"/>
            <a:ext cx="7604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BFC8BCE1-1F25-7729-6C8F-DF3461EF1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76" y="5876215"/>
            <a:ext cx="2215245" cy="4617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7201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C39BF-3D83-3509-ED5C-D2079E833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Bild" descr="Person wearing bonnet">
            <a:extLst>
              <a:ext uri="{FF2B5EF4-FFF2-40B4-BE49-F238E27FC236}">
                <a16:creationId xmlns:a16="http://schemas.microsoft.com/office/drawing/2014/main" id="{610C1C25-3F4F-41A8-80C3-765C33B3468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2" r="15742"/>
          <a:stretch/>
        </p:blipFill>
        <p:spPr>
          <a:xfrm>
            <a:off x="177993" y="175168"/>
            <a:ext cx="3519795" cy="3429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: Rounded Corners 10">
            <a:extLst>
              <a:ext uri="{FF2B5EF4-FFF2-40B4-BE49-F238E27FC236}">
                <a16:creationId xmlns:a16="http://schemas.microsoft.com/office/drawing/2014/main" id="{8F25CD9C-8DEB-785D-1C3A-D9B7954935FC}"/>
              </a:ext>
            </a:extLst>
          </p:cNvPr>
          <p:cNvSpPr/>
          <p:nvPr/>
        </p:nvSpPr>
        <p:spPr>
          <a:xfrm>
            <a:off x="7418742" y="2741892"/>
            <a:ext cx="1618200" cy="557085"/>
          </a:xfrm>
          <a:prstGeom prst="roundRect">
            <a:avLst/>
          </a:prstGeom>
          <a:solidFill>
            <a:srgbClr val="34AE4A"/>
          </a:solidFill>
          <a:ln w="9525">
            <a:solidFill>
              <a:srgbClr val="34AE4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67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Co-pay support</a:t>
            </a:r>
          </a:p>
        </p:txBody>
      </p:sp>
      <p:sp>
        <p:nvSpPr>
          <p:cNvPr id="11" name="Rectangle: Rounded Corners 35">
            <a:extLst>
              <a:ext uri="{FF2B5EF4-FFF2-40B4-BE49-F238E27FC236}">
                <a16:creationId xmlns:a16="http://schemas.microsoft.com/office/drawing/2014/main" id="{17C89248-A2DC-C4A7-7B12-8DA970033B9C}"/>
              </a:ext>
            </a:extLst>
          </p:cNvPr>
          <p:cNvSpPr/>
          <p:nvPr/>
        </p:nvSpPr>
        <p:spPr>
          <a:xfrm>
            <a:off x="5533284" y="2705043"/>
            <a:ext cx="1618200" cy="568048"/>
          </a:xfrm>
          <a:prstGeom prst="roundRect">
            <a:avLst/>
          </a:prstGeom>
          <a:solidFill>
            <a:srgbClr val="34AE4A"/>
          </a:solidFill>
          <a:ln w="9525">
            <a:solidFill>
              <a:srgbClr val="34AE4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67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Sales and field support</a:t>
            </a:r>
          </a:p>
        </p:txBody>
      </p:sp>
      <p:pic>
        <p:nvPicPr>
          <p:cNvPr id="105" name="Graphic 104" descr="Sort outline">
            <a:extLst>
              <a:ext uri="{FF2B5EF4-FFF2-40B4-BE49-F238E27FC236}">
                <a16:creationId xmlns:a16="http://schemas.microsoft.com/office/drawing/2014/main" id="{56318EC2-F95C-B7B2-FD19-12D383296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986988" y="4464902"/>
            <a:ext cx="609600" cy="609600"/>
          </a:xfrm>
          <a:prstGeom prst="rect">
            <a:avLst/>
          </a:prstGeom>
        </p:spPr>
      </p:pic>
      <p:sp>
        <p:nvSpPr>
          <p:cNvPr id="10" name="Rectangle: Rounded Corners 11">
            <a:extLst>
              <a:ext uri="{FF2B5EF4-FFF2-40B4-BE49-F238E27FC236}">
                <a16:creationId xmlns:a16="http://schemas.microsoft.com/office/drawing/2014/main" id="{805D8EA1-B7AA-0B23-81DD-F5361960616C}"/>
              </a:ext>
            </a:extLst>
          </p:cNvPr>
          <p:cNvSpPr/>
          <p:nvPr/>
        </p:nvSpPr>
        <p:spPr>
          <a:xfrm>
            <a:off x="3788340" y="2681316"/>
            <a:ext cx="1622321" cy="592551"/>
          </a:xfrm>
          <a:prstGeom prst="roundRect">
            <a:avLst/>
          </a:prstGeom>
          <a:solidFill>
            <a:srgbClr val="34AE4A"/>
          </a:solidFill>
          <a:ln w="9525">
            <a:solidFill>
              <a:srgbClr val="34AE4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67">
                <a:solidFill>
                  <a:srgbClr val="FFFFFF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Internal/Partner Hubs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06459-99A2-C07B-F21F-D64A5D01A502}"/>
              </a:ext>
            </a:extLst>
          </p:cNvPr>
          <p:cNvSpPr txBox="1"/>
          <p:nvPr/>
        </p:nvSpPr>
        <p:spPr>
          <a:xfrm>
            <a:off x="1781114" y="4246065"/>
            <a:ext cx="2242406" cy="355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6" indent="-114306" defTabSz="60963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Integrated specialty provider workflow</a:t>
            </a:r>
          </a:p>
          <a:p>
            <a:pPr marL="114306" indent="-114306" defTabSz="60963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114306" indent="-114306" defTabSz="60963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Secure messaging</a:t>
            </a:r>
          </a:p>
          <a:p>
            <a:pPr marL="114306" indent="-114306" defTabSz="60963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114306" indent="-114306" defTabSz="60963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Digital onboarding (Medical or pharmacy)</a:t>
            </a:r>
          </a:p>
          <a:p>
            <a:pPr marL="114306" indent="-114306" defTabSz="60963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  <a:p>
            <a:pPr marL="114306" indent="-114306" defTabSz="60963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</a:rPr>
              <a:t>Provider product marketing</a:t>
            </a:r>
          </a:p>
          <a:p>
            <a:pPr defTabSz="60963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endParaRPr lang="en-US" sz="933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972E5AB-F158-6945-8578-971797EA18F3}"/>
              </a:ext>
            </a:extLst>
          </p:cNvPr>
          <p:cNvSpPr/>
          <p:nvPr/>
        </p:nvSpPr>
        <p:spPr>
          <a:xfrm>
            <a:off x="9897782" y="4875993"/>
            <a:ext cx="998163" cy="384804"/>
          </a:xfrm>
          <a:prstGeom prst="roundRect">
            <a:avLst/>
          </a:prstGeom>
          <a:solidFill>
            <a:srgbClr val="192A3E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Samples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46DA03-4CE3-A9FD-0024-EDF952D6522A}"/>
              </a:ext>
            </a:extLst>
          </p:cNvPr>
          <p:cNvSpPr/>
          <p:nvPr/>
        </p:nvSpPr>
        <p:spPr>
          <a:xfrm>
            <a:off x="8746565" y="5298571"/>
            <a:ext cx="2181919" cy="384804"/>
          </a:xfrm>
          <a:prstGeom prst="roundRect">
            <a:avLst/>
          </a:prstGeom>
          <a:solidFill>
            <a:srgbClr val="192A3E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PAP/Bridge/Free trial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96FD12D-9C1E-4DC8-5CEF-1BC398FF9FCC}"/>
              </a:ext>
            </a:extLst>
          </p:cNvPr>
          <p:cNvSpPr/>
          <p:nvPr/>
        </p:nvSpPr>
        <p:spPr>
          <a:xfrm>
            <a:off x="8738686" y="5750908"/>
            <a:ext cx="2181918" cy="413042"/>
          </a:xfrm>
          <a:prstGeom prst="roundRect">
            <a:avLst/>
          </a:prstGeom>
          <a:solidFill>
            <a:srgbClr val="192A3E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3PL Distribution</a:t>
            </a:r>
          </a:p>
        </p:txBody>
      </p:sp>
      <p:sp>
        <p:nvSpPr>
          <p:cNvPr id="19" name="Rectangle: Rounded Corners 30">
            <a:extLst>
              <a:ext uri="{FF2B5EF4-FFF2-40B4-BE49-F238E27FC236}">
                <a16:creationId xmlns:a16="http://schemas.microsoft.com/office/drawing/2014/main" id="{233BACDA-532B-5F19-7551-17E147B44E08}"/>
              </a:ext>
            </a:extLst>
          </p:cNvPr>
          <p:cNvSpPr/>
          <p:nvPr/>
        </p:nvSpPr>
        <p:spPr>
          <a:xfrm>
            <a:off x="8746566" y="4875991"/>
            <a:ext cx="1047013" cy="384806"/>
          </a:xfrm>
          <a:prstGeom prst="roundRect">
            <a:avLst/>
          </a:prstGeom>
          <a:solidFill>
            <a:srgbClr val="192A3E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Cash Rx</a:t>
            </a:r>
          </a:p>
        </p:txBody>
      </p:sp>
      <p:sp>
        <p:nvSpPr>
          <p:cNvPr id="102" name="Rectangle: Rounded Corners 33">
            <a:extLst>
              <a:ext uri="{FF2B5EF4-FFF2-40B4-BE49-F238E27FC236}">
                <a16:creationId xmlns:a16="http://schemas.microsoft.com/office/drawing/2014/main" id="{5DF942D7-02BF-1A95-0AEC-9596C0B9C3AA}"/>
              </a:ext>
            </a:extLst>
          </p:cNvPr>
          <p:cNvSpPr/>
          <p:nvPr/>
        </p:nvSpPr>
        <p:spPr>
          <a:xfrm>
            <a:off x="4930766" y="3834694"/>
            <a:ext cx="2952019" cy="2626368"/>
          </a:xfrm>
          <a:prstGeom prst="roundRect">
            <a:avLst>
              <a:gd name="adj" fmla="val 6229"/>
            </a:avLst>
          </a:prstGeom>
          <a:solidFill>
            <a:srgbClr val="263E8D">
              <a:alpha val="4509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: Rounded Corners 43">
            <a:extLst>
              <a:ext uri="{FF2B5EF4-FFF2-40B4-BE49-F238E27FC236}">
                <a16:creationId xmlns:a16="http://schemas.microsoft.com/office/drawing/2014/main" id="{A816DB64-8022-30A2-BF78-F46DB5A500D8}"/>
              </a:ext>
            </a:extLst>
          </p:cNvPr>
          <p:cNvSpPr/>
          <p:nvPr/>
        </p:nvSpPr>
        <p:spPr>
          <a:xfrm>
            <a:off x="5374931" y="4382754"/>
            <a:ext cx="2154357" cy="386921"/>
          </a:xfrm>
          <a:prstGeom prst="roundRect">
            <a:avLst/>
          </a:prstGeom>
          <a:solidFill>
            <a:srgbClr val="263E8D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 dirty="0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Hub-Lite Programs</a:t>
            </a:r>
          </a:p>
        </p:txBody>
      </p:sp>
      <p:sp>
        <p:nvSpPr>
          <p:cNvPr id="39" name="Rectangle: Rounded Corners 45">
            <a:extLst>
              <a:ext uri="{FF2B5EF4-FFF2-40B4-BE49-F238E27FC236}">
                <a16:creationId xmlns:a16="http://schemas.microsoft.com/office/drawing/2014/main" id="{0D5E7D58-0001-EBA1-B04B-AE1E3D59486A}"/>
              </a:ext>
            </a:extLst>
          </p:cNvPr>
          <p:cNvSpPr/>
          <p:nvPr/>
        </p:nvSpPr>
        <p:spPr>
          <a:xfrm>
            <a:off x="5398866" y="4826973"/>
            <a:ext cx="2138533" cy="480163"/>
          </a:xfrm>
          <a:prstGeom prst="roundRect">
            <a:avLst/>
          </a:prstGeom>
          <a:solidFill>
            <a:srgbClr val="263E8D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End-to-end Patient Assistance</a:t>
            </a:r>
          </a:p>
        </p:txBody>
      </p:sp>
      <p:sp>
        <p:nvSpPr>
          <p:cNvPr id="40" name="Rectangle: Rounded Corners 47">
            <a:extLst>
              <a:ext uri="{FF2B5EF4-FFF2-40B4-BE49-F238E27FC236}">
                <a16:creationId xmlns:a16="http://schemas.microsoft.com/office/drawing/2014/main" id="{A6CE7D44-ADD7-062C-FBB5-6E38F9F49FA9}"/>
              </a:ext>
            </a:extLst>
          </p:cNvPr>
          <p:cNvSpPr/>
          <p:nvPr/>
        </p:nvSpPr>
        <p:spPr>
          <a:xfrm>
            <a:off x="5407709" y="5369353"/>
            <a:ext cx="2120849" cy="391029"/>
          </a:xfrm>
          <a:prstGeom prst="roundRect">
            <a:avLst/>
          </a:prstGeom>
          <a:solidFill>
            <a:srgbClr val="263E8D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Patient status tracker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C445E6-ED9F-8665-8B17-244AB4DF4520}"/>
              </a:ext>
            </a:extLst>
          </p:cNvPr>
          <p:cNvSpPr txBox="1"/>
          <p:nvPr/>
        </p:nvSpPr>
        <p:spPr>
          <a:xfrm>
            <a:off x="4949340" y="3900228"/>
            <a:ext cx="289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CB122"/>
              </a:buClr>
              <a:defRPr/>
            </a:pPr>
            <a:r>
              <a:rPr lang="en-US" sz="1400" b="1" dirty="0">
                <a:solidFill>
                  <a:prstClr val="whit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Patient orchestration and analytics</a:t>
            </a:r>
          </a:p>
        </p:txBody>
      </p:sp>
      <p:sp>
        <p:nvSpPr>
          <p:cNvPr id="42" name="Rectangle: Rounded Corners 61">
            <a:extLst>
              <a:ext uri="{FF2B5EF4-FFF2-40B4-BE49-F238E27FC236}">
                <a16:creationId xmlns:a16="http://schemas.microsoft.com/office/drawing/2014/main" id="{93AEC243-BADF-E4DB-F829-8D5D974EC1E5}"/>
              </a:ext>
            </a:extLst>
          </p:cNvPr>
          <p:cNvSpPr/>
          <p:nvPr/>
        </p:nvSpPr>
        <p:spPr>
          <a:xfrm>
            <a:off x="5407709" y="5874834"/>
            <a:ext cx="2120849" cy="480165"/>
          </a:xfrm>
          <a:prstGeom prst="roundRect">
            <a:avLst/>
          </a:prstGeom>
          <a:solidFill>
            <a:srgbClr val="263E8D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Analytics embedded in HCP workflow</a:t>
            </a:r>
          </a:p>
        </p:txBody>
      </p:sp>
      <p:sp>
        <p:nvSpPr>
          <p:cNvPr id="43" name="Rectangle: Rounded Corners 62">
            <a:extLst>
              <a:ext uri="{FF2B5EF4-FFF2-40B4-BE49-F238E27FC236}">
                <a16:creationId xmlns:a16="http://schemas.microsoft.com/office/drawing/2014/main" id="{AC7F3311-825F-3C0B-AFB6-55081F2CB073}"/>
              </a:ext>
            </a:extLst>
          </p:cNvPr>
          <p:cNvSpPr/>
          <p:nvPr/>
        </p:nvSpPr>
        <p:spPr>
          <a:xfrm>
            <a:off x="8746566" y="4428354"/>
            <a:ext cx="2149379" cy="384804"/>
          </a:xfrm>
          <a:prstGeom prst="roundRect">
            <a:avLst/>
          </a:prstGeom>
          <a:solidFill>
            <a:srgbClr val="192A3E"/>
          </a:solidFill>
          <a:ln w="952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63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33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Specialty Pharmacy (50 states</a:t>
            </a:r>
            <a:r>
              <a:rPr lang="en-US" sz="733">
                <a:solidFill>
                  <a:prstClr val="white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15DFF57-3018-E1A7-B6B9-22CE60AAF285}"/>
              </a:ext>
            </a:extLst>
          </p:cNvPr>
          <p:cNvSpPr txBox="1"/>
          <p:nvPr/>
        </p:nvSpPr>
        <p:spPr>
          <a:xfrm>
            <a:off x="5118561" y="2238883"/>
            <a:ext cx="4151511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Partner Workflow Integration</a:t>
            </a:r>
            <a:endParaRPr lang="en-ID" sz="1333" b="1">
              <a:latin typeface="Roboto" panose="02000000000000000000" pitchFamily="2" charset="0"/>
              <a:ea typeface="Roboto" panose="020000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9EEB76D-A766-1E94-4746-01D397EB6957}"/>
              </a:ext>
            </a:extLst>
          </p:cNvPr>
          <p:cNvSpPr txBox="1"/>
          <p:nvPr/>
        </p:nvSpPr>
        <p:spPr>
          <a:xfrm>
            <a:off x="1861668" y="3835885"/>
            <a:ext cx="217834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HCP in workflow &amp; orders</a:t>
            </a:r>
            <a:endParaRPr lang="en-ID" sz="1333" b="1">
              <a:latin typeface="Roboto" panose="02000000000000000000" pitchFamily="2" charset="0"/>
              <a:ea typeface="Roboto" panose="020000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6C4C071-2F74-FC08-AD19-6DE024200550}"/>
              </a:ext>
            </a:extLst>
          </p:cNvPr>
          <p:cNvSpPr txBox="1"/>
          <p:nvPr/>
        </p:nvSpPr>
        <p:spPr>
          <a:xfrm>
            <a:off x="8700546" y="3705645"/>
            <a:ext cx="2559509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>
                <a:latin typeface="Roboto" panose="02000000000000000000" pitchFamily="2" charset="0"/>
                <a:ea typeface="Roboto" panose="02000000000000000000" pitchFamily="2" charset="0"/>
                <a:cs typeface="Poppins SemiBold" panose="00000700000000000000" pitchFamily="2" charset="0"/>
              </a:rPr>
              <a:t>Customized fulfillment path to maximize conversion rates &amp; adherence</a:t>
            </a:r>
            <a:endParaRPr lang="en-ID" sz="1333" b="1">
              <a:latin typeface="Roboto" panose="02000000000000000000" pitchFamily="2" charset="0"/>
              <a:ea typeface="Roboto" panose="020000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9BCBD1-8A5F-8CBC-EED1-FC13DFB5599D}"/>
              </a:ext>
            </a:extLst>
          </p:cNvPr>
          <p:cNvSpPr txBox="1"/>
          <p:nvPr/>
        </p:nvSpPr>
        <p:spPr>
          <a:xfrm>
            <a:off x="5272468" y="3504647"/>
            <a:ext cx="2146274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630" eaLnBrk="1" fontAlgn="auto" hangingPunct="1">
              <a:spcBef>
                <a:spcPts val="0"/>
              </a:spcBef>
              <a:spcAft>
                <a:spcPts val="0"/>
              </a:spcAft>
              <a:buClr>
                <a:srgbClr val="FCB122"/>
              </a:buClr>
              <a:defRPr/>
            </a:pPr>
            <a:r>
              <a:rPr lang="en-US" sz="1067" b="1" spc="200">
                <a:solidFill>
                  <a:srgbClr val="192A3E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EXCHANGE</a:t>
            </a:r>
          </a:p>
        </p:txBody>
      </p:sp>
      <p:pic>
        <p:nvPicPr>
          <p:cNvPr id="51" name="Graphic 50" descr="Sort outline">
            <a:extLst>
              <a:ext uri="{FF2B5EF4-FFF2-40B4-BE49-F238E27FC236}">
                <a16:creationId xmlns:a16="http://schemas.microsoft.com/office/drawing/2014/main" id="{CE5598DB-0697-DD48-E9C4-89A78D3A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02747" y="3344756"/>
            <a:ext cx="472979" cy="489938"/>
          </a:xfrm>
          <a:prstGeom prst="rect">
            <a:avLst/>
          </a:prstGeom>
        </p:spPr>
      </p:pic>
      <p:pic>
        <p:nvPicPr>
          <p:cNvPr id="103" name="Graphic 102" descr="Sort outline">
            <a:extLst>
              <a:ext uri="{FF2B5EF4-FFF2-40B4-BE49-F238E27FC236}">
                <a16:creationId xmlns:a16="http://schemas.microsoft.com/office/drawing/2014/main" id="{CAE2F9F6-4BCB-0756-0CBE-90B0B107B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3990666" y="4520483"/>
            <a:ext cx="609600" cy="609600"/>
          </a:xfrm>
          <a:prstGeom prst="rect">
            <a:avLst/>
          </a:prstGeom>
        </p:spPr>
      </p:pic>
      <p:pic>
        <p:nvPicPr>
          <p:cNvPr id="114" name="Graphic 113" descr="Sort outline">
            <a:extLst>
              <a:ext uri="{FF2B5EF4-FFF2-40B4-BE49-F238E27FC236}">
                <a16:creationId xmlns:a16="http://schemas.microsoft.com/office/drawing/2014/main" id="{2846CE4F-D0AE-4C46-49FF-4CE71E2C3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4837" y="3326761"/>
            <a:ext cx="498973" cy="516863"/>
          </a:xfrm>
          <a:prstGeom prst="rect">
            <a:avLst/>
          </a:prstGeom>
        </p:spPr>
      </p:pic>
      <p:sp>
        <p:nvSpPr>
          <p:cNvPr id="21" name="Form">
            <a:extLst>
              <a:ext uri="{FF2B5EF4-FFF2-40B4-BE49-F238E27FC236}">
                <a16:creationId xmlns:a16="http://schemas.microsoft.com/office/drawing/2014/main" id="{12191C7A-664E-6353-04E0-054641FAA304}"/>
              </a:ext>
            </a:extLst>
          </p:cNvPr>
          <p:cNvSpPr/>
          <p:nvPr/>
        </p:nvSpPr>
        <p:spPr>
          <a:xfrm>
            <a:off x="2224978" y="396939"/>
            <a:ext cx="5877663" cy="17525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  <a:cubicBezTo>
                  <a:pt x="0" y="0"/>
                  <a:pt x="0" y="21600"/>
                  <a:pt x="0" y="21600"/>
                </a:cubicBezTo>
                <a:close/>
              </a:path>
            </a:pathLst>
          </a:custGeom>
          <a:solidFill>
            <a:srgbClr val="263E8D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>
              <a:spcBef>
                <a:spcPts val="1000"/>
              </a:spcBef>
              <a:defRPr>
                <a:latin typeface="IBM Plex Sans Regular"/>
                <a:ea typeface="IBM Plex Sans Regular"/>
                <a:cs typeface="IBM Plex Sans Regular"/>
                <a:sym typeface="IBM Plex Sans Regular"/>
              </a:defRPr>
            </a:pPr>
            <a:endParaRPr sz="900"/>
          </a:p>
        </p:txBody>
      </p:sp>
      <p:sp>
        <p:nvSpPr>
          <p:cNvPr id="22" name="Welcome to our Agency…">
            <a:extLst>
              <a:ext uri="{FF2B5EF4-FFF2-40B4-BE49-F238E27FC236}">
                <a16:creationId xmlns:a16="http://schemas.microsoft.com/office/drawing/2014/main" id="{B7AE677C-7DF9-9CD7-BDF0-5B070614A84F}"/>
              </a:ext>
            </a:extLst>
          </p:cNvPr>
          <p:cNvSpPr txBox="1"/>
          <p:nvPr/>
        </p:nvSpPr>
        <p:spPr>
          <a:xfrm>
            <a:off x="2450829" y="497252"/>
            <a:ext cx="4631176" cy="851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defTabSz="412771">
              <a:lnSpc>
                <a:spcPts val="3350"/>
              </a:lnSpc>
              <a:defRPr sz="5500" spc="-55">
                <a:latin typeface="+mn-lt"/>
                <a:ea typeface="+mn-ea"/>
                <a:cs typeface="+mn-cs"/>
                <a:sym typeface="IBM Plex Sans Bold"/>
              </a:defRPr>
            </a:pPr>
            <a:r>
              <a:rPr lang="en-US" sz="275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Fastest Path From</a:t>
            </a:r>
          </a:p>
          <a:p>
            <a:pPr defTabSz="412771">
              <a:lnSpc>
                <a:spcPts val="3350"/>
              </a:lnSpc>
              <a:defRPr sz="5500" spc="-55">
                <a:latin typeface="+mn-lt"/>
                <a:ea typeface="+mn-ea"/>
                <a:cs typeface="+mn-cs"/>
                <a:sym typeface="IBM Plex Sans Bold"/>
              </a:defRPr>
            </a:pPr>
            <a:r>
              <a:rPr lang="en-US" sz="2750">
                <a:solidFill>
                  <a:srgbClr val="34AE4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Order to Therapy</a:t>
            </a:r>
          </a:p>
        </p:txBody>
      </p:sp>
      <p:sp>
        <p:nvSpPr>
          <p:cNvPr id="24" name="Focus on building the best possible business. If you are great, people will notice and opportunities will appear.…">
            <a:extLst>
              <a:ext uri="{FF2B5EF4-FFF2-40B4-BE49-F238E27FC236}">
                <a16:creationId xmlns:a16="http://schemas.microsoft.com/office/drawing/2014/main" id="{A60ECF3B-EF7D-96BF-0F1C-0B863DC218C6}"/>
              </a:ext>
            </a:extLst>
          </p:cNvPr>
          <p:cNvSpPr txBox="1"/>
          <p:nvPr/>
        </p:nvSpPr>
        <p:spPr>
          <a:xfrm>
            <a:off x="2453193" y="1430121"/>
            <a:ext cx="5552585" cy="569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IBM Plex Sans Bold"/>
              </a:rPr>
              <a:t>Driving outcomes for 90% of top 20 pharma and 120+ emerging Pharma companies</a:t>
            </a:r>
            <a:endParaRPr sz="14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sym typeface="IBM Plex Sans Bold"/>
            </a:endParaRPr>
          </a:p>
          <a:p>
            <a:endParaRPr sz="90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BF965-84BF-4BA6-2072-77A2D6B11EA7}"/>
              </a:ext>
            </a:extLst>
          </p:cNvPr>
          <p:cNvSpPr txBox="1"/>
          <p:nvPr/>
        </p:nvSpPr>
        <p:spPr>
          <a:xfrm>
            <a:off x="9682096" y="873991"/>
            <a:ext cx="5277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46">
              <a:defRPr/>
            </a:pPr>
            <a:r>
              <a:rPr lang="en-US" sz="5000">
                <a:solidFill>
                  <a:srgbClr val="263A80"/>
                </a:solidFill>
                <a:latin typeface="Aptos" panose="02110004020202020204"/>
              </a:rPr>
              <a:t>+</a:t>
            </a:r>
          </a:p>
        </p:txBody>
      </p:sp>
      <p:pic>
        <p:nvPicPr>
          <p:cNvPr id="5" name="Picture 4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29E158D7-4153-90FD-B8B7-C6E527F925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79" y="459913"/>
            <a:ext cx="2220851" cy="462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1DB781-E77F-17A7-7386-4A309EE0EE21}"/>
              </a:ext>
            </a:extLst>
          </p:cNvPr>
          <p:cNvSpPr txBox="1"/>
          <p:nvPr/>
        </p:nvSpPr>
        <p:spPr>
          <a:xfrm>
            <a:off x="3562440" y="6527638"/>
            <a:ext cx="8428329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>
                <a:solidFill>
                  <a:srgbClr val="1927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Confidential and proprietary. </a:t>
            </a:r>
            <a:r>
              <a:rPr lang="en-US" sz="1067">
                <a:solidFill>
                  <a:srgbClr val="1927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©</a:t>
            </a:r>
            <a:r>
              <a:rPr lang="en-US" sz="1000">
                <a:solidFill>
                  <a:srgbClr val="1927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2025 Knipper Health and </a:t>
            </a:r>
            <a:r>
              <a:rPr lang="en-US" sz="1000" err="1">
                <a:solidFill>
                  <a:srgbClr val="1927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eBlu</a:t>
            </a:r>
            <a:r>
              <a:rPr lang="en-US" sz="1000">
                <a:solidFill>
                  <a:srgbClr val="19275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Solutions - All rights reserved. </a:t>
            </a:r>
            <a:r>
              <a:rPr lang="en-US" sz="1067">
                <a:solidFill>
                  <a:srgbClr val="19275F"/>
                </a:solidFill>
              </a:rPr>
              <a:t>I </a:t>
            </a:r>
            <a:fld id="{158D44B3-ED9B-488A-8EA1-FF8881956418}" type="slidenum">
              <a:rPr lang="en-US" sz="1067">
                <a:solidFill>
                  <a:srgbClr val="19275F"/>
                </a:solidFill>
              </a:rPr>
              <a:t>2</a:t>
            </a:fld>
            <a:endParaRPr lang="en-US" sz="1000">
              <a:solidFill>
                <a:srgbClr val="263E8D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Picture 5" descr="A blue and green logo&#10;&#10;AI-generated content may be incorrect.">
            <a:extLst>
              <a:ext uri="{FF2B5EF4-FFF2-40B4-BE49-F238E27FC236}">
                <a16:creationId xmlns:a16="http://schemas.microsoft.com/office/drawing/2014/main" id="{7DDAC045-01B7-376F-01F6-88E91F951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863" y="960650"/>
            <a:ext cx="1185552" cy="6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8002E9-D88E-2BB7-9BD6-B4FBB83BF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135" y="591751"/>
            <a:ext cx="10430476" cy="838200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Montserrat" pitchFamily="2" charset="0"/>
              </a:rPr>
              <a:t>Retrieval Augmented Generation (in Plain English)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4E5A3-3746-4F41-DF65-5035F43B219C}"/>
              </a:ext>
            </a:extLst>
          </p:cNvPr>
          <p:cNvSpPr txBox="1"/>
          <p:nvPr/>
        </p:nvSpPr>
        <p:spPr>
          <a:xfrm>
            <a:off x="1705662" y="1578464"/>
            <a:ext cx="2220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63E8D"/>
                </a:solidFill>
                <a:latin typeface="Montserrat" pitchFamily="2" charset="0"/>
                <a:ea typeface="Roboto" panose="02000000000000000000" pitchFamily="2" charset="0"/>
                <a:cs typeface="Roboto" panose="02000000000000000000" pitchFamily="2" charset="0"/>
              </a:rPr>
              <a:t>One Sentence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8B359-728D-9877-FDA7-3B7E5469C5FD}"/>
              </a:ext>
            </a:extLst>
          </p:cNvPr>
          <p:cNvSpPr txBox="1"/>
          <p:nvPr/>
        </p:nvSpPr>
        <p:spPr>
          <a:xfrm>
            <a:off x="7724055" y="1578464"/>
            <a:ext cx="2326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63E8D"/>
                </a:solidFill>
                <a:latin typeface="Montserrat" pitchFamily="2" charset="0"/>
                <a:ea typeface="Roboto" panose="02000000000000000000" pitchFamily="2" charset="0"/>
                <a:cs typeface="Roboto" panose="02000000000000000000" pitchFamily="2" charset="0"/>
              </a:rPr>
              <a:t>Like a librarian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73F34-5667-A1A3-CFB0-8F130D6DE90A}"/>
              </a:ext>
            </a:extLst>
          </p:cNvPr>
          <p:cNvSpPr txBox="1"/>
          <p:nvPr/>
        </p:nvSpPr>
        <p:spPr>
          <a:xfrm>
            <a:off x="674564" y="2101437"/>
            <a:ext cx="4946362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RAG is a model that reads your documents first, then answers.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148F9-8E32-0BBF-C651-A1A79F29F18D}"/>
              </a:ext>
            </a:extLst>
          </p:cNvPr>
          <p:cNvSpPr txBox="1"/>
          <p:nvPr/>
        </p:nvSpPr>
        <p:spPr>
          <a:xfrm>
            <a:off x="6571076" y="2101437"/>
            <a:ext cx="486845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  <a:ea typeface="Roboto"/>
                <a:cs typeface="Roboto"/>
              </a:rPr>
              <a:t>You ask a question.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  <a:ea typeface="Roboto"/>
                <a:cs typeface="Roboto"/>
              </a:rPr>
              <a:t>Librarian finds the best content from the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Roboto"/>
                <a:ea typeface="Roboto"/>
                <a:cs typeface="Roboto"/>
              </a:rPr>
              <a:t>Librarian reads, summarizes, and delivers an answer.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629E2AA-D150-E9D1-6BB3-E88964D1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135" y="3660349"/>
            <a:ext cx="5535748" cy="286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" descr="A blue and green logo&#10;&#10;Description automatically generated">
            <a:extLst>
              <a:ext uri="{FF2B5EF4-FFF2-40B4-BE49-F238E27FC236}">
                <a16:creationId xmlns:a16="http://schemas.microsoft.com/office/drawing/2014/main" id="{A697E8F9-2A2E-AF5F-AE69-BC62002C1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0" y="5903913"/>
            <a:ext cx="7604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61B63799-6E24-22E2-EC05-1722E13E65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76" y="5876215"/>
            <a:ext cx="2215245" cy="4617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311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243FCB-58AB-6278-AA57-DD81E63E2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45851" y="689204"/>
            <a:ext cx="6502400" cy="838200"/>
          </a:xfrm>
        </p:spPr>
        <p:txBody>
          <a:bodyPr/>
          <a:lstStyle/>
          <a:p>
            <a:r>
              <a:rPr lang="en-US" dirty="0" err="1"/>
              <a:t>AutoRAG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53EA2-36DC-96CF-4457-B1F99AC6CA9E}"/>
              </a:ext>
            </a:extLst>
          </p:cNvPr>
          <p:cNvSpPr txBox="1"/>
          <p:nvPr/>
        </p:nvSpPr>
        <p:spPr>
          <a:xfrm>
            <a:off x="1326823" y="1529191"/>
            <a:ext cx="7112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Automatically sets up and manages a Retrieval-Augmented Generation pipeline for you, eliminating most manual configuration and maintenance.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E3B0E-E95A-0ADE-E767-705E02E99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921" y="2606863"/>
            <a:ext cx="4288409" cy="846961"/>
          </a:xfrm>
          <a:prstGeom prst="rect">
            <a:avLst/>
          </a:prstGeom>
        </p:spPr>
      </p:pic>
      <p:pic>
        <p:nvPicPr>
          <p:cNvPr id="1028" name="Picture 4" descr="Copilot Emblem">
            <a:extLst>
              <a:ext uri="{FF2B5EF4-FFF2-40B4-BE49-F238E27FC236}">
                <a16:creationId xmlns:a16="http://schemas.microsoft.com/office/drawing/2014/main" id="{931A4EF8-1FB9-80AC-D5C5-C6DFFD426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86" y="3674098"/>
            <a:ext cx="3350541" cy="188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drockのナレッジベースをRedshift Serverlessに接続して自然言語でクエリしてみた">
            <a:extLst>
              <a:ext uri="{FF2B5EF4-FFF2-40B4-BE49-F238E27FC236}">
                <a16:creationId xmlns:a16="http://schemas.microsoft.com/office/drawing/2014/main" id="{30E73A4A-26C1-F701-9CF6-348F32189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37" y="3861157"/>
            <a:ext cx="2868604" cy="150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A blue and green logo&#10;&#10;Description automatically generated">
            <a:extLst>
              <a:ext uri="{FF2B5EF4-FFF2-40B4-BE49-F238E27FC236}">
                <a16:creationId xmlns:a16="http://schemas.microsoft.com/office/drawing/2014/main" id="{295B7A08-E69F-645A-3DA2-B8C20ABDF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0" y="5903913"/>
            <a:ext cx="7604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3EE5499C-2FFC-2EBC-CDDB-1D10B52803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76" y="5876215"/>
            <a:ext cx="2215245" cy="46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1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BBB29-EA0B-1EF9-6E29-ABE1C37A3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F578D6-6DF2-3B12-D137-477238B24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610" y="333964"/>
            <a:ext cx="11410779" cy="127273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Montserrat" pitchFamily="2" charset="0"/>
              </a:rPr>
              <a:t>Why build your own (vs. </a:t>
            </a:r>
            <a:r>
              <a:rPr lang="en-US" sz="4000" dirty="0" err="1">
                <a:latin typeface="Montserrat" pitchFamily="2" charset="0"/>
              </a:rPr>
              <a:t>AutoRAG</a:t>
            </a:r>
            <a:r>
              <a:rPr lang="en-US" sz="4000" dirty="0">
                <a:latin typeface="Montserrat" pitchFamily="2" charset="0"/>
              </a:rPr>
              <a:t>)?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994E9-6576-89B0-6B58-D664F59353EA}"/>
              </a:ext>
            </a:extLst>
          </p:cNvPr>
          <p:cNvSpPr/>
          <p:nvPr/>
        </p:nvSpPr>
        <p:spPr>
          <a:xfrm>
            <a:off x="455334" y="1776162"/>
            <a:ext cx="11302046" cy="3226143"/>
          </a:xfrm>
          <a:prstGeom prst="rect">
            <a:avLst/>
          </a:prstGeom>
          <a:solidFill>
            <a:srgbClr val="ED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85800">
              <a:defRPr/>
            </a:pPr>
            <a:endParaRPr lang="en-US" sz="2000" b="1" dirty="0">
              <a:solidFill>
                <a:srgbClr val="34AE4A"/>
              </a:solidFill>
              <a:latin typeface="Montserrat"/>
            </a:endParaRPr>
          </a:p>
          <a:p>
            <a:pPr algn="ctr" defTabSz="685800">
              <a:defRPr/>
            </a:pPr>
            <a:r>
              <a:rPr lang="en-US" sz="2000" b="1" dirty="0">
                <a:solidFill>
                  <a:srgbClr val="34AE4A"/>
                </a:solidFill>
                <a:latin typeface="Montserrat"/>
              </a:rPr>
              <a:t>Build or Configure?</a:t>
            </a:r>
          </a:p>
          <a:p>
            <a:pPr algn="ctr" defTabSz="685800">
              <a:defRPr/>
            </a:pPr>
            <a:endParaRPr lang="en-US" sz="2000" b="1" dirty="0">
              <a:solidFill>
                <a:srgbClr val="34AE4A"/>
              </a:solidFill>
              <a:latin typeface="Montserrat"/>
            </a:endParaRPr>
          </a:p>
          <a:p>
            <a:pPr lvl="1" defTabSz="685800">
              <a:defRPr/>
            </a:pP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</a:t>
            </a:r>
          </a:p>
          <a:p>
            <a:pPr marL="1200150" lvl="2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 control all aspects of the code, prompts, security, and cost.</a:t>
            </a:r>
          </a:p>
          <a:p>
            <a:pPr lvl="1" defTabSz="685800">
              <a:defRPr/>
            </a:pP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Observability</a:t>
            </a:r>
          </a:p>
          <a:p>
            <a:pPr marL="1200150" lvl="2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 can view all logs, enable feedback loops, and better evaluate.</a:t>
            </a:r>
          </a:p>
          <a:p>
            <a:pPr lvl="1" defTabSz="685800">
              <a:defRPr/>
            </a:pP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Portability</a:t>
            </a:r>
          </a:p>
          <a:p>
            <a:pPr marL="1200150" lvl="2" indent="-285750" defTabSz="68580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 can deploy it wherever and however you want with whatever data you have.</a:t>
            </a: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89A89E-8743-1F51-B6F3-5A6D415A3D05}"/>
              </a:ext>
            </a:extLst>
          </p:cNvPr>
          <p:cNvSpPr/>
          <p:nvPr/>
        </p:nvSpPr>
        <p:spPr>
          <a:xfrm>
            <a:off x="277906" y="1662303"/>
            <a:ext cx="354856" cy="354857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 defTabSz="685800">
              <a:defRPr/>
            </a:pPr>
            <a:endParaRPr lang="en-US" sz="1200">
              <a:solidFill>
                <a:srgbClr val="C32BFF"/>
              </a:solidFill>
              <a:latin typeface="Montserrat" pitchFamily="2" charset="77"/>
              <a:ea typeface="Roboto" panose="02000000000000000000" pitchFamily="2" charset="0"/>
              <a:cs typeface="Calibri Light" panose="020F0302020204030204" pitchFamily="34" charset="0"/>
            </a:endParaRPr>
          </a:p>
        </p:txBody>
      </p:sp>
      <p:pic>
        <p:nvPicPr>
          <p:cNvPr id="3" name="Picture 1" descr="A blue and green logo&#10;&#10;Description automatically generated">
            <a:extLst>
              <a:ext uri="{FF2B5EF4-FFF2-40B4-BE49-F238E27FC236}">
                <a16:creationId xmlns:a16="http://schemas.microsoft.com/office/drawing/2014/main" id="{39637377-0D68-96EF-545C-B0B36DA57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0" y="5903913"/>
            <a:ext cx="7604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6E9BAF48-735A-A5FE-EEE2-9CA1002E53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76" y="5876215"/>
            <a:ext cx="2215245" cy="4617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4473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72345-DC8A-86D5-4AB4-6E4DF5C3D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25DA69-4CD4-2EA0-B7AD-750753AB9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610" y="333964"/>
            <a:ext cx="11410779" cy="1272731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Montserrat" pitchFamily="2" charset="0"/>
              </a:rPr>
              <a:t>When </a:t>
            </a:r>
            <a:r>
              <a:rPr lang="en-US" sz="4000" dirty="0" err="1">
                <a:latin typeface="Montserrat" pitchFamily="2" charset="0"/>
              </a:rPr>
              <a:t>AutoRAG</a:t>
            </a:r>
            <a:r>
              <a:rPr lang="en-US" sz="4000" dirty="0">
                <a:latin typeface="Montserrat" pitchFamily="2" charset="0"/>
              </a:rPr>
              <a:t> Shines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586C9D-EED8-A54B-100A-82B6E3345C71}"/>
              </a:ext>
            </a:extLst>
          </p:cNvPr>
          <p:cNvSpPr/>
          <p:nvPr/>
        </p:nvSpPr>
        <p:spPr>
          <a:xfrm>
            <a:off x="458181" y="1351956"/>
            <a:ext cx="11302046" cy="1942712"/>
          </a:xfrm>
          <a:prstGeom prst="rect">
            <a:avLst/>
          </a:prstGeom>
          <a:solidFill>
            <a:srgbClr val="ED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85800">
              <a:defRPr/>
            </a:pPr>
            <a:endParaRPr lang="en-US" sz="2000" b="1" dirty="0">
              <a:solidFill>
                <a:srgbClr val="34AE4A"/>
              </a:solidFill>
              <a:latin typeface="Montserra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Your data lives in one platform like M365, Salesforce,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Need quick value with minimal setup.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End‑user productivity and ad‑hoc Q&amp;A.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033298-8BCC-F337-A71E-960EF5BD9218}"/>
              </a:ext>
            </a:extLst>
          </p:cNvPr>
          <p:cNvSpPr/>
          <p:nvPr/>
        </p:nvSpPr>
        <p:spPr>
          <a:xfrm>
            <a:off x="310900" y="1251838"/>
            <a:ext cx="354856" cy="354857"/>
          </a:xfrm>
          <a:prstGeom prst="ellipse">
            <a:avLst/>
          </a:prstGeom>
          <a:solidFill>
            <a:schemeClr val="accent1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rIns="68580" rtlCol="0" anchor="ctr"/>
          <a:lstStyle/>
          <a:p>
            <a:pPr algn="ctr" defTabSz="685800">
              <a:defRPr/>
            </a:pPr>
            <a:endParaRPr lang="en-US" sz="1200">
              <a:solidFill>
                <a:srgbClr val="C32BFF"/>
              </a:solidFill>
              <a:latin typeface="Montserrat" pitchFamily="2" charset="77"/>
              <a:ea typeface="Roboto" panose="02000000000000000000" pitchFamily="2" charset="0"/>
              <a:cs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8375E3-BA4D-436C-77E7-37861054C824}"/>
              </a:ext>
            </a:extLst>
          </p:cNvPr>
          <p:cNvSpPr/>
          <p:nvPr/>
        </p:nvSpPr>
        <p:spPr>
          <a:xfrm>
            <a:off x="458181" y="3434496"/>
            <a:ext cx="5332724" cy="2374772"/>
          </a:xfrm>
          <a:prstGeom prst="rect">
            <a:avLst/>
          </a:prstGeom>
          <a:solidFill>
            <a:srgbClr val="ED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85800"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ctr" defTabSz="685800"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ctr" defTabSz="685800"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ctr" defTabSz="685800"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ctr" defTabSz="685800"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ctr" defTabSz="685800">
              <a:defRPr/>
            </a:pPr>
            <a:r>
              <a:rPr lang="en-US" sz="2000" b="1" dirty="0">
                <a:solidFill>
                  <a:srgbClr val="34AE4A"/>
                </a:solidFill>
              </a:rPr>
              <a:t>PRO</a:t>
            </a:r>
          </a:p>
          <a:p>
            <a:pPr algn="ctr" defTabSz="685800"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defTabSz="6858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Faster setup </a:t>
            </a:r>
          </a:p>
          <a:p>
            <a:pPr marL="342900" indent="-342900" defTabSz="6858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Less maintenance</a:t>
            </a:r>
          </a:p>
          <a:p>
            <a:pPr marL="342900" indent="-342900" defTabSz="6858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Easier integration with common data sources</a:t>
            </a:r>
          </a:p>
          <a:p>
            <a:pPr algn="ctr" defTabSz="685800"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ctr" defTabSz="685800"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ctr" defTabSz="685800"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51686-13D6-2838-2B1A-C688E00B1185}"/>
              </a:ext>
            </a:extLst>
          </p:cNvPr>
          <p:cNvSpPr/>
          <p:nvPr/>
        </p:nvSpPr>
        <p:spPr>
          <a:xfrm>
            <a:off x="6189727" y="3434496"/>
            <a:ext cx="5563680" cy="2374772"/>
          </a:xfrm>
          <a:prstGeom prst="rect">
            <a:avLst/>
          </a:prstGeom>
          <a:solidFill>
            <a:srgbClr val="EDF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85800"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ctr" defTabSz="685800"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ctr" defTabSz="685800"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algn="ctr" defTabSz="685800">
              <a:defRPr/>
            </a:pPr>
            <a:r>
              <a:rPr lang="en-US" sz="2000" b="1" dirty="0">
                <a:solidFill>
                  <a:srgbClr val="34AE4A"/>
                </a:solidFill>
              </a:rPr>
              <a:t>CON</a:t>
            </a:r>
          </a:p>
          <a:p>
            <a:pPr algn="ctr" defTabSz="685800"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 defTabSz="6858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Limited customization</a:t>
            </a:r>
          </a:p>
          <a:p>
            <a:pPr marL="342900" indent="-342900" defTabSz="6858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Less transparency</a:t>
            </a:r>
          </a:p>
          <a:p>
            <a:pPr marL="342900" indent="-342900" defTabSz="6858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tx1"/>
                </a:solidFill>
              </a:rPr>
              <a:t>Constraints on models or indexing strategies</a:t>
            </a:r>
          </a:p>
          <a:p>
            <a:pPr algn="ctr" defTabSz="685800">
              <a:defRPr/>
            </a:pP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marL="285750" indent="-285750" defTabSz="685800">
              <a:buFont typeface="Arial" panose="020B0604020202020204" pitchFamily="34" charset="0"/>
              <a:buChar char="•"/>
              <a:defRPr/>
            </a:pPr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6" name="Picture 1" descr="A blue and green logo&#10;&#10;Description automatically generated">
            <a:extLst>
              <a:ext uri="{FF2B5EF4-FFF2-40B4-BE49-F238E27FC236}">
                <a16:creationId xmlns:a16="http://schemas.microsoft.com/office/drawing/2014/main" id="{CB0E407A-5B40-1954-3678-65D188D35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0" y="5903913"/>
            <a:ext cx="7604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0B43C394-FD0A-3B07-52E9-BBC999F11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76" y="5876215"/>
            <a:ext cx="2215245" cy="4617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3123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36C23-6872-D43B-7300-FC4B4CCA6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0240" y="167640"/>
            <a:ext cx="6502400" cy="838200"/>
          </a:xfrm>
        </p:spPr>
        <p:txBody>
          <a:bodyPr>
            <a:normAutofit fontScale="92500"/>
          </a:bodyPr>
          <a:lstStyle/>
          <a:p>
            <a:r>
              <a:rPr lang="en-US" dirty="0"/>
              <a:t>eBlu Virtual Assistant (</a:t>
            </a:r>
            <a:r>
              <a:rPr lang="en-US" dirty="0" err="1"/>
              <a:t>eVA</a:t>
            </a:r>
            <a:r>
              <a:rPr lang="en-US" dirty="0"/>
              <a:t>)</a:t>
            </a:r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5C544F0E-CBFC-CF44-6F16-FBBDE9AA2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52500"/>
            <a:ext cx="9565640" cy="4823582"/>
          </a:xfrm>
          <a:prstGeom prst="rect">
            <a:avLst/>
          </a:prstGeom>
        </p:spPr>
      </p:pic>
      <p:pic>
        <p:nvPicPr>
          <p:cNvPr id="4" name="Picture 1" descr="A blue and green logo&#10;&#10;Description automatically generated">
            <a:extLst>
              <a:ext uri="{FF2B5EF4-FFF2-40B4-BE49-F238E27FC236}">
                <a16:creationId xmlns:a16="http://schemas.microsoft.com/office/drawing/2014/main" id="{B74B0938-9FBD-0D44-90FB-1DE2D16F1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50" y="5903913"/>
            <a:ext cx="760413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6A8AB626-0326-3E3F-A73F-6FD89CC74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276" y="5876215"/>
            <a:ext cx="2215245" cy="461795"/>
          </a:xfrm>
          <a:prstGeom prst="rect">
            <a:avLst/>
          </a:prstGeom>
        </p:spPr>
      </p:pic>
      <p:pic>
        <p:nvPicPr>
          <p:cNvPr id="6" name="Picture 5" descr="A blue square with a white line and a face&#10;&#10;Description automatically generated">
            <a:extLst>
              <a:ext uri="{FF2B5EF4-FFF2-40B4-BE49-F238E27FC236}">
                <a16:creationId xmlns:a16="http://schemas.microsoft.com/office/drawing/2014/main" id="{EA2053EE-7D45-11A9-5C8B-79816D2F9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79" y="740729"/>
            <a:ext cx="876999" cy="89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17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7A4C00-6D77-CF03-7B07-F2B8C72553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600" y="502920"/>
            <a:ext cx="6502400" cy="838200"/>
          </a:xfrm>
        </p:spPr>
        <p:txBody>
          <a:bodyPr/>
          <a:lstStyle/>
          <a:p>
            <a:r>
              <a:rPr lang="en-US" dirty="0" err="1"/>
              <a:t>eVA</a:t>
            </a:r>
            <a:r>
              <a:rPr lang="en-US" dirty="0"/>
              <a:t>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3277B-275A-3424-1488-0AC10563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15" y="1437306"/>
            <a:ext cx="9165007" cy="1829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6384F1-3CF8-1A14-B18E-4C11FECA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04" y="3591370"/>
            <a:ext cx="9305692" cy="2123630"/>
          </a:xfrm>
          <a:prstGeom prst="rect">
            <a:avLst/>
          </a:prstGeom>
        </p:spPr>
      </p:pic>
      <p:pic>
        <p:nvPicPr>
          <p:cNvPr id="6" name="Picture 5" descr="A blue square with a white line and a face&#10;&#10;Description automatically generated">
            <a:extLst>
              <a:ext uri="{FF2B5EF4-FFF2-40B4-BE49-F238E27FC236}">
                <a16:creationId xmlns:a16="http://schemas.microsoft.com/office/drawing/2014/main" id="{CBD9F159-165C-B4FB-9B08-24C6380FD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79" y="740729"/>
            <a:ext cx="876999" cy="89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60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AI memes">
            <a:extLst>
              <a:ext uri="{FF2B5EF4-FFF2-40B4-BE49-F238E27FC236}">
                <a16:creationId xmlns:a16="http://schemas.microsoft.com/office/drawing/2014/main" id="{50570E61-EDC5-8B45-EBE2-828CDBC580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2627" y="3276599"/>
            <a:ext cx="3495773" cy="349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collage of a person holding a sign&#10;&#10;AI-generated content may be incorrect.">
            <a:extLst>
              <a:ext uri="{FF2B5EF4-FFF2-40B4-BE49-F238E27FC236}">
                <a16:creationId xmlns:a16="http://schemas.microsoft.com/office/drawing/2014/main" id="{9A5A86EC-CF87-0A59-26A0-31233B976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87" y="577200"/>
            <a:ext cx="8892026" cy="57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07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UC7gcqJs"/>
  <p:tag name="ARTICULATE_SLIDE_COUNT" val="9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313C41"/>
      </a:dk2>
      <a:lt2>
        <a:srgbClr val="FFFFFF"/>
      </a:lt2>
      <a:accent1>
        <a:srgbClr val="A0D3AB"/>
      </a:accent1>
      <a:accent2>
        <a:srgbClr val="263E8D"/>
      </a:accent2>
      <a:accent3>
        <a:srgbClr val="34AE49"/>
      </a:accent3>
      <a:accent4>
        <a:srgbClr val="2CCCD3"/>
      </a:accent4>
      <a:accent5>
        <a:srgbClr val="EDF7EF"/>
      </a:accent5>
      <a:accent6>
        <a:srgbClr val="A28AB9"/>
      </a:accent6>
      <a:hlink>
        <a:srgbClr val="34AE49"/>
      </a:hlink>
      <a:folHlink>
        <a:srgbClr val="2CCCD3"/>
      </a:folHlink>
    </a:clrScheme>
    <a:fontScheme name="Slide Factory 7">
      <a:majorFont>
        <a:latin typeface="Archivo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231B6980-AC30-4C78-9AD0-C26FD181390A}" vid="{99CC12D8-C876-4B75-9C90-99C9F59D7D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ns_x0020_Loaded xmlns="41043151-b28e-4d00-90ac-3b8f33d29a5c">false</Ins_x0020_Loaded>
    <_ip_UnifiedCompliancePolicyProperties xmlns="http://schemas.microsoft.com/sharepoint/v3" xsi:nil="true"/>
    <_Flow_SignoffStatus xmlns="41043151-b28e-4d00-90ac-3b8f33d29a5c" xsi:nil="true"/>
    <Comment xmlns="41043151-b28e-4d00-90ac-3b8f33d29a5c" xsi:nil="true"/>
    <lcf76f155ced4ddcb4097134ff3c332f xmlns="41043151-b28e-4d00-90ac-3b8f33d29a5c">
      <Terms xmlns="http://schemas.microsoft.com/office/infopath/2007/PartnerControls"/>
    </lcf76f155ced4ddcb4097134ff3c332f>
    <Run_x0020_in_x0020_Live xmlns="41043151-b28e-4d00-90ac-3b8f33d29a5c">true</Run_x0020_in_x0020_Live>
    <TaxCatchAll xmlns="3b775475-dc14-459b-8bd9-4cf6d278bc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4B1762933BC94B85A1D6AF9188B06C" ma:contentTypeVersion="28" ma:contentTypeDescription="Create a new document." ma:contentTypeScope="" ma:versionID="4044eb3ce8b6873f079ecef0a3e58ad4">
  <xsd:schema xmlns:xsd="http://www.w3.org/2001/XMLSchema" xmlns:xs="http://www.w3.org/2001/XMLSchema" xmlns:p="http://schemas.microsoft.com/office/2006/metadata/properties" xmlns:ns1="http://schemas.microsoft.com/sharepoint/v3" xmlns:ns2="3b775475-dc14-459b-8bd9-4cf6d278bc2c" xmlns:ns3="41043151-b28e-4d00-90ac-3b8f33d29a5c" targetNamespace="http://schemas.microsoft.com/office/2006/metadata/properties" ma:root="true" ma:fieldsID="add0a6191e5d456e563d5c6a8b612525" ns1:_="" ns2:_="" ns3:_="">
    <xsd:import namespace="http://schemas.microsoft.com/sharepoint/v3"/>
    <xsd:import namespace="3b775475-dc14-459b-8bd9-4cf6d278bc2c"/>
    <xsd:import namespace="41043151-b28e-4d00-90ac-3b8f33d29a5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Run_x0020_in_x0020_Live" minOccurs="0"/>
                <xsd:element ref="ns3:Ins_x0020_Loaded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Comment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Flow_SignoffStatu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75475-dc14-459b-8bd9-4cf6d278bc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2" nillable="true" ma:displayName="Sharing Hint Hash" ma:internalName="SharingHintHash" ma:readOnly="true">
      <xsd:simpleType>
        <xsd:restriction base="dms:Text"/>
      </xsd:simple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5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33" nillable="true" ma:displayName="Taxonomy Catch All Column" ma:hidden="true" ma:list="{90ddd5df-45da-4795-975a-06557bd1eb89}" ma:internalName="TaxCatchAll" ma:showField="CatchAllData" ma:web="3b775475-dc14-459b-8bd9-4cf6d278bc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043151-b28e-4d00-90ac-3b8f33d29a5c" elementFormDefault="qualified">
    <xsd:import namespace="http://schemas.microsoft.com/office/2006/documentManagement/types"/>
    <xsd:import namespace="http://schemas.microsoft.com/office/infopath/2007/PartnerControls"/>
    <xsd:element name="Run_x0020_in_x0020_Live" ma:index="10" nillable="true" ma:displayName="Run in Live" ma:default="1" ma:internalName="Run_x0020_in_x0020_Live">
      <xsd:simpleType>
        <xsd:restriction base="dms:Boolean"/>
      </xsd:simpleType>
    </xsd:element>
    <xsd:element name="Ins_x0020_Loaded" ma:index="11" nillable="true" ma:displayName="Ins Loaded" ma:default="0" ma:internalName="Ins_x0020_Loaded">
      <xsd:simpleType>
        <xsd:restriction base="dms:Boolean"/>
      </xsd:simpleType>
    </xsd:element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9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2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Comment" ma:index="23" nillable="true" ma:displayName="Comment" ma:internalName="Comment">
      <xsd:simpleType>
        <xsd:restriction base="dms:Text">
          <xsd:maxLength value="255"/>
        </xsd:restriction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8" nillable="true" ma:displayName="Location" ma:internalName="MediaServiceLocation" ma:readOnly="true">
      <xsd:simpleType>
        <xsd:restriction base="dms:Text"/>
      </xsd:simpleType>
    </xsd:element>
    <xsd:element name="MediaLengthInSeconds" ma:index="29" nillable="true" ma:displayName="Length (seconds)" ma:internalName="MediaLengthInSeconds" ma:readOnly="true">
      <xsd:simpleType>
        <xsd:restriction base="dms:Unknown"/>
      </xsd:simpleType>
    </xsd:element>
    <xsd:element name="_Flow_SignoffStatus" ma:index="30" nillable="true" ma:displayName="Sign-off status" ma:internalName="Sign_x002d_off_x0020_status">
      <xsd:simpleType>
        <xsd:restriction base="dms:Text"/>
      </xsd:simpleType>
    </xsd:element>
    <xsd:element name="lcf76f155ced4ddcb4097134ff3c332f" ma:index="32" nillable="true" ma:taxonomy="true" ma:internalName="lcf76f155ced4ddcb4097134ff3c332f" ma:taxonomyFieldName="MediaServiceImageTags" ma:displayName="Image Tags" ma:readOnly="false" ma:fieldId="{5cf76f15-5ced-4ddc-b409-7134ff3c332f}" ma:taxonomyMulti="true" ma:sspId="4d8b0306-8687-4449-9806-59fc9db448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3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176BCC-8AB8-4F10-B2D1-17709261070A}">
  <ds:schemaRefs>
    <ds:schemaRef ds:uri="http://schemas.microsoft.com/office/2006/documentManagement/types"/>
    <ds:schemaRef ds:uri="3b775475-dc14-459b-8bd9-4cf6d278bc2c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dcmitype/"/>
    <ds:schemaRef ds:uri="41043151-b28e-4d00-90ac-3b8f33d29a5c"/>
    <ds:schemaRef ds:uri="http://schemas.microsoft.com/sharepoint/v3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E1EFA11-F481-41E0-AAFE-75A2C105E8C4}">
  <ds:schemaRefs>
    <ds:schemaRef ds:uri="3b775475-dc14-459b-8bd9-4cf6d278bc2c"/>
    <ds:schemaRef ds:uri="41043151-b28e-4d00-90ac-3b8f33d29a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11BE08A-C983-4655-8B38-2945C4A573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eBlu Template_2025</Template>
  <TotalTime>1382</TotalTime>
  <Words>371</Words>
  <Application>Microsoft Office PowerPoint</Application>
  <PresentationFormat>Widescreen</PresentationFormat>
  <Paragraphs>93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Arial</vt:lpstr>
      <vt:lpstr>Calibri</vt:lpstr>
      <vt:lpstr>Montserrat</vt:lpstr>
      <vt:lpstr>Open Sans</vt:lpstr>
      <vt:lpstr>Poppins Light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Karly Hickman</dc:creator>
  <cp:lastModifiedBy>Justin Tindle</cp:lastModifiedBy>
  <cp:revision>4</cp:revision>
  <dcterms:created xsi:type="dcterms:W3CDTF">2025-06-13T14:49:17Z</dcterms:created>
  <dcterms:modified xsi:type="dcterms:W3CDTF">2025-08-22T20:45:56Z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0x010100354B1762933BC94B85A1D6AF9188B06C</vt:lpwstr>
  </property>
  <property fmtid="{D5CDD505-2E9C-101B-9397-08002B2CF9AE}" pid="3" name="MediaServiceImageTags">
    <vt:lpwstr/>
  </property>
  <property fmtid="{D5CDD505-2E9C-101B-9397-08002B2CF9AE}" pid="4" name="ArticulateGUID">
    <vt:lpwstr>A3E961E6-2EFC-4B5D-9492-5D952FFC8399</vt:lpwstr>
  </property>
  <property fmtid="{D5CDD505-2E9C-101B-9397-08002B2CF9AE}" pid="5" name="ArticulatePath">
    <vt:lpwstr>https://eblu-my.sharepoint.com/personal/lori_wood_eblusolutions_com/Documents/Microsoft Teams Chat Files/RAN Webinar 6.11.25 1</vt:lpwstr>
  </property>
</Properties>
</file>