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A23027"/>
    <a:srgbClr val="FAF6F6"/>
    <a:srgbClr val="9F3322"/>
    <a:srgbClr val="FF9900"/>
    <a:srgbClr val="26269A"/>
    <a:srgbClr val="FF7C80"/>
    <a:srgbClr val="FFCC66"/>
    <a:srgbClr val="22228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>
      <p:cViewPr>
        <p:scale>
          <a:sx n="33" d="100"/>
          <a:sy n="33" d="100"/>
        </p:scale>
        <p:origin x="485" y="-1646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4.png"/><Relationship Id="rId2" Type="http://schemas.openxmlformats.org/officeDocument/2006/relationships/tags" Target="../tags/tag3.xml"/><Relationship Id="rId16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813873" y="520742"/>
            <a:ext cx="29178873" cy="1169551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0" dirty="0">
                <a:effectLst>
                  <a:outerShdw blurRad="38100" dist="38100" dir="2700000" algn="tl">
                    <a:srgbClr val="DDDDDD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 Musical Sampling Impact Through Network Analysis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99662" y="1761011"/>
            <a:ext cx="925606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5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Justin Tran ’20</a:t>
            </a:r>
            <a:endParaRPr lang="en-US" sz="4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4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Advised by Professor Andrea </a:t>
            </a:r>
            <a:r>
              <a:rPr lang="en-US" sz="4000" b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LaPaugh</a:t>
            </a:r>
            <a:endParaRPr lang="en-US" sz="4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886199"/>
            <a:ext cx="11201400" cy="7225665"/>
            <a:chOff x="990600" y="3962399"/>
            <a:chExt cx="9601200" cy="6339367"/>
          </a:xfrm>
        </p:grpSpPr>
        <p:sp>
          <p:nvSpPr>
            <p:cNvPr id="8" name="Rectangle 7"/>
            <p:cNvSpPr/>
            <p:nvPr/>
          </p:nvSpPr>
          <p:spPr>
            <a:xfrm>
              <a:off x="990600" y="4894599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Musical Sampling 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 the act of taking a portion of an existing recording and using it in a new recording. 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Sampling can inform listeners of the artist’s level of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influence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on other musicians in the community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Explore relationships between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influential artists/genres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determine which sample/are sampled the most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962399"/>
              <a:ext cx="9601200" cy="999556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Motivation and Goal</a:t>
              </a:r>
              <a:endParaRPr lang="en-US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799" y="18124718"/>
            <a:ext cx="11201399" cy="6400800"/>
            <a:chOff x="990600" y="3962400"/>
            <a:chExt cx="9601200" cy="4950865"/>
          </a:xfrm>
        </p:grpSpPr>
        <p:sp>
          <p:nvSpPr>
            <p:cNvPr id="13" name="Rectangle 12"/>
            <p:cNvSpPr/>
            <p:nvPr/>
          </p:nvSpPr>
          <p:spPr>
            <a:xfrm>
              <a:off x="990600" y="4648436"/>
              <a:ext cx="9601200" cy="42648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514350" indent="-5143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+mj-lt"/>
                <a:buAutoNum type="arabicPeriod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directed graphs from </a:t>
              </a:r>
              <a:r>
                <a:rPr lang="en-US" sz="32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WhoSampled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database (categorized by genre and time period) to indicate sample usage</a:t>
              </a:r>
            </a:p>
            <a:p>
              <a:pPr marL="914400" lvl="1" indent="-45720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Arial" panose="020B0604020202020204" pitchFamily="34" charset="0"/>
                <a:buChar char="•"/>
                <a:defRPr/>
              </a:pPr>
              <a:endParaRPr lang="en-US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514350" indent="-5143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+mj-lt"/>
                <a:buAutoNum type="arabicPeriod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Analyze intra-genre and inter-genre sampling activity over time </a:t>
              </a:r>
            </a:p>
            <a:p>
              <a:pPr marL="914400" lvl="1" indent="-45720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Arial" panose="020B0604020202020204" pitchFamily="34" charset="0"/>
                <a:buChar char="•"/>
                <a:defRPr/>
              </a:pPr>
              <a:endParaRPr lang="en-US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514350" indent="-5143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+mj-lt"/>
                <a:buAutoNum type="arabicPeriod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Unique Edge Property: Sampled audio elements (new property in dataset)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962400"/>
              <a:ext cx="9601200" cy="686036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Approach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65000" y="3919580"/>
            <a:ext cx="11125200" cy="13144701"/>
            <a:chOff x="990600" y="3962400"/>
            <a:chExt cx="9601200" cy="4332485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82327"/>
              <a:ext cx="9601200" cy="40125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90600" y="3962400"/>
              <a:ext cx="9601200" cy="310341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 (Centrality Influence)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65000" y="17177143"/>
            <a:ext cx="11135739" cy="6618468"/>
            <a:chOff x="990338" y="6053233"/>
            <a:chExt cx="9601201" cy="2868185"/>
          </a:xfrm>
        </p:grpSpPr>
        <p:sp>
          <p:nvSpPr>
            <p:cNvPr id="258" name="Rectangle 257"/>
            <p:cNvSpPr/>
            <p:nvPr/>
          </p:nvSpPr>
          <p:spPr>
            <a:xfrm>
              <a:off x="990338" y="6425269"/>
              <a:ext cx="9601201" cy="24961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Font typeface="Wingdings" charset="2"/>
                <a:buChar char="§"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Soul/Funk/Disco is the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most influential genre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 overall but Hip-Hop/R&amp;B has recently challenged this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endParaRPr>
            </a:p>
            <a:p>
              <a:pPr marL="742950" indent="-742950"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Font typeface="Wingdings" charset="2"/>
                <a:buChar char="§"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James Brown is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one of the most influential artists 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throughout all eras of music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endParaRPr>
            </a:p>
            <a:p>
              <a:pPr marL="742950" indent="-742950"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Font typeface="Wingdings" charset="2"/>
                <a:buChar char="§"/>
              </a:pP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Intra-genre influences </a:t>
              </a: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are strong!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endParaRPr>
            </a:p>
            <a:p>
              <a:pPr marL="742950" indent="-742950"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Font typeface="Wingdings" charset="2"/>
                <a:buChar char="§"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Artists tend to sample Multiple Elements of a song OR just Vocals BUT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no genre-based patterns emerged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338" y="6053233"/>
              <a:ext cx="9601201" cy="394679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Conclusion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10" name="Group 1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2241211" y="11377821"/>
            <a:ext cx="12093276" cy="12174047"/>
            <a:chOff x="990600" y="4303101"/>
            <a:chExt cx="9601071" cy="5847096"/>
          </a:xfrm>
        </p:grpSpPr>
        <p:sp>
          <p:nvSpPr>
            <p:cNvPr id="16" name="Rectangle 15"/>
            <p:cNvSpPr/>
            <p:nvPr/>
          </p:nvSpPr>
          <p:spPr>
            <a:xfrm>
              <a:off x="990600" y="4648721"/>
              <a:ext cx="9601071" cy="55014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4303101"/>
              <a:ext cx="9601071" cy="355418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 (Statistical Influence)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62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5800" y="24764999"/>
            <a:ext cx="11201398" cy="2057401"/>
            <a:chOff x="990600" y="4251349"/>
            <a:chExt cx="9601201" cy="1386958"/>
          </a:xfrm>
        </p:grpSpPr>
        <p:sp>
          <p:nvSpPr>
            <p:cNvPr id="212" name="Rectangle 211"/>
            <p:cNvSpPr/>
            <p:nvPr/>
          </p:nvSpPr>
          <p:spPr>
            <a:xfrm>
              <a:off x="990600" y="4648655"/>
              <a:ext cx="9601201" cy="9896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Thanks to Prof. Andrea </a:t>
              </a:r>
              <a:r>
                <a:rPr lang="en-US" sz="28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LaPaugh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 for advising this project and </a:t>
              </a:r>
              <a:r>
                <a:rPr lang="en-US" sz="28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Bobray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 J. Bordelon and Darwin F. Scott of the Princeton University Library for </a:t>
              </a:r>
              <a:r>
                <a:rPr lang="en-US" sz="28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WhoSampled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itchFamily="2" charset="2"/>
                </a:rPr>
                <a:t> API access.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90600" y="4251349"/>
              <a:ext cx="9601201" cy="397305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Acknowledgments</a:t>
              </a:r>
            </a:p>
          </p:txBody>
        </p:sp>
      </p:grpSp>
      <p:sp>
        <p:nvSpPr>
          <p:cNvPr id="262" name="Rectangle 261"/>
          <p:cNvSpPr/>
          <p:nvPr/>
        </p:nvSpPr>
        <p:spPr bwMode="auto">
          <a:xfrm>
            <a:off x="12241212" y="4760390"/>
            <a:ext cx="12093275" cy="6456548"/>
          </a:xfrm>
          <a:prstGeom prst="rect">
            <a:avLst/>
          </a:prstGeom>
          <a:solidFill>
            <a:schemeClr val="bg1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3600" dirty="0">
              <a:solidFill>
                <a:srgbClr val="FFB600"/>
              </a:solidFill>
              <a:latin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3600" dirty="0">
              <a:solidFill>
                <a:srgbClr val="FFB600"/>
              </a:solidFill>
              <a:latin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3600" dirty="0">
              <a:solidFill>
                <a:srgbClr val="FFB600"/>
              </a:solidFill>
              <a:latin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3600" dirty="0">
              <a:solidFill>
                <a:srgbClr val="FFB600"/>
              </a:solidFill>
              <a:latin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3600" dirty="0">
              <a:solidFill>
                <a:srgbClr val="FFB600"/>
              </a:solidFill>
              <a:latin typeface="Open Sans" panose="020B0606030504020204" pitchFamily="34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solidFill>
                  <a:srgbClr val="FFB600"/>
                </a:solidFill>
                <a:latin typeface="Open Sans" panose="020B0606030504020204" pitchFamily="34" charset="0"/>
              </a:rPr>
              <a:t>Evaluate using: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3200" dirty="0">
                <a:solidFill>
                  <a:srgbClr val="FFB600"/>
                </a:solidFill>
                <a:latin typeface="Open Sans" panose="020B0606030504020204" pitchFamily="34" charset="0"/>
              </a:rPr>
              <a:t>Statistical Influence: </a:t>
            </a: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Compare sampling properties like genres and temporally analyze for patterns</a:t>
            </a:r>
            <a:endParaRPr lang="en-US" sz="3200" dirty="0">
              <a:solidFill>
                <a:srgbClr val="FFB600"/>
              </a:solidFill>
              <a:latin typeface="Raleway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1800" b="0" dirty="0"/>
              <a:t> </a:t>
            </a:r>
            <a:br>
              <a:rPr lang="en-US" sz="3600" b="0" dirty="0"/>
            </a:br>
            <a:r>
              <a:rPr lang="en-US" sz="3200" dirty="0">
                <a:solidFill>
                  <a:srgbClr val="FFB600"/>
                </a:solidFill>
                <a:latin typeface="Open Sans" panose="020B0606030504020204" pitchFamily="34" charset="0"/>
              </a:rPr>
              <a:t>Centrality Influence: </a:t>
            </a: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Measure artist influence as defined by type of centrality</a:t>
            </a:r>
            <a:endParaRPr lang="en-US" sz="3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41211" y="3925545"/>
            <a:ext cx="12093276" cy="824498"/>
          </a:xfrm>
          <a:prstGeom prst="rect">
            <a:avLst/>
          </a:prstGeom>
          <a:solidFill>
            <a:srgbClr val="FFB600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endParaRPr lang="en-US" sz="44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8" name="Group 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85799" y="11280585"/>
            <a:ext cx="11201400" cy="6675412"/>
            <a:chOff x="990600" y="3962400"/>
            <a:chExt cx="9601200" cy="6092751"/>
          </a:xfrm>
        </p:grpSpPr>
        <p:sp>
          <p:nvSpPr>
            <p:cNvPr id="112" name="Rectangle 111"/>
            <p:cNvSpPr/>
            <p:nvPr/>
          </p:nvSpPr>
          <p:spPr>
            <a:xfrm>
              <a:off x="990600" y="5028367"/>
              <a:ext cx="9601200" cy="5026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defRPr/>
              </a:pPr>
              <a:endParaRPr lang="en-US" sz="3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Network Analysis and Rank of Sample-Based Music (Bryan and Wang, 2011)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[1]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Found relative flow of samples between genres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intra-genre vs. inter-genre analysis</a:t>
              </a:r>
            </a:p>
            <a:p>
              <a:pPr lvl="1"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Influence Networks in Popular Music               (Alban, 2015) </a:t>
              </a:r>
              <a:r>
                <a:rPr lang="en-US" sz="32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[2]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Built influence relationships based on harmonic features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temporal analysis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0600" y="3962400"/>
              <a:ext cx="9601200" cy="1065967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4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Related Work</a:t>
              </a:r>
            </a:p>
          </p:txBody>
        </p:sp>
      </p:grpSp>
      <p:grpSp>
        <p:nvGrpSpPr>
          <p:cNvPr id="11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268200" y="23795612"/>
            <a:ext cx="12039600" cy="3026789"/>
            <a:chOff x="990600" y="3962399"/>
            <a:chExt cx="9601201" cy="4185639"/>
          </a:xfrm>
        </p:grpSpPr>
        <p:sp>
          <p:nvSpPr>
            <p:cNvPr id="115" name="Rectangle 114"/>
            <p:cNvSpPr/>
            <p:nvPr/>
          </p:nvSpPr>
          <p:spPr>
            <a:xfrm>
              <a:off x="990600" y="4649274"/>
              <a:ext cx="9601201" cy="34987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Predict the types of samples likely to be found in a song based on musical properties</a:t>
              </a:r>
            </a:p>
            <a:p>
              <a:pPr marL="1200150" lvl="1" indent="-742950">
                <a:spcBef>
                  <a:spcPts val="0"/>
                </a:spcBef>
                <a:spcAft>
                  <a:spcPts val="600"/>
                </a:spcAft>
                <a:buClr>
                  <a:srgbClr val="FFB600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sz="3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charset="2"/>
                </a:rPr>
                <a:t>Aid music sampling identification software by acting as a false positive check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3962399"/>
              <a:ext cx="9601201" cy="817686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Future Work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0" name="Group 2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4747906" y="23993598"/>
            <a:ext cx="11150722" cy="2828802"/>
            <a:chOff x="990495" y="4706036"/>
            <a:chExt cx="9601306" cy="4120057"/>
          </a:xfrm>
        </p:grpSpPr>
        <p:sp>
          <p:nvSpPr>
            <p:cNvPr id="121" name="Rectangle 120"/>
            <p:cNvSpPr/>
            <p:nvPr/>
          </p:nvSpPr>
          <p:spPr>
            <a:xfrm>
              <a:off x="990600" y="5567243"/>
              <a:ext cx="9601201" cy="32588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8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[1]</a:t>
              </a:r>
              <a:r>
                <a:rPr lang="en-US" sz="2800" dirty="0">
                  <a:solidFill>
                    <a:srgbClr val="6666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N. J. Bryan and G. Wang, “Musical influence network analysis and rank of sample-based music,” in ISMIR, 2011.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>
                  <a:solidFill>
                    <a:srgbClr val="FFB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[2]</a:t>
              </a:r>
              <a:r>
                <a:rPr lang="en-US" sz="2800" dirty="0">
                  <a:solidFill>
                    <a:srgbClr val="6666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M. G. </a:t>
              </a:r>
              <a:r>
                <a:rPr lang="en-US" sz="28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Albán</a:t>
              </a: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V. Choksi, and S. B. Tsai, “Cs 224 w final report: Influence networks in popular music,” 2015.</a:t>
              </a:r>
              <a:endParaRPr lang="en-US" sz="2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495" y="4706036"/>
              <a:ext cx="9601201" cy="861208"/>
            </a:xfrm>
            <a:prstGeom prst="rect">
              <a:avLst/>
            </a:prstGeom>
            <a:solidFill>
              <a:srgbClr val="FFB600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References</a:t>
              </a:r>
              <a:endPara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9305" y="1793240"/>
            <a:ext cx="3335020" cy="1254760"/>
          </a:xfrm>
          <a:prstGeom prst="rect">
            <a:avLst/>
          </a:prstGeom>
        </p:spPr>
      </p:pic>
      <p:pic>
        <p:nvPicPr>
          <p:cNvPr id="4188" name="Picture 92" descr="https://lh3.googleusercontent.com/MTDqigDZgQIEWrnd51FR98YRqdZNRVabu2SbI-5QVI8BzeOsFOne3nf67XeEBmc71dTwNV5Pqw69IO9yF6DS3r3jeHv3zZM7xmlUhkVvjQaG4n_C1cObXSqDsK-_zU7I-gy4sby9-tE">
            <a:extLst>
              <a:ext uri="{FF2B5EF4-FFF2-40B4-BE49-F238E27FC236}">
                <a16:creationId xmlns:a16="http://schemas.microsoft.com/office/drawing/2014/main" id="{574B5933-9DD0-412C-A98A-4D0064B7B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" b="11412"/>
          <a:stretch/>
        </p:blipFill>
        <p:spPr bwMode="auto">
          <a:xfrm>
            <a:off x="13418030" y="5917258"/>
            <a:ext cx="3787921" cy="18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0" name="Picture 94" descr="https://lh3.googleusercontent.com/fKoteBROjozuWilHq4oTB3wDmpPTDuimhLox0A6VSpdxnq3hFYrL6q9yjeKll9Elpxx0RDugXj1GnEiFDDF2YdoVXpNw2FgEABdBMb1Ua4q3lrFhnSYhBqZUgqz697oM-uYILmtmWec">
            <a:extLst>
              <a:ext uri="{FF2B5EF4-FFF2-40B4-BE49-F238E27FC236}">
                <a16:creationId xmlns:a16="http://schemas.microsoft.com/office/drawing/2014/main" id="{533B1A99-8550-4A78-A7AC-709384A3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955" y="6528608"/>
            <a:ext cx="1921787" cy="1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" name="Picture 104" descr="https://lh6.googleusercontent.com/Mppraa-9jqtRUwuoxATXRVVKGpenLvw3_FxBChGiIbOUspcArkRSX0mHm6kTPrKWKPx7uQ_cHixSqjRBL58GJcBA0EP6JUeOJuVs0sR8Z5YUBbVO8P1T4hnyPqlymncnmbib3cXtydA">
            <a:extLst>
              <a:ext uri="{FF2B5EF4-FFF2-40B4-BE49-F238E27FC236}">
                <a16:creationId xmlns:a16="http://schemas.microsoft.com/office/drawing/2014/main" id="{90CE3D13-2292-4A41-90AE-F7CC799DF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4268" r="4123" b="14883"/>
          <a:stretch/>
        </p:blipFill>
        <p:spPr bwMode="auto">
          <a:xfrm>
            <a:off x="12488147" y="17433573"/>
            <a:ext cx="8364038" cy="60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1D9539-67D7-4E69-97C4-4BD8ABA4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890"/>
              </p:ext>
            </p:extLst>
          </p:nvPr>
        </p:nvGraphicFramePr>
        <p:xfrm>
          <a:off x="24793117" y="4825067"/>
          <a:ext cx="7050915" cy="5951366"/>
        </p:xfrm>
        <a:graphic>
          <a:graphicData uri="http://schemas.openxmlformats.org/drawingml/2006/table">
            <a:tbl>
              <a:tblPr/>
              <a:tblGrid>
                <a:gridCol w="1410183">
                  <a:extLst>
                    <a:ext uri="{9D8B030D-6E8A-4147-A177-3AD203B41FA5}">
                      <a16:colId xmlns:a16="http://schemas.microsoft.com/office/drawing/2014/main" val="266156076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3476943202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1729147594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4226479492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2491451547"/>
                    </a:ext>
                  </a:extLst>
                </a:gridCol>
              </a:tblGrid>
              <a:tr h="1207954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B6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In-Degree Centrality</a:t>
                      </a:r>
                    </a:p>
                    <a:p>
                      <a:pPr algn="ctr" rtl="0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(Calculates the fraction of nodes from the entire graph that the node is connected to)</a:t>
                      </a:r>
                      <a:endParaRPr lang="en-US" sz="14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99154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Year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Overall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1980’s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1990’s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2000’s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15336"/>
                  </a:ext>
                </a:extLst>
              </a:tr>
              <a:tr h="736557">
                <a:tc row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b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b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b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b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Top 5 Artists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 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96154"/>
                  </a:ext>
                </a:extLst>
              </a:tr>
              <a:tr h="933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The Winstons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Beside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Public Enemy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The Winstons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53164"/>
                  </a:ext>
                </a:extLst>
              </a:tr>
              <a:tr h="103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Public Enemy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Run-DMC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The Winstons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The Notorious B.I.G.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691423"/>
                  </a:ext>
                </a:extLst>
              </a:tr>
              <a:tr h="736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Lyn Collins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Public Enemy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Lyn Collins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Beside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959946"/>
                  </a:ext>
                </a:extLst>
              </a:tr>
              <a:tr h="736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Beside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Kurtis Blow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Run-DMC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Public Enemy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3768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FE15FF-C737-4080-8116-A35E1E47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22019"/>
              </p:ext>
            </p:extLst>
          </p:nvPr>
        </p:nvGraphicFramePr>
        <p:xfrm>
          <a:off x="24765000" y="10856490"/>
          <a:ext cx="7050915" cy="5862636"/>
        </p:xfrm>
        <a:graphic>
          <a:graphicData uri="http://schemas.openxmlformats.org/drawingml/2006/table">
            <a:tbl>
              <a:tblPr/>
              <a:tblGrid>
                <a:gridCol w="1112500">
                  <a:extLst>
                    <a:ext uri="{9D8B030D-6E8A-4147-A177-3AD203B41FA5}">
                      <a16:colId xmlns:a16="http://schemas.microsoft.com/office/drawing/2014/main" val="3598313897"/>
                    </a:ext>
                  </a:extLst>
                </a:gridCol>
                <a:gridCol w="1745585">
                  <a:extLst>
                    <a:ext uri="{9D8B030D-6E8A-4147-A177-3AD203B41FA5}">
                      <a16:colId xmlns:a16="http://schemas.microsoft.com/office/drawing/2014/main" val="327363400"/>
                    </a:ext>
                  </a:extLst>
                </a:gridCol>
                <a:gridCol w="1372464">
                  <a:extLst>
                    <a:ext uri="{9D8B030D-6E8A-4147-A177-3AD203B41FA5}">
                      <a16:colId xmlns:a16="http://schemas.microsoft.com/office/drawing/2014/main" val="4005266424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904551613"/>
                    </a:ext>
                  </a:extLst>
                </a:gridCol>
                <a:gridCol w="1410183">
                  <a:extLst>
                    <a:ext uri="{9D8B030D-6E8A-4147-A177-3AD203B41FA5}">
                      <a16:colId xmlns:a16="http://schemas.microsoft.com/office/drawing/2014/main" val="514871848"/>
                    </a:ext>
                  </a:extLst>
                </a:gridCol>
              </a:tblGrid>
              <a:tr h="985836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B6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PageRank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(Observes neighbor centrality </a:t>
                      </a:r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directionality)</a:t>
                      </a:r>
                      <a:endParaRPr lang="en-US" sz="1400" b="1" dirty="0">
                        <a:solidFill>
                          <a:srgbClr val="FFB6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34458"/>
                  </a:ext>
                </a:extLst>
              </a:tr>
              <a:tr h="36067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Year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Overall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1980’s</a:t>
                      </a:r>
                      <a:endParaRPr lang="en-US" sz="28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1990’s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2000’s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05913"/>
                  </a:ext>
                </a:extLst>
              </a:tr>
              <a:tr h="601120">
                <a:tc row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8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8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br>
                        <a:rPr lang="en-US" sz="28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Top 5 Artists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James Brown</a:t>
                      </a:r>
                      <a:endParaRPr lang="en-US" sz="28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 Run-DMC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478987"/>
                  </a:ext>
                </a:extLst>
              </a:tr>
              <a:tr h="601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Lyn Collins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Fred Wesley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Lyn Collins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 Public Enemy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98507"/>
                  </a:ext>
                </a:extLst>
              </a:tr>
              <a:tr h="841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Afrika Bambaataa</a:t>
                      </a:r>
                      <a:endParaRPr lang="en-US" sz="28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The J.B’s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Afrika Bambaataa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 The Notorious B.I.G.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645626"/>
                  </a:ext>
                </a:extLst>
              </a:tr>
              <a:tr h="841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Public Enemy</a:t>
                      </a:r>
                      <a:endParaRPr lang="en-US" sz="28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Afrika Bambaataa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Public Enemy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 James Brown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84779"/>
                  </a:ext>
                </a:extLst>
              </a:tr>
              <a:tr h="601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The Winstons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Beside</a:t>
                      </a:r>
                      <a:endParaRPr lang="en-US" sz="28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The Winstons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 Beside</a:t>
                      </a:r>
                      <a:endParaRPr lang="en-US" sz="28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7042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3A1E8E02-72EF-4257-B7C8-4F2045FB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100" y="142662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/>
          </a:p>
        </p:txBody>
      </p:sp>
      <p:pic>
        <p:nvPicPr>
          <p:cNvPr id="49" name="Picture 84" descr="https://upload.wikimedia.org/wikipedia/commons/f/f5/Amen_break_sample_image.png">
            <a:extLst>
              <a:ext uri="{FF2B5EF4-FFF2-40B4-BE49-F238E27FC236}">
                <a16:creationId xmlns:a16="http://schemas.microsoft.com/office/drawing/2014/main" id="{DCBFBCFD-009C-4C9B-A32D-319E6286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81" y="6165580"/>
            <a:ext cx="2294837" cy="170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DF3F9A-8F17-4D82-BC75-BCAB60961CD9}"/>
              </a:ext>
            </a:extLst>
          </p:cNvPr>
          <p:cNvSpPr txBox="1"/>
          <p:nvPr/>
        </p:nvSpPr>
        <p:spPr>
          <a:xfrm>
            <a:off x="12321983" y="4912180"/>
            <a:ext cx="5970597" cy="3062377"/>
          </a:xfrm>
          <a:prstGeom prst="rect">
            <a:avLst/>
          </a:prstGeom>
          <a:noFill/>
          <a:ln w="38100">
            <a:solidFill>
              <a:srgbClr val="FFB600"/>
            </a:solidFill>
          </a:ln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30,000 data points from </a:t>
            </a:r>
            <a:r>
              <a:rPr lang="en-US" sz="3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WhoSampled</a:t>
            </a: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Database</a:t>
            </a: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E30AD3-5E6A-4A02-A9F1-B2407656CC39}"/>
              </a:ext>
            </a:extLst>
          </p:cNvPr>
          <p:cNvSpPr txBox="1"/>
          <p:nvPr/>
        </p:nvSpPr>
        <p:spPr>
          <a:xfrm>
            <a:off x="18382768" y="4921273"/>
            <a:ext cx="5882035" cy="3063240"/>
          </a:xfrm>
          <a:prstGeom prst="rect">
            <a:avLst/>
          </a:prstGeom>
          <a:noFill/>
          <a:ln w="38100">
            <a:solidFill>
              <a:srgbClr val="FFB600"/>
            </a:solidFill>
          </a:ln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200" dirty="0">
              <a:latin typeface="Open Sans" panose="020B0606030504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latin typeface="Open Sans" panose="020B0606030504020204" pitchFamily="34" charset="0"/>
              </a:rPr>
              <a:t>Build directed graphs with artists + audio elements on edges</a:t>
            </a: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3600" dirty="0">
              <a:latin typeface="Open Sans" panose="020B0606030504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en-US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D83A3-6889-493E-A4B4-9BA1CD2E000B}"/>
              </a:ext>
            </a:extLst>
          </p:cNvPr>
          <p:cNvSpPr txBox="1"/>
          <p:nvPr/>
        </p:nvSpPr>
        <p:spPr>
          <a:xfrm>
            <a:off x="31844032" y="5246521"/>
            <a:ext cx="4046168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charset="2"/>
              <a:buChar char="§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James Brown occupies 9/10 first-place rankings, implying great influence on neighbors and the community at-large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charset="2"/>
              <a:buChar char="§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Hip-Hop/R&amp;B and Soul/Funk/  Disco artists occupy all positions in the centrality rankings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charset="2"/>
              <a:buChar char="§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charset="2"/>
              <a:buChar char="§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93E96C-319A-4874-8CFE-478521A88518}"/>
              </a:ext>
            </a:extLst>
          </p:cNvPr>
          <p:cNvSpPr txBox="1"/>
          <p:nvPr/>
        </p:nvSpPr>
        <p:spPr>
          <a:xfrm>
            <a:off x="21207544" y="12898891"/>
            <a:ext cx="3164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charset="2"/>
              <a:buChar char="§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The most popular sampling genre has become the most sampled genre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</p:txBody>
      </p:sp>
      <p:pic>
        <p:nvPicPr>
          <p:cNvPr id="1026" name="Picture 2" descr="https://lh4.googleusercontent.com/TMAw_VV0LjwPDwFTGe1eK7sUa4iNWiar7tULqBZWw5jtV6OnTWJI8p_5TPEyFtJrTHCpw3iIdh8-1YSSv8kFmB-ZjPBgYKktheA5kv5BZLe2XoJ36KdlLmN38ESo9S6vgm9hCJhW4ZM">
            <a:extLst>
              <a:ext uri="{FF2B5EF4-FFF2-40B4-BE49-F238E27FC236}">
                <a16:creationId xmlns:a16="http://schemas.microsoft.com/office/drawing/2014/main" id="{C83F7D50-71BB-4B95-BAF5-2BF8784D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50" y="12222016"/>
            <a:ext cx="8728538" cy="53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2F21DC9-FA90-4E80-BE02-5A69EAB6B14F}"/>
              </a:ext>
            </a:extLst>
          </p:cNvPr>
          <p:cNvSpPr txBox="1"/>
          <p:nvPr/>
        </p:nvSpPr>
        <p:spPr>
          <a:xfrm>
            <a:off x="20852185" y="18425930"/>
            <a:ext cx="3412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Audio Element data from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WhoSampled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charset="2"/>
              </a:rPr>
              <a:t> was not detailed enough!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B600"/>
              </a:buClr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11591</TotalTime>
  <Words>621</Words>
  <Application>Microsoft Office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Courier New</vt:lpstr>
      <vt:lpstr>Open Sans</vt:lpstr>
      <vt:lpstr>Raleway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Musical Sampling Impact Through Network Analysis</dc:title>
  <cp:lastModifiedBy>Justin Tran</cp:lastModifiedBy>
  <cp:revision>524</cp:revision>
  <cp:lastPrinted>2000-01-07T18:18:28Z</cp:lastPrinted>
  <dcterms:created xsi:type="dcterms:W3CDTF">2012-10-23T20:00:46Z</dcterms:created>
  <dcterms:modified xsi:type="dcterms:W3CDTF">2019-05-02T02:26:17Z</dcterms:modified>
</cp:coreProperties>
</file>