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Raleway ExtraBold"/>
      <p:bold r:id="rId36"/>
      <p:boldItalic r:id="rId37"/>
    </p:embeddedFont>
    <p:embeddedFont>
      <p:font typeface="Raleway Light"/>
      <p:regular r:id="rId38"/>
      <p:bold r:id="rId39"/>
      <p:italic r:id="rId40"/>
      <p:boldItalic r:id="rId41"/>
    </p:embeddedFont>
    <p:embeddedFont>
      <p:font typeface="Open Sans ExtraBold"/>
      <p:bold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E7E9B95-9BF4-418F-95DB-9D113A1CA010}">
  <a:tblStyle styleId="{3E7E9B95-9BF4-418F-95DB-9D113A1CA0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Light-italic.fntdata"/><Relationship Id="rId20" Type="http://schemas.openxmlformats.org/officeDocument/2006/relationships/slide" Target="slides/slide14.xml"/><Relationship Id="rId42" Type="http://schemas.openxmlformats.org/officeDocument/2006/relationships/font" Target="fonts/OpenSansExtraBold-bold.fntdata"/><Relationship Id="rId41" Type="http://schemas.openxmlformats.org/officeDocument/2006/relationships/font" Target="fonts/RalewayLight-boldItalic.fntdata"/><Relationship Id="rId22" Type="http://schemas.openxmlformats.org/officeDocument/2006/relationships/slide" Target="slides/slide16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5.xml"/><Relationship Id="rId43" Type="http://schemas.openxmlformats.org/officeDocument/2006/relationships/font" Target="fonts/OpenSansExtraBold-boldItalic.fntdata"/><Relationship Id="rId24" Type="http://schemas.openxmlformats.org/officeDocument/2006/relationships/slide" Target="slides/slide18.xml"/><Relationship Id="rId46" Type="http://schemas.openxmlformats.org/officeDocument/2006/relationships/font" Target="fonts/OpenSans-italic.fntdata"/><Relationship Id="rId23" Type="http://schemas.openxmlformats.org/officeDocument/2006/relationships/slide" Target="slides/slide17.xml"/><Relationship Id="rId45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bold.fntdata"/><Relationship Id="rId10" Type="http://schemas.openxmlformats.org/officeDocument/2006/relationships/slide" Target="slides/slide4.xml"/><Relationship Id="rId32" Type="http://schemas.openxmlformats.org/officeDocument/2006/relationships/font" Target="fonts/Raleway-regular.fntdata"/><Relationship Id="rId13" Type="http://schemas.openxmlformats.org/officeDocument/2006/relationships/slide" Target="slides/slide7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6.xml"/><Relationship Id="rId34" Type="http://schemas.openxmlformats.org/officeDocument/2006/relationships/font" Target="fonts/Raleway-italic.fntdata"/><Relationship Id="rId15" Type="http://schemas.openxmlformats.org/officeDocument/2006/relationships/slide" Target="slides/slide9.xml"/><Relationship Id="rId37" Type="http://schemas.openxmlformats.org/officeDocument/2006/relationships/font" Target="fonts/RalewayExtraBold-boldItalic.fntdata"/><Relationship Id="rId14" Type="http://schemas.openxmlformats.org/officeDocument/2006/relationships/slide" Target="slides/slide8.xml"/><Relationship Id="rId36" Type="http://schemas.openxmlformats.org/officeDocument/2006/relationships/font" Target="fonts/RalewayExtraBold-bold.fntdata"/><Relationship Id="rId17" Type="http://schemas.openxmlformats.org/officeDocument/2006/relationships/slide" Target="slides/slide11.xml"/><Relationship Id="rId39" Type="http://schemas.openxmlformats.org/officeDocument/2006/relationships/font" Target="fonts/RalewayLight-bold.fntdata"/><Relationship Id="rId16" Type="http://schemas.openxmlformats.org/officeDocument/2006/relationships/slide" Target="slides/slide10.xml"/><Relationship Id="rId38" Type="http://schemas.openxmlformats.org/officeDocument/2006/relationships/font" Target="fonts/RalewayLight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ambridge-intelligence.com/keylines-faqs-social-network-analysis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10356bf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10356bf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56cba888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56cba888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Clarify title means for most sampled genres based on songs that use samples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10356bf29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10356bf29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652d957d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652d957d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fact, 32.6% of samples are intra-genre which is quite a significant number when there are so many genres to sample from and Soul/Funk/Disco and Hip-Hop/R&amp;B both together comprise 60% of all sampled genres.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Reject the null hypothesis that the observed distribution and a 50/50 distribution of samples between intra-genre and inter-genre is the same. because p=1.9415172958895564e-05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652d957d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652d957d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The null hypothesis is that this distribution and your observed distribution (hip hop and soul are equally distributed) are the same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pvalue=0.9155204631808644 so we fail to reject the null hypothesis 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Clarify title means for most sampled genres based on songs that use samples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652d957d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652d957d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278 + 204 + 613 + 1553 + 6647 = 9295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383 + 337 + 1394 + 7360 + 19018 = 28492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The null hypothesis is that this distribution and your observed distribution are the same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pvalue=0.5341418084619267 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so we fail to reject the null hypothesis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652d957d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652d957d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67d0e1b0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67d0e1b0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652d957d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652d957d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652d957d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652d957d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652d957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652d957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 results of evaluation aimed at testing whether met goal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evaluation: • State goal of evaluation • Describe evaluation setup • Describe evaluation metric(s) • Present results • Discuss success/failure cases • Explain implications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Soc. network analysis: Centrality measures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In-Degree: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For finding very connected artists, popular artists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Katz: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Can identify nodes with influence over the whole network, not just those directly connected to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PageRank: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This measure uncovers nodes whose influence extends beyond their direct connections into the wider network.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10356bf2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10356bf2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 importance of your area or topic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more sampled an artist is, the more influence they have on others in the community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652d957d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652d957d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652d957d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652d957d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652d957d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652d957d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10356bf2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10356bf2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Summarize key points Restate main results Describe implications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Soul/Funk/Disco is the most sampled genre but from the temporal analysis we see that the number of hip-hop samples has equalized the gap slowly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 Brown’s influence as shown by the centrality measurements crosses all time periods. Most influential artists are from Soul/Funk/Disco or Hip-Hop/R&amp;B as shown earlier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Intra-genre influences are strong! For most genres even if soul/funk/disco or hip-hop/R&amp;B are sampled the most often, the </a:t>
            </a:r>
            <a:r>
              <a:rPr lang="en"/>
              <a:t>intra-genre is always near the top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the audio element data wasn’t as nuanced as originally hoped we couldn’t map any patterns between genres and their likelihood to sample a certain audio element. But, we did find that artists tend to sample Multiple Elements from songs or just vocals.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10356bf2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10356bf2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Summarize key points Restate main results Describe implications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10356bf29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10356bf29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10356bf2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10356bf2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problem: • Specify inputs and outputs • Define assumptions • Describe desirable properties • Provide concrete example(s)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of determining influence lends itself nicely to network analysis as long as we take in songs as input and have a directed graph showing samples.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 Hip-Hop is genre that uses most sampling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 </a:t>
            </a:r>
            <a:r>
              <a:rPr lang="en"/>
              <a:t>Grand Upright Music, Ltd. v. Warner Bros. Records Inc. 1991 drop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ff5a0acfd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ff5a0acf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Harmonic features = Dominant 7th chords or Minor 7th chord changes. This study was geared </a:t>
            </a:r>
            <a:r>
              <a:rPr lang="en">
                <a:solidFill>
                  <a:schemeClr val="dk1"/>
                </a:solidFill>
              </a:rPr>
              <a:t>more </a:t>
            </a:r>
            <a:r>
              <a:rPr lang="en"/>
              <a:t>towards a music theory audience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cc2a7d4fb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cc2a7d4f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 novel idea (Eureka!) Explain why it is a good idea (describe rationale) Provide simple example showing how your idea achieves your goal in situation where previous approaches would not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past studies simply did not have data this nuanced to conduct this research using the sampled audio elements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Temporal data analysis was largely ignored. Sampling within a genre was ignored as it was assumed genres sampled within their genre the most.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cc2a7d4fb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cc2a7d4f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fc994aaaa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fc994aaa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overview: • System organization • Sequence of steps (flow chart) For most important steps (or issues): • Challenge • Approach • Implementation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56cba888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56cba888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Correlation between 1991 Grand Upright Music case and dip in sampling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652d957d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652d957d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B600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B600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FFB60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B600"/>
                </a:solidFill>
              </a:defRPr>
            </a:lvl1pPr>
            <a:lvl2pPr lvl="1" rtl="0">
              <a:buNone/>
              <a:defRPr>
                <a:solidFill>
                  <a:srgbClr val="FFB600"/>
                </a:solidFill>
              </a:defRPr>
            </a:lvl2pPr>
            <a:lvl3pPr lvl="2" rtl="0">
              <a:buNone/>
              <a:defRPr>
                <a:solidFill>
                  <a:srgbClr val="FFB600"/>
                </a:solidFill>
              </a:defRPr>
            </a:lvl3pPr>
            <a:lvl4pPr lvl="3" rtl="0">
              <a:buNone/>
              <a:defRPr>
                <a:solidFill>
                  <a:srgbClr val="FFB600"/>
                </a:solidFill>
              </a:defRPr>
            </a:lvl4pPr>
            <a:lvl5pPr lvl="4" rtl="0">
              <a:buNone/>
              <a:defRPr>
                <a:solidFill>
                  <a:srgbClr val="FFB600"/>
                </a:solidFill>
              </a:defRPr>
            </a:lvl5pPr>
            <a:lvl6pPr lvl="5" rtl="0">
              <a:buNone/>
              <a:defRPr>
                <a:solidFill>
                  <a:srgbClr val="FFB600"/>
                </a:solidFill>
              </a:defRPr>
            </a:lvl6pPr>
            <a:lvl7pPr lvl="6" rtl="0">
              <a:buNone/>
              <a:defRPr>
                <a:solidFill>
                  <a:srgbClr val="FFB600"/>
                </a:solidFill>
              </a:defRPr>
            </a:lvl7pPr>
            <a:lvl8pPr lvl="7" rtl="0">
              <a:buNone/>
              <a:defRPr>
                <a:solidFill>
                  <a:srgbClr val="FFB600"/>
                </a:solidFill>
              </a:defRPr>
            </a:lvl8pPr>
            <a:lvl9pPr lvl="8" rtl="0">
              <a:buNone/>
              <a:defRPr>
                <a:solidFill>
                  <a:srgbClr val="FFB6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2" name="Google Shape;82;p19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2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FFB60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2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dfs.semanticscholar.org/7def/babf1f6e86e2943f93b467d9257e51158a86.pdf" TargetMode="External"/><Relationship Id="rId4" Type="http://schemas.openxmlformats.org/officeDocument/2006/relationships/hyperlink" Target="http://snap.stanford.edu/class/cs224w-2015/projects_2015/Influence_Networks_in_Popular_Music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/>
        </p:nvSpPr>
        <p:spPr>
          <a:xfrm>
            <a:off x="900750" y="846525"/>
            <a:ext cx="7342500" cy="3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Measuring Musical Sampling Impact Through Network Analysis</a:t>
            </a:r>
            <a:endParaRPr b="1" sz="3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by Justin Tran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IW 09: Information Discovery through </a:t>
            </a:r>
            <a:endParaRPr i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Analysis of Complex Networks</a:t>
            </a:r>
            <a:endParaRPr i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advised by Prof. Andrea LaPaugh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3" name="Google Shape;103;p24"/>
          <p:cNvGrpSpPr/>
          <p:nvPr/>
        </p:nvGrpSpPr>
        <p:grpSpPr>
          <a:xfrm>
            <a:off x="8248238" y="204555"/>
            <a:ext cx="539546" cy="879605"/>
            <a:chOff x="6730350" y="2315900"/>
            <a:chExt cx="257700" cy="420100"/>
          </a:xfrm>
        </p:grpSpPr>
        <p:sp>
          <p:nvSpPr>
            <p:cNvPr id="104" name="Google Shape;104;p24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4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4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4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FFFF"/>
                </a:highlight>
              </a:endParaRPr>
            </a:p>
          </p:txBody>
        </p:sp>
        <p:sp>
          <p:nvSpPr>
            <p:cNvPr id="108" name="Google Shape;108;p24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213" y="169663"/>
            <a:ext cx="6405574" cy="480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3"/>
          <p:cNvSpPr txBox="1"/>
          <p:nvPr/>
        </p:nvSpPr>
        <p:spPr>
          <a:xfrm>
            <a:off x="3061575" y="397450"/>
            <a:ext cx="3514800" cy="30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Most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Sampled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Genres by Percentage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50" y="360975"/>
            <a:ext cx="7460601" cy="455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4"/>
          <p:cNvSpPr txBox="1"/>
          <p:nvPr/>
        </p:nvSpPr>
        <p:spPr>
          <a:xfrm>
            <a:off x="1468075" y="4500575"/>
            <a:ext cx="525000" cy="30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aleway"/>
                <a:ea typeface="Raleway"/>
                <a:cs typeface="Raleway"/>
                <a:sym typeface="Raleway"/>
              </a:rPr>
              <a:t>1970’s</a:t>
            </a:r>
            <a:endParaRPr b="1" sz="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3667150" y="4500575"/>
            <a:ext cx="608400" cy="30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aleway"/>
                <a:ea typeface="Raleway"/>
                <a:cs typeface="Raleway"/>
                <a:sym typeface="Raleway"/>
              </a:rPr>
              <a:t>1980’s</a:t>
            </a:r>
            <a:endParaRPr b="1" sz="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5778175" y="4500575"/>
            <a:ext cx="608400" cy="30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aleway"/>
                <a:ea typeface="Raleway"/>
                <a:cs typeface="Raleway"/>
                <a:sym typeface="Raleway"/>
              </a:rPr>
              <a:t>1990’s</a:t>
            </a:r>
            <a:endParaRPr b="1" sz="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7795150" y="4500575"/>
            <a:ext cx="608400" cy="30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aleway"/>
                <a:ea typeface="Raleway"/>
                <a:cs typeface="Raleway"/>
                <a:sym typeface="Raleway"/>
              </a:rPr>
              <a:t>2000’s</a:t>
            </a:r>
            <a:endParaRPr b="1" sz="9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idx="4294967295" type="title"/>
          </p:nvPr>
        </p:nvSpPr>
        <p:spPr>
          <a:xfrm>
            <a:off x="1020000" y="88322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How strong is </a:t>
            </a:r>
            <a:r>
              <a:rPr b="1" lang="en">
                <a:solidFill>
                  <a:srgbClr val="FFB600"/>
                </a:solidFill>
                <a:latin typeface="Open Sans"/>
                <a:ea typeface="Open Sans"/>
                <a:cs typeface="Open Sans"/>
                <a:sym typeface="Open Sans"/>
              </a:rPr>
              <a:t>intra-genre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sampling?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31" name="Google Shape;231;p35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232" name="Google Shape;232;p35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5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62" y="153425"/>
            <a:ext cx="5957876" cy="483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6"/>
          <p:cNvSpPr txBox="1"/>
          <p:nvPr/>
        </p:nvSpPr>
        <p:spPr>
          <a:xfrm>
            <a:off x="2911025" y="64275"/>
            <a:ext cx="3514800" cy="30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Hip-Hop/R&amp;B’s Most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Sampled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Genres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698137"/>
            <a:ext cx="4645076" cy="374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075" y="762525"/>
            <a:ext cx="4439626" cy="361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7"/>
          <p:cNvSpPr txBox="1"/>
          <p:nvPr/>
        </p:nvSpPr>
        <p:spPr>
          <a:xfrm>
            <a:off x="591625" y="579700"/>
            <a:ext cx="3692700" cy="30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Electronic/Dance’s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Most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Sampled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Genres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5391988" y="579700"/>
            <a:ext cx="3692700" cy="30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Rock/Pop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’s Most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Sampled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Genres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934100" y="62552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B600"/>
                </a:solidFill>
                <a:latin typeface="Open Sans"/>
                <a:ea typeface="Open Sans"/>
                <a:cs typeface="Open Sans"/>
                <a:sym typeface="Open Sans"/>
              </a:rPr>
              <a:t>Audio Elements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were not the most telling property...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56" name="Google Shape;256;p38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257" name="Google Shape;257;p3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4325" y="846550"/>
            <a:ext cx="4785226" cy="358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9850" y="846550"/>
            <a:ext cx="4932751" cy="37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9"/>
          <p:cNvSpPr txBox="1"/>
          <p:nvPr/>
        </p:nvSpPr>
        <p:spPr>
          <a:xfrm>
            <a:off x="1591350" y="4139975"/>
            <a:ext cx="59613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*Matching colors (respective to each graph) indicate the same genre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0"/>
          <p:cNvPicPr preferRelativeResize="0"/>
          <p:nvPr/>
        </p:nvPicPr>
        <p:blipFill rotWithShape="1">
          <a:blip r:embed="rId3">
            <a:alphaModFix/>
          </a:blip>
          <a:srcRect b="7037" l="0" r="0" t="0"/>
          <a:stretch/>
        </p:blipFill>
        <p:spPr>
          <a:xfrm>
            <a:off x="1353450" y="152400"/>
            <a:ext cx="6437100" cy="44981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0"/>
          <p:cNvSpPr txBox="1"/>
          <p:nvPr/>
        </p:nvSpPr>
        <p:spPr>
          <a:xfrm>
            <a:off x="2539625" y="4470275"/>
            <a:ext cx="482100" cy="1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Drums</a:t>
            </a:r>
            <a:endParaRPr sz="800"/>
          </a:p>
        </p:txBody>
      </p:sp>
      <p:sp>
        <p:nvSpPr>
          <p:cNvPr id="275" name="Google Shape;275;p40"/>
          <p:cNvSpPr txBox="1"/>
          <p:nvPr/>
        </p:nvSpPr>
        <p:spPr>
          <a:xfrm>
            <a:off x="6335325" y="4467875"/>
            <a:ext cx="482100" cy="1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Vocals</a:t>
            </a:r>
            <a:endParaRPr sz="800"/>
          </a:p>
        </p:txBody>
      </p:sp>
      <p:sp>
        <p:nvSpPr>
          <p:cNvPr id="276" name="Google Shape;276;p40"/>
          <p:cNvSpPr txBox="1"/>
          <p:nvPr/>
        </p:nvSpPr>
        <p:spPr>
          <a:xfrm>
            <a:off x="5180425" y="4470275"/>
            <a:ext cx="972600" cy="1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Sound Effects</a:t>
            </a:r>
            <a:endParaRPr sz="800"/>
          </a:p>
        </p:txBody>
      </p:sp>
      <p:sp>
        <p:nvSpPr>
          <p:cNvPr id="277" name="Google Shape;277;p40"/>
          <p:cNvSpPr txBox="1"/>
          <p:nvPr/>
        </p:nvSpPr>
        <p:spPr>
          <a:xfrm>
            <a:off x="4162375" y="4470275"/>
            <a:ext cx="1032300" cy="1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Multiple Elements</a:t>
            </a:r>
            <a:endParaRPr sz="800"/>
          </a:p>
        </p:txBody>
      </p:sp>
      <p:sp>
        <p:nvSpPr>
          <p:cNvPr id="278" name="Google Shape;278;p40"/>
          <p:cNvSpPr txBox="1"/>
          <p:nvPr/>
        </p:nvSpPr>
        <p:spPr>
          <a:xfrm>
            <a:off x="3384950" y="4474625"/>
            <a:ext cx="667800" cy="1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Hook/Riff</a:t>
            </a:r>
            <a:endParaRPr sz="800"/>
          </a:p>
        </p:txBody>
      </p:sp>
      <p:sp>
        <p:nvSpPr>
          <p:cNvPr id="279" name="Google Shape;279;p40"/>
          <p:cNvSpPr txBox="1"/>
          <p:nvPr/>
        </p:nvSpPr>
        <p:spPr>
          <a:xfrm>
            <a:off x="2539625" y="365375"/>
            <a:ext cx="4157700" cy="30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Percentage of Audio Elements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Sampled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Overall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9900"/>
            <a:ext cx="5071050" cy="380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4175" y="719900"/>
            <a:ext cx="4869826" cy="380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1"/>
          <p:cNvSpPr txBox="1"/>
          <p:nvPr/>
        </p:nvSpPr>
        <p:spPr>
          <a:xfrm>
            <a:off x="2034850" y="3997750"/>
            <a:ext cx="482100" cy="23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Drums</a:t>
            </a:r>
            <a:endParaRPr sz="700"/>
          </a:p>
        </p:txBody>
      </p:sp>
      <p:sp>
        <p:nvSpPr>
          <p:cNvPr id="287" name="Google Shape;287;p41"/>
          <p:cNvSpPr txBox="1"/>
          <p:nvPr/>
        </p:nvSpPr>
        <p:spPr>
          <a:xfrm>
            <a:off x="1444750" y="3997750"/>
            <a:ext cx="667800" cy="23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Hook/Riff</a:t>
            </a:r>
            <a:endParaRPr sz="700"/>
          </a:p>
        </p:txBody>
      </p:sp>
      <p:sp>
        <p:nvSpPr>
          <p:cNvPr id="288" name="Google Shape;288;p41"/>
          <p:cNvSpPr txBox="1"/>
          <p:nvPr/>
        </p:nvSpPr>
        <p:spPr>
          <a:xfrm>
            <a:off x="2431125" y="3997750"/>
            <a:ext cx="930000" cy="23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Multiple Elements</a:t>
            </a:r>
            <a:endParaRPr sz="700"/>
          </a:p>
        </p:txBody>
      </p:sp>
      <p:sp>
        <p:nvSpPr>
          <p:cNvPr id="289" name="Google Shape;289;p41"/>
          <p:cNvSpPr txBox="1"/>
          <p:nvPr/>
        </p:nvSpPr>
        <p:spPr>
          <a:xfrm>
            <a:off x="3210650" y="3997750"/>
            <a:ext cx="762300" cy="23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Sound Effects</a:t>
            </a:r>
            <a:endParaRPr sz="700"/>
          </a:p>
        </p:txBody>
      </p:sp>
      <p:sp>
        <p:nvSpPr>
          <p:cNvPr id="290" name="Google Shape;290;p41"/>
          <p:cNvSpPr txBox="1"/>
          <p:nvPr/>
        </p:nvSpPr>
        <p:spPr>
          <a:xfrm>
            <a:off x="859050" y="3997750"/>
            <a:ext cx="482100" cy="28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Vocals</a:t>
            </a:r>
            <a:endParaRPr sz="700"/>
          </a:p>
        </p:txBody>
      </p:sp>
      <p:sp>
        <p:nvSpPr>
          <p:cNvPr id="291" name="Google Shape;291;p41"/>
          <p:cNvSpPr txBox="1"/>
          <p:nvPr/>
        </p:nvSpPr>
        <p:spPr>
          <a:xfrm>
            <a:off x="5071050" y="3954850"/>
            <a:ext cx="482100" cy="28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Vocals</a:t>
            </a:r>
            <a:endParaRPr sz="700"/>
          </a:p>
        </p:txBody>
      </p:sp>
      <p:sp>
        <p:nvSpPr>
          <p:cNvPr id="292" name="Google Shape;292;p41"/>
          <p:cNvSpPr txBox="1"/>
          <p:nvPr/>
        </p:nvSpPr>
        <p:spPr>
          <a:xfrm>
            <a:off x="5476938" y="3954850"/>
            <a:ext cx="762300" cy="28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Multiple Elements</a:t>
            </a:r>
            <a:endParaRPr sz="700"/>
          </a:p>
        </p:txBody>
      </p:sp>
      <p:sp>
        <p:nvSpPr>
          <p:cNvPr id="293" name="Google Shape;293;p41"/>
          <p:cNvSpPr txBox="1"/>
          <p:nvPr/>
        </p:nvSpPr>
        <p:spPr>
          <a:xfrm>
            <a:off x="3909550" y="3997750"/>
            <a:ext cx="419700" cy="23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Bass</a:t>
            </a:r>
            <a:endParaRPr sz="700"/>
          </a:p>
        </p:txBody>
      </p:sp>
      <p:sp>
        <p:nvSpPr>
          <p:cNvPr id="294" name="Google Shape;294;p41"/>
          <p:cNvSpPr txBox="1"/>
          <p:nvPr/>
        </p:nvSpPr>
        <p:spPr>
          <a:xfrm>
            <a:off x="6126480" y="3959352"/>
            <a:ext cx="762300" cy="23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Sound Effects</a:t>
            </a:r>
            <a:endParaRPr sz="700"/>
          </a:p>
        </p:txBody>
      </p:sp>
      <p:sp>
        <p:nvSpPr>
          <p:cNvPr id="295" name="Google Shape;295;p41"/>
          <p:cNvSpPr txBox="1"/>
          <p:nvPr/>
        </p:nvSpPr>
        <p:spPr>
          <a:xfrm>
            <a:off x="6821424" y="3959352"/>
            <a:ext cx="482100" cy="23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Drums</a:t>
            </a:r>
            <a:endParaRPr sz="700"/>
          </a:p>
        </p:txBody>
      </p:sp>
      <p:sp>
        <p:nvSpPr>
          <p:cNvPr id="296" name="Google Shape;296;p41"/>
          <p:cNvSpPr txBox="1"/>
          <p:nvPr/>
        </p:nvSpPr>
        <p:spPr>
          <a:xfrm>
            <a:off x="7365225" y="3959350"/>
            <a:ext cx="596400" cy="23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Hook/Riff</a:t>
            </a:r>
            <a:endParaRPr sz="700"/>
          </a:p>
        </p:txBody>
      </p:sp>
      <p:sp>
        <p:nvSpPr>
          <p:cNvPr id="297" name="Google Shape;297;p41"/>
          <p:cNvSpPr txBox="1"/>
          <p:nvPr/>
        </p:nvSpPr>
        <p:spPr>
          <a:xfrm>
            <a:off x="8039075" y="3959352"/>
            <a:ext cx="419700" cy="23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Bass</a:t>
            </a:r>
            <a:endParaRPr sz="700"/>
          </a:p>
        </p:txBody>
      </p:sp>
      <p:sp>
        <p:nvSpPr>
          <p:cNvPr id="298" name="Google Shape;298;p41"/>
          <p:cNvSpPr txBox="1"/>
          <p:nvPr/>
        </p:nvSpPr>
        <p:spPr>
          <a:xfrm>
            <a:off x="2034850" y="4235350"/>
            <a:ext cx="12645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Audio Element Sampled</a:t>
            </a:r>
            <a:endParaRPr sz="700"/>
          </a:p>
        </p:txBody>
      </p:sp>
      <p:sp>
        <p:nvSpPr>
          <p:cNvPr id="299" name="Google Shape;299;p41"/>
          <p:cNvSpPr txBox="1"/>
          <p:nvPr/>
        </p:nvSpPr>
        <p:spPr>
          <a:xfrm>
            <a:off x="6294938" y="4233250"/>
            <a:ext cx="1181100" cy="23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Audio Element Sampled</a:t>
            </a:r>
            <a:endParaRPr sz="700"/>
          </a:p>
        </p:txBody>
      </p:sp>
      <p:sp>
        <p:nvSpPr>
          <p:cNvPr id="300" name="Google Shape;300;p41"/>
          <p:cNvSpPr txBox="1"/>
          <p:nvPr/>
        </p:nvSpPr>
        <p:spPr>
          <a:xfrm>
            <a:off x="4684700" y="816550"/>
            <a:ext cx="4401600" cy="30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Electronic/Dance’s Most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Sampled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Audio Elements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1" name="Google Shape;301;p41"/>
          <p:cNvSpPr txBox="1"/>
          <p:nvPr/>
        </p:nvSpPr>
        <p:spPr>
          <a:xfrm>
            <a:off x="466300" y="816550"/>
            <a:ext cx="4172400" cy="30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Hip-Hop/R&amp;B’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’s Most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Sampled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Audio Elements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42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307" name="Google Shape;307;p42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2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2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2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2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2" name="Google Shape;312;p42"/>
          <p:cNvSpPr txBox="1"/>
          <p:nvPr>
            <p:ph type="title"/>
          </p:nvPr>
        </p:nvSpPr>
        <p:spPr>
          <a:xfrm>
            <a:off x="934100" y="10112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What about </a:t>
            </a:r>
            <a:r>
              <a:rPr b="1" lang="en">
                <a:solidFill>
                  <a:srgbClr val="FFB600"/>
                </a:solidFill>
                <a:latin typeface="Open Sans"/>
                <a:ea typeface="Open Sans"/>
                <a:cs typeface="Open Sans"/>
                <a:sym typeface="Open Sans"/>
              </a:rPr>
              <a:t>Centrality Influence</a:t>
            </a:r>
            <a:r>
              <a:rPr b="1" lang="en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b="1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pen Sans ExtraBold"/>
                <a:ea typeface="Open Sans ExtraBold"/>
                <a:cs typeface="Open Sans ExtraBold"/>
                <a:sym typeface="Open Sans ExtraBold"/>
              </a:rPr>
              <a:t>Motivation</a:t>
            </a:r>
            <a:endParaRPr sz="360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922000" y="16823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B600"/>
                </a:solidFill>
                <a:latin typeface="Open Sans"/>
                <a:ea typeface="Open Sans"/>
                <a:cs typeface="Open Sans"/>
                <a:sym typeface="Open Sans"/>
              </a:rPr>
              <a:t>Music </a:t>
            </a: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sampling is the act of taking a portion of an existing recording and using it in a new recording. 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Sampling informs listeners of the artist’s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level of </a:t>
            </a:r>
            <a:r>
              <a:rPr lang="en">
                <a:solidFill>
                  <a:srgbClr val="FFB600"/>
                </a:solidFill>
                <a:latin typeface="Open Sans"/>
                <a:ea typeface="Open Sans"/>
                <a:cs typeface="Open Sans"/>
                <a:sym typeface="Open Sans"/>
              </a:rPr>
              <a:t>influence </a:t>
            </a: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 other musicians in the community.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25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16" name="Google Shape;116;p25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5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5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5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5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" name="Google Shape;317;p43"/>
          <p:cNvGraphicFramePr/>
          <p:nvPr/>
        </p:nvGraphicFramePr>
        <p:xfrm>
          <a:off x="723325" y="110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{3E7E9B95-9BF4-418F-95DB-9D113A1CA010}</a:tableStyleId>
              </a:tblPr>
              <a:tblGrid>
                <a:gridCol w="1504625"/>
                <a:gridCol w="1504625"/>
                <a:gridCol w="1504625"/>
                <a:gridCol w="1504625"/>
                <a:gridCol w="1504625"/>
              </a:tblGrid>
              <a:tr h="38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Year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Overall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1980’s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1990’s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2000’s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90875">
                <a:tc row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Top 5 Artists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 James Brown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 James Brown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 James Brown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 James Brown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08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 The Winstons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 Beside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 Public 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 The Winstons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965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 Public 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 Run-DMC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 The Winstons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 The Notorious B.I.G.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08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 Lyn Collins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 Public 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 Lyn Collins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 Beside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08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 Beside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 Kurtis Blow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 Run-DMC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 Public Enemy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8" name="Google Shape;318;p43"/>
          <p:cNvSpPr txBox="1"/>
          <p:nvPr>
            <p:ph idx="4294967295" type="title"/>
          </p:nvPr>
        </p:nvSpPr>
        <p:spPr>
          <a:xfrm>
            <a:off x="1051838" y="2370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B600"/>
                </a:solidFill>
                <a:latin typeface="Open Sans"/>
                <a:ea typeface="Open Sans"/>
                <a:cs typeface="Open Sans"/>
                <a:sym typeface="Open Sans"/>
              </a:rPr>
              <a:t>In-Degree Centrality</a:t>
            </a:r>
            <a:r>
              <a:rPr b="1" lang="en" sz="3600">
                <a:solidFill>
                  <a:srgbClr val="FFB6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3600">
              <a:solidFill>
                <a:srgbClr val="FFB6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Calculates the fraction of nodes from the entire graph that the node is connected to</a:t>
            </a: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19" name="Google Shape;319;p43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320" name="Google Shape;320;p43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3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3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3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3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" name="Google Shape;329;p44"/>
          <p:cNvGraphicFramePr/>
          <p:nvPr/>
        </p:nvGraphicFramePr>
        <p:xfrm>
          <a:off x="723338" y="104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{3E7E9B95-9BF4-418F-95DB-9D113A1CA010}</a:tableStyleId>
              </a:tblPr>
              <a:tblGrid>
                <a:gridCol w="1504625"/>
                <a:gridCol w="1504625"/>
                <a:gridCol w="1504625"/>
                <a:gridCol w="1504625"/>
                <a:gridCol w="1504625"/>
              </a:tblGrid>
              <a:tr h="38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Year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Overall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1980’s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1990’s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2000’s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90875">
                <a:tc row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Top 5 </a:t>
                      </a:r>
                      <a:r>
                        <a:rPr b="1" lang="en"/>
                        <a:t>Artists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 James Brown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 James Brown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 James Brown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 The Notorious B.I.G.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08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 Public 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 Beside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 Public 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 James Brown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965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 Lyn Collins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 Run-DMC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 Lyn Collins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 Public Enemy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08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 Run-DMC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 Kurtis Blow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 N.W.A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 Beside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08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 LL Cool J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 Public Enemy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 Run-DMC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 The Winstons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0" name="Google Shape;330;p44"/>
          <p:cNvSpPr txBox="1"/>
          <p:nvPr>
            <p:ph idx="4294967295" type="title"/>
          </p:nvPr>
        </p:nvSpPr>
        <p:spPr>
          <a:xfrm>
            <a:off x="1051863" y="3110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B600"/>
                </a:solidFill>
                <a:latin typeface="Open Sans"/>
                <a:ea typeface="Open Sans"/>
                <a:cs typeface="Open Sans"/>
                <a:sym typeface="Open Sans"/>
              </a:rPr>
              <a:t>Katz Centrality</a:t>
            </a:r>
            <a:endParaRPr b="1" sz="3000">
              <a:solidFill>
                <a:srgbClr val="FFB6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(Determines a node’s centrality based on the centrality of its neighbors)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31" name="Google Shape;331;p4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332" name="Google Shape;332;p44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4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4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4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4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1" name="Google Shape;341;p45"/>
          <p:cNvGraphicFramePr/>
          <p:nvPr/>
        </p:nvGraphicFramePr>
        <p:xfrm>
          <a:off x="723338" y="104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{3E7E9B95-9BF4-418F-95DB-9D113A1CA010}</a:tableStyleId>
              </a:tblPr>
              <a:tblGrid>
                <a:gridCol w="1504625"/>
                <a:gridCol w="1504625"/>
                <a:gridCol w="1504625"/>
                <a:gridCol w="1504625"/>
                <a:gridCol w="1504625"/>
              </a:tblGrid>
              <a:tr h="38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Year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Overall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1980’s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1990’s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2000’s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0875">
                <a:tc row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Top 5 </a:t>
                      </a:r>
                      <a:r>
                        <a:rPr b="1" lang="en"/>
                        <a:t>Artists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 James Brown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 James Brown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 James Brown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 Run-DMC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08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 Lyn Collins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 Fred Wesley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 Lyn Collins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 Public Enemy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65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 Afrika Bambaataa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 The J.B’s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 Afrika Bambaataa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 The Notorious B.I.G.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08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 Public Enemy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Afrika Bambaataa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 Public Enemy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 James Brown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08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 The Winstons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 Beside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 The Winstons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 Beside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2" name="Google Shape;342;p45"/>
          <p:cNvSpPr txBox="1"/>
          <p:nvPr>
            <p:ph idx="4294967295" type="title"/>
          </p:nvPr>
        </p:nvSpPr>
        <p:spPr>
          <a:xfrm>
            <a:off x="1051850" y="301850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B600"/>
                </a:solidFill>
                <a:latin typeface="Open Sans"/>
                <a:ea typeface="Open Sans"/>
                <a:cs typeface="Open Sans"/>
                <a:sym typeface="Open Sans"/>
              </a:rPr>
              <a:t>PageRank</a:t>
            </a:r>
            <a:endParaRPr b="1" sz="3000">
              <a:solidFill>
                <a:srgbClr val="FFB6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(Similar to Katz Centrality but uses the directed nature of the network)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43" name="Google Shape;343;p45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344" name="Google Shape;344;p45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5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5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5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5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"/>
          <p:cNvSpPr txBox="1"/>
          <p:nvPr>
            <p:ph type="title"/>
          </p:nvPr>
        </p:nvSpPr>
        <p:spPr>
          <a:xfrm>
            <a:off x="922000" y="6994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Open Sans"/>
                <a:ea typeface="Open Sans"/>
                <a:cs typeface="Open Sans"/>
                <a:sym typeface="Open Sans"/>
              </a:rPr>
              <a:t>Conclusion</a:t>
            </a:r>
            <a:endParaRPr b="1"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" name="Google Shape;354;p46"/>
          <p:cNvSpPr txBox="1"/>
          <p:nvPr>
            <p:ph idx="1" type="body"/>
          </p:nvPr>
        </p:nvSpPr>
        <p:spPr>
          <a:xfrm>
            <a:off x="922000" y="131230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Soul/Funk/Disco is the </a:t>
            </a:r>
            <a:r>
              <a:rPr lang="en">
                <a:solidFill>
                  <a:srgbClr val="FFB600"/>
                </a:solidFill>
                <a:latin typeface="Open Sans"/>
                <a:ea typeface="Open Sans"/>
                <a:cs typeface="Open Sans"/>
                <a:sym typeface="Open Sans"/>
              </a:rPr>
              <a:t>most influential genre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overall but Hip-Hop/R&amp;B has recently challenged this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James Brown is </a:t>
            </a:r>
            <a:r>
              <a:rPr lang="en">
                <a:solidFill>
                  <a:srgbClr val="FFB600"/>
                </a:solidFill>
                <a:latin typeface="Open Sans"/>
                <a:ea typeface="Open Sans"/>
                <a:cs typeface="Open Sans"/>
                <a:sym typeface="Open Sans"/>
              </a:rPr>
              <a:t>one of the most influential artists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throughout all eras of music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solidFill>
                  <a:srgbClr val="FFB600"/>
                </a:solidFill>
                <a:latin typeface="Open Sans"/>
                <a:ea typeface="Open Sans"/>
                <a:cs typeface="Open Sans"/>
                <a:sym typeface="Open Sans"/>
              </a:rPr>
              <a:t>Intra-genre influences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are strong!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Artists tend to sample Multiple Elements of a song OR just Vocals BUT </a:t>
            </a:r>
            <a:r>
              <a:rPr lang="en">
                <a:solidFill>
                  <a:srgbClr val="FFB600"/>
                </a:solidFill>
                <a:latin typeface="Open Sans"/>
                <a:ea typeface="Open Sans"/>
                <a:cs typeface="Open Sans"/>
                <a:sym typeface="Open Sans"/>
              </a:rPr>
              <a:t>no genre-based patterns emerged</a:t>
            </a:r>
            <a:endParaRPr>
              <a:solidFill>
                <a:srgbClr val="FFB6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55" name="Google Shape;355;p46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356" name="Google Shape;356;p46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6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6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6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6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7"/>
          <p:cNvSpPr txBox="1"/>
          <p:nvPr>
            <p:ph idx="1" type="body"/>
          </p:nvPr>
        </p:nvSpPr>
        <p:spPr>
          <a:xfrm>
            <a:off x="922000" y="14837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Professor Andrea LaPaugh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Princeton University Library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WhoSampled Support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6" name="Google Shape;366;p47"/>
          <p:cNvSpPr txBox="1"/>
          <p:nvPr>
            <p:ph type="title"/>
          </p:nvPr>
        </p:nvSpPr>
        <p:spPr>
          <a:xfrm>
            <a:off x="922000" y="6994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Open Sans"/>
                <a:ea typeface="Open Sans"/>
                <a:cs typeface="Open Sans"/>
                <a:sym typeface="Open Sans"/>
              </a:rPr>
              <a:t>Acknowledgements</a:t>
            </a:r>
            <a:endParaRPr b="1" sz="36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67" name="Google Shape;367;p4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368" name="Google Shape;368;p4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"/>
          <p:cNvSpPr txBox="1"/>
          <p:nvPr>
            <p:ph idx="1" type="body"/>
          </p:nvPr>
        </p:nvSpPr>
        <p:spPr>
          <a:xfrm>
            <a:off x="922000" y="14837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B600"/>
                </a:solidFill>
                <a:latin typeface="Open Sans"/>
                <a:ea typeface="Open Sans"/>
                <a:cs typeface="Open Sans"/>
                <a:sym typeface="Open Sans"/>
              </a:rPr>
              <a:t>[1]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N. J. Bryan and G. Wang, “Musical influence network analysis and rank of sample-based music,” in ISMIR, 2011.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B600"/>
                </a:solidFill>
                <a:latin typeface="Open Sans"/>
                <a:ea typeface="Open Sans"/>
                <a:cs typeface="Open Sans"/>
                <a:sym typeface="Open Sans"/>
              </a:rPr>
              <a:t>[2]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M. G. Albán, V. Choksi, and S. B. Tsai, “Cs 224 w final report: Influence networks in popular music,” 2015.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8" name="Google Shape;378;p48"/>
          <p:cNvSpPr txBox="1"/>
          <p:nvPr>
            <p:ph type="title"/>
          </p:nvPr>
        </p:nvSpPr>
        <p:spPr>
          <a:xfrm>
            <a:off x="922000" y="6994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Open Sans"/>
                <a:ea typeface="Open Sans"/>
                <a:cs typeface="Open Sans"/>
                <a:sym typeface="Open Sans"/>
              </a:rPr>
              <a:t>Citations</a:t>
            </a:r>
            <a:endParaRPr b="1" sz="36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79" name="Google Shape;379;p48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380" name="Google Shape;380;p4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title"/>
          </p:nvPr>
        </p:nvSpPr>
        <p:spPr>
          <a:xfrm>
            <a:off x="922000" y="65602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latin typeface="Open Sans"/>
                <a:ea typeface="Open Sans"/>
                <a:cs typeface="Open Sans"/>
                <a:sym typeface="Open Sans"/>
              </a:rPr>
              <a:t>Goal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6"/>
          <p:cNvSpPr txBox="1"/>
          <p:nvPr>
            <p:ph idx="1" type="body"/>
          </p:nvPr>
        </p:nvSpPr>
        <p:spPr>
          <a:xfrm>
            <a:off x="922000" y="138870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B600"/>
                </a:solidFill>
                <a:latin typeface="Open Sans"/>
                <a:ea typeface="Open Sans"/>
                <a:cs typeface="Open Sans"/>
                <a:sym typeface="Open Sans"/>
              </a:rPr>
              <a:t>Explore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relationships between influential artists/genres and determine which sample/are sampled the most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B600"/>
                </a:solidFill>
                <a:latin typeface="Open Sans"/>
                <a:ea typeface="Open Sans"/>
                <a:cs typeface="Open Sans"/>
                <a:sym typeface="Open Sans"/>
              </a:rPr>
              <a:t>Verify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popular music sampling claims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7" name="Google Shape;127;p26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28" name="Google Shape;128;p26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6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6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6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3" name="Google Shape;133;p26"/>
          <p:cNvPicPr preferRelativeResize="0"/>
          <p:nvPr/>
        </p:nvPicPr>
        <p:blipFill rotWithShape="1">
          <a:blip r:embed="rId3">
            <a:alphaModFix/>
          </a:blip>
          <a:srcRect b="27502" l="-4199" r="0" t="8936"/>
          <a:stretch/>
        </p:blipFill>
        <p:spPr>
          <a:xfrm>
            <a:off x="1039400" y="2769550"/>
            <a:ext cx="3992199" cy="181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0300" y="2769550"/>
            <a:ext cx="1816176" cy="181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922000" y="891775"/>
            <a:ext cx="7532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Open Sans"/>
                <a:ea typeface="Open Sans"/>
                <a:cs typeface="Open Sans"/>
                <a:sym typeface="Open Sans"/>
              </a:rPr>
              <a:t>Background and Related Work</a:t>
            </a:r>
            <a:endParaRPr b="1" sz="3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922000" y="1578775"/>
            <a:ext cx="7457700" cy="29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Network Analysis and Rank of Sample-Based Music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(Bryan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and Wang, 2011) </a:t>
            </a:r>
            <a:r>
              <a:rPr lang="en">
                <a:solidFill>
                  <a:srgbClr val="FFB600"/>
                </a:solidFill>
                <a:latin typeface="Open Sans"/>
                <a:ea typeface="Open Sans"/>
                <a:cs typeface="Open Sans"/>
                <a:sym typeface="Open Sans"/>
              </a:rPr>
              <a:t>[1]</a:t>
            </a:r>
            <a:endParaRPr>
              <a:solidFill>
                <a:srgbClr val="FFB6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○"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Found </a:t>
            </a: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relative flow of samples between genres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○"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intra-genre vs. inter-genre analysis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Influence Networks in Popular Music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(Alban, 2015) </a:t>
            </a:r>
            <a:r>
              <a:rPr lang="en">
                <a:solidFill>
                  <a:srgbClr val="FFB600"/>
                </a:solidFill>
                <a:latin typeface="Open Sans"/>
                <a:ea typeface="Open Sans"/>
                <a:cs typeface="Open Sans"/>
                <a:sym typeface="Open Sans"/>
              </a:rPr>
              <a:t>[2]</a:t>
            </a:r>
            <a:endParaRPr>
              <a:solidFill>
                <a:srgbClr val="FFB6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○"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Built </a:t>
            </a: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influence relationships based on harmonic features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○"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temporal analysis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2" name="Google Shape;142;p2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43" name="Google Shape;143;p2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Open Sans"/>
                <a:ea typeface="Open Sans"/>
                <a:cs typeface="Open Sans"/>
                <a:sym typeface="Open Sans"/>
              </a:rPr>
              <a:t>Approach</a:t>
            </a:r>
            <a:endParaRPr b="1"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28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55" name="Google Shape;155;p2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28"/>
          <p:cNvSpPr txBox="1"/>
          <p:nvPr/>
        </p:nvSpPr>
        <p:spPr>
          <a:xfrm>
            <a:off x="836750" y="1457800"/>
            <a:ext cx="6258900" cy="30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b="1" lang="en" sz="1800">
                <a:solidFill>
                  <a:srgbClr val="FFB600"/>
                </a:solidFill>
                <a:latin typeface="Open Sans"/>
                <a:ea typeface="Open Sans"/>
                <a:cs typeface="Open Sans"/>
                <a:sym typeface="Open Sans"/>
              </a:rPr>
              <a:t>Build 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directed graphs 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from WhoSampled database (categorized by genre and time period) to indicate sample usage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b="1" lang="en" sz="1800">
                <a:solidFill>
                  <a:srgbClr val="FFB600"/>
                </a:solidFill>
                <a:latin typeface="Open Sans"/>
                <a:ea typeface="Open Sans"/>
                <a:cs typeface="Open Sans"/>
                <a:sym typeface="Open Sans"/>
              </a:rPr>
              <a:t>Analyze 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intra-genre and inter-genre sampling activity 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over 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time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b="1" lang="en" sz="1800">
                <a:solidFill>
                  <a:srgbClr val="FFB600"/>
                </a:solidFill>
                <a:latin typeface="Open Sans"/>
                <a:ea typeface="Open Sans"/>
                <a:cs typeface="Open Sans"/>
                <a:sym typeface="Open Sans"/>
              </a:rPr>
              <a:t>Unique Edge Property: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Sampled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audio elements (new property in dataset)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Open Sans"/>
                <a:ea typeface="Open Sans"/>
                <a:cs typeface="Open Sans"/>
                <a:sym typeface="Open Sans"/>
              </a:rPr>
              <a:t>Implementation</a:t>
            </a:r>
            <a:endParaRPr b="1"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2036425" y="1705950"/>
            <a:ext cx="2332200" cy="2964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Use 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30,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000 data points from 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WhoSampled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29"/>
          <p:cNvSpPr txBox="1"/>
          <p:nvPr>
            <p:ph idx="2" type="body"/>
          </p:nvPr>
        </p:nvSpPr>
        <p:spPr>
          <a:xfrm>
            <a:off x="4777763" y="1705950"/>
            <a:ext cx="2332200" cy="2964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300">
                <a:latin typeface="Open Sans"/>
                <a:ea typeface="Open Sans"/>
                <a:cs typeface="Open Sans"/>
                <a:sym typeface="Open Sans"/>
              </a:rPr>
              <a:t>Build directed graphs with </a:t>
            </a:r>
            <a:r>
              <a:rPr b="1" lang="en" sz="2300">
                <a:latin typeface="Open Sans"/>
                <a:ea typeface="Open Sans"/>
                <a:cs typeface="Open Sans"/>
                <a:sym typeface="Open Sans"/>
              </a:rPr>
              <a:t>artists </a:t>
            </a:r>
            <a:r>
              <a:rPr b="1" lang="en" sz="2300">
                <a:latin typeface="Open Sans"/>
                <a:ea typeface="Open Sans"/>
                <a:cs typeface="Open Sans"/>
                <a:sym typeface="Open Sans"/>
              </a:rPr>
              <a:t>+ audio elements</a:t>
            </a:r>
            <a:endParaRPr b="1" sz="2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2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100" y="3500175"/>
            <a:ext cx="1453525" cy="109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1475" y="3653273"/>
            <a:ext cx="1762075" cy="937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29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72" name="Google Shape;172;p2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922000" y="773900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Open Sans"/>
                <a:ea typeface="Open Sans"/>
                <a:cs typeface="Open Sans"/>
                <a:sym typeface="Open Sans"/>
              </a:rPr>
              <a:t>Implementation (Metrics)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82" name="Google Shape;182;p30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83" name="Google Shape;183;p3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30"/>
          <p:cNvSpPr txBox="1"/>
          <p:nvPr/>
        </p:nvSpPr>
        <p:spPr>
          <a:xfrm>
            <a:off x="836750" y="1457800"/>
            <a:ext cx="6366900" cy="30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B6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b="1" lang="en" sz="1800">
                <a:solidFill>
                  <a:srgbClr val="FFB600"/>
                </a:solidFill>
                <a:latin typeface="Open Sans"/>
                <a:ea typeface="Open Sans"/>
                <a:cs typeface="Open Sans"/>
                <a:sym typeface="Open Sans"/>
              </a:rPr>
              <a:t>Statistical Influence: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Compare sampling properties like genres and temporally analyze for patterns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B6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B6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b="1" lang="en" sz="1800">
                <a:solidFill>
                  <a:srgbClr val="FFB600"/>
                </a:solidFill>
                <a:latin typeface="Open Sans"/>
                <a:ea typeface="Open Sans"/>
                <a:cs typeface="Open Sans"/>
                <a:sym typeface="Open Sans"/>
              </a:rPr>
              <a:t>Centrality Influence: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Measure artist influence as defined by type of centrality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/>
        </p:nvSpPr>
        <p:spPr>
          <a:xfrm>
            <a:off x="21425" y="53575"/>
            <a:ext cx="9122700" cy="503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194" name="Google Shape;194;p31"/>
          <p:cNvPicPr preferRelativeResize="0"/>
          <p:nvPr/>
        </p:nvPicPr>
        <p:blipFill rotWithShape="1">
          <a:blip r:embed="rId3">
            <a:alphaModFix/>
          </a:blip>
          <a:srcRect b="0" l="4226" r="8801" t="5775"/>
          <a:stretch/>
        </p:blipFill>
        <p:spPr>
          <a:xfrm>
            <a:off x="4447000" y="35626"/>
            <a:ext cx="4525575" cy="3678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 rotWithShape="1">
          <a:blip r:embed="rId4">
            <a:alphaModFix/>
          </a:blip>
          <a:srcRect b="-4670" l="0" r="0" t="4670"/>
          <a:stretch/>
        </p:blipFill>
        <p:spPr>
          <a:xfrm>
            <a:off x="6224100" y="3713775"/>
            <a:ext cx="1377376" cy="137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 rotWithShape="1">
          <a:blip r:embed="rId5">
            <a:alphaModFix/>
          </a:blip>
          <a:srcRect b="0" l="8088" r="7658" t="6812"/>
          <a:stretch/>
        </p:blipFill>
        <p:spPr>
          <a:xfrm>
            <a:off x="75025" y="35625"/>
            <a:ext cx="4433968" cy="36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 rotWithShape="1">
          <a:blip r:embed="rId6">
            <a:alphaModFix/>
          </a:blip>
          <a:srcRect b="27502" l="-4199" r="0" t="8936"/>
          <a:stretch/>
        </p:blipFill>
        <p:spPr>
          <a:xfrm>
            <a:off x="813900" y="3744127"/>
            <a:ext cx="2894235" cy="131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 txBox="1"/>
          <p:nvPr/>
        </p:nvSpPr>
        <p:spPr>
          <a:xfrm>
            <a:off x="664375" y="-64300"/>
            <a:ext cx="3514800" cy="30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Most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Sampling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Genres by Percentage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5097625" y="-64300"/>
            <a:ext cx="3630300" cy="30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Count of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Sampling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Tracks by Time Period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idx="4294967295" type="title"/>
          </p:nvPr>
        </p:nvSpPr>
        <p:spPr>
          <a:xfrm>
            <a:off x="1020000" y="88322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What are the most </a:t>
            </a:r>
            <a:r>
              <a:rPr b="1" lang="en">
                <a:solidFill>
                  <a:srgbClr val="FFB600"/>
                </a:solidFill>
                <a:latin typeface="Open Sans"/>
                <a:ea typeface="Open Sans"/>
                <a:cs typeface="Open Sans"/>
                <a:sym typeface="Open Sans"/>
              </a:rPr>
              <a:t>influential genres?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05" name="Google Shape;205;p32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206" name="Google Shape;206;p32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2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2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2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