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327902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761945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74760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C70188-43BC-4D5A-859B-80758B29894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730322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70188-43BC-4D5A-859B-80758B29894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9600663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C70188-43BC-4D5A-859B-80758B29894A}"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4084206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C70188-43BC-4D5A-859B-80758B29894A}"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6380305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70188-43BC-4D5A-859B-80758B29894A}"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26359225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70188-43BC-4D5A-859B-80758B29894A}"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19665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70188-43BC-4D5A-859B-80758B29894A}"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222782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70188-43BC-4D5A-859B-80758B29894A}"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00599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65125"/>
            <a:ext cx="12192000" cy="1325563"/>
          </a:xfrm>
          <a:prstGeom prst="rect">
            <a:avLst/>
          </a:prstGeom>
          <a:gradFill flip="none" rotWithShape="1">
            <a:gsLst>
              <a:gs pos="0">
                <a:schemeClr val="tx1">
                  <a:lumMod val="50000"/>
                  <a:lumOff val="50000"/>
                </a:schemeClr>
              </a:gs>
              <a:gs pos="33000">
                <a:schemeClr val="tx1"/>
              </a:gs>
              <a:gs pos="71000">
                <a:schemeClr val="tx1"/>
              </a:gs>
              <a:gs pos="100000">
                <a:schemeClr val="tx1">
                  <a:lumMod val="50000"/>
                  <a:lumOff val="50000"/>
                </a:schemeClr>
              </a:gs>
            </a:gsLst>
            <a:lin ang="5400000" scaled="1"/>
            <a:tileRect/>
          </a:gra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70188-43BC-4D5A-859B-80758B29894A}" type="datetimeFigureOut">
              <a:rPr lang="en-US" smtClean="0"/>
              <a:t>11/16/2020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E8C48-2B2A-4CAF-ACAE-2D3903C5E20E}" type="slidenum">
              <a:rPr lang="en-US" smtClean="0"/>
              <a:t>‹#›</a:t>
            </a:fld>
            <a:endParaRPr lang="en-US"/>
          </a:p>
        </p:txBody>
      </p:sp>
    </p:spTree>
    <p:extLst>
      <p:ext uri="{BB962C8B-B14F-4D97-AF65-F5344CB8AC3E}">
        <p14:creationId xmlns:p14="http://schemas.microsoft.com/office/powerpoint/2010/main" val="1629041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6995"/>
            <a:ext cx="9144000" cy="2387600"/>
          </a:xfrm>
          <a:gradFill>
            <a:gsLst>
              <a:gs pos="0">
                <a:schemeClr val="tx1">
                  <a:lumMod val="50000"/>
                  <a:lumOff val="50000"/>
                </a:schemeClr>
              </a:gs>
              <a:gs pos="3000">
                <a:schemeClr val="tx1"/>
              </a:gs>
              <a:gs pos="98000">
                <a:schemeClr val="tx1"/>
              </a:gs>
              <a:gs pos="100000">
                <a:schemeClr val="tx1">
                  <a:lumMod val="50000"/>
                  <a:lumOff val="50000"/>
                </a:schemeClr>
              </a:gs>
            </a:gsLst>
          </a:gradFill>
        </p:spPr>
        <p:txBody>
          <a:bodyPr>
            <a:normAutofit fontScale="90000"/>
          </a:bodyPr>
          <a:lstStyle/>
          <a:p>
            <a:r>
              <a:rPr lang="en-US" b="1" cap="all" dirty="0">
                <a:solidFill>
                  <a:schemeClr val="accent1">
                    <a:lumMod val="75000"/>
                  </a:schemeClr>
                </a:solidFill>
                <a:effectLst>
                  <a:reflection blurRad="12700" stA="28000" endPos="45000" dist="1003" dir="5400000" sy="-100000" algn="bl"/>
                </a:effectLst>
              </a:rPr>
              <a:t>BÁO CÁO ĐỒ ÁN</a:t>
            </a:r>
            <a:r>
              <a:rPr lang="en-US" dirty="0">
                <a:solidFill>
                  <a:schemeClr val="accent1">
                    <a:lumMod val="75000"/>
                  </a:schemeClr>
                </a:solidFill>
              </a:rPr>
              <a:t/>
            </a:r>
            <a:br>
              <a:rPr lang="en-US" dirty="0">
                <a:solidFill>
                  <a:schemeClr val="accent1">
                    <a:lumMod val="75000"/>
                  </a:schemeClr>
                </a:solidFill>
              </a:rPr>
            </a:br>
            <a:r>
              <a:rPr lang="en-US" b="1" cap="all" dirty="0">
                <a:solidFill>
                  <a:schemeClr val="accent1">
                    <a:lumMod val="75000"/>
                  </a:schemeClr>
                </a:solidFill>
                <a:effectLst>
                  <a:reflection blurRad="12700" stA="28000" endPos="45000" dist="1003" dir="5400000" sy="-100000" algn="bl"/>
                </a:effectLst>
              </a:rPr>
              <a:t>QUẢN LÝ cửa hàng và nhân viên bán hàng</a:t>
            </a:r>
            <a:endParaRPr lang="en-US" dirty="0">
              <a:solidFill>
                <a:schemeClr val="accent1">
                  <a:lumMod val="75000"/>
                </a:schemeClr>
              </a:solidFill>
            </a:endParaRPr>
          </a:p>
        </p:txBody>
      </p:sp>
      <p:sp>
        <p:nvSpPr>
          <p:cNvPr id="3" name="Subtitle 2"/>
          <p:cNvSpPr>
            <a:spLocks noGrp="1"/>
          </p:cNvSpPr>
          <p:nvPr>
            <p:ph type="subTitle" idx="1"/>
          </p:nvPr>
        </p:nvSpPr>
        <p:spPr/>
        <p:txBody>
          <a:bodyPr>
            <a:normAutofit lnSpcReduction="10000"/>
          </a:bodyPr>
          <a:lstStyle/>
          <a:p>
            <a:pPr algn="l"/>
            <a:endParaRPr lang="en-US" dirty="0" smtClean="0"/>
          </a:p>
          <a:p>
            <a:pPr algn="l"/>
            <a:endParaRPr lang="en-US" dirty="0"/>
          </a:p>
          <a:p>
            <a:pPr algn="l"/>
            <a:endParaRPr lang="en-US" dirty="0" smtClean="0"/>
          </a:p>
          <a:p>
            <a:pPr algn="l"/>
            <a:r>
              <a:rPr lang="en-US" dirty="0" smtClean="0"/>
              <a:t>Giảng viên hướng dẫn: Trần Thanh Nhã</a:t>
            </a:r>
            <a:endParaRPr lang="en-US" dirty="0"/>
          </a:p>
        </p:txBody>
      </p:sp>
    </p:spTree>
    <p:extLst>
      <p:ext uri="{BB962C8B-B14F-4D97-AF65-F5344CB8AC3E}">
        <p14:creationId xmlns:p14="http://schemas.microsoft.com/office/powerpoint/2010/main" val="41723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Bán hàng</a:t>
            </a:r>
            <a:endParaRPr lang="en-US" dirty="0"/>
          </a:p>
        </p:txBody>
      </p:sp>
      <p:pic>
        <p:nvPicPr>
          <p:cNvPr id="4" name="Picture 3"/>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44746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Lịch sử:</a:t>
            </a:r>
            <a:endParaRPr lang="en-US" dirty="0"/>
          </a:p>
        </p:txBody>
      </p:sp>
      <p:pic>
        <p:nvPicPr>
          <p:cNvPr id="4" name="Picture 3"/>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19237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Thống kê:</a:t>
            </a:r>
            <a:endParaRPr lang="en-US" dirty="0"/>
          </a:p>
        </p:txBody>
      </p:sp>
      <p:pic>
        <p:nvPicPr>
          <p:cNvPr id="4" name="Picture 3"/>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38588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Tài khoản:</a:t>
            </a:r>
            <a:endParaRPr lang="en-US" dirty="0"/>
          </a:p>
        </p:txBody>
      </p:sp>
      <p:pic>
        <p:nvPicPr>
          <p:cNvPr id="4" name="Picture 3"/>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36488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0" y="2235200"/>
            <a:ext cx="9144000" cy="2387600"/>
          </a:xfrm>
          <a:prstGeom prst="rect">
            <a:avLst/>
          </a:prstGeom>
          <a:gradFill flip="none" rotWithShape="1">
            <a:gsLst>
              <a:gs pos="0">
                <a:schemeClr val="tx1">
                  <a:lumMod val="50000"/>
                  <a:lumOff val="50000"/>
                </a:schemeClr>
              </a:gs>
              <a:gs pos="3000">
                <a:schemeClr val="tx1"/>
              </a:gs>
              <a:gs pos="98000">
                <a:schemeClr val="tx1"/>
              </a:gs>
              <a:gs pos="100000">
                <a:schemeClr val="tx1">
                  <a:lumMod val="50000"/>
                  <a:lumOff val="50000"/>
                </a:schemeClr>
              </a:gs>
            </a:gsLst>
            <a:lin ang="5400000" scaled="1"/>
            <a:tileRect/>
          </a:gra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b="1" cap="all" dirty="0" smtClean="0">
                <a:solidFill>
                  <a:schemeClr val="accent1">
                    <a:lumMod val="75000"/>
                  </a:schemeClr>
                </a:solidFill>
                <a:effectLst>
                  <a:reflection blurRad="12700" stA="28000" endPos="45000" dist="1003" dir="5400000" sy="-100000" algn="bl"/>
                </a:effectLst>
              </a:rPr>
              <a:t>Cảm ơn Thầy và các bạn đã lắng nghe</a:t>
            </a:r>
          </a:p>
        </p:txBody>
      </p:sp>
    </p:spTree>
    <p:extLst>
      <p:ext uri="{BB962C8B-B14F-4D97-AF65-F5344CB8AC3E}">
        <p14:creationId xmlns:p14="http://schemas.microsoft.com/office/powerpoint/2010/main" val="93496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Nhóm thực hiện – Nhóm 1:</a:t>
            </a:r>
            <a:endParaRPr lang="en-US" dirty="0"/>
          </a:p>
        </p:txBody>
      </p:sp>
      <p:sp>
        <p:nvSpPr>
          <p:cNvPr id="3" name="Content Placeholder 2"/>
          <p:cNvSpPr>
            <a:spLocks noGrp="1"/>
          </p:cNvSpPr>
          <p:nvPr>
            <p:ph idx="1"/>
          </p:nvPr>
        </p:nvSpPr>
        <p:spPr/>
        <p:txBody>
          <a:bodyPr/>
          <a:lstStyle/>
          <a:p>
            <a:r>
              <a:rPr lang="en-US" dirty="0"/>
              <a:t>Đoàn Minh Nhật	</a:t>
            </a:r>
            <a:r>
              <a:rPr lang="en-US" dirty="0" smtClean="0"/>
              <a:t>		44.01.104.160</a:t>
            </a:r>
            <a:endParaRPr lang="en-US" dirty="0"/>
          </a:p>
          <a:p>
            <a:r>
              <a:rPr lang="en-US" dirty="0" smtClean="0"/>
              <a:t>Dương </a:t>
            </a:r>
            <a:r>
              <a:rPr lang="en-US" dirty="0"/>
              <a:t>Tiến	</a:t>
            </a:r>
            <a:r>
              <a:rPr lang="en-US" dirty="0" smtClean="0"/>
              <a:t>		44.01.104.193</a:t>
            </a:r>
            <a:endParaRPr lang="en-US" dirty="0"/>
          </a:p>
          <a:p>
            <a:r>
              <a:rPr lang="en-US" dirty="0" smtClean="0"/>
              <a:t>Trần </a:t>
            </a:r>
            <a:r>
              <a:rPr lang="en-US" dirty="0"/>
              <a:t>Hải Sang	</a:t>
            </a:r>
            <a:r>
              <a:rPr lang="en-US" dirty="0" smtClean="0"/>
              <a:t>		44.01.104.182</a:t>
            </a:r>
            <a:endParaRPr lang="en-US" dirty="0"/>
          </a:p>
          <a:p>
            <a:r>
              <a:rPr lang="en-US" dirty="0" smtClean="0"/>
              <a:t>Nguyễn </a:t>
            </a:r>
            <a:r>
              <a:rPr lang="en-US" dirty="0"/>
              <a:t>Khắc Minh Nhân 	44.01.104.158</a:t>
            </a:r>
          </a:p>
        </p:txBody>
      </p:sp>
    </p:spTree>
    <p:extLst>
      <p:ext uri="{BB962C8B-B14F-4D97-AF65-F5344CB8AC3E}">
        <p14:creationId xmlns:p14="http://schemas.microsoft.com/office/powerpoint/2010/main" val="29613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Bảng phân chia công </a:t>
            </a:r>
            <a:r>
              <a:rPr lang="en-US" b="1" dirty="0" smtClean="0"/>
              <a:t>việc:</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7595528"/>
              </p:ext>
            </p:extLst>
          </p:nvPr>
        </p:nvGraphicFramePr>
        <p:xfrm>
          <a:off x="838200" y="2338650"/>
          <a:ext cx="10515600" cy="3021291"/>
        </p:xfrm>
        <a:graphic>
          <a:graphicData uri="http://schemas.openxmlformats.org/drawingml/2006/table">
            <a:tbl>
              <a:tblPr firstRow="1" firstCol="1" bandRow="1">
                <a:tableStyleId>{073A0DAA-6AF3-43AB-8588-CEC1D06C72B9}</a:tableStyleId>
              </a:tblPr>
              <a:tblGrid>
                <a:gridCol w="3139550"/>
                <a:gridCol w="4917367"/>
                <a:gridCol w="2458683"/>
              </a:tblGrid>
              <a:tr h="325871">
                <a:tc>
                  <a:txBody>
                    <a:bodyPr/>
                    <a:lstStyle/>
                    <a:p>
                      <a:pPr marL="0" marR="0" algn="ctr">
                        <a:lnSpc>
                          <a:spcPct val="115000"/>
                        </a:lnSpc>
                        <a:spcBef>
                          <a:spcPts val="0"/>
                        </a:spcBef>
                        <a:spcAft>
                          <a:spcPts val="0"/>
                        </a:spcAft>
                      </a:pPr>
                      <a:r>
                        <a:rPr lang="en-US" sz="1300" dirty="0">
                          <a:effectLst/>
                        </a:rPr>
                        <a:t>Thành viên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300">
                          <a:effectLst/>
                        </a:rPr>
                        <a:t>Công  việc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300">
                          <a:effectLst/>
                        </a:rPr>
                        <a:t>Thời hạn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21839">
                <a:tc>
                  <a:txBody>
                    <a:bodyPr/>
                    <a:lstStyle/>
                    <a:p>
                      <a:pPr marL="0" marR="0" algn="ctr">
                        <a:lnSpc>
                          <a:spcPct val="115000"/>
                        </a:lnSpc>
                        <a:spcBef>
                          <a:spcPts val="0"/>
                        </a:spcBef>
                        <a:spcAft>
                          <a:spcPts val="0"/>
                        </a:spcAft>
                      </a:pPr>
                      <a:r>
                        <a:rPr lang="en-US" sz="1300" dirty="0">
                          <a:effectLst/>
                        </a:rPr>
                        <a:t>Đoàn Minh Nhật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a:effectLst/>
                        </a:rPr>
                        <a:t>Thực hiện phần Giao diện, Quản lý Sản phẩm, Nhập bằng Excel và Quản lý Lịch sử.</a:t>
                      </a:r>
                      <a:endParaRPr lang="en-US" sz="1400" dirty="0">
                        <a:effectLst/>
                      </a:endParaRPr>
                    </a:p>
                    <a:p>
                      <a:pPr marL="342900" marR="0" lvl="0" indent="-342900">
                        <a:lnSpc>
                          <a:spcPct val="115000"/>
                        </a:lnSpc>
                        <a:spcBef>
                          <a:spcPts val="0"/>
                        </a:spcBef>
                        <a:spcAft>
                          <a:spcPts val="0"/>
                        </a:spcAft>
                        <a:buFont typeface="Symbol" panose="05050102010706020507" pitchFamily="18" charset="2"/>
                        <a:buChar char=""/>
                      </a:pPr>
                      <a:r>
                        <a:rPr lang="en-US" sz="1300" dirty="0">
                          <a:effectLst/>
                        </a:rPr>
                        <a:t>Viết báo cáo đồ án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300">
                          <a:effectLst/>
                        </a:rPr>
                        <a:t>16/11/2019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021839">
                <a:tc>
                  <a:txBody>
                    <a:bodyPr/>
                    <a:lstStyle/>
                    <a:p>
                      <a:pPr marL="0" marR="0" algn="ctr">
                        <a:lnSpc>
                          <a:spcPct val="115000"/>
                        </a:lnSpc>
                        <a:spcBef>
                          <a:spcPts val="0"/>
                        </a:spcBef>
                        <a:spcAft>
                          <a:spcPts val="0"/>
                        </a:spcAft>
                      </a:pPr>
                      <a:r>
                        <a:rPr lang="en-US" sz="1300">
                          <a:effectLst/>
                        </a:rPr>
                        <a:t>Dương Tiến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a:effectLst/>
                        </a:rPr>
                        <a:t>Thực hiện phần Database, Quản lý sản phẩm, Quản lý Lịch sử, Admin và quản lý Nhân viên</a:t>
                      </a:r>
                      <a:endParaRPr lang="en-US" sz="1400" dirty="0">
                        <a:effectLst/>
                      </a:endParaRPr>
                    </a:p>
                    <a:p>
                      <a:pPr marL="342900" marR="0" lvl="0" indent="-342900">
                        <a:lnSpc>
                          <a:spcPct val="115000"/>
                        </a:lnSpc>
                        <a:spcBef>
                          <a:spcPts val="0"/>
                        </a:spcBef>
                        <a:spcAft>
                          <a:spcPts val="0"/>
                        </a:spcAft>
                        <a:buFont typeface="Symbol" panose="05050102010706020507" pitchFamily="18" charset="2"/>
                        <a:buChar char=""/>
                      </a:pPr>
                      <a:r>
                        <a:rPr lang="en-US" sz="1300" dirty="0">
                          <a:effectLst/>
                        </a:rPr>
                        <a:t>Bảo trì và sửa chữa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300">
                          <a:effectLst/>
                        </a:rPr>
                        <a:t>16/11/2019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871">
                <a:tc>
                  <a:txBody>
                    <a:bodyPr/>
                    <a:lstStyle/>
                    <a:p>
                      <a:pPr marL="0" marR="0" algn="ctr">
                        <a:lnSpc>
                          <a:spcPct val="115000"/>
                        </a:lnSpc>
                        <a:spcBef>
                          <a:spcPts val="0"/>
                        </a:spcBef>
                        <a:spcAft>
                          <a:spcPts val="0"/>
                        </a:spcAft>
                      </a:pPr>
                      <a:r>
                        <a:rPr lang="en-US" sz="1300">
                          <a:effectLst/>
                        </a:rPr>
                        <a:t>Trần Hải Sang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a:effectLst/>
                        </a:rPr>
                        <a:t>Thực hiện phần Quản lý Bán hàng.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300">
                          <a:effectLst/>
                        </a:rPr>
                        <a:t>16/11/2019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871">
                <a:tc>
                  <a:txBody>
                    <a:bodyPr/>
                    <a:lstStyle/>
                    <a:p>
                      <a:pPr marL="0" marR="0" algn="ctr">
                        <a:lnSpc>
                          <a:spcPct val="115000"/>
                        </a:lnSpc>
                        <a:spcBef>
                          <a:spcPts val="0"/>
                        </a:spcBef>
                        <a:spcAft>
                          <a:spcPts val="0"/>
                        </a:spcAft>
                      </a:pPr>
                      <a:r>
                        <a:rPr lang="en-US" sz="1300">
                          <a:effectLst/>
                        </a:rPr>
                        <a:t>Nguyễn Khắc Minh Nhân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a:effectLst/>
                        </a:rPr>
                        <a:t>Thực hiện phần Quản lý Thống kê</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300" dirty="0">
                          <a:effectLst/>
                        </a:rPr>
                        <a:t>16/11/2020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95913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Nghiệp vụ chính chương trình và mô tả thiết kế Cơ sở dữ </a:t>
            </a:r>
            <a:r>
              <a:rPr lang="en-US" b="1" dirty="0" smtClean="0"/>
              <a:t>liệu:</a:t>
            </a:r>
            <a:endParaRPr lang="en-US" b="1" dirty="0"/>
          </a:p>
        </p:txBody>
      </p:sp>
      <p:sp>
        <p:nvSpPr>
          <p:cNvPr id="3" name="Content Placeholder 2"/>
          <p:cNvSpPr>
            <a:spLocks noGrp="1"/>
          </p:cNvSpPr>
          <p:nvPr>
            <p:ph idx="1"/>
          </p:nvPr>
        </p:nvSpPr>
        <p:spPr/>
        <p:txBody>
          <a:bodyPr/>
          <a:lstStyle/>
          <a:p>
            <a:r>
              <a:rPr lang="en-US" b="1" i="1" dirty="0" smtClean="0"/>
              <a:t>Phần </a:t>
            </a:r>
            <a:r>
              <a:rPr lang="en-US" b="1" i="1" dirty="0"/>
              <a:t>mềm quản lý nhân viên bán hàng</a:t>
            </a:r>
            <a:r>
              <a:rPr lang="en-US" dirty="0"/>
              <a:t> được thiết kế và phát triển để hỗ trợ doanh nghiệp quản lý một quy trình bán hàng một cách chuyên nghiệp mang tính chi tiết, chính xác và nhanh chóng. Nhằm giúp cho doanh nghiệp nâng cao chất lượng dịch vụ bán hàng đối với khách hàng đồng thời cũng là một công cụ để quản lý hàng hóa, kho, quy trình bán hàng, chăm sóc khách hàng một cách hiệu quả, tiết kiệm được nhiều thời gian và chi phí cho việc phải cần quá nhiều nhân viên để quản lý.</a:t>
            </a:r>
          </a:p>
        </p:txBody>
      </p:sp>
    </p:spTree>
    <p:extLst>
      <p:ext uri="{BB962C8B-B14F-4D97-AF65-F5344CB8AC3E}">
        <p14:creationId xmlns:p14="http://schemas.microsoft.com/office/powerpoint/2010/main" val="23538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Nghiệp vụ chính chương trình và mô tả thiết kế Cơ sở dữ </a:t>
            </a:r>
            <a:r>
              <a:rPr lang="en-US" b="1" dirty="0" smtClean="0"/>
              <a:t>liệu:</a:t>
            </a:r>
            <a:endParaRPr lang="en-US" b="1" dirty="0"/>
          </a:p>
        </p:txBody>
      </p:sp>
      <p:sp>
        <p:nvSpPr>
          <p:cNvPr id="3" name="Content Placeholder 2"/>
          <p:cNvSpPr>
            <a:spLocks noGrp="1"/>
          </p:cNvSpPr>
          <p:nvPr>
            <p:ph idx="1"/>
          </p:nvPr>
        </p:nvSpPr>
        <p:spPr/>
        <p:txBody>
          <a:bodyPr/>
          <a:lstStyle/>
          <a:p>
            <a:r>
              <a:rPr lang="en-US" dirty="0"/>
              <a:t>Quản lý nhân viên với các quyền khác nhau từ admin đến nhân viên </a:t>
            </a:r>
          </a:p>
          <a:p>
            <a:r>
              <a:rPr lang="en-US" dirty="0" smtClean="0"/>
              <a:t>Quản </a:t>
            </a:r>
            <a:r>
              <a:rPr lang="en-US" dirty="0"/>
              <a:t>lý hàng hóa một cách chi tiết, tránh thất thoát: Quản lý hàng hóa là một trong những bài toán khá đau đầu của người quản lý, bởi sự đa dạng của từng sản phẩm và số lượng của mỗi sản phẩm rất nhiều. Để có thể quản lý hàng hóa một cách chính xác thì cần phải có một đội ngũ nhân viên chuyên kiểm kê hàng hóa trong những khâu: nhập hàng, xuất hàng để đưa ra những báo cáo</a:t>
            </a:r>
            <a:r>
              <a:rPr lang="en-US" dirty="0" smtClean="0"/>
              <a:t>.</a:t>
            </a:r>
            <a:endParaRPr lang="en-US" dirty="0"/>
          </a:p>
        </p:txBody>
      </p:sp>
    </p:spTree>
    <p:extLst>
      <p:ext uri="{BB962C8B-B14F-4D97-AF65-F5344CB8AC3E}">
        <p14:creationId xmlns:p14="http://schemas.microsoft.com/office/powerpoint/2010/main" val="21746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492"/>
            <a:ext cx="10515600" cy="5931472"/>
          </a:xfrm>
        </p:spPr>
        <p:txBody>
          <a:bodyPr/>
          <a:lstStyle/>
          <a:p>
            <a:r>
              <a:rPr lang="en-US" dirty="0"/>
              <a:t>Sơ đổ Use Case:</a:t>
            </a:r>
          </a:p>
        </p:txBody>
      </p:sp>
      <p:pic>
        <p:nvPicPr>
          <p:cNvPr id="4" name="Picture 3" descr="C:\Users\NhatDoan\Desktop\project_usecas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0116" y="245491"/>
            <a:ext cx="3021076" cy="6059488"/>
          </a:xfrm>
          <a:prstGeom prst="rect">
            <a:avLst/>
          </a:prstGeom>
          <a:noFill/>
          <a:ln>
            <a:noFill/>
          </a:ln>
        </p:spPr>
      </p:pic>
    </p:spTree>
    <p:extLst>
      <p:ext uri="{BB962C8B-B14F-4D97-AF65-F5344CB8AC3E}">
        <p14:creationId xmlns:p14="http://schemas.microsoft.com/office/powerpoint/2010/main" val="36644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888"/>
            <a:ext cx="10515600" cy="5930075"/>
          </a:xfrm>
        </p:spPr>
        <p:txBody>
          <a:bodyPr/>
          <a:lstStyle/>
          <a:p>
            <a:r>
              <a:rPr lang="en-US" dirty="0"/>
              <a:t>Mô hình Dữ liệu Vật lý (PDM):</a:t>
            </a:r>
          </a:p>
          <a:p>
            <a:endParaRPr lang="en-US" dirty="0"/>
          </a:p>
        </p:txBody>
      </p:sp>
      <p:pic>
        <p:nvPicPr>
          <p:cNvPr id="4" name="Picture 3" descr="C:\Users\NhatDoan\Desktop\PDM_Transparent.png"/>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346200"/>
            <a:ext cx="5943600" cy="4165600"/>
          </a:xfrm>
          <a:prstGeom prst="rect">
            <a:avLst/>
          </a:prstGeom>
          <a:noFill/>
          <a:ln>
            <a:noFill/>
          </a:ln>
        </p:spPr>
      </p:pic>
    </p:spTree>
    <p:extLst>
      <p:ext uri="{BB962C8B-B14F-4D97-AF65-F5344CB8AC3E}">
        <p14:creationId xmlns:p14="http://schemas.microsoft.com/office/powerpoint/2010/main" val="119414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6616"/>
            <a:ext cx="10515600" cy="5820347"/>
          </a:xfrm>
        </p:spPr>
        <p:txBody>
          <a:bodyPr/>
          <a:lstStyle/>
          <a:p>
            <a:r>
              <a:rPr lang="en-US" dirty="0"/>
              <a:t>Thiết kế Cơ sở dữ liệu bao gồm các bảng như </a:t>
            </a:r>
            <a:r>
              <a:rPr lang="en-US" dirty="0" smtClean="0"/>
              <a:t>sau:</a:t>
            </a:r>
            <a:endParaRPr lang="en-US" dirty="0"/>
          </a:p>
        </p:txBody>
      </p:sp>
      <p:pic>
        <p:nvPicPr>
          <p:cNvPr id="4" name="Picture 3"/>
          <p:cNvPicPr/>
          <p:nvPr/>
        </p:nvPicPr>
        <p:blipFill>
          <a:blip r:embed="rId2"/>
          <a:stretch>
            <a:fillRect/>
          </a:stretch>
        </p:blipFill>
        <p:spPr>
          <a:xfrm>
            <a:off x="243840" y="811530"/>
            <a:ext cx="5943600" cy="2617470"/>
          </a:xfrm>
          <a:prstGeom prst="rect">
            <a:avLst/>
          </a:prstGeom>
        </p:spPr>
      </p:pic>
      <p:pic>
        <p:nvPicPr>
          <p:cNvPr id="5" name="Picture 4"/>
          <p:cNvPicPr/>
          <p:nvPr/>
        </p:nvPicPr>
        <p:blipFill>
          <a:blip r:embed="rId3"/>
          <a:stretch>
            <a:fillRect/>
          </a:stretch>
        </p:blipFill>
        <p:spPr>
          <a:xfrm>
            <a:off x="5675376" y="3545142"/>
            <a:ext cx="5943600" cy="3086735"/>
          </a:xfrm>
          <a:prstGeom prst="rect">
            <a:avLst/>
          </a:prstGeom>
        </p:spPr>
      </p:pic>
    </p:spTree>
    <p:extLst>
      <p:ext uri="{BB962C8B-B14F-4D97-AF65-F5344CB8AC3E}">
        <p14:creationId xmlns:p14="http://schemas.microsoft.com/office/powerpoint/2010/main" val="105497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Màn hình chính chức năng</a:t>
            </a:r>
          </a:p>
        </p:txBody>
      </p:sp>
      <p:sp>
        <p:nvSpPr>
          <p:cNvPr id="3" name="Content Placeholder 2"/>
          <p:cNvSpPr>
            <a:spLocks noGrp="1"/>
          </p:cNvSpPr>
          <p:nvPr>
            <p:ph idx="1"/>
          </p:nvPr>
        </p:nvSpPr>
        <p:spPr/>
        <p:txBody>
          <a:bodyPr/>
          <a:lstStyle/>
          <a:p>
            <a:r>
              <a:rPr lang="en-US" dirty="0" smtClean="0"/>
              <a:t>Sản phẩm:</a:t>
            </a:r>
            <a:endParaRPr lang="en-US" dirty="0"/>
          </a:p>
        </p:txBody>
      </p:sp>
      <p:pic>
        <p:nvPicPr>
          <p:cNvPr id="4" name="Picture 3"/>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38524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333</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BÁO CÁO ĐỒ ÁN QUẢN LÝ cửa hàng và nhân viên bán hàng</vt:lpstr>
      <vt:lpstr>Nhóm thực hiện – Nhóm 1:</vt:lpstr>
      <vt:lpstr>Bảng phân chia công việc:</vt:lpstr>
      <vt:lpstr>Nghiệp vụ chính chương trình và mô tả thiết kế Cơ sở dữ liệu:</vt:lpstr>
      <vt:lpstr>Nghiệp vụ chính chương trình và mô tả thiết kế Cơ sở dữ liệu:</vt:lpstr>
      <vt:lpstr>PowerPoint Presentation</vt:lpstr>
      <vt:lpstr>PowerPoint Presentation</vt:lpstr>
      <vt:lpstr>PowerPoint Presentation</vt:lpstr>
      <vt:lpstr>Màn hình chính chức năng</vt:lpstr>
      <vt:lpstr>Màn hình chính chức năng</vt:lpstr>
      <vt:lpstr>Màn hình chính chức năng</vt:lpstr>
      <vt:lpstr>Màn hình chính chức năng</vt:lpstr>
      <vt:lpstr>Màn hình chính chức năng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QUẢN LÝ cửa hàng và nhân viên bán hàng</dc:title>
  <dc:creator>Microsoft account</dc:creator>
  <cp:lastModifiedBy>Microsoft account</cp:lastModifiedBy>
  <cp:revision>8</cp:revision>
  <dcterms:created xsi:type="dcterms:W3CDTF">2020-11-15T19:39:03Z</dcterms:created>
  <dcterms:modified xsi:type="dcterms:W3CDTF">2020-11-15T21:30:51Z</dcterms:modified>
</cp:coreProperties>
</file>